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8" r:id="rId3"/>
    <p:sldId id="294" r:id="rId4"/>
    <p:sldId id="295" r:id="rId5"/>
    <p:sldId id="296" r:id="rId6"/>
    <p:sldId id="259" r:id="rId7"/>
    <p:sldId id="311" r:id="rId8"/>
    <p:sldId id="310" r:id="rId9"/>
    <p:sldId id="285" r:id="rId10"/>
    <p:sldId id="289" r:id="rId11"/>
    <p:sldId id="290" r:id="rId12"/>
    <p:sldId id="297" r:id="rId13"/>
    <p:sldId id="303" r:id="rId14"/>
    <p:sldId id="312" r:id="rId15"/>
    <p:sldId id="313" r:id="rId16"/>
    <p:sldId id="291" r:id="rId17"/>
    <p:sldId id="298" r:id="rId18"/>
    <p:sldId id="299" r:id="rId19"/>
    <p:sldId id="301" r:id="rId20"/>
    <p:sldId id="326" r:id="rId21"/>
    <p:sldId id="314" r:id="rId22"/>
    <p:sldId id="292" r:id="rId23"/>
    <p:sldId id="300" r:id="rId24"/>
    <p:sldId id="302" r:id="rId25"/>
    <p:sldId id="263" r:id="rId26"/>
    <p:sldId id="304" r:id="rId27"/>
    <p:sldId id="318" r:id="rId28"/>
    <p:sldId id="305" r:id="rId29"/>
    <p:sldId id="307" r:id="rId30"/>
    <p:sldId id="308" r:id="rId31"/>
    <p:sldId id="315" r:id="rId32"/>
    <p:sldId id="309" r:id="rId33"/>
    <p:sldId id="316" r:id="rId34"/>
    <p:sldId id="319" r:id="rId35"/>
    <p:sldId id="320" r:id="rId36"/>
    <p:sldId id="321" r:id="rId37"/>
    <p:sldId id="322" r:id="rId38"/>
    <p:sldId id="323" r:id="rId39"/>
    <p:sldId id="325" r:id="rId40"/>
    <p:sldId id="279"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0CFEA-740C-4621-9A6D-B825943F873F}">
  <a:tblStyle styleId="{E460CFEA-740C-4621-9A6D-B825943F873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250"/>
  </p:normalViewPr>
  <p:slideViewPr>
    <p:cSldViewPr snapToGrid="0" snapToObjects="1">
      <p:cViewPr>
        <p:scale>
          <a:sx n="141" d="100"/>
          <a:sy n="141" d="100"/>
        </p:scale>
        <p:origin x="800" y="-200"/>
      </p:cViewPr>
      <p:guideLst/>
    </p:cSldViewPr>
  </p:slideViewPr>
  <p:notesTextViewPr>
    <p:cViewPr>
      <p:scale>
        <a:sx n="1" d="1"/>
        <a:sy n="1" d="1"/>
      </p:scale>
      <p:origin x="0" y="0"/>
    </p:cViewPr>
  </p:notesTextViewPr>
  <p:notesViewPr>
    <p:cSldViewPr snapToGrid="0" snapToObjects="1">
      <p:cViewPr varScale="1">
        <p:scale>
          <a:sx n="85" d="100"/>
          <a:sy n="85"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704539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7" name="Shape 6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1695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8" name="Shape 6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455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Initial algebras and free constructions are incredibly popular</a:t>
            </a:r>
            <a:r>
              <a:rPr lang="en-US" baseline="0" dirty="0" smtClean="0"/>
              <a:t> right now, so I’ll go quickly: services are data types, and implementing a service amounts to translating that data type into another. Thus, free constructions over algebras are used to describe the call tree of a computation abstractly. Free structures describe how the tree branches and forms nodes; the algebras describe the data at the leaves.</a:t>
            </a:r>
            <a:endParaRPr lang="en-US" dirty="0"/>
          </a:p>
        </p:txBody>
      </p:sp>
    </p:spTree>
    <p:extLst>
      <p:ext uri="{BB962C8B-B14F-4D97-AF65-F5344CB8AC3E}">
        <p14:creationId xmlns:p14="http://schemas.microsoft.com/office/powerpoint/2010/main" val="81432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Free</a:t>
            </a:r>
            <a:r>
              <a:rPr lang="en-US" baseline="0" dirty="0" smtClean="0"/>
              <a:t> services compose with </a:t>
            </a:r>
            <a:r>
              <a:rPr lang="en-US" baseline="0" dirty="0" err="1" smtClean="0"/>
              <a:t>coproducts</a:t>
            </a:r>
            <a:r>
              <a:rPr lang="en-US" baseline="0" dirty="0" smtClean="0"/>
              <a:t>; for example, an object can depend on multiple services by translating its service algebras into a </a:t>
            </a:r>
            <a:r>
              <a:rPr lang="en-US" baseline="0" dirty="0" err="1" smtClean="0"/>
              <a:t>coproduct</a:t>
            </a:r>
            <a:r>
              <a:rPr lang="en-US" baseline="0" dirty="0" smtClean="0"/>
              <a:t> of the service algebras it satisfies.</a:t>
            </a:r>
            <a:endParaRPr lang="en-US" dirty="0"/>
          </a:p>
        </p:txBody>
      </p:sp>
    </p:spTree>
    <p:extLst>
      <p:ext uri="{BB962C8B-B14F-4D97-AF65-F5344CB8AC3E}">
        <p14:creationId xmlns:p14="http://schemas.microsoft.com/office/powerpoint/2010/main" val="122059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Free objects compose with products;</a:t>
            </a:r>
            <a:r>
              <a:rPr lang="en-US" baseline="0" dirty="0" smtClean="0"/>
              <a:t> for example, a program can be run on multiple free interpreters at once by taking the product of the interpreters to construct a new interpreter.</a:t>
            </a:r>
            <a:endParaRPr lang="en-US" dirty="0"/>
          </a:p>
        </p:txBody>
      </p:sp>
    </p:spTree>
    <p:extLst>
      <p:ext uri="{BB962C8B-B14F-4D97-AF65-F5344CB8AC3E}">
        <p14:creationId xmlns:p14="http://schemas.microsoft.com/office/powerpoint/2010/main" val="157837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free monad brings with it a </a:t>
            </a:r>
            <a:r>
              <a:rPr lang="en-US" dirty="0" smtClean="0"/>
              <a:t>notion </a:t>
            </a:r>
            <a:r>
              <a:rPr lang="en-US" dirty="0" smtClean="0"/>
              <a:t>of</a:t>
            </a:r>
            <a:r>
              <a:rPr lang="en-US" baseline="0" dirty="0" smtClean="0"/>
              <a:t> “program value”; as programs are ordinary data, they can be transformed before being interpreted (for example, into another free structure). This </a:t>
            </a:r>
            <a:r>
              <a:rPr lang="en-US" baseline="0" dirty="0" smtClean="0"/>
              <a:t>is like a “one-off object”; a completely encapsulated piece of code which *must* receive its dependencies from elsewhere, performs a single piece of functionality, and does not run side effects before it’s asked. Unlike in the OO sphere, where code that uses services has to be in an “injected” area which already has access to the services.</a:t>
            </a:r>
            <a:endParaRPr lang="en-US" dirty="0"/>
          </a:p>
        </p:txBody>
      </p:sp>
    </p:spTree>
    <p:extLst>
      <p:ext uri="{BB962C8B-B14F-4D97-AF65-F5344CB8AC3E}">
        <p14:creationId xmlns:p14="http://schemas.microsoft.com/office/powerpoint/2010/main" val="75444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Program</a:t>
            </a:r>
            <a:r>
              <a:rPr lang="en-US" baseline="0" dirty="0" smtClean="0"/>
              <a:t> augmentations are transformations that given some program, return a new program which acts on extra services using only the information contained in the original program. For example, adding logging or </a:t>
            </a:r>
            <a:r>
              <a:rPr lang="en-US" baseline="0" dirty="0" smtClean="0"/>
              <a:t>auditing after the fact.</a:t>
            </a:r>
          </a:p>
        </p:txBody>
      </p:sp>
    </p:spTree>
    <p:extLst>
      <p:ext uri="{BB962C8B-B14F-4D97-AF65-F5344CB8AC3E}">
        <p14:creationId xmlns:p14="http://schemas.microsoft.com/office/powerpoint/2010/main" val="675792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Free structures</a:t>
            </a:r>
            <a:r>
              <a:rPr lang="en-US" baseline="0" dirty="0" smtClean="0"/>
              <a:t> don’t just come in one variety, free monads; there’s multiple free structures for *each* </a:t>
            </a:r>
            <a:r>
              <a:rPr lang="en-US" baseline="0" dirty="0" err="1" smtClean="0"/>
              <a:t>typeclass</a:t>
            </a:r>
            <a:r>
              <a:rPr lang="en-US" baseline="0" dirty="0" smtClean="0"/>
              <a:t> out there. Monads provide for sequential composition of programs (that is, they allow the shape of the call tree below a node to depend on the value that reaches the node). </a:t>
            </a:r>
            <a:r>
              <a:rPr lang="en-US" baseline="0" dirty="0" err="1" smtClean="0"/>
              <a:t>Applicatives</a:t>
            </a:r>
            <a:r>
              <a:rPr lang="en-US" baseline="0" dirty="0" smtClean="0"/>
              <a:t> provide for parallel composition (only zipping programs), and </a:t>
            </a:r>
            <a:r>
              <a:rPr lang="en-US" baseline="0" dirty="0" err="1" smtClean="0"/>
              <a:t>Functors</a:t>
            </a:r>
            <a:r>
              <a:rPr lang="en-US" baseline="0" dirty="0" smtClean="0"/>
              <a:t> allow including ordinary Scala functions in the call tree.</a:t>
            </a:r>
            <a:endParaRPr lang="en-US" dirty="0"/>
          </a:p>
        </p:txBody>
      </p:sp>
    </p:spTree>
    <p:extLst>
      <p:ext uri="{BB962C8B-B14F-4D97-AF65-F5344CB8AC3E}">
        <p14:creationId xmlns:p14="http://schemas.microsoft.com/office/powerpoint/2010/main" val="299823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Free is</a:t>
            </a:r>
            <a:r>
              <a:rPr lang="en-US" baseline="0" dirty="0" smtClean="0"/>
              <a:t> essentially the capability for a data structure to substitute for a </a:t>
            </a:r>
            <a:r>
              <a:rPr lang="en-US" baseline="0" dirty="0" err="1" smtClean="0"/>
              <a:t>typeclass</a:t>
            </a:r>
            <a:r>
              <a:rPr lang="en-US" baseline="0" dirty="0" smtClean="0"/>
              <a:t> instance; instead of choosing a </a:t>
            </a:r>
            <a:r>
              <a:rPr lang="en-US" baseline="0" dirty="0" err="1" smtClean="0"/>
              <a:t>typeclass</a:t>
            </a:r>
            <a:r>
              <a:rPr lang="en-US" baseline="0" dirty="0" smtClean="0"/>
              <a:t> instance, you build up the call tree you would form on the </a:t>
            </a:r>
            <a:r>
              <a:rPr lang="en-US" baseline="0" dirty="0" err="1" smtClean="0"/>
              <a:t>typeclass</a:t>
            </a:r>
            <a:r>
              <a:rPr lang="en-US" baseline="0" dirty="0" smtClean="0"/>
              <a:t> instance and defer the choice of instance until later. Free structures also provide stack-safety, because they can rewrite the call tree before executing it into one without recursion on the stack. To see what exactly it means for a </a:t>
            </a:r>
            <a:r>
              <a:rPr lang="en-US" baseline="0" dirty="0" err="1" smtClean="0"/>
              <a:t>datatype</a:t>
            </a:r>
            <a:r>
              <a:rPr lang="en-US" baseline="0" dirty="0" smtClean="0"/>
              <a:t> to be “free over </a:t>
            </a:r>
            <a:r>
              <a:rPr lang="en-US" baseline="0" dirty="0" err="1" smtClean="0"/>
              <a:t>typeclass</a:t>
            </a:r>
            <a:r>
              <a:rPr lang="en-US" baseline="0" dirty="0" smtClean="0"/>
              <a:t> T and data A”, we’ll proceed to exactly that in code:</a:t>
            </a:r>
            <a:endParaRPr lang="en-US" dirty="0"/>
          </a:p>
        </p:txBody>
      </p:sp>
    </p:spTree>
    <p:extLst>
      <p:ext uri="{BB962C8B-B14F-4D97-AF65-F5344CB8AC3E}">
        <p14:creationId xmlns:p14="http://schemas.microsoft.com/office/powerpoint/2010/main" val="893673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a:t>
            </a:r>
            <a:r>
              <a:rPr lang="en-US" baseline="0" dirty="0" smtClean="0"/>
              <a:t>is </a:t>
            </a:r>
            <a:r>
              <a:rPr lang="en-US" baseline="0" dirty="0" smtClean="0"/>
              <a:t>what Free looks like as a </a:t>
            </a:r>
            <a:r>
              <a:rPr lang="en-US" baseline="0" dirty="0" err="1" smtClean="0"/>
              <a:t>typeclass</a:t>
            </a:r>
            <a:r>
              <a:rPr lang="en-US" baseline="0" dirty="0" smtClean="0"/>
              <a:t>. So if you have a Free0[</a:t>
            </a:r>
            <a:r>
              <a:rPr lang="en-US" baseline="0" dirty="0" err="1" smtClean="0"/>
              <a:t>Monoid</a:t>
            </a:r>
            <a:r>
              <a:rPr lang="en-US" baseline="0" dirty="0" smtClean="0"/>
              <a:t>, F, A], you know the type F represents a free </a:t>
            </a:r>
            <a:r>
              <a:rPr lang="en-US" baseline="0" dirty="0" err="1" smtClean="0"/>
              <a:t>monoid</a:t>
            </a:r>
            <a:r>
              <a:rPr lang="en-US" baseline="0" dirty="0" smtClean="0"/>
              <a:t> over A. If you have a Free1[Monad, V, F], you know the type constructor V[_] represents a free monad over F[_]. As you can see, Free divides up into two components which are intimately connected: it allows you to *pretend* that a type satisfies a </a:t>
            </a:r>
            <a:r>
              <a:rPr lang="en-US" baseline="0" dirty="0" err="1" smtClean="0"/>
              <a:t>typeclass</a:t>
            </a:r>
            <a:r>
              <a:rPr lang="en-US" baseline="0" dirty="0" smtClean="0"/>
              <a:t> (via </a:t>
            </a:r>
            <a:r>
              <a:rPr lang="en-US" baseline="0" dirty="0" err="1" smtClean="0"/>
              <a:t>freelyGeneratedTypeclass</a:t>
            </a:r>
            <a:r>
              <a:rPr lang="en-US" baseline="0" dirty="0" smtClean="0"/>
              <a:t>), and pass in the </a:t>
            </a:r>
            <a:r>
              <a:rPr lang="en-US" baseline="0" dirty="0" err="1" smtClean="0"/>
              <a:t>typeclass</a:t>
            </a:r>
            <a:r>
              <a:rPr lang="en-US" baseline="0" dirty="0" smtClean="0"/>
              <a:t> instance later to satisfy the constraint (with retract or </a:t>
            </a:r>
            <a:r>
              <a:rPr lang="en-US" baseline="0" dirty="0" err="1" smtClean="0"/>
              <a:t>foldMap</a:t>
            </a:r>
            <a:r>
              <a:rPr lang="en-US" baseline="0" dirty="0" smtClean="0"/>
              <a:t>). In this sense, writing an interpreter for a free action amounts to writing a function A =&gt; B or a natural transformation F ~&gt; G where the target type already satisfies the </a:t>
            </a:r>
            <a:r>
              <a:rPr lang="en-US" baseline="0" dirty="0" err="1" smtClean="0"/>
              <a:t>typeclass</a:t>
            </a:r>
            <a:r>
              <a:rPr lang="en-US" baseline="0" dirty="0" smtClean="0"/>
              <a:t> constraint.</a:t>
            </a:r>
            <a:endParaRPr lang="en-US" dirty="0"/>
          </a:p>
        </p:txBody>
      </p:sp>
    </p:spTree>
    <p:extLst>
      <p:ext uri="{BB962C8B-B14F-4D97-AF65-F5344CB8AC3E}">
        <p14:creationId xmlns:p14="http://schemas.microsoft.com/office/powerpoint/2010/main" val="2028763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a:t>
            </a:r>
            <a:r>
              <a:rPr lang="en-US" baseline="0" dirty="0" smtClean="0"/>
              <a:t> we have the earlier examples of Storage and SVG renderer services, represented algebraically. Note that `</a:t>
            </a:r>
            <a:r>
              <a:rPr lang="en-US" baseline="0" dirty="0" err="1" smtClean="0"/>
              <a:t>StorageAction</a:t>
            </a:r>
            <a:r>
              <a:rPr lang="en-US" baseline="0" dirty="0" smtClean="0"/>
              <a:t>[A]` is a kind of “stand-in” for a real monadic `F[A]` which will be used later, when the program is interpreted. Similarly, though perhaps not as obviously, </a:t>
            </a:r>
            <a:r>
              <a:rPr lang="en-US" baseline="0" dirty="0" err="1" smtClean="0"/>
              <a:t>SVGAlgebra</a:t>
            </a:r>
            <a:r>
              <a:rPr lang="en-US" baseline="0" dirty="0" smtClean="0"/>
              <a:t> and </a:t>
            </a:r>
            <a:r>
              <a:rPr lang="en-US" baseline="0" dirty="0" err="1" smtClean="0"/>
              <a:t>PathAlgebra</a:t>
            </a:r>
            <a:r>
              <a:rPr lang="en-US" baseline="0" dirty="0" smtClean="0"/>
              <a:t> are a kind of “stand-in” for a real </a:t>
            </a:r>
            <a:r>
              <a:rPr lang="en-US" baseline="0" dirty="0" err="1" smtClean="0"/>
              <a:t>monoidal</a:t>
            </a:r>
            <a:r>
              <a:rPr lang="en-US" baseline="0" dirty="0" smtClean="0"/>
              <a:t> `A` which will be used later</a:t>
            </a:r>
            <a:r>
              <a:rPr lang="en-US" baseline="0" dirty="0" smtClean="0"/>
              <a:t>. Note that the fact that </a:t>
            </a:r>
            <a:r>
              <a:rPr lang="en-US" baseline="0" dirty="0" err="1" smtClean="0"/>
              <a:t>PathAlgebras</a:t>
            </a:r>
            <a:r>
              <a:rPr lang="en-US" baseline="0" dirty="0" smtClean="0"/>
              <a:t> are composed with a </a:t>
            </a:r>
            <a:r>
              <a:rPr lang="en-US" baseline="0" dirty="0" err="1" smtClean="0"/>
              <a:t>Monoid</a:t>
            </a:r>
            <a:r>
              <a:rPr lang="en-US" baseline="0" dirty="0" smtClean="0"/>
              <a:t> is *fixed* at the definition site </a:t>
            </a:r>
            <a:r>
              <a:rPr lang="en-US" baseline="0" dirty="0" err="1" smtClean="0"/>
              <a:t>SVGAlgebra</a:t>
            </a:r>
            <a:r>
              <a:rPr lang="en-US" baseline="0" dirty="0" smtClean="0"/>
              <a:t>, because </a:t>
            </a:r>
            <a:r>
              <a:rPr lang="en-US" baseline="0" dirty="0" err="1" smtClean="0"/>
              <a:t>DrawPath</a:t>
            </a:r>
            <a:r>
              <a:rPr lang="en-US" baseline="0" dirty="0" smtClean="0"/>
              <a:t> is defined in terms of </a:t>
            </a:r>
            <a:r>
              <a:rPr lang="en-US" baseline="0" dirty="0" err="1" smtClean="0"/>
              <a:t>PathProgram</a:t>
            </a:r>
            <a:r>
              <a:rPr lang="en-US" baseline="0" dirty="0" smtClean="0"/>
              <a:t>. This bit of inflexibility in our code is something which *may* make for tighter coupling, and make it harder to reuse services with different </a:t>
            </a:r>
            <a:r>
              <a:rPr lang="en-US" baseline="0" dirty="0" err="1" smtClean="0"/>
              <a:t>typeclasses</a:t>
            </a:r>
            <a:r>
              <a:rPr lang="en-US" baseline="0" dirty="0" smtClean="0"/>
              <a:t>.</a:t>
            </a:r>
            <a:endParaRPr lang="en-US" dirty="0"/>
          </a:p>
        </p:txBody>
      </p:sp>
    </p:spTree>
    <p:extLst>
      <p:ext uri="{BB962C8B-B14F-4D97-AF65-F5344CB8AC3E}">
        <p14:creationId xmlns:p14="http://schemas.microsoft.com/office/powerpoint/2010/main" val="905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1" name="Shape 6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19131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a:t>
            </a:r>
            <a:r>
              <a:rPr lang="en-US" baseline="0" dirty="0" smtClean="0"/>
              <a:t> we have the earlier examples of Storage and SVG renderer services, represented algebraically. Note that `</a:t>
            </a:r>
            <a:r>
              <a:rPr lang="en-US" baseline="0" dirty="0" err="1" smtClean="0"/>
              <a:t>StorageAction</a:t>
            </a:r>
            <a:r>
              <a:rPr lang="en-US" baseline="0" dirty="0" smtClean="0"/>
              <a:t>[A]` is a kind of “stand-in” for a real monadic `F[A]` which will be used later, when the program is interpreted. Similarly, though perhaps not as obviously, </a:t>
            </a:r>
            <a:r>
              <a:rPr lang="en-US" baseline="0" dirty="0" err="1" smtClean="0"/>
              <a:t>SVGAlgebra</a:t>
            </a:r>
            <a:r>
              <a:rPr lang="en-US" baseline="0" dirty="0" smtClean="0"/>
              <a:t> and </a:t>
            </a:r>
            <a:r>
              <a:rPr lang="en-US" baseline="0" dirty="0" err="1" smtClean="0"/>
              <a:t>PathAlgebra</a:t>
            </a:r>
            <a:r>
              <a:rPr lang="en-US" baseline="0" dirty="0" smtClean="0"/>
              <a:t> are a kind of “stand-in” for a real </a:t>
            </a:r>
            <a:r>
              <a:rPr lang="en-US" baseline="0" dirty="0" err="1" smtClean="0"/>
              <a:t>monoidal</a:t>
            </a:r>
            <a:r>
              <a:rPr lang="en-US" baseline="0" dirty="0" smtClean="0"/>
              <a:t> `A` which will be used later</a:t>
            </a:r>
            <a:r>
              <a:rPr lang="en-US" baseline="0" dirty="0" smtClean="0"/>
              <a:t>. Note that the fact that </a:t>
            </a:r>
            <a:r>
              <a:rPr lang="en-US" baseline="0" dirty="0" err="1" smtClean="0"/>
              <a:t>PathAlgebras</a:t>
            </a:r>
            <a:r>
              <a:rPr lang="en-US" baseline="0" dirty="0" smtClean="0"/>
              <a:t> are composed with a </a:t>
            </a:r>
            <a:r>
              <a:rPr lang="en-US" baseline="0" dirty="0" err="1" smtClean="0"/>
              <a:t>Monoid</a:t>
            </a:r>
            <a:r>
              <a:rPr lang="en-US" baseline="0" dirty="0" smtClean="0"/>
              <a:t> is *fixed* at the definition site </a:t>
            </a:r>
            <a:r>
              <a:rPr lang="en-US" baseline="0" dirty="0" err="1" smtClean="0"/>
              <a:t>SVGAlgebra</a:t>
            </a:r>
            <a:r>
              <a:rPr lang="en-US" baseline="0" dirty="0" smtClean="0"/>
              <a:t>, because </a:t>
            </a:r>
            <a:r>
              <a:rPr lang="en-US" baseline="0" dirty="0" err="1" smtClean="0"/>
              <a:t>DrawPath</a:t>
            </a:r>
            <a:r>
              <a:rPr lang="en-US" baseline="0" dirty="0" smtClean="0"/>
              <a:t> is defined in terms of </a:t>
            </a:r>
            <a:r>
              <a:rPr lang="en-US" baseline="0" dirty="0" err="1" smtClean="0"/>
              <a:t>PathProgram</a:t>
            </a:r>
            <a:r>
              <a:rPr lang="en-US" baseline="0" dirty="0" smtClean="0"/>
              <a:t>. This bit of inflexibility in our code is something which *may* make for tighter coupling, and make it harder to reuse services with different </a:t>
            </a:r>
            <a:r>
              <a:rPr lang="en-US" baseline="0" dirty="0" err="1" smtClean="0"/>
              <a:t>typeclasses</a:t>
            </a:r>
            <a:r>
              <a:rPr lang="en-US" baseline="0" dirty="0" smtClean="0"/>
              <a:t>.</a:t>
            </a:r>
            <a:endParaRPr lang="en-US" dirty="0"/>
          </a:p>
        </p:txBody>
      </p:sp>
    </p:spTree>
    <p:extLst>
      <p:ext uri="{BB962C8B-B14F-4D97-AF65-F5344CB8AC3E}">
        <p14:creationId xmlns:p14="http://schemas.microsoft.com/office/powerpoint/2010/main" val="770432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a:t>
            </a:r>
            <a:r>
              <a:rPr lang="en-US" baseline="0" dirty="0" smtClean="0"/>
              <a:t> program augmentations (despite being too ugly to fit on the screen) are still nicer than adding logging as a new “option”, muddying and mixing your concerns. However, this forces re-allocating *every* algebra and also creating even more Free values to interpret later. Why? Satisfying </a:t>
            </a:r>
            <a:r>
              <a:rPr lang="en-US" baseline="0" dirty="0" err="1" smtClean="0"/>
              <a:t>WriterT’s</a:t>
            </a:r>
            <a:r>
              <a:rPr lang="en-US" baseline="0" dirty="0" smtClean="0"/>
              <a:t> methods’ </a:t>
            </a:r>
            <a:r>
              <a:rPr lang="en-US" baseline="0" dirty="0" err="1" smtClean="0"/>
              <a:t>Functor</a:t>
            </a:r>
            <a:r>
              <a:rPr lang="en-US" baseline="0" dirty="0" smtClean="0"/>
              <a:t> and Applicative constraints! Gross.</a:t>
            </a:r>
          </a:p>
        </p:txBody>
      </p:sp>
    </p:spTree>
    <p:extLst>
      <p:ext uri="{BB962C8B-B14F-4D97-AF65-F5344CB8AC3E}">
        <p14:creationId xmlns:p14="http://schemas.microsoft.com/office/powerpoint/2010/main" val="1325061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Alright,</a:t>
            </a:r>
            <a:r>
              <a:rPr lang="en-US" baseline="0" dirty="0" smtClean="0"/>
              <a:t> so now that we know the upsides, what are the downsides? There’s a good deal of FUD around </a:t>
            </a:r>
            <a:r>
              <a:rPr lang="en-US" baseline="0" dirty="0" smtClean="0"/>
              <a:t>Free and initial algebras, </a:t>
            </a:r>
            <a:r>
              <a:rPr lang="en-US" baseline="0" dirty="0" smtClean="0"/>
              <a:t>and people do love to find a good reason not to use </a:t>
            </a:r>
            <a:r>
              <a:rPr lang="en-US" baseline="0" dirty="0" smtClean="0"/>
              <a:t>pure FP</a:t>
            </a:r>
            <a:r>
              <a:rPr lang="en-US" baseline="0" dirty="0" smtClean="0"/>
              <a:t>, but let’s be honest here: you’re allocating every service call, and every time you compose service calls. GC pressure is a real thing, and even if you’re mostly not memory-bound it’s not something you want in your application for no reason.</a:t>
            </a:r>
            <a:endParaRPr lang="en-US" dirty="0"/>
          </a:p>
        </p:txBody>
      </p:sp>
    </p:spTree>
    <p:extLst>
      <p:ext uri="{BB962C8B-B14F-4D97-AF65-F5344CB8AC3E}">
        <p14:creationId xmlns:p14="http://schemas.microsoft.com/office/powerpoint/2010/main" val="165981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Moving on, pattern matching is the </a:t>
            </a:r>
            <a:r>
              <a:rPr lang="en-US" baseline="0" dirty="0" smtClean="0"/>
              <a:t>obvious </a:t>
            </a:r>
            <a:r>
              <a:rPr lang="en-US" baseline="0" dirty="0" smtClean="0"/>
              <a:t>way </a:t>
            </a:r>
            <a:r>
              <a:rPr lang="en-US" baseline="0" dirty="0" smtClean="0"/>
              <a:t>to implement an interpreter. </a:t>
            </a:r>
            <a:r>
              <a:rPr lang="en-US" baseline="0" dirty="0" smtClean="0"/>
              <a:t>That’s not only slow, with a cost linear in the number of cases and </a:t>
            </a:r>
            <a:r>
              <a:rPr lang="en-US" baseline="0" dirty="0" smtClean="0"/>
              <a:t>precious little help from </a:t>
            </a:r>
            <a:r>
              <a:rPr lang="en-US" baseline="0" dirty="0" smtClean="0"/>
              <a:t>the </a:t>
            </a:r>
            <a:r>
              <a:rPr lang="en-US" baseline="0" dirty="0" smtClean="0"/>
              <a:t>JVM in terms of JIT, </a:t>
            </a:r>
            <a:r>
              <a:rPr lang="en-US" baseline="0" dirty="0" smtClean="0"/>
              <a:t>but it is also redone by </a:t>
            </a:r>
            <a:r>
              <a:rPr lang="en-US" baseline="0" dirty="0" smtClean="0"/>
              <a:t>other interpreters if several are being run on the same program at once. </a:t>
            </a:r>
            <a:r>
              <a:rPr lang="en-US" baseline="0" dirty="0" smtClean="0"/>
              <a:t>If there *were* a way to achieve the </a:t>
            </a:r>
            <a:r>
              <a:rPr lang="en-US" baseline="0" dirty="0" smtClean="0"/>
              <a:t>same abstraction </a:t>
            </a:r>
            <a:r>
              <a:rPr lang="en-US" baseline="0" dirty="0" smtClean="0"/>
              <a:t>benefits as Free, but without the performance cost, it would be usable in a significantly larger number of situations. We’re building up a tree, then transforming the tree and folding it down into a single value. Perhaps there’s some way to avoid building the tree altogether, and just fold the values together at the start? The call stack is a pretty efficient tree-description method; I’d like to think it’s the only one I need. Finally tagless is just Free, but using the call stack instead of an explicit data structure.</a:t>
            </a:r>
            <a:endParaRPr lang="en-US" dirty="0" smtClean="0"/>
          </a:p>
        </p:txBody>
      </p:sp>
    </p:spTree>
    <p:extLst>
      <p:ext uri="{BB962C8B-B14F-4D97-AF65-F5344CB8AC3E}">
        <p14:creationId xmlns:p14="http://schemas.microsoft.com/office/powerpoint/2010/main" val="720902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8" name="Shape 6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370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3" name="Shape 6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Firstly</a:t>
            </a:r>
            <a:r>
              <a:rPr lang="en-US" baseline="0" dirty="0" smtClean="0"/>
              <a:t> I have to clarify both of the words in tagless final, because misconceptions abound; tagless is often understood to mean not allocating algebras. That’s incorrect; tagless comes from the history of final tagless as a DSL design technique, wherein improperly formed programs are impossible to create. This is achieved by not allowing the developer to insert runtime type tags inside the DSL (and thus perform </a:t>
            </a:r>
            <a:r>
              <a:rPr lang="en-US" baseline="0" dirty="0" err="1" smtClean="0"/>
              <a:t>typechecking</a:t>
            </a:r>
            <a:r>
              <a:rPr lang="en-US" baseline="0" dirty="0" smtClean="0"/>
              <a:t> during interpretation; this does not imply that Scala’s </a:t>
            </a:r>
            <a:r>
              <a:rPr lang="en-US" baseline="0" dirty="0" err="1" smtClean="0"/>
              <a:t>TypeTag</a:t>
            </a:r>
            <a:r>
              <a:rPr lang="en-US" baseline="0" dirty="0" smtClean="0"/>
              <a:t> or runtime reflection would be used) and instead relying on the type system of the language being used to construct the programs correctly.</a:t>
            </a:r>
          </a:p>
        </p:txBody>
      </p:sp>
    </p:spTree>
    <p:extLst>
      <p:ext uri="{BB962C8B-B14F-4D97-AF65-F5344CB8AC3E}">
        <p14:creationId xmlns:p14="http://schemas.microsoft.com/office/powerpoint/2010/main" val="1809601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Right, so final tagless. Final</a:t>
            </a:r>
            <a:r>
              <a:rPr lang="en-US" baseline="0" dirty="0" smtClean="0"/>
              <a:t> tagless is essentially the OO-technique we talked about at the start, however instead of using side effects and internal state, implementation details are hid from the user by way of abstract types in the trait. Then, objects make concrete choices for those abstract types and programs are methods which are polymorphic over those types.</a:t>
            </a:r>
            <a:endParaRPr lang="en-US" dirty="0"/>
          </a:p>
        </p:txBody>
      </p:sp>
    </p:spTree>
    <p:extLst>
      <p:ext uri="{BB962C8B-B14F-4D97-AF65-F5344CB8AC3E}">
        <p14:creationId xmlns:p14="http://schemas.microsoft.com/office/powerpoint/2010/main" val="574360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a:t>
            </a:r>
            <a:r>
              <a:rPr lang="en-US" baseline="0" dirty="0" smtClean="0"/>
              <a:t> plumbing is kind of the point of DI. So if we’re calling all of these programs from other programs, we had better not need to manually resupply the services that the subprogram needs. That’s why </a:t>
            </a:r>
            <a:r>
              <a:rPr lang="en-US" baseline="0" dirty="0" err="1" smtClean="0"/>
              <a:t>implicits</a:t>
            </a:r>
            <a:r>
              <a:rPr lang="en-US" baseline="0" dirty="0" smtClean="0"/>
              <a:t> and </a:t>
            </a:r>
            <a:r>
              <a:rPr lang="en-US" baseline="0" dirty="0" err="1" smtClean="0"/>
              <a:t>typeclasses</a:t>
            </a:r>
            <a:r>
              <a:rPr lang="en-US" baseline="0" dirty="0" smtClean="0"/>
              <a:t> are popular for this; personally I think </a:t>
            </a:r>
            <a:r>
              <a:rPr lang="en-US" baseline="0" dirty="0" err="1" smtClean="0"/>
              <a:t>typeclasses</a:t>
            </a:r>
            <a:r>
              <a:rPr lang="en-US" baseline="0" dirty="0" smtClean="0"/>
              <a:t> are a bit inappropriate because they’re based on the idea that a type can only have one instance, which in my opinion isn’t really the case for business logic.</a:t>
            </a:r>
            <a:endParaRPr lang="en-US" dirty="0"/>
          </a:p>
        </p:txBody>
      </p:sp>
    </p:spTree>
    <p:extLst>
      <p:ext uri="{BB962C8B-B14F-4D97-AF65-F5344CB8AC3E}">
        <p14:creationId xmlns:p14="http://schemas.microsoft.com/office/powerpoint/2010/main" val="1932422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a:t>
            </a:r>
            <a:r>
              <a:rPr lang="en-US" baseline="0" dirty="0" smtClean="0"/>
              <a:t> our separation between structure and content is no longer as clear. However, we can regain it with an observation: a method in a service cannot add a node to the call tree if it has no negative occurrences of an abstract type. And that’s something we need to know, because if we start growing our call trees willy </a:t>
            </a:r>
            <a:r>
              <a:rPr lang="en-US" baseline="0" dirty="0" err="1" smtClean="0"/>
              <a:t>nilly</a:t>
            </a:r>
            <a:r>
              <a:rPr lang="en-US" baseline="0" dirty="0" smtClean="0"/>
              <a:t> we’ll blow the stack. Now, for an example:</a:t>
            </a:r>
            <a:endParaRPr lang="en-US" dirty="0"/>
          </a:p>
        </p:txBody>
      </p:sp>
    </p:spTree>
    <p:extLst>
      <p:ext uri="{BB962C8B-B14F-4D97-AF65-F5344CB8AC3E}">
        <p14:creationId xmlns:p14="http://schemas.microsoft.com/office/powerpoint/2010/main" val="1398029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Right, so you can see that not only</a:t>
            </a:r>
            <a:r>
              <a:rPr lang="en-US" baseline="0" dirty="0" smtClean="0"/>
              <a:t> is this particular implementation less code than the corresponding Free one, it looks eerily similar to the first example; only, it’s pure. All effects are in the types. Note that F appears only in positive locations; it is only returned, never input. And there are no more monads anywhere! As well, the state is completely separated from the object.</a:t>
            </a:r>
            <a:endParaRPr lang="en-US" dirty="0"/>
          </a:p>
        </p:txBody>
      </p:sp>
    </p:spTree>
    <p:extLst>
      <p:ext uri="{BB962C8B-B14F-4D97-AF65-F5344CB8AC3E}">
        <p14:creationId xmlns:p14="http://schemas.microsoft.com/office/powerpoint/2010/main" val="149527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1" name="Shape 6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9725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Similarly, the</a:t>
            </a:r>
            <a:r>
              <a:rPr lang="en-US" baseline="0" dirty="0" smtClean="0"/>
              <a:t> SVG renderer. Again, only positive occurrences of the `A`. Notice that there is no mention of `List` (the free </a:t>
            </a:r>
            <a:r>
              <a:rPr lang="en-US" baseline="0" dirty="0" err="1" smtClean="0"/>
              <a:t>monoid</a:t>
            </a:r>
            <a:r>
              <a:rPr lang="en-US" baseline="0" dirty="0" smtClean="0"/>
              <a:t>) anywhere, because that is entirely the responsibility of programs using </a:t>
            </a:r>
            <a:r>
              <a:rPr lang="en-US" baseline="0" dirty="0" err="1" smtClean="0"/>
              <a:t>PathFinal</a:t>
            </a:r>
            <a:r>
              <a:rPr lang="en-US" baseline="0" dirty="0" smtClean="0"/>
              <a:t> to demand, not </a:t>
            </a:r>
            <a:r>
              <a:rPr lang="en-US" baseline="0" dirty="0" err="1" smtClean="0"/>
              <a:t>SVGFinal</a:t>
            </a:r>
            <a:r>
              <a:rPr lang="en-US" baseline="0" dirty="0" smtClean="0"/>
              <a:t>.</a:t>
            </a:r>
            <a:endParaRPr lang="en-US" dirty="0"/>
          </a:p>
        </p:txBody>
      </p:sp>
    </p:spTree>
    <p:extLst>
      <p:ext uri="{BB962C8B-B14F-4D97-AF65-F5344CB8AC3E}">
        <p14:creationId xmlns:p14="http://schemas.microsoft.com/office/powerpoint/2010/main" val="1223151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tagless is also capable of program transformations; instead of transforming them directly as data, we can transform the interpreter. This avoids the performance problems the Initial encoding has with program transformations.</a:t>
            </a:r>
            <a:endParaRPr lang="en-US" dirty="0"/>
          </a:p>
        </p:txBody>
      </p:sp>
    </p:spTree>
    <p:extLst>
      <p:ext uri="{BB962C8B-B14F-4D97-AF65-F5344CB8AC3E}">
        <p14:creationId xmlns:p14="http://schemas.microsoft.com/office/powerpoint/2010/main" val="1273350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here you can see we’ve split out our concerns nicely: given a Storage interpreter, we can modify it using </a:t>
            </a:r>
            <a:r>
              <a:rPr lang="en-US" dirty="0" err="1" smtClean="0"/>
              <a:t>LogRemovedKeys</a:t>
            </a:r>
            <a:r>
              <a:rPr lang="en-US" dirty="0" smtClean="0"/>
              <a:t> to</a:t>
            </a:r>
            <a:r>
              <a:rPr lang="mr-IN" dirty="0" smtClean="0"/>
              <a:t>…</a:t>
            </a:r>
            <a:r>
              <a:rPr lang="en-US" dirty="0" smtClean="0"/>
              <a:t> log the removed keys. No</a:t>
            </a:r>
            <a:r>
              <a:rPr lang="en-US" baseline="0" dirty="0" smtClean="0"/>
              <a:t> programs need to see the ugly monad transformer that makes it work, and nobody needs to go allocating another Free structure for Applicative because we already *know* that F has an applicative instance. We’re just providing it later.</a:t>
            </a:r>
            <a:endParaRPr lang="en-US" dirty="0"/>
          </a:p>
        </p:txBody>
      </p:sp>
    </p:spTree>
    <p:extLst>
      <p:ext uri="{BB962C8B-B14F-4D97-AF65-F5344CB8AC3E}">
        <p14:creationId xmlns:p14="http://schemas.microsoft.com/office/powerpoint/2010/main" val="183364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Here’s a little sample program to whet your appetite. Notice</a:t>
            </a:r>
            <a:r>
              <a:rPr lang="en-US" baseline="0" dirty="0" smtClean="0"/>
              <a:t> that I didn’t need any other boilerplate to get this up and running.</a:t>
            </a:r>
            <a:endParaRPr lang="en-US" dirty="0"/>
          </a:p>
        </p:txBody>
      </p:sp>
    </p:spTree>
    <p:extLst>
      <p:ext uri="{BB962C8B-B14F-4D97-AF65-F5344CB8AC3E}">
        <p14:creationId xmlns:p14="http://schemas.microsoft.com/office/powerpoint/2010/main" val="1764367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Stack-safety</a:t>
            </a:r>
            <a:r>
              <a:rPr lang="en-US" baseline="0" dirty="0" smtClean="0"/>
              <a:t> is always a concern in Scala when it comes to FP. Recursion is a natural way to express a lot of problems, but it has a cost: stack. Sometimes you can be tail-recursive, and sometimes you can call into </a:t>
            </a:r>
            <a:r>
              <a:rPr lang="en-US" baseline="0" dirty="0" err="1" smtClean="0"/>
              <a:t>tailRecM</a:t>
            </a:r>
            <a:r>
              <a:rPr lang="en-US" baseline="0" dirty="0" smtClean="0"/>
              <a:t>, but for everything else</a:t>
            </a:r>
            <a:r>
              <a:rPr lang="mr-IN" baseline="0" dirty="0" smtClean="0"/>
              <a:t>…</a:t>
            </a:r>
            <a:endParaRPr lang="en-US" baseline="0" dirty="0" smtClean="0"/>
          </a:p>
          <a:p>
            <a:endParaRPr lang="en-US" dirty="0"/>
          </a:p>
        </p:txBody>
      </p:sp>
    </p:spTree>
    <p:extLst>
      <p:ext uri="{BB962C8B-B14F-4D97-AF65-F5344CB8AC3E}">
        <p14:creationId xmlns:p14="http://schemas.microsoft.com/office/powerpoint/2010/main" val="774431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Since</a:t>
            </a:r>
            <a:r>
              <a:rPr lang="en-US" baseline="0" dirty="0" smtClean="0"/>
              <a:t> our services don’t make branches in the call tree, there’s no way they can grow the stack. On the contrary, our </a:t>
            </a:r>
            <a:r>
              <a:rPr lang="en-US" baseline="0" dirty="0" err="1" smtClean="0"/>
              <a:t>typeclass</a:t>
            </a:r>
            <a:r>
              <a:rPr lang="en-US" baseline="0" dirty="0" smtClean="0"/>
              <a:t> instances can certainly do so. Instead, by using Free to provide the branching structure safely, we don’t need to worry about stack-safety. All this entails is choosing Free over another type as your concrete choice of abstract type in your objects.</a:t>
            </a:r>
            <a:endParaRPr lang="en-US" dirty="0"/>
          </a:p>
        </p:txBody>
      </p:sp>
    </p:spTree>
    <p:extLst>
      <p:ext uri="{BB962C8B-B14F-4D97-AF65-F5344CB8AC3E}">
        <p14:creationId xmlns:p14="http://schemas.microsoft.com/office/powerpoint/2010/main" val="2030209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Monad transformers</a:t>
            </a:r>
            <a:r>
              <a:rPr lang="en-US" baseline="0" dirty="0" smtClean="0"/>
              <a:t> can be used to add effects to an interpreter, but there are issues. Ordering of effects prevents interpreters from talking to each other, which is useful in some cases but limiting in others.</a:t>
            </a:r>
            <a:endParaRPr lang="en-US" dirty="0"/>
          </a:p>
        </p:txBody>
      </p:sp>
    </p:spTree>
    <p:extLst>
      <p:ext uri="{BB962C8B-B14F-4D97-AF65-F5344CB8AC3E}">
        <p14:creationId xmlns:p14="http://schemas.microsoft.com/office/powerpoint/2010/main" val="1383367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well, transformers don’t provide the ability to translate an effect into another, or modify one in-place. Extensible effects, provided here by </a:t>
            </a:r>
            <a:r>
              <a:rPr lang="en-US" baseline="0" dirty="0" err="1" smtClean="0"/>
              <a:t>typelevel</a:t>
            </a:r>
            <a:r>
              <a:rPr lang="en-US" baseline="0" dirty="0" smtClean="0"/>
              <a:t> </a:t>
            </a:r>
            <a:r>
              <a:rPr lang="en-US" baseline="0" dirty="0" err="1" smtClean="0"/>
              <a:t>eff</a:t>
            </a:r>
            <a:r>
              <a:rPr lang="en-US" baseline="0" dirty="0" smtClean="0"/>
              <a:t>, solve these issues. Giving us</a:t>
            </a:r>
            <a:endParaRPr lang="en-US" dirty="0"/>
          </a:p>
        </p:txBody>
      </p:sp>
    </p:spTree>
    <p:extLst>
      <p:ext uri="{BB962C8B-B14F-4D97-AF65-F5344CB8AC3E}">
        <p14:creationId xmlns:p14="http://schemas.microsoft.com/office/powerpoint/2010/main" val="138268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Finally</a:t>
            </a:r>
            <a:r>
              <a:rPr lang="en-US" baseline="0" dirty="0" smtClean="0"/>
              <a:t> tagless is also capable of program transformations; instead of transforming them directly as data, we can transform the interpreter. This avoids every performance problem initial has with program transformations.</a:t>
            </a:r>
            <a:endParaRPr lang="en-US" dirty="0"/>
          </a:p>
        </p:txBody>
      </p:sp>
    </p:spTree>
    <p:extLst>
      <p:ext uri="{BB962C8B-B14F-4D97-AF65-F5344CB8AC3E}">
        <p14:creationId xmlns:p14="http://schemas.microsoft.com/office/powerpoint/2010/main" val="8819070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765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First </a:t>
            </a:r>
            <a:r>
              <a:rPr lang="en-US" dirty="0" smtClean="0"/>
              <a:t>off I have a</a:t>
            </a:r>
            <a:r>
              <a:rPr lang="en-US" baseline="0" dirty="0" smtClean="0"/>
              <a:t> string-based </a:t>
            </a:r>
            <a:r>
              <a:rPr lang="en-US" baseline="0" dirty="0" smtClean="0"/>
              <a:t>key/value-storage </a:t>
            </a:r>
            <a:r>
              <a:rPr lang="en-US" baseline="0" dirty="0" smtClean="0"/>
              <a:t>built with side effects and internal state. Isn’t it beautiful? Note a few things:</a:t>
            </a:r>
          </a:p>
          <a:p>
            <a:pPr marL="228600" indent="-228600">
              <a:buAutoNum type="arabicPeriod"/>
            </a:pPr>
            <a:r>
              <a:rPr lang="en-US" baseline="0" dirty="0" smtClean="0"/>
              <a:t>The logic of </a:t>
            </a:r>
            <a:r>
              <a:rPr lang="en-US" baseline="0" dirty="0" err="1" smtClean="0"/>
              <a:t>MapStorage</a:t>
            </a:r>
            <a:r>
              <a:rPr lang="en-US" baseline="0" dirty="0" smtClean="0"/>
              <a:t> is inseparable from its state.</a:t>
            </a:r>
          </a:p>
          <a:p>
            <a:pPr marL="228600" indent="-228600">
              <a:buAutoNum type="arabicPeriod"/>
            </a:pPr>
            <a:r>
              <a:rPr lang="en-US" dirty="0" smtClean="0"/>
              <a:t>Because</a:t>
            </a:r>
            <a:r>
              <a:rPr lang="en-US" baseline="0" dirty="0" smtClean="0"/>
              <a:t> of </a:t>
            </a:r>
            <a:r>
              <a:rPr lang="en-US" baseline="0" dirty="0" err="1" smtClean="0"/>
              <a:t>parametricity</a:t>
            </a:r>
            <a:r>
              <a:rPr lang="en-US" baseline="0" dirty="0" smtClean="0"/>
              <a:t>, any implementation of Storage must either return constant values (i.e., a complete stub) or use side-effects and state, because:</a:t>
            </a:r>
          </a:p>
          <a:p>
            <a:pPr marL="228600" indent="-228600">
              <a:buAutoNum type="arabicPeriod"/>
            </a:pPr>
            <a:r>
              <a:rPr lang="en-US" dirty="0" smtClean="0"/>
              <a:t>The</a:t>
            </a:r>
            <a:r>
              <a:rPr lang="en-US" baseline="0" dirty="0" smtClean="0"/>
              <a:t> effects are not explicit in the types.</a:t>
            </a:r>
            <a:endParaRPr lang="en-US" dirty="0"/>
          </a:p>
        </p:txBody>
      </p:sp>
    </p:spTree>
    <p:extLst>
      <p:ext uri="{BB962C8B-B14F-4D97-AF65-F5344CB8AC3E}">
        <p14:creationId xmlns:p14="http://schemas.microsoft.com/office/powerpoint/2010/main" val="2139330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Shape 8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8" name="Shape 8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89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Secondly</a:t>
            </a:r>
            <a:r>
              <a:rPr lang="en-US" baseline="0" dirty="0" smtClean="0"/>
              <a:t> we have </a:t>
            </a:r>
            <a:r>
              <a:rPr lang="en-US" baseline="0" dirty="0" smtClean="0"/>
              <a:t>SVG-renderer trait (very incomplete, sorry if anyone here is from the w3c) which </a:t>
            </a:r>
            <a:r>
              <a:rPr lang="en-US" baseline="0" dirty="0" smtClean="0"/>
              <a:t>uses side-effects to perform *some* “action” (with side-effects, naturally) while parsing SVG data. SVG paths are represented by vertical </a:t>
            </a:r>
            <a:r>
              <a:rPr lang="en-US" baseline="0" dirty="0" smtClean="0"/>
              <a:t>composition; sub-services, if you will. Note </a:t>
            </a:r>
            <a:r>
              <a:rPr lang="en-US" baseline="0" dirty="0" smtClean="0"/>
              <a:t>that all of the return types are Unit; side-effects are invisible, there are no values returned that we can use later in our app. Essentially this is purely a state and effect manipulator; separating out the state from the </a:t>
            </a:r>
            <a:r>
              <a:rPr lang="en-US" baseline="0" dirty="0" err="1" smtClean="0"/>
              <a:t>SVGRenderer</a:t>
            </a:r>
            <a:r>
              <a:rPr lang="en-US" baseline="0" dirty="0" smtClean="0"/>
              <a:t> and Path traits wouldn’t really leave anything behind.</a:t>
            </a:r>
            <a:endParaRPr lang="en-US" dirty="0"/>
          </a:p>
        </p:txBody>
      </p:sp>
    </p:spTree>
    <p:extLst>
      <p:ext uri="{BB962C8B-B14F-4D97-AF65-F5344CB8AC3E}">
        <p14:creationId xmlns:p14="http://schemas.microsoft.com/office/powerpoint/2010/main" val="534709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8" name="Shape 6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100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spcBef>
                <a:spcPts val="0"/>
              </a:spcBef>
              <a:buNone/>
            </a:pPr>
            <a:r>
              <a:rPr lang="en-US" dirty="0" smtClean="0"/>
              <a:t>The essence</a:t>
            </a:r>
            <a:r>
              <a:rPr lang="en-US" baseline="0" dirty="0" smtClean="0"/>
              <a:t> of DI is allowing objects to provide services to other objects and declare that they require services, instead of allowing the objects to find the dependencies themselves. In that sense, DI is the recognition that for proper coupling, services can only be implemented in terms of other services. Nicely recursive.</a:t>
            </a:r>
            <a:endParaRPr lang="en-US" dirty="0"/>
          </a:p>
        </p:txBody>
      </p:sp>
    </p:spTree>
    <p:extLst>
      <p:ext uri="{BB962C8B-B14F-4D97-AF65-F5344CB8AC3E}">
        <p14:creationId xmlns:p14="http://schemas.microsoft.com/office/powerpoint/2010/main" val="55040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idea behind DI is that </a:t>
            </a:r>
            <a:r>
              <a:rPr lang="en-US" baseline="0" dirty="0" smtClean="0"/>
              <a:t>some business logic can be abstracted out to work on a service, instead of a concrete implementation of that service, to decrease coupling and isolate the users of a service from the implementations. However</a:t>
            </a:r>
            <a:r>
              <a:rPr lang="en-US" baseline="0" dirty="0" smtClean="0"/>
              <a:t>, adding </a:t>
            </a:r>
            <a:r>
              <a:rPr lang="en-US" baseline="0" dirty="0" smtClean="0"/>
              <a:t>more capabilities to </a:t>
            </a:r>
            <a:r>
              <a:rPr lang="en-US" baseline="0" dirty="0" smtClean="0"/>
              <a:t>services after the fact is impossible without breaking all of the objects implementing that service, and adding anything to a specific implementation of a service is </a:t>
            </a:r>
            <a:r>
              <a:rPr lang="en-US" baseline="0" dirty="0" smtClean="0"/>
              <a:t>useless because properly abstracted business </a:t>
            </a:r>
            <a:r>
              <a:rPr lang="en-US" baseline="0" dirty="0" smtClean="0"/>
              <a:t>logic has no way of finding it</a:t>
            </a:r>
            <a:r>
              <a:rPr lang="en-US" baseline="0" dirty="0" smtClean="0"/>
              <a:t>. Therefore, the idea that decoupling services from their implementations means that they can be developed independently is fundamentally flawed.</a:t>
            </a:r>
            <a:endParaRPr lang="en-US" dirty="0"/>
          </a:p>
        </p:txBody>
      </p:sp>
    </p:spTree>
    <p:extLst>
      <p:ext uri="{BB962C8B-B14F-4D97-AF65-F5344CB8AC3E}">
        <p14:creationId xmlns:p14="http://schemas.microsoft.com/office/powerpoint/2010/main" val="33878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a:t>
            </a:r>
            <a:r>
              <a:rPr lang="en-US" baseline="0" dirty="0" smtClean="0"/>
              <a:t> we’ve inherited a few DI solutions from Java, most of which require a lot of boilerplate and all of which are completely incompatible with pure FP. In Scala, we’ve got the cake pattern (props if anyone is still using it), which is both incompatible with pure FP and notoriously incredibly hard to use in a directional way (i.e., once you start making `super` calls in to the same service you’re satisfying, ordering becomes impossible to understand or track especially with state).</a:t>
            </a:r>
          </a:p>
          <a:p>
            <a:r>
              <a:rPr lang="en-US" baseline="0" dirty="0" smtClean="0"/>
              <a:t>However, we have two solutions down here that are totally compatible with pure FP: free structures, and finally tagless structures. </a:t>
            </a:r>
            <a:endParaRPr lang="en-US" dirty="0"/>
          </a:p>
        </p:txBody>
      </p:sp>
    </p:spTree>
    <p:extLst>
      <p:ext uri="{BB962C8B-B14F-4D97-AF65-F5344CB8AC3E}">
        <p14:creationId xmlns:p14="http://schemas.microsoft.com/office/powerpoint/2010/main" val="178553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93B770"/>
        </a:solid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192225" y="1991825"/>
            <a:ext cx="4759500" cy="1159800"/>
          </a:xfrm>
          <a:prstGeom prst="rect">
            <a:avLst/>
          </a:prstGeom>
        </p:spPr>
        <p:txBody>
          <a:bodyPr lIns="91425" tIns="91425" rIns="91425" bIns="91425" anchor="ctr" anchorCtr="0"/>
          <a:lstStyle>
            <a:lvl1pPr lvl="0" algn="ctr">
              <a:spcBef>
                <a:spcPts val="0"/>
              </a:spcBef>
              <a:buClr>
                <a:srgbClr val="FFFFFF"/>
              </a:buClr>
              <a:buSzPct val="100000"/>
              <a:defRPr sz="5600">
                <a:solidFill>
                  <a:srgbClr val="FFFFFF"/>
                </a:solidFill>
              </a:defRPr>
            </a:lvl1pPr>
            <a:lvl2pPr lvl="1" algn="ctr">
              <a:spcBef>
                <a:spcPts val="0"/>
              </a:spcBef>
              <a:buClr>
                <a:srgbClr val="FFFFFF"/>
              </a:buClr>
              <a:buSzPct val="100000"/>
              <a:defRPr sz="5600">
                <a:solidFill>
                  <a:srgbClr val="FFFFFF"/>
                </a:solidFill>
              </a:defRPr>
            </a:lvl2pPr>
            <a:lvl3pPr lvl="2" algn="ctr">
              <a:spcBef>
                <a:spcPts val="0"/>
              </a:spcBef>
              <a:buClr>
                <a:srgbClr val="FFFFFF"/>
              </a:buClr>
              <a:buSzPct val="100000"/>
              <a:defRPr sz="5600">
                <a:solidFill>
                  <a:srgbClr val="FFFFFF"/>
                </a:solidFill>
              </a:defRPr>
            </a:lvl3pPr>
            <a:lvl4pPr lvl="3" algn="ctr">
              <a:spcBef>
                <a:spcPts val="0"/>
              </a:spcBef>
              <a:buClr>
                <a:srgbClr val="FFFFFF"/>
              </a:buClr>
              <a:buSzPct val="100000"/>
              <a:defRPr sz="5600">
                <a:solidFill>
                  <a:srgbClr val="FFFFFF"/>
                </a:solidFill>
              </a:defRPr>
            </a:lvl4pPr>
            <a:lvl5pPr lvl="4" algn="ctr">
              <a:spcBef>
                <a:spcPts val="0"/>
              </a:spcBef>
              <a:buClr>
                <a:srgbClr val="FFFFFF"/>
              </a:buClr>
              <a:buSzPct val="100000"/>
              <a:defRPr sz="5600">
                <a:solidFill>
                  <a:srgbClr val="FFFFFF"/>
                </a:solidFill>
              </a:defRPr>
            </a:lvl5pPr>
            <a:lvl6pPr lvl="5" algn="ctr">
              <a:spcBef>
                <a:spcPts val="0"/>
              </a:spcBef>
              <a:buClr>
                <a:srgbClr val="FFFFFF"/>
              </a:buClr>
              <a:buSzPct val="100000"/>
              <a:defRPr sz="5600">
                <a:solidFill>
                  <a:srgbClr val="FFFFFF"/>
                </a:solidFill>
              </a:defRPr>
            </a:lvl6pPr>
            <a:lvl7pPr lvl="6" algn="ctr">
              <a:spcBef>
                <a:spcPts val="0"/>
              </a:spcBef>
              <a:buClr>
                <a:srgbClr val="FFFFFF"/>
              </a:buClr>
              <a:buSzPct val="100000"/>
              <a:defRPr sz="5600">
                <a:solidFill>
                  <a:srgbClr val="FFFFFF"/>
                </a:solidFill>
              </a:defRPr>
            </a:lvl7pPr>
            <a:lvl8pPr lvl="7" algn="ctr">
              <a:spcBef>
                <a:spcPts val="0"/>
              </a:spcBef>
              <a:buClr>
                <a:srgbClr val="FFFFFF"/>
              </a:buClr>
              <a:buSzPct val="100000"/>
              <a:defRPr sz="5600">
                <a:solidFill>
                  <a:srgbClr val="FFFFFF"/>
                </a:solidFill>
              </a:defRPr>
            </a:lvl8pPr>
            <a:lvl9pPr lvl="8" algn="ctr">
              <a:spcBef>
                <a:spcPts val="0"/>
              </a:spcBef>
              <a:buClr>
                <a:srgbClr val="FFFFFF"/>
              </a:buClr>
              <a:buSzPct val="100000"/>
              <a:defRPr sz="5600">
                <a:solidFill>
                  <a:srgbClr val="FFFFFF"/>
                </a:solidFill>
              </a:defRPr>
            </a:lvl9pPr>
          </a:lstStyle>
          <a:p>
            <a:endParaRPr/>
          </a:p>
        </p:txBody>
      </p:sp>
      <p:grpSp>
        <p:nvGrpSpPr>
          <p:cNvPr id="10" name="Shape 10"/>
          <p:cNvGrpSpPr/>
          <p:nvPr/>
        </p:nvGrpSpPr>
        <p:grpSpPr>
          <a:xfrm rot="-5400000">
            <a:off x="1853066" y="1584394"/>
            <a:ext cx="1401157" cy="5259704"/>
            <a:chOff x="818425" y="238125"/>
            <a:chExt cx="1395575" cy="5238750"/>
          </a:xfrm>
        </p:grpSpPr>
        <p:sp>
          <p:nvSpPr>
            <p:cNvPr id="11" name="Shape 11"/>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12" name="Shape 12"/>
            <p:cNvGrpSpPr/>
            <p:nvPr/>
          </p:nvGrpSpPr>
          <p:grpSpPr>
            <a:xfrm>
              <a:off x="818425" y="1334150"/>
              <a:ext cx="925100" cy="1370950"/>
              <a:chOff x="3112200" y="1334150"/>
              <a:chExt cx="925100" cy="1370950"/>
            </a:xfrm>
          </p:grpSpPr>
          <p:sp>
            <p:nvSpPr>
              <p:cNvPr id="13" name="Shape 13"/>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grpSp>
        <p:sp>
          <p:nvSpPr>
            <p:cNvPr id="32" name="Shape 32"/>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33" name="Shape 33"/>
            <p:cNvGrpSpPr/>
            <p:nvPr/>
          </p:nvGrpSpPr>
          <p:grpSpPr>
            <a:xfrm>
              <a:off x="1583150" y="1350000"/>
              <a:ext cx="216775" cy="269625"/>
              <a:chOff x="3876925" y="1350000"/>
              <a:chExt cx="216775" cy="269625"/>
            </a:xfrm>
          </p:grpSpPr>
          <p:sp>
            <p:nvSpPr>
              <p:cNvPr id="34" name="Shape 34"/>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lIns="91425" tIns="91425" rIns="91425" bIns="91425" anchor="ctr" anchorCtr="0">
                <a:noAutofit/>
              </a:bodyPr>
              <a:lstStyle/>
              <a:p>
                <a:pPr lvl="0">
                  <a:spcBef>
                    <a:spcPts val="0"/>
                  </a:spcBef>
                  <a:buNone/>
                </a:pPr>
                <a:endParaRPr/>
              </a:p>
            </p:txBody>
          </p:sp>
        </p:grpSp>
        <p:sp>
          <p:nvSpPr>
            <p:cNvPr id="39" name="Shape 39"/>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nvGrpSpPr>
            <p:cNvPr id="43" name="Shape 43"/>
            <p:cNvGrpSpPr/>
            <p:nvPr/>
          </p:nvGrpSpPr>
          <p:grpSpPr>
            <a:xfrm>
              <a:off x="1863325" y="2900650"/>
              <a:ext cx="206200" cy="244975"/>
              <a:chOff x="4157100" y="2900650"/>
              <a:chExt cx="206200" cy="244975"/>
            </a:xfrm>
          </p:grpSpPr>
          <p:sp>
            <p:nvSpPr>
              <p:cNvPr id="44" name="Shape 44"/>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grpSp>
        <p:grpSp>
          <p:nvGrpSpPr>
            <p:cNvPr id="47" name="Shape 47"/>
            <p:cNvGrpSpPr/>
            <p:nvPr/>
          </p:nvGrpSpPr>
          <p:grpSpPr>
            <a:xfrm>
              <a:off x="1923250" y="773800"/>
              <a:ext cx="290750" cy="361250"/>
              <a:chOff x="4217025" y="773800"/>
              <a:chExt cx="290750" cy="361250"/>
            </a:xfrm>
          </p:grpSpPr>
          <p:sp>
            <p:nvSpPr>
              <p:cNvPr id="48" name="Shape 48"/>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grpSp>
        <p:grpSp>
          <p:nvGrpSpPr>
            <p:cNvPr id="51" name="Shape 51"/>
            <p:cNvGrpSpPr/>
            <p:nvPr/>
          </p:nvGrpSpPr>
          <p:grpSpPr>
            <a:xfrm>
              <a:off x="959375" y="2320925"/>
              <a:ext cx="149800" cy="299575"/>
              <a:chOff x="3253150" y="2320925"/>
              <a:chExt cx="149800" cy="299575"/>
            </a:xfrm>
          </p:grpSpPr>
          <p:sp>
            <p:nvSpPr>
              <p:cNvPr id="52" name="Shape 52"/>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grpSp>
          <p:nvGrpSpPr>
            <p:cNvPr id="54" name="Shape 54"/>
            <p:cNvGrpSpPr/>
            <p:nvPr/>
          </p:nvGrpSpPr>
          <p:grpSpPr>
            <a:xfrm>
              <a:off x="1193750" y="3986125"/>
              <a:ext cx="766525" cy="1452000"/>
              <a:chOff x="3487525" y="3986125"/>
              <a:chExt cx="766525" cy="1452000"/>
            </a:xfrm>
          </p:grpSpPr>
          <p:sp>
            <p:nvSpPr>
              <p:cNvPr id="55" name="Shape 55"/>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grpSp>
        <p:sp>
          <p:nvSpPr>
            <p:cNvPr id="59" name="Shape 59"/>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62" name="Shape 62"/>
            <p:cNvGrpSpPr/>
            <p:nvPr/>
          </p:nvGrpSpPr>
          <p:grpSpPr>
            <a:xfrm>
              <a:off x="1216650" y="5036325"/>
              <a:ext cx="169175" cy="269650"/>
              <a:chOff x="3510425" y="5036325"/>
              <a:chExt cx="169175" cy="269650"/>
            </a:xfrm>
          </p:grpSpPr>
          <p:sp>
            <p:nvSpPr>
              <p:cNvPr id="63" name="Shape 63"/>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grpSp>
      </p:grpSp>
      <p:grpSp>
        <p:nvGrpSpPr>
          <p:cNvPr id="67" name="Shape 67"/>
          <p:cNvGrpSpPr/>
          <p:nvPr/>
        </p:nvGrpSpPr>
        <p:grpSpPr>
          <a:xfrm rot="5400000">
            <a:off x="5889766" y="-1700680"/>
            <a:ext cx="1401157" cy="5259705"/>
            <a:chOff x="818425" y="238125"/>
            <a:chExt cx="1395575" cy="5238750"/>
          </a:xfrm>
        </p:grpSpPr>
        <p:sp>
          <p:nvSpPr>
            <p:cNvPr id="68" name="Shape 68"/>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69" name="Shape 69"/>
            <p:cNvGrpSpPr/>
            <p:nvPr/>
          </p:nvGrpSpPr>
          <p:grpSpPr>
            <a:xfrm>
              <a:off x="818425" y="1334150"/>
              <a:ext cx="925100" cy="1370950"/>
              <a:chOff x="3112200" y="1334150"/>
              <a:chExt cx="925100" cy="1370950"/>
            </a:xfrm>
          </p:grpSpPr>
          <p:sp>
            <p:nvSpPr>
              <p:cNvPr id="70" name="Shape 70"/>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grpSp>
        <p:sp>
          <p:nvSpPr>
            <p:cNvPr id="89" name="Shape 89"/>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90" name="Shape 90"/>
            <p:cNvGrpSpPr/>
            <p:nvPr/>
          </p:nvGrpSpPr>
          <p:grpSpPr>
            <a:xfrm>
              <a:off x="1583150" y="1350000"/>
              <a:ext cx="216775" cy="269625"/>
              <a:chOff x="3876925" y="1350000"/>
              <a:chExt cx="216775" cy="269625"/>
            </a:xfrm>
          </p:grpSpPr>
          <p:sp>
            <p:nvSpPr>
              <p:cNvPr id="91" name="Shape 91"/>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lIns="91425" tIns="91425" rIns="91425" bIns="91425" anchor="ctr" anchorCtr="0">
                <a:noAutofit/>
              </a:bodyPr>
              <a:lstStyle/>
              <a:p>
                <a:pPr lvl="0">
                  <a:spcBef>
                    <a:spcPts val="0"/>
                  </a:spcBef>
                  <a:buNone/>
                </a:pPr>
                <a:endParaRPr/>
              </a:p>
            </p:txBody>
          </p:sp>
        </p:grpSp>
        <p:sp>
          <p:nvSpPr>
            <p:cNvPr id="96" name="Shape 96"/>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nvGrpSpPr>
            <p:cNvPr id="100" name="Shape 100"/>
            <p:cNvGrpSpPr/>
            <p:nvPr/>
          </p:nvGrpSpPr>
          <p:grpSpPr>
            <a:xfrm>
              <a:off x="1863325" y="2900650"/>
              <a:ext cx="206200" cy="244975"/>
              <a:chOff x="4157100" y="2900650"/>
              <a:chExt cx="206200" cy="244975"/>
            </a:xfrm>
          </p:grpSpPr>
          <p:sp>
            <p:nvSpPr>
              <p:cNvPr id="101" name="Shape 101"/>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lIns="91425" tIns="91425" rIns="91425" bIns="91425" anchor="ctr" anchorCtr="0">
                <a:noAutofit/>
              </a:bodyPr>
              <a:lstStyle/>
              <a:p>
                <a:pPr lvl="0">
                  <a:spcBef>
                    <a:spcPts val="0"/>
                  </a:spcBef>
                  <a:buNone/>
                </a:pPr>
                <a:endParaRPr/>
              </a:p>
            </p:txBody>
          </p:sp>
        </p:grpSp>
        <p:grpSp>
          <p:nvGrpSpPr>
            <p:cNvPr id="104" name="Shape 104"/>
            <p:cNvGrpSpPr/>
            <p:nvPr/>
          </p:nvGrpSpPr>
          <p:grpSpPr>
            <a:xfrm>
              <a:off x="1923250" y="773800"/>
              <a:ext cx="290750" cy="361250"/>
              <a:chOff x="4217025" y="773800"/>
              <a:chExt cx="290750" cy="361250"/>
            </a:xfrm>
          </p:grpSpPr>
          <p:sp>
            <p:nvSpPr>
              <p:cNvPr id="105" name="Shape 105"/>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lIns="91425" tIns="91425" rIns="91425" bIns="91425" anchor="ctr" anchorCtr="0">
                <a:noAutofit/>
              </a:bodyPr>
              <a:lstStyle/>
              <a:p>
                <a:pPr lvl="0">
                  <a:spcBef>
                    <a:spcPts val="0"/>
                  </a:spcBef>
                  <a:buNone/>
                </a:pPr>
                <a:endParaRPr/>
              </a:p>
            </p:txBody>
          </p:sp>
        </p:grpSp>
        <p:grpSp>
          <p:nvGrpSpPr>
            <p:cNvPr id="108" name="Shape 108"/>
            <p:cNvGrpSpPr/>
            <p:nvPr/>
          </p:nvGrpSpPr>
          <p:grpSpPr>
            <a:xfrm>
              <a:off x="959375" y="2320925"/>
              <a:ext cx="149800" cy="299575"/>
              <a:chOff x="3253150" y="2320925"/>
              <a:chExt cx="149800" cy="299575"/>
            </a:xfrm>
          </p:grpSpPr>
          <p:sp>
            <p:nvSpPr>
              <p:cNvPr id="109" name="Shape 109"/>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grpSp>
          <p:nvGrpSpPr>
            <p:cNvPr id="111" name="Shape 111"/>
            <p:cNvGrpSpPr/>
            <p:nvPr/>
          </p:nvGrpSpPr>
          <p:grpSpPr>
            <a:xfrm>
              <a:off x="1193750" y="3986125"/>
              <a:ext cx="766525" cy="1452000"/>
              <a:chOff x="3487525" y="3986125"/>
              <a:chExt cx="766525" cy="1452000"/>
            </a:xfrm>
          </p:grpSpPr>
          <p:sp>
            <p:nvSpPr>
              <p:cNvPr id="112" name="Shape 112"/>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lIns="91425" tIns="91425" rIns="91425" bIns="91425" anchor="ctr" anchorCtr="0">
                <a:noAutofit/>
              </a:bodyPr>
              <a:lstStyle/>
              <a:p>
                <a:pPr lvl="0">
                  <a:spcBef>
                    <a:spcPts val="0"/>
                  </a:spcBef>
                  <a:buNone/>
                </a:pPr>
                <a:endParaRPr/>
              </a:p>
            </p:txBody>
          </p:sp>
        </p:grpSp>
        <p:sp>
          <p:nvSpPr>
            <p:cNvPr id="116" name="Shape 116"/>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119" name="Shape 119"/>
            <p:cNvGrpSpPr/>
            <p:nvPr/>
          </p:nvGrpSpPr>
          <p:grpSpPr>
            <a:xfrm>
              <a:off x="1216650" y="5036325"/>
              <a:ext cx="169175" cy="269650"/>
              <a:chOff x="3510425" y="5036325"/>
              <a:chExt cx="169175" cy="269650"/>
            </a:xfrm>
          </p:grpSpPr>
          <p:sp>
            <p:nvSpPr>
              <p:cNvPr id="120" name="Shape 120"/>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lIns="91425" tIns="91425" rIns="91425" bIns="91425" anchor="ctr" anchorCtr="0">
                <a:noAutofit/>
              </a:bodyPr>
              <a:lstStyle/>
              <a:p>
                <a:pPr lvl="0">
                  <a:spcBef>
                    <a:spcPts val="0"/>
                  </a:spcBef>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BDCC64"/>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ctrTitle"/>
          </p:nvPr>
        </p:nvSpPr>
        <p:spPr>
          <a:xfrm>
            <a:off x="905350" y="2878750"/>
            <a:ext cx="5154000" cy="987000"/>
          </a:xfrm>
          <a:prstGeom prst="rect">
            <a:avLst/>
          </a:prstGeom>
        </p:spPr>
        <p:txBody>
          <a:bodyPr lIns="91425" tIns="91425" rIns="91425" bIns="91425" anchor="b" anchorCtr="0"/>
          <a:lstStyle>
            <a:lvl1pPr lvl="0" rtl="0">
              <a:spcBef>
                <a:spcPts val="0"/>
              </a:spcBef>
              <a:buClr>
                <a:srgbClr val="FFFFFF"/>
              </a:buClr>
              <a:buSzPct val="100000"/>
              <a:defRPr sz="4800">
                <a:solidFill>
                  <a:srgbClr val="FFFFFF"/>
                </a:solidFill>
              </a:defRPr>
            </a:lvl1pPr>
            <a:lvl2pPr lvl="1" rtl="0">
              <a:spcBef>
                <a:spcPts val="0"/>
              </a:spcBef>
              <a:buClr>
                <a:srgbClr val="FFFFFF"/>
              </a:buClr>
              <a:buSzPct val="100000"/>
              <a:defRPr sz="4800">
                <a:solidFill>
                  <a:srgbClr val="FFFFFF"/>
                </a:solidFill>
              </a:defRPr>
            </a:lvl2pPr>
            <a:lvl3pPr lvl="2" rtl="0">
              <a:spcBef>
                <a:spcPts val="0"/>
              </a:spcBef>
              <a:buClr>
                <a:srgbClr val="FFFFFF"/>
              </a:buClr>
              <a:buSzPct val="100000"/>
              <a:defRPr sz="4800">
                <a:solidFill>
                  <a:srgbClr val="FFFFFF"/>
                </a:solidFill>
              </a:defRPr>
            </a:lvl3pPr>
            <a:lvl4pPr lvl="3" rtl="0">
              <a:spcBef>
                <a:spcPts val="0"/>
              </a:spcBef>
              <a:buClr>
                <a:srgbClr val="FFFFFF"/>
              </a:buClr>
              <a:buSzPct val="100000"/>
              <a:defRPr sz="4800">
                <a:solidFill>
                  <a:srgbClr val="FFFFFF"/>
                </a:solidFill>
              </a:defRPr>
            </a:lvl4pPr>
            <a:lvl5pPr lvl="4" rtl="0">
              <a:spcBef>
                <a:spcPts val="0"/>
              </a:spcBef>
              <a:buClr>
                <a:srgbClr val="FFFFFF"/>
              </a:buClr>
              <a:buSzPct val="100000"/>
              <a:defRPr sz="4800">
                <a:solidFill>
                  <a:srgbClr val="FFFFFF"/>
                </a:solidFill>
              </a:defRPr>
            </a:lvl5pPr>
            <a:lvl6pPr lvl="5" rtl="0">
              <a:spcBef>
                <a:spcPts val="0"/>
              </a:spcBef>
              <a:buClr>
                <a:srgbClr val="FFFFFF"/>
              </a:buClr>
              <a:buSzPct val="100000"/>
              <a:defRPr sz="4800">
                <a:solidFill>
                  <a:srgbClr val="FFFFFF"/>
                </a:solidFill>
              </a:defRPr>
            </a:lvl6pPr>
            <a:lvl7pPr lvl="6" rtl="0">
              <a:spcBef>
                <a:spcPts val="0"/>
              </a:spcBef>
              <a:buClr>
                <a:srgbClr val="FFFFFF"/>
              </a:buClr>
              <a:buSzPct val="100000"/>
              <a:defRPr sz="4800">
                <a:solidFill>
                  <a:srgbClr val="FFFFFF"/>
                </a:solidFill>
              </a:defRPr>
            </a:lvl7pPr>
            <a:lvl8pPr lvl="7" rtl="0">
              <a:spcBef>
                <a:spcPts val="0"/>
              </a:spcBef>
              <a:buClr>
                <a:srgbClr val="FFFFFF"/>
              </a:buClr>
              <a:buSzPct val="100000"/>
              <a:defRPr sz="4800">
                <a:solidFill>
                  <a:srgbClr val="FFFFFF"/>
                </a:solidFill>
              </a:defRPr>
            </a:lvl8pPr>
            <a:lvl9pPr lvl="8" rtl="0">
              <a:spcBef>
                <a:spcPts val="0"/>
              </a:spcBef>
              <a:buClr>
                <a:srgbClr val="FFFFFF"/>
              </a:buClr>
              <a:buSzPct val="100000"/>
              <a:defRPr sz="4800">
                <a:solidFill>
                  <a:srgbClr val="FFFFFF"/>
                </a:solidFill>
              </a:defRPr>
            </a:lvl9pPr>
          </a:lstStyle>
          <a:p>
            <a:endParaRPr/>
          </a:p>
        </p:txBody>
      </p:sp>
      <p:sp>
        <p:nvSpPr>
          <p:cNvPr id="126" name="Shape 126"/>
          <p:cNvSpPr txBox="1">
            <a:spLocks noGrp="1"/>
          </p:cNvSpPr>
          <p:nvPr>
            <p:ph type="subTitle" idx="1"/>
          </p:nvPr>
        </p:nvSpPr>
        <p:spPr>
          <a:xfrm>
            <a:off x="905350" y="3818476"/>
            <a:ext cx="5154000" cy="667800"/>
          </a:xfrm>
          <a:prstGeom prst="rect">
            <a:avLst/>
          </a:prstGeom>
        </p:spPr>
        <p:txBody>
          <a:bodyPr lIns="91425" tIns="91425" rIns="91425" bIns="91425" anchor="t" anchorCtr="0"/>
          <a:lstStyle>
            <a:lvl1pPr lvl="0" rtl="0">
              <a:spcBef>
                <a:spcPts val="0"/>
              </a:spcBef>
              <a:buClr>
                <a:srgbClr val="FFFFFF"/>
              </a:buClr>
              <a:buSzPct val="100000"/>
              <a:buNone/>
              <a:defRPr sz="1800">
                <a:solidFill>
                  <a:srgbClr val="FFFFFF"/>
                </a:solidFill>
              </a:defRPr>
            </a:lvl1pPr>
            <a:lvl2pPr lvl="1" rtl="0">
              <a:spcBef>
                <a:spcPts val="0"/>
              </a:spcBef>
              <a:buClr>
                <a:srgbClr val="FFFFFF"/>
              </a:buClr>
              <a:buSzPct val="100000"/>
              <a:buNone/>
              <a:defRPr sz="1800">
                <a:solidFill>
                  <a:srgbClr val="FFFFFF"/>
                </a:solidFill>
              </a:defRPr>
            </a:lvl2pPr>
            <a:lvl3pPr lvl="2" rtl="0">
              <a:spcBef>
                <a:spcPts val="0"/>
              </a:spcBef>
              <a:buClr>
                <a:srgbClr val="FFFFFF"/>
              </a:buClr>
              <a:buSzPct val="100000"/>
              <a:buNone/>
              <a:defRPr sz="1800">
                <a:solidFill>
                  <a:srgbClr val="FFFFFF"/>
                </a:solidFill>
              </a:defRPr>
            </a:lvl3pPr>
            <a:lvl4pPr lvl="3" rtl="0">
              <a:spcBef>
                <a:spcPts val="0"/>
              </a:spcBef>
              <a:buClr>
                <a:srgbClr val="FFFFFF"/>
              </a:buClr>
              <a:buSzPct val="100000"/>
              <a:buNone/>
              <a:defRPr sz="1800">
                <a:solidFill>
                  <a:srgbClr val="FFFFFF"/>
                </a:solidFill>
              </a:defRPr>
            </a:lvl4pPr>
            <a:lvl5pPr lvl="4" rtl="0">
              <a:spcBef>
                <a:spcPts val="0"/>
              </a:spcBef>
              <a:buClr>
                <a:srgbClr val="FFFFFF"/>
              </a:buClr>
              <a:buSzPct val="100000"/>
              <a:buNone/>
              <a:defRPr sz="1800">
                <a:solidFill>
                  <a:srgbClr val="FFFFFF"/>
                </a:solidFill>
              </a:defRPr>
            </a:lvl5pPr>
            <a:lvl6pPr lvl="5" rtl="0">
              <a:spcBef>
                <a:spcPts val="0"/>
              </a:spcBef>
              <a:buClr>
                <a:srgbClr val="FFFFFF"/>
              </a:buClr>
              <a:buSzPct val="100000"/>
              <a:buNone/>
              <a:defRPr sz="1800">
                <a:solidFill>
                  <a:srgbClr val="FFFFFF"/>
                </a:solidFill>
              </a:defRPr>
            </a:lvl6pPr>
            <a:lvl7pPr lvl="6" rtl="0">
              <a:spcBef>
                <a:spcPts val="0"/>
              </a:spcBef>
              <a:buClr>
                <a:srgbClr val="FFFFFF"/>
              </a:buClr>
              <a:buSzPct val="100000"/>
              <a:buNone/>
              <a:defRPr sz="1800">
                <a:solidFill>
                  <a:srgbClr val="FFFFFF"/>
                </a:solidFill>
              </a:defRPr>
            </a:lvl7pPr>
            <a:lvl8pPr lvl="7" rtl="0">
              <a:spcBef>
                <a:spcPts val="0"/>
              </a:spcBef>
              <a:buClr>
                <a:srgbClr val="FFFFFF"/>
              </a:buClr>
              <a:buSzPct val="100000"/>
              <a:buNone/>
              <a:defRPr sz="1800">
                <a:solidFill>
                  <a:srgbClr val="FFFFFF"/>
                </a:solidFill>
              </a:defRPr>
            </a:lvl8pPr>
            <a:lvl9pPr lvl="8" rtl="0">
              <a:spcBef>
                <a:spcPts val="0"/>
              </a:spcBef>
              <a:buClr>
                <a:srgbClr val="FFFFFF"/>
              </a:buClr>
              <a:buSzPct val="100000"/>
              <a:buNone/>
              <a:defRPr sz="1800">
                <a:solidFill>
                  <a:srgbClr val="FFFFFF"/>
                </a:solidFill>
              </a:defRPr>
            </a:lvl9pPr>
          </a:lstStyle>
          <a:p>
            <a:endParaRPr/>
          </a:p>
        </p:txBody>
      </p:sp>
      <p:grpSp>
        <p:nvGrpSpPr>
          <p:cNvPr id="127" name="Shape 127"/>
          <p:cNvGrpSpPr/>
          <p:nvPr/>
        </p:nvGrpSpPr>
        <p:grpSpPr>
          <a:xfrm>
            <a:off x="7088841" y="-58105"/>
            <a:ext cx="1401157" cy="5259704"/>
            <a:chOff x="818425" y="238125"/>
            <a:chExt cx="1395575" cy="5238750"/>
          </a:xfrm>
        </p:grpSpPr>
        <p:sp>
          <p:nvSpPr>
            <p:cNvPr id="128" name="Shape 128"/>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nvGrpSpPr>
            <p:cNvPr id="129" name="Shape 129"/>
            <p:cNvGrpSpPr/>
            <p:nvPr/>
          </p:nvGrpSpPr>
          <p:grpSpPr>
            <a:xfrm>
              <a:off x="818425" y="1334150"/>
              <a:ext cx="925100" cy="1370950"/>
              <a:chOff x="3112200" y="1334150"/>
              <a:chExt cx="925100" cy="1370950"/>
            </a:xfrm>
          </p:grpSpPr>
          <p:sp>
            <p:nvSpPr>
              <p:cNvPr id="130" name="Shape 130"/>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sp>
          <p:nvSpPr>
            <p:cNvPr id="149" name="Shape 149"/>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nvGrpSpPr>
            <p:cNvPr id="150" name="Shape 150"/>
            <p:cNvGrpSpPr/>
            <p:nvPr/>
          </p:nvGrpSpPr>
          <p:grpSpPr>
            <a:xfrm>
              <a:off x="1583150" y="1350000"/>
              <a:ext cx="216775" cy="269625"/>
              <a:chOff x="3876925" y="1350000"/>
              <a:chExt cx="216775" cy="269625"/>
            </a:xfrm>
          </p:grpSpPr>
          <p:sp>
            <p:nvSpPr>
              <p:cNvPr id="151" name="Shape 151"/>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sp>
          <p:nvSpPr>
            <p:cNvPr id="156" name="Shape 156"/>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nvGrpSpPr>
            <p:cNvPr id="160" name="Shape 160"/>
            <p:cNvGrpSpPr/>
            <p:nvPr/>
          </p:nvGrpSpPr>
          <p:grpSpPr>
            <a:xfrm>
              <a:off x="1863325" y="2900650"/>
              <a:ext cx="206200" cy="244975"/>
              <a:chOff x="4157100" y="2900650"/>
              <a:chExt cx="206200" cy="244975"/>
            </a:xfrm>
          </p:grpSpPr>
          <p:sp>
            <p:nvSpPr>
              <p:cNvPr id="161" name="Shape 161"/>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grpSp>
          <p:nvGrpSpPr>
            <p:cNvPr id="164" name="Shape 164"/>
            <p:cNvGrpSpPr/>
            <p:nvPr/>
          </p:nvGrpSpPr>
          <p:grpSpPr>
            <a:xfrm>
              <a:off x="1923250" y="773800"/>
              <a:ext cx="290750" cy="361250"/>
              <a:chOff x="4217025" y="773800"/>
              <a:chExt cx="290750" cy="361250"/>
            </a:xfrm>
          </p:grpSpPr>
          <p:sp>
            <p:nvSpPr>
              <p:cNvPr id="165" name="Shape 165"/>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grpSp>
          <p:nvGrpSpPr>
            <p:cNvPr id="168" name="Shape 168"/>
            <p:cNvGrpSpPr/>
            <p:nvPr/>
          </p:nvGrpSpPr>
          <p:grpSpPr>
            <a:xfrm>
              <a:off x="959375" y="2320925"/>
              <a:ext cx="149800" cy="299575"/>
              <a:chOff x="3253150" y="2320925"/>
              <a:chExt cx="149800" cy="299575"/>
            </a:xfrm>
          </p:grpSpPr>
          <p:sp>
            <p:nvSpPr>
              <p:cNvPr id="169" name="Shape 169"/>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grpSp>
          <p:nvGrpSpPr>
            <p:cNvPr id="171" name="Shape 171"/>
            <p:cNvGrpSpPr/>
            <p:nvPr/>
          </p:nvGrpSpPr>
          <p:grpSpPr>
            <a:xfrm>
              <a:off x="1193750" y="3986125"/>
              <a:ext cx="766525" cy="1452000"/>
              <a:chOff x="3487525" y="3986125"/>
              <a:chExt cx="766525" cy="1452000"/>
            </a:xfrm>
          </p:grpSpPr>
          <p:sp>
            <p:nvSpPr>
              <p:cNvPr id="172" name="Shape 172"/>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sp>
          <p:nvSpPr>
            <p:cNvPr id="176" name="Shape 176"/>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nvGrpSpPr>
            <p:cNvPr id="179" name="Shape 179"/>
            <p:cNvGrpSpPr/>
            <p:nvPr/>
          </p:nvGrpSpPr>
          <p:grpSpPr>
            <a:xfrm>
              <a:off x="1216650" y="5036325"/>
              <a:ext cx="169175" cy="269650"/>
              <a:chOff x="3510425" y="5036325"/>
              <a:chExt cx="169175" cy="269650"/>
            </a:xfrm>
          </p:grpSpPr>
          <p:sp>
            <p:nvSpPr>
              <p:cNvPr id="180" name="Shape 180"/>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628975" y="586975"/>
            <a:ext cx="600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8" name="Shape 208"/>
          <p:cNvSpPr txBox="1">
            <a:spLocks noGrp="1"/>
          </p:cNvSpPr>
          <p:nvPr>
            <p:ph type="body" idx="1"/>
          </p:nvPr>
        </p:nvSpPr>
        <p:spPr>
          <a:xfrm>
            <a:off x="628975" y="1504950"/>
            <a:ext cx="6009600" cy="3255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09" name="Shape 209"/>
          <p:cNvGrpSpPr/>
          <p:nvPr/>
        </p:nvGrpSpPr>
        <p:grpSpPr>
          <a:xfrm>
            <a:off x="7108241" y="-58105"/>
            <a:ext cx="1401157" cy="5259704"/>
            <a:chOff x="818425" y="238125"/>
            <a:chExt cx="1395575" cy="5238750"/>
          </a:xfrm>
        </p:grpSpPr>
        <p:sp>
          <p:nvSpPr>
            <p:cNvPr id="210" name="Shape 210"/>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nvGrpSpPr>
            <p:cNvPr id="211" name="Shape 211"/>
            <p:cNvGrpSpPr/>
            <p:nvPr/>
          </p:nvGrpSpPr>
          <p:grpSpPr>
            <a:xfrm>
              <a:off x="818425" y="1334150"/>
              <a:ext cx="925100" cy="1370950"/>
              <a:chOff x="3112200" y="1334150"/>
              <a:chExt cx="925100" cy="1370950"/>
            </a:xfrm>
          </p:grpSpPr>
          <p:sp>
            <p:nvSpPr>
              <p:cNvPr id="212" name="Shape 212"/>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grpSp>
        <p:sp>
          <p:nvSpPr>
            <p:cNvPr id="231" name="Shape 231"/>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232" name="Shape 232"/>
            <p:cNvGrpSpPr/>
            <p:nvPr/>
          </p:nvGrpSpPr>
          <p:grpSpPr>
            <a:xfrm>
              <a:off x="1583150" y="1350000"/>
              <a:ext cx="216775" cy="269625"/>
              <a:chOff x="3876925" y="1350000"/>
              <a:chExt cx="216775" cy="269625"/>
            </a:xfrm>
          </p:grpSpPr>
          <p:sp>
            <p:nvSpPr>
              <p:cNvPr id="233" name="Shape 233"/>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239" name="Shape 239"/>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240" name="Shape 240"/>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241" name="Shape 241"/>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nvGrpSpPr>
            <p:cNvPr id="242" name="Shape 242"/>
            <p:cNvGrpSpPr/>
            <p:nvPr/>
          </p:nvGrpSpPr>
          <p:grpSpPr>
            <a:xfrm>
              <a:off x="1863325" y="2900650"/>
              <a:ext cx="206200" cy="244975"/>
              <a:chOff x="4157100" y="2900650"/>
              <a:chExt cx="206200" cy="244975"/>
            </a:xfrm>
          </p:grpSpPr>
          <p:sp>
            <p:nvSpPr>
              <p:cNvPr id="243" name="Shape 243"/>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44" name="Shape 244"/>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45" name="Shape 245"/>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grpSp>
        <p:grpSp>
          <p:nvGrpSpPr>
            <p:cNvPr id="246" name="Shape 246"/>
            <p:cNvGrpSpPr/>
            <p:nvPr/>
          </p:nvGrpSpPr>
          <p:grpSpPr>
            <a:xfrm>
              <a:off x="1923250" y="773800"/>
              <a:ext cx="290750" cy="361250"/>
              <a:chOff x="4217025" y="773800"/>
              <a:chExt cx="290750" cy="361250"/>
            </a:xfrm>
          </p:grpSpPr>
          <p:sp>
            <p:nvSpPr>
              <p:cNvPr id="247" name="Shape 247"/>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grpSp>
          <p:nvGrpSpPr>
            <p:cNvPr id="250" name="Shape 250"/>
            <p:cNvGrpSpPr/>
            <p:nvPr/>
          </p:nvGrpSpPr>
          <p:grpSpPr>
            <a:xfrm>
              <a:off x="959375" y="2320925"/>
              <a:ext cx="149800" cy="299575"/>
              <a:chOff x="3253150" y="2320925"/>
              <a:chExt cx="149800" cy="299575"/>
            </a:xfrm>
          </p:grpSpPr>
          <p:sp>
            <p:nvSpPr>
              <p:cNvPr id="251" name="Shape 251"/>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grpSp>
          <p:nvGrpSpPr>
            <p:cNvPr id="253" name="Shape 253"/>
            <p:cNvGrpSpPr/>
            <p:nvPr/>
          </p:nvGrpSpPr>
          <p:grpSpPr>
            <a:xfrm>
              <a:off x="1193750" y="3986125"/>
              <a:ext cx="766525" cy="1452000"/>
              <a:chOff x="3487525" y="3986125"/>
              <a:chExt cx="766525" cy="1452000"/>
            </a:xfrm>
          </p:grpSpPr>
          <p:sp>
            <p:nvSpPr>
              <p:cNvPr id="254" name="Shape 254"/>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256" name="Shape 256"/>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257" name="Shape 257"/>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grpSp>
        <p:sp>
          <p:nvSpPr>
            <p:cNvPr id="258" name="Shape 258"/>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261" name="Shape 261"/>
            <p:cNvGrpSpPr/>
            <p:nvPr/>
          </p:nvGrpSpPr>
          <p:grpSpPr>
            <a:xfrm>
              <a:off x="1216650" y="5036325"/>
              <a:ext cx="169175" cy="269650"/>
              <a:chOff x="3510425" y="5036325"/>
              <a:chExt cx="169175" cy="269650"/>
            </a:xfrm>
          </p:grpSpPr>
          <p:sp>
            <p:nvSpPr>
              <p:cNvPr id="262" name="Shape 262"/>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grpSp>
      </p:grpSp>
      <p:grpSp>
        <p:nvGrpSpPr>
          <p:cNvPr id="266" name="Shape 266"/>
          <p:cNvGrpSpPr/>
          <p:nvPr/>
        </p:nvGrpSpPr>
        <p:grpSpPr>
          <a:xfrm rot="-9319279">
            <a:off x="452001" y="791962"/>
            <a:ext cx="291913" cy="362695"/>
            <a:chOff x="4217025" y="773800"/>
            <a:chExt cx="290750" cy="361250"/>
          </a:xfrm>
        </p:grpSpPr>
        <p:sp>
          <p:nvSpPr>
            <p:cNvPr id="267" name="Shape 267"/>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28975" y="586975"/>
            <a:ext cx="600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2" name="Shape 272"/>
          <p:cNvSpPr txBox="1">
            <a:spLocks noGrp="1"/>
          </p:cNvSpPr>
          <p:nvPr>
            <p:ph type="body" idx="1"/>
          </p:nvPr>
        </p:nvSpPr>
        <p:spPr>
          <a:xfrm>
            <a:off x="628975" y="1581150"/>
            <a:ext cx="2916900" cy="3003300"/>
          </a:xfrm>
          <a:prstGeom prst="rect">
            <a:avLst/>
          </a:prstGeom>
        </p:spPr>
        <p:txBody>
          <a:bodyPr lIns="91425" tIns="91425" rIns="91425" bIns="91425" anchor="t" anchorCtr="0"/>
          <a:lstStyle>
            <a:lvl1pPr lvl="0">
              <a:spcBef>
                <a:spcPts val="0"/>
              </a:spcBef>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273" name="Shape 273"/>
          <p:cNvSpPr txBox="1">
            <a:spLocks noGrp="1"/>
          </p:cNvSpPr>
          <p:nvPr>
            <p:ph type="body" idx="2"/>
          </p:nvPr>
        </p:nvSpPr>
        <p:spPr>
          <a:xfrm>
            <a:off x="3721633" y="1581150"/>
            <a:ext cx="2916899" cy="3003300"/>
          </a:xfrm>
          <a:prstGeom prst="rect">
            <a:avLst/>
          </a:prstGeom>
        </p:spPr>
        <p:txBody>
          <a:bodyPr lIns="91425" tIns="91425" rIns="91425" bIns="91425" anchor="t" anchorCtr="0"/>
          <a:lstStyle>
            <a:lvl1pPr lvl="0">
              <a:spcBef>
                <a:spcPts val="0"/>
              </a:spcBef>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274" name="Shape 274"/>
          <p:cNvGrpSpPr/>
          <p:nvPr/>
        </p:nvGrpSpPr>
        <p:grpSpPr>
          <a:xfrm>
            <a:off x="7108241" y="-58105"/>
            <a:ext cx="1401157" cy="5259704"/>
            <a:chOff x="818425" y="238125"/>
            <a:chExt cx="1395575" cy="5238750"/>
          </a:xfrm>
        </p:grpSpPr>
        <p:sp>
          <p:nvSpPr>
            <p:cNvPr id="275" name="Shape 275"/>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nvGrpSpPr>
            <p:cNvPr id="276" name="Shape 276"/>
            <p:cNvGrpSpPr/>
            <p:nvPr/>
          </p:nvGrpSpPr>
          <p:grpSpPr>
            <a:xfrm>
              <a:off x="818425" y="1334150"/>
              <a:ext cx="925100" cy="1370950"/>
              <a:chOff x="3112200" y="1334150"/>
              <a:chExt cx="925100" cy="1370950"/>
            </a:xfrm>
          </p:grpSpPr>
          <p:sp>
            <p:nvSpPr>
              <p:cNvPr id="277" name="Shape 277"/>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2" name="Shape 282"/>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3" name="Shape 283"/>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4" name="Shape 284"/>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5" name="Shape 285"/>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6" name="Shape 286"/>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7" name="Shape 287"/>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8" name="Shape 288"/>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89" name="Shape 289"/>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90" name="Shape 290"/>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93" name="Shape 293"/>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grpSp>
        <p:sp>
          <p:nvSpPr>
            <p:cNvPr id="296" name="Shape 296"/>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297" name="Shape 297"/>
            <p:cNvGrpSpPr/>
            <p:nvPr/>
          </p:nvGrpSpPr>
          <p:grpSpPr>
            <a:xfrm>
              <a:off x="1583150" y="1350000"/>
              <a:ext cx="216775" cy="269625"/>
              <a:chOff x="3876925" y="1350000"/>
              <a:chExt cx="216775" cy="269625"/>
            </a:xfrm>
          </p:grpSpPr>
          <p:sp>
            <p:nvSpPr>
              <p:cNvPr id="298" name="Shape 298"/>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lIns="91425" tIns="91425" rIns="91425" bIns="91425" anchor="ctr" anchorCtr="0">
                <a:noAutofit/>
              </a:bodyPr>
              <a:lstStyle/>
              <a:p>
                <a:pPr lvl="0">
                  <a:spcBef>
                    <a:spcPts val="0"/>
                  </a:spcBef>
                  <a:buNone/>
                </a:pPr>
                <a:endParaRPr/>
              </a:p>
            </p:txBody>
          </p:sp>
        </p:grpSp>
        <p:sp>
          <p:nvSpPr>
            <p:cNvPr id="303" name="Shape 303"/>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nvGrpSpPr>
            <p:cNvPr id="307" name="Shape 307"/>
            <p:cNvGrpSpPr/>
            <p:nvPr/>
          </p:nvGrpSpPr>
          <p:grpSpPr>
            <a:xfrm>
              <a:off x="1863325" y="2900650"/>
              <a:ext cx="206200" cy="244975"/>
              <a:chOff x="4157100" y="2900650"/>
              <a:chExt cx="206200" cy="244975"/>
            </a:xfrm>
          </p:grpSpPr>
          <p:sp>
            <p:nvSpPr>
              <p:cNvPr id="308" name="Shape 308"/>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1923250" y="773800"/>
              <a:ext cx="290750" cy="361250"/>
              <a:chOff x="4217025" y="773800"/>
              <a:chExt cx="290750" cy="361250"/>
            </a:xfrm>
          </p:grpSpPr>
          <p:sp>
            <p:nvSpPr>
              <p:cNvPr id="312" name="Shape 312"/>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grpSp>
          <p:nvGrpSpPr>
            <p:cNvPr id="315" name="Shape 315"/>
            <p:cNvGrpSpPr/>
            <p:nvPr/>
          </p:nvGrpSpPr>
          <p:grpSpPr>
            <a:xfrm>
              <a:off x="959375" y="2320925"/>
              <a:ext cx="149800" cy="299575"/>
              <a:chOff x="3253150" y="2320925"/>
              <a:chExt cx="149800" cy="299575"/>
            </a:xfrm>
          </p:grpSpPr>
          <p:sp>
            <p:nvSpPr>
              <p:cNvPr id="316" name="Shape 316"/>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lIns="91425" tIns="91425" rIns="91425" bIns="91425" anchor="ctr" anchorCtr="0">
                <a:noAutofit/>
              </a:bodyPr>
              <a:lstStyle/>
              <a:p>
                <a:pPr lvl="0">
                  <a:spcBef>
                    <a:spcPts val="0"/>
                  </a:spcBef>
                  <a:buNone/>
                </a:pPr>
                <a:endParaRPr/>
              </a:p>
            </p:txBody>
          </p:sp>
        </p:grpSp>
        <p:grpSp>
          <p:nvGrpSpPr>
            <p:cNvPr id="318" name="Shape 318"/>
            <p:cNvGrpSpPr/>
            <p:nvPr/>
          </p:nvGrpSpPr>
          <p:grpSpPr>
            <a:xfrm>
              <a:off x="1193750" y="3986125"/>
              <a:ext cx="766525" cy="1452000"/>
              <a:chOff x="3487525" y="3986125"/>
              <a:chExt cx="766525" cy="1452000"/>
            </a:xfrm>
          </p:grpSpPr>
          <p:sp>
            <p:nvSpPr>
              <p:cNvPr id="319" name="Shape 319"/>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grpSp>
        <p:sp>
          <p:nvSpPr>
            <p:cNvPr id="323" name="Shape 323"/>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326" name="Shape 326"/>
            <p:cNvGrpSpPr/>
            <p:nvPr/>
          </p:nvGrpSpPr>
          <p:grpSpPr>
            <a:xfrm>
              <a:off x="1216650" y="5036325"/>
              <a:ext cx="169175" cy="269650"/>
              <a:chOff x="3510425" y="5036325"/>
              <a:chExt cx="169175" cy="269650"/>
            </a:xfrm>
          </p:grpSpPr>
          <p:sp>
            <p:nvSpPr>
              <p:cNvPr id="327" name="Shape 327"/>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lIns="91425" tIns="91425" rIns="91425" bIns="91425" anchor="ctr" anchorCtr="0">
                <a:noAutofit/>
              </a:bodyPr>
              <a:lstStyle/>
              <a:p>
                <a:pPr lvl="0">
                  <a:spcBef>
                    <a:spcPts val="0"/>
                  </a:spcBef>
                  <a:buNone/>
                </a:pPr>
                <a:endParaRPr/>
              </a:p>
            </p:txBody>
          </p:sp>
        </p:grpSp>
      </p:grpSp>
      <p:grpSp>
        <p:nvGrpSpPr>
          <p:cNvPr id="331" name="Shape 331"/>
          <p:cNvGrpSpPr/>
          <p:nvPr/>
        </p:nvGrpSpPr>
        <p:grpSpPr>
          <a:xfrm rot="-9319279">
            <a:off x="452001" y="791962"/>
            <a:ext cx="291913" cy="362695"/>
            <a:chOff x="4217025" y="773800"/>
            <a:chExt cx="290750" cy="361250"/>
          </a:xfrm>
        </p:grpSpPr>
        <p:sp>
          <p:nvSpPr>
            <p:cNvPr id="332" name="Shape 332"/>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5"/>
        <p:cNvGrpSpPr/>
        <p:nvPr/>
      </p:nvGrpSpPr>
      <p:grpSpPr>
        <a:xfrm>
          <a:off x="0" y="0"/>
          <a:ext cx="0" cy="0"/>
          <a:chOff x="0" y="0"/>
          <a:chExt cx="0" cy="0"/>
        </a:xfrm>
      </p:grpSpPr>
      <p:grpSp>
        <p:nvGrpSpPr>
          <p:cNvPr id="596" name="Shape 596"/>
          <p:cNvGrpSpPr/>
          <p:nvPr/>
        </p:nvGrpSpPr>
        <p:grpSpPr>
          <a:xfrm rot="131350">
            <a:off x="2426632" y="3882227"/>
            <a:ext cx="4290734" cy="1078615"/>
            <a:chOff x="2503650" y="3729892"/>
            <a:chExt cx="4290606" cy="1078583"/>
          </a:xfrm>
        </p:grpSpPr>
        <p:sp>
          <p:nvSpPr>
            <p:cNvPr id="597" name="Shape 597"/>
            <p:cNvSpPr/>
            <p:nvPr/>
          </p:nvSpPr>
          <p:spPr>
            <a:xfrm rot="4499919">
              <a:off x="3385216" y="3559056"/>
              <a:ext cx="626201" cy="1504540"/>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sp>
          <p:nvSpPr>
            <p:cNvPr id="598" name="Shape 598"/>
            <p:cNvSpPr/>
            <p:nvPr/>
          </p:nvSpPr>
          <p:spPr>
            <a:xfrm rot="2120693">
              <a:off x="2569732" y="4367036"/>
              <a:ext cx="228483" cy="301259"/>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lIns="91425" tIns="91425" rIns="91425" bIns="91425" anchor="ctr" anchorCtr="0">
              <a:noAutofit/>
            </a:bodyPr>
            <a:lstStyle/>
            <a:p>
              <a:pPr lvl="0">
                <a:spcBef>
                  <a:spcPts val="0"/>
                </a:spcBef>
                <a:buNone/>
              </a:pPr>
              <a:endParaRPr/>
            </a:p>
          </p:txBody>
        </p:sp>
        <p:grpSp>
          <p:nvGrpSpPr>
            <p:cNvPr id="599" name="Shape 599"/>
            <p:cNvGrpSpPr/>
            <p:nvPr/>
          </p:nvGrpSpPr>
          <p:grpSpPr>
            <a:xfrm rot="-4499919">
              <a:off x="5164310" y="3568655"/>
              <a:ext cx="736194" cy="1394546"/>
              <a:chOff x="3487525" y="3986125"/>
              <a:chExt cx="766525" cy="1452000"/>
            </a:xfrm>
          </p:grpSpPr>
          <p:sp>
            <p:nvSpPr>
              <p:cNvPr id="600" name="Shape 600"/>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601" name="Shape 601"/>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602" name="Shape 602"/>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sp>
            <p:nvSpPr>
              <p:cNvPr id="603" name="Shape 603"/>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lIns="91425" tIns="91425" rIns="91425" bIns="91425" anchor="ctr" anchorCtr="0">
                <a:noAutofit/>
              </a:bodyPr>
              <a:lstStyle/>
              <a:p>
                <a:pPr lvl="0">
                  <a:spcBef>
                    <a:spcPts val="0"/>
                  </a:spcBef>
                  <a:buNone/>
                </a:pPr>
                <a:endParaRPr/>
              </a:p>
            </p:txBody>
          </p:sp>
        </p:grpSp>
        <p:sp>
          <p:nvSpPr>
            <p:cNvPr id="604" name="Shape 604"/>
            <p:cNvSpPr/>
            <p:nvPr/>
          </p:nvSpPr>
          <p:spPr>
            <a:xfrm>
              <a:off x="4535405" y="4308991"/>
              <a:ext cx="198042" cy="199452"/>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lIns="91425" tIns="91425" rIns="91425" bIns="91425" anchor="ctr" anchorCtr="0">
              <a:noAutofit/>
            </a:bodyPr>
            <a:lstStyle/>
            <a:p>
              <a:pPr lvl="0">
                <a:spcBef>
                  <a:spcPts val="0"/>
                </a:spcBef>
                <a:buNone/>
              </a:pPr>
              <a:endParaRPr/>
            </a:p>
          </p:txBody>
        </p:sp>
        <p:sp>
          <p:nvSpPr>
            <p:cNvPr id="605" name="Shape 605"/>
            <p:cNvSpPr/>
            <p:nvPr/>
          </p:nvSpPr>
          <p:spPr>
            <a:xfrm rot="-4500104">
              <a:off x="6518555" y="4207571"/>
              <a:ext cx="115130" cy="420814"/>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lIns="91425" tIns="91425" rIns="91425" bIns="91425" anchor="ctr" anchorCtr="0">
              <a:noAutofit/>
            </a:bodyPr>
            <a:lstStyle/>
            <a:p>
              <a:pPr lvl="0">
                <a:spcBef>
                  <a:spcPts val="0"/>
                </a:spcBef>
                <a:buNone/>
              </a:pPr>
              <a:endParaRPr/>
            </a:p>
          </p:txBody>
        </p:sp>
        <p:grpSp>
          <p:nvGrpSpPr>
            <p:cNvPr id="606" name="Shape 606"/>
            <p:cNvGrpSpPr/>
            <p:nvPr/>
          </p:nvGrpSpPr>
          <p:grpSpPr>
            <a:xfrm rot="4061973">
              <a:off x="4591313" y="4522570"/>
              <a:ext cx="150793" cy="179149"/>
              <a:chOff x="4157100" y="2900650"/>
              <a:chExt cx="206200" cy="244975"/>
            </a:xfrm>
          </p:grpSpPr>
          <p:sp>
            <p:nvSpPr>
              <p:cNvPr id="607" name="Shape 607"/>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608" name="Shape 608"/>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sp>
            <p:nvSpPr>
              <p:cNvPr id="609" name="Shape 609"/>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975" y="586975"/>
            <a:ext cx="6009600" cy="857400"/>
          </a:xfrm>
          <a:prstGeom prst="rect">
            <a:avLst/>
          </a:prstGeom>
          <a:noFill/>
          <a:ln>
            <a:noFill/>
          </a:ln>
        </p:spPr>
        <p:txBody>
          <a:bodyPr lIns="91425" tIns="91425" rIns="91425" bIns="91425" anchor="b" anchorCtr="0"/>
          <a:lstStyle>
            <a:lvl1pPr lvl="0">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1pPr>
            <a:lvl2pPr lvl="1">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2pPr>
            <a:lvl3pPr lvl="2">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3pPr>
            <a:lvl4pPr lvl="3">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4pPr>
            <a:lvl5pPr lvl="4">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5pPr>
            <a:lvl6pPr lvl="5">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6pPr>
            <a:lvl7pPr lvl="6">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7pPr>
            <a:lvl8pPr lvl="7">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8pPr>
            <a:lvl9pPr lvl="8">
              <a:spcBef>
                <a:spcPts val="0"/>
              </a:spcBef>
              <a:buClr>
                <a:srgbClr val="97BFAC"/>
              </a:buClr>
              <a:buSzPct val="100000"/>
              <a:buFont typeface="Yellowtail"/>
              <a:buNone/>
              <a:defRPr sz="3000">
                <a:solidFill>
                  <a:srgbClr val="97BFAC"/>
                </a:solidFill>
                <a:latin typeface="Yellowtail"/>
                <a:ea typeface="Yellowtail"/>
                <a:cs typeface="Yellowtail"/>
                <a:sym typeface="Yellowtail"/>
              </a:defRPr>
            </a:lvl9pPr>
          </a:lstStyle>
          <a:p>
            <a:endParaRPr/>
          </a:p>
        </p:txBody>
      </p:sp>
      <p:sp>
        <p:nvSpPr>
          <p:cNvPr id="7" name="Shape 7"/>
          <p:cNvSpPr txBox="1">
            <a:spLocks noGrp="1"/>
          </p:cNvSpPr>
          <p:nvPr>
            <p:ph type="body" idx="1"/>
          </p:nvPr>
        </p:nvSpPr>
        <p:spPr>
          <a:xfrm>
            <a:off x="628975" y="1504949"/>
            <a:ext cx="6009600" cy="3080699"/>
          </a:xfrm>
          <a:prstGeom prst="rect">
            <a:avLst/>
          </a:prstGeom>
          <a:noFill/>
          <a:ln>
            <a:noFill/>
          </a:ln>
        </p:spPr>
        <p:txBody>
          <a:bodyPr lIns="91425" tIns="91425" rIns="91425" bIns="91425" anchor="t" anchorCtr="0"/>
          <a:lstStyle>
            <a:lvl1pPr lvl="0">
              <a:spcBef>
                <a:spcPts val="600"/>
              </a:spcBef>
              <a:buClr>
                <a:srgbClr val="BDCC64"/>
              </a:buClr>
              <a:buFont typeface="Neuton"/>
              <a:buChar char="✢"/>
              <a:defRPr sz="2400">
                <a:solidFill>
                  <a:srgbClr val="666666"/>
                </a:solidFill>
                <a:latin typeface="Neuton"/>
                <a:ea typeface="Neuton"/>
                <a:cs typeface="Neuton"/>
                <a:sym typeface="Neuton"/>
              </a:defRPr>
            </a:lvl1pPr>
            <a:lvl2pPr lvl="1">
              <a:spcBef>
                <a:spcPts val="480"/>
              </a:spcBef>
              <a:buClr>
                <a:srgbClr val="BDCC64"/>
              </a:buClr>
              <a:buSzPct val="100000"/>
              <a:buFont typeface="Neuton"/>
              <a:buChar char="○"/>
              <a:defRPr sz="2400">
                <a:solidFill>
                  <a:srgbClr val="666666"/>
                </a:solidFill>
                <a:latin typeface="Neuton"/>
                <a:ea typeface="Neuton"/>
                <a:cs typeface="Neuton"/>
                <a:sym typeface="Neuton"/>
              </a:defRPr>
            </a:lvl2pPr>
            <a:lvl3pPr lvl="2">
              <a:spcBef>
                <a:spcPts val="480"/>
              </a:spcBef>
              <a:buClr>
                <a:srgbClr val="BDCC64"/>
              </a:buClr>
              <a:buSzPct val="100000"/>
              <a:buFont typeface="Neuton"/>
              <a:buChar char="○"/>
              <a:defRPr sz="2400">
                <a:solidFill>
                  <a:srgbClr val="666666"/>
                </a:solidFill>
                <a:latin typeface="Neuton"/>
                <a:ea typeface="Neuton"/>
                <a:cs typeface="Neuton"/>
                <a:sym typeface="Neuton"/>
              </a:defRPr>
            </a:lvl3pPr>
            <a:lvl4pPr lvl="3">
              <a:spcBef>
                <a:spcPts val="360"/>
              </a:spcBef>
              <a:buClr>
                <a:srgbClr val="BDCC64"/>
              </a:buClr>
              <a:buSzPct val="100000"/>
              <a:buFont typeface="Neuton"/>
              <a:buChar char="○"/>
              <a:defRPr sz="2400">
                <a:solidFill>
                  <a:srgbClr val="666666"/>
                </a:solidFill>
                <a:latin typeface="Neuton"/>
                <a:ea typeface="Neuton"/>
                <a:cs typeface="Neuton"/>
                <a:sym typeface="Neuton"/>
              </a:defRPr>
            </a:lvl4pPr>
            <a:lvl5pPr lvl="4">
              <a:spcBef>
                <a:spcPts val="360"/>
              </a:spcBef>
              <a:buClr>
                <a:srgbClr val="BDCC64"/>
              </a:buClr>
              <a:buSzPct val="100000"/>
              <a:buFont typeface="Neuton"/>
              <a:defRPr sz="2400">
                <a:solidFill>
                  <a:srgbClr val="666666"/>
                </a:solidFill>
                <a:latin typeface="Neuton"/>
                <a:ea typeface="Neuton"/>
                <a:cs typeface="Neuton"/>
                <a:sym typeface="Neuton"/>
              </a:defRPr>
            </a:lvl5pPr>
            <a:lvl6pPr lvl="5">
              <a:spcBef>
                <a:spcPts val="360"/>
              </a:spcBef>
              <a:buClr>
                <a:srgbClr val="BDCC64"/>
              </a:buClr>
              <a:buSzPct val="100000"/>
              <a:buFont typeface="Neuton"/>
              <a:buChar char="○"/>
              <a:defRPr sz="2400">
                <a:solidFill>
                  <a:srgbClr val="666666"/>
                </a:solidFill>
                <a:latin typeface="Neuton"/>
                <a:ea typeface="Neuton"/>
                <a:cs typeface="Neuton"/>
                <a:sym typeface="Neuton"/>
              </a:defRPr>
            </a:lvl6pPr>
            <a:lvl7pPr lvl="6">
              <a:spcBef>
                <a:spcPts val="360"/>
              </a:spcBef>
              <a:buClr>
                <a:srgbClr val="BDCC64"/>
              </a:buClr>
              <a:buSzPct val="100000"/>
              <a:buFont typeface="Neuton"/>
              <a:buChar char="○"/>
              <a:defRPr sz="2400">
                <a:solidFill>
                  <a:srgbClr val="666666"/>
                </a:solidFill>
                <a:latin typeface="Neuton"/>
                <a:ea typeface="Neuton"/>
                <a:cs typeface="Neuton"/>
                <a:sym typeface="Neuton"/>
              </a:defRPr>
            </a:lvl7pPr>
            <a:lvl8pPr lvl="7">
              <a:spcBef>
                <a:spcPts val="360"/>
              </a:spcBef>
              <a:buClr>
                <a:srgbClr val="BDCC64"/>
              </a:buClr>
              <a:buSzPct val="100000"/>
              <a:buFont typeface="Neuton"/>
              <a:defRPr sz="2400">
                <a:solidFill>
                  <a:srgbClr val="666666"/>
                </a:solidFill>
                <a:latin typeface="Neuton"/>
                <a:ea typeface="Neuton"/>
                <a:cs typeface="Neuton"/>
                <a:sym typeface="Neuton"/>
              </a:defRPr>
            </a:lvl8pPr>
            <a:lvl9pPr lvl="8">
              <a:spcBef>
                <a:spcPts val="360"/>
              </a:spcBef>
              <a:buClr>
                <a:srgbClr val="BDCC64"/>
              </a:buClr>
              <a:buSzPct val="100000"/>
              <a:buFont typeface="Neuton"/>
              <a:buChar char="○"/>
              <a:defRPr sz="2400">
                <a:solidFill>
                  <a:srgbClr val="666666"/>
                </a:solidFill>
                <a:latin typeface="Neuton"/>
                <a:ea typeface="Neuton"/>
                <a:cs typeface="Neuton"/>
                <a:sym typeface="Neut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ctrTitle"/>
          </p:nvPr>
        </p:nvSpPr>
        <p:spPr>
          <a:xfrm>
            <a:off x="2201190" y="1651166"/>
            <a:ext cx="4759500" cy="1159800"/>
          </a:xfrm>
          <a:prstGeom prst="rect">
            <a:avLst/>
          </a:prstGeom>
        </p:spPr>
        <p:txBody>
          <a:bodyPr lIns="91425" tIns="91425" rIns="91425" bIns="91425" anchor="ctr" anchorCtr="0">
            <a:noAutofit/>
          </a:bodyPr>
          <a:lstStyle/>
          <a:p>
            <a:pPr lvl="0">
              <a:spcBef>
                <a:spcPts val="0"/>
              </a:spcBef>
              <a:buNone/>
            </a:pPr>
            <a:r>
              <a:rPr lang="en-US" dirty="0" smtClean="0"/>
              <a:t>Tagless, finally</a:t>
            </a:r>
            <a:endParaRPr lang="en" dirty="0"/>
          </a:p>
        </p:txBody>
      </p:sp>
      <p:sp>
        <p:nvSpPr>
          <p:cNvPr id="4" name="Shape 651"/>
          <p:cNvSpPr txBox="1">
            <a:spLocks/>
          </p:cNvSpPr>
          <p:nvPr/>
        </p:nvSpPr>
        <p:spPr>
          <a:xfrm>
            <a:off x="2093613" y="2810966"/>
            <a:ext cx="5154000" cy="667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500" dirty="0" smtClean="0">
                <a:latin typeface="Yellowtail" charset="0"/>
                <a:ea typeface="Yellowtail" charset="0"/>
                <a:cs typeface="Yellowtail" charset="0"/>
              </a:rPr>
              <a:t>Scala application architecture, revised</a:t>
            </a:r>
            <a:endParaRPr lang="en" sz="2500" dirty="0">
              <a:latin typeface="Yellowtail" charset="0"/>
              <a:ea typeface="Yellowtail" charset="0"/>
              <a:cs typeface="Yellowtai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Shape 650"/>
          <p:cNvSpPr txBox="1">
            <a:spLocks noGrp="1"/>
          </p:cNvSpPr>
          <p:nvPr>
            <p:ph type="ctrTitle"/>
          </p:nvPr>
        </p:nvSpPr>
        <p:spPr>
          <a:xfrm>
            <a:off x="905350" y="2878750"/>
            <a:ext cx="5154000" cy="987000"/>
          </a:xfrm>
          <a:prstGeom prst="rect">
            <a:avLst/>
          </a:prstGeom>
        </p:spPr>
        <p:txBody>
          <a:bodyPr lIns="91425" tIns="91425" rIns="91425" bIns="91425" anchor="b" anchorCtr="0">
            <a:noAutofit/>
          </a:bodyPr>
          <a:lstStyle/>
          <a:p>
            <a:pPr lvl="0" rtl="0">
              <a:spcBef>
                <a:spcPts val="0"/>
              </a:spcBef>
              <a:buNone/>
            </a:pPr>
            <a:r>
              <a:rPr lang="en-US" dirty="0">
                <a:latin typeface="Neuton"/>
                <a:ea typeface="Neuton"/>
                <a:cs typeface="Neuton"/>
                <a:sym typeface="Neuton"/>
              </a:rPr>
              <a:t>2</a:t>
            </a:r>
            <a:r>
              <a:rPr lang="en" dirty="0" smtClean="0">
                <a:latin typeface="Neuton"/>
                <a:ea typeface="Neuton"/>
                <a:cs typeface="Neuton"/>
                <a:sym typeface="Neuton"/>
              </a:rPr>
              <a:t>.</a:t>
            </a:r>
            <a:endParaRPr lang="en" dirty="0">
              <a:latin typeface="Neuton"/>
              <a:ea typeface="Neuton"/>
              <a:cs typeface="Neuton"/>
              <a:sym typeface="Neuton"/>
            </a:endParaRPr>
          </a:p>
          <a:p>
            <a:pPr lvl="0" rtl="0">
              <a:spcBef>
                <a:spcPts val="0"/>
              </a:spcBef>
              <a:buNone/>
            </a:pPr>
            <a:r>
              <a:rPr lang="en-US" dirty="0" smtClean="0"/>
              <a:t>Initially tagless</a:t>
            </a:r>
            <a:endParaRPr lang="en" dirty="0"/>
          </a:p>
        </p:txBody>
      </p:sp>
      <p:sp>
        <p:nvSpPr>
          <p:cNvPr id="651" name="Shape 651"/>
          <p:cNvSpPr txBox="1">
            <a:spLocks noGrp="1"/>
          </p:cNvSpPr>
          <p:nvPr>
            <p:ph type="subTitle" idx="1"/>
          </p:nvPr>
        </p:nvSpPr>
        <p:spPr>
          <a:xfrm>
            <a:off x="905350" y="3818476"/>
            <a:ext cx="5154000" cy="667800"/>
          </a:xfrm>
          <a:prstGeom prst="rect">
            <a:avLst/>
          </a:prstGeom>
        </p:spPr>
        <p:txBody>
          <a:bodyPr lIns="91425" tIns="91425" rIns="91425" bIns="91425" anchor="t" anchorCtr="0">
            <a:noAutofit/>
          </a:bodyPr>
          <a:lstStyle/>
          <a:p>
            <a:pPr lvl="0" rtl="0">
              <a:spcBef>
                <a:spcPts val="0"/>
              </a:spcBef>
              <a:buNone/>
            </a:pPr>
            <a:r>
              <a:rPr lang="en-US" dirty="0" smtClean="0"/>
              <a:t>The allocation begins</a:t>
            </a:r>
            <a:endParaRPr lang="en" dirty="0"/>
          </a:p>
        </p:txBody>
      </p:sp>
    </p:spTree>
    <p:extLst>
      <p:ext uri="{BB962C8B-B14F-4D97-AF65-F5344CB8AC3E}">
        <p14:creationId xmlns:p14="http://schemas.microsoft.com/office/powerpoint/2010/main" val="752901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Algebras</a:t>
            </a:r>
            <a:endParaRPr lang="en-US" dirty="0"/>
          </a:p>
        </p:txBody>
      </p:sp>
      <p:sp>
        <p:nvSpPr>
          <p:cNvPr id="3" name="Text Placeholder 2"/>
          <p:cNvSpPr>
            <a:spLocks noGrp="1"/>
          </p:cNvSpPr>
          <p:nvPr>
            <p:ph type="body" idx="1"/>
          </p:nvPr>
        </p:nvSpPr>
        <p:spPr/>
        <p:txBody>
          <a:bodyPr/>
          <a:lstStyle/>
          <a:p>
            <a:r>
              <a:rPr lang="en-US" dirty="0"/>
              <a:t>D</a:t>
            </a:r>
            <a:r>
              <a:rPr lang="en-US" dirty="0" smtClean="0"/>
              <a:t>efine services as data </a:t>
            </a:r>
            <a:r>
              <a:rPr lang="en-US" dirty="0" smtClean="0"/>
              <a:t>types (“algebra” types)</a:t>
            </a:r>
          </a:p>
          <a:p>
            <a:r>
              <a:rPr lang="en-US" dirty="0" smtClean="0"/>
              <a:t>Objects are pattern-match clauses taking in the algebra value and producing a new value from it</a:t>
            </a:r>
            <a:endParaRPr lang="en-US" dirty="0" smtClean="0"/>
          </a:p>
          <a:p>
            <a:r>
              <a:rPr lang="en-US" dirty="0" smtClean="0"/>
              <a:t>Programs are </a:t>
            </a:r>
            <a:r>
              <a:rPr lang="en-US" dirty="0" smtClean="0"/>
              <a:t>tree values </a:t>
            </a:r>
            <a:r>
              <a:rPr lang="en-US" dirty="0" smtClean="0"/>
              <a:t>built up from </a:t>
            </a:r>
            <a:r>
              <a:rPr lang="en-US" dirty="0" smtClean="0"/>
              <a:t>the </a:t>
            </a:r>
            <a:r>
              <a:rPr lang="en-US" dirty="0" smtClean="0"/>
              <a:t>data and some </a:t>
            </a:r>
            <a:r>
              <a:rPr lang="en-US" dirty="0" smtClean="0"/>
              <a:t>kind of Free </a:t>
            </a:r>
            <a:r>
              <a:rPr lang="en-US" dirty="0" smtClean="0"/>
              <a:t>structure for composition</a:t>
            </a:r>
          </a:p>
          <a:p>
            <a:r>
              <a:rPr lang="en-US" dirty="0" smtClean="0"/>
              <a:t>They describe the </a:t>
            </a:r>
            <a:r>
              <a:rPr lang="en-US" dirty="0" smtClean="0"/>
              <a:t>call tree of a </a:t>
            </a:r>
            <a:r>
              <a:rPr lang="en-US" dirty="0" smtClean="0"/>
              <a:t>computation</a:t>
            </a:r>
          </a:p>
          <a:p>
            <a:r>
              <a:rPr lang="en-US" dirty="0" smtClean="0"/>
              <a:t>Free </a:t>
            </a:r>
            <a:r>
              <a:rPr lang="en-US" dirty="0" smtClean="0"/>
              <a:t>structures describe the tree’s branching properties; algebras describe the data at the leaves</a:t>
            </a:r>
          </a:p>
        </p:txBody>
      </p:sp>
    </p:spTree>
    <p:extLst>
      <p:ext uri="{BB962C8B-B14F-4D97-AF65-F5344CB8AC3E}">
        <p14:creationId xmlns:p14="http://schemas.microsoft.com/office/powerpoint/2010/main" val="161681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Coproducts</a:t>
            </a:r>
            <a:endParaRPr lang="en-US" dirty="0"/>
          </a:p>
        </p:txBody>
      </p:sp>
      <p:sp>
        <p:nvSpPr>
          <p:cNvPr id="3" name="Text Placeholder 2"/>
          <p:cNvSpPr>
            <a:spLocks noGrp="1"/>
          </p:cNvSpPr>
          <p:nvPr>
            <p:ph type="body" idx="1"/>
          </p:nvPr>
        </p:nvSpPr>
        <p:spPr/>
        <p:txBody>
          <a:bodyPr/>
          <a:lstStyle/>
          <a:p>
            <a:r>
              <a:rPr lang="en-US" dirty="0" smtClean="0"/>
              <a:t>Programs depend on multiple services by being built with algebras that are </a:t>
            </a:r>
            <a:r>
              <a:rPr lang="en-US" i="1" dirty="0" err="1" smtClean="0"/>
              <a:t>coproducts</a:t>
            </a:r>
            <a:r>
              <a:rPr lang="en-US" dirty="0" smtClean="0"/>
              <a:t> of the component services’ </a:t>
            </a:r>
            <a:r>
              <a:rPr lang="en-US" dirty="0" smtClean="0"/>
              <a:t>algebras</a:t>
            </a:r>
            <a:endParaRPr lang="en-US" dirty="0" smtClean="0"/>
          </a:p>
        </p:txBody>
      </p:sp>
      <p:sp>
        <p:nvSpPr>
          <p:cNvPr id="4" name="Rectangle 3"/>
          <p:cNvSpPr/>
          <p:nvPr/>
        </p:nvSpPr>
        <p:spPr>
          <a:xfrm>
            <a:off x="181069" y="2807303"/>
            <a:ext cx="8772808" cy="2031325"/>
          </a:xfrm>
          <a:prstGeom prst="rect">
            <a:avLst/>
          </a:prstGeom>
          <a:solidFill>
            <a:schemeClr val="bg1"/>
          </a:solidFill>
        </p:spPr>
        <p:txBody>
          <a:bodyPr wrap="square">
            <a:spAutoFit/>
          </a:bodyPr>
          <a:lstStyle/>
          <a:p>
            <a:r>
              <a:rPr lang="en-US" b="1" dirty="0">
                <a:solidFill>
                  <a:srgbClr val="00006D"/>
                </a:solidFill>
                <a:latin typeface="Fira Code" charset="0"/>
                <a:ea typeface="Fira Code" charset="0"/>
                <a:cs typeface="Fira Code" charset="0"/>
              </a:rPr>
              <a:t>import </a:t>
            </a:r>
            <a:r>
              <a:rPr lang="en-US" dirty="0">
                <a:latin typeface="Fira Code" charset="0"/>
                <a:ea typeface="Fira Code" charset="0"/>
                <a:cs typeface="Fira Code" charset="0"/>
              </a:rPr>
              <a:t>cats.</a:t>
            </a:r>
            <a:r>
              <a:rPr lang="en-US" dirty="0">
                <a:solidFill>
                  <a:srgbClr val="1F888B"/>
                </a:solidFill>
                <a:latin typeface="Fira Code" charset="0"/>
                <a:ea typeface="Fira Code" charset="0"/>
                <a:cs typeface="Fira Code" charset="0"/>
              </a:rPr>
              <a:t>~&gt;</a:t>
            </a:r>
          </a:p>
          <a:p>
            <a:endParaRPr lang="en-US" dirty="0">
              <a:solidFill>
                <a:srgbClr val="1F888B"/>
              </a:solidFill>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trait </a:t>
            </a:r>
            <a:r>
              <a:rPr lang="en-US" dirty="0">
                <a:latin typeface="Fira Code" charset="0"/>
                <a:ea typeface="Fira Code" charset="0"/>
                <a:cs typeface="Fira Code" charset="0"/>
              </a:rPr>
              <a:t>Coproduct0[</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B</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eliminate[</a:t>
            </a:r>
            <a:r>
              <a:rPr lang="en-US" dirty="0">
                <a:solidFill>
                  <a:srgbClr val="1F888B"/>
                </a:solidFill>
                <a:latin typeface="Fira Code" charset="0"/>
                <a:ea typeface="Fira Code" charset="0"/>
                <a:cs typeface="Fira Code" charset="0"/>
              </a:rPr>
              <a:t>C</a:t>
            </a:r>
            <a:r>
              <a:rPr lang="en-US" dirty="0">
                <a:latin typeface="Fira Code" charset="0"/>
                <a:ea typeface="Fira Code" charset="0"/>
                <a:cs typeface="Fira Code" charset="0"/>
              </a:rPr>
              <a:t>](</a:t>
            </a:r>
            <a:r>
              <a:rPr lang="en-US" dirty="0" err="1">
                <a:latin typeface="Fira Code" charset="0"/>
                <a:ea typeface="Fira Code" charset="0"/>
                <a:cs typeface="Fira Code" charset="0"/>
              </a:rPr>
              <a:t>firstChoice</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A </a:t>
            </a:r>
            <a:r>
              <a:rPr lang="en-US" dirty="0">
                <a:latin typeface="Fira Code" charset="0"/>
                <a:ea typeface="Fira Code" charset="0"/>
                <a:cs typeface="Fira Code" charset="0"/>
              </a:rPr>
              <a:t>=&gt; </a:t>
            </a:r>
            <a:r>
              <a:rPr lang="en-US" dirty="0">
                <a:solidFill>
                  <a:srgbClr val="1F888B"/>
                </a:solidFill>
                <a:latin typeface="Fira Code" charset="0"/>
                <a:ea typeface="Fira Code" charset="0"/>
                <a:cs typeface="Fira Code" charset="0"/>
              </a:rPr>
              <a:t>C</a:t>
            </a:r>
            <a:r>
              <a:rPr lang="en-US" dirty="0">
                <a:latin typeface="Fira Code" charset="0"/>
                <a:ea typeface="Fira Code" charset="0"/>
                <a:cs typeface="Fira Code" charset="0"/>
              </a:rPr>
              <a:t>, </a:t>
            </a:r>
            <a:r>
              <a:rPr lang="en-US" dirty="0" err="1">
                <a:latin typeface="Fira Code" charset="0"/>
                <a:ea typeface="Fira Code" charset="0"/>
                <a:cs typeface="Fira Code" charset="0"/>
              </a:rPr>
              <a:t>secondChoice</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B </a:t>
            </a:r>
            <a:r>
              <a:rPr lang="en-US" dirty="0">
                <a:latin typeface="Fira Code" charset="0"/>
                <a:ea typeface="Fira Code" charset="0"/>
                <a:cs typeface="Fira Code" charset="0"/>
              </a:rPr>
              <a:t>=&gt; </a:t>
            </a:r>
            <a:r>
              <a:rPr lang="en-US" dirty="0">
                <a:solidFill>
                  <a:srgbClr val="1F888B"/>
                </a:solidFill>
                <a:latin typeface="Fira Code" charset="0"/>
                <a:ea typeface="Fira Code" charset="0"/>
                <a:cs typeface="Fira Code" charset="0"/>
              </a:rPr>
              <a:t>C</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C</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fr-FR" b="1" dirty="0">
                <a:solidFill>
                  <a:srgbClr val="00006D"/>
                </a:solidFill>
                <a:latin typeface="Fira Code" charset="0"/>
                <a:ea typeface="Fira Code" charset="0"/>
                <a:cs typeface="Fira Code" charset="0"/>
              </a:rPr>
              <a:t>trait </a:t>
            </a:r>
            <a:r>
              <a:rPr lang="fr-FR" dirty="0">
                <a:latin typeface="Fira Code" charset="0"/>
                <a:ea typeface="Fira Code" charset="0"/>
                <a:cs typeface="Fira Code" charset="0"/>
              </a:rPr>
              <a:t>Coproduct1[</a:t>
            </a:r>
            <a:r>
              <a:rPr lang="fr-FR" dirty="0">
                <a:solidFill>
                  <a:srgbClr val="1F888B"/>
                </a:solidFill>
                <a:latin typeface="Fira Code" charset="0"/>
                <a:ea typeface="Fira Code" charset="0"/>
                <a:cs typeface="Fira Code" charset="0"/>
              </a:rPr>
              <a:t>F</a:t>
            </a:r>
            <a:r>
              <a:rPr lang="fr-FR" dirty="0">
                <a:latin typeface="Fira Code" charset="0"/>
                <a:ea typeface="Fira Code" charset="0"/>
                <a:cs typeface="Fira Code" charset="0"/>
              </a:rPr>
              <a:t>[_], </a:t>
            </a:r>
            <a:r>
              <a:rPr lang="fr-FR" dirty="0">
                <a:solidFill>
                  <a:srgbClr val="1F888B"/>
                </a:solidFill>
                <a:latin typeface="Fira Code" charset="0"/>
                <a:ea typeface="Fira Code" charset="0"/>
                <a:cs typeface="Fira Code" charset="0"/>
              </a:rPr>
              <a:t>G</a:t>
            </a:r>
            <a:r>
              <a:rPr lang="fr-FR" dirty="0">
                <a:latin typeface="Fira Code" charset="0"/>
                <a:ea typeface="Fira Code" charset="0"/>
                <a:cs typeface="Fira Code" charset="0"/>
              </a:rPr>
              <a:t>[_], </a:t>
            </a:r>
            <a:r>
              <a:rPr lang="fr-FR" dirty="0">
                <a:solidFill>
                  <a:srgbClr val="1F888B"/>
                </a:solidFill>
                <a:latin typeface="Fira Code" charset="0"/>
                <a:ea typeface="Fira Code" charset="0"/>
                <a:cs typeface="Fira Code" charset="0"/>
              </a:rPr>
              <a:t>A</a:t>
            </a:r>
            <a:r>
              <a:rPr lang="fr-FR" dirty="0">
                <a:latin typeface="Fira Code" charset="0"/>
                <a:ea typeface="Fira Code" charset="0"/>
                <a:cs typeface="Fira Code" charset="0"/>
              </a:rPr>
              <a:t>] {</a:t>
            </a:r>
          </a:p>
          <a:p>
            <a:r>
              <a:rPr lang="fr-FR" dirty="0">
                <a:latin typeface="Fira Code" charset="0"/>
                <a:ea typeface="Fira Code" charset="0"/>
                <a:cs typeface="Fira Code" charset="0"/>
              </a:rPr>
              <a:t>  </a:t>
            </a:r>
            <a:r>
              <a:rPr lang="fr-FR" b="1" dirty="0" err="1">
                <a:solidFill>
                  <a:srgbClr val="00006D"/>
                </a:solidFill>
                <a:latin typeface="Fira Code" charset="0"/>
                <a:ea typeface="Fira Code" charset="0"/>
                <a:cs typeface="Fira Code" charset="0"/>
              </a:rPr>
              <a:t>def</a:t>
            </a:r>
            <a:r>
              <a:rPr lang="fr-FR" b="1" dirty="0">
                <a:solidFill>
                  <a:srgbClr val="00006D"/>
                </a:solidFill>
                <a:latin typeface="Fira Code" charset="0"/>
                <a:ea typeface="Fira Code" charset="0"/>
                <a:cs typeface="Fira Code" charset="0"/>
              </a:rPr>
              <a:t> </a:t>
            </a:r>
            <a:r>
              <a:rPr lang="fr-FR" dirty="0" err="1">
                <a:latin typeface="Fira Code" charset="0"/>
                <a:ea typeface="Fira Code" charset="0"/>
                <a:cs typeface="Fira Code" charset="0"/>
              </a:rPr>
              <a:t>eliminate</a:t>
            </a:r>
            <a:r>
              <a:rPr lang="fr-FR" dirty="0">
                <a:latin typeface="Fira Code" charset="0"/>
                <a:ea typeface="Fira Code" charset="0"/>
                <a:cs typeface="Fira Code" charset="0"/>
              </a:rPr>
              <a:t>[</a:t>
            </a:r>
            <a:r>
              <a:rPr lang="fr-FR" dirty="0">
                <a:solidFill>
                  <a:srgbClr val="1F888B"/>
                </a:solidFill>
                <a:latin typeface="Fira Code" charset="0"/>
                <a:ea typeface="Fira Code" charset="0"/>
                <a:cs typeface="Fira Code" charset="0"/>
              </a:rPr>
              <a:t>H</a:t>
            </a:r>
            <a:r>
              <a:rPr lang="fr-FR" dirty="0">
                <a:latin typeface="Fira Code" charset="0"/>
                <a:ea typeface="Fira Code" charset="0"/>
                <a:cs typeface="Fira Code" charset="0"/>
              </a:rPr>
              <a:t>[_]](</a:t>
            </a:r>
            <a:r>
              <a:rPr lang="fr-FR" dirty="0" err="1">
                <a:latin typeface="Fira Code" charset="0"/>
                <a:ea typeface="Fira Code" charset="0"/>
                <a:cs typeface="Fira Code" charset="0"/>
              </a:rPr>
              <a:t>firstChoice</a:t>
            </a:r>
            <a:r>
              <a:rPr lang="fr-FR" dirty="0">
                <a:latin typeface="Fira Code" charset="0"/>
                <a:ea typeface="Fira Code" charset="0"/>
                <a:cs typeface="Fira Code" charset="0"/>
              </a:rPr>
              <a:t>: </a:t>
            </a:r>
            <a:r>
              <a:rPr lang="fr-FR" dirty="0">
                <a:solidFill>
                  <a:srgbClr val="1F888B"/>
                </a:solidFill>
                <a:latin typeface="Fira Code" charset="0"/>
                <a:ea typeface="Fira Code" charset="0"/>
                <a:cs typeface="Fira Code" charset="0"/>
              </a:rPr>
              <a:t>F ~&gt; H</a:t>
            </a:r>
            <a:r>
              <a:rPr lang="fr-FR" dirty="0">
                <a:latin typeface="Fira Code" charset="0"/>
                <a:ea typeface="Fira Code" charset="0"/>
                <a:cs typeface="Fira Code" charset="0"/>
              </a:rPr>
              <a:t>, </a:t>
            </a:r>
            <a:r>
              <a:rPr lang="fr-FR" dirty="0" err="1">
                <a:latin typeface="Fira Code" charset="0"/>
                <a:ea typeface="Fira Code" charset="0"/>
                <a:cs typeface="Fira Code" charset="0"/>
              </a:rPr>
              <a:t>secondChoice</a:t>
            </a:r>
            <a:r>
              <a:rPr lang="fr-FR" dirty="0">
                <a:latin typeface="Fira Code" charset="0"/>
                <a:ea typeface="Fira Code" charset="0"/>
                <a:cs typeface="Fira Code" charset="0"/>
              </a:rPr>
              <a:t>: </a:t>
            </a:r>
            <a:r>
              <a:rPr lang="fr-FR" dirty="0">
                <a:solidFill>
                  <a:srgbClr val="1F888B"/>
                </a:solidFill>
                <a:latin typeface="Fira Code" charset="0"/>
                <a:ea typeface="Fira Code" charset="0"/>
                <a:cs typeface="Fira Code" charset="0"/>
              </a:rPr>
              <a:t>G ~&gt; H</a:t>
            </a:r>
            <a:r>
              <a:rPr lang="fr-FR" dirty="0">
                <a:latin typeface="Fira Code" charset="0"/>
                <a:ea typeface="Fira Code" charset="0"/>
                <a:cs typeface="Fira Code" charset="0"/>
              </a:rPr>
              <a:t>): </a:t>
            </a:r>
            <a:r>
              <a:rPr lang="fr-FR" dirty="0">
                <a:solidFill>
                  <a:srgbClr val="1F888B"/>
                </a:solidFill>
                <a:latin typeface="Fira Code" charset="0"/>
                <a:ea typeface="Fira Code" charset="0"/>
                <a:cs typeface="Fira Code" charset="0"/>
              </a:rPr>
              <a:t>H</a:t>
            </a:r>
            <a:r>
              <a:rPr lang="fr-FR" dirty="0">
                <a:latin typeface="Fira Code" charset="0"/>
                <a:ea typeface="Fira Code" charset="0"/>
                <a:cs typeface="Fira Code" charset="0"/>
              </a:rPr>
              <a:t>[</a:t>
            </a:r>
            <a:r>
              <a:rPr lang="fr-FR" dirty="0">
                <a:solidFill>
                  <a:srgbClr val="1F888B"/>
                </a:solidFill>
                <a:latin typeface="Fira Code" charset="0"/>
                <a:ea typeface="Fira Code" charset="0"/>
                <a:cs typeface="Fira Code" charset="0"/>
              </a:rPr>
              <a:t>A</a:t>
            </a:r>
            <a:r>
              <a:rPr lang="fr-FR" dirty="0">
                <a:latin typeface="Fira Code" charset="0"/>
                <a:ea typeface="Fira Code" charset="0"/>
                <a:cs typeface="Fira Code" charset="0"/>
              </a:rPr>
              <a:t>]</a:t>
            </a:r>
          </a:p>
          <a:p>
            <a:r>
              <a:rPr lang="fr-FR" dirty="0">
                <a:latin typeface="Fira Code" charset="0"/>
                <a:ea typeface="Fira Code" charset="0"/>
                <a:cs typeface="Fira Code" charset="0"/>
              </a:rPr>
              <a:t>}</a:t>
            </a:r>
          </a:p>
        </p:txBody>
      </p:sp>
    </p:spTree>
    <p:extLst>
      <p:ext uri="{BB962C8B-B14F-4D97-AF65-F5344CB8AC3E}">
        <p14:creationId xmlns:p14="http://schemas.microsoft.com/office/powerpoint/2010/main" val="118344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roducts</a:t>
            </a:r>
            <a:endParaRPr lang="en-US" dirty="0"/>
          </a:p>
        </p:txBody>
      </p:sp>
      <p:sp>
        <p:nvSpPr>
          <p:cNvPr id="3" name="Text Placeholder 2"/>
          <p:cNvSpPr>
            <a:spLocks noGrp="1"/>
          </p:cNvSpPr>
          <p:nvPr>
            <p:ph type="body" idx="1"/>
          </p:nvPr>
        </p:nvSpPr>
        <p:spPr/>
        <p:txBody>
          <a:bodyPr/>
          <a:lstStyle/>
          <a:p>
            <a:r>
              <a:rPr lang="en-US" dirty="0" smtClean="0"/>
              <a:t>Composite services can be built out of individual services using products</a:t>
            </a:r>
          </a:p>
        </p:txBody>
      </p:sp>
      <p:sp>
        <p:nvSpPr>
          <p:cNvPr id="5" name="Rectangle 4"/>
          <p:cNvSpPr/>
          <p:nvPr/>
        </p:nvSpPr>
        <p:spPr>
          <a:xfrm>
            <a:off x="135802" y="2474166"/>
            <a:ext cx="8854289" cy="2677656"/>
          </a:xfrm>
          <a:prstGeom prst="rect">
            <a:avLst/>
          </a:prstGeom>
        </p:spPr>
        <p:txBody>
          <a:bodyPr wrap="square">
            <a:spAutoFit/>
          </a:bodyPr>
          <a:lstStyle/>
          <a:p>
            <a:r>
              <a:rPr lang="en-US" b="1" dirty="0">
                <a:solidFill>
                  <a:srgbClr val="00006D"/>
                </a:solidFill>
                <a:latin typeface="Fira Code" charset="0"/>
                <a:ea typeface="Fira Code" charset="0"/>
                <a:cs typeface="Fira Code" charset="0"/>
              </a:rPr>
              <a:t>import </a:t>
            </a:r>
            <a:r>
              <a:rPr lang="en-US" dirty="0">
                <a:latin typeface="Fira Code" charset="0"/>
                <a:ea typeface="Fira Code" charset="0"/>
                <a:cs typeface="Fira Code" charset="0"/>
              </a:rPr>
              <a:t>cats.</a:t>
            </a:r>
            <a:r>
              <a:rPr lang="en-US" dirty="0">
                <a:solidFill>
                  <a:srgbClr val="1F888B"/>
                </a:solidFill>
                <a:latin typeface="Fira Code" charset="0"/>
                <a:ea typeface="Fira Code" charset="0"/>
                <a:cs typeface="Fira Code" charset="0"/>
              </a:rPr>
              <a:t>~&gt;</a:t>
            </a:r>
          </a:p>
          <a:p>
            <a:endParaRPr lang="en-US" dirty="0">
              <a:solidFill>
                <a:srgbClr val="1F888B"/>
              </a:solidFill>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trait </a:t>
            </a:r>
            <a:r>
              <a:rPr lang="en-US" dirty="0">
                <a:latin typeface="Fira Code" charset="0"/>
                <a:ea typeface="Fira Code" charset="0"/>
                <a:cs typeface="Fira Code" charset="0"/>
              </a:rPr>
              <a:t>Product0[</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B</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first[</a:t>
            </a:r>
            <a:r>
              <a:rPr lang="en-US" dirty="0">
                <a:solidFill>
                  <a:srgbClr val="1F888B"/>
                </a:solidFill>
                <a:latin typeface="Fira Code" charset="0"/>
                <a:ea typeface="Fira Code" charset="0"/>
                <a:cs typeface="Fira Code" charset="0"/>
              </a:rPr>
              <a:t>C</a:t>
            </a:r>
            <a:r>
              <a:rPr lang="en-US" dirty="0">
                <a:latin typeface="Fira Code" charset="0"/>
                <a:ea typeface="Fira Code" charset="0"/>
                <a:cs typeface="Fira Code" charset="0"/>
              </a:rPr>
              <a:t>](consumer: </a:t>
            </a:r>
            <a:r>
              <a:rPr lang="en-US" dirty="0">
                <a:solidFill>
                  <a:srgbClr val="1F888B"/>
                </a:solidFill>
                <a:latin typeface="Fira Code" charset="0"/>
                <a:ea typeface="Fira Code" charset="0"/>
                <a:cs typeface="Fira Code" charset="0"/>
              </a:rPr>
              <a:t>A </a:t>
            </a:r>
            <a:r>
              <a:rPr lang="en-US" dirty="0">
                <a:latin typeface="Fira Code" charset="0"/>
                <a:ea typeface="Fira Code" charset="0"/>
                <a:cs typeface="Fira Code" charset="0"/>
              </a:rPr>
              <a:t>=&gt; </a:t>
            </a:r>
            <a:r>
              <a:rPr lang="en-US" dirty="0">
                <a:solidFill>
                  <a:srgbClr val="1F888B"/>
                </a:solidFill>
                <a:latin typeface="Fira Code" charset="0"/>
                <a:ea typeface="Fira Code" charset="0"/>
                <a:cs typeface="Fira Code" charset="0"/>
              </a:rPr>
              <a:t>C</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C</a:t>
            </a:r>
          </a:p>
          <a:p>
            <a:r>
              <a:rPr lang="en-US" dirty="0">
                <a:solidFill>
                  <a:srgbClr val="1F888B"/>
                </a:solidFill>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second[</a:t>
            </a:r>
            <a:r>
              <a:rPr lang="en-US" dirty="0">
                <a:solidFill>
                  <a:srgbClr val="1F888B"/>
                </a:solidFill>
                <a:latin typeface="Fira Code" charset="0"/>
                <a:ea typeface="Fira Code" charset="0"/>
                <a:cs typeface="Fira Code" charset="0"/>
              </a:rPr>
              <a:t>C</a:t>
            </a:r>
            <a:r>
              <a:rPr lang="en-US" dirty="0">
                <a:latin typeface="Fira Code" charset="0"/>
                <a:ea typeface="Fira Code" charset="0"/>
                <a:cs typeface="Fira Code" charset="0"/>
              </a:rPr>
              <a:t>](consumer: </a:t>
            </a:r>
            <a:r>
              <a:rPr lang="en-US" dirty="0">
                <a:solidFill>
                  <a:srgbClr val="1F888B"/>
                </a:solidFill>
                <a:latin typeface="Fira Code" charset="0"/>
                <a:ea typeface="Fira Code" charset="0"/>
                <a:cs typeface="Fira Code" charset="0"/>
              </a:rPr>
              <a:t>B </a:t>
            </a:r>
            <a:r>
              <a:rPr lang="en-US" dirty="0">
                <a:latin typeface="Fira Code" charset="0"/>
                <a:ea typeface="Fira Code" charset="0"/>
                <a:cs typeface="Fira Code" charset="0"/>
              </a:rPr>
              <a:t>=&gt; </a:t>
            </a:r>
            <a:r>
              <a:rPr lang="en-US" dirty="0">
                <a:solidFill>
                  <a:srgbClr val="1F888B"/>
                </a:solidFill>
                <a:latin typeface="Fira Code" charset="0"/>
                <a:ea typeface="Fira Code" charset="0"/>
                <a:cs typeface="Fira Code" charset="0"/>
              </a:rPr>
              <a:t>C</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C</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trait </a:t>
            </a:r>
            <a:r>
              <a:rPr lang="en-US" dirty="0">
                <a:latin typeface="Fira Code" charset="0"/>
                <a:ea typeface="Fira Code" charset="0"/>
                <a:cs typeface="Fira Code" charset="0"/>
              </a:rPr>
              <a:t>Product1[</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[_], </a:t>
            </a:r>
            <a:r>
              <a:rPr lang="en-US" dirty="0">
                <a:solidFill>
                  <a:srgbClr val="1F888B"/>
                </a:solidFill>
                <a:latin typeface="Fira Code" charset="0"/>
                <a:ea typeface="Fira Code" charset="0"/>
                <a:cs typeface="Fira Code" charset="0"/>
              </a:rPr>
              <a:t>G</a:t>
            </a:r>
            <a:r>
              <a:rPr lang="en-US" dirty="0">
                <a:latin typeface="Fira Code" charset="0"/>
                <a:ea typeface="Fira Code" charset="0"/>
                <a:cs typeface="Fira Code" charset="0"/>
              </a:rPr>
              <a:t>[_], </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p>
          <a:p>
            <a:r>
              <a:rPr lang="mr-IN" dirty="0">
                <a:latin typeface="Fira Code" charset="0"/>
                <a:ea typeface="Fira Code" charset="0"/>
                <a:cs typeface="Fira Code" charset="0"/>
              </a:rPr>
              <a:t>  </a:t>
            </a:r>
            <a:r>
              <a:rPr lang="mr-IN" b="1" dirty="0" err="1">
                <a:solidFill>
                  <a:srgbClr val="00006D"/>
                </a:solidFill>
                <a:latin typeface="Fira Code" charset="0"/>
                <a:ea typeface="Fira Code" charset="0"/>
                <a:cs typeface="Fira Code" charset="0"/>
              </a:rPr>
              <a:t>def</a:t>
            </a:r>
            <a:r>
              <a:rPr lang="mr-IN" b="1" dirty="0">
                <a:solidFill>
                  <a:srgbClr val="00006D"/>
                </a:solidFill>
                <a:latin typeface="Fira Code" charset="0"/>
                <a:ea typeface="Fira Code" charset="0"/>
                <a:cs typeface="Fira Code" charset="0"/>
              </a:rPr>
              <a:t> </a:t>
            </a:r>
            <a:r>
              <a:rPr lang="mr-IN" dirty="0" err="1">
                <a:latin typeface="Fira Code" charset="0"/>
                <a:ea typeface="Fira Code" charset="0"/>
                <a:cs typeface="Fira Code" charset="0"/>
              </a:rPr>
              <a:t>first</a:t>
            </a:r>
            <a:r>
              <a:rPr lang="mr-IN" dirty="0">
                <a:latin typeface="Fira Code" charset="0"/>
                <a:ea typeface="Fira Code" charset="0"/>
                <a:cs typeface="Fira Code" charset="0"/>
              </a:rPr>
              <a:t>[</a:t>
            </a:r>
            <a:r>
              <a:rPr lang="mr-IN" dirty="0" err="1">
                <a:solidFill>
                  <a:srgbClr val="1F888B"/>
                </a:solidFill>
                <a:latin typeface="Fira Code" charset="0"/>
                <a:ea typeface="Fira Code" charset="0"/>
                <a:cs typeface="Fira Code" charset="0"/>
              </a:rPr>
              <a:t>H</a:t>
            </a:r>
            <a:r>
              <a:rPr lang="mr-IN" dirty="0">
                <a:latin typeface="Fira Code" charset="0"/>
                <a:ea typeface="Fira Code" charset="0"/>
                <a:cs typeface="Fira Code" charset="0"/>
              </a:rPr>
              <a:t>[_]](</a:t>
            </a:r>
            <a:r>
              <a:rPr lang="mr-IN" dirty="0" err="1">
                <a:latin typeface="Fira Code" charset="0"/>
                <a:ea typeface="Fira Code" charset="0"/>
                <a:cs typeface="Fira Code" charset="0"/>
              </a:rPr>
              <a:t>consumer</a:t>
            </a:r>
            <a:r>
              <a:rPr lang="mr-IN" dirty="0">
                <a:latin typeface="Fira Code" charset="0"/>
                <a:ea typeface="Fira Code" charset="0"/>
                <a:cs typeface="Fira Code" charset="0"/>
              </a:rPr>
              <a:t>: </a:t>
            </a:r>
            <a:r>
              <a:rPr lang="mr-IN" dirty="0" err="1">
                <a:solidFill>
                  <a:srgbClr val="1F888B"/>
                </a:solidFill>
                <a:latin typeface="Fira Code" charset="0"/>
                <a:ea typeface="Fira Code" charset="0"/>
                <a:cs typeface="Fira Code" charset="0"/>
              </a:rPr>
              <a:t>F</a:t>
            </a:r>
            <a:r>
              <a:rPr lang="mr-IN" dirty="0">
                <a:solidFill>
                  <a:srgbClr val="1F888B"/>
                </a:solidFill>
                <a:latin typeface="Fira Code" charset="0"/>
                <a:ea typeface="Fira Code" charset="0"/>
                <a:cs typeface="Fira Code" charset="0"/>
              </a:rPr>
              <a:t> ~&gt; </a:t>
            </a:r>
            <a:r>
              <a:rPr lang="mr-IN" dirty="0" err="1">
                <a:solidFill>
                  <a:srgbClr val="1F888B"/>
                </a:solidFill>
                <a:latin typeface="Fira Code" charset="0"/>
                <a:ea typeface="Fira Code" charset="0"/>
                <a:cs typeface="Fira Code" charset="0"/>
              </a:rPr>
              <a:t>H</a:t>
            </a:r>
            <a:r>
              <a:rPr lang="mr-IN" dirty="0">
                <a:latin typeface="Fira Code" charset="0"/>
                <a:ea typeface="Fira Code" charset="0"/>
                <a:cs typeface="Fira Code" charset="0"/>
              </a:rPr>
              <a:t>): </a:t>
            </a:r>
            <a:r>
              <a:rPr lang="mr-IN" dirty="0" err="1">
                <a:solidFill>
                  <a:srgbClr val="1F888B"/>
                </a:solidFill>
                <a:latin typeface="Fira Code" charset="0"/>
                <a:ea typeface="Fira Code" charset="0"/>
                <a:cs typeface="Fira Code" charset="0"/>
              </a:rPr>
              <a:t>H</a:t>
            </a:r>
            <a:r>
              <a:rPr lang="mr-IN" dirty="0">
                <a:latin typeface="Fira Code" charset="0"/>
                <a:ea typeface="Fira Code" charset="0"/>
                <a:cs typeface="Fira Code" charset="0"/>
              </a:rPr>
              <a:t>[</a:t>
            </a:r>
            <a:r>
              <a:rPr lang="mr-IN" dirty="0" err="1">
                <a:solidFill>
                  <a:srgbClr val="1F888B"/>
                </a:solidFill>
                <a:latin typeface="Fira Code" charset="0"/>
                <a:ea typeface="Fira Code" charset="0"/>
                <a:cs typeface="Fira Code" charset="0"/>
              </a:rPr>
              <a:t>A</a:t>
            </a:r>
            <a:r>
              <a:rPr lang="mr-IN" dirty="0">
                <a:latin typeface="Fira Code" charset="0"/>
                <a:ea typeface="Fira Code" charset="0"/>
                <a:cs typeface="Fira Code" charset="0"/>
              </a:rPr>
              <a:t>]</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second[</a:t>
            </a:r>
            <a:r>
              <a:rPr lang="en-US" dirty="0">
                <a:solidFill>
                  <a:srgbClr val="1F888B"/>
                </a:solidFill>
                <a:latin typeface="Fira Code" charset="0"/>
                <a:ea typeface="Fira Code" charset="0"/>
                <a:cs typeface="Fira Code" charset="0"/>
              </a:rPr>
              <a:t>H</a:t>
            </a:r>
            <a:r>
              <a:rPr lang="en-US" dirty="0">
                <a:latin typeface="Fira Code" charset="0"/>
                <a:ea typeface="Fira Code" charset="0"/>
                <a:cs typeface="Fira Code" charset="0"/>
              </a:rPr>
              <a:t>[_]](consumer: </a:t>
            </a:r>
            <a:r>
              <a:rPr lang="en-US" dirty="0">
                <a:solidFill>
                  <a:srgbClr val="1F888B"/>
                </a:solidFill>
                <a:latin typeface="Fira Code" charset="0"/>
                <a:ea typeface="Fira Code" charset="0"/>
                <a:cs typeface="Fira Code" charset="0"/>
              </a:rPr>
              <a:t>G ~&gt; H</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H</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p:txBody>
      </p:sp>
    </p:spTree>
    <p:extLst>
      <p:ext uri="{BB962C8B-B14F-4D97-AF65-F5344CB8AC3E}">
        <p14:creationId xmlns:p14="http://schemas.microsoft.com/office/powerpoint/2010/main" val="1364865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Text Placeholder 2"/>
          <p:cNvSpPr>
            <a:spLocks noGrp="1"/>
          </p:cNvSpPr>
          <p:nvPr>
            <p:ph type="body" idx="1"/>
          </p:nvPr>
        </p:nvSpPr>
        <p:spPr/>
        <p:txBody>
          <a:bodyPr/>
          <a:lstStyle/>
          <a:p>
            <a:r>
              <a:rPr lang="en-US" dirty="0" smtClean="0"/>
              <a:t>The free monad approach brings a few benefits in terms of how we can view </a:t>
            </a:r>
            <a:r>
              <a:rPr lang="en-US" dirty="0" smtClean="0"/>
              <a:t>DI</a:t>
            </a:r>
            <a:endParaRPr lang="en-US" dirty="0" smtClean="0"/>
          </a:p>
          <a:p>
            <a:r>
              <a:rPr lang="en-US" dirty="0" smtClean="0"/>
              <a:t>Firstly, there are three players in DI: objects, services and </a:t>
            </a:r>
            <a:r>
              <a:rPr lang="en-US" i="1" dirty="0" smtClean="0"/>
              <a:t>programs</a:t>
            </a:r>
            <a:r>
              <a:rPr lang="en-US" dirty="0" smtClean="0"/>
              <a:t>: functions that use </a:t>
            </a:r>
            <a:r>
              <a:rPr lang="en-US" dirty="0" smtClean="0"/>
              <a:t>services, or essentially single-method objects</a:t>
            </a:r>
            <a:endParaRPr lang="en-US" dirty="0" smtClean="0"/>
          </a:p>
          <a:p>
            <a:r>
              <a:rPr lang="en-US" dirty="0" smtClean="0"/>
              <a:t>OO DI frameworks cannot take this into </a:t>
            </a:r>
            <a:r>
              <a:rPr lang="en-US" dirty="0" smtClean="0"/>
              <a:t>account; side effects mean that manipulating these programs as values is impossible</a:t>
            </a:r>
            <a:endParaRPr lang="en-US" dirty="0"/>
          </a:p>
        </p:txBody>
      </p:sp>
    </p:spTree>
    <p:extLst>
      <p:ext uri="{BB962C8B-B14F-4D97-AF65-F5344CB8AC3E}">
        <p14:creationId xmlns:p14="http://schemas.microsoft.com/office/powerpoint/2010/main" val="1564755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augmentation</a:t>
            </a:r>
            <a:endParaRPr lang="en-US" dirty="0"/>
          </a:p>
        </p:txBody>
      </p:sp>
      <p:sp>
        <p:nvSpPr>
          <p:cNvPr id="3" name="Text Placeholder 2"/>
          <p:cNvSpPr>
            <a:spLocks noGrp="1"/>
          </p:cNvSpPr>
          <p:nvPr>
            <p:ph type="body" idx="1"/>
          </p:nvPr>
        </p:nvSpPr>
        <p:spPr/>
        <p:txBody>
          <a:bodyPr/>
          <a:lstStyle/>
          <a:p>
            <a:r>
              <a:rPr lang="en-US" dirty="0" smtClean="0"/>
              <a:t>Augmenting a Free program before it executes is a way to encode orthogonal concerns</a:t>
            </a:r>
          </a:p>
          <a:p>
            <a:r>
              <a:rPr lang="en-US" dirty="0" smtClean="0"/>
              <a:t>Free instructions thus make for “join points” in traditional aspect-oriented programming</a:t>
            </a:r>
          </a:p>
        </p:txBody>
      </p:sp>
    </p:spTree>
    <p:extLst>
      <p:ext uri="{BB962C8B-B14F-4D97-AF65-F5344CB8AC3E}">
        <p14:creationId xmlns:p14="http://schemas.microsoft.com/office/powerpoint/2010/main" val="1180536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structures</a:t>
            </a:r>
            <a:endParaRPr lang="en-US" dirty="0"/>
          </a:p>
        </p:txBody>
      </p:sp>
      <p:sp>
        <p:nvSpPr>
          <p:cNvPr id="3" name="Text Placeholder 2"/>
          <p:cNvSpPr>
            <a:spLocks noGrp="1"/>
          </p:cNvSpPr>
          <p:nvPr>
            <p:ph type="body" idx="1"/>
          </p:nvPr>
        </p:nvSpPr>
        <p:spPr/>
        <p:txBody>
          <a:bodyPr/>
          <a:lstStyle/>
          <a:p>
            <a:r>
              <a:rPr lang="en-US" dirty="0" smtClean="0"/>
              <a:t>Free Monads </a:t>
            </a:r>
            <a:r>
              <a:rPr lang="en-US" dirty="0"/>
              <a:t>allow </a:t>
            </a:r>
            <a:r>
              <a:rPr lang="en-US" dirty="0" smtClean="0"/>
              <a:t>programs to be run on the outputs of other programs</a:t>
            </a:r>
          </a:p>
          <a:p>
            <a:r>
              <a:rPr lang="en-US" dirty="0" smtClean="0"/>
              <a:t>Free </a:t>
            </a:r>
            <a:r>
              <a:rPr lang="en-US" dirty="0" err="1" smtClean="0"/>
              <a:t>Applicatives</a:t>
            </a:r>
            <a:r>
              <a:rPr lang="en-US" dirty="0" smtClean="0"/>
              <a:t> </a:t>
            </a:r>
            <a:r>
              <a:rPr lang="en-US" dirty="0"/>
              <a:t>allow </a:t>
            </a:r>
            <a:r>
              <a:rPr lang="en-US" dirty="0" smtClean="0"/>
              <a:t>one to map pure functions over several programs at once</a:t>
            </a:r>
          </a:p>
          <a:p>
            <a:r>
              <a:rPr lang="en-US" dirty="0" smtClean="0"/>
              <a:t>Free </a:t>
            </a:r>
            <a:r>
              <a:rPr lang="en-US" dirty="0" err="1" smtClean="0"/>
              <a:t>Functors</a:t>
            </a:r>
            <a:r>
              <a:rPr lang="en-US" dirty="0" smtClean="0"/>
              <a:t> allow </a:t>
            </a:r>
            <a:r>
              <a:rPr lang="en-US" dirty="0" smtClean="0"/>
              <a:t>the result of a </a:t>
            </a:r>
            <a:r>
              <a:rPr lang="en-US" dirty="0" smtClean="0"/>
              <a:t>program to be </a:t>
            </a:r>
            <a:r>
              <a:rPr lang="en-US" dirty="0" smtClean="0"/>
              <a:t>modified by pure functions</a:t>
            </a:r>
            <a:endParaRPr lang="en-US" dirty="0" smtClean="0"/>
          </a:p>
          <a:p>
            <a:r>
              <a:rPr lang="en-US" dirty="0"/>
              <a:t>Free </a:t>
            </a:r>
            <a:r>
              <a:rPr lang="en-US" dirty="0" err="1"/>
              <a:t>Monoids</a:t>
            </a:r>
            <a:r>
              <a:rPr lang="en-US" dirty="0"/>
              <a:t> allow a program to be built up from other </a:t>
            </a:r>
            <a:r>
              <a:rPr lang="en-US" dirty="0" smtClean="0"/>
              <a:t>programs linearly</a:t>
            </a:r>
            <a:endParaRPr lang="en-US" dirty="0"/>
          </a:p>
        </p:txBody>
      </p:sp>
    </p:spTree>
    <p:extLst>
      <p:ext uri="{BB962C8B-B14F-4D97-AF65-F5344CB8AC3E}">
        <p14:creationId xmlns:p14="http://schemas.microsoft.com/office/powerpoint/2010/main" val="1378819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structures; what are they </a:t>
            </a:r>
            <a:r>
              <a:rPr lang="en-US" b="1" dirty="0" smtClean="0"/>
              <a:t>really</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Free is a way to </a:t>
            </a:r>
            <a:r>
              <a:rPr lang="en-US" i="1" dirty="0" smtClean="0"/>
              <a:t>defer</a:t>
            </a:r>
            <a:r>
              <a:rPr lang="en-US" dirty="0" smtClean="0"/>
              <a:t> </a:t>
            </a:r>
            <a:r>
              <a:rPr lang="en-US" dirty="0" err="1" smtClean="0"/>
              <a:t>typeclass</a:t>
            </a:r>
            <a:r>
              <a:rPr lang="en-US" dirty="0" smtClean="0"/>
              <a:t> resolution for a type until a function is applied mapping that type over to another type for which the </a:t>
            </a:r>
            <a:r>
              <a:rPr lang="en-US" dirty="0" err="1" smtClean="0"/>
              <a:t>typeclass</a:t>
            </a:r>
            <a:r>
              <a:rPr lang="en-US" dirty="0" smtClean="0"/>
              <a:t> </a:t>
            </a:r>
            <a:r>
              <a:rPr lang="en-US" dirty="0"/>
              <a:t>instance </a:t>
            </a:r>
            <a:r>
              <a:rPr lang="en-US" dirty="0" smtClean="0"/>
              <a:t>exists</a:t>
            </a:r>
          </a:p>
          <a:p>
            <a:r>
              <a:rPr lang="en-US" dirty="0" smtClean="0"/>
              <a:t>The exact interface Free structures satisfy </a:t>
            </a:r>
            <a:r>
              <a:rPr lang="en-US" dirty="0"/>
              <a:t>depends on the shape of the </a:t>
            </a:r>
            <a:r>
              <a:rPr lang="en-US" dirty="0" err="1"/>
              <a:t>typeclass</a:t>
            </a:r>
            <a:r>
              <a:rPr lang="en-US" dirty="0"/>
              <a:t>, however the idea is the </a:t>
            </a:r>
            <a:r>
              <a:rPr lang="en-US" dirty="0" smtClean="0"/>
              <a:t>same</a:t>
            </a:r>
            <a:endParaRPr lang="en-US" dirty="0"/>
          </a:p>
        </p:txBody>
      </p:sp>
    </p:spTree>
    <p:extLst>
      <p:ext uri="{BB962C8B-B14F-4D97-AF65-F5344CB8AC3E}">
        <p14:creationId xmlns:p14="http://schemas.microsoft.com/office/powerpoint/2010/main" val="929316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855" y="608375"/>
            <a:ext cx="8836183" cy="3970318"/>
          </a:xfrm>
          <a:prstGeom prst="rect">
            <a:avLst/>
          </a:prstGeom>
          <a:solidFill>
            <a:schemeClr val="bg1"/>
          </a:solidFill>
        </p:spPr>
        <p:txBody>
          <a:bodyPr wrap="square">
            <a:spAutoFit/>
          </a:bodyPr>
          <a:lstStyle/>
          <a:p>
            <a:r>
              <a:rPr lang="en-US" b="1" dirty="0">
                <a:solidFill>
                  <a:srgbClr val="00006D"/>
                </a:solidFill>
                <a:latin typeface="Fira Code" charset="0"/>
                <a:ea typeface="Fira Code" charset="0"/>
                <a:cs typeface="Fira Code" charset="0"/>
              </a:rPr>
              <a:t>import </a:t>
            </a:r>
            <a:r>
              <a:rPr lang="en-US" dirty="0">
                <a:latin typeface="Fira Code" charset="0"/>
                <a:ea typeface="Fira Code" charset="0"/>
                <a:cs typeface="Fira Code" charset="0"/>
              </a:rPr>
              <a:t>cats.</a:t>
            </a:r>
            <a:r>
              <a:rPr lang="en-US" dirty="0">
                <a:solidFill>
                  <a:srgbClr val="1F888B"/>
                </a:solidFill>
                <a:latin typeface="Fira Code" charset="0"/>
                <a:ea typeface="Fira Code" charset="0"/>
                <a:cs typeface="Fira Code" charset="0"/>
              </a:rPr>
              <a:t>~&gt;</a:t>
            </a:r>
          </a:p>
          <a:p>
            <a:endParaRPr lang="en-US" dirty="0">
              <a:solidFill>
                <a:srgbClr val="1F888B"/>
              </a:solidFill>
              <a:latin typeface="Fira Code" charset="0"/>
              <a:ea typeface="Fira Code" charset="0"/>
              <a:cs typeface="Fira Code" charset="0"/>
            </a:endParaRPr>
          </a:p>
          <a:p>
            <a:r>
              <a:rPr lang="fr-FR" b="1" dirty="0">
                <a:solidFill>
                  <a:srgbClr val="00006D"/>
                </a:solidFill>
                <a:latin typeface="Fira Code" charset="0"/>
                <a:ea typeface="Fira Code" charset="0"/>
                <a:cs typeface="Fira Code" charset="0"/>
              </a:rPr>
              <a:t>trait </a:t>
            </a:r>
            <a:r>
              <a:rPr lang="fr-FR" dirty="0">
                <a:latin typeface="Fira Code" charset="0"/>
                <a:ea typeface="Fira Code" charset="0"/>
                <a:cs typeface="Fira Code" charset="0"/>
              </a:rPr>
              <a:t>Free0[</a:t>
            </a:r>
            <a:r>
              <a:rPr lang="fr-FR" dirty="0" err="1">
                <a:solidFill>
                  <a:srgbClr val="1F888B"/>
                </a:solidFill>
                <a:latin typeface="Fira Code" charset="0"/>
                <a:ea typeface="Fira Code" charset="0"/>
                <a:cs typeface="Fira Code" charset="0"/>
              </a:rPr>
              <a:t>T</a:t>
            </a:r>
            <a:r>
              <a:rPr lang="fr-FR" dirty="0">
                <a:latin typeface="Fira Code" charset="0"/>
                <a:ea typeface="Fira Code" charset="0"/>
                <a:cs typeface="Fira Code" charset="0"/>
              </a:rPr>
              <a:t>[_], </a:t>
            </a:r>
            <a:r>
              <a:rPr lang="fr-FR" dirty="0">
                <a:solidFill>
                  <a:srgbClr val="1F888B"/>
                </a:solidFill>
                <a:latin typeface="Fira Code" charset="0"/>
                <a:ea typeface="Fira Code" charset="0"/>
                <a:cs typeface="Fira Code" charset="0"/>
              </a:rPr>
              <a:t>F</a:t>
            </a:r>
            <a:r>
              <a:rPr lang="fr-FR" dirty="0">
                <a:latin typeface="Fira Code" charset="0"/>
                <a:ea typeface="Fira Code" charset="0"/>
                <a:cs typeface="Fira Code" charset="0"/>
              </a:rPr>
              <a:t>, </a:t>
            </a:r>
            <a:r>
              <a:rPr lang="fr-FR" dirty="0">
                <a:solidFill>
                  <a:srgbClr val="1F888B"/>
                </a:solidFill>
                <a:latin typeface="Fira Code" charset="0"/>
                <a:ea typeface="Fira Code" charset="0"/>
                <a:cs typeface="Fira Code" charset="0"/>
              </a:rPr>
              <a:t>A</a:t>
            </a:r>
            <a:r>
              <a:rPr lang="fr-FR" dirty="0">
                <a:latin typeface="Fira Code" charset="0"/>
                <a:ea typeface="Fira Code" charset="0"/>
                <a:cs typeface="Fira Code" charset="0"/>
              </a:rPr>
              <a:t>] {</a:t>
            </a:r>
          </a:p>
          <a:p>
            <a:r>
              <a:rPr lang="fr-FR" dirty="0">
                <a:latin typeface="Fira Code" charset="0"/>
                <a:ea typeface="Fira Code" charset="0"/>
                <a:cs typeface="Fira Code" charset="0"/>
              </a:rPr>
              <a:t>  </a:t>
            </a:r>
            <a:r>
              <a:rPr lang="fr-FR" b="1" dirty="0">
                <a:solidFill>
                  <a:srgbClr val="00006D"/>
                </a:solidFill>
                <a:latin typeface="Fira Code" charset="0"/>
                <a:ea typeface="Fira Code" charset="0"/>
                <a:cs typeface="Fira Code" charset="0"/>
              </a:rPr>
              <a:t>val </a:t>
            </a:r>
            <a:r>
              <a:rPr lang="fr-FR" dirty="0" err="1">
                <a:latin typeface="Fira Code" charset="0"/>
                <a:ea typeface="Fira Code" charset="0"/>
                <a:cs typeface="Fira Code" charset="0"/>
              </a:rPr>
              <a:t>freelyGeneratedTypeclass</a:t>
            </a:r>
            <a:r>
              <a:rPr lang="fr-FR" dirty="0">
                <a:latin typeface="Fira Code" charset="0"/>
                <a:ea typeface="Fira Code" charset="0"/>
                <a:cs typeface="Fira Code" charset="0"/>
              </a:rPr>
              <a:t>: </a:t>
            </a:r>
            <a:r>
              <a:rPr lang="fr-FR" dirty="0" err="1">
                <a:solidFill>
                  <a:srgbClr val="1F888B"/>
                </a:solidFill>
                <a:latin typeface="Fira Code" charset="0"/>
                <a:ea typeface="Fira Code" charset="0"/>
                <a:cs typeface="Fira Code" charset="0"/>
              </a:rPr>
              <a:t>T</a:t>
            </a:r>
            <a:r>
              <a:rPr lang="fr-FR" dirty="0">
                <a:latin typeface="Fira Code" charset="0"/>
                <a:ea typeface="Fira Code" charset="0"/>
                <a:cs typeface="Fira Code" charset="0"/>
              </a:rPr>
              <a:t>[</a:t>
            </a:r>
            <a:r>
              <a:rPr lang="fr-FR" dirty="0">
                <a:solidFill>
                  <a:srgbClr val="1F888B"/>
                </a:solidFill>
                <a:latin typeface="Fira Code" charset="0"/>
                <a:ea typeface="Fira Code" charset="0"/>
                <a:cs typeface="Fira Code" charset="0"/>
              </a:rPr>
              <a:t>F</a:t>
            </a:r>
            <a:r>
              <a:rPr lang="fr-FR" dirty="0">
                <a:latin typeface="Fira Code" charset="0"/>
                <a:ea typeface="Fira Code" charset="0"/>
                <a:cs typeface="Fira Code" charset="0"/>
              </a:rPr>
              <a:t>]</a:t>
            </a:r>
          </a:p>
          <a:p>
            <a:endParaRPr lang="fr-FR" dirty="0">
              <a:latin typeface="Fira Code" charset="0"/>
              <a:ea typeface="Fira Code" charset="0"/>
              <a:cs typeface="Fira Code" charset="0"/>
            </a:endParaRPr>
          </a:p>
          <a:p>
            <a:r>
              <a:rPr lang="fr-FR" dirty="0">
                <a:latin typeface="Fira Code" charset="0"/>
                <a:ea typeface="Fira Code" charset="0"/>
                <a:cs typeface="Fira Code" charset="0"/>
              </a:rPr>
              <a:t>  </a:t>
            </a:r>
            <a:r>
              <a:rPr lang="fr-FR" b="1" dirty="0" err="1">
                <a:solidFill>
                  <a:srgbClr val="00006D"/>
                </a:solidFill>
                <a:latin typeface="Fira Code" charset="0"/>
                <a:ea typeface="Fira Code" charset="0"/>
                <a:cs typeface="Fira Code" charset="0"/>
              </a:rPr>
              <a:t>def</a:t>
            </a:r>
            <a:r>
              <a:rPr lang="fr-FR" b="1" dirty="0">
                <a:solidFill>
                  <a:srgbClr val="00006D"/>
                </a:solidFill>
                <a:latin typeface="Fira Code" charset="0"/>
                <a:ea typeface="Fira Code" charset="0"/>
                <a:cs typeface="Fira Code" charset="0"/>
              </a:rPr>
              <a:t> </a:t>
            </a:r>
            <a:r>
              <a:rPr lang="fr-FR" dirty="0" err="1">
                <a:latin typeface="Fira Code" charset="0"/>
                <a:ea typeface="Fira Code" charset="0"/>
                <a:cs typeface="Fira Code" charset="0"/>
              </a:rPr>
              <a:t>retract</a:t>
            </a:r>
            <a:r>
              <a:rPr lang="fr-FR" dirty="0">
                <a:latin typeface="Fira Code" charset="0"/>
                <a:ea typeface="Fira Code" charset="0"/>
                <a:cs typeface="Fira Code" charset="0"/>
              </a:rPr>
              <a:t>(value: </a:t>
            </a:r>
            <a:r>
              <a:rPr lang="fr-FR" dirty="0">
                <a:solidFill>
                  <a:srgbClr val="1F888B"/>
                </a:solidFill>
                <a:latin typeface="Fira Code" charset="0"/>
                <a:ea typeface="Fira Code" charset="0"/>
                <a:cs typeface="Fira Code" charset="0"/>
              </a:rPr>
              <a:t>F</a:t>
            </a:r>
            <a:r>
              <a:rPr lang="fr-FR" dirty="0">
                <a:latin typeface="Fira Code" charset="0"/>
                <a:ea typeface="Fira Code" charset="0"/>
                <a:cs typeface="Fira Code" charset="0"/>
              </a:rPr>
              <a:t>)(</a:t>
            </a:r>
            <a:r>
              <a:rPr lang="fr-FR" b="1" dirty="0" err="1">
                <a:solidFill>
                  <a:srgbClr val="00006D"/>
                </a:solidFill>
                <a:latin typeface="Fira Code" charset="0"/>
                <a:ea typeface="Fira Code" charset="0"/>
                <a:cs typeface="Fira Code" charset="0"/>
              </a:rPr>
              <a:t>implicit</a:t>
            </a:r>
            <a:r>
              <a:rPr lang="fr-FR" b="1" dirty="0">
                <a:solidFill>
                  <a:srgbClr val="00006D"/>
                </a:solidFill>
                <a:latin typeface="Fira Code" charset="0"/>
                <a:ea typeface="Fira Code" charset="0"/>
                <a:cs typeface="Fira Code" charset="0"/>
              </a:rPr>
              <a:t> </a:t>
            </a:r>
            <a:r>
              <a:rPr lang="fr-FR" dirty="0" err="1">
                <a:latin typeface="Fira Code" charset="0"/>
                <a:ea typeface="Fira Code" charset="0"/>
                <a:cs typeface="Fira Code" charset="0"/>
              </a:rPr>
              <a:t>tc</a:t>
            </a:r>
            <a:r>
              <a:rPr lang="fr-FR" dirty="0">
                <a:latin typeface="Fira Code" charset="0"/>
                <a:ea typeface="Fira Code" charset="0"/>
                <a:cs typeface="Fira Code" charset="0"/>
              </a:rPr>
              <a:t>: </a:t>
            </a:r>
            <a:r>
              <a:rPr lang="fr-FR" dirty="0" err="1">
                <a:solidFill>
                  <a:srgbClr val="1F888B"/>
                </a:solidFill>
                <a:latin typeface="Fira Code" charset="0"/>
                <a:ea typeface="Fira Code" charset="0"/>
                <a:cs typeface="Fira Code" charset="0"/>
              </a:rPr>
              <a:t>T</a:t>
            </a:r>
            <a:r>
              <a:rPr lang="fr-FR" dirty="0">
                <a:latin typeface="Fira Code" charset="0"/>
                <a:ea typeface="Fira Code" charset="0"/>
                <a:cs typeface="Fira Code" charset="0"/>
              </a:rPr>
              <a:t>[</a:t>
            </a:r>
            <a:r>
              <a:rPr lang="fr-FR" dirty="0">
                <a:solidFill>
                  <a:srgbClr val="1F888B"/>
                </a:solidFill>
                <a:latin typeface="Fira Code" charset="0"/>
                <a:ea typeface="Fira Code" charset="0"/>
                <a:cs typeface="Fira Code" charset="0"/>
              </a:rPr>
              <a:t>A</a:t>
            </a:r>
            <a:r>
              <a:rPr lang="fr-FR" dirty="0">
                <a:latin typeface="Fira Code" charset="0"/>
                <a:ea typeface="Fira Code" charset="0"/>
                <a:cs typeface="Fira Code" charset="0"/>
              </a:rPr>
              <a:t>]): </a:t>
            </a:r>
            <a:r>
              <a:rPr lang="fr-FR" dirty="0">
                <a:solidFill>
                  <a:srgbClr val="1F888B"/>
                </a:solidFill>
                <a:latin typeface="Fira Code" charset="0"/>
                <a:ea typeface="Fira Code" charset="0"/>
                <a:cs typeface="Fira Code" charset="0"/>
              </a:rPr>
              <a:t>A</a:t>
            </a:r>
          </a:p>
          <a:p>
            <a:endParaRPr lang="fr-FR" dirty="0">
              <a:solidFill>
                <a:srgbClr val="1F888B"/>
              </a:solidFill>
              <a:latin typeface="Fira Code" charset="0"/>
              <a:ea typeface="Fira Code" charset="0"/>
              <a:cs typeface="Fira Code" charset="0"/>
            </a:endParaRPr>
          </a:p>
          <a:p>
            <a:r>
              <a:rPr lang="fr-FR" dirty="0">
                <a:solidFill>
                  <a:srgbClr val="1F888B"/>
                </a:solidFill>
                <a:latin typeface="Fira Code" charset="0"/>
                <a:ea typeface="Fira Code" charset="0"/>
                <a:cs typeface="Fira Code" charset="0"/>
              </a:rPr>
              <a:t>  </a:t>
            </a:r>
            <a:r>
              <a:rPr lang="fr-FR" b="1" dirty="0" err="1">
                <a:solidFill>
                  <a:srgbClr val="00006D"/>
                </a:solidFill>
                <a:latin typeface="Fira Code" charset="0"/>
                <a:ea typeface="Fira Code" charset="0"/>
                <a:cs typeface="Fira Code" charset="0"/>
              </a:rPr>
              <a:t>def</a:t>
            </a:r>
            <a:r>
              <a:rPr lang="fr-FR" b="1" dirty="0">
                <a:solidFill>
                  <a:srgbClr val="00006D"/>
                </a:solidFill>
                <a:latin typeface="Fira Code" charset="0"/>
                <a:ea typeface="Fira Code" charset="0"/>
                <a:cs typeface="Fira Code" charset="0"/>
              </a:rPr>
              <a:t> </a:t>
            </a:r>
            <a:r>
              <a:rPr lang="fr-FR" dirty="0" err="1">
                <a:latin typeface="Fira Code" charset="0"/>
                <a:ea typeface="Fira Code" charset="0"/>
                <a:cs typeface="Fira Code" charset="0"/>
              </a:rPr>
              <a:t>foldMap</a:t>
            </a:r>
            <a:r>
              <a:rPr lang="fr-FR" dirty="0">
                <a:latin typeface="Fira Code" charset="0"/>
                <a:ea typeface="Fira Code" charset="0"/>
                <a:cs typeface="Fira Code" charset="0"/>
              </a:rPr>
              <a:t>[</a:t>
            </a:r>
            <a:r>
              <a:rPr lang="fr-FR" dirty="0">
                <a:solidFill>
                  <a:srgbClr val="1F888B"/>
                </a:solidFill>
                <a:latin typeface="Fira Code" charset="0"/>
                <a:ea typeface="Fira Code" charset="0"/>
                <a:cs typeface="Fira Code" charset="0"/>
              </a:rPr>
              <a:t>B</a:t>
            </a:r>
            <a:r>
              <a:rPr lang="fr-FR" dirty="0">
                <a:latin typeface="Fira Code" charset="0"/>
                <a:ea typeface="Fira Code" charset="0"/>
                <a:cs typeface="Fira Code" charset="0"/>
              </a:rPr>
              <a:t>](value: </a:t>
            </a:r>
            <a:r>
              <a:rPr lang="fr-FR" dirty="0">
                <a:solidFill>
                  <a:srgbClr val="1F888B"/>
                </a:solidFill>
                <a:latin typeface="Fira Code" charset="0"/>
                <a:ea typeface="Fira Code" charset="0"/>
                <a:cs typeface="Fira Code" charset="0"/>
              </a:rPr>
              <a:t>F</a:t>
            </a:r>
            <a:r>
              <a:rPr lang="fr-FR" dirty="0">
                <a:latin typeface="Fira Code" charset="0"/>
                <a:ea typeface="Fira Code" charset="0"/>
                <a:cs typeface="Fira Code" charset="0"/>
              </a:rPr>
              <a:t>)(f: </a:t>
            </a:r>
            <a:r>
              <a:rPr lang="fr-FR" dirty="0">
                <a:solidFill>
                  <a:srgbClr val="1F888B"/>
                </a:solidFill>
                <a:latin typeface="Fira Code" charset="0"/>
                <a:ea typeface="Fira Code" charset="0"/>
                <a:cs typeface="Fira Code" charset="0"/>
              </a:rPr>
              <a:t>A </a:t>
            </a:r>
            <a:r>
              <a:rPr lang="fr-FR" dirty="0">
                <a:latin typeface="Fira Code" charset="0"/>
                <a:ea typeface="Fira Code" charset="0"/>
                <a:cs typeface="Fira Code" charset="0"/>
              </a:rPr>
              <a:t>=&gt; </a:t>
            </a:r>
            <a:r>
              <a:rPr lang="fr-FR" dirty="0">
                <a:solidFill>
                  <a:srgbClr val="1F888B"/>
                </a:solidFill>
                <a:latin typeface="Fira Code" charset="0"/>
                <a:ea typeface="Fira Code" charset="0"/>
                <a:cs typeface="Fira Code" charset="0"/>
              </a:rPr>
              <a:t>B</a:t>
            </a:r>
            <a:r>
              <a:rPr lang="fr-FR" dirty="0">
                <a:latin typeface="Fira Code" charset="0"/>
                <a:ea typeface="Fira Code" charset="0"/>
                <a:cs typeface="Fira Code" charset="0"/>
              </a:rPr>
              <a:t>)(</a:t>
            </a:r>
            <a:r>
              <a:rPr lang="fr-FR" b="1" dirty="0" err="1">
                <a:solidFill>
                  <a:srgbClr val="00006D"/>
                </a:solidFill>
                <a:latin typeface="Fira Code" charset="0"/>
                <a:ea typeface="Fira Code" charset="0"/>
                <a:cs typeface="Fira Code" charset="0"/>
              </a:rPr>
              <a:t>implicit</a:t>
            </a:r>
            <a:r>
              <a:rPr lang="fr-FR" b="1" dirty="0">
                <a:solidFill>
                  <a:srgbClr val="00006D"/>
                </a:solidFill>
                <a:latin typeface="Fira Code" charset="0"/>
                <a:ea typeface="Fira Code" charset="0"/>
                <a:cs typeface="Fira Code" charset="0"/>
              </a:rPr>
              <a:t> </a:t>
            </a:r>
            <a:r>
              <a:rPr lang="fr-FR" dirty="0" err="1">
                <a:latin typeface="Fira Code" charset="0"/>
                <a:ea typeface="Fira Code" charset="0"/>
                <a:cs typeface="Fira Code" charset="0"/>
              </a:rPr>
              <a:t>tc</a:t>
            </a:r>
            <a:r>
              <a:rPr lang="fr-FR" dirty="0">
                <a:latin typeface="Fira Code" charset="0"/>
                <a:ea typeface="Fira Code" charset="0"/>
                <a:cs typeface="Fira Code" charset="0"/>
              </a:rPr>
              <a:t>: </a:t>
            </a:r>
            <a:r>
              <a:rPr lang="fr-FR" dirty="0" err="1">
                <a:solidFill>
                  <a:srgbClr val="1F888B"/>
                </a:solidFill>
                <a:latin typeface="Fira Code" charset="0"/>
                <a:ea typeface="Fira Code" charset="0"/>
                <a:cs typeface="Fira Code" charset="0"/>
              </a:rPr>
              <a:t>T</a:t>
            </a:r>
            <a:r>
              <a:rPr lang="fr-FR" dirty="0">
                <a:latin typeface="Fira Code" charset="0"/>
                <a:ea typeface="Fira Code" charset="0"/>
                <a:cs typeface="Fira Code" charset="0"/>
              </a:rPr>
              <a:t>[</a:t>
            </a:r>
            <a:r>
              <a:rPr lang="fr-FR" dirty="0">
                <a:solidFill>
                  <a:srgbClr val="1F888B"/>
                </a:solidFill>
                <a:latin typeface="Fira Code" charset="0"/>
                <a:ea typeface="Fira Code" charset="0"/>
                <a:cs typeface="Fira Code" charset="0"/>
              </a:rPr>
              <a:t>B</a:t>
            </a:r>
            <a:r>
              <a:rPr lang="fr-FR" dirty="0">
                <a:latin typeface="Fira Code" charset="0"/>
                <a:ea typeface="Fira Code" charset="0"/>
                <a:cs typeface="Fira Code" charset="0"/>
              </a:rPr>
              <a:t>]): </a:t>
            </a:r>
            <a:r>
              <a:rPr lang="fr-FR" dirty="0">
                <a:solidFill>
                  <a:srgbClr val="1F888B"/>
                </a:solidFill>
                <a:latin typeface="Fira Code" charset="0"/>
                <a:ea typeface="Fira Code" charset="0"/>
                <a:cs typeface="Fira Code" charset="0"/>
              </a:rPr>
              <a:t>B</a:t>
            </a:r>
          </a:p>
          <a:p>
            <a:r>
              <a:rPr lang="fr-FR" dirty="0">
                <a:latin typeface="Fira Code" charset="0"/>
                <a:ea typeface="Fira Code" charset="0"/>
                <a:cs typeface="Fira Code" charset="0"/>
              </a:rPr>
              <a:t>}</a:t>
            </a:r>
          </a:p>
          <a:p>
            <a:endParaRPr lang="fr-FR"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trait </a:t>
            </a:r>
            <a:r>
              <a:rPr lang="en-US" dirty="0">
                <a:latin typeface="Fira Code" charset="0"/>
                <a:ea typeface="Fira Code" charset="0"/>
                <a:cs typeface="Fira Code" charset="0"/>
              </a:rPr>
              <a:t>Free1[</a:t>
            </a:r>
            <a:r>
              <a:rPr lang="en-US" dirty="0">
                <a:solidFill>
                  <a:srgbClr val="1F888B"/>
                </a:solidFill>
                <a:latin typeface="Fira Code" charset="0"/>
                <a:ea typeface="Fira Code" charset="0"/>
                <a:cs typeface="Fira Code" charset="0"/>
              </a:rPr>
              <a:t>T</a:t>
            </a:r>
            <a:r>
              <a:rPr lang="en-US" dirty="0">
                <a:latin typeface="Fira Code" charset="0"/>
                <a:ea typeface="Fira Code" charset="0"/>
                <a:cs typeface="Fira Code" charset="0"/>
              </a:rPr>
              <a:t>[_[_]], </a:t>
            </a:r>
            <a:r>
              <a:rPr lang="en-US" dirty="0">
                <a:solidFill>
                  <a:srgbClr val="1F888B"/>
                </a:solidFill>
                <a:latin typeface="Fira Code" charset="0"/>
                <a:ea typeface="Fira Code" charset="0"/>
                <a:cs typeface="Fira Code" charset="0"/>
              </a:rPr>
              <a:t>V</a:t>
            </a:r>
            <a:r>
              <a:rPr lang="en-US" dirty="0">
                <a:latin typeface="Fira Code" charset="0"/>
                <a:ea typeface="Fira Code" charset="0"/>
                <a:cs typeface="Fira Code" charset="0"/>
              </a:rPr>
              <a:t>[_], </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[_]]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val</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freelyGeneratedTypeclass</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T</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V</a:t>
            </a:r>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retract[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a:t>
            </a:r>
            <a:r>
              <a:rPr lang="en-US" dirty="0" err="1">
                <a:latin typeface="Fira Code" charset="0"/>
                <a:ea typeface="Fira Code" charset="0"/>
                <a:cs typeface="Fira Code" charset="0"/>
              </a:rPr>
              <a:t>fv</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V</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a:t>
            </a:r>
            <a:r>
              <a:rPr lang="en-US" b="1" dirty="0">
                <a:solidFill>
                  <a:srgbClr val="00006D"/>
                </a:solidFill>
                <a:latin typeface="Fira Code" charset="0"/>
                <a:ea typeface="Fira Code" charset="0"/>
                <a:cs typeface="Fira Code" charset="0"/>
              </a:rPr>
              <a:t>implicit </a:t>
            </a:r>
            <a:r>
              <a:rPr lang="en-US" dirty="0" err="1">
                <a:latin typeface="Fira Code" charset="0"/>
                <a:ea typeface="Fira Code" charset="0"/>
                <a:cs typeface="Fira Code" charset="0"/>
              </a:rPr>
              <a:t>ev</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T</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foldMap</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G</a:t>
            </a:r>
            <a:r>
              <a:rPr lang="en-US" dirty="0">
                <a:latin typeface="Fira Code" charset="0"/>
                <a:ea typeface="Fira Code" charset="0"/>
                <a:cs typeface="Fira Code" charset="0"/>
              </a:rPr>
              <a:t>[_]](</a:t>
            </a:r>
            <a:r>
              <a:rPr lang="en-US" dirty="0" err="1">
                <a:latin typeface="Fira Code" charset="0"/>
                <a:ea typeface="Fira Code" charset="0"/>
                <a:cs typeface="Fira Code" charset="0"/>
              </a:rPr>
              <a:t>fv</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V</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])(trans: </a:t>
            </a:r>
            <a:r>
              <a:rPr lang="en-US" dirty="0">
                <a:solidFill>
                  <a:srgbClr val="1F888B"/>
                </a:solidFill>
                <a:latin typeface="Fira Code" charset="0"/>
                <a:ea typeface="Fira Code" charset="0"/>
                <a:cs typeface="Fira Code" charset="0"/>
              </a:rPr>
              <a:t>F ~&gt; G</a:t>
            </a:r>
            <a:r>
              <a:rPr lang="en-US" dirty="0">
                <a:latin typeface="Fira Code" charset="0"/>
                <a:ea typeface="Fira Code" charset="0"/>
                <a:cs typeface="Fira Code" charset="0"/>
              </a:rPr>
              <a:t>)(</a:t>
            </a:r>
            <a:r>
              <a:rPr lang="en-US" b="1" dirty="0">
                <a:solidFill>
                  <a:srgbClr val="00006D"/>
                </a:solidFill>
                <a:latin typeface="Fira Code" charset="0"/>
                <a:ea typeface="Fira Code" charset="0"/>
                <a:cs typeface="Fira Code" charset="0"/>
              </a:rPr>
              <a:t>implicit </a:t>
            </a:r>
            <a:r>
              <a:rPr lang="en-US" dirty="0" err="1">
                <a:latin typeface="Fira Code" charset="0"/>
                <a:ea typeface="Fira Code" charset="0"/>
                <a:cs typeface="Fira Code" charset="0"/>
              </a:rPr>
              <a:t>ev</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T</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G</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G</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p:txBody>
      </p:sp>
    </p:spTree>
    <p:extLst>
      <p:ext uri="{BB962C8B-B14F-4D97-AF65-F5344CB8AC3E}">
        <p14:creationId xmlns:p14="http://schemas.microsoft.com/office/powerpoint/2010/main" val="1799527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695" y="41825"/>
            <a:ext cx="8890503" cy="5047536"/>
          </a:xfrm>
          <a:prstGeom prst="rect">
            <a:avLst/>
          </a:prstGeom>
          <a:solidFill>
            <a:schemeClr val="bg1"/>
          </a:solidFill>
        </p:spPr>
        <p:txBody>
          <a:bodyPr wrap="square">
            <a:spAutoFit/>
          </a:bodyPr>
          <a:lstStyle/>
          <a:p>
            <a:r>
              <a:rPr lang="en-US" b="1" dirty="0">
                <a:solidFill>
                  <a:srgbClr val="00006D"/>
                </a:solidFill>
                <a:latin typeface="Fira Code" charset="0"/>
                <a:ea typeface="Fira Code" charset="0"/>
                <a:cs typeface="Fira Code" charset="0"/>
              </a:rPr>
              <a:t>import </a:t>
            </a:r>
            <a:r>
              <a:rPr lang="en-US" dirty="0" err="1">
                <a:latin typeface="Fira Code" charset="0"/>
                <a:ea typeface="Fira Code" charset="0"/>
                <a:cs typeface="Fira Code" charset="0"/>
              </a:rPr>
              <a:t>cats.data.State</a:t>
            </a:r>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import </a:t>
            </a:r>
            <a:r>
              <a:rPr lang="en-US" dirty="0" err="1">
                <a:latin typeface="Fira Code" charset="0"/>
                <a:ea typeface="Fira Code" charset="0"/>
                <a:cs typeface="Fira Code" charset="0"/>
              </a:rPr>
              <a:t>cats.free.Free</a:t>
            </a:r>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import </a:t>
            </a:r>
            <a:r>
              <a:rPr lang="en-US" dirty="0">
                <a:latin typeface="Fira Code" charset="0"/>
                <a:ea typeface="Fira Code" charset="0"/>
                <a:cs typeface="Fira Code" charset="0"/>
              </a:rPr>
              <a:t>cats.</a:t>
            </a:r>
            <a:r>
              <a:rPr lang="en-US" dirty="0">
                <a:solidFill>
                  <a:srgbClr val="1F888B"/>
                </a:solidFill>
                <a:latin typeface="Fira Code" charset="0"/>
                <a:ea typeface="Fira Code" charset="0"/>
                <a:cs typeface="Fira Code" charset="0"/>
              </a:rPr>
              <a:t>~&gt;</a:t>
            </a:r>
          </a:p>
          <a:p>
            <a:endParaRPr lang="en-US" dirty="0">
              <a:solidFill>
                <a:srgbClr val="1F888B"/>
              </a:solidFill>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sealed trait </a:t>
            </a:r>
            <a:r>
              <a:rPr lang="en-US" dirty="0" err="1">
                <a:latin typeface="Fira Code" charset="0"/>
                <a:ea typeface="Fira Code" charset="0"/>
                <a:cs typeface="Fira Code" charset="0"/>
              </a:rPr>
              <a:t>StorageAction</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a:t>
            </a:r>
          </a:p>
          <a:p>
            <a:r>
              <a:rPr lang="en-US" b="1" dirty="0">
                <a:solidFill>
                  <a:srgbClr val="00006D"/>
                </a:solidFill>
                <a:latin typeface="Fira Code" charset="0"/>
                <a:ea typeface="Fira Code" charset="0"/>
                <a:cs typeface="Fira Code" charset="0"/>
              </a:rPr>
              <a:t>case class </a:t>
            </a:r>
            <a:r>
              <a:rPr lang="en-US" dirty="0">
                <a:latin typeface="Fira Code" charset="0"/>
                <a:ea typeface="Fira Code" charset="0"/>
                <a:cs typeface="Fira Code" charset="0"/>
              </a:rPr>
              <a:t>Get(key: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extends </a:t>
            </a:r>
            <a:r>
              <a:rPr lang="en-US" dirty="0" err="1">
                <a:latin typeface="Fira Code" charset="0"/>
                <a:ea typeface="Fira Code" charset="0"/>
                <a:cs typeface="Fira Code" charset="0"/>
              </a:rPr>
              <a:t>StorageAction</a:t>
            </a:r>
            <a:r>
              <a:rPr lang="en-US" dirty="0">
                <a:latin typeface="Fira Code" charset="0"/>
                <a:ea typeface="Fira Code" charset="0"/>
                <a:cs typeface="Fira Code" charset="0"/>
              </a:rPr>
              <a:t>[Option[</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a:t>
            </a:r>
          </a:p>
          <a:p>
            <a:r>
              <a:rPr lang="en-US" b="1" dirty="0">
                <a:solidFill>
                  <a:srgbClr val="00006D"/>
                </a:solidFill>
                <a:latin typeface="Fira Code" charset="0"/>
                <a:ea typeface="Fira Code" charset="0"/>
                <a:cs typeface="Fira Code" charset="0"/>
              </a:rPr>
              <a:t>case class </a:t>
            </a:r>
            <a:r>
              <a:rPr lang="en-US" dirty="0">
                <a:latin typeface="Fira Code" charset="0"/>
                <a:ea typeface="Fira Code" charset="0"/>
                <a:cs typeface="Fira Code" charset="0"/>
              </a:rPr>
              <a:t>Put(key: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data: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extends </a:t>
            </a:r>
            <a:r>
              <a:rPr lang="en-US" dirty="0" err="1">
                <a:latin typeface="Fira Code" charset="0"/>
                <a:ea typeface="Fira Code" charset="0"/>
                <a:cs typeface="Fira Code" charset="0"/>
              </a:rPr>
              <a:t>StorageAction</a:t>
            </a:r>
            <a:r>
              <a:rPr lang="en-US" dirty="0">
                <a:latin typeface="Fira Code" charset="0"/>
                <a:ea typeface="Fira Code" charset="0"/>
                <a:cs typeface="Fira Code" charset="0"/>
              </a:rPr>
              <a:t>[Unit]</a:t>
            </a:r>
          </a:p>
          <a:p>
            <a:r>
              <a:rPr lang="en-US" b="1" dirty="0">
                <a:solidFill>
                  <a:srgbClr val="00006D"/>
                </a:solidFill>
                <a:latin typeface="Fira Code" charset="0"/>
                <a:ea typeface="Fira Code" charset="0"/>
                <a:cs typeface="Fira Code" charset="0"/>
              </a:rPr>
              <a:t>case class </a:t>
            </a:r>
            <a:r>
              <a:rPr lang="en-US" dirty="0">
                <a:latin typeface="Fira Code" charset="0"/>
                <a:ea typeface="Fira Code" charset="0"/>
                <a:cs typeface="Fira Code" charset="0"/>
              </a:rPr>
              <a:t>Remove(key: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extends </a:t>
            </a:r>
            <a:r>
              <a:rPr lang="en-US" dirty="0" err="1">
                <a:latin typeface="Fira Code" charset="0"/>
                <a:ea typeface="Fira Code" charset="0"/>
                <a:cs typeface="Fira Code" charset="0"/>
              </a:rPr>
              <a:t>StorageAction</a:t>
            </a:r>
            <a:r>
              <a:rPr lang="en-US" dirty="0">
                <a:latin typeface="Fira Code" charset="0"/>
                <a:ea typeface="Fira Code" charset="0"/>
                <a:cs typeface="Fira Code" charset="0"/>
              </a:rPr>
              <a:t>[Unit]</a:t>
            </a:r>
          </a:p>
          <a:p>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type </a:t>
            </a:r>
            <a:r>
              <a:rPr lang="en-US" dirty="0" err="1">
                <a:solidFill>
                  <a:srgbClr val="1F888B"/>
                </a:solidFill>
                <a:latin typeface="Fira Code" charset="0"/>
                <a:ea typeface="Fira Code" charset="0"/>
                <a:cs typeface="Fira Code" charset="0"/>
              </a:rPr>
              <a:t>StorageProgram</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 Free[</a:t>
            </a:r>
            <a:r>
              <a:rPr lang="en-US" dirty="0" err="1">
                <a:latin typeface="Fira Code" charset="0"/>
                <a:ea typeface="Fira Code" charset="0"/>
                <a:cs typeface="Fira Code" charset="0"/>
              </a:rPr>
              <a:t>StorageAction</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interpretStorageProgramPurely</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](program: </a:t>
            </a:r>
            <a:r>
              <a:rPr lang="en-US" dirty="0" err="1">
                <a:solidFill>
                  <a:srgbClr val="1F888B"/>
                </a:solidFill>
                <a:latin typeface="Fira Code" charset="0"/>
                <a:ea typeface="Fira Code" charset="0"/>
                <a:cs typeface="Fira Code" charset="0"/>
              </a:rPr>
              <a:t>StorageProgram</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State</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Map</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dirty="0" err="1">
                <a:latin typeface="Fira Code" charset="0"/>
                <a:ea typeface="Fira Code" charset="0"/>
                <a:cs typeface="Fira Code" charset="0"/>
              </a:rPr>
              <a:t>program.foldMap</a:t>
            </a:r>
            <a:r>
              <a:rPr lang="en-US" dirty="0">
                <a:latin typeface="Fira Code" charset="0"/>
                <a:ea typeface="Fira Code" charset="0"/>
                <a:cs typeface="Fira Code" charset="0"/>
              </a:rPr>
              <a:t>(</a:t>
            </a:r>
            <a:r>
              <a:rPr lang="en-US" b="1" dirty="0">
                <a:solidFill>
                  <a:srgbClr val="00006D"/>
                </a:solidFill>
                <a:latin typeface="Fira Code" charset="0"/>
                <a:ea typeface="Fira Code" charset="0"/>
                <a:cs typeface="Fira Code" charset="0"/>
              </a:rPr>
              <a:t>new </a:t>
            </a:r>
            <a:r>
              <a:rPr lang="en-US" dirty="0">
                <a:latin typeface="Fira Code" charset="0"/>
                <a:ea typeface="Fira Code" charset="0"/>
                <a:cs typeface="Fira Code" charset="0"/>
              </a:rPr>
              <a:t>(</a:t>
            </a:r>
            <a:r>
              <a:rPr lang="en-US" dirty="0" err="1">
                <a:latin typeface="Fira Code" charset="0"/>
                <a:ea typeface="Fira Code" charset="0"/>
                <a:cs typeface="Fira Code" charset="0"/>
              </a:rPr>
              <a:t>StorageAction</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~&gt; State</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Map</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 {</a:t>
            </a:r>
          </a:p>
          <a:p>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override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apply[</a:t>
            </a:r>
            <a:r>
              <a:rPr lang="en-US" dirty="0">
                <a:solidFill>
                  <a:srgbClr val="1F888B"/>
                </a:solidFill>
                <a:latin typeface="Fira Code" charset="0"/>
                <a:ea typeface="Fira Code" charset="0"/>
                <a:cs typeface="Fira Code" charset="0"/>
              </a:rPr>
              <a:t>X</a:t>
            </a:r>
            <a:r>
              <a:rPr lang="en-US" dirty="0">
                <a:latin typeface="Fira Code" charset="0"/>
                <a:ea typeface="Fira Code" charset="0"/>
                <a:cs typeface="Fira Code" charset="0"/>
              </a:rPr>
              <a:t>](fa: </a:t>
            </a:r>
            <a:r>
              <a:rPr lang="en-US" dirty="0" err="1">
                <a:latin typeface="Fira Code" charset="0"/>
                <a:ea typeface="Fira Code" charset="0"/>
                <a:cs typeface="Fira Code" charset="0"/>
              </a:rPr>
              <a:t>StorageAction</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X</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State</a:t>
            </a:r>
            <a:r>
              <a:rPr lang="en-US" dirty="0">
                <a:latin typeface="Fira Code" charset="0"/>
                <a:ea typeface="Fira Code" charset="0"/>
                <a:cs typeface="Fira Code" charset="0"/>
              </a:rPr>
              <a:t>[Map[String, String], X] =</a:t>
            </a:r>
          </a:p>
          <a:p>
            <a:r>
              <a:rPr lang="mr-IN" dirty="0">
                <a:latin typeface="Fira Code" charset="0"/>
                <a:ea typeface="Fira Code" charset="0"/>
                <a:cs typeface="Fira Code" charset="0"/>
              </a:rPr>
              <a:t>      </a:t>
            </a:r>
            <a:r>
              <a:rPr lang="mr-IN" dirty="0" err="1">
                <a:latin typeface="Fira Code" charset="0"/>
                <a:ea typeface="Fira Code" charset="0"/>
                <a:cs typeface="Fira Code" charset="0"/>
              </a:rPr>
              <a:t>fa</a:t>
            </a:r>
            <a:r>
              <a:rPr lang="mr-IN" dirty="0">
                <a:latin typeface="Fira Code" charset="0"/>
                <a:ea typeface="Fira Code" charset="0"/>
                <a:cs typeface="Fira Code" charset="0"/>
              </a:rPr>
              <a:t> </a:t>
            </a:r>
            <a:r>
              <a:rPr lang="mr-IN" b="1" dirty="0" err="1">
                <a:solidFill>
                  <a:srgbClr val="00006D"/>
                </a:solidFill>
                <a:latin typeface="Fira Code" charset="0"/>
                <a:ea typeface="Fira Code" charset="0"/>
                <a:cs typeface="Fira Code" charset="0"/>
              </a:rPr>
              <a:t>match</a:t>
            </a:r>
            <a:r>
              <a:rPr lang="mr-IN" b="1" dirty="0">
                <a:solidFill>
                  <a:srgbClr val="00006D"/>
                </a:solidFill>
                <a:latin typeface="Fira Code" charset="0"/>
                <a:ea typeface="Fira Code" charset="0"/>
                <a:cs typeface="Fira Code" charset="0"/>
              </a:rPr>
              <a:t> </a:t>
            </a:r>
            <a:r>
              <a:rPr lang="mr-IN" dirty="0">
                <a:latin typeface="Fira Code" charset="0"/>
                <a:ea typeface="Fira Code" charset="0"/>
                <a:cs typeface="Fira Code" charset="0"/>
              </a:rPr>
              <a:t>{</a:t>
            </a:r>
          </a:p>
          <a:p>
            <a:r>
              <a:rPr lang="mr-IN" dirty="0">
                <a:latin typeface="Fira Code" charset="0"/>
                <a:ea typeface="Fira Code" charset="0"/>
                <a:cs typeface="Fira Code" charset="0"/>
              </a:rPr>
              <a:t>        </a:t>
            </a:r>
            <a:r>
              <a:rPr lang="mr-IN" b="1" dirty="0" err="1">
                <a:solidFill>
                  <a:srgbClr val="00006D"/>
                </a:solidFill>
                <a:latin typeface="Fira Code" charset="0"/>
                <a:ea typeface="Fira Code" charset="0"/>
                <a:cs typeface="Fira Code" charset="0"/>
              </a:rPr>
              <a:t>case</a:t>
            </a:r>
            <a:r>
              <a:rPr lang="mr-IN" b="1" dirty="0">
                <a:solidFill>
                  <a:srgbClr val="00006D"/>
                </a:solidFill>
                <a:latin typeface="Fira Code" charset="0"/>
                <a:ea typeface="Fira Code" charset="0"/>
                <a:cs typeface="Fira Code" charset="0"/>
              </a:rPr>
              <a:t> </a:t>
            </a:r>
            <a:r>
              <a:rPr lang="mr-IN" i="1" dirty="0" err="1">
                <a:latin typeface="Fira Code" charset="0"/>
                <a:ea typeface="Fira Code" charset="0"/>
                <a:cs typeface="Fira Code" charset="0"/>
              </a:rPr>
              <a:t>Get</a:t>
            </a:r>
            <a:r>
              <a:rPr lang="mr-IN" dirty="0">
                <a:latin typeface="Fira Code" charset="0"/>
                <a:ea typeface="Fira Code" charset="0"/>
                <a:cs typeface="Fira Code" charset="0"/>
              </a:rPr>
              <a:t>(</a:t>
            </a:r>
            <a:r>
              <a:rPr lang="mr-IN" dirty="0" err="1">
                <a:latin typeface="Fira Code" charset="0"/>
                <a:ea typeface="Fira Code" charset="0"/>
                <a:cs typeface="Fira Code" charset="0"/>
              </a:rPr>
              <a:t>key</a:t>
            </a:r>
            <a:r>
              <a:rPr lang="mr-IN" dirty="0">
                <a:latin typeface="Fira Code" charset="0"/>
                <a:ea typeface="Fira Code" charset="0"/>
                <a:cs typeface="Fira Code" charset="0"/>
              </a:rPr>
              <a:t>) =&gt;</a:t>
            </a:r>
          </a:p>
          <a:p>
            <a:r>
              <a:rPr lang="en-US" dirty="0">
                <a:latin typeface="Fira Code" charset="0"/>
                <a:ea typeface="Fira Code" charset="0"/>
                <a:cs typeface="Fira Code" charset="0"/>
              </a:rPr>
              <a:t>          </a:t>
            </a:r>
            <a:r>
              <a:rPr lang="en-US" dirty="0" err="1">
                <a:latin typeface="Fira Code" charset="0"/>
                <a:ea typeface="Fira Code" charset="0"/>
                <a:cs typeface="Fira Code" charset="0"/>
              </a:rPr>
              <a:t>State.inspect</a:t>
            </a:r>
            <a:r>
              <a:rPr lang="en-US" dirty="0">
                <a:latin typeface="Fira Code" charset="0"/>
                <a:ea typeface="Fira Code" charset="0"/>
                <a:cs typeface="Fira Code" charset="0"/>
              </a:rPr>
              <a:t>[Map[String, String], Option[</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]](_.get(key))</a:t>
            </a:r>
          </a:p>
          <a:p>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case </a:t>
            </a:r>
            <a:r>
              <a:rPr lang="en-US" i="1" dirty="0">
                <a:latin typeface="Fira Code" charset="0"/>
                <a:ea typeface="Fira Code" charset="0"/>
                <a:cs typeface="Fira Code" charset="0"/>
              </a:rPr>
              <a:t>Put</a:t>
            </a:r>
            <a:r>
              <a:rPr lang="en-US" dirty="0">
                <a:latin typeface="Fira Code" charset="0"/>
                <a:ea typeface="Fira Code" charset="0"/>
                <a:cs typeface="Fira Code" charset="0"/>
              </a:rPr>
              <a:t>(key, data) =&gt; </a:t>
            </a:r>
            <a:endParaRPr lang="en-US" dirty="0" smtClean="0">
              <a:latin typeface="Fira Code" charset="0"/>
              <a:ea typeface="Fira Code" charset="0"/>
              <a:cs typeface="Fira Code" charset="0"/>
            </a:endParaRPr>
          </a:p>
          <a:p>
            <a:r>
              <a:rPr lang="en-US" dirty="0">
                <a:latin typeface="Fira Code" charset="0"/>
                <a:ea typeface="Fira Code" charset="0"/>
                <a:cs typeface="Fira Code" charset="0"/>
              </a:rPr>
              <a:t> </a:t>
            </a:r>
            <a:r>
              <a:rPr lang="en-US" dirty="0" smtClean="0">
                <a:latin typeface="Fira Code" charset="0"/>
                <a:ea typeface="Fira Code" charset="0"/>
                <a:cs typeface="Fira Code" charset="0"/>
              </a:rPr>
              <a:t>         </a:t>
            </a:r>
            <a:r>
              <a:rPr lang="en-US" dirty="0" err="1" smtClean="0">
                <a:latin typeface="Fira Code" charset="0"/>
                <a:ea typeface="Fira Code" charset="0"/>
                <a:cs typeface="Fira Code" charset="0"/>
              </a:rPr>
              <a:t>State.modify</a:t>
            </a:r>
            <a:r>
              <a:rPr lang="en-US" dirty="0" smtClean="0">
                <a:latin typeface="Fira Code" charset="0"/>
                <a:ea typeface="Fira Code" charset="0"/>
                <a:cs typeface="Fira Code" charset="0"/>
              </a:rPr>
              <a:t>[Map[String</a:t>
            </a:r>
            <a:r>
              <a:rPr lang="en-US" dirty="0">
                <a:latin typeface="Fira Code" charset="0"/>
                <a:ea typeface="Fira Code" charset="0"/>
                <a:cs typeface="Fira Code" charset="0"/>
              </a:rPr>
              <a:t>, String]](_ + (key -&gt; data))</a:t>
            </a:r>
          </a:p>
          <a:p>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case </a:t>
            </a:r>
            <a:r>
              <a:rPr lang="en-US" i="1" dirty="0">
                <a:latin typeface="Fira Code" charset="0"/>
                <a:ea typeface="Fira Code" charset="0"/>
                <a:cs typeface="Fira Code" charset="0"/>
              </a:rPr>
              <a:t>Remove</a:t>
            </a:r>
            <a:r>
              <a:rPr lang="en-US" dirty="0">
                <a:latin typeface="Fira Code" charset="0"/>
                <a:ea typeface="Fira Code" charset="0"/>
                <a:cs typeface="Fira Code" charset="0"/>
              </a:rPr>
              <a:t>(key) =&gt; </a:t>
            </a:r>
            <a:r>
              <a:rPr lang="en-US" dirty="0" err="1" smtClean="0">
                <a:latin typeface="Fira Code" charset="0"/>
                <a:ea typeface="Fira Code" charset="0"/>
                <a:cs typeface="Fira Code" charset="0"/>
              </a:rPr>
              <a:t>State.modify</a:t>
            </a:r>
            <a:r>
              <a:rPr lang="en-US" dirty="0" smtClean="0">
                <a:latin typeface="Fira Code" charset="0"/>
                <a:ea typeface="Fira Code" charset="0"/>
                <a:cs typeface="Fira Code" charset="0"/>
              </a:rPr>
              <a:t>[Map[String</a:t>
            </a:r>
            <a:r>
              <a:rPr lang="en-US" dirty="0">
                <a:latin typeface="Fira Code" charset="0"/>
                <a:ea typeface="Fira Code" charset="0"/>
                <a:cs typeface="Fira Code" charset="0"/>
              </a:rPr>
              <a:t>, String]](_ - key)</a:t>
            </a:r>
          </a:p>
          <a:p>
            <a:r>
              <a:rPr lang="mr-IN" dirty="0">
                <a:latin typeface="Fira Code" charset="0"/>
                <a:ea typeface="Fira Code" charset="0"/>
                <a:cs typeface="Fira Code" charset="0"/>
              </a:rPr>
              <a:t>      }</a:t>
            </a:r>
          </a:p>
          <a:p>
            <a:r>
              <a:rPr lang="mr-IN" dirty="0">
                <a:latin typeface="Fira Code" charset="0"/>
                <a:ea typeface="Fira Code" charset="0"/>
                <a:cs typeface="Fira Code" charset="0"/>
              </a:rPr>
              <a:t>  })</a:t>
            </a:r>
          </a:p>
        </p:txBody>
      </p:sp>
    </p:spTree>
    <p:extLst>
      <p:ext uri="{BB962C8B-B14F-4D97-AF65-F5344CB8AC3E}">
        <p14:creationId xmlns:p14="http://schemas.microsoft.com/office/powerpoint/2010/main" val="51257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ctrTitle" idx="4294967295"/>
          </p:nvPr>
        </p:nvSpPr>
        <p:spPr>
          <a:xfrm>
            <a:off x="1275150" y="155497"/>
            <a:ext cx="6593700" cy="1159800"/>
          </a:xfrm>
          <a:prstGeom prst="rect">
            <a:avLst/>
          </a:prstGeom>
        </p:spPr>
        <p:txBody>
          <a:bodyPr lIns="91425" tIns="91425" rIns="91425" bIns="91425" anchor="b" anchorCtr="0">
            <a:noAutofit/>
          </a:bodyPr>
          <a:lstStyle/>
          <a:p>
            <a:pPr lvl="0" algn="ctr">
              <a:spcBef>
                <a:spcPts val="0"/>
              </a:spcBef>
              <a:buNone/>
            </a:pPr>
            <a:r>
              <a:rPr lang="en" sz="4800" dirty="0"/>
              <a:t>Hello!</a:t>
            </a:r>
          </a:p>
        </p:txBody>
      </p:sp>
      <p:sp>
        <p:nvSpPr>
          <p:cNvPr id="644" name="Shape 644"/>
          <p:cNvSpPr txBox="1">
            <a:spLocks noGrp="1"/>
          </p:cNvSpPr>
          <p:nvPr>
            <p:ph type="subTitle" idx="4294967295"/>
          </p:nvPr>
        </p:nvSpPr>
        <p:spPr>
          <a:xfrm>
            <a:off x="1275150" y="1547857"/>
            <a:ext cx="6593700" cy="1860600"/>
          </a:xfrm>
          <a:prstGeom prst="rect">
            <a:avLst/>
          </a:prstGeom>
        </p:spPr>
        <p:txBody>
          <a:bodyPr lIns="91425" tIns="91425" rIns="91425" bIns="91425" anchor="t" anchorCtr="0">
            <a:noAutofit/>
          </a:bodyPr>
          <a:lstStyle/>
          <a:p>
            <a:pPr lvl="0" algn="ctr" rtl="0">
              <a:spcBef>
                <a:spcPts val="0"/>
              </a:spcBef>
              <a:buNone/>
            </a:pPr>
            <a:r>
              <a:rPr lang="en-US" b="1" dirty="0" smtClean="0">
                <a:solidFill>
                  <a:srgbClr val="93B770"/>
                </a:solidFill>
              </a:rPr>
              <a:t>My name is Edmund Noble</a:t>
            </a:r>
          </a:p>
          <a:p>
            <a:pPr lvl="0" algn="ctr" rtl="0">
              <a:spcBef>
                <a:spcPts val="0"/>
              </a:spcBef>
              <a:buNone/>
            </a:pPr>
            <a:endParaRPr lang="en" b="1" dirty="0">
              <a:solidFill>
                <a:srgbClr val="93B770"/>
              </a:solidFill>
            </a:endParaRPr>
          </a:p>
          <a:p>
            <a:pPr lvl="0" algn="ctr" rtl="0">
              <a:spcBef>
                <a:spcPts val="0"/>
              </a:spcBef>
              <a:buClr>
                <a:schemeClr val="dk1"/>
              </a:buClr>
              <a:buSzPct val="45833"/>
              <a:buFont typeface="Arial"/>
              <a:buNone/>
            </a:pPr>
            <a:r>
              <a:rPr lang="en-US" dirty="0" smtClean="0"/>
              <a:t>This talk presents a style of </a:t>
            </a:r>
            <a:r>
              <a:rPr lang="en-US" dirty="0" smtClean="0"/>
              <a:t>design </a:t>
            </a:r>
            <a:r>
              <a:rPr lang="en-US" dirty="0" smtClean="0"/>
              <a:t>that can be exploited to produce performant </a:t>
            </a:r>
            <a:r>
              <a:rPr lang="en-US" dirty="0" smtClean="0"/>
              <a:t>pure FP applications and libraries </a:t>
            </a:r>
            <a:r>
              <a:rPr lang="en-US" dirty="0" smtClean="0"/>
              <a:t>in Scala.</a:t>
            </a:r>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274" y="1029299"/>
            <a:ext cx="8876923" cy="3108543"/>
          </a:xfrm>
          <a:prstGeom prst="rect">
            <a:avLst/>
          </a:prstGeom>
          <a:solidFill>
            <a:schemeClr val="bg1"/>
          </a:solidFill>
        </p:spPr>
        <p:txBody>
          <a:bodyPr wrap="square">
            <a:spAutoFit/>
          </a:bodyPr>
          <a:lstStyle/>
          <a:p>
            <a:r>
              <a:rPr lang="en-US" b="1" dirty="0">
                <a:solidFill>
                  <a:srgbClr val="00006D"/>
                </a:solidFill>
                <a:latin typeface="Fira Code" charset="0"/>
                <a:ea typeface="Fira Code" charset="0"/>
                <a:cs typeface="Fira Code" charset="0"/>
              </a:rPr>
              <a:t>trait </a:t>
            </a:r>
            <a:r>
              <a:rPr lang="en-US" dirty="0" err="1">
                <a:latin typeface="Fira Code" charset="0"/>
                <a:ea typeface="Fira Code" charset="0"/>
                <a:cs typeface="Fira Code" charset="0"/>
              </a:rPr>
              <a:t>SVGFinal</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type </a:t>
            </a:r>
            <a:r>
              <a:rPr lang="en-US" dirty="0">
                <a:solidFill>
                  <a:srgbClr val="1F888B"/>
                </a:solidFill>
                <a:latin typeface="Fira Code" charset="0"/>
                <a:ea typeface="Fira Code" charset="0"/>
                <a:cs typeface="Fira Code" charset="0"/>
              </a:rPr>
              <a:t>Paths</a:t>
            </a:r>
          </a:p>
          <a:p>
            <a:r>
              <a:rPr lang="en-US" dirty="0">
                <a:solidFill>
                  <a:srgbClr val="1F888B"/>
                </a:solidFill>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drawCircle</a:t>
            </a:r>
            <a:r>
              <a:rPr lang="en-US" dirty="0">
                <a:latin typeface="Fira Code" charset="0"/>
                <a:ea typeface="Fira Code" charset="0"/>
                <a:cs typeface="Fira Code" charset="0"/>
              </a:rPr>
              <a:t>(x: Double, y: Double, r: Double) : </a:t>
            </a:r>
            <a:r>
              <a:rPr lang="en-US" dirty="0">
                <a:solidFill>
                  <a:srgbClr val="1F888B"/>
                </a:solidFill>
                <a:latin typeface="Fira Code" charset="0"/>
                <a:ea typeface="Fira Code" charset="0"/>
                <a:cs typeface="Fira Code" charset="0"/>
              </a:rPr>
              <a:t>A</a:t>
            </a:r>
          </a:p>
          <a:p>
            <a:r>
              <a:rPr lang="en-US" dirty="0">
                <a:solidFill>
                  <a:srgbClr val="1F888B"/>
                </a:solidFill>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drawEllipse</a:t>
            </a:r>
            <a:r>
              <a:rPr lang="en-US" dirty="0">
                <a:latin typeface="Fira Code" charset="0"/>
                <a:ea typeface="Fira Code" charset="0"/>
                <a:cs typeface="Fira Code" charset="0"/>
              </a:rPr>
              <a:t>(x: Double, y: Double, r: Double) : </a:t>
            </a:r>
            <a:r>
              <a:rPr lang="en-US" dirty="0">
                <a:solidFill>
                  <a:srgbClr val="1F888B"/>
                </a:solidFill>
                <a:latin typeface="Fira Code" charset="0"/>
                <a:ea typeface="Fira Code" charset="0"/>
                <a:cs typeface="Fira Code" charset="0"/>
              </a:rPr>
              <a:t>A</a:t>
            </a:r>
          </a:p>
          <a:p>
            <a:r>
              <a:rPr lang="en-US" dirty="0">
                <a:solidFill>
                  <a:srgbClr val="1F888B"/>
                </a:solidFill>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val</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path: </a:t>
            </a:r>
            <a:r>
              <a:rPr lang="en-US" dirty="0" err="1">
                <a:latin typeface="Fira Code" charset="0"/>
                <a:ea typeface="Fira Code" charset="0"/>
                <a:cs typeface="Fira Code" charset="0"/>
              </a:rPr>
              <a:t>PathFinal</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Paths</a:t>
            </a:r>
            <a:r>
              <a:rPr lang="en-US" dirty="0">
                <a:latin typeface="Fira Code" charset="0"/>
                <a:ea typeface="Fira Code" charset="0"/>
                <a:cs typeface="Fira Code" charset="0"/>
              </a:rPr>
              <a:t>]</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drawPath</a:t>
            </a:r>
            <a:r>
              <a:rPr lang="en-US" dirty="0">
                <a:latin typeface="Fira Code" charset="0"/>
                <a:ea typeface="Fira Code" charset="0"/>
                <a:cs typeface="Fira Code" charset="0"/>
              </a:rPr>
              <a:t>(components: </a:t>
            </a:r>
            <a:r>
              <a:rPr lang="en-US" dirty="0">
                <a:solidFill>
                  <a:srgbClr val="1F888B"/>
                </a:solidFill>
                <a:latin typeface="Fira Code" charset="0"/>
                <a:ea typeface="Fira Code" charset="0"/>
                <a:cs typeface="Fira Code" charset="0"/>
              </a:rPr>
              <a:t>Paths</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A</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trait </a:t>
            </a:r>
            <a:r>
              <a:rPr lang="en-US" dirty="0" err="1">
                <a:latin typeface="Fira Code" charset="0"/>
                <a:ea typeface="Fira Code" charset="0"/>
                <a:cs typeface="Fira Code" charset="0"/>
              </a:rPr>
              <a:t>PathFinal</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A</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moveTo</a:t>
            </a:r>
            <a:r>
              <a:rPr lang="en-US" dirty="0">
                <a:latin typeface="Fira Code" charset="0"/>
                <a:ea typeface="Fira Code" charset="0"/>
                <a:cs typeface="Fira Code" charset="0"/>
              </a:rPr>
              <a:t>(x: Double, y: Double): </a:t>
            </a:r>
            <a:r>
              <a:rPr lang="en-US" dirty="0">
                <a:solidFill>
                  <a:srgbClr val="1F888B"/>
                </a:solidFill>
                <a:latin typeface="Fira Code" charset="0"/>
                <a:ea typeface="Fira Code" charset="0"/>
                <a:cs typeface="Fira Code" charset="0"/>
              </a:rPr>
              <a:t>A</a:t>
            </a:r>
          </a:p>
          <a:p>
            <a:r>
              <a:rPr lang="en-US" dirty="0">
                <a:solidFill>
                  <a:srgbClr val="1F888B"/>
                </a:solidFill>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lineTo</a:t>
            </a:r>
            <a:r>
              <a:rPr lang="en-US" dirty="0">
                <a:latin typeface="Fira Code" charset="0"/>
                <a:ea typeface="Fira Code" charset="0"/>
                <a:cs typeface="Fira Code" charset="0"/>
              </a:rPr>
              <a:t>(x: Double, y: Double): </a:t>
            </a:r>
            <a:r>
              <a:rPr lang="en-US" dirty="0">
                <a:solidFill>
                  <a:srgbClr val="1F888B"/>
                </a:solidFill>
                <a:latin typeface="Fira Code" charset="0"/>
                <a:ea typeface="Fira Code" charset="0"/>
                <a:cs typeface="Fira Code" charset="0"/>
              </a:rPr>
              <a:t>A</a:t>
            </a:r>
          </a:p>
          <a:p>
            <a:r>
              <a:rPr lang="en-US" dirty="0">
                <a:solidFill>
                  <a:srgbClr val="1F888B"/>
                </a:solidFill>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lineToRel</a:t>
            </a:r>
            <a:r>
              <a:rPr lang="en-US" dirty="0">
                <a:latin typeface="Fira Code" charset="0"/>
                <a:ea typeface="Fira Code" charset="0"/>
                <a:cs typeface="Fira Code" charset="0"/>
              </a:rPr>
              <a:t>(dx: Double, </a:t>
            </a:r>
            <a:r>
              <a:rPr lang="en-US" dirty="0" err="1">
                <a:latin typeface="Fira Code" charset="0"/>
                <a:ea typeface="Fira Code" charset="0"/>
                <a:cs typeface="Fira Code" charset="0"/>
              </a:rPr>
              <a:t>dy</a:t>
            </a:r>
            <a:r>
              <a:rPr lang="en-US" dirty="0">
                <a:latin typeface="Fira Code" charset="0"/>
                <a:ea typeface="Fira Code" charset="0"/>
                <a:cs typeface="Fira Code" charset="0"/>
              </a:rPr>
              <a:t>: Double): </a:t>
            </a:r>
            <a:r>
              <a:rPr lang="en-US" dirty="0">
                <a:solidFill>
                  <a:srgbClr val="1F888B"/>
                </a:solidFill>
                <a:latin typeface="Fira Code" charset="0"/>
                <a:ea typeface="Fira Code" charset="0"/>
                <a:cs typeface="Fira Code" charset="0"/>
              </a:rPr>
              <a:t>A</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p:txBody>
      </p:sp>
    </p:spTree>
    <p:extLst>
      <p:ext uri="{BB962C8B-B14F-4D97-AF65-F5344CB8AC3E}">
        <p14:creationId xmlns:p14="http://schemas.microsoft.com/office/powerpoint/2010/main" val="947356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9587" y="544082"/>
            <a:ext cx="8944825" cy="3108543"/>
          </a:xfrm>
          <a:prstGeom prst="rect">
            <a:avLst/>
          </a:prstGeom>
          <a:solidFill>
            <a:schemeClr val="bg1"/>
          </a:solidFill>
        </p:spPr>
        <p:txBody>
          <a:bodyPr wrap="square">
            <a:spAutoFit/>
          </a:bodyPr>
          <a:lstStyle/>
          <a:p>
            <a:r>
              <a:rPr lang="en-US" b="1" dirty="0" err="1">
                <a:solidFill>
                  <a:srgbClr val="00006D"/>
                </a:solidFill>
                <a:latin typeface="Menlo" charset="0"/>
              </a:rPr>
              <a:t>def</a:t>
            </a:r>
            <a:r>
              <a:rPr lang="en-US" b="1" dirty="0">
                <a:solidFill>
                  <a:srgbClr val="00006D"/>
                </a:solidFill>
                <a:latin typeface="Menlo" charset="0"/>
              </a:rPr>
              <a:t> </a:t>
            </a:r>
            <a:r>
              <a:rPr lang="en-US" dirty="0" err="1">
                <a:latin typeface="Menlo" charset="0"/>
              </a:rPr>
              <a:t>logRemovedKeys</a:t>
            </a:r>
            <a:r>
              <a:rPr lang="en-US" dirty="0">
                <a:latin typeface="Menlo" charset="0"/>
              </a:rPr>
              <a:t>: </a:t>
            </a:r>
            <a:r>
              <a:rPr lang="en-US" dirty="0" err="1">
                <a:latin typeface="Menlo" charset="0"/>
              </a:rPr>
              <a:t>StorageAction</a:t>
            </a:r>
            <a:r>
              <a:rPr lang="en-US" dirty="0">
                <a:latin typeface="Menlo" charset="0"/>
              </a:rPr>
              <a:t> </a:t>
            </a:r>
            <a:r>
              <a:rPr lang="en-US" dirty="0">
                <a:solidFill>
                  <a:srgbClr val="1F888B"/>
                </a:solidFill>
                <a:latin typeface="Menlo" charset="0"/>
              </a:rPr>
              <a:t>~&gt; </a:t>
            </a:r>
            <a:r>
              <a:rPr lang="en-US" dirty="0" err="1">
                <a:latin typeface="Menlo" charset="0"/>
              </a:rPr>
              <a:t>WriterT</a:t>
            </a:r>
            <a:r>
              <a:rPr lang="en-US" dirty="0">
                <a:latin typeface="Menlo" charset="0"/>
              </a:rPr>
              <a:t>[</a:t>
            </a:r>
            <a:r>
              <a:rPr lang="en-US" dirty="0" err="1">
                <a:solidFill>
                  <a:srgbClr val="1F888B"/>
                </a:solidFill>
                <a:latin typeface="Menlo" charset="0"/>
              </a:rPr>
              <a:t>StorageProgram</a:t>
            </a:r>
            <a:r>
              <a:rPr lang="en-US" dirty="0">
                <a:latin typeface="Menlo" charset="0"/>
              </a:rPr>
              <a:t>, </a:t>
            </a:r>
            <a:r>
              <a:rPr lang="en-US" dirty="0">
                <a:solidFill>
                  <a:srgbClr val="1F888B"/>
                </a:solidFill>
                <a:latin typeface="Menlo" charset="0"/>
              </a:rPr>
              <a:t>String</a:t>
            </a:r>
            <a:r>
              <a:rPr lang="en-US" dirty="0">
                <a:latin typeface="Menlo" charset="0"/>
              </a:rPr>
              <a:t>, ?] =</a:t>
            </a:r>
          </a:p>
          <a:p>
            <a:r>
              <a:rPr lang="en-US" dirty="0">
                <a:latin typeface="Menlo" charset="0"/>
              </a:rPr>
              <a:t>  </a:t>
            </a:r>
            <a:r>
              <a:rPr lang="en-US" b="1" dirty="0">
                <a:solidFill>
                  <a:srgbClr val="00006D"/>
                </a:solidFill>
                <a:latin typeface="Menlo" charset="0"/>
              </a:rPr>
              <a:t>new </a:t>
            </a:r>
            <a:r>
              <a:rPr lang="en-US" dirty="0">
                <a:latin typeface="Menlo" charset="0"/>
              </a:rPr>
              <a:t>(</a:t>
            </a:r>
            <a:r>
              <a:rPr lang="en-US" dirty="0" err="1">
                <a:latin typeface="Menlo" charset="0"/>
              </a:rPr>
              <a:t>StorageAction</a:t>
            </a:r>
            <a:r>
              <a:rPr lang="en-US" dirty="0">
                <a:latin typeface="Menlo" charset="0"/>
              </a:rPr>
              <a:t> ~&gt; </a:t>
            </a:r>
            <a:r>
              <a:rPr lang="en-US" dirty="0" err="1">
                <a:latin typeface="Menlo" charset="0"/>
              </a:rPr>
              <a:t>WriterT</a:t>
            </a:r>
            <a:r>
              <a:rPr lang="en-US" dirty="0">
                <a:latin typeface="Menlo" charset="0"/>
              </a:rPr>
              <a:t>[</a:t>
            </a:r>
            <a:r>
              <a:rPr lang="en-US" dirty="0" err="1">
                <a:latin typeface="Menlo" charset="0"/>
              </a:rPr>
              <a:t>StorageProgram</a:t>
            </a:r>
            <a:r>
              <a:rPr lang="en-US" dirty="0">
                <a:latin typeface="Menlo" charset="0"/>
              </a:rPr>
              <a:t>, String, ?]) {</a:t>
            </a:r>
          </a:p>
          <a:p>
            <a:r>
              <a:rPr lang="en-US" dirty="0">
                <a:latin typeface="Menlo" charset="0"/>
              </a:rPr>
              <a:t>  </a:t>
            </a:r>
            <a:r>
              <a:rPr lang="en-US" b="1" dirty="0">
                <a:solidFill>
                  <a:srgbClr val="00006D"/>
                </a:solidFill>
                <a:latin typeface="Menlo" charset="0"/>
              </a:rPr>
              <a:t>override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apply[A](fa: </a:t>
            </a:r>
            <a:r>
              <a:rPr lang="en-US" dirty="0" err="1">
                <a:latin typeface="Menlo" charset="0"/>
              </a:rPr>
              <a:t>StorageAction</a:t>
            </a:r>
            <a:r>
              <a:rPr lang="en-US" dirty="0">
                <a:latin typeface="Menlo" charset="0"/>
              </a:rPr>
              <a:t>[A]): </a:t>
            </a:r>
            <a:r>
              <a:rPr lang="en-US" dirty="0" err="1">
                <a:latin typeface="Menlo" charset="0"/>
              </a:rPr>
              <a:t>WriterT</a:t>
            </a:r>
            <a:r>
              <a:rPr lang="en-US" dirty="0">
                <a:latin typeface="Menlo" charset="0"/>
              </a:rPr>
              <a:t>[</a:t>
            </a:r>
            <a:r>
              <a:rPr lang="en-US" dirty="0" err="1">
                <a:latin typeface="Menlo" charset="0"/>
              </a:rPr>
              <a:t>StorageProgram</a:t>
            </a:r>
            <a:r>
              <a:rPr lang="en-US" dirty="0">
                <a:latin typeface="Menlo" charset="0"/>
              </a:rPr>
              <a:t>, Vector[String], A] = fa </a:t>
            </a:r>
            <a:r>
              <a:rPr lang="en-US" b="1" dirty="0">
                <a:solidFill>
                  <a:srgbClr val="00006D"/>
                </a:solidFill>
                <a:latin typeface="Menlo" charset="0"/>
              </a:rPr>
              <a:t>match </a:t>
            </a:r>
            <a:r>
              <a:rPr lang="en-US" dirty="0">
                <a:latin typeface="Menlo" charset="0"/>
              </a:rPr>
              <a:t>{</a:t>
            </a:r>
          </a:p>
          <a:p>
            <a:r>
              <a:rPr lang="en-US" dirty="0">
                <a:latin typeface="Menlo" charset="0"/>
              </a:rPr>
              <a:t>    </a:t>
            </a:r>
            <a:r>
              <a:rPr lang="en-US" b="1" dirty="0">
                <a:solidFill>
                  <a:srgbClr val="00006D"/>
                </a:solidFill>
                <a:latin typeface="Menlo" charset="0"/>
              </a:rPr>
              <a:t>case </a:t>
            </a:r>
            <a:r>
              <a:rPr lang="en-US" dirty="0">
                <a:latin typeface="Menlo" charset="0"/>
              </a:rPr>
              <a:t>Get(k) =&gt; </a:t>
            </a:r>
            <a:endParaRPr lang="en-US" dirty="0" smtClean="0">
              <a:latin typeface="Menlo" charset="0"/>
            </a:endParaRPr>
          </a:p>
          <a:p>
            <a:r>
              <a:rPr lang="en-US" dirty="0">
                <a:latin typeface="Menlo" charset="0"/>
              </a:rPr>
              <a:t> </a:t>
            </a:r>
            <a:r>
              <a:rPr lang="en-US" dirty="0" smtClean="0">
                <a:latin typeface="Menlo" charset="0"/>
              </a:rPr>
              <a:t>     </a:t>
            </a:r>
            <a:r>
              <a:rPr lang="en-US" dirty="0" err="1" smtClean="0">
                <a:latin typeface="Menlo" charset="0"/>
              </a:rPr>
              <a:t>WriterT.lift</a:t>
            </a:r>
            <a:r>
              <a:rPr lang="en-US" dirty="0" smtClean="0">
                <a:latin typeface="Menlo" charset="0"/>
              </a:rPr>
              <a:t>[</a:t>
            </a:r>
            <a:r>
              <a:rPr lang="en-US" dirty="0" err="1" smtClean="0">
                <a:latin typeface="Menlo" charset="0"/>
              </a:rPr>
              <a:t>StorageProgram</a:t>
            </a:r>
            <a:r>
              <a:rPr lang="en-US" dirty="0">
                <a:latin typeface="Menlo" charset="0"/>
              </a:rPr>
              <a:t>, Vector[String], Unit](</a:t>
            </a:r>
            <a:r>
              <a:rPr lang="en-US" dirty="0" err="1">
                <a:latin typeface="Menlo" charset="0"/>
              </a:rPr>
              <a:t>Free.liftF</a:t>
            </a:r>
            <a:r>
              <a:rPr lang="en-US" dirty="0">
                <a:latin typeface="Menlo" charset="0"/>
              </a:rPr>
              <a:t>(Get(k)))</a:t>
            </a:r>
          </a:p>
          <a:p>
            <a:r>
              <a:rPr lang="en-US" dirty="0">
                <a:latin typeface="Menlo" charset="0"/>
              </a:rPr>
              <a:t>    </a:t>
            </a:r>
            <a:r>
              <a:rPr lang="en-US" b="1" dirty="0">
                <a:solidFill>
                  <a:srgbClr val="00006D"/>
                </a:solidFill>
                <a:latin typeface="Menlo" charset="0"/>
              </a:rPr>
              <a:t>case </a:t>
            </a:r>
            <a:r>
              <a:rPr lang="en-US" dirty="0">
                <a:latin typeface="Menlo" charset="0"/>
              </a:rPr>
              <a:t>Put(k, d) =&gt; </a:t>
            </a:r>
            <a:endParaRPr lang="en-US" dirty="0" smtClean="0">
              <a:latin typeface="Menlo" charset="0"/>
            </a:endParaRPr>
          </a:p>
          <a:p>
            <a:r>
              <a:rPr lang="en-US" dirty="0">
                <a:latin typeface="Menlo" charset="0"/>
              </a:rPr>
              <a:t> </a:t>
            </a:r>
            <a:r>
              <a:rPr lang="en-US" dirty="0" smtClean="0">
                <a:latin typeface="Menlo" charset="0"/>
              </a:rPr>
              <a:t>     </a:t>
            </a:r>
            <a:r>
              <a:rPr lang="en-US" dirty="0" err="1" smtClean="0">
                <a:latin typeface="Menlo" charset="0"/>
              </a:rPr>
              <a:t>WriterT.lift</a:t>
            </a:r>
            <a:r>
              <a:rPr lang="en-US" dirty="0" smtClean="0">
                <a:latin typeface="Menlo" charset="0"/>
              </a:rPr>
              <a:t>[</a:t>
            </a:r>
            <a:r>
              <a:rPr lang="en-US" dirty="0" err="1" smtClean="0">
                <a:latin typeface="Menlo" charset="0"/>
              </a:rPr>
              <a:t>StorageProgram</a:t>
            </a:r>
            <a:r>
              <a:rPr lang="en-US" dirty="0">
                <a:latin typeface="Menlo" charset="0"/>
              </a:rPr>
              <a:t>, Vector[String], Unit](</a:t>
            </a:r>
            <a:r>
              <a:rPr lang="en-US" dirty="0" err="1">
                <a:latin typeface="Menlo" charset="0"/>
              </a:rPr>
              <a:t>Free.liftF</a:t>
            </a:r>
            <a:r>
              <a:rPr lang="en-US" dirty="0">
                <a:latin typeface="Menlo" charset="0"/>
              </a:rPr>
              <a:t>(Put(k, d)))</a:t>
            </a:r>
          </a:p>
          <a:p>
            <a:r>
              <a:rPr lang="en-US" dirty="0">
                <a:latin typeface="Menlo" charset="0"/>
              </a:rPr>
              <a:t>    </a:t>
            </a:r>
            <a:r>
              <a:rPr lang="en-US" b="1" dirty="0">
                <a:solidFill>
                  <a:srgbClr val="00006D"/>
                </a:solidFill>
                <a:latin typeface="Menlo" charset="0"/>
              </a:rPr>
              <a:t>case </a:t>
            </a:r>
            <a:r>
              <a:rPr lang="en-US" dirty="0">
                <a:latin typeface="Menlo" charset="0"/>
              </a:rPr>
              <a:t>Remove(k) =&gt; </a:t>
            </a:r>
            <a:endParaRPr lang="en-US" dirty="0" smtClean="0">
              <a:latin typeface="Menlo" charset="0"/>
            </a:endParaRPr>
          </a:p>
          <a:p>
            <a:r>
              <a:rPr lang="en-US" dirty="0">
                <a:latin typeface="Menlo" charset="0"/>
              </a:rPr>
              <a:t> </a:t>
            </a:r>
            <a:r>
              <a:rPr lang="en-US" dirty="0" smtClean="0">
                <a:latin typeface="Menlo" charset="0"/>
              </a:rPr>
              <a:t>     </a:t>
            </a:r>
            <a:r>
              <a:rPr lang="en-US" dirty="0" err="1" smtClean="0">
                <a:latin typeface="Menlo" charset="0"/>
              </a:rPr>
              <a:t>WriterT</a:t>
            </a:r>
            <a:endParaRPr lang="en-US" dirty="0" smtClean="0">
              <a:latin typeface="Menlo" charset="0"/>
            </a:endParaRPr>
          </a:p>
          <a:p>
            <a:r>
              <a:rPr lang="en-US" dirty="0">
                <a:latin typeface="Menlo" charset="0"/>
              </a:rPr>
              <a:t> </a:t>
            </a:r>
            <a:r>
              <a:rPr lang="en-US" dirty="0" smtClean="0">
                <a:latin typeface="Menlo" charset="0"/>
              </a:rPr>
              <a:t>     .</a:t>
            </a:r>
            <a:r>
              <a:rPr lang="en-US" dirty="0" err="1" smtClean="0">
                <a:latin typeface="Menlo" charset="0"/>
              </a:rPr>
              <a:t>putT</a:t>
            </a:r>
            <a:r>
              <a:rPr lang="en-US" dirty="0" smtClean="0">
                <a:latin typeface="Menlo" charset="0"/>
              </a:rPr>
              <a:t>[</a:t>
            </a:r>
            <a:r>
              <a:rPr lang="en-US" dirty="0" err="1" smtClean="0">
                <a:latin typeface="Menlo" charset="0"/>
              </a:rPr>
              <a:t>StorageProgram</a:t>
            </a:r>
            <a:r>
              <a:rPr lang="en-US" dirty="0">
                <a:latin typeface="Menlo" charset="0"/>
              </a:rPr>
              <a:t>, Vector[String</a:t>
            </a:r>
            <a:r>
              <a:rPr lang="en-US" dirty="0" smtClean="0">
                <a:latin typeface="Menlo" charset="0"/>
              </a:rPr>
              <a:t>], Unit]</a:t>
            </a:r>
          </a:p>
          <a:p>
            <a:r>
              <a:rPr lang="en-US" dirty="0">
                <a:latin typeface="Menlo" charset="0"/>
              </a:rPr>
              <a:t> </a:t>
            </a:r>
            <a:r>
              <a:rPr lang="en-US" dirty="0" smtClean="0">
                <a:latin typeface="Menlo" charset="0"/>
              </a:rPr>
              <a:t>                                               (</a:t>
            </a:r>
            <a:r>
              <a:rPr lang="en-US" dirty="0" err="1">
                <a:latin typeface="Menlo" charset="0"/>
              </a:rPr>
              <a:t>Free.liftF</a:t>
            </a:r>
            <a:r>
              <a:rPr lang="en-US" dirty="0">
                <a:latin typeface="Menlo" charset="0"/>
              </a:rPr>
              <a:t>(Remove(k)))(Vector(k))</a:t>
            </a:r>
          </a:p>
          <a:p>
            <a:r>
              <a:rPr lang="mr-IN" dirty="0">
                <a:latin typeface="Menlo" charset="0"/>
              </a:rPr>
              <a:t>  }</a:t>
            </a:r>
          </a:p>
          <a:p>
            <a:r>
              <a:rPr lang="mr-IN" dirty="0">
                <a:latin typeface="Menlo" charset="0"/>
              </a:rPr>
              <a:t>}</a:t>
            </a:r>
          </a:p>
        </p:txBody>
      </p:sp>
    </p:spTree>
    <p:extLst>
      <p:ext uri="{BB962C8B-B14F-4D97-AF65-F5344CB8AC3E}">
        <p14:creationId xmlns:p14="http://schemas.microsoft.com/office/powerpoint/2010/main" val="397708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back from Free</a:t>
            </a:r>
            <a:endParaRPr lang="en-US" dirty="0"/>
          </a:p>
        </p:txBody>
      </p:sp>
      <p:sp>
        <p:nvSpPr>
          <p:cNvPr id="3" name="Text Placeholder 2"/>
          <p:cNvSpPr>
            <a:spLocks noGrp="1"/>
          </p:cNvSpPr>
          <p:nvPr>
            <p:ph type="body" idx="1"/>
          </p:nvPr>
        </p:nvSpPr>
        <p:spPr/>
        <p:txBody>
          <a:bodyPr/>
          <a:lstStyle/>
          <a:p>
            <a:r>
              <a:rPr lang="en-US" dirty="0" smtClean="0"/>
              <a:t>Using a free structure and algebra for DI means needing boilerplate which injects algebra values into the Free structure that describes the call tree</a:t>
            </a:r>
          </a:p>
          <a:p>
            <a:r>
              <a:rPr lang="en-US" dirty="0" smtClean="0"/>
              <a:t>It also means allocating algebra values, allocating a Free value to hold the algebra, and allocating (and potentially traversing) intermediate structures for every call to a method on the </a:t>
            </a:r>
            <a:r>
              <a:rPr lang="en-US" dirty="0" err="1" smtClean="0"/>
              <a:t>typeclass</a:t>
            </a:r>
            <a:r>
              <a:rPr lang="en-US" dirty="0" smtClean="0"/>
              <a:t> that’s being used with Free</a:t>
            </a:r>
          </a:p>
        </p:txBody>
      </p:sp>
    </p:spTree>
    <p:extLst>
      <p:ext uri="{BB962C8B-B14F-4D97-AF65-F5344CB8AC3E}">
        <p14:creationId xmlns:p14="http://schemas.microsoft.com/office/powerpoint/2010/main" val="557452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back from Free</a:t>
            </a:r>
            <a:endParaRPr lang="en-US" dirty="0"/>
          </a:p>
        </p:txBody>
      </p:sp>
      <p:sp>
        <p:nvSpPr>
          <p:cNvPr id="3" name="Text Placeholder 2"/>
          <p:cNvSpPr>
            <a:spLocks noGrp="1"/>
          </p:cNvSpPr>
          <p:nvPr>
            <p:ph type="body" idx="1"/>
          </p:nvPr>
        </p:nvSpPr>
        <p:spPr/>
        <p:txBody>
          <a:bodyPr/>
          <a:lstStyle/>
          <a:p>
            <a:r>
              <a:rPr lang="en-US" dirty="0" smtClean="0"/>
              <a:t>Pattern matching on algebras is not only slow (cost linear in the number of cases) but it doesn’t compose; given several interpreters, running them all on the same free structure </a:t>
            </a:r>
            <a:r>
              <a:rPr lang="en-US" dirty="0" smtClean="0"/>
              <a:t>at once means </a:t>
            </a:r>
            <a:r>
              <a:rPr lang="en-US" dirty="0" smtClean="0"/>
              <a:t>redoing the matching for each</a:t>
            </a:r>
          </a:p>
          <a:p>
            <a:r>
              <a:rPr lang="en-US" dirty="0" smtClean="0"/>
              <a:t>Why, you might ask, do we need to allocate a tree data structure if we already have a perfectly good structure for describing call trees: the stack!</a:t>
            </a:r>
          </a:p>
        </p:txBody>
      </p:sp>
    </p:spTree>
    <p:extLst>
      <p:ext uri="{BB962C8B-B14F-4D97-AF65-F5344CB8AC3E}">
        <p14:creationId xmlns:p14="http://schemas.microsoft.com/office/powerpoint/2010/main" val="2063847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Shape 650"/>
          <p:cNvSpPr txBox="1">
            <a:spLocks noGrp="1"/>
          </p:cNvSpPr>
          <p:nvPr>
            <p:ph type="ctrTitle"/>
          </p:nvPr>
        </p:nvSpPr>
        <p:spPr>
          <a:xfrm>
            <a:off x="905350" y="2878750"/>
            <a:ext cx="5154000" cy="987000"/>
          </a:xfrm>
          <a:prstGeom prst="rect">
            <a:avLst/>
          </a:prstGeom>
        </p:spPr>
        <p:txBody>
          <a:bodyPr lIns="91425" tIns="91425" rIns="91425" bIns="91425" anchor="b" anchorCtr="0">
            <a:noAutofit/>
          </a:bodyPr>
          <a:lstStyle/>
          <a:p>
            <a:pPr lvl="0" rtl="0">
              <a:spcBef>
                <a:spcPts val="0"/>
              </a:spcBef>
              <a:buNone/>
            </a:pPr>
            <a:r>
              <a:rPr lang="en-US" dirty="0">
                <a:latin typeface="Neuton"/>
                <a:ea typeface="Neuton"/>
                <a:cs typeface="Neuton"/>
                <a:sym typeface="Neuton"/>
              </a:rPr>
              <a:t>3</a:t>
            </a:r>
            <a:r>
              <a:rPr lang="en" dirty="0" smtClean="0">
                <a:latin typeface="Neuton"/>
                <a:ea typeface="Neuton"/>
                <a:cs typeface="Neuton"/>
                <a:sym typeface="Neuton"/>
              </a:rPr>
              <a:t>.</a:t>
            </a:r>
            <a:endParaRPr lang="en" dirty="0">
              <a:latin typeface="Neuton"/>
              <a:ea typeface="Neuton"/>
              <a:cs typeface="Neuton"/>
              <a:sym typeface="Neuton"/>
            </a:endParaRPr>
          </a:p>
          <a:p>
            <a:pPr lvl="0" rtl="0">
              <a:spcBef>
                <a:spcPts val="0"/>
              </a:spcBef>
              <a:buNone/>
            </a:pPr>
            <a:r>
              <a:rPr lang="en-US" dirty="0" smtClean="0"/>
              <a:t>Finally </a:t>
            </a:r>
            <a:r>
              <a:rPr lang="en-US" dirty="0" smtClean="0"/>
              <a:t>tagless</a:t>
            </a:r>
            <a:endParaRPr lang="en" dirty="0"/>
          </a:p>
        </p:txBody>
      </p:sp>
      <p:sp>
        <p:nvSpPr>
          <p:cNvPr id="651" name="Shape 651"/>
          <p:cNvSpPr txBox="1">
            <a:spLocks noGrp="1"/>
          </p:cNvSpPr>
          <p:nvPr>
            <p:ph type="subTitle" idx="1"/>
          </p:nvPr>
        </p:nvSpPr>
        <p:spPr>
          <a:xfrm>
            <a:off x="905350" y="3818476"/>
            <a:ext cx="5154000" cy="667800"/>
          </a:xfrm>
          <a:prstGeom prst="rect">
            <a:avLst/>
          </a:prstGeom>
        </p:spPr>
        <p:txBody>
          <a:bodyPr lIns="91425" tIns="91425" rIns="91425" bIns="91425" anchor="t" anchorCtr="0">
            <a:noAutofit/>
          </a:bodyPr>
          <a:lstStyle/>
          <a:p>
            <a:pPr lvl="0" rtl="0">
              <a:spcBef>
                <a:spcPts val="0"/>
              </a:spcBef>
              <a:buNone/>
            </a:pPr>
            <a:r>
              <a:rPr lang="en-US" dirty="0" smtClean="0"/>
              <a:t>The allocation stops</a:t>
            </a:r>
            <a:endParaRPr lang="en" dirty="0"/>
          </a:p>
        </p:txBody>
      </p:sp>
    </p:spTree>
    <p:extLst>
      <p:ext uri="{BB962C8B-B14F-4D97-AF65-F5344CB8AC3E}">
        <p14:creationId xmlns:p14="http://schemas.microsoft.com/office/powerpoint/2010/main" val="354193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28975" y="1581150"/>
            <a:ext cx="2916900" cy="3003300"/>
          </a:xfrm>
          <a:prstGeom prst="rect">
            <a:avLst/>
          </a:prstGeom>
        </p:spPr>
        <p:txBody>
          <a:bodyPr lIns="91425" tIns="91425" rIns="91425" bIns="91425" anchor="t" anchorCtr="0">
            <a:noAutofit/>
          </a:bodyPr>
          <a:lstStyle/>
          <a:p>
            <a:pPr lvl="0" rtl="0">
              <a:spcBef>
                <a:spcPts val="0"/>
              </a:spcBef>
              <a:buNone/>
            </a:pPr>
            <a:r>
              <a:rPr lang="en-US" b="1" dirty="0" smtClean="0"/>
              <a:t>Tagless</a:t>
            </a:r>
          </a:p>
          <a:p>
            <a:pPr lvl="0">
              <a:spcBef>
                <a:spcPts val="0"/>
              </a:spcBef>
              <a:buNone/>
            </a:pPr>
            <a:r>
              <a:rPr lang="en-US" dirty="0" smtClean="0"/>
              <a:t>Not containing type tags, which could possibly be mismatched and result in an error during interpretation.</a:t>
            </a:r>
          </a:p>
          <a:p>
            <a:pPr lvl="0">
              <a:spcBef>
                <a:spcPts val="0"/>
              </a:spcBef>
              <a:buNone/>
            </a:pPr>
            <a:r>
              <a:rPr lang="en-US" dirty="0" smtClean="0"/>
              <a:t>Instead, the host language’s </a:t>
            </a:r>
            <a:r>
              <a:rPr lang="en-US" dirty="0" err="1" smtClean="0"/>
              <a:t>typesystem</a:t>
            </a:r>
            <a:r>
              <a:rPr lang="en-US" dirty="0" smtClean="0"/>
              <a:t> is used to ensure programs can only be constructed correctly.</a:t>
            </a:r>
            <a:endParaRPr lang="en" dirty="0"/>
          </a:p>
        </p:txBody>
      </p:sp>
      <p:sp>
        <p:nvSpPr>
          <p:cNvPr id="676" name="Shape 676"/>
          <p:cNvSpPr txBox="1">
            <a:spLocks noGrp="1"/>
          </p:cNvSpPr>
          <p:nvPr>
            <p:ph type="title"/>
          </p:nvPr>
        </p:nvSpPr>
        <p:spPr>
          <a:xfrm>
            <a:off x="628975" y="586975"/>
            <a:ext cx="6009600" cy="857400"/>
          </a:xfrm>
          <a:prstGeom prst="rect">
            <a:avLst/>
          </a:prstGeom>
        </p:spPr>
        <p:txBody>
          <a:bodyPr lIns="91425" tIns="91425" rIns="91425" bIns="91425" anchor="b" anchorCtr="0">
            <a:noAutofit/>
          </a:bodyPr>
          <a:lstStyle/>
          <a:p>
            <a:pPr lvl="0">
              <a:spcBef>
                <a:spcPts val="0"/>
              </a:spcBef>
              <a:buNone/>
            </a:pPr>
            <a:r>
              <a:rPr lang="en-US" dirty="0" smtClean="0"/>
              <a:t>Going tagless final</a:t>
            </a:r>
            <a:endParaRPr lang="en" dirty="0"/>
          </a:p>
        </p:txBody>
      </p:sp>
      <p:sp>
        <p:nvSpPr>
          <p:cNvPr id="677" name="Shape 677"/>
          <p:cNvSpPr txBox="1">
            <a:spLocks noGrp="1"/>
          </p:cNvSpPr>
          <p:nvPr>
            <p:ph type="body" idx="2"/>
          </p:nvPr>
        </p:nvSpPr>
        <p:spPr>
          <a:xfrm>
            <a:off x="3721633" y="1581150"/>
            <a:ext cx="2916899" cy="3003300"/>
          </a:xfrm>
          <a:prstGeom prst="rect">
            <a:avLst/>
          </a:prstGeom>
        </p:spPr>
        <p:txBody>
          <a:bodyPr lIns="91425" tIns="91425" rIns="91425" bIns="91425" anchor="t" anchorCtr="0">
            <a:noAutofit/>
          </a:bodyPr>
          <a:lstStyle/>
          <a:p>
            <a:pPr lvl="0" rtl="0">
              <a:spcBef>
                <a:spcPts val="0"/>
              </a:spcBef>
              <a:buNone/>
            </a:pPr>
            <a:r>
              <a:rPr lang="en-US" b="1" dirty="0" smtClean="0"/>
              <a:t>Final</a:t>
            </a:r>
          </a:p>
          <a:p>
            <a:pPr lvl="0">
              <a:spcBef>
                <a:spcPts val="0"/>
              </a:spcBef>
              <a:buNone/>
            </a:pPr>
            <a:r>
              <a:rPr lang="en-US" dirty="0" smtClean="0"/>
              <a:t>Opposite of initial, in category theory. However, in this case it is just an informal name which distinguishes it from the initial encoding.</a:t>
            </a:r>
            <a:endParaRPr lang="e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Algebras</a:t>
            </a:r>
            <a:endParaRPr lang="en-US" dirty="0"/>
          </a:p>
        </p:txBody>
      </p:sp>
      <p:sp>
        <p:nvSpPr>
          <p:cNvPr id="3" name="Text Placeholder 2"/>
          <p:cNvSpPr>
            <a:spLocks noGrp="1"/>
          </p:cNvSpPr>
          <p:nvPr>
            <p:ph type="body" idx="1"/>
          </p:nvPr>
        </p:nvSpPr>
        <p:spPr/>
        <p:txBody>
          <a:bodyPr/>
          <a:lstStyle/>
          <a:p>
            <a:r>
              <a:rPr lang="en-US" dirty="0" smtClean="0"/>
              <a:t>Services are traits with abstract types of some variety (members or parameters)</a:t>
            </a:r>
          </a:p>
          <a:p>
            <a:r>
              <a:rPr lang="en-US" dirty="0" smtClean="0"/>
              <a:t>Objects are concrete implementations</a:t>
            </a:r>
          </a:p>
          <a:p>
            <a:r>
              <a:rPr lang="en-US" dirty="0" smtClean="0"/>
              <a:t>Programs </a:t>
            </a:r>
            <a:r>
              <a:rPr lang="en-US" dirty="0" smtClean="0"/>
              <a:t>are </a:t>
            </a:r>
            <a:r>
              <a:rPr lang="en-US" dirty="0" smtClean="0"/>
              <a:t>polymorphic methods which call into objects they are passed; they construct the call </a:t>
            </a:r>
            <a:r>
              <a:rPr lang="en-US" dirty="0" smtClean="0"/>
              <a:t>tree of a </a:t>
            </a:r>
            <a:r>
              <a:rPr lang="en-US" dirty="0" smtClean="0"/>
              <a:t>computation directly</a:t>
            </a:r>
            <a:endParaRPr lang="en-US" dirty="0" smtClean="0"/>
          </a:p>
        </p:txBody>
      </p:sp>
    </p:spTree>
    <p:extLst>
      <p:ext uri="{BB962C8B-B14F-4D97-AF65-F5344CB8AC3E}">
        <p14:creationId xmlns:p14="http://schemas.microsoft.com/office/powerpoint/2010/main" val="2111996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objects around</a:t>
            </a:r>
            <a:endParaRPr lang="en-US" dirty="0"/>
          </a:p>
        </p:txBody>
      </p:sp>
      <p:sp>
        <p:nvSpPr>
          <p:cNvPr id="3" name="Text Placeholder 2"/>
          <p:cNvSpPr>
            <a:spLocks noGrp="1"/>
          </p:cNvSpPr>
          <p:nvPr>
            <p:ph type="body" idx="1"/>
          </p:nvPr>
        </p:nvSpPr>
        <p:spPr/>
        <p:txBody>
          <a:bodyPr/>
          <a:lstStyle/>
          <a:p>
            <a:r>
              <a:rPr lang="en-US" dirty="0" smtClean="0"/>
              <a:t>Not at all a solved topic; in Haskell, </a:t>
            </a:r>
            <a:r>
              <a:rPr lang="en-US" dirty="0" err="1" smtClean="0"/>
              <a:t>typeclasses</a:t>
            </a:r>
            <a:r>
              <a:rPr lang="en-US" dirty="0" smtClean="0"/>
              <a:t> are commonly used</a:t>
            </a:r>
          </a:p>
          <a:p>
            <a:r>
              <a:rPr lang="en-US" dirty="0" smtClean="0"/>
              <a:t>However </a:t>
            </a:r>
            <a:r>
              <a:rPr lang="en-US" dirty="0" err="1" smtClean="0"/>
              <a:t>typeclasses</a:t>
            </a:r>
            <a:r>
              <a:rPr lang="en-US" dirty="0" smtClean="0"/>
              <a:t> imply global type-based uniqueness, and I find business logic doesn’t fit</a:t>
            </a:r>
          </a:p>
          <a:p>
            <a:r>
              <a:rPr lang="en-US" dirty="0" smtClean="0"/>
              <a:t>Personally, I distribute objects with </a:t>
            </a:r>
            <a:r>
              <a:rPr lang="en-US" dirty="0" err="1" smtClean="0"/>
              <a:t>implicits</a:t>
            </a:r>
            <a:r>
              <a:rPr lang="en-US" dirty="0" smtClean="0"/>
              <a:t> but only scope them inside “top-level” objects; every layer of my app has a sort of “main” for that service which takes care of it</a:t>
            </a:r>
            <a:endParaRPr lang="en-US" dirty="0" smtClean="0"/>
          </a:p>
        </p:txBody>
      </p:sp>
    </p:spTree>
    <p:extLst>
      <p:ext uri="{BB962C8B-B14F-4D97-AF65-F5344CB8AC3E}">
        <p14:creationId xmlns:p14="http://schemas.microsoft.com/office/powerpoint/2010/main" val="2011136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Algebras</a:t>
            </a:r>
            <a:endParaRPr lang="en-US" dirty="0"/>
          </a:p>
        </p:txBody>
      </p:sp>
      <p:sp>
        <p:nvSpPr>
          <p:cNvPr id="3" name="Text Placeholder 2"/>
          <p:cNvSpPr>
            <a:spLocks noGrp="1"/>
          </p:cNvSpPr>
          <p:nvPr>
            <p:ph type="body" idx="1"/>
          </p:nvPr>
        </p:nvSpPr>
        <p:spPr/>
        <p:txBody>
          <a:bodyPr/>
          <a:lstStyle/>
          <a:p>
            <a:r>
              <a:rPr lang="en-US" dirty="0" smtClean="0"/>
              <a:t>The clear separation between node structure and leaf structure is less obvious</a:t>
            </a:r>
          </a:p>
          <a:p>
            <a:r>
              <a:rPr lang="en-US" dirty="0" smtClean="0"/>
              <a:t>Nodes in </a:t>
            </a:r>
            <a:r>
              <a:rPr lang="en-US" dirty="0"/>
              <a:t>the tree are induced by negative occurrences of abstract </a:t>
            </a:r>
            <a:r>
              <a:rPr lang="en-US" dirty="0" smtClean="0"/>
              <a:t>types; functions in the service that </a:t>
            </a:r>
            <a:r>
              <a:rPr lang="en-US" i="1" dirty="0" smtClean="0"/>
              <a:t>consume</a:t>
            </a:r>
            <a:r>
              <a:rPr lang="en-US" dirty="0" smtClean="0"/>
              <a:t> the abstract types</a:t>
            </a:r>
          </a:p>
          <a:p>
            <a:r>
              <a:rPr lang="en-US" dirty="0" smtClean="0"/>
              <a:t>We need to know where nodes can be so that we can be sure these call trees don’t blow the stack</a:t>
            </a:r>
            <a:endParaRPr lang="en-US" dirty="0"/>
          </a:p>
        </p:txBody>
      </p:sp>
    </p:spTree>
    <p:extLst>
      <p:ext uri="{BB962C8B-B14F-4D97-AF65-F5344CB8AC3E}">
        <p14:creationId xmlns:p14="http://schemas.microsoft.com/office/powerpoint/2010/main" val="1426415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17695" y="351339"/>
            <a:ext cx="8908610" cy="5047536"/>
          </a:xfrm>
          <a:prstGeom prst="rect">
            <a:avLst/>
          </a:prstGeom>
          <a:solidFill>
            <a:schemeClr val="bg1"/>
          </a:solidFill>
        </p:spPr>
        <p:txBody>
          <a:bodyPr wrap="square">
            <a:spAutoFit/>
          </a:bodyPr>
          <a:lstStyle/>
          <a:p>
            <a:r>
              <a:rPr lang="en-US" b="1" dirty="0">
                <a:solidFill>
                  <a:srgbClr val="00006D"/>
                </a:solidFill>
                <a:latin typeface="Menlo" charset="0"/>
              </a:rPr>
              <a:t>import </a:t>
            </a:r>
            <a:r>
              <a:rPr lang="en-US" dirty="0" err="1">
                <a:latin typeface="Menlo" charset="0"/>
              </a:rPr>
              <a:t>cats.data.State</a:t>
            </a:r>
            <a:endParaRPr lang="en-US" dirty="0">
              <a:latin typeface="Menlo" charset="0"/>
            </a:endParaRPr>
          </a:p>
          <a:p>
            <a:endParaRPr lang="en-US" dirty="0">
              <a:latin typeface="Menlo" charset="0"/>
            </a:endParaRPr>
          </a:p>
          <a:p>
            <a:r>
              <a:rPr lang="en-US" b="1" dirty="0">
                <a:solidFill>
                  <a:srgbClr val="00006D"/>
                </a:solidFill>
                <a:latin typeface="Menlo" charset="0"/>
              </a:rPr>
              <a:t>trait </a:t>
            </a:r>
            <a:r>
              <a:rPr lang="en-US" dirty="0" err="1">
                <a:latin typeface="Menlo" charset="0"/>
              </a:rPr>
              <a:t>StorageFinal</a:t>
            </a:r>
            <a:r>
              <a:rPr lang="en-US" dirty="0">
                <a:latin typeface="Menlo" charset="0"/>
              </a:rPr>
              <a:t>[</a:t>
            </a:r>
            <a:r>
              <a:rPr lang="en-US" dirty="0">
                <a:solidFill>
                  <a:srgbClr val="1F888B"/>
                </a:solidFill>
                <a:latin typeface="Menlo" charset="0"/>
              </a:rPr>
              <a:t>F</a:t>
            </a:r>
            <a:r>
              <a:rPr lang="en-US" dirty="0">
                <a:latin typeface="Menlo" charset="0"/>
              </a:rPr>
              <a:t>[_]] {</a:t>
            </a: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get(key: </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F</a:t>
            </a:r>
            <a:r>
              <a:rPr lang="en-US" dirty="0">
                <a:latin typeface="Menlo" charset="0"/>
              </a:rPr>
              <a:t>[Option[</a:t>
            </a:r>
            <a:r>
              <a:rPr lang="en-US" dirty="0">
                <a:solidFill>
                  <a:srgbClr val="1F888B"/>
                </a:solidFill>
                <a:latin typeface="Menlo" charset="0"/>
              </a:rPr>
              <a:t>String</a:t>
            </a:r>
            <a:r>
              <a:rPr lang="en-US" dirty="0">
                <a:latin typeface="Menlo" charset="0"/>
              </a:rPr>
              <a:t>]]</a:t>
            </a:r>
          </a:p>
          <a:p>
            <a:endParaRPr lang="en-US" dirty="0">
              <a:latin typeface="Menlo" charset="0"/>
            </a:endParaRP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put(key: </a:t>
            </a:r>
            <a:r>
              <a:rPr lang="en-US" dirty="0">
                <a:solidFill>
                  <a:srgbClr val="1F888B"/>
                </a:solidFill>
                <a:latin typeface="Menlo" charset="0"/>
              </a:rPr>
              <a:t>String</a:t>
            </a:r>
            <a:r>
              <a:rPr lang="en-US" dirty="0">
                <a:latin typeface="Menlo" charset="0"/>
              </a:rPr>
              <a:t>, data: </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F</a:t>
            </a:r>
            <a:r>
              <a:rPr lang="en-US" dirty="0">
                <a:latin typeface="Menlo" charset="0"/>
              </a:rPr>
              <a:t>[Unit]</a:t>
            </a:r>
          </a:p>
          <a:p>
            <a:endParaRPr lang="en-US" dirty="0">
              <a:latin typeface="Menlo" charset="0"/>
            </a:endParaRP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remove(key: </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F</a:t>
            </a:r>
            <a:r>
              <a:rPr lang="en-US" dirty="0">
                <a:latin typeface="Menlo" charset="0"/>
              </a:rPr>
              <a:t>[Unit]</a:t>
            </a:r>
          </a:p>
          <a:p>
            <a:r>
              <a:rPr lang="en-US" dirty="0">
                <a:latin typeface="Menlo" charset="0"/>
              </a:rPr>
              <a:t>}</a:t>
            </a:r>
          </a:p>
          <a:p>
            <a:endParaRPr lang="en-US" dirty="0">
              <a:latin typeface="Menlo" charset="0"/>
            </a:endParaRPr>
          </a:p>
          <a:p>
            <a:r>
              <a:rPr lang="en-US" b="1" dirty="0">
                <a:solidFill>
                  <a:srgbClr val="00006D"/>
                </a:solidFill>
                <a:latin typeface="Menlo" charset="0"/>
              </a:rPr>
              <a:t>final class </a:t>
            </a:r>
            <a:r>
              <a:rPr lang="en-US" dirty="0" err="1">
                <a:latin typeface="Menlo" charset="0"/>
              </a:rPr>
              <a:t>MapStorageFinal</a:t>
            </a:r>
            <a:endParaRPr lang="en-US" dirty="0">
              <a:latin typeface="Menlo" charset="0"/>
            </a:endParaRPr>
          </a:p>
          <a:p>
            <a:r>
              <a:rPr lang="en-US" dirty="0">
                <a:latin typeface="Menlo" charset="0"/>
              </a:rPr>
              <a:t>  </a:t>
            </a:r>
            <a:r>
              <a:rPr lang="en-US" b="1" dirty="0">
                <a:solidFill>
                  <a:srgbClr val="00006D"/>
                </a:solidFill>
                <a:latin typeface="Menlo" charset="0"/>
              </a:rPr>
              <a:t>extends </a:t>
            </a:r>
            <a:r>
              <a:rPr lang="en-US" dirty="0" err="1">
                <a:latin typeface="Menlo" charset="0"/>
              </a:rPr>
              <a:t>StorageFinal</a:t>
            </a:r>
            <a:r>
              <a:rPr lang="en-US" dirty="0">
                <a:latin typeface="Menlo" charset="0"/>
              </a:rPr>
              <a:t>[</a:t>
            </a:r>
            <a:r>
              <a:rPr lang="en-US" dirty="0">
                <a:solidFill>
                  <a:srgbClr val="1F888B"/>
                </a:solidFill>
                <a:latin typeface="Menlo" charset="0"/>
              </a:rPr>
              <a:t>State</a:t>
            </a:r>
            <a:r>
              <a:rPr lang="en-US" dirty="0">
                <a:latin typeface="Menlo" charset="0"/>
              </a:rPr>
              <a:t>[</a:t>
            </a:r>
            <a:r>
              <a:rPr lang="en-US" dirty="0">
                <a:solidFill>
                  <a:srgbClr val="1F888B"/>
                </a:solidFill>
                <a:latin typeface="Menlo" charset="0"/>
              </a:rPr>
              <a:t>Map</a:t>
            </a:r>
            <a:r>
              <a:rPr lang="en-US" dirty="0">
                <a:latin typeface="Menlo" charset="0"/>
              </a:rPr>
              <a:t>[</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String</a:t>
            </a:r>
            <a:r>
              <a:rPr lang="en-US" dirty="0">
                <a:latin typeface="Menlo" charset="0"/>
              </a:rPr>
              <a:t>], ?]] {</a:t>
            </a: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get(key: </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State</a:t>
            </a:r>
            <a:r>
              <a:rPr lang="en-US" dirty="0">
                <a:latin typeface="Menlo" charset="0"/>
              </a:rPr>
              <a:t>[</a:t>
            </a:r>
            <a:r>
              <a:rPr lang="en-US" dirty="0">
                <a:solidFill>
                  <a:srgbClr val="1F888B"/>
                </a:solidFill>
                <a:latin typeface="Menlo" charset="0"/>
              </a:rPr>
              <a:t>Map</a:t>
            </a:r>
            <a:r>
              <a:rPr lang="en-US" dirty="0">
                <a:latin typeface="Menlo" charset="0"/>
              </a:rPr>
              <a:t>[</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String</a:t>
            </a:r>
            <a:r>
              <a:rPr lang="en-US" dirty="0">
                <a:latin typeface="Menlo" charset="0"/>
              </a:rPr>
              <a:t>], Option[</a:t>
            </a:r>
            <a:r>
              <a:rPr lang="en-US" dirty="0">
                <a:solidFill>
                  <a:srgbClr val="1F888B"/>
                </a:solidFill>
                <a:latin typeface="Menlo" charset="0"/>
              </a:rPr>
              <a:t>String</a:t>
            </a:r>
            <a:r>
              <a:rPr lang="en-US" dirty="0">
                <a:latin typeface="Menlo" charset="0"/>
              </a:rPr>
              <a:t>]] =</a:t>
            </a:r>
          </a:p>
          <a:p>
            <a:r>
              <a:rPr lang="en-US" dirty="0">
                <a:latin typeface="Menlo" charset="0"/>
              </a:rPr>
              <a:t>    </a:t>
            </a:r>
            <a:r>
              <a:rPr lang="en-US" dirty="0" err="1">
                <a:latin typeface="Menlo" charset="0"/>
              </a:rPr>
              <a:t>State.inspect</a:t>
            </a:r>
            <a:r>
              <a:rPr lang="en-US" dirty="0">
                <a:latin typeface="Menlo" charset="0"/>
              </a:rPr>
              <a:t>(_.get(key))</a:t>
            </a:r>
          </a:p>
          <a:p>
            <a:endParaRPr lang="en-US" dirty="0">
              <a:latin typeface="Menlo" charset="0"/>
            </a:endParaRP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put(key: </a:t>
            </a:r>
            <a:r>
              <a:rPr lang="en-US" dirty="0">
                <a:solidFill>
                  <a:srgbClr val="1F888B"/>
                </a:solidFill>
                <a:latin typeface="Menlo" charset="0"/>
              </a:rPr>
              <a:t>String</a:t>
            </a:r>
            <a:r>
              <a:rPr lang="en-US" dirty="0">
                <a:latin typeface="Menlo" charset="0"/>
              </a:rPr>
              <a:t>, data: </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State</a:t>
            </a:r>
            <a:r>
              <a:rPr lang="en-US" dirty="0">
                <a:latin typeface="Menlo" charset="0"/>
              </a:rPr>
              <a:t>[</a:t>
            </a:r>
            <a:r>
              <a:rPr lang="en-US" dirty="0">
                <a:solidFill>
                  <a:srgbClr val="1F888B"/>
                </a:solidFill>
                <a:latin typeface="Menlo" charset="0"/>
              </a:rPr>
              <a:t>Map</a:t>
            </a:r>
            <a:r>
              <a:rPr lang="en-US" dirty="0">
                <a:latin typeface="Menlo" charset="0"/>
              </a:rPr>
              <a:t>[</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String</a:t>
            </a:r>
            <a:r>
              <a:rPr lang="en-US" dirty="0">
                <a:latin typeface="Menlo" charset="0"/>
              </a:rPr>
              <a:t>], Unit] =</a:t>
            </a:r>
          </a:p>
          <a:p>
            <a:r>
              <a:rPr lang="mr-IN" dirty="0">
                <a:latin typeface="Menlo" charset="0"/>
              </a:rPr>
              <a:t>    </a:t>
            </a:r>
            <a:r>
              <a:rPr lang="mr-IN" dirty="0" err="1">
                <a:latin typeface="Menlo" charset="0"/>
              </a:rPr>
              <a:t>State.modify</a:t>
            </a:r>
            <a:r>
              <a:rPr lang="mr-IN" dirty="0">
                <a:latin typeface="Menlo" charset="0"/>
              </a:rPr>
              <a:t>(_ + (</a:t>
            </a:r>
            <a:r>
              <a:rPr lang="mr-IN" dirty="0" err="1">
                <a:latin typeface="Menlo" charset="0"/>
              </a:rPr>
              <a:t>key</a:t>
            </a:r>
            <a:r>
              <a:rPr lang="mr-IN" dirty="0">
                <a:latin typeface="Menlo" charset="0"/>
              </a:rPr>
              <a:t> -&gt; </a:t>
            </a:r>
            <a:r>
              <a:rPr lang="mr-IN" dirty="0" err="1">
                <a:latin typeface="Menlo" charset="0"/>
              </a:rPr>
              <a:t>data</a:t>
            </a:r>
            <a:r>
              <a:rPr lang="mr-IN" dirty="0">
                <a:latin typeface="Menlo" charset="0"/>
              </a:rPr>
              <a:t>))</a:t>
            </a:r>
          </a:p>
          <a:p>
            <a:endParaRPr lang="mr-IN" dirty="0">
              <a:latin typeface="Menlo" charset="0"/>
            </a:endParaRP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remove(key: </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State</a:t>
            </a:r>
            <a:r>
              <a:rPr lang="en-US" dirty="0">
                <a:latin typeface="Menlo" charset="0"/>
              </a:rPr>
              <a:t>[</a:t>
            </a:r>
            <a:r>
              <a:rPr lang="en-US" dirty="0">
                <a:solidFill>
                  <a:srgbClr val="1F888B"/>
                </a:solidFill>
                <a:latin typeface="Menlo" charset="0"/>
              </a:rPr>
              <a:t>Map</a:t>
            </a:r>
            <a:r>
              <a:rPr lang="en-US" dirty="0">
                <a:latin typeface="Menlo" charset="0"/>
              </a:rPr>
              <a:t>[</a:t>
            </a:r>
            <a:r>
              <a:rPr lang="en-US" dirty="0">
                <a:solidFill>
                  <a:srgbClr val="1F888B"/>
                </a:solidFill>
                <a:latin typeface="Menlo" charset="0"/>
              </a:rPr>
              <a:t>String</a:t>
            </a:r>
            <a:r>
              <a:rPr lang="en-US" dirty="0">
                <a:latin typeface="Menlo" charset="0"/>
              </a:rPr>
              <a:t>, </a:t>
            </a:r>
            <a:r>
              <a:rPr lang="en-US" dirty="0">
                <a:solidFill>
                  <a:srgbClr val="1F888B"/>
                </a:solidFill>
                <a:latin typeface="Menlo" charset="0"/>
              </a:rPr>
              <a:t>String</a:t>
            </a:r>
            <a:r>
              <a:rPr lang="en-US" dirty="0">
                <a:latin typeface="Menlo" charset="0"/>
              </a:rPr>
              <a:t>], Unit] =</a:t>
            </a:r>
          </a:p>
          <a:p>
            <a:r>
              <a:rPr lang="en-US" dirty="0">
                <a:latin typeface="Menlo" charset="0"/>
              </a:rPr>
              <a:t>    </a:t>
            </a:r>
            <a:r>
              <a:rPr lang="en-US" dirty="0" err="1">
                <a:latin typeface="Menlo" charset="0"/>
              </a:rPr>
              <a:t>State.modify</a:t>
            </a:r>
            <a:r>
              <a:rPr lang="en-US" dirty="0">
                <a:latin typeface="Menlo" charset="0"/>
              </a:rPr>
              <a:t>(_ - key)</a:t>
            </a:r>
          </a:p>
          <a:p>
            <a:r>
              <a:rPr lang="en-US" dirty="0">
                <a:latin typeface="Menlo" charset="0"/>
              </a:rPr>
              <a:t>}</a:t>
            </a:r>
          </a:p>
          <a:p>
            <a:endParaRPr lang="en-US" dirty="0">
              <a:latin typeface="Menlo" charset="0"/>
            </a:endParaRPr>
          </a:p>
          <a:p>
            <a:endParaRPr lang="en-US" dirty="0">
              <a:latin typeface="Menlo" charset="0"/>
            </a:endParaRPr>
          </a:p>
        </p:txBody>
      </p:sp>
    </p:spTree>
    <p:extLst>
      <p:ext uri="{BB962C8B-B14F-4D97-AF65-F5344CB8AC3E}">
        <p14:creationId xmlns:p14="http://schemas.microsoft.com/office/powerpoint/2010/main" val="1229522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ctrTitle" idx="4294967295"/>
          </p:nvPr>
        </p:nvSpPr>
        <p:spPr>
          <a:xfrm>
            <a:off x="1275150" y="155497"/>
            <a:ext cx="6593700" cy="1159800"/>
          </a:xfrm>
          <a:prstGeom prst="rect">
            <a:avLst/>
          </a:prstGeom>
        </p:spPr>
        <p:txBody>
          <a:bodyPr lIns="91425" tIns="91425" rIns="91425" bIns="91425" anchor="b" anchorCtr="0">
            <a:noAutofit/>
          </a:bodyPr>
          <a:lstStyle/>
          <a:p>
            <a:pPr lvl="0" algn="ctr">
              <a:spcBef>
                <a:spcPts val="0"/>
              </a:spcBef>
              <a:buNone/>
            </a:pPr>
            <a:r>
              <a:rPr lang="en" sz="4800" dirty="0"/>
              <a:t>Hello!</a:t>
            </a:r>
          </a:p>
        </p:txBody>
      </p:sp>
      <p:sp>
        <p:nvSpPr>
          <p:cNvPr id="644" name="Shape 644"/>
          <p:cNvSpPr txBox="1">
            <a:spLocks noGrp="1"/>
          </p:cNvSpPr>
          <p:nvPr>
            <p:ph type="subTitle" idx="4294967295"/>
          </p:nvPr>
        </p:nvSpPr>
        <p:spPr>
          <a:xfrm>
            <a:off x="1275150" y="1873779"/>
            <a:ext cx="6593700" cy="1611802"/>
          </a:xfrm>
          <a:prstGeom prst="rect">
            <a:avLst/>
          </a:prstGeom>
        </p:spPr>
        <p:txBody>
          <a:bodyPr lIns="91425" tIns="91425" rIns="91425" bIns="91425" anchor="t" anchorCtr="0">
            <a:noAutofit/>
          </a:bodyPr>
          <a:lstStyle/>
          <a:p>
            <a:pPr lvl="0" algn="ctr" rtl="0">
              <a:spcBef>
                <a:spcPts val="0"/>
              </a:spcBef>
              <a:buNone/>
            </a:pPr>
            <a:r>
              <a:rPr lang="en-US" dirty="0" smtClean="0"/>
              <a:t>To help with comparison, I have a couple of examples I will return to during the talk (different each time).</a:t>
            </a:r>
            <a:endParaRPr lang="en" dirty="0"/>
          </a:p>
        </p:txBody>
      </p:sp>
    </p:spTree>
    <p:extLst>
      <p:ext uri="{BB962C8B-B14F-4D97-AF65-F5344CB8AC3E}">
        <p14:creationId xmlns:p14="http://schemas.microsoft.com/office/powerpoint/2010/main" val="2088416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176" y="694313"/>
            <a:ext cx="8736594" cy="3108543"/>
          </a:xfrm>
          <a:prstGeom prst="rect">
            <a:avLst/>
          </a:prstGeom>
          <a:solidFill>
            <a:schemeClr val="bg1"/>
          </a:solidFill>
        </p:spPr>
        <p:txBody>
          <a:bodyPr wrap="square">
            <a:spAutoFit/>
          </a:bodyPr>
          <a:lstStyle/>
          <a:p>
            <a:r>
              <a:rPr lang="en-US" b="1" dirty="0">
                <a:solidFill>
                  <a:srgbClr val="00006D"/>
                </a:solidFill>
                <a:latin typeface="Menlo" charset="0"/>
              </a:rPr>
              <a:t>trait </a:t>
            </a:r>
            <a:r>
              <a:rPr lang="en-US" dirty="0" err="1">
                <a:latin typeface="Menlo" charset="0"/>
              </a:rPr>
              <a:t>SVGFinal</a:t>
            </a:r>
            <a:r>
              <a:rPr lang="en-US" dirty="0">
                <a:latin typeface="Menlo" charset="0"/>
              </a:rPr>
              <a:t>[</a:t>
            </a:r>
            <a:r>
              <a:rPr lang="en-US" dirty="0">
                <a:solidFill>
                  <a:srgbClr val="1F888B"/>
                </a:solidFill>
                <a:latin typeface="Menlo" charset="0"/>
              </a:rPr>
              <a:t>A</a:t>
            </a:r>
            <a:r>
              <a:rPr lang="en-US" dirty="0">
                <a:latin typeface="Menlo" charset="0"/>
              </a:rPr>
              <a:t>] {</a:t>
            </a:r>
          </a:p>
          <a:p>
            <a:r>
              <a:rPr lang="en-US" dirty="0">
                <a:latin typeface="Menlo" charset="0"/>
              </a:rPr>
              <a:t>  </a:t>
            </a:r>
            <a:r>
              <a:rPr lang="en-US" b="1" dirty="0">
                <a:solidFill>
                  <a:srgbClr val="00006D"/>
                </a:solidFill>
                <a:latin typeface="Menlo" charset="0"/>
              </a:rPr>
              <a:t>type </a:t>
            </a:r>
            <a:r>
              <a:rPr lang="en-US" dirty="0">
                <a:solidFill>
                  <a:srgbClr val="1F888B"/>
                </a:solidFill>
                <a:latin typeface="Menlo" charset="0"/>
              </a:rPr>
              <a:t>Paths</a:t>
            </a:r>
          </a:p>
          <a:p>
            <a:r>
              <a:rPr lang="en-US" dirty="0">
                <a:solidFill>
                  <a:srgbClr val="1F888B"/>
                </a:solidFill>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err="1">
                <a:latin typeface="Menlo" charset="0"/>
              </a:rPr>
              <a:t>drawCircle</a:t>
            </a:r>
            <a:r>
              <a:rPr lang="en-US" dirty="0">
                <a:latin typeface="Menlo" charset="0"/>
              </a:rPr>
              <a:t>(x: Double, y: Double, r: Double) : </a:t>
            </a:r>
            <a:r>
              <a:rPr lang="en-US" dirty="0">
                <a:solidFill>
                  <a:srgbClr val="1F888B"/>
                </a:solidFill>
                <a:latin typeface="Menlo" charset="0"/>
              </a:rPr>
              <a:t>A</a:t>
            </a:r>
          </a:p>
          <a:p>
            <a:r>
              <a:rPr lang="en-US" dirty="0">
                <a:solidFill>
                  <a:srgbClr val="1F888B"/>
                </a:solidFill>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err="1">
                <a:latin typeface="Menlo" charset="0"/>
              </a:rPr>
              <a:t>drawEllipse</a:t>
            </a:r>
            <a:r>
              <a:rPr lang="en-US" dirty="0">
                <a:latin typeface="Menlo" charset="0"/>
              </a:rPr>
              <a:t>(x: Double, y: Double, r: Double) : </a:t>
            </a:r>
            <a:r>
              <a:rPr lang="en-US" dirty="0">
                <a:solidFill>
                  <a:srgbClr val="1F888B"/>
                </a:solidFill>
                <a:latin typeface="Menlo" charset="0"/>
              </a:rPr>
              <a:t>A</a:t>
            </a:r>
          </a:p>
          <a:p>
            <a:r>
              <a:rPr lang="en-US" dirty="0">
                <a:solidFill>
                  <a:srgbClr val="1F888B"/>
                </a:solidFill>
                <a:latin typeface="Menlo" charset="0"/>
              </a:rPr>
              <a:t>  </a:t>
            </a:r>
            <a:r>
              <a:rPr lang="en-US" b="1" dirty="0" err="1">
                <a:solidFill>
                  <a:srgbClr val="00006D"/>
                </a:solidFill>
                <a:latin typeface="Menlo" charset="0"/>
              </a:rPr>
              <a:t>val</a:t>
            </a:r>
            <a:r>
              <a:rPr lang="en-US" b="1" dirty="0">
                <a:solidFill>
                  <a:srgbClr val="00006D"/>
                </a:solidFill>
                <a:latin typeface="Menlo" charset="0"/>
              </a:rPr>
              <a:t> </a:t>
            </a:r>
            <a:r>
              <a:rPr lang="en-US" dirty="0">
                <a:latin typeface="Menlo" charset="0"/>
              </a:rPr>
              <a:t>path: </a:t>
            </a:r>
            <a:r>
              <a:rPr lang="en-US" dirty="0" err="1">
                <a:latin typeface="Menlo" charset="0"/>
              </a:rPr>
              <a:t>PathFinal</a:t>
            </a:r>
            <a:r>
              <a:rPr lang="en-US" dirty="0">
                <a:latin typeface="Menlo" charset="0"/>
              </a:rPr>
              <a:t>[</a:t>
            </a:r>
            <a:r>
              <a:rPr lang="en-US" dirty="0">
                <a:solidFill>
                  <a:srgbClr val="1F888B"/>
                </a:solidFill>
                <a:latin typeface="Menlo" charset="0"/>
              </a:rPr>
              <a:t>Paths</a:t>
            </a:r>
            <a:r>
              <a:rPr lang="en-US" dirty="0">
                <a:latin typeface="Menlo" charset="0"/>
              </a:rPr>
              <a:t>]</a:t>
            </a: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err="1">
                <a:latin typeface="Menlo" charset="0"/>
              </a:rPr>
              <a:t>drawPath</a:t>
            </a:r>
            <a:r>
              <a:rPr lang="en-US" dirty="0">
                <a:latin typeface="Menlo" charset="0"/>
              </a:rPr>
              <a:t>(components: </a:t>
            </a:r>
            <a:r>
              <a:rPr lang="en-US" dirty="0">
                <a:solidFill>
                  <a:srgbClr val="1F888B"/>
                </a:solidFill>
                <a:latin typeface="Menlo" charset="0"/>
              </a:rPr>
              <a:t>Paths</a:t>
            </a:r>
            <a:r>
              <a:rPr lang="en-US" dirty="0">
                <a:latin typeface="Menlo" charset="0"/>
              </a:rPr>
              <a:t>): </a:t>
            </a:r>
            <a:r>
              <a:rPr lang="en-US" dirty="0">
                <a:solidFill>
                  <a:srgbClr val="1F888B"/>
                </a:solidFill>
                <a:latin typeface="Menlo" charset="0"/>
              </a:rPr>
              <a:t>A</a:t>
            </a:r>
          </a:p>
          <a:p>
            <a:r>
              <a:rPr lang="en-US" dirty="0">
                <a:latin typeface="Menlo" charset="0"/>
              </a:rPr>
              <a:t>}</a:t>
            </a:r>
          </a:p>
          <a:p>
            <a:endParaRPr lang="en-US" dirty="0">
              <a:latin typeface="Menlo" charset="0"/>
            </a:endParaRPr>
          </a:p>
          <a:p>
            <a:r>
              <a:rPr lang="en-US" b="1" dirty="0">
                <a:solidFill>
                  <a:srgbClr val="00006D"/>
                </a:solidFill>
                <a:latin typeface="Menlo" charset="0"/>
              </a:rPr>
              <a:t>trait </a:t>
            </a:r>
            <a:r>
              <a:rPr lang="en-US" dirty="0" err="1">
                <a:latin typeface="Menlo" charset="0"/>
              </a:rPr>
              <a:t>PathFinal</a:t>
            </a:r>
            <a:r>
              <a:rPr lang="en-US" dirty="0">
                <a:latin typeface="Menlo" charset="0"/>
              </a:rPr>
              <a:t>[</a:t>
            </a:r>
            <a:r>
              <a:rPr lang="en-US" dirty="0">
                <a:solidFill>
                  <a:srgbClr val="1F888B"/>
                </a:solidFill>
                <a:latin typeface="Menlo" charset="0"/>
              </a:rPr>
              <a:t>A</a:t>
            </a:r>
            <a:r>
              <a:rPr lang="en-US" dirty="0">
                <a:latin typeface="Menlo" charset="0"/>
              </a:rPr>
              <a:t>] {</a:t>
            </a: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err="1">
                <a:latin typeface="Menlo" charset="0"/>
              </a:rPr>
              <a:t>moveTo</a:t>
            </a:r>
            <a:r>
              <a:rPr lang="en-US" dirty="0">
                <a:latin typeface="Menlo" charset="0"/>
              </a:rPr>
              <a:t>(x: Double, y: Double): </a:t>
            </a:r>
            <a:r>
              <a:rPr lang="en-US" dirty="0">
                <a:solidFill>
                  <a:srgbClr val="1F888B"/>
                </a:solidFill>
                <a:latin typeface="Menlo" charset="0"/>
              </a:rPr>
              <a:t>A</a:t>
            </a:r>
          </a:p>
          <a:p>
            <a:r>
              <a:rPr lang="en-US" dirty="0">
                <a:solidFill>
                  <a:srgbClr val="1F888B"/>
                </a:solidFill>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err="1">
                <a:latin typeface="Menlo" charset="0"/>
              </a:rPr>
              <a:t>lineTo</a:t>
            </a:r>
            <a:r>
              <a:rPr lang="en-US" dirty="0">
                <a:latin typeface="Menlo" charset="0"/>
              </a:rPr>
              <a:t>(x: Double, y: Double): </a:t>
            </a:r>
            <a:r>
              <a:rPr lang="en-US" dirty="0">
                <a:solidFill>
                  <a:srgbClr val="1F888B"/>
                </a:solidFill>
                <a:latin typeface="Menlo" charset="0"/>
              </a:rPr>
              <a:t>A</a:t>
            </a:r>
          </a:p>
          <a:p>
            <a:r>
              <a:rPr lang="en-US" dirty="0">
                <a:solidFill>
                  <a:srgbClr val="1F888B"/>
                </a:solidFill>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err="1">
                <a:latin typeface="Menlo" charset="0"/>
              </a:rPr>
              <a:t>lineToRel</a:t>
            </a:r>
            <a:r>
              <a:rPr lang="en-US" dirty="0">
                <a:latin typeface="Menlo" charset="0"/>
              </a:rPr>
              <a:t>(dx: Double, </a:t>
            </a:r>
            <a:r>
              <a:rPr lang="en-US" dirty="0" err="1">
                <a:latin typeface="Menlo" charset="0"/>
              </a:rPr>
              <a:t>dy</a:t>
            </a:r>
            <a:r>
              <a:rPr lang="en-US" dirty="0">
                <a:latin typeface="Menlo" charset="0"/>
              </a:rPr>
              <a:t>: Double): </a:t>
            </a:r>
            <a:r>
              <a:rPr lang="en-US" dirty="0">
                <a:solidFill>
                  <a:srgbClr val="1F888B"/>
                </a:solidFill>
                <a:latin typeface="Menlo" charset="0"/>
              </a:rPr>
              <a:t>A</a:t>
            </a:r>
          </a:p>
          <a:p>
            <a:r>
              <a:rPr lang="en-US" dirty="0">
                <a:latin typeface="Menlo" charset="0"/>
              </a:rPr>
              <a:t>}</a:t>
            </a:r>
          </a:p>
          <a:p>
            <a:endParaRPr lang="en-US" dirty="0">
              <a:latin typeface="Menlo" charset="0"/>
            </a:endParaRPr>
          </a:p>
        </p:txBody>
      </p:sp>
    </p:spTree>
    <p:extLst>
      <p:ext uri="{BB962C8B-B14F-4D97-AF65-F5344CB8AC3E}">
        <p14:creationId xmlns:p14="http://schemas.microsoft.com/office/powerpoint/2010/main" val="1952702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transformations - on their head</a:t>
            </a:r>
            <a:endParaRPr lang="en-US" dirty="0"/>
          </a:p>
        </p:txBody>
      </p:sp>
      <p:sp>
        <p:nvSpPr>
          <p:cNvPr id="3" name="Text Placeholder 2"/>
          <p:cNvSpPr>
            <a:spLocks noGrp="1"/>
          </p:cNvSpPr>
          <p:nvPr>
            <p:ph type="body" idx="1"/>
          </p:nvPr>
        </p:nvSpPr>
        <p:spPr/>
        <p:txBody>
          <a:bodyPr/>
          <a:lstStyle/>
          <a:p>
            <a:r>
              <a:rPr lang="en-US" dirty="0" smtClean="0"/>
              <a:t>Programs cannot be transformed directly in finally tagless mode, because there’s no data to introspect</a:t>
            </a:r>
          </a:p>
          <a:p>
            <a:r>
              <a:rPr lang="en-US" dirty="0" smtClean="0"/>
              <a:t>So instead, we transform the interpreter</a:t>
            </a:r>
          </a:p>
        </p:txBody>
      </p:sp>
    </p:spTree>
    <p:extLst>
      <p:ext uri="{BB962C8B-B14F-4D97-AF65-F5344CB8AC3E}">
        <p14:creationId xmlns:p14="http://schemas.microsoft.com/office/powerpoint/2010/main" val="814826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587" y="1520979"/>
            <a:ext cx="8926717" cy="2031325"/>
          </a:xfrm>
          <a:prstGeom prst="rect">
            <a:avLst/>
          </a:prstGeom>
          <a:solidFill>
            <a:schemeClr val="bg1"/>
          </a:solidFill>
        </p:spPr>
        <p:txBody>
          <a:bodyPr wrap="square">
            <a:spAutoFit/>
          </a:bodyPr>
          <a:lstStyle/>
          <a:p>
            <a:r>
              <a:rPr lang="en-US" b="1" dirty="0" smtClean="0">
                <a:solidFill>
                  <a:srgbClr val="00006D"/>
                </a:solidFill>
                <a:latin typeface="Menlo" charset="0"/>
              </a:rPr>
              <a:t>class </a:t>
            </a:r>
            <a:r>
              <a:rPr lang="en-US" dirty="0" err="1">
                <a:latin typeface="Menlo" charset="0"/>
              </a:rPr>
              <a:t>LogRemovedKeys</a:t>
            </a:r>
            <a:r>
              <a:rPr lang="en-US" dirty="0">
                <a:latin typeface="Menlo" charset="0"/>
              </a:rPr>
              <a:t>[</a:t>
            </a:r>
            <a:r>
              <a:rPr lang="en-US" dirty="0">
                <a:solidFill>
                  <a:srgbClr val="1F888B"/>
                </a:solidFill>
                <a:latin typeface="Menlo" charset="0"/>
              </a:rPr>
              <a:t>F</a:t>
            </a:r>
            <a:r>
              <a:rPr lang="en-US" dirty="0">
                <a:latin typeface="Menlo" charset="0"/>
              </a:rPr>
              <a:t>[_]: Applicative](storage: </a:t>
            </a:r>
            <a:r>
              <a:rPr lang="en-US" dirty="0" err="1">
                <a:latin typeface="Menlo" charset="0"/>
              </a:rPr>
              <a:t>StorageFinal</a:t>
            </a:r>
            <a:r>
              <a:rPr lang="en-US" dirty="0">
                <a:latin typeface="Menlo" charset="0"/>
              </a:rPr>
              <a:t>[</a:t>
            </a:r>
            <a:r>
              <a:rPr lang="en-US" dirty="0">
                <a:solidFill>
                  <a:srgbClr val="1F888B"/>
                </a:solidFill>
                <a:latin typeface="Menlo" charset="0"/>
              </a:rPr>
              <a:t>F</a:t>
            </a:r>
            <a:r>
              <a:rPr lang="en-US" dirty="0">
                <a:latin typeface="Menlo" charset="0"/>
              </a:rPr>
              <a:t>])</a:t>
            </a:r>
          </a:p>
          <a:p>
            <a:r>
              <a:rPr lang="en-US" dirty="0">
                <a:latin typeface="Menlo" charset="0"/>
              </a:rPr>
              <a:t>  </a:t>
            </a:r>
            <a:r>
              <a:rPr lang="en-US" b="1" dirty="0">
                <a:solidFill>
                  <a:srgbClr val="00006D"/>
                </a:solidFill>
                <a:latin typeface="Menlo" charset="0"/>
              </a:rPr>
              <a:t>extends </a:t>
            </a:r>
            <a:r>
              <a:rPr lang="en-US" dirty="0" err="1">
                <a:latin typeface="Menlo" charset="0"/>
              </a:rPr>
              <a:t>StorageFinal</a:t>
            </a:r>
            <a:r>
              <a:rPr lang="en-US" dirty="0">
                <a:latin typeface="Menlo" charset="0"/>
              </a:rPr>
              <a:t>[</a:t>
            </a:r>
            <a:r>
              <a:rPr lang="en-US" dirty="0" err="1">
                <a:latin typeface="Menlo" charset="0"/>
              </a:rPr>
              <a:t>WriterT</a:t>
            </a:r>
            <a:r>
              <a:rPr lang="en-US" dirty="0">
                <a:latin typeface="Menlo" charset="0"/>
              </a:rPr>
              <a:t>[</a:t>
            </a:r>
            <a:r>
              <a:rPr lang="en-US" dirty="0">
                <a:solidFill>
                  <a:srgbClr val="1F888B"/>
                </a:solidFill>
                <a:latin typeface="Menlo" charset="0"/>
              </a:rPr>
              <a:t>F</a:t>
            </a:r>
            <a:r>
              <a:rPr lang="en-US" dirty="0">
                <a:latin typeface="Menlo" charset="0"/>
              </a:rPr>
              <a:t>, </a:t>
            </a:r>
            <a:r>
              <a:rPr lang="en-US" dirty="0">
                <a:solidFill>
                  <a:srgbClr val="1F888B"/>
                </a:solidFill>
                <a:latin typeface="Menlo" charset="0"/>
              </a:rPr>
              <a:t>Vector</a:t>
            </a:r>
            <a:r>
              <a:rPr lang="en-US" dirty="0">
                <a:latin typeface="Menlo" charset="0"/>
              </a:rPr>
              <a:t>[</a:t>
            </a:r>
            <a:r>
              <a:rPr lang="en-US" dirty="0">
                <a:solidFill>
                  <a:srgbClr val="1F888B"/>
                </a:solidFill>
                <a:latin typeface="Menlo" charset="0"/>
              </a:rPr>
              <a:t>String</a:t>
            </a:r>
            <a:r>
              <a:rPr lang="en-US" dirty="0">
                <a:latin typeface="Menlo" charset="0"/>
              </a:rPr>
              <a:t>], ?]] {</a:t>
            </a: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get(key: </a:t>
            </a:r>
            <a:r>
              <a:rPr lang="en-US" dirty="0">
                <a:solidFill>
                  <a:srgbClr val="1F888B"/>
                </a:solidFill>
                <a:latin typeface="Menlo" charset="0"/>
              </a:rPr>
              <a:t>String</a:t>
            </a:r>
            <a:r>
              <a:rPr lang="en-US" dirty="0">
                <a:latin typeface="Menlo" charset="0"/>
              </a:rPr>
              <a:t>): </a:t>
            </a:r>
            <a:r>
              <a:rPr lang="en-US" dirty="0" err="1">
                <a:latin typeface="Menlo" charset="0"/>
              </a:rPr>
              <a:t>WriterT</a:t>
            </a:r>
            <a:r>
              <a:rPr lang="en-US" dirty="0">
                <a:latin typeface="Menlo" charset="0"/>
              </a:rPr>
              <a:t>[</a:t>
            </a:r>
            <a:r>
              <a:rPr lang="en-US" dirty="0">
                <a:solidFill>
                  <a:srgbClr val="1F888B"/>
                </a:solidFill>
                <a:latin typeface="Menlo" charset="0"/>
              </a:rPr>
              <a:t>F</a:t>
            </a:r>
            <a:r>
              <a:rPr lang="en-US" dirty="0">
                <a:latin typeface="Menlo" charset="0"/>
              </a:rPr>
              <a:t>, </a:t>
            </a:r>
            <a:r>
              <a:rPr lang="en-US" dirty="0">
                <a:solidFill>
                  <a:srgbClr val="1F888B"/>
                </a:solidFill>
                <a:latin typeface="Menlo" charset="0"/>
              </a:rPr>
              <a:t>Vector</a:t>
            </a:r>
            <a:r>
              <a:rPr lang="en-US" dirty="0">
                <a:latin typeface="Menlo" charset="0"/>
              </a:rPr>
              <a:t>[</a:t>
            </a:r>
            <a:r>
              <a:rPr lang="en-US" dirty="0">
                <a:solidFill>
                  <a:srgbClr val="1F888B"/>
                </a:solidFill>
                <a:latin typeface="Menlo" charset="0"/>
              </a:rPr>
              <a:t>String</a:t>
            </a:r>
            <a:r>
              <a:rPr lang="en-US" dirty="0">
                <a:latin typeface="Menlo" charset="0"/>
              </a:rPr>
              <a:t>], Option[</a:t>
            </a:r>
            <a:r>
              <a:rPr lang="en-US" dirty="0">
                <a:solidFill>
                  <a:srgbClr val="1F888B"/>
                </a:solidFill>
                <a:latin typeface="Menlo" charset="0"/>
              </a:rPr>
              <a:t>String</a:t>
            </a:r>
            <a:r>
              <a:rPr lang="en-US" dirty="0">
                <a:latin typeface="Menlo" charset="0"/>
              </a:rPr>
              <a:t>]] =</a:t>
            </a:r>
          </a:p>
          <a:p>
            <a:r>
              <a:rPr lang="en-US" dirty="0">
                <a:latin typeface="Menlo" charset="0"/>
              </a:rPr>
              <a:t>    </a:t>
            </a:r>
            <a:r>
              <a:rPr lang="en-US" dirty="0" err="1">
                <a:latin typeface="Menlo" charset="0"/>
              </a:rPr>
              <a:t>WriterT.</a:t>
            </a:r>
            <a:r>
              <a:rPr lang="en-US" i="1" dirty="0" err="1">
                <a:latin typeface="Menlo" charset="0"/>
              </a:rPr>
              <a:t>lift</a:t>
            </a:r>
            <a:r>
              <a:rPr lang="en-US" dirty="0">
                <a:latin typeface="Menlo" charset="0"/>
              </a:rPr>
              <a:t>(</a:t>
            </a:r>
            <a:r>
              <a:rPr lang="en-US" dirty="0" err="1">
                <a:latin typeface="Menlo" charset="0"/>
              </a:rPr>
              <a:t>storage.get</a:t>
            </a:r>
            <a:r>
              <a:rPr lang="en-US" dirty="0">
                <a:latin typeface="Menlo" charset="0"/>
              </a:rPr>
              <a:t>(key))</a:t>
            </a: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put(key: </a:t>
            </a:r>
            <a:r>
              <a:rPr lang="en-US" dirty="0">
                <a:solidFill>
                  <a:srgbClr val="1F888B"/>
                </a:solidFill>
                <a:latin typeface="Menlo" charset="0"/>
              </a:rPr>
              <a:t>String</a:t>
            </a:r>
            <a:r>
              <a:rPr lang="en-US" dirty="0">
                <a:latin typeface="Menlo" charset="0"/>
              </a:rPr>
              <a:t>, data: </a:t>
            </a:r>
            <a:r>
              <a:rPr lang="en-US" dirty="0">
                <a:solidFill>
                  <a:srgbClr val="1F888B"/>
                </a:solidFill>
                <a:latin typeface="Menlo" charset="0"/>
              </a:rPr>
              <a:t>String</a:t>
            </a:r>
            <a:r>
              <a:rPr lang="en-US" dirty="0">
                <a:latin typeface="Menlo" charset="0"/>
              </a:rPr>
              <a:t>): </a:t>
            </a:r>
            <a:r>
              <a:rPr lang="en-US" dirty="0" err="1">
                <a:latin typeface="Menlo" charset="0"/>
              </a:rPr>
              <a:t>WriterT</a:t>
            </a:r>
            <a:r>
              <a:rPr lang="en-US" dirty="0">
                <a:latin typeface="Menlo" charset="0"/>
              </a:rPr>
              <a:t>[</a:t>
            </a:r>
            <a:r>
              <a:rPr lang="en-US" dirty="0">
                <a:solidFill>
                  <a:srgbClr val="1F888B"/>
                </a:solidFill>
                <a:latin typeface="Menlo" charset="0"/>
              </a:rPr>
              <a:t>F</a:t>
            </a:r>
            <a:r>
              <a:rPr lang="en-US" dirty="0">
                <a:latin typeface="Menlo" charset="0"/>
              </a:rPr>
              <a:t>, </a:t>
            </a:r>
            <a:r>
              <a:rPr lang="en-US" dirty="0">
                <a:solidFill>
                  <a:srgbClr val="1F888B"/>
                </a:solidFill>
                <a:latin typeface="Menlo" charset="0"/>
              </a:rPr>
              <a:t>Vector</a:t>
            </a:r>
            <a:r>
              <a:rPr lang="en-US" dirty="0">
                <a:latin typeface="Menlo" charset="0"/>
              </a:rPr>
              <a:t>[</a:t>
            </a:r>
            <a:r>
              <a:rPr lang="en-US" dirty="0">
                <a:solidFill>
                  <a:srgbClr val="1F888B"/>
                </a:solidFill>
                <a:latin typeface="Menlo" charset="0"/>
              </a:rPr>
              <a:t>String</a:t>
            </a:r>
            <a:r>
              <a:rPr lang="en-US" dirty="0">
                <a:latin typeface="Menlo" charset="0"/>
              </a:rPr>
              <a:t>], Unit] =</a:t>
            </a:r>
          </a:p>
          <a:p>
            <a:r>
              <a:rPr lang="en-US" dirty="0">
                <a:latin typeface="Menlo" charset="0"/>
              </a:rPr>
              <a:t>    </a:t>
            </a:r>
            <a:r>
              <a:rPr lang="en-US" dirty="0" err="1">
                <a:latin typeface="Menlo" charset="0"/>
              </a:rPr>
              <a:t>WriterT.</a:t>
            </a:r>
            <a:r>
              <a:rPr lang="en-US" i="1" dirty="0" err="1">
                <a:latin typeface="Menlo" charset="0"/>
              </a:rPr>
              <a:t>lift</a:t>
            </a:r>
            <a:r>
              <a:rPr lang="en-US" dirty="0">
                <a:latin typeface="Menlo" charset="0"/>
              </a:rPr>
              <a:t>(</a:t>
            </a:r>
            <a:r>
              <a:rPr lang="en-US" dirty="0" err="1">
                <a:latin typeface="Menlo" charset="0"/>
              </a:rPr>
              <a:t>storage.put</a:t>
            </a:r>
            <a:r>
              <a:rPr lang="en-US" dirty="0">
                <a:latin typeface="Menlo" charset="0"/>
              </a:rPr>
              <a:t>(key, data))</a:t>
            </a:r>
          </a:p>
          <a:p>
            <a:r>
              <a:rPr lang="en-US" dirty="0">
                <a:latin typeface="Menlo" charset="0"/>
              </a:rPr>
              <a:t>  </a:t>
            </a:r>
            <a:r>
              <a:rPr lang="en-US" b="1" dirty="0" err="1">
                <a:solidFill>
                  <a:srgbClr val="00006D"/>
                </a:solidFill>
                <a:latin typeface="Menlo" charset="0"/>
              </a:rPr>
              <a:t>def</a:t>
            </a:r>
            <a:r>
              <a:rPr lang="en-US" b="1" dirty="0">
                <a:solidFill>
                  <a:srgbClr val="00006D"/>
                </a:solidFill>
                <a:latin typeface="Menlo" charset="0"/>
              </a:rPr>
              <a:t> </a:t>
            </a:r>
            <a:r>
              <a:rPr lang="en-US" dirty="0">
                <a:latin typeface="Menlo" charset="0"/>
              </a:rPr>
              <a:t>remove(key: </a:t>
            </a:r>
            <a:r>
              <a:rPr lang="en-US" dirty="0">
                <a:solidFill>
                  <a:srgbClr val="1F888B"/>
                </a:solidFill>
                <a:latin typeface="Menlo" charset="0"/>
              </a:rPr>
              <a:t>String</a:t>
            </a:r>
            <a:r>
              <a:rPr lang="en-US" dirty="0">
                <a:latin typeface="Menlo" charset="0"/>
              </a:rPr>
              <a:t>): </a:t>
            </a:r>
            <a:r>
              <a:rPr lang="en-US" dirty="0" err="1">
                <a:latin typeface="Menlo" charset="0"/>
              </a:rPr>
              <a:t>WriterT</a:t>
            </a:r>
            <a:r>
              <a:rPr lang="en-US" dirty="0">
                <a:latin typeface="Menlo" charset="0"/>
              </a:rPr>
              <a:t>[</a:t>
            </a:r>
            <a:r>
              <a:rPr lang="en-US" dirty="0">
                <a:solidFill>
                  <a:srgbClr val="1F888B"/>
                </a:solidFill>
                <a:latin typeface="Menlo" charset="0"/>
              </a:rPr>
              <a:t>F</a:t>
            </a:r>
            <a:r>
              <a:rPr lang="en-US" dirty="0">
                <a:latin typeface="Menlo" charset="0"/>
              </a:rPr>
              <a:t>, </a:t>
            </a:r>
            <a:r>
              <a:rPr lang="en-US" dirty="0">
                <a:solidFill>
                  <a:srgbClr val="1F888B"/>
                </a:solidFill>
                <a:latin typeface="Menlo" charset="0"/>
              </a:rPr>
              <a:t>Vector</a:t>
            </a:r>
            <a:r>
              <a:rPr lang="en-US" dirty="0">
                <a:latin typeface="Menlo" charset="0"/>
              </a:rPr>
              <a:t>[</a:t>
            </a:r>
            <a:r>
              <a:rPr lang="en-US" dirty="0">
                <a:solidFill>
                  <a:srgbClr val="1F888B"/>
                </a:solidFill>
                <a:latin typeface="Menlo" charset="0"/>
              </a:rPr>
              <a:t>String</a:t>
            </a:r>
            <a:r>
              <a:rPr lang="en-US" dirty="0">
                <a:latin typeface="Menlo" charset="0"/>
              </a:rPr>
              <a:t>], Unit] =</a:t>
            </a:r>
          </a:p>
          <a:p>
            <a:r>
              <a:rPr lang="en-US" dirty="0">
                <a:latin typeface="Menlo" charset="0"/>
              </a:rPr>
              <a:t>    </a:t>
            </a:r>
            <a:r>
              <a:rPr lang="en-US" dirty="0" err="1">
                <a:latin typeface="Menlo" charset="0"/>
              </a:rPr>
              <a:t>WriterT.putT</a:t>
            </a:r>
            <a:r>
              <a:rPr lang="en-US" dirty="0">
                <a:latin typeface="Menlo" charset="0"/>
              </a:rPr>
              <a:t>(</a:t>
            </a:r>
            <a:r>
              <a:rPr lang="en-US" dirty="0" err="1">
                <a:latin typeface="Menlo" charset="0"/>
              </a:rPr>
              <a:t>storage.remove</a:t>
            </a:r>
            <a:r>
              <a:rPr lang="en-US" dirty="0">
                <a:latin typeface="Menlo" charset="0"/>
              </a:rPr>
              <a:t>(key))(</a:t>
            </a:r>
            <a:r>
              <a:rPr lang="en-US" i="1" dirty="0">
                <a:solidFill>
                  <a:srgbClr val="520067"/>
                </a:solidFill>
                <a:latin typeface="Menlo" charset="0"/>
              </a:rPr>
              <a:t>Vector</a:t>
            </a:r>
            <a:r>
              <a:rPr lang="en-US" dirty="0">
                <a:latin typeface="Menlo" charset="0"/>
              </a:rPr>
              <a:t>(key))</a:t>
            </a:r>
          </a:p>
          <a:p>
            <a:r>
              <a:rPr lang="en-US" dirty="0">
                <a:latin typeface="Menlo" charset="0"/>
              </a:rPr>
              <a:t>}</a:t>
            </a:r>
          </a:p>
        </p:txBody>
      </p:sp>
    </p:spTree>
    <p:extLst>
      <p:ext uri="{BB962C8B-B14F-4D97-AF65-F5344CB8AC3E}">
        <p14:creationId xmlns:p14="http://schemas.microsoft.com/office/powerpoint/2010/main" val="646670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5" name="Rectangle 4"/>
          <p:cNvSpPr/>
          <p:nvPr/>
        </p:nvSpPr>
        <p:spPr>
          <a:xfrm>
            <a:off x="153909" y="1865742"/>
            <a:ext cx="8836182" cy="1815882"/>
          </a:xfrm>
          <a:prstGeom prst="rect">
            <a:avLst/>
          </a:prstGeom>
          <a:solidFill>
            <a:schemeClr val="bg1"/>
          </a:solidFill>
        </p:spPr>
        <p:txBody>
          <a:bodyPr wrap="square">
            <a:spAutoFit/>
          </a:bodyPr>
          <a:lstStyle/>
          <a:p>
            <a:r>
              <a:rPr lang="en-US" b="1" dirty="0" smtClean="0">
                <a:solidFill>
                  <a:srgbClr val="00006D"/>
                </a:solidFill>
                <a:latin typeface="Fira Code" charset="0"/>
                <a:ea typeface="Fira Code" charset="0"/>
                <a:cs typeface="Fira Code" charset="0"/>
              </a:rPr>
              <a:t>object </a:t>
            </a:r>
            <a:r>
              <a:rPr lang="en-US" dirty="0" err="1">
                <a:latin typeface="Fira Code" charset="0"/>
                <a:ea typeface="Fira Code" charset="0"/>
                <a:cs typeface="Fira Code" charset="0"/>
              </a:rPr>
              <a:t>StorageFinal</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putIfAbsent</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[_]: Monad](key: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data: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a:t>
            </a:r>
            <a:r>
              <a:rPr lang="en-US" b="1" dirty="0">
                <a:solidFill>
                  <a:srgbClr val="00006D"/>
                </a:solidFill>
                <a:latin typeface="Fira Code" charset="0"/>
                <a:ea typeface="Fira Code" charset="0"/>
                <a:cs typeface="Fira Code" charset="0"/>
              </a:rPr>
              <a:t>implicit </a:t>
            </a:r>
            <a:r>
              <a:rPr lang="en-US" dirty="0">
                <a:latin typeface="Fira Code" charset="0"/>
                <a:ea typeface="Fira Code" charset="0"/>
                <a:cs typeface="Fira Code" charset="0"/>
              </a:rPr>
              <a:t>storage: </a:t>
            </a:r>
            <a:r>
              <a:rPr lang="en-US" dirty="0" err="1">
                <a:latin typeface="Fira Code" charset="0"/>
                <a:ea typeface="Fira Code" charset="0"/>
                <a:cs typeface="Fira Code" charset="0"/>
              </a:rPr>
              <a:t>StorageFinal</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[Unit] =</a:t>
            </a:r>
          </a:p>
          <a:p>
            <a:r>
              <a:rPr lang="mr-IN" dirty="0">
                <a:latin typeface="Fira Code" charset="0"/>
                <a:ea typeface="Fira Code" charset="0"/>
                <a:cs typeface="Fira Code" charset="0"/>
              </a:rPr>
              <a:t>    </a:t>
            </a:r>
            <a:r>
              <a:rPr lang="mr-IN" b="1" dirty="0" err="1">
                <a:solidFill>
                  <a:srgbClr val="00006D"/>
                </a:solidFill>
                <a:latin typeface="Fira Code" charset="0"/>
                <a:ea typeface="Fira Code" charset="0"/>
                <a:cs typeface="Fira Code" charset="0"/>
              </a:rPr>
              <a:t>for</a:t>
            </a:r>
            <a:r>
              <a:rPr lang="mr-IN" b="1" dirty="0">
                <a:solidFill>
                  <a:srgbClr val="00006D"/>
                </a:solidFill>
                <a:latin typeface="Fira Code" charset="0"/>
                <a:ea typeface="Fira Code" charset="0"/>
                <a:cs typeface="Fira Code" charset="0"/>
              </a:rPr>
              <a:t> </a:t>
            </a:r>
            <a:r>
              <a:rPr lang="mr-IN" dirty="0">
                <a:latin typeface="Fira Code" charset="0"/>
                <a:ea typeface="Fira Code" charset="0"/>
                <a:cs typeface="Fira Code" charset="0"/>
              </a:rPr>
              <a:t>{</a:t>
            </a:r>
          </a:p>
          <a:p>
            <a:r>
              <a:rPr lang="en-US" dirty="0">
                <a:latin typeface="Fira Code" charset="0"/>
                <a:ea typeface="Fira Code" charset="0"/>
                <a:cs typeface="Fira Code" charset="0"/>
              </a:rPr>
              <a:t>      </a:t>
            </a:r>
            <a:r>
              <a:rPr lang="en-US" dirty="0" err="1">
                <a:latin typeface="Fira Code" charset="0"/>
                <a:ea typeface="Fira Code" charset="0"/>
                <a:cs typeface="Fira Code" charset="0"/>
              </a:rPr>
              <a:t>currentData</a:t>
            </a:r>
            <a:r>
              <a:rPr lang="en-US" dirty="0">
                <a:latin typeface="Fira Code" charset="0"/>
                <a:ea typeface="Fira Code" charset="0"/>
                <a:cs typeface="Fira Code" charset="0"/>
              </a:rPr>
              <a:t> &lt;- </a:t>
            </a:r>
            <a:r>
              <a:rPr lang="en-US" dirty="0" err="1">
                <a:latin typeface="Fira Code" charset="0"/>
                <a:ea typeface="Fira Code" charset="0"/>
                <a:cs typeface="Fira Code" charset="0"/>
              </a:rPr>
              <a:t>storage.get</a:t>
            </a:r>
            <a:r>
              <a:rPr lang="en-US" dirty="0">
                <a:latin typeface="Fira Code" charset="0"/>
                <a:ea typeface="Fira Code" charset="0"/>
                <a:cs typeface="Fira Code" charset="0"/>
              </a:rPr>
              <a:t>(key)</a:t>
            </a:r>
          </a:p>
          <a:p>
            <a:r>
              <a:rPr lang="en-US" dirty="0">
                <a:latin typeface="Fira Code" charset="0"/>
                <a:ea typeface="Fira Code" charset="0"/>
                <a:cs typeface="Fira Code" charset="0"/>
              </a:rPr>
              <a:t>      _ &lt;- </a:t>
            </a:r>
            <a:r>
              <a:rPr lang="en-US" b="1" dirty="0">
                <a:solidFill>
                  <a:srgbClr val="00006D"/>
                </a:solidFill>
                <a:latin typeface="Fira Code" charset="0"/>
                <a:ea typeface="Fira Code" charset="0"/>
                <a:cs typeface="Fira Code" charset="0"/>
              </a:rPr>
              <a:t>if </a:t>
            </a:r>
            <a:r>
              <a:rPr lang="en-US" dirty="0">
                <a:latin typeface="Fira Code" charset="0"/>
                <a:ea typeface="Fira Code" charset="0"/>
                <a:cs typeface="Fira Code" charset="0"/>
              </a:rPr>
              <a:t>(</a:t>
            </a:r>
            <a:r>
              <a:rPr lang="en-US" dirty="0" err="1">
                <a:latin typeface="Fira Code" charset="0"/>
                <a:ea typeface="Fira Code" charset="0"/>
                <a:cs typeface="Fira Code" charset="0"/>
              </a:rPr>
              <a:t>currentData.isDefined</a:t>
            </a:r>
            <a:r>
              <a:rPr lang="en-US" dirty="0">
                <a:latin typeface="Fira Code" charset="0"/>
                <a:ea typeface="Fira Code" charset="0"/>
                <a:cs typeface="Fira Code" charset="0"/>
              </a:rPr>
              <a:t>) ().pure[</a:t>
            </a:r>
            <a:r>
              <a:rPr lang="en-US" dirty="0">
                <a:solidFill>
                  <a:srgbClr val="1F888B"/>
                </a:solidFill>
                <a:latin typeface="Fira Code" charset="0"/>
                <a:ea typeface="Fira Code" charset="0"/>
                <a:cs typeface="Fira Code" charset="0"/>
              </a:rPr>
              <a:t>F</a:t>
            </a:r>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else </a:t>
            </a:r>
            <a:r>
              <a:rPr lang="en-US" dirty="0" err="1">
                <a:latin typeface="Fira Code" charset="0"/>
                <a:ea typeface="Fira Code" charset="0"/>
                <a:cs typeface="Fira Code" charset="0"/>
              </a:rPr>
              <a:t>storage.put</a:t>
            </a:r>
            <a:r>
              <a:rPr lang="en-US" dirty="0">
                <a:latin typeface="Fira Code" charset="0"/>
                <a:ea typeface="Fira Code" charset="0"/>
                <a:cs typeface="Fira Code" charset="0"/>
              </a:rPr>
              <a:t>(key, data)</a:t>
            </a:r>
          </a:p>
          <a:p>
            <a:r>
              <a:rPr lang="mr-IN" dirty="0">
                <a:latin typeface="Fira Code" charset="0"/>
                <a:ea typeface="Fira Code" charset="0"/>
                <a:cs typeface="Fira Code" charset="0"/>
              </a:rPr>
              <a:t>    } </a:t>
            </a:r>
            <a:r>
              <a:rPr lang="mr-IN" b="1" dirty="0" err="1">
                <a:solidFill>
                  <a:srgbClr val="00006D"/>
                </a:solidFill>
                <a:latin typeface="Fira Code" charset="0"/>
                <a:ea typeface="Fira Code" charset="0"/>
                <a:cs typeface="Fira Code" charset="0"/>
              </a:rPr>
              <a:t>yield</a:t>
            </a:r>
            <a:r>
              <a:rPr lang="mr-IN" b="1" dirty="0">
                <a:solidFill>
                  <a:srgbClr val="00006D"/>
                </a:solidFill>
                <a:latin typeface="Fira Code" charset="0"/>
                <a:ea typeface="Fira Code" charset="0"/>
                <a:cs typeface="Fira Code" charset="0"/>
              </a:rPr>
              <a:t> </a:t>
            </a:r>
            <a:r>
              <a:rPr lang="mr-IN" dirty="0">
                <a:latin typeface="Fira Code" charset="0"/>
                <a:ea typeface="Fira Code" charset="0"/>
                <a:cs typeface="Fira Code" charset="0"/>
              </a:rPr>
              <a:t>()</a:t>
            </a:r>
          </a:p>
          <a:p>
            <a:r>
              <a:rPr lang="mr-IN" dirty="0">
                <a:latin typeface="Fira Code" charset="0"/>
                <a:ea typeface="Fira Code" charset="0"/>
                <a:cs typeface="Fira Code" charset="0"/>
              </a:rPr>
              <a:t>}</a:t>
            </a:r>
          </a:p>
        </p:txBody>
      </p:sp>
    </p:spTree>
    <p:extLst>
      <p:ext uri="{BB962C8B-B14F-4D97-AF65-F5344CB8AC3E}">
        <p14:creationId xmlns:p14="http://schemas.microsoft.com/office/powerpoint/2010/main" val="74980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Stack-safety</a:t>
            </a:r>
            <a:endParaRPr lang="en-US" dirty="0"/>
          </a:p>
        </p:txBody>
      </p:sp>
      <p:sp>
        <p:nvSpPr>
          <p:cNvPr id="3" name="Text Placeholder 2"/>
          <p:cNvSpPr>
            <a:spLocks noGrp="1"/>
          </p:cNvSpPr>
          <p:nvPr>
            <p:ph type="body" idx="1"/>
          </p:nvPr>
        </p:nvSpPr>
        <p:spPr/>
        <p:txBody>
          <a:bodyPr/>
          <a:lstStyle/>
          <a:p>
            <a:r>
              <a:rPr lang="en-US" dirty="0" smtClean="0"/>
              <a:t>Finally tagless stack-safety is ordinary FP stack-safety, because all you’re doing is calling functions</a:t>
            </a:r>
          </a:p>
          <a:p>
            <a:r>
              <a:rPr lang="en-US" dirty="0" smtClean="0"/>
              <a:t>Thus, you still have to remember to use </a:t>
            </a:r>
            <a:r>
              <a:rPr lang="en-US" dirty="0" err="1" smtClean="0"/>
              <a:t>tailrec</a:t>
            </a:r>
            <a:r>
              <a:rPr lang="en-US" dirty="0" smtClean="0"/>
              <a:t> and </a:t>
            </a:r>
            <a:r>
              <a:rPr lang="en-US" dirty="0" err="1" smtClean="0"/>
              <a:t>tailrecM</a:t>
            </a:r>
            <a:r>
              <a:rPr lang="en-US" dirty="0" smtClean="0"/>
              <a:t> for stack-safe recursion</a:t>
            </a:r>
          </a:p>
          <a:p>
            <a:r>
              <a:rPr lang="en-US" dirty="0" smtClean="0"/>
              <a:t>For everything else, well</a:t>
            </a:r>
            <a:r>
              <a:rPr lang="mr-IN" dirty="0" smtClean="0"/>
              <a:t>…</a:t>
            </a:r>
            <a:endParaRPr lang="en-US" dirty="0" smtClean="0"/>
          </a:p>
        </p:txBody>
      </p:sp>
    </p:spTree>
    <p:extLst>
      <p:ext uri="{BB962C8B-B14F-4D97-AF65-F5344CB8AC3E}">
        <p14:creationId xmlns:p14="http://schemas.microsoft.com/office/powerpoint/2010/main" val="1690996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Bringing Free back</a:t>
            </a:r>
            <a:endParaRPr lang="en-US" dirty="0"/>
          </a:p>
        </p:txBody>
      </p:sp>
      <p:sp>
        <p:nvSpPr>
          <p:cNvPr id="3" name="Text Placeholder 2"/>
          <p:cNvSpPr>
            <a:spLocks noGrp="1"/>
          </p:cNvSpPr>
          <p:nvPr>
            <p:ph type="body" idx="1"/>
          </p:nvPr>
        </p:nvSpPr>
        <p:spPr/>
        <p:txBody>
          <a:bodyPr/>
          <a:lstStyle/>
          <a:p>
            <a:r>
              <a:rPr lang="en-US" dirty="0" smtClean="0"/>
              <a:t>Because Free provides a branching structure in stack-safe manner, one might wonder if it’s possible to combine the stack-safety of Free with the simplicity and efficiency of finally tagless</a:t>
            </a:r>
          </a:p>
          <a:p>
            <a:r>
              <a:rPr lang="en-US" dirty="0" smtClean="0"/>
              <a:t>And in fact, there is: just put the free structure in the concrete choice of type in your object</a:t>
            </a:r>
          </a:p>
          <a:p>
            <a:r>
              <a:rPr lang="en-US" dirty="0" smtClean="0"/>
              <a:t>Better, the choice is in a single line of code. Take it out if you don’t end up needing it for a nice performance boost</a:t>
            </a:r>
          </a:p>
        </p:txBody>
      </p:sp>
    </p:spTree>
    <p:extLst>
      <p:ext uri="{BB962C8B-B14F-4D97-AF65-F5344CB8AC3E}">
        <p14:creationId xmlns:p14="http://schemas.microsoft.com/office/powerpoint/2010/main" val="44458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Monad transformers</a:t>
            </a:r>
            <a:endParaRPr lang="en-US" dirty="0"/>
          </a:p>
        </p:txBody>
      </p:sp>
      <p:sp>
        <p:nvSpPr>
          <p:cNvPr id="3" name="Text Placeholder 2"/>
          <p:cNvSpPr>
            <a:spLocks noGrp="1"/>
          </p:cNvSpPr>
          <p:nvPr>
            <p:ph type="body" idx="1"/>
          </p:nvPr>
        </p:nvSpPr>
        <p:spPr/>
        <p:txBody>
          <a:bodyPr/>
          <a:lstStyle/>
          <a:p>
            <a:r>
              <a:rPr lang="en-US" dirty="0" smtClean="0"/>
              <a:t>Monad transformers are a good way to add effects to an interpreter, but they aren’t perfect</a:t>
            </a:r>
          </a:p>
          <a:p>
            <a:r>
              <a:rPr lang="en-US" dirty="0" smtClean="0"/>
              <a:t>They enforce an order of effects; </a:t>
            </a:r>
            <a:r>
              <a:rPr lang="en-US" dirty="0" err="1" smtClean="0"/>
              <a:t>WriterT</a:t>
            </a:r>
            <a:r>
              <a:rPr lang="en-US" dirty="0" smtClean="0"/>
              <a:t>[</a:t>
            </a:r>
            <a:r>
              <a:rPr lang="en-US" dirty="0" err="1" smtClean="0"/>
              <a:t>ReaderT</a:t>
            </a:r>
            <a:r>
              <a:rPr lang="en-US" dirty="0"/>
              <a:t>[_]] and </a:t>
            </a:r>
            <a:r>
              <a:rPr lang="en-US" dirty="0" err="1"/>
              <a:t>ReaderT</a:t>
            </a:r>
            <a:r>
              <a:rPr lang="en-US" dirty="0"/>
              <a:t>[</a:t>
            </a:r>
            <a:r>
              <a:rPr lang="en-US" dirty="0" err="1"/>
              <a:t>WriterT</a:t>
            </a:r>
            <a:r>
              <a:rPr lang="en-US" dirty="0"/>
              <a:t>[_]] are not the </a:t>
            </a:r>
            <a:r>
              <a:rPr lang="en-US" dirty="0" smtClean="0"/>
              <a:t>same</a:t>
            </a:r>
            <a:endParaRPr lang="en-US" dirty="0"/>
          </a:p>
        </p:txBody>
      </p:sp>
    </p:spTree>
    <p:extLst>
      <p:ext uri="{BB962C8B-B14F-4D97-AF65-F5344CB8AC3E}">
        <p14:creationId xmlns:p14="http://schemas.microsoft.com/office/powerpoint/2010/main" val="1788651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Monad transformers</a:t>
            </a:r>
            <a:endParaRPr lang="en-US" dirty="0"/>
          </a:p>
        </p:txBody>
      </p:sp>
      <p:sp>
        <p:nvSpPr>
          <p:cNvPr id="3" name="Text Placeholder 2"/>
          <p:cNvSpPr>
            <a:spLocks noGrp="1"/>
          </p:cNvSpPr>
          <p:nvPr>
            <p:ph type="body" idx="1"/>
          </p:nvPr>
        </p:nvSpPr>
        <p:spPr/>
        <p:txBody>
          <a:bodyPr/>
          <a:lstStyle/>
          <a:p>
            <a:r>
              <a:rPr lang="en-US" dirty="0" smtClean="0"/>
              <a:t>Also, interpreter transformers can’t change another transformers’ effect after the fact; they can’t even see each others’ transformer layers</a:t>
            </a:r>
          </a:p>
          <a:p>
            <a:r>
              <a:rPr lang="en-US" dirty="0" smtClean="0"/>
              <a:t>Extensible effects, provided by </a:t>
            </a:r>
            <a:r>
              <a:rPr lang="en-US" dirty="0" err="1" smtClean="0"/>
              <a:t>typelevel</a:t>
            </a:r>
            <a:r>
              <a:rPr lang="en-US" dirty="0" smtClean="0"/>
              <a:t> </a:t>
            </a:r>
            <a:r>
              <a:rPr lang="en-US" dirty="0" err="1" smtClean="0"/>
              <a:t>eff</a:t>
            </a:r>
            <a:r>
              <a:rPr lang="en-US" dirty="0" smtClean="0"/>
              <a:t> (which I co-maintain with @</a:t>
            </a:r>
            <a:r>
              <a:rPr lang="en-US" dirty="0" err="1" smtClean="0"/>
              <a:t>etorreborre</a:t>
            </a:r>
            <a:r>
              <a:rPr lang="en-US" dirty="0" smtClean="0"/>
              <a:t>) solve these issues</a:t>
            </a:r>
          </a:p>
        </p:txBody>
      </p:sp>
    </p:spTree>
    <p:extLst>
      <p:ext uri="{BB962C8B-B14F-4D97-AF65-F5344CB8AC3E}">
        <p14:creationId xmlns:p14="http://schemas.microsoft.com/office/powerpoint/2010/main" val="121264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3908" y="1141613"/>
            <a:ext cx="8818075" cy="3108543"/>
          </a:xfrm>
          <a:prstGeom prst="rect">
            <a:avLst/>
          </a:prstGeom>
          <a:solidFill>
            <a:schemeClr val="bg1"/>
          </a:solidFill>
        </p:spPr>
        <p:txBody>
          <a:bodyPr wrap="square">
            <a:spAutoFit/>
          </a:bodyPr>
          <a:lstStyle/>
          <a:p>
            <a:r>
              <a:rPr lang="en-US" b="1" dirty="0">
                <a:solidFill>
                  <a:srgbClr val="00006D"/>
                </a:solidFill>
                <a:latin typeface="Fira Code" charset="0"/>
                <a:ea typeface="Fira Code" charset="0"/>
                <a:cs typeface="Fira Code" charset="0"/>
              </a:rPr>
              <a:t>import </a:t>
            </a:r>
            <a:r>
              <a:rPr lang="en-US" dirty="0" err="1">
                <a:latin typeface="Fira Code" charset="0"/>
                <a:ea typeface="Fira Code" charset="0"/>
                <a:cs typeface="Fira Code" charset="0"/>
              </a:rPr>
              <a:t>cats.data.Writer</a:t>
            </a:r>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import </a:t>
            </a:r>
            <a:r>
              <a:rPr lang="en-US" dirty="0" err="1">
                <a:latin typeface="Fira Code" charset="0"/>
                <a:ea typeface="Fira Code" charset="0"/>
                <a:cs typeface="Fira Code" charset="0"/>
              </a:rPr>
              <a:t>org.atnos.eff</a:t>
            </a:r>
            <a:r>
              <a:rPr lang="en-US" dirty="0">
                <a:latin typeface="Fira Code" charset="0"/>
                <a:ea typeface="Fira Code" charset="0"/>
                <a:cs typeface="Fira Code" charset="0"/>
              </a:rPr>
              <a:t>.{</a:t>
            </a:r>
            <a:r>
              <a:rPr lang="en-US" dirty="0" err="1">
                <a:latin typeface="Fira Code" charset="0"/>
                <a:ea typeface="Fira Code" charset="0"/>
                <a:cs typeface="Fira Code" charset="0"/>
              </a:rPr>
              <a:t>Eff</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a:t>
            </a:r>
            <a:r>
              <a:rPr lang="en-US" dirty="0">
                <a:latin typeface="Fira Code" charset="0"/>
                <a:ea typeface="Fira Code" charset="0"/>
                <a:cs typeface="Fira Code" charset="0"/>
              </a:rPr>
              <a:t>}</a:t>
            </a:r>
          </a:p>
          <a:p>
            <a:r>
              <a:rPr lang="en-US" b="1" dirty="0">
                <a:solidFill>
                  <a:srgbClr val="00006D"/>
                </a:solidFill>
                <a:latin typeface="Fira Code" charset="0"/>
                <a:ea typeface="Fira Code" charset="0"/>
                <a:cs typeface="Fira Code" charset="0"/>
              </a:rPr>
              <a:t>import </a:t>
            </a:r>
            <a:r>
              <a:rPr lang="en-US" dirty="0" err="1">
                <a:latin typeface="Fira Code" charset="0"/>
                <a:ea typeface="Fira Code" charset="0"/>
                <a:cs typeface="Fira Code" charset="0"/>
              </a:rPr>
              <a:t>org.atnos.eff.writer</a:t>
            </a:r>
            <a:endParaRPr lang="en-US" dirty="0">
              <a:latin typeface="Fira Code" charset="0"/>
              <a:ea typeface="Fira Code" charset="0"/>
              <a:cs typeface="Fira Code" charset="0"/>
            </a:endParaRPr>
          </a:p>
          <a:p>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class </a:t>
            </a:r>
            <a:r>
              <a:rPr lang="en-US" dirty="0" err="1">
                <a:latin typeface="Fira Code" charset="0"/>
                <a:ea typeface="Fira Code" charset="0"/>
                <a:cs typeface="Fira Code" charset="0"/>
              </a:rPr>
              <a:t>LogRemovedKeys</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FS</a:t>
            </a:r>
            <a:r>
              <a:rPr lang="en-US" dirty="0">
                <a:latin typeface="Fira Code" charset="0"/>
                <a:ea typeface="Fira Code" charset="0"/>
                <a:cs typeface="Fira Code" charset="0"/>
              </a:rPr>
              <a:t>](storage: </a:t>
            </a:r>
            <a:r>
              <a:rPr lang="en-US" dirty="0" err="1">
                <a:latin typeface="Fira Code" charset="0"/>
                <a:ea typeface="Fira Code" charset="0"/>
                <a:cs typeface="Fira Code" charset="0"/>
              </a:rPr>
              <a:t>StorageFinal</a:t>
            </a:r>
            <a:r>
              <a:rPr lang="en-US" dirty="0">
                <a:latin typeface="Fira Code" charset="0"/>
                <a:ea typeface="Fira Code" charset="0"/>
                <a:cs typeface="Fira Code" charset="0"/>
              </a:rPr>
              <a:t>[</a:t>
            </a:r>
            <a:r>
              <a:rPr lang="en-US" dirty="0" err="1">
                <a:latin typeface="Fira Code" charset="0"/>
                <a:ea typeface="Fira Code" charset="0"/>
                <a:cs typeface="Fira Code" charset="0"/>
              </a:rPr>
              <a:t>Eff</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FS</a:t>
            </a:r>
            <a:r>
              <a:rPr lang="en-US" dirty="0">
                <a:latin typeface="Fira Code" charset="0"/>
                <a:ea typeface="Fira Code" charset="0"/>
                <a:cs typeface="Fira Code" charset="0"/>
              </a:rPr>
              <a:t>, ?]])</a:t>
            </a:r>
          </a:p>
          <a:p>
            <a:r>
              <a:rPr lang="mr-IN" dirty="0">
                <a:latin typeface="Fira Code" charset="0"/>
                <a:ea typeface="Fira Code" charset="0"/>
                <a:cs typeface="Fira Code" charset="0"/>
              </a:rPr>
              <a:t>                        (</a:t>
            </a:r>
            <a:r>
              <a:rPr lang="mr-IN" b="1" dirty="0" err="1">
                <a:solidFill>
                  <a:srgbClr val="00006D"/>
                </a:solidFill>
                <a:latin typeface="Fira Code" charset="0"/>
                <a:ea typeface="Fira Code" charset="0"/>
                <a:cs typeface="Fira Code" charset="0"/>
              </a:rPr>
              <a:t>implicit</a:t>
            </a:r>
            <a:r>
              <a:rPr lang="mr-IN" b="1" dirty="0">
                <a:solidFill>
                  <a:srgbClr val="00006D"/>
                </a:solidFill>
                <a:latin typeface="Fira Code" charset="0"/>
                <a:ea typeface="Fira Code" charset="0"/>
                <a:cs typeface="Fira Code" charset="0"/>
              </a:rPr>
              <a:t> </a:t>
            </a:r>
            <a:r>
              <a:rPr lang="mr-IN" dirty="0" err="1">
                <a:latin typeface="Fira Code" charset="0"/>
                <a:ea typeface="Fira Code" charset="0"/>
                <a:cs typeface="Fira Code" charset="0"/>
              </a:rPr>
              <a:t>member</a:t>
            </a:r>
            <a:r>
              <a:rPr lang="mr-IN" dirty="0">
                <a:latin typeface="Fira Code" charset="0"/>
                <a:ea typeface="Fira Code" charset="0"/>
                <a:cs typeface="Fira Code" charset="0"/>
              </a:rPr>
              <a:t>: </a:t>
            </a:r>
            <a:r>
              <a:rPr lang="mr-IN" dirty="0" err="1">
                <a:solidFill>
                  <a:srgbClr val="1F888B"/>
                </a:solidFill>
                <a:latin typeface="Fira Code" charset="0"/>
                <a:ea typeface="Fira Code" charset="0"/>
                <a:cs typeface="Fira Code" charset="0"/>
              </a:rPr>
              <a:t>Writer</a:t>
            </a:r>
            <a:r>
              <a:rPr lang="mr-IN" dirty="0">
                <a:latin typeface="Fira Code" charset="0"/>
                <a:ea typeface="Fira Code" charset="0"/>
                <a:cs typeface="Fira Code" charset="0"/>
              </a:rPr>
              <a:t>[</a:t>
            </a:r>
            <a:r>
              <a:rPr lang="mr-IN" dirty="0" err="1">
                <a:solidFill>
                  <a:srgbClr val="1F888B"/>
                </a:solidFill>
                <a:latin typeface="Fira Code" charset="0"/>
                <a:ea typeface="Fira Code" charset="0"/>
                <a:cs typeface="Fira Code" charset="0"/>
              </a:rPr>
              <a:t>Vector</a:t>
            </a:r>
            <a:r>
              <a:rPr lang="mr-IN" dirty="0">
                <a:latin typeface="Fira Code" charset="0"/>
                <a:ea typeface="Fira Code" charset="0"/>
                <a:cs typeface="Fira Code" charset="0"/>
              </a:rPr>
              <a:t>[</a:t>
            </a:r>
            <a:r>
              <a:rPr lang="mr-IN" dirty="0" err="1">
                <a:solidFill>
                  <a:srgbClr val="1F888B"/>
                </a:solidFill>
                <a:latin typeface="Fira Code" charset="0"/>
                <a:ea typeface="Fira Code" charset="0"/>
                <a:cs typeface="Fira Code" charset="0"/>
              </a:rPr>
              <a:t>String</a:t>
            </a:r>
            <a:r>
              <a:rPr lang="mr-IN" dirty="0">
                <a:latin typeface="Fira Code" charset="0"/>
                <a:ea typeface="Fira Code" charset="0"/>
                <a:cs typeface="Fira Code" charset="0"/>
              </a:rPr>
              <a:t>], ?] </a:t>
            </a:r>
            <a:r>
              <a:rPr lang="mr-IN" dirty="0">
                <a:solidFill>
                  <a:srgbClr val="1F888B"/>
                </a:solidFill>
                <a:latin typeface="Fira Code" charset="0"/>
                <a:ea typeface="Fira Code" charset="0"/>
                <a:cs typeface="Fira Code" charset="0"/>
              </a:rPr>
              <a:t>|= FS</a:t>
            </a:r>
            <a:r>
              <a:rPr lang="mr-IN" dirty="0">
                <a:latin typeface="Fira Code" charset="0"/>
                <a:ea typeface="Fira Code" charset="0"/>
                <a:cs typeface="Fira Code" charset="0"/>
              </a:rPr>
              <a:t>)</a:t>
            </a:r>
          </a:p>
          <a:p>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extends </a:t>
            </a:r>
            <a:r>
              <a:rPr lang="en-US" dirty="0" err="1">
                <a:latin typeface="Fira Code" charset="0"/>
                <a:ea typeface="Fira Code" charset="0"/>
                <a:cs typeface="Fira Code" charset="0"/>
              </a:rPr>
              <a:t>StorageFinal</a:t>
            </a:r>
            <a:r>
              <a:rPr lang="en-US" dirty="0">
                <a:latin typeface="Fira Code" charset="0"/>
                <a:ea typeface="Fira Code" charset="0"/>
                <a:cs typeface="Fira Code" charset="0"/>
              </a:rPr>
              <a:t>[</a:t>
            </a:r>
            <a:r>
              <a:rPr lang="en-US" dirty="0" err="1">
                <a:latin typeface="Fira Code" charset="0"/>
                <a:ea typeface="Fira Code" charset="0"/>
                <a:cs typeface="Fira Code" charset="0"/>
              </a:rPr>
              <a:t>Eff</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FS</a:t>
            </a:r>
            <a:r>
              <a:rPr lang="en-US" dirty="0">
                <a:latin typeface="Fira Code" charset="0"/>
                <a:ea typeface="Fira Code" charset="0"/>
                <a:cs typeface="Fira Code" charset="0"/>
              </a:rPr>
              <a:t>, ?]]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get(key: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err="1">
                <a:latin typeface="Fira Code" charset="0"/>
                <a:ea typeface="Fira Code" charset="0"/>
                <a:cs typeface="Fira Code" charset="0"/>
              </a:rPr>
              <a:t>Eff</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FS</a:t>
            </a:r>
            <a:r>
              <a:rPr lang="en-US" dirty="0">
                <a:latin typeface="Fira Code" charset="0"/>
                <a:ea typeface="Fira Code" charset="0"/>
                <a:cs typeface="Fira Code" charset="0"/>
              </a:rPr>
              <a:t>, Option[</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dirty="0" err="1">
                <a:latin typeface="Fira Code" charset="0"/>
                <a:ea typeface="Fira Code" charset="0"/>
                <a:cs typeface="Fira Code" charset="0"/>
              </a:rPr>
              <a:t>storage.get</a:t>
            </a:r>
            <a:r>
              <a:rPr lang="en-US" dirty="0">
                <a:latin typeface="Fira Code" charset="0"/>
                <a:ea typeface="Fira Code" charset="0"/>
                <a:cs typeface="Fira Code" charset="0"/>
              </a:rPr>
              <a:t>(key)</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put(key: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data: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err="1">
                <a:latin typeface="Fira Code" charset="0"/>
                <a:ea typeface="Fira Code" charset="0"/>
                <a:cs typeface="Fira Code" charset="0"/>
              </a:rPr>
              <a:t>Eff</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FS</a:t>
            </a:r>
            <a:r>
              <a:rPr lang="en-US" dirty="0">
                <a:latin typeface="Fira Code" charset="0"/>
                <a:ea typeface="Fira Code" charset="0"/>
                <a:cs typeface="Fira Code" charset="0"/>
              </a:rPr>
              <a:t>, Unit] =</a:t>
            </a:r>
          </a:p>
          <a:p>
            <a:r>
              <a:rPr lang="en-US" dirty="0">
                <a:latin typeface="Fira Code" charset="0"/>
                <a:ea typeface="Fira Code" charset="0"/>
                <a:cs typeface="Fira Code" charset="0"/>
              </a:rPr>
              <a:t>    </a:t>
            </a:r>
            <a:r>
              <a:rPr lang="en-US" dirty="0" err="1">
                <a:latin typeface="Fira Code" charset="0"/>
                <a:ea typeface="Fira Code" charset="0"/>
                <a:cs typeface="Fira Code" charset="0"/>
              </a:rPr>
              <a:t>storage.put</a:t>
            </a:r>
            <a:r>
              <a:rPr lang="en-US" dirty="0">
                <a:latin typeface="Fira Code" charset="0"/>
                <a:ea typeface="Fira Code" charset="0"/>
                <a:cs typeface="Fira Code" charset="0"/>
              </a:rPr>
              <a:t>(key, data)</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remove(key: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err="1">
                <a:latin typeface="Fira Code" charset="0"/>
                <a:ea typeface="Fira Code" charset="0"/>
                <a:cs typeface="Fira Code" charset="0"/>
              </a:rPr>
              <a:t>Eff</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FS</a:t>
            </a:r>
            <a:r>
              <a:rPr lang="en-US" dirty="0">
                <a:latin typeface="Fira Code" charset="0"/>
                <a:ea typeface="Fira Code" charset="0"/>
                <a:cs typeface="Fira Code" charset="0"/>
              </a:rPr>
              <a:t>, Unit] =</a:t>
            </a:r>
          </a:p>
          <a:p>
            <a:r>
              <a:rPr lang="en-US" dirty="0">
                <a:latin typeface="Fira Code" charset="0"/>
                <a:ea typeface="Fira Code" charset="0"/>
                <a:cs typeface="Fira Code" charset="0"/>
              </a:rPr>
              <a:t>    </a:t>
            </a:r>
            <a:r>
              <a:rPr lang="en-US" dirty="0" err="1">
                <a:latin typeface="Fira Code" charset="0"/>
                <a:ea typeface="Fira Code" charset="0"/>
                <a:cs typeface="Fira Code" charset="0"/>
              </a:rPr>
              <a:t>writer.tell</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FS</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Vector</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a:t>
            </a:r>
            <a:r>
              <a:rPr lang="en-US" i="1" dirty="0">
                <a:solidFill>
                  <a:srgbClr val="520067"/>
                </a:solidFill>
                <a:latin typeface="Fira Code" charset="0"/>
                <a:ea typeface="Fira Code" charset="0"/>
                <a:cs typeface="Fira Code" charset="0"/>
              </a:rPr>
              <a:t>Vector</a:t>
            </a:r>
            <a:r>
              <a:rPr lang="en-US" dirty="0">
                <a:latin typeface="Fira Code" charset="0"/>
                <a:ea typeface="Fira Code" charset="0"/>
                <a:cs typeface="Fira Code" charset="0"/>
              </a:rPr>
              <a:t>(key)) &gt;&gt; </a:t>
            </a:r>
            <a:r>
              <a:rPr lang="en-US" dirty="0" err="1">
                <a:latin typeface="Fira Code" charset="0"/>
                <a:ea typeface="Fira Code" charset="0"/>
                <a:cs typeface="Fira Code" charset="0"/>
              </a:rPr>
              <a:t>storage.remove</a:t>
            </a:r>
            <a:r>
              <a:rPr lang="en-US" dirty="0">
                <a:latin typeface="Fira Code" charset="0"/>
                <a:ea typeface="Fira Code" charset="0"/>
                <a:cs typeface="Fira Code" charset="0"/>
              </a:rPr>
              <a:t>(key)</a:t>
            </a:r>
          </a:p>
          <a:p>
            <a:r>
              <a:rPr lang="en-US" dirty="0">
                <a:latin typeface="Fira Code" charset="0"/>
                <a:ea typeface="Fira Code" charset="0"/>
                <a:cs typeface="Fira Code" charset="0"/>
              </a:rPr>
              <a:t>}</a:t>
            </a:r>
          </a:p>
        </p:txBody>
      </p:sp>
    </p:spTree>
    <p:extLst>
      <p:ext uri="{BB962C8B-B14F-4D97-AF65-F5344CB8AC3E}">
        <p14:creationId xmlns:p14="http://schemas.microsoft.com/office/powerpoint/2010/main" val="1113467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remarks</a:t>
            </a:r>
            <a:endParaRPr lang="en-US" dirty="0"/>
          </a:p>
        </p:txBody>
      </p:sp>
      <p:sp>
        <p:nvSpPr>
          <p:cNvPr id="3" name="Text Placeholder 2"/>
          <p:cNvSpPr>
            <a:spLocks noGrp="1"/>
          </p:cNvSpPr>
          <p:nvPr>
            <p:ph type="body" idx="1"/>
          </p:nvPr>
        </p:nvSpPr>
        <p:spPr/>
        <p:txBody>
          <a:bodyPr/>
          <a:lstStyle/>
          <a:p>
            <a:r>
              <a:rPr lang="en-US" dirty="0" smtClean="0"/>
              <a:t>I hope I’ve imparted some useful design and performance knowledge with finally tagless</a:t>
            </a:r>
          </a:p>
          <a:p>
            <a:r>
              <a:rPr lang="en-US" dirty="0" smtClean="0"/>
              <a:t>And more importantly, how huge the FP design space is</a:t>
            </a:r>
          </a:p>
          <a:p>
            <a:r>
              <a:rPr lang="en-US" dirty="0" smtClean="0"/>
              <a:t>And hopefully we can all leave the cake pattern behind ;)</a:t>
            </a:r>
          </a:p>
        </p:txBody>
      </p:sp>
    </p:spTree>
    <p:extLst>
      <p:ext uri="{BB962C8B-B14F-4D97-AF65-F5344CB8AC3E}">
        <p14:creationId xmlns:p14="http://schemas.microsoft.com/office/powerpoint/2010/main" val="210586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09" y="160298"/>
            <a:ext cx="8836182" cy="4832092"/>
          </a:xfrm>
          <a:prstGeom prst="rect">
            <a:avLst/>
          </a:prstGeom>
          <a:solidFill>
            <a:schemeClr val="bg1"/>
          </a:solidFill>
        </p:spPr>
        <p:txBody>
          <a:bodyPr wrap="square">
            <a:spAutoFit/>
          </a:bodyPr>
          <a:lstStyle/>
          <a:p>
            <a:r>
              <a:rPr lang="en-US" b="1" dirty="0">
                <a:solidFill>
                  <a:srgbClr val="00006D"/>
                </a:solidFill>
                <a:latin typeface="Fira Code" charset="0"/>
                <a:ea typeface="Fira Code" charset="0"/>
                <a:cs typeface="Fira Code" charset="0"/>
              </a:rPr>
              <a:t>trait </a:t>
            </a:r>
            <a:r>
              <a:rPr lang="en-US" dirty="0">
                <a:latin typeface="Fira Code" charset="0"/>
                <a:ea typeface="Fira Code" charset="0"/>
                <a:cs typeface="Fira Code" charset="0"/>
              </a:rPr>
              <a:t>Storage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get(key: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Option[</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put(key: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data: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Unit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remove(key: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Unit</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final class </a:t>
            </a:r>
            <a:r>
              <a:rPr lang="en-US" dirty="0" err="1">
                <a:latin typeface="Fira Code" charset="0"/>
                <a:ea typeface="Fira Code" charset="0"/>
                <a:cs typeface="Fira Code" charset="0"/>
              </a:rPr>
              <a:t>MapStorage</a:t>
            </a:r>
            <a:r>
              <a:rPr lang="en-US" dirty="0">
                <a:latin typeface="Fira Code" charset="0"/>
                <a:ea typeface="Fira Code" charset="0"/>
                <a:cs typeface="Fira Code" charset="0"/>
              </a:rPr>
              <a:t>(initial: </a:t>
            </a:r>
            <a:r>
              <a:rPr lang="en-US" dirty="0">
                <a:solidFill>
                  <a:srgbClr val="1F888B"/>
                </a:solidFill>
                <a:latin typeface="Fira Code" charset="0"/>
                <a:ea typeface="Fira Code" charset="0"/>
                <a:cs typeface="Fira Code" charset="0"/>
              </a:rPr>
              <a:t>Map</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 </a:t>
            </a:r>
            <a:r>
              <a:rPr lang="en-US" i="1" dirty="0" err="1">
                <a:solidFill>
                  <a:srgbClr val="520067"/>
                </a:solidFill>
                <a:latin typeface="Fira Code" charset="0"/>
                <a:ea typeface="Fira Code" charset="0"/>
                <a:cs typeface="Fira Code" charset="0"/>
              </a:rPr>
              <a:t>Map</a:t>
            </a:r>
            <a:r>
              <a:rPr lang="en-US" dirty="0" err="1">
                <a:latin typeface="Fira Code" charset="0"/>
                <a:ea typeface="Fira Code" charset="0"/>
                <a:cs typeface="Fira Code" charset="0"/>
              </a:rPr>
              <a:t>.</a:t>
            </a:r>
            <a:r>
              <a:rPr lang="en-US" i="1" dirty="0" err="1">
                <a:latin typeface="Fira Code" charset="0"/>
                <a:ea typeface="Fira Code" charset="0"/>
                <a:cs typeface="Fira Code" charset="0"/>
              </a:rPr>
              <a:t>empty</a:t>
            </a:r>
            <a:r>
              <a:rPr lang="en-US" dirty="0">
                <a:latin typeface="Fira Code" charset="0"/>
                <a:ea typeface="Fira Code" charset="0"/>
                <a:cs typeface="Fira Code" charset="0"/>
              </a:rPr>
              <a:t>) </a:t>
            </a:r>
            <a:r>
              <a:rPr lang="en-US" b="1" dirty="0">
                <a:solidFill>
                  <a:srgbClr val="00006D"/>
                </a:solidFill>
                <a:latin typeface="Fira Code" charset="0"/>
                <a:ea typeface="Fira Code" charset="0"/>
                <a:cs typeface="Fira Code" charset="0"/>
              </a:rPr>
              <a:t>extends </a:t>
            </a:r>
            <a:r>
              <a:rPr lang="en-US" dirty="0">
                <a:latin typeface="Fira Code" charset="0"/>
                <a:ea typeface="Fira Code" charset="0"/>
                <a:cs typeface="Fira Code" charset="0"/>
              </a:rPr>
              <a:t>Storage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var</a:t>
            </a:r>
            <a:r>
              <a:rPr lang="en-US" b="1" dirty="0">
                <a:solidFill>
                  <a:srgbClr val="00006D"/>
                </a:solidFill>
                <a:latin typeface="Fira Code" charset="0"/>
                <a:ea typeface="Fira Code" charset="0"/>
                <a:cs typeface="Fira Code" charset="0"/>
              </a:rPr>
              <a:t> </a:t>
            </a:r>
            <a:r>
              <a:rPr lang="en-US" i="1" dirty="0" err="1">
                <a:solidFill>
                  <a:srgbClr val="520067"/>
                </a:solidFill>
                <a:latin typeface="Fira Code" charset="0"/>
                <a:ea typeface="Fira Code" charset="0"/>
                <a:cs typeface="Fira Code" charset="0"/>
              </a:rPr>
              <a:t>currentMap</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Map</a:t>
            </a:r>
            <a:r>
              <a:rPr lang="en-US" dirty="0">
                <a:latin typeface="Fira Code" charset="0"/>
                <a:ea typeface="Fira Code" charset="0"/>
                <a:cs typeface="Fira Code" charset="0"/>
              </a:rPr>
              <a:t>[</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 initial</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get(key: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Option[</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 </a:t>
            </a:r>
            <a:r>
              <a:rPr lang="en-US" i="1" dirty="0" err="1">
                <a:solidFill>
                  <a:srgbClr val="520067"/>
                </a:solidFill>
                <a:latin typeface="Fira Code" charset="0"/>
                <a:ea typeface="Fira Code" charset="0"/>
                <a:cs typeface="Fira Code" charset="0"/>
              </a:rPr>
              <a:t>currentMap</a:t>
            </a:r>
            <a:r>
              <a:rPr lang="en-US" dirty="0" err="1">
                <a:latin typeface="Fira Code" charset="0"/>
                <a:ea typeface="Fira Code" charset="0"/>
                <a:cs typeface="Fira Code" charset="0"/>
              </a:rPr>
              <a:t>.get</a:t>
            </a:r>
            <a:r>
              <a:rPr lang="en-US" dirty="0">
                <a:latin typeface="Fira Code" charset="0"/>
                <a:ea typeface="Fira Code" charset="0"/>
                <a:cs typeface="Fira Code" charset="0"/>
              </a:rPr>
              <a:t>(key)</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put(key: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data: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Unit = {</a:t>
            </a:r>
          </a:p>
          <a:p>
            <a:r>
              <a:rPr lang="en-US" dirty="0">
                <a:latin typeface="Fira Code" charset="0"/>
                <a:ea typeface="Fira Code" charset="0"/>
                <a:cs typeface="Fira Code" charset="0"/>
              </a:rPr>
              <a:t>    </a:t>
            </a:r>
            <a:r>
              <a:rPr lang="en-US" i="1" dirty="0" err="1">
                <a:solidFill>
                  <a:srgbClr val="520067"/>
                </a:solidFill>
                <a:latin typeface="Fira Code" charset="0"/>
                <a:ea typeface="Fira Code" charset="0"/>
                <a:cs typeface="Fira Code" charset="0"/>
              </a:rPr>
              <a:t>currentMap</a:t>
            </a:r>
            <a:r>
              <a:rPr lang="en-US" i="1" dirty="0">
                <a:solidFill>
                  <a:srgbClr val="520067"/>
                </a:solidFill>
                <a:latin typeface="Fira Code" charset="0"/>
                <a:ea typeface="Fira Code" charset="0"/>
                <a:cs typeface="Fira Code" charset="0"/>
              </a:rPr>
              <a:t> </a:t>
            </a:r>
            <a:r>
              <a:rPr lang="en-US" dirty="0">
                <a:latin typeface="Fira Code" charset="0"/>
                <a:ea typeface="Fira Code" charset="0"/>
                <a:cs typeface="Fira Code" charset="0"/>
              </a:rPr>
              <a:t>+= key -&gt; data</a:t>
            </a:r>
          </a:p>
          <a:p>
            <a:r>
              <a:rPr lang="mr-IN" dirty="0">
                <a:latin typeface="Fira Code" charset="0"/>
                <a:ea typeface="Fira Code" charset="0"/>
                <a:cs typeface="Fira Code" charset="0"/>
              </a:rPr>
              <a:t>  }</a:t>
            </a:r>
          </a:p>
          <a:p>
            <a:endParaRPr lang="mr-IN"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remove(key: </a:t>
            </a:r>
            <a:r>
              <a:rPr lang="en-US" dirty="0">
                <a:solidFill>
                  <a:srgbClr val="1F888B"/>
                </a:solidFill>
                <a:latin typeface="Fira Code" charset="0"/>
                <a:ea typeface="Fira Code" charset="0"/>
                <a:cs typeface="Fira Code" charset="0"/>
              </a:rPr>
              <a:t>String</a:t>
            </a:r>
            <a:r>
              <a:rPr lang="en-US" dirty="0">
                <a:latin typeface="Fira Code" charset="0"/>
                <a:ea typeface="Fira Code" charset="0"/>
                <a:cs typeface="Fira Code" charset="0"/>
              </a:rPr>
              <a:t>): Unit = {</a:t>
            </a:r>
          </a:p>
          <a:p>
            <a:r>
              <a:rPr lang="en-US" dirty="0">
                <a:latin typeface="Fira Code" charset="0"/>
                <a:ea typeface="Fira Code" charset="0"/>
                <a:cs typeface="Fira Code" charset="0"/>
              </a:rPr>
              <a:t>    </a:t>
            </a:r>
            <a:r>
              <a:rPr lang="en-US" i="1" dirty="0" err="1">
                <a:solidFill>
                  <a:srgbClr val="520067"/>
                </a:solidFill>
                <a:latin typeface="Fira Code" charset="0"/>
                <a:ea typeface="Fira Code" charset="0"/>
                <a:cs typeface="Fira Code" charset="0"/>
              </a:rPr>
              <a:t>currentMap</a:t>
            </a:r>
            <a:r>
              <a:rPr lang="en-US" i="1" dirty="0">
                <a:solidFill>
                  <a:srgbClr val="520067"/>
                </a:solidFill>
                <a:latin typeface="Fira Code" charset="0"/>
                <a:ea typeface="Fira Code" charset="0"/>
                <a:cs typeface="Fira Code" charset="0"/>
              </a:rPr>
              <a:t> </a:t>
            </a:r>
            <a:r>
              <a:rPr lang="en-US" dirty="0">
                <a:latin typeface="Fira Code" charset="0"/>
                <a:ea typeface="Fira Code" charset="0"/>
                <a:cs typeface="Fira Code" charset="0"/>
              </a:rPr>
              <a:t>-= key</a:t>
            </a:r>
          </a:p>
          <a:p>
            <a:r>
              <a:rPr lang="mr-IN" dirty="0">
                <a:latin typeface="Fira Code" charset="0"/>
                <a:ea typeface="Fira Code" charset="0"/>
                <a:cs typeface="Fira Code" charset="0"/>
              </a:rPr>
              <a:t>  }</a:t>
            </a:r>
          </a:p>
          <a:p>
            <a:r>
              <a:rPr lang="mr-IN" dirty="0">
                <a:latin typeface="Fira Code" charset="0"/>
                <a:ea typeface="Fira Code" charset="0"/>
                <a:cs typeface="Fira Code" charset="0"/>
              </a:rPr>
              <a:t>}</a:t>
            </a:r>
          </a:p>
        </p:txBody>
      </p:sp>
    </p:spTree>
    <p:extLst>
      <p:ext uri="{BB962C8B-B14F-4D97-AF65-F5344CB8AC3E}">
        <p14:creationId xmlns:p14="http://schemas.microsoft.com/office/powerpoint/2010/main" val="952509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Shape 810"/>
          <p:cNvSpPr txBox="1">
            <a:spLocks noGrp="1"/>
          </p:cNvSpPr>
          <p:nvPr>
            <p:ph type="ctrTitle" idx="4294967295"/>
          </p:nvPr>
        </p:nvSpPr>
        <p:spPr>
          <a:xfrm>
            <a:off x="1275149" y="774937"/>
            <a:ext cx="6593700" cy="1159800"/>
          </a:xfrm>
          <a:prstGeom prst="rect">
            <a:avLst/>
          </a:prstGeom>
        </p:spPr>
        <p:txBody>
          <a:bodyPr lIns="91425" tIns="91425" rIns="91425" bIns="91425" anchor="b" anchorCtr="0">
            <a:noAutofit/>
          </a:bodyPr>
          <a:lstStyle/>
          <a:p>
            <a:pPr lvl="0" algn="ctr" rtl="0">
              <a:spcBef>
                <a:spcPts val="0"/>
              </a:spcBef>
              <a:buNone/>
            </a:pPr>
            <a:r>
              <a:rPr lang="en" sz="4800"/>
              <a:t>Thanks!</a:t>
            </a:r>
          </a:p>
        </p:txBody>
      </p:sp>
      <p:sp>
        <p:nvSpPr>
          <p:cNvPr id="811" name="Shape 811"/>
          <p:cNvSpPr txBox="1">
            <a:spLocks noGrp="1"/>
          </p:cNvSpPr>
          <p:nvPr>
            <p:ph type="subTitle" idx="4294967295"/>
          </p:nvPr>
        </p:nvSpPr>
        <p:spPr>
          <a:xfrm>
            <a:off x="1275150" y="1745957"/>
            <a:ext cx="6593700" cy="1860600"/>
          </a:xfrm>
          <a:prstGeom prst="rect">
            <a:avLst/>
          </a:prstGeom>
        </p:spPr>
        <p:txBody>
          <a:bodyPr lIns="91425" tIns="91425" rIns="91425" bIns="91425" anchor="t" anchorCtr="0">
            <a:noAutofit/>
          </a:bodyPr>
          <a:lstStyle/>
          <a:p>
            <a:pPr lvl="0" algn="ctr" rtl="0">
              <a:spcBef>
                <a:spcPts val="0"/>
              </a:spcBef>
              <a:buNone/>
            </a:pPr>
            <a:r>
              <a:rPr lang="en" b="1" dirty="0">
                <a:solidFill>
                  <a:srgbClr val="93B770"/>
                </a:solidFill>
              </a:rPr>
              <a:t>Any questions?</a:t>
            </a:r>
          </a:p>
          <a:p>
            <a:pPr lvl="0" algn="ctr" rtl="0">
              <a:spcBef>
                <a:spcPts val="0"/>
              </a:spcBef>
              <a:buClr>
                <a:schemeClr val="dk1"/>
              </a:buClr>
              <a:buSzPct val="45833"/>
              <a:buFont typeface="Arial"/>
              <a:buNone/>
            </a:pPr>
            <a:endParaRPr dirty="0"/>
          </a:p>
          <a:p>
            <a:pPr lvl="0" algn="ctr" rtl="0">
              <a:spcBef>
                <a:spcPts val="0"/>
              </a:spcBef>
              <a:buClr>
                <a:schemeClr val="dk1"/>
              </a:buClr>
              <a:buSzPct val="45833"/>
              <a:buFont typeface="Arial"/>
              <a:buNone/>
            </a:pPr>
            <a:endParaRPr dirty="0"/>
          </a:p>
          <a:p>
            <a:pPr lvl="0" algn="ctr" rtl="0">
              <a:spcBef>
                <a:spcPts val="0"/>
              </a:spcBef>
              <a:buClr>
                <a:schemeClr val="dk1"/>
              </a:buClr>
              <a:buSzPct val="45833"/>
              <a:buFont typeface="Arial"/>
              <a:buNone/>
            </a:pPr>
            <a:r>
              <a:rPr lang="en" dirty="0"/>
              <a:t>You can find me at</a:t>
            </a:r>
          </a:p>
          <a:p>
            <a:pPr lvl="0" algn="ctr" rtl="0">
              <a:spcBef>
                <a:spcPts val="0"/>
              </a:spcBef>
              <a:buClr>
                <a:schemeClr val="dk1"/>
              </a:buClr>
              <a:buSzPct val="45833"/>
              <a:buFont typeface="Arial"/>
              <a:buNone/>
            </a:pPr>
            <a:r>
              <a:rPr lang="en" dirty="0" smtClean="0"/>
              <a:t>@</a:t>
            </a:r>
            <a:r>
              <a:rPr lang="en-US" dirty="0" smtClean="0"/>
              <a:t>edmundnoble</a:t>
            </a:r>
            <a:r>
              <a:rPr lang="en" dirty="0" smtClean="0"/>
              <a:t> </a:t>
            </a:r>
            <a:r>
              <a:rPr lang="en" dirty="0"/>
              <a:t>· </a:t>
            </a:r>
            <a:r>
              <a:rPr lang="en-US" dirty="0" err="1" smtClean="0"/>
              <a:t>edmundnoble@gmail.com</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2962" y="464438"/>
            <a:ext cx="8818076" cy="4185761"/>
          </a:xfrm>
          <a:prstGeom prst="rect">
            <a:avLst/>
          </a:prstGeom>
        </p:spPr>
        <p:txBody>
          <a:bodyPr wrap="square">
            <a:spAutoFit/>
          </a:bodyPr>
          <a:lstStyle/>
          <a:p>
            <a:r>
              <a:rPr lang="en-US" b="1" dirty="0">
                <a:solidFill>
                  <a:srgbClr val="00006D"/>
                </a:solidFill>
                <a:latin typeface="Fira Code" charset="0"/>
                <a:ea typeface="Fira Code" charset="0"/>
                <a:cs typeface="Fira Code" charset="0"/>
              </a:rPr>
              <a:t>trait </a:t>
            </a:r>
            <a:r>
              <a:rPr lang="en-US" dirty="0" err="1">
                <a:latin typeface="Fira Code" charset="0"/>
                <a:ea typeface="Fira Code" charset="0"/>
                <a:cs typeface="Fira Code" charset="0"/>
              </a:rPr>
              <a:t>SVGRenderer</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circle(x: Double, y: Double, r: Double): Unit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a:latin typeface="Fira Code" charset="0"/>
                <a:ea typeface="Fira Code" charset="0"/>
                <a:cs typeface="Fira Code" charset="0"/>
              </a:rPr>
              <a:t>ellipse(x: Double, y: Double, r: Double): Unit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newPathRenderer</a:t>
            </a:r>
            <a:r>
              <a:rPr lang="en-US" dirty="0">
                <a:latin typeface="Fira Code" charset="0"/>
                <a:ea typeface="Fira Code" charset="0"/>
                <a:cs typeface="Fira Code" charset="0"/>
              </a:rPr>
              <a:t>: </a:t>
            </a:r>
            <a:r>
              <a:rPr lang="en-US" dirty="0" err="1">
                <a:latin typeface="Fira Code" charset="0"/>
                <a:ea typeface="Fira Code" charset="0"/>
                <a:cs typeface="Fira Code" charset="0"/>
              </a:rPr>
              <a:t>PathRenderer</a:t>
            </a:r>
            <a:endParaRPr lang="en-US" dirty="0">
              <a:latin typeface="Fira Code" charset="0"/>
              <a:ea typeface="Fira Code" charset="0"/>
              <a:cs typeface="Fira Code" charset="0"/>
            </a:endParaRP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includePath</a:t>
            </a:r>
            <a:r>
              <a:rPr lang="en-US" dirty="0">
                <a:latin typeface="Fira Code" charset="0"/>
                <a:ea typeface="Fira Code" charset="0"/>
                <a:cs typeface="Fira Code" charset="0"/>
              </a:rPr>
              <a:t>(renderer: </a:t>
            </a:r>
            <a:r>
              <a:rPr lang="en-US" dirty="0" err="1">
                <a:latin typeface="Fira Code" charset="0"/>
                <a:ea typeface="Fira Code" charset="0"/>
                <a:cs typeface="Fira Code" charset="0"/>
              </a:rPr>
              <a:t>PathRenderer</a:t>
            </a:r>
            <a:r>
              <a:rPr lang="en-US" dirty="0">
                <a:latin typeface="Fira Code" charset="0"/>
                <a:ea typeface="Fira Code" charset="0"/>
                <a:cs typeface="Fira Code" charset="0"/>
              </a:rPr>
              <a:t>): Unit</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r>
              <a:rPr lang="en-US" b="1" dirty="0">
                <a:solidFill>
                  <a:srgbClr val="00006D"/>
                </a:solidFill>
                <a:latin typeface="Fira Code" charset="0"/>
                <a:ea typeface="Fira Code" charset="0"/>
                <a:cs typeface="Fira Code" charset="0"/>
              </a:rPr>
              <a:t>trait </a:t>
            </a:r>
            <a:r>
              <a:rPr lang="en-US" dirty="0" err="1">
                <a:latin typeface="Fira Code" charset="0"/>
                <a:ea typeface="Fira Code" charset="0"/>
                <a:cs typeface="Fira Code" charset="0"/>
              </a:rPr>
              <a:t>PathRenderer</a:t>
            </a:r>
            <a:r>
              <a:rPr lang="en-US" dirty="0">
                <a:latin typeface="Fira Code" charset="0"/>
                <a:ea typeface="Fira Code" charset="0"/>
                <a:cs typeface="Fira Code" charset="0"/>
              </a:rPr>
              <a:t> {</a:t>
            </a: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moveTo</a:t>
            </a:r>
            <a:r>
              <a:rPr lang="en-US" dirty="0">
                <a:latin typeface="Fira Code" charset="0"/>
                <a:ea typeface="Fira Code" charset="0"/>
                <a:cs typeface="Fira Code" charset="0"/>
              </a:rPr>
              <a:t>(x: Double, y: Double): Unit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lineTo</a:t>
            </a:r>
            <a:r>
              <a:rPr lang="en-US" dirty="0">
                <a:latin typeface="Fira Code" charset="0"/>
                <a:ea typeface="Fira Code" charset="0"/>
                <a:cs typeface="Fira Code" charset="0"/>
              </a:rPr>
              <a:t>(x: Double, y: Double): Unit</a:t>
            </a:r>
          </a:p>
          <a:p>
            <a:endParaRPr lang="en-US" dirty="0">
              <a:latin typeface="Fira Code" charset="0"/>
              <a:ea typeface="Fira Code" charset="0"/>
              <a:cs typeface="Fira Code" charset="0"/>
            </a:endParaRPr>
          </a:p>
          <a:p>
            <a:r>
              <a:rPr lang="en-US" dirty="0">
                <a:latin typeface="Fira Code" charset="0"/>
                <a:ea typeface="Fira Code" charset="0"/>
                <a:cs typeface="Fira Code" charset="0"/>
              </a:rPr>
              <a:t>  </a:t>
            </a:r>
            <a:r>
              <a:rPr lang="en-US" b="1" dirty="0" err="1">
                <a:solidFill>
                  <a:srgbClr val="00006D"/>
                </a:solidFill>
                <a:latin typeface="Fira Code" charset="0"/>
                <a:ea typeface="Fira Code" charset="0"/>
                <a:cs typeface="Fira Code" charset="0"/>
              </a:rPr>
              <a:t>def</a:t>
            </a:r>
            <a:r>
              <a:rPr lang="en-US" b="1" dirty="0">
                <a:solidFill>
                  <a:srgbClr val="00006D"/>
                </a:solidFill>
                <a:latin typeface="Fira Code" charset="0"/>
                <a:ea typeface="Fira Code" charset="0"/>
                <a:cs typeface="Fira Code" charset="0"/>
              </a:rPr>
              <a:t> </a:t>
            </a:r>
            <a:r>
              <a:rPr lang="en-US" dirty="0" err="1">
                <a:latin typeface="Fira Code" charset="0"/>
                <a:ea typeface="Fira Code" charset="0"/>
                <a:cs typeface="Fira Code" charset="0"/>
              </a:rPr>
              <a:t>lineToRelative</a:t>
            </a:r>
            <a:r>
              <a:rPr lang="en-US" dirty="0">
                <a:latin typeface="Fira Code" charset="0"/>
                <a:ea typeface="Fira Code" charset="0"/>
                <a:cs typeface="Fira Code" charset="0"/>
              </a:rPr>
              <a:t>(x: Double, y: Double): Unit</a:t>
            </a:r>
          </a:p>
          <a:p>
            <a:r>
              <a:rPr lang="en-US" dirty="0">
                <a:latin typeface="Fira Code" charset="0"/>
                <a:ea typeface="Fira Code" charset="0"/>
                <a:cs typeface="Fira Code" charset="0"/>
              </a:rPr>
              <a:t>}</a:t>
            </a:r>
          </a:p>
          <a:p>
            <a:endParaRPr lang="en-US" dirty="0">
              <a:latin typeface="Fira Code" charset="0"/>
              <a:ea typeface="Fira Code" charset="0"/>
              <a:cs typeface="Fira Code" charset="0"/>
            </a:endParaRPr>
          </a:p>
          <a:p>
            <a:endParaRPr lang="en-US" dirty="0">
              <a:latin typeface="Fira Code" charset="0"/>
              <a:ea typeface="Fira Code" charset="0"/>
              <a:cs typeface="Fira Code" charset="0"/>
            </a:endParaRPr>
          </a:p>
        </p:txBody>
      </p:sp>
    </p:spTree>
    <p:extLst>
      <p:ext uri="{BB962C8B-B14F-4D97-AF65-F5344CB8AC3E}">
        <p14:creationId xmlns:p14="http://schemas.microsoft.com/office/powerpoint/2010/main" val="1193014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Shape 650"/>
          <p:cNvSpPr txBox="1">
            <a:spLocks noGrp="1"/>
          </p:cNvSpPr>
          <p:nvPr>
            <p:ph type="ctrTitle"/>
          </p:nvPr>
        </p:nvSpPr>
        <p:spPr>
          <a:xfrm>
            <a:off x="905350" y="2878750"/>
            <a:ext cx="5154000" cy="987000"/>
          </a:xfrm>
          <a:prstGeom prst="rect">
            <a:avLst/>
          </a:prstGeom>
        </p:spPr>
        <p:txBody>
          <a:bodyPr lIns="91425" tIns="91425" rIns="91425" bIns="91425" anchor="b" anchorCtr="0">
            <a:noAutofit/>
          </a:bodyPr>
          <a:lstStyle/>
          <a:p>
            <a:pPr lvl="0" rtl="0">
              <a:spcBef>
                <a:spcPts val="0"/>
              </a:spcBef>
              <a:buNone/>
            </a:pPr>
            <a:r>
              <a:rPr lang="en" dirty="0">
                <a:latin typeface="Neuton"/>
                <a:ea typeface="Neuton"/>
                <a:cs typeface="Neuton"/>
                <a:sym typeface="Neuton"/>
              </a:rPr>
              <a:t>1.</a:t>
            </a:r>
          </a:p>
          <a:p>
            <a:pPr lvl="0" rtl="0">
              <a:spcBef>
                <a:spcPts val="0"/>
              </a:spcBef>
              <a:buNone/>
            </a:pPr>
            <a:r>
              <a:rPr lang="en-US" dirty="0" smtClean="0"/>
              <a:t>Dependency injection</a:t>
            </a:r>
            <a:endParaRPr lang="e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Text Placeholder 2"/>
          <p:cNvSpPr>
            <a:spLocks noGrp="1"/>
          </p:cNvSpPr>
          <p:nvPr>
            <p:ph type="body" idx="1"/>
          </p:nvPr>
        </p:nvSpPr>
        <p:spPr>
          <a:xfrm>
            <a:off x="628975" y="1504950"/>
            <a:ext cx="6009600" cy="3255600"/>
          </a:xfrm>
        </p:spPr>
        <p:txBody>
          <a:bodyPr/>
          <a:lstStyle/>
          <a:p>
            <a:pPr lvl="0"/>
            <a:r>
              <a:rPr lang="en-US" dirty="0"/>
              <a:t>DI allows objects to provide services to </a:t>
            </a:r>
            <a:r>
              <a:rPr lang="en-US" dirty="0" smtClean="0"/>
              <a:t>objects</a:t>
            </a:r>
            <a:endParaRPr lang="en-US" dirty="0" smtClean="0"/>
          </a:p>
          <a:p>
            <a:r>
              <a:rPr lang="en-US" dirty="0" smtClean="0"/>
              <a:t>Objects provide services and require services</a:t>
            </a:r>
          </a:p>
          <a:p>
            <a:r>
              <a:rPr lang="en-US" dirty="0" smtClean="0"/>
              <a:t>In that sense, objects are a sort of </a:t>
            </a:r>
            <a:r>
              <a:rPr lang="en-US" i="1" dirty="0" smtClean="0"/>
              <a:t>action</a:t>
            </a:r>
            <a:r>
              <a:rPr lang="en-US" dirty="0" smtClean="0"/>
              <a:t> on the objects they require that is </a:t>
            </a:r>
            <a:r>
              <a:rPr lang="en-US" i="1" dirty="0" smtClean="0"/>
              <a:t>polymorphic</a:t>
            </a:r>
            <a:r>
              <a:rPr lang="en-US" dirty="0" smtClean="0"/>
              <a:t> over their concrete implementations</a:t>
            </a:r>
            <a:endParaRPr lang="en" dirty="0" smtClean="0"/>
          </a:p>
          <a:p>
            <a:pPr>
              <a:buNone/>
            </a:pPr>
            <a:endParaRPr lang="en-US" dirty="0"/>
          </a:p>
        </p:txBody>
      </p:sp>
    </p:spTree>
    <p:extLst>
      <p:ext uri="{BB962C8B-B14F-4D97-AF65-F5344CB8AC3E}">
        <p14:creationId xmlns:p14="http://schemas.microsoft.com/office/powerpoint/2010/main" val="1900914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Text Placeholder 2"/>
          <p:cNvSpPr>
            <a:spLocks noGrp="1"/>
          </p:cNvSpPr>
          <p:nvPr>
            <p:ph type="body" idx="1"/>
          </p:nvPr>
        </p:nvSpPr>
        <p:spPr/>
        <p:txBody>
          <a:bodyPr/>
          <a:lstStyle/>
          <a:p>
            <a:r>
              <a:rPr lang="en-US" dirty="0" smtClean="0"/>
              <a:t>DI, in theory, allows you to maintain </a:t>
            </a:r>
            <a:r>
              <a:rPr lang="en-US" dirty="0" smtClean="0"/>
              <a:t>services and their implementations separately</a:t>
            </a:r>
            <a:endParaRPr lang="en-US" dirty="0" smtClean="0"/>
          </a:p>
          <a:p>
            <a:r>
              <a:rPr lang="en-US" dirty="0" smtClean="0"/>
              <a:t>In practice, non-trivial applications require that both must evolve together regardless</a:t>
            </a:r>
          </a:p>
          <a:p>
            <a:r>
              <a:rPr lang="en-US" dirty="0" smtClean="0"/>
              <a:t>The underlying reason for this is the expression problem</a:t>
            </a:r>
            <a:endParaRPr lang="en-US" dirty="0"/>
          </a:p>
        </p:txBody>
      </p:sp>
    </p:spTree>
    <p:extLst>
      <p:ext uri="{BB962C8B-B14F-4D97-AF65-F5344CB8AC3E}">
        <p14:creationId xmlns:p14="http://schemas.microsoft.com/office/powerpoint/2010/main" val="1465833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Scala</a:t>
            </a:r>
            <a:endParaRPr lang="en-US" dirty="0"/>
          </a:p>
        </p:txBody>
      </p:sp>
      <p:sp>
        <p:nvSpPr>
          <p:cNvPr id="3" name="Text Placeholder 2"/>
          <p:cNvSpPr>
            <a:spLocks noGrp="1"/>
          </p:cNvSpPr>
          <p:nvPr>
            <p:ph type="body" idx="1"/>
          </p:nvPr>
        </p:nvSpPr>
        <p:spPr/>
        <p:txBody>
          <a:bodyPr/>
          <a:lstStyle/>
          <a:p>
            <a:r>
              <a:rPr lang="en-US" dirty="0" smtClean="0"/>
              <a:t>OO: Compile-time annotation frameworks, runtime annotation frameworks, constructor/parameter injection</a:t>
            </a:r>
          </a:p>
          <a:p>
            <a:r>
              <a:rPr lang="en-US" dirty="0"/>
              <a:t>Scala: </a:t>
            </a:r>
            <a:r>
              <a:rPr lang="en-US" dirty="0" smtClean="0"/>
              <a:t>Cake</a:t>
            </a:r>
          </a:p>
          <a:p>
            <a:r>
              <a:rPr lang="en-US" dirty="0" smtClean="0"/>
              <a:t>FP</a:t>
            </a:r>
            <a:r>
              <a:rPr lang="en-US" dirty="0"/>
              <a:t>: Free structures, finally tagless </a:t>
            </a:r>
            <a:r>
              <a:rPr lang="en-US" dirty="0" smtClean="0"/>
              <a:t>structures</a:t>
            </a:r>
          </a:p>
          <a:p>
            <a:r>
              <a:rPr lang="en-US" dirty="0" smtClean="0"/>
              <a:t>Each has different notions of what an "operation" is, and how to bundle operations into a "service"</a:t>
            </a:r>
            <a:endParaRPr lang="en-US" dirty="0"/>
          </a:p>
        </p:txBody>
      </p:sp>
    </p:spTree>
    <p:extLst>
      <p:ext uri="{BB962C8B-B14F-4D97-AF65-F5344CB8AC3E}">
        <p14:creationId xmlns:p14="http://schemas.microsoft.com/office/powerpoint/2010/main" val="1611144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er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4624</TotalTime>
  <Words>4806</Words>
  <Application>Microsoft Macintosh PowerPoint</Application>
  <PresentationFormat>On-screen Show (16:9)</PresentationFormat>
  <Paragraphs>329</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Fira Code</vt:lpstr>
      <vt:lpstr>Mangal</vt:lpstr>
      <vt:lpstr>Menlo</vt:lpstr>
      <vt:lpstr>Neuton</vt:lpstr>
      <vt:lpstr>Yellowtail</vt:lpstr>
      <vt:lpstr>Arial</vt:lpstr>
      <vt:lpstr>Ceres template</vt:lpstr>
      <vt:lpstr>Tagless, finally</vt:lpstr>
      <vt:lpstr>Hello!</vt:lpstr>
      <vt:lpstr>Hello!</vt:lpstr>
      <vt:lpstr>PowerPoint Presentation</vt:lpstr>
      <vt:lpstr>PowerPoint Presentation</vt:lpstr>
      <vt:lpstr>1. Dependency injection</vt:lpstr>
      <vt:lpstr>Dependency injection</vt:lpstr>
      <vt:lpstr>Dependency injection</vt:lpstr>
      <vt:lpstr>In Scala</vt:lpstr>
      <vt:lpstr>2. Initially tagless</vt:lpstr>
      <vt:lpstr>Initial Algebras</vt:lpstr>
      <vt:lpstr>Coproducts</vt:lpstr>
      <vt:lpstr>Products</vt:lpstr>
      <vt:lpstr>Programs</vt:lpstr>
      <vt:lpstr>Program augmentation</vt:lpstr>
      <vt:lpstr>Free structures</vt:lpstr>
      <vt:lpstr>Free structures; what are they really?</vt:lpstr>
      <vt:lpstr>PowerPoint Presentation</vt:lpstr>
      <vt:lpstr>PowerPoint Presentation</vt:lpstr>
      <vt:lpstr>PowerPoint Presentation</vt:lpstr>
      <vt:lpstr>PowerPoint Presentation</vt:lpstr>
      <vt:lpstr>Getting back from Free</vt:lpstr>
      <vt:lpstr>Getting back from Free</vt:lpstr>
      <vt:lpstr>3. Finally tagless</vt:lpstr>
      <vt:lpstr>Going tagless final</vt:lpstr>
      <vt:lpstr>Final Algebras</vt:lpstr>
      <vt:lpstr>Passing objects around</vt:lpstr>
      <vt:lpstr>Final Algebras</vt:lpstr>
      <vt:lpstr>PowerPoint Presentation</vt:lpstr>
      <vt:lpstr>PowerPoint Presentation</vt:lpstr>
      <vt:lpstr>Program transformations - on their head</vt:lpstr>
      <vt:lpstr>PowerPoint Presentation</vt:lpstr>
      <vt:lpstr>Sample program</vt:lpstr>
      <vt:lpstr>Stack-safety</vt:lpstr>
      <vt:lpstr>Bringing Free back</vt:lpstr>
      <vt:lpstr>Monad transformers</vt:lpstr>
      <vt:lpstr>Monad transformers</vt:lpstr>
      <vt:lpstr>PowerPoint Presentation</vt:lpstr>
      <vt:lpstr>Final remarks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Tagless, finally</dc:title>
  <cp:lastModifiedBy>Microsoft Office User</cp:lastModifiedBy>
  <cp:revision>149</cp:revision>
  <dcterms:modified xsi:type="dcterms:W3CDTF">2017-03-23T18:38:31Z</dcterms:modified>
</cp:coreProperties>
</file>