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Lst>
  <p:sldSz cy="5143500" cx="9144000"/>
  <p:notesSz cx="6858000" cy="9144000"/>
  <p:embeddedFontLst>
    <p:embeddedFont>
      <p:font typeface="Roboto"/>
      <p:regular r:id="rId50"/>
      <p:bold r:id="rId51"/>
      <p:italic r:id="rId52"/>
      <p:boldItalic r:id="rId53"/>
    </p:embeddedFont>
    <p:embeddedFont>
      <p:font typeface="Fira Mono"/>
      <p:regular r:id="rId54"/>
      <p:bold r:id="rId55"/>
    </p:embeddedFont>
    <p:embeddedFont>
      <p:font typeface="Merriweather"/>
      <p:regular r:id="rId56"/>
      <p:bold r:id="rId57"/>
      <p:italic r:id="rId58"/>
      <p:boldItalic r:id="rId5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font" Target="fonts/Roboto-bold.fntdata"/><Relationship Id="rId50" Type="http://schemas.openxmlformats.org/officeDocument/2006/relationships/font" Target="fonts/Roboto-regular.fntdata"/><Relationship Id="rId53" Type="http://schemas.openxmlformats.org/officeDocument/2006/relationships/font" Target="fonts/Roboto-boldItalic.fntdata"/><Relationship Id="rId52" Type="http://schemas.openxmlformats.org/officeDocument/2006/relationships/font" Target="fonts/Roboto-italic.fntdata"/><Relationship Id="rId11" Type="http://schemas.openxmlformats.org/officeDocument/2006/relationships/slide" Target="slides/slide7.xml"/><Relationship Id="rId55" Type="http://schemas.openxmlformats.org/officeDocument/2006/relationships/font" Target="fonts/FiraMono-bold.fntdata"/><Relationship Id="rId10" Type="http://schemas.openxmlformats.org/officeDocument/2006/relationships/slide" Target="slides/slide6.xml"/><Relationship Id="rId54" Type="http://schemas.openxmlformats.org/officeDocument/2006/relationships/font" Target="fonts/FiraMono-regular.fntdata"/><Relationship Id="rId13" Type="http://schemas.openxmlformats.org/officeDocument/2006/relationships/slide" Target="slides/slide9.xml"/><Relationship Id="rId57" Type="http://schemas.openxmlformats.org/officeDocument/2006/relationships/font" Target="fonts/Merriweather-bold.fntdata"/><Relationship Id="rId12" Type="http://schemas.openxmlformats.org/officeDocument/2006/relationships/slide" Target="slides/slide8.xml"/><Relationship Id="rId56" Type="http://schemas.openxmlformats.org/officeDocument/2006/relationships/font" Target="fonts/Merriweather-regular.fntdata"/><Relationship Id="rId15" Type="http://schemas.openxmlformats.org/officeDocument/2006/relationships/slide" Target="slides/slide11.xml"/><Relationship Id="rId59" Type="http://schemas.openxmlformats.org/officeDocument/2006/relationships/font" Target="fonts/Merriweather-boldItalic.fntdata"/><Relationship Id="rId14" Type="http://schemas.openxmlformats.org/officeDocument/2006/relationships/slide" Target="slides/slide10.xml"/><Relationship Id="rId58" Type="http://schemas.openxmlformats.org/officeDocument/2006/relationships/font" Target="fonts/Merriweather-italic.fntdata"/><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lvl="0">
              <a:spcBef>
                <a:spcPts val="0"/>
              </a:spcBef>
              <a:buSzPct val="100000"/>
              <a:buChar char="●"/>
              <a:defRPr sz="1100"/>
            </a:lvl1pPr>
            <a:lvl2pPr lvl="1">
              <a:spcBef>
                <a:spcPts val="0"/>
              </a:spcBef>
              <a:buSzPct val="100000"/>
              <a:buChar char="○"/>
              <a:defRPr sz="1100"/>
            </a:lvl2pPr>
            <a:lvl3pPr lvl="2">
              <a:spcBef>
                <a:spcPts val="0"/>
              </a:spcBef>
              <a:buSzPct val="100000"/>
              <a:buChar char="■"/>
              <a:defRPr sz="1100"/>
            </a:lvl3pPr>
            <a:lvl4pPr lvl="3">
              <a:spcBef>
                <a:spcPts val="0"/>
              </a:spcBef>
              <a:buSzPct val="100000"/>
              <a:buChar char="●"/>
              <a:defRPr sz="1100"/>
            </a:lvl4pPr>
            <a:lvl5pPr lvl="4">
              <a:spcBef>
                <a:spcPts val="0"/>
              </a:spcBef>
              <a:buSzPct val="100000"/>
              <a:buChar char="○"/>
              <a:defRPr sz="1100"/>
            </a:lvl5pPr>
            <a:lvl6pPr lvl="5">
              <a:spcBef>
                <a:spcPts val="0"/>
              </a:spcBef>
              <a:buSzPct val="100000"/>
              <a:buChar char="■"/>
              <a:defRPr sz="1100"/>
            </a:lvl6pPr>
            <a:lvl7pPr lvl="6">
              <a:spcBef>
                <a:spcPts val="0"/>
              </a:spcBef>
              <a:buSzPct val="100000"/>
              <a:buChar char="●"/>
              <a:defRPr sz="1100"/>
            </a:lvl7pPr>
            <a:lvl8pPr lvl="7">
              <a:spcBef>
                <a:spcPts val="0"/>
              </a:spcBef>
              <a:buSzPct val="100000"/>
              <a:buChar char="○"/>
              <a:defRPr sz="1100"/>
            </a:lvl8pPr>
            <a:lvl9pPr lvl="8">
              <a:spcBef>
                <a:spcPts val="0"/>
              </a:spcBef>
              <a:buSzPct val="1000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 name="Shape 60"/>
        <p:cNvGrpSpPr/>
        <p:nvPr/>
      </p:nvGrpSpPr>
      <p:grpSpPr>
        <a:xfrm>
          <a:off x="0" y="0"/>
          <a:ext cx="0" cy="0"/>
          <a:chOff x="0" y="0"/>
          <a:chExt cx="0" cy="0"/>
        </a:xfrm>
      </p:grpSpPr>
      <p:sp>
        <p:nvSpPr>
          <p:cNvPr id="61" name="Shape 6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62" name="Shape 6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Shape 1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2" name="Shape 11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marL="0" rtl="0">
              <a:lnSpc>
                <a:spcPct val="115000"/>
              </a:lnSpc>
              <a:spcBef>
                <a:spcPts val="0"/>
              </a:spcBef>
              <a:buNone/>
            </a:pPr>
            <a:r>
              <a:rPr lang="en" sz="1300">
                <a:latin typeface="Roboto"/>
                <a:ea typeface="Roboto"/>
                <a:cs typeface="Roboto"/>
                <a:sym typeface="Roboto"/>
              </a:rPr>
              <a:t>The third way you could compose these two functions is by nesting Either to the right. This approach is conceptually tighter: we can see the order of operations in the type. If `divideAndLog` fails in its first task, dividing two numbers, there is no possibility for it to return NoLogarithm. Types that guide the implementation of functions are generally helpful, however if this order is changed it will result in changes rippling outward from that function for as far out as this strategy is used, and reordering the error types is just as difficult. Note that in all three of these cases however, every one of these Eithers is being constructed just to be deconstructed later. This approach may be familiar as the monad transformer approach.</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Shape 11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7" name="Shape 11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marL="0" rtl="0">
              <a:lnSpc>
                <a:spcPct val="115000"/>
              </a:lnSpc>
              <a:spcBef>
                <a:spcPts val="0"/>
              </a:spcBef>
              <a:buNone/>
            </a:pPr>
            <a:r>
              <a:rPr lang="en" sz="1300">
                <a:latin typeface="Roboto"/>
                <a:ea typeface="Roboto"/>
                <a:cs typeface="Roboto"/>
                <a:sym typeface="Roboto"/>
              </a:rPr>
              <a:t>So far, you can see that the first and second options are very different from the last option; they call flatMap. Also, the last option preserves more information about the order of operations than the others. If you think about the definition of flatMap this has a clear reason; flatMap, relative to map, destroys information. Flattening a Some of None to None removes the option of Some(None) from the space of values; flattening a List of Lists to a single List destroys the knowledge of the sublists. Even flattening a Future of Future, Task of Task, or IO of IO to a single Task or IO destroys the caller’s knowledge that they can block on the inner and outer Task/IO separately.</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Shape 12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3" name="Shape 12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marL="0" rtl="0">
              <a:lnSpc>
                <a:spcPct val="115000"/>
              </a:lnSpc>
              <a:spcBef>
                <a:spcPts val="0"/>
              </a:spcBef>
              <a:buNone/>
            </a:pPr>
            <a:r>
              <a:rPr lang="en" sz="1300">
                <a:latin typeface="Roboto"/>
                <a:ea typeface="Roboto"/>
                <a:cs typeface="Roboto"/>
                <a:sym typeface="Roboto"/>
              </a:rPr>
              <a:t>We’re going to take a break from Either to talk about List, another exciting data type, but first I’ve got a little detour to make. Since this talk is mostly about intermediate data structures, we’re going to take a look at one from a project of mine.</a:t>
            </a:r>
          </a:p>
          <a:p>
            <a:pPr lvl="0" marL="0" rtl="0">
              <a:lnSpc>
                <a:spcPct val="115000"/>
              </a:lnSpc>
              <a:spcBef>
                <a:spcPts val="0"/>
              </a:spcBef>
              <a:buNone/>
            </a:pPr>
            <a:r>
              <a:t/>
            </a:r>
            <a:endParaRPr/>
          </a:p>
          <a:p>
            <a:pPr lvl="0" marL="0" rtl="0">
              <a:lnSpc>
                <a:spcPct val="115000"/>
              </a:lnSpc>
              <a:spcBef>
                <a:spcPts val="0"/>
              </a:spcBef>
              <a:buNone/>
            </a:pPr>
            <a:r>
              <a:rPr lang="en" sz="1300">
                <a:latin typeface="Roboto"/>
                <a:ea typeface="Roboto"/>
                <a:cs typeface="Roboto"/>
                <a:sym typeface="Roboto"/>
              </a:rPr>
              <a:t>This is a data type describing a limited subset of SVG. Not recursive at all, fairly simple, just a few possible instructions that an SVG could be made of; text and shapes. The problem is that SVGs are not just a single shape drawn on the screen, or Wikipedia wouldn’t use them. They’re a sequence of shapes, drawn in a particular order; what we’d like then is some kind of recursive variation of this type which captures the notion of “draw this, then this”. As well, we’ll need a base case, a value to represent “draw nothing”, otherwise the SVG will extend forever.</a:t>
            </a:r>
          </a:p>
          <a:p>
            <a:pPr lvl="0" marL="0" rtl="0">
              <a:lnSpc>
                <a:spcPct val="115000"/>
              </a:lnSpc>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Shape 12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8" name="Shape 12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marL="0" rtl="0">
              <a:lnSpc>
                <a:spcPct val="115000"/>
              </a:lnSpc>
              <a:spcBef>
                <a:spcPts val="0"/>
              </a:spcBef>
              <a:buNone/>
            </a:pPr>
            <a:r>
              <a:rPr lang="en" sz="1300">
                <a:latin typeface="Roboto"/>
                <a:ea typeface="Roboto"/>
                <a:cs typeface="Roboto"/>
                <a:sym typeface="Roboto"/>
              </a:rPr>
              <a:t>This is familiar, right? It’s List, inlined into the earlier type! We can thus replace this type with a list of that earlier type, and have better separation of concerns.</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Shape 13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3" name="Shape 13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marL="0" rtl="0">
              <a:lnSpc>
                <a:spcPct val="115000"/>
              </a:lnSpc>
              <a:spcBef>
                <a:spcPts val="0"/>
              </a:spcBef>
              <a:buNone/>
            </a:pPr>
            <a:r>
              <a:rPr lang="en" sz="1300">
                <a:latin typeface="Roboto"/>
                <a:ea typeface="Roboto"/>
                <a:cs typeface="Roboto"/>
                <a:sym typeface="Roboto"/>
              </a:rPr>
              <a:t>This gives the intuition that List relates to the notion of performing operations in sequence, and can be used to take some “instruction” data type into a new data type of a sequence of instructions, i.e. “programs”. This is an example of one of those programs. Constructing a composite program out of smaller programs is provided by list concatenation, and constructing a program out of one instruction is provided by consing that instruction with Nil. However, note that similarly to the Either example, if we want to make programs composed out of different types of instructions, not just SVG, we’re stuck with the same conversion issue as before, however the option to nest the types is no longer available to us because the SVG type has no type parameters.</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Shape 13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8" name="Shape 13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marL="0" rtl="0">
              <a:lnSpc>
                <a:spcPct val="115000"/>
              </a:lnSpc>
              <a:spcBef>
                <a:spcPts val="0"/>
              </a:spcBef>
              <a:buNone/>
            </a:pPr>
            <a:r>
              <a:rPr lang="en" sz="1300">
                <a:latin typeface="Roboto"/>
                <a:ea typeface="Roboto"/>
                <a:cs typeface="Roboto"/>
                <a:sym typeface="Roboto"/>
              </a:rPr>
              <a:t>This is an example of a consumer of that List of SVG instructions; it inspects the instruction, checks which branch of the sum it belongs to, pulls out all of the components of the product, for example text, x position and y position, creates a value from them, in this case the text, then calls itself recursively with the remaining instructions and concatenates the results together. This has a name you may be familiar with: structural recursion, recursive calls are only made on “smaller” data than the data passed in. There are a few similar issues to Either: we’ve only built this list in order to destroy it later, which at scale and in aggregate becomes a performance problem. We can construct composite instruction types using Either, like we could earlier, but composing instruction types comes with the same boilerplate and conceptual overhead.</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Shape 14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3" name="Shape 14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marL="0" rtl="0">
              <a:lnSpc>
                <a:spcPct val="115000"/>
              </a:lnSpc>
              <a:spcBef>
                <a:spcPts val="0"/>
              </a:spcBef>
              <a:buNone/>
            </a:pPr>
            <a:r>
              <a:rPr lang="en" sz="1300">
                <a:latin typeface="Roboto"/>
                <a:ea typeface="Roboto"/>
                <a:cs typeface="Roboto"/>
                <a:sym typeface="Roboto"/>
              </a:rPr>
              <a:t>Here’s a data type for random access to some (presumably big) string. Write and read are the operations supported as you’d expect, and there’s a type parameter to indicate which type these operations “return”. However, we’ve got a bit of a problem here inside Read: there’s no way to do anything with the data that’s been read! You’ve emitted an instruction to read data, but there’s nowhere for that data to go. So what can we do? Well a good first try is to include inside the instruction to read data, what else we want to do with that data. And what is the only thing you can do with data? Make more data! So we’ll parameterize our instruction type on the new data which it’ll produce, because that’s all we could do with it.</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Shape 14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8" name="Shape 14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marL="0" rtl="0">
              <a:lnSpc>
                <a:spcPct val="115000"/>
              </a:lnSpc>
              <a:spcBef>
                <a:spcPts val="0"/>
              </a:spcBef>
              <a:buNone/>
            </a:pPr>
            <a:r>
              <a:rPr lang="en" sz="1300">
                <a:latin typeface="Roboto"/>
                <a:ea typeface="Roboto"/>
                <a:cs typeface="Roboto"/>
                <a:sym typeface="Roboto"/>
              </a:rPr>
              <a:t>Well, that’s not very useful either. The problem here is, say I give you a RandomAccess value, and it’s a Read[Int]. How are you to know that it’s a Read[Int]? If you pattern match on it and find that it’s a Read, you still don’t know what fromData will return after you feed it the data it’s expecting. However, let’s change it a little; add the type parameter to RandomAccess itself, so that if you pass me a RandomAccess[Int] I know it could only be a Write[Int] or a Read[Int].</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Shape 15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3" name="Shape 15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marL="0" rtl="0">
              <a:lnSpc>
                <a:spcPct val="115000"/>
              </a:lnSpc>
              <a:spcBef>
                <a:spcPts val="0"/>
              </a:spcBef>
              <a:buNone/>
            </a:pPr>
            <a:r>
              <a:rPr lang="en" sz="1300">
                <a:latin typeface="Roboto"/>
                <a:ea typeface="Roboto"/>
                <a:cs typeface="Roboto"/>
                <a:sym typeface="Roboto"/>
              </a:rPr>
              <a:t>Alright, so with that fixed by adding the type parameter to RandomAccess itself, now we’re back where we were essentially with the SVG data type; we have a type of instructions, but we have no type of programs. It stands to reason, however, that we can get by with a similar construction. Necessarily a program is a sequence of instructions; so case-by-case, we can see that Write will need to have an instruction added as a parameter.</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Shape 1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8" name="Shape 15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marL="0" rtl="0">
              <a:lnSpc>
                <a:spcPct val="115000"/>
              </a:lnSpc>
              <a:spcBef>
                <a:spcPts val="0"/>
              </a:spcBef>
              <a:buNone/>
            </a:pPr>
            <a:r>
              <a:rPr lang="en" sz="1300">
                <a:latin typeface="Roboto"/>
                <a:ea typeface="Roboto"/>
                <a:cs typeface="Roboto"/>
                <a:sym typeface="Roboto"/>
              </a:rPr>
              <a:t>That’s nicely recursive. Read, also, can’t just yield any kind of data after it’s passed the String it expects; it also has to yield an instruction.</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Shape 6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7" name="Shape 6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marL="0" rtl="0">
              <a:lnSpc>
                <a:spcPct val="115000"/>
              </a:lnSpc>
              <a:spcBef>
                <a:spcPts val="0"/>
              </a:spcBef>
              <a:buNone/>
            </a:pPr>
            <a:r>
              <a:rPr lang="en" sz="1300">
                <a:latin typeface="Roboto"/>
                <a:ea typeface="Roboto"/>
                <a:cs typeface="Roboto"/>
                <a:sym typeface="Roboto"/>
              </a:rPr>
              <a:t>I’m Edmund Noble. I maintain cats, cats-mtl - which is a recently split module of cats dealing with composing applicative and monadic types - and eff - also a project for composing applicative and monadic types. I contribute to scalaz and work at SlamData, where we’re doing some awesome pure FP, databases and compilers work. Come by gitter and say hi, I’m in the cats and scala channels almost all the time.</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Shape 1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3" name="Shape 16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marL="0" rtl="0">
              <a:lnSpc>
                <a:spcPct val="115000"/>
              </a:lnSpc>
              <a:spcBef>
                <a:spcPts val="0"/>
              </a:spcBef>
              <a:buNone/>
            </a:pPr>
            <a:r>
              <a:rPr lang="en" sz="1300">
                <a:latin typeface="Roboto"/>
                <a:ea typeface="Roboto"/>
                <a:cs typeface="Roboto"/>
                <a:sym typeface="Roboto"/>
              </a:rPr>
              <a:t>That’s all well and good, but how does this program end? We’ve got two recursive branches and no base case. Let’s say that one of these “random access” programs ends with an ordinary value, of any type. That’ll be the base case of the RandomAccess[A] type.</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Shape 16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8" name="Shape 16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marL="0" rtl="0">
              <a:lnSpc>
                <a:spcPct val="115000"/>
              </a:lnSpc>
              <a:spcBef>
                <a:spcPts val="0"/>
              </a:spcBef>
              <a:buNone/>
            </a:pPr>
            <a:r>
              <a:rPr lang="en" sz="1300">
                <a:latin typeface="Roboto"/>
                <a:ea typeface="Roboto"/>
                <a:cs typeface="Roboto"/>
                <a:sym typeface="Roboto"/>
              </a:rPr>
              <a:t>So to tie it all together:</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Shape 17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3" name="Shape 17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marL="0" rtl="0">
              <a:lnSpc>
                <a:spcPct val="115000"/>
              </a:lnSpc>
              <a:spcBef>
                <a:spcPts val="0"/>
              </a:spcBef>
              <a:buNone/>
            </a:pPr>
            <a:r>
              <a:rPr lang="en" sz="1300">
                <a:latin typeface="Roboto"/>
                <a:ea typeface="Roboto"/>
                <a:cs typeface="Roboto"/>
                <a:sym typeface="Roboto"/>
              </a:rPr>
              <a:t>Again, we have a pattern here. Not as easily recognizable, but we’ve constructed the free monad (technically the freer monad, or operational monad) over the type we started with. The free monad then can also be seen as relating a type of instructions into a type of programs, similarly to lists, however, it allows us to take the results of individual instructions and use them to calculate the rest of the program.</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Shape 17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8" name="Shape 17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marL="0" rtl="0">
              <a:lnSpc>
                <a:spcPct val="115000"/>
              </a:lnSpc>
              <a:spcBef>
                <a:spcPts val="0"/>
              </a:spcBef>
              <a:buNone/>
            </a:pPr>
            <a:r>
              <a:rPr lang="en" sz="1300">
                <a:latin typeface="Roboto"/>
                <a:ea typeface="Roboto"/>
                <a:cs typeface="Roboto"/>
                <a:sym typeface="Roboto"/>
              </a:rPr>
              <a:t>I’ve written a small sample program here which duplicates the data at one location and overwrites the data after it with a copy, and an interpreter into a concrete monad with the capability to express index errors and state. Note that I’ve included both producers and consumers everywhere in this talk because you need to know how both work in order to understand the central message: when to use data types.</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Shape 1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3" name="Shape 18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marL="0" rtl="0">
              <a:lnSpc>
                <a:spcPct val="115000"/>
              </a:lnSpc>
              <a:spcBef>
                <a:spcPts val="0"/>
              </a:spcBef>
              <a:buNone/>
            </a:pPr>
            <a:r>
              <a:rPr lang="en" sz="1300">
                <a:latin typeface="Roboto"/>
                <a:ea typeface="Roboto"/>
                <a:cs typeface="Roboto"/>
                <a:sym typeface="Roboto"/>
              </a:rPr>
              <a:t>We can make composite instruction types using this higher-kinded Either type, but it’s a huge pain to compose instruction types just as much as earlier, if not more. We still have the exact same problems as every other example I’ve given: we can’t easily make programs with multiple instruction types, we’re building up this structure just to destroy it, and we have no idea which programs are subprograms of others.</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Shape 1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8" name="Shape 18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marL="0" rtl="0">
              <a:lnSpc>
                <a:spcPct val="115000"/>
              </a:lnSpc>
              <a:spcBef>
                <a:spcPts val="0"/>
              </a:spcBef>
              <a:buNone/>
            </a:pPr>
            <a:r>
              <a:rPr lang="en" sz="1300">
                <a:latin typeface="Roboto"/>
                <a:ea typeface="Roboto"/>
                <a:cs typeface="Roboto"/>
                <a:sym typeface="Roboto"/>
              </a:rPr>
              <a:t>So what have we really been doing this whole time? We’ve been taking a set of “instructions” and translating them to a grammar of “programs” - recursive data types, by introducing some “connective” nodes that link other instructions together. This is the case even for Either, you just have to squint: monadic composition is just another connective structure, as we saw with Free, but in this case it’s destroyed as soon as it’s created.</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Shape 1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3" name="Shape 19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marL="0" rtl="0">
              <a:lnSpc>
                <a:spcPct val="115000"/>
              </a:lnSpc>
              <a:spcBef>
                <a:spcPts val="0"/>
              </a:spcBef>
              <a:buNone/>
            </a:pPr>
            <a:r>
              <a:rPr lang="en" sz="1300">
                <a:latin typeface="Roboto"/>
                <a:ea typeface="Roboto"/>
                <a:cs typeface="Roboto"/>
                <a:sym typeface="Roboto"/>
              </a:rPr>
              <a:t>Let’s look at solving the problems that came up earlier, starting with the multiple instruction type problem.</a:t>
            </a:r>
          </a:p>
          <a:p>
            <a:pPr lvl="0" marL="0" rtl="0">
              <a:lnSpc>
                <a:spcPct val="115000"/>
              </a:lnSpc>
              <a:spcBef>
                <a:spcPts val="0"/>
              </a:spcBef>
              <a:buNone/>
            </a:pPr>
            <a:r>
              <a:t/>
            </a:r>
            <a:endParaRPr sz="1300">
              <a:latin typeface="Roboto"/>
              <a:ea typeface="Roboto"/>
              <a:cs typeface="Roboto"/>
              <a:sym typeface="Roboto"/>
            </a:endParaRPr>
          </a:p>
          <a:p>
            <a:pPr lvl="0" marL="0" rtl="0">
              <a:lnSpc>
                <a:spcPct val="115000"/>
              </a:lnSpc>
              <a:spcBef>
                <a:spcPts val="0"/>
              </a:spcBef>
              <a:buNone/>
            </a:pPr>
            <a:r>
              <a:rPr lang="en">
                <a:latin typeface="Roboto"/>
                <a:ea typeface="Roboto"/>
                <a:cs typeface="Roboto"/>
                <a:sym typeface="Roboto"/>
              </a:rPr>
              <a:t>type DividedByZeroOrNoLogarithm = DividedByZero Either NoLogarithm</a:t>
            </a:r>
          </a:p>
          <a:p>
            <a:pPr lvl="0" marL="0" rtl="0">
              <a:lnSpc>
                <a:spcPct val="115000"/>
              </a:lnSpc>
              <a:spcBef>
                <a:spcPts val="0"/>
              </a:spcBef>
              <a:buNone/>
            </a:pPr>
            <a:r>
              <a:rPr lang="en">
                <a:latin typeface="Roboto"/>
                <a:ea typeface="Roboto"/>
                <a:cs typeface="Roboto"/>
                <a:sym typeface="Roboto"/>
              </a:rPr>
              <a:t>trait Inject[E, S] { def apply(s: S): E }</a:t>
            </a:r>
          </a:p>
          <a:p>
            <a:pPr lvl="0" marL="0" rtl="0">
              <a:lnSpc>
                <a:spcPct val="115000"/>
              </a:lnSpc>
              <a:spcBef>
                <a:spcPts val="0"/>
              </a:spcBef>
              <a:buNone/>
            </a:pPr>
            <a:r>
              <a:rPr lang="en">
                <a:latin typeface="Roboto"/>
                <a:ea typeface="Roboto"/>
                <a:cs typeface="Roboto"/>
                <a:sym typeface="Roboto"/>
              </a:rPr>
              <a:t>def divideAndLog[E](dividend: Int, divisor: Int)</a:t>
            </a:r>
          </a:p>
          <a:p>
            <a:pPr lvl="0" marL="0" rtl="0">
              <a:lnSpc>
                <a:spcPct val="115000"/>
              </a:lnSpc>
              <a:spcBef>
                <a:spcPts val="0"/>
              </a:spcBef>
              <a:buNone/>
            </a:pPr>
            <a:r>
              <a:rPr lang="en">
                <a:latin typeface="Roboto"/>
                <a:ea typeface="Roboto"/>
                <a:cs typeface="Roboto"/>
                <a:sym typeface="Roboto"/>
              </a:rPr>
              <a:t>                                                            (implicit div: Inject[E, DividedByZero], log: Inject[E, NoLogarithm]): E Either Double = for {</a:t>
            </a:r>
          </a:p>
          <a:p>
            <a:pPr lvl="0" marL="0" rtl="0">
              <a:lnSpc>
                <a:spcPct val="115000"/>
              </a:lnSpc>
              <a:spcBef>
                <a:spcPts val="0"/>
              </a:spcBef>
              <a:buNone/>
            </a:pPr>
            <a:r>
              <a:rPr lang="en">
                <a:latin typeface="Roboto"/>
                <a:ea typeface="Roboto"/>
                <a:cs typeface="Roboto"/>
                <a:sym typeface="Roboto"/>
              </a:rPr>
              <a:t>  divideResult &lt;- divide(dividend, divisor).leftMap(div(_))</a:t>
            </a:r>
          </a:p>
          <a:p>
            <a:pPr lvl="0" marL="0" rtl="0">
              <a:lnSpc>
                <a:spcPct val="115000"/>
              </a:lnSpc>
              <a:spcBef>
                <a:spcPts val="0"/>
              </a:spcBef>
              <a:buNone/>
            </a:pPr>
            <a:r>
              <a:rPr lang="en">
                <a:latin typeface="Roboto"/>
                <a:ea typeface="Roboto"/>
                <a:cs typeface="Roboto"/>
                <a:sym typeface="Roboto"/>
              </a:rPr>
              <a:t>  logResult &lt;- log10(divideResult).leftMap(log(_))</a:t>
            </a:r>
          </a:p>
          <a:p>
            <a:pPr lvl="0" marL="0" rtl="0">
              <a:lnSpc>
                <a:spcPct val="115000"/>
              </a:lnSpc>
              <a:spcBef>
                <a:spcPts val="0"/>
              </a:spcBef>
              <a:buNone/>
            </a:pPr>
            <a:r>
              <a:rPr lang="en">
                <a:latin typeface="Roboto"/>
                <a:ea typeface="Roboto"/>
                <a:cs typeface="Roboto"/>
                <a:sym typeface="Roboto"/>
              </a:rPr>
              <a:t>} yield logResult</a:t>
            </a:r>
          </a:p>
          <a:p>
            <a:pPr lvl="0" marL="0" rtl="0">
              <a:lnSpc>
                <a:spcPct val="115000"/>
              </a:lnSpc>
              <a:spcBef>
                <a:spcPts val="0"/>
              </a:spcBef>
              <a:buNone/>
            </a:pPr>
            <a:r>
              <a:t/>
            </a:r>
            <a:endParaRPr>
              <a:latin typeface="Roboto"/>
              <a:ea typeface="Roboto"/>
              <a:cs typeface="Roboto"/>
              <a:sym typeface="Roboto"/>
            </a:endParaRPr>
          </a:p>
          <a:p>
            <a:pPr lvl="0" marL="0" rtl="0">
              <a:lnSpc>
                <a:spcPct val="115000"/>
              </a:lnSpc>
              <a:spcBef>
                <a:spcPts val="0"/>
              </a:spcBef>
              <a:buNone/>
            </a:pPr>
            <a:r>
              <a:rPr lang="en" sz="1300">
                <a:latin typeface="Roboto"/>
                <a:ea typeface="Roboto"/>
                <a:cs typeface="Roboto"/>
                <a:sym typeface="Roboto"/>
              </a:rPr>
              <a:t>We’ll stick with the left-nested Either strategy. We want to abstract over the nesting of the Eithers and over which other types are in the nested Either; all we need to know is that the composite error type contains all of the error types we could raise. So here I’m introducing a type class to express that all we need is a function from our error type into the composite error type, and we don’t care about what the composite error type is; that’s chosen by the caller. So that’s one problem solved.</a:t>
            </a:r>
          </a:p>
          <a:p>
            <a:pPr lvl="0" marL="0" rtl="0">
              <a:lnSpc>
                <a:spcPct val="115000"/>
              </a:lnSpc>
              <a:spcBef>
                <a:spcPts val="0"/>
              </a:spcBef>
              <a:buNone/>
            </a:pPr>
            <a:r>
              <a:t/>
            </a:r>
            <a:endParaRPr sz="1300">
              <a:latin typeface="Roboto"/>
              <a:ea typeface="Roboto"/>
              <a:cs typeface="Roboto"/>
              <a:sym typeface="Roboto"/>
            </a:endParaRPr>
          </a:p>
          <a:p>
            <a:pPr lvl="0" marL="0" rtl="0">
              <a:lnSpc>
                <a:spcPct val="115000"/>
              </a:lnSpc>
              <a:spcBef>
                <a:spcPts val="0"/>
              </a:spcBef>
              <a:buNone/>
            </a:pPr>
            <a:r>
              <a:rPr lang="en">
                <a:latin typeface="Roboto"/>
                <a:ea typeface="Roboto"/>
                <a:cs typeface="Roboto"/>
                <a:sym typeface="Roboto"/>
              </a:rPr>
              <a:t>trait InjectK[E[_], S[_]] { def apply[A](s: S[A]): E[A] }</a:t>
            </a:r>
          </a:p>
          <a:p>
            <a:pPr lvl="0" marL="0" rtl="0">
              <a:lnSpc>
                <a:spcPct val="115000"/>
              </a:lnSpc>
              <a:spcBef>
                <a:spcPts val="0"/>
              </a:spcBef>
              <a:buNone/>
            </a:pPr>
            <a:r>
              <a:t/>
            </a:r>
            <a:endParaRPr sz="1300">
              <a:latin typeface="Roboto"/>
              <a:ea typeface="Roboto"/>
              <a:cs typeface="Roboto"/>
              <a:sym typeface="Roboto"/>
            </a:endParaRPr>
          </a:p>
          <a:p>
            <a:pPr lvl="0" marL="0" rtl="0">
              <a:lnSpc>
                <a:spcPct val="115000"/>
              </a:lnSpc>
              <a:spcBef>
                <a:spcPts val="0"/>
              </a:spcBef>
              <a:buNone/>
            </a:pPr>
            <a:r>
              <a:rPr lang="en" sz="1300">
                <a:latin typeface="Roboto"/>
                <a:ea typeface="Roboto"/>
                <a:cs typeface="Roboto"/>
                <a:sym typeface="Roboto"/>
              </a:rPr>
              <a:t>And we can proceed similarly with the others; the same Inject type class does the exact same job with SVG, and a higher-kinded version suffices for RandomAccess. So that problem is solved, but we still have two issues: conceptual and programmatic overhead, and the destruction of nesting information.</a:t>
            </a:r>
          </a:p>
          <a:p>
            <a:pPr lvl="0">
              <a:spcBef>
                <a:spcPts val="0"/>
              </a:spcBef>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Shape 19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8" name="Shape 19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marL="0" rtl="0">
              <a:lnSpc>
                <a:spcPct val="115000"/>
              </a:lnSpc>
              <a:spcBef>
                <a:spcPts val="0"/>
              </a:spcBef>
              <a:buNone/>
            </a:pPr>
            <a:r>
              <a:rPr lang="en" sz="1300">
                <a:latin typeface="Roboto"/>
                <a:ea typeface="Roboto"/>
                <a:cs typeface="Roboto"/>
                <a:sym typeface="Roboto"/>
              </a:rPr>
              <a:t>We’ll stick with the left-nested Either strategy. We want to abstract over the nesting of the Eithers and over which other types are in the nested Either; all we need to know is that the composite error type contains all of the error types we could raise. So here I’m introducing a type class to express that all we need is a function from our error type into the composite error type, and we don’t care about what the composite error type is; that’s chosen by the caller. So that’s one problem solved.</a:t>
            </a:r>
          </a:p>
          <a:p>
            <a:pPr lvl="0" marL="0" rtl="0">
              <a:lnSpc>
                <a:spcPct val="115000"/>
              </a:lnSpc>
              <a:spcBef>
                <a:spcPts val="0"/>
              </a:spcBef>
              <a:buNone/>
            </a:pPr>
            <a:r>
              <a:t/>
            </a:r>
            <a:endParaRPr sz="1300">
              <a:latin typeface="Roboto"/>
              <a:ea typeface="Roboto"/>
              <a:cs typeface="Roboto"/>
              <a:sym typeface="Roboto"/>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Shape 20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3" name="Shape 20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marL="0" rtl="0">
              <a:lnSpc>
                <a:spcPct val="115000"/>
              </a:lnSpc>
              <a:spcBef>
                <a:spcPts val="0"/>
              </a:spcBef>
              <a:buNone/>
            </a:pPr>
            <a:r>
              <a:rPr lang="en" sz="1300">
                <a:latin typeface="Roboto"/>
                <a:ea typeface="Roboto"/>
                <a:cs typeface="Roboto"/>
                <a:sym typeface="Roboto"/>
              </a:rPr>
              <a:t>And we can proceed similarly with the others; the same Inject type class does the exact same job with SVG, and a higher-kinded version suffices for RandomAccess. So that problem is solved, but we still have two issues: conceptual and programmatic overhead.</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Shape 20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8" name="Shape 20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marL="0" rtl="0">
              <a:lnSpc>
                <a:spcPct val="115000"/>
              </a:lnSpc>
              <a:spcBef>
                <a:spcPts val="0"/>
              </a:spcBef>
              <a:buNone/>
            </a:pPr>
            <a:r>
              <a:rPr lang="en" sz="1300">
                <a:latin typeface="Roboto"/>
                <a:ea typeface="Roboto"/>
                <a:cs typeface="Roboto"/>
                <a:sym typeface="Roboto"/>
              </a:rPr>
              <a:t>Before we continue we have to ask a question: what exactly are we doing with these data types? Why are data types so nice to work with, coming from the object-oriented perspective to the functional perspective? There’s a few reasons: firstly, while we construct data types, we can be sure that’s all we’re doing; constructing data types has no side effects, so we aren’t changing the ground underneath us when we do it unlike calling into an interface. But dually, we’re sort of “freeze-drying” or dehydrating the call tree of a program which calls into an interface, and allowing arbitrary inspection and manipulation of that tree before those interface calls are made. If you’re familiar with the visitor pattern, all it does is translate a data structure into interface calls.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Shape 7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3" name="Shape 7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marL="0" rtl="0">
              <a:lnSpc>
                <a:spcPct val="115000"/>
              </a:lnSpc>
              <a:spcBef>
                <a:spcPts val="0"/>
              </a:spcBef>
              <a:buNone/>
            </a:pPr>
            <a:r>
              <a:rPr lang="en" sz="1300">
                <a:latin typeface="Roboto"/>
                <a:ea typeface="Roboto"/>
                <a:cs typeface="Roboto"/>
                <a:sym typeface="Roboto"/>
              </a:rPr>
              <a:t>This talk is about when and when not to use data in Scala, specifically how data interacts with the design and performance of programs. We’ll look at the design of functions that produce and consume data, and discuss the different perspectives on types in different paradigms.</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 name="Shape 211"/>
        <p:cNvGrpSpPr/>
        <p:nvPr/>
      </p:nvGrpSpPr>
      <p:grpSpPr>
        <a:xfrm>
          <a:off x="0" y="0"/>
          <a:ext cx="0" cy="0"/>
          <a:chOff x="0" y="0"/>
          <a:chExt cx="0" cy="0"/>
        </a:xfrm>
      </p:grpSpPr>
      <p:sp>
        <p:nvSpPr>
          <p:cNvPr id="212" name="Shape 21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3" name="Shape 21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marL="0" rtl="0">
              <a:lnSpc>
                <a:spcPct val="115000"/>
              </a:lnSpc>
              <a:spcBef>
                <a:spcPts val="0"/>
              </a:spcBef>
              <a:buNone/>
            </a:pPr>
            <a:r>
              <a:rPr lang="en" sz="1300">
                <a:latin typeface="Roboto"/>
                <a:ea typeface="Roboto"/>
                <a:cs typeface="Roboto"/>
                <a:sym typeface="Roboto"/>
              </a:rPr>
              <a:t>Think about all of the things you can do with the values of a type. All you can do with them observe the values inside, and the properties of the observations you make are limited by the properties you’re observing. So the “observations of a type” can be seen as a type themselves.</a:t>
            </a:r>
          </a:p>
          <a:p>
            <a:pPr lvl="0" marL="0" rtl="0">
              <a:lnSpc>
                <a:spcPct val="115000"/>
              </a:lnSpc>
              <a:spcBef>
                <a:spcPts val="0"/>
              </a:spcBef>
              <a:buNone/>
            </a:pPr>
            <a:r>
              <a:t/>
            </a:r>
            <a:endParaRPr sz="1300">
              <a:latin typeface="Roboto"/>
              <a:ea typeface="Roboto"/>
              <a:cs typeface="Roboto"/>
              <a:sym typeface="Roboto"/>
            </a:endParaRPr>
          </a:p>
          <a:p>
            <a:pPr lvl="0" marL="0" rtl="0">
              <a:lnSpc>
                <a:spcPct val="115000"/>
              </a:lnSpc>
              <a:spcBef>
                <a:spcPts val="0"/>
              </a:spcBef>
              <a:buNone/>
            </a:pPr>
            <a:r>
              <a:rPr lang="en" sz="1300">
                <a:latin typeface="Roboto"/>
                <a:ea typeface="Roboto"/>
                <a:cs typeface="Roboto"/>
                <a:sym typeface="Roboto"/>
              </a:rPr>
              <a:t>The rest of this talk is assuming you’re doing some purely functional programming; we’ll ignore side-effects for now because they’re evil, and say that the only thing you can do with data is pattern match on them, and create a new value.</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 name="Shape 216"/>
        <p:cNvGrpSpPr/>
        <p:nvPr/>
      </p:nvGrpSpPr>
      <p:grpSpPr>
        <a:xfrm>
          <a:off x="0" y="0"/>
          <a:ext cx="0" cy="0"/>
          <a:chOff x="0" y="0"/>
          <a:chExt cx="0" cy="0"/>
        </a:xfrm>
      </p:grpSpPr>
      <p:sp>
        <p:nvSpPr>
          <p:cNvPr id="217" name="Shape 21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8" name="Shape 21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marL="0" rtl="0">
              <a:lnSpc>
                <a:spcPct val="115000"/>
              </a:lnSpc>
              <a:spcBef>
                <a:spcPts val="0"/>
              </a:spcBef>
              <a:buNone/>
            </a:pPr>
            <a:r>
              <a:rPr lang="en" sz="1300">
                <a:latin typeface="Roboto"/>
                <a:ea typeface="Roboto"/>
                <a:cs typeface="Roboto"/>
                <a:sym typeface="Roboto"/>
              </a:rPr>
              <a:t>We can encapsulate that in a function; you can see if you squint that the first and second functions here are equivalent. Consider it this way: if I need a piece of information from you, there are two ways I can get it. I can ask you for it directly, *or* I can get you to agree to answer any question about it that I might happen to have. If I get the information from you directly, I can answer any question I have about it; if you answer any question I have about it, I can just ask you “what is the information” and get everything I could need.</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1" name="Shape 221"/>
        <p:cNvGrpSpPr/>
        <p:nvPr/>
      </p:nvGrpSpPr>
      <p:grpSpPr>
        <a:xfrm>
          <a:off x="0" y="0"/>
          <a:ext cx="0" cy="0"/>
          <a:chOff x="0" y="0"/>
          <a:chExt cx="0" cy="0"/>
        </a:xfrm>
      </p:grpSpPr>
      <p:sp>
        <p:nvSpPr>
          <p:cNvPr id="222" name="Shape 22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3" name="Shape 22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marL="0" rtl="0">
              <a:lnSpc>
                <a:spcPct val="115000"/>
              </a:lnSpc>
              <a:spcBef>
                <a:spcPts val="0"/>
              </a:spcBef>
              <a:buNone/>
            </a:pPr>
            <a:r>
              <a:rPr lang="en" sz="1300">
                <a:latin typeface="Roboto"/>
                <a:ea typeface="Roboto"/>
                <a:cs typeface="Roboto"/>
                <a:sym typeface="Roboto"/>
              </a:rPr>
              <a:t>Let’s try to take this further, into my first example from earlier: you want to divide two ints, and return either a) an int, or b) an int, as an error.</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6" name="Shape 226"/>
        <p:cNvGrpSpPr/>
        <p:nvPr/>
      </p:nvGrpSpPr>
      <p:grpSpPr>
        <a:xfrm>
          <a:off x="0" y="0"/>
          <a:ext cx="0" cy="0"/>
          <a:chOff x="0" y="0"/>
          <a:chExt cx="0" cy="0"/>
        </a:xfrm>
      </p:grpSpPr>
      <p:sp>
        <p:nvSpPr>
          <p:cNvPr id="227" name="Shape 22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8" name="Shape 22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marL="0" rtl="0">
              <a:lnSpc>
                <a:spcPct val="115000"/>
              </a:lnSpc>
              <a:spcBef>
                <a:spcPts val="0"/>
              </a:spcBef>
              <a:buNone/>
            </a:pPr>
            <a:r>
              <a:rPr lang="en" sz="1300">
                <a:latin typeface="Roboto"/>
                <a:ea typeface="Roboto"/>
                <a:cs typeface="Roboto"/>
                <a:sym typeface="Roboto"/>
              </a:rPr>
              <a:t>Here, the caller specifies which type divide returns, and it tells divide how to return it by passing it two functions: one is called with error information and the other is called with a result. These functions are normally called continuations, because they govern how the program continues with the result of divide. The caller controls the control flow. What we’ve done here is church-encoded the Either type; there are two sum branches of the Either type, so we need two continuations, and the constructor parameters of those branches are both Int, so those are the arguments of the continuations.</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1" name="Shape 231"/>
        <p:cNvGrpSpPr/>
        <p:nvPr/>
      </p:nvGrpSpPr>
      <p:grpSpPr>
        <a:xfrm>
          <a:off x="0" y="0"/>
          <a:ext cx="0" cy="0"/>
          <a:chOff x="0" y="0"/>
          <a:chExt cx="0" cy="0"/>
        </a:xfrm>
      </p:grpSpPr>
      <p:sp>
        <p:nvSpPr>
          <p:cNvPr id="232" name="Shape 23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3" name="Shape 23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marL="0" rtl="0">
              <a:lnSpc>
                <a:spcPct val="115000"/>
              </a:lnSpc>
              <a:spcBef>
                <a:spcPts val="0"/>
              </a:spcBef>
              <a:buNone/>
            </a:pPr>
            <a:r>
              <a:rPr lang="en" sz="1300">
                <a:latin typeface="Roboto"/>
                <a:ea typeface="Roboto"/>
                <a:cs typeface="Roboto"/>
                <a:sym typeface="Roboto"/>
              </a:rPr>
              <a:t>And here’s the rewritten log10 function. The interesting part is the rewritten composed function:</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6" name="Shape 236"/>
        <p:cNvGrpSpPr/>
        <p:nvPr/>
      </p:nvGrpSpPr>
      <p:grpSpPr>
        <a:xfrm>
          <a:off x="0" y="0"/>
          <a:ext cx="0" cy="0"/>
          <a:chOff x="0" y="0"/>
          <a:chExt cx="0" cy="0"/>
        </a:xfrm>
      </p:grpSpPr>
      <p:sp>
        <p:nvSpPr>
          <p:cNvPr id="237" name="Shape 23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8" name="Shape 23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marL="0" rtl="0">
              <a:lnSpc>
                <a:spcPct val="115000"/>
              </a:lnSpc>
              <a:spcBef>
                <a:spcPts val="0"/>
              </a:spcBef>
              <a:buNone/>
            </a:pPr>
            <a:r>
              <a:rPr lang="en" sz="1300">
                <a:latin typeface="Roboto"/>
                <a:ea typeface="Roboto"/>
                <a:cs typeface="Roboto"/>
                <a:sym typeface="Roboto"/>
              </a:rPr>
              <a:t>That’s it. It’s inside-out, compared to earlier; we call divide with log10 as the result continuation, and our log10 call is passed the outer result continuation. We plumb our error continuations through cleanly, and that’s the end of it. You’ve probably noticed a few issues with this style already: firstly, the stack. The stack just keeps growing and growing in this style until a caller comes up with its own result continuation. A lot of the time this isn’t an issue, but sometimes it is. Secondly, performance: these function calls are almost certainly going to be megamorphic, meaning that they’re going to be called with more than two functions during the program’s lifetime, preventing the JIT from inlining them. Thirdly, when we make more calls like this, our code keeps nesting to the right. As Node devs would say, we’re in callback hell. So it seems like there’s some improvements we can make to this style.</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1" name="Shape 241"/>
        <p:cNvGrpSpPr/>
        <p:nvPr/>
      </p:nvGrpSpPr>
      <p:grpSpPr>
        <a:xfrm>
          <a:off x="0" y="0"/>
          <a:ext cx="0" cy="0"/>
          <a:chOff x="0" y="0"/>
          <a:chExt cx="0" cy="0"/>
        </a:xfrm>
      </p:grpSpPr>
      <p:sp>
        <p:nvSpPr>
          <p:cNvPr id="242" name="Shape 24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3" name="Shape 24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marL="0" rtl="0">
              <a:lnSpc>
                <a:spcPct val="115000"/>
              </a:lnSpc>
              <a:spcBef>
                <a:spcPts val="0"/>
              </a:spcBef>
              <a:buNone/>
            </a:pPr>
            <a:r>
              <a:rPr lang="en" sz="1300">
                <a:latin typeface="Roboto"/>
                <a:ea typeface="Roboto"/>
                <a:cs typeface="Roboto"/>
                <a:sym typeface="Roboto"/>
              </a:rPr>
              <a:t>There’s an interesting proof which I won’t repeat here because there’s plenty of people in the audience that you can and should annoy later, that continuation-passing style is implemented by monads. I.e., you can avoid callback hell using for-comprehensions. All we need is a way to inject our errors into a monad. So we’ll do the simplest thing possible and pass around a monad instance to replace our result continuation with Monad.pure (I’m using cats here because it’s what I’m familiar with):</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6" name="Shape 246"/>
        <p:cNvGrpSpPr/>
        <p:nvPr/>
      </p:nvGrpSpPr>
      <p:grpSpPr>
        <a:xfrm>
          <a:off x="0" y="0"/>
          <a:ext cx="0" cy="0"/>
          <a:chOff x="0" y="0"/>
          <a:chExt cx="0" cy="0"/>
        </a:xfrm>
      </p:grpSpPr>
      <p:sp>
        <p:nvSpPr>
          <p:cNvPr id="247" name="Shape 24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8" name="Shape 24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marL="0" rtl="0">
              <a:lnSpc>
                <a:spcPct val="115000"/>
              </a:lnSpc>
              <a:spcBef>
                <a:spcPts val="0"/>
              </a:spcBef>
              <a:buNone/>
            </a:pPr>
            <a:r>
              <a:rPr lang="en" sz="1300">
                <a:latin typeface="Roboto"/>
                <a:ea typeface="Roboto"/>
                <a:cs typeface="Roboto"/>
                <a:sym typeface="Roboto"/>
              </a:rPr>
              <a:t>So everything we have here is almost the exact same as with more continuations, except we’ve removed the result continuations and introduced a monad, which you can use to remove nesting using a for-comprehension; in this case though, it’s terse enough that I chose not to. So since we’ve got something which solves the problem of boilerplate, what do we do about performance? The answer is basically nothing. You can’t improve the performance of Either on the JVM by church-encoding it, it’s just not what the JVM is designed to do. But let’s take a look at the other code I showed earlier.</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1" name="Shape 251"/>
        <p:cNvGrpSpPr/>
        <p:nvPr/>
      </p:nvGrpSpPr>
      <p:grpSpPr>
        <a:xfrm>
          <a:off x="0" y="0"/>
          <a:ext cx="0" cy="0"/>
          <a:chOff x="0" y="0"/>
          <a:chExt cx="0" cy="0"/>
        </a:xfrm>
      </p:grpSpPr>
      <p:sp>
        <p:nvSpPr>
          <p:cNvPr id="252" name="Shape 25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3" name="Shape 25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marL="0" rtl="0">
              <a:lnSpc>
                <a:spcPct val="115000"/>
              </a:lnSpc>
              <a:spcBef>
                <a:spcPts val="0"/>
              </a:spcBef>
              <a:buNone/>
            </a:pPr>
            <a:r>
              <a:rPr lang="en" sz="1300">
                <a:latin typeface="Roboto"/>
                <a:ea typeface="Roboto"/>
                <a:cs typeface="Roboto"/>
                <a:sym typeface="Roboto"/>
              </a:rPr>
              <a:t>Folding a list can be done two ways: from the left or from the right. In order for both ways to have the same result, the folding function must be associative; it must treat left- and right-associated application equivalently. Also, Lists have an empty value, Nil, which is the identity with respect to list concatenation, and list concatenation behaves associatively. Finally, you can create singleton lists from single values. So let’s say our goal is to fully church-encode our list: how can we do that without violating the associativity and identity properties of a list? By church-encoding it with a monoid.</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6" name="Shape 256"/>
        <p:cNvGrpSpPr/>
        <p:nvPr/>
      </p:nvGrpSpPr>
      <p:grpSpPr>
        <a:xfrm>
          <a:off x="0" y="0"/>
          <a:ext cx="0" cy="0"/>
          <a:chOff x="0" y="0"/>
          <a:chExt cx="0" cy="0"/>
        </a:xfrm>
      </p:grpSpPr>
      <p:sp>
        <p:nvSpPr>
          <p:cNvPr id="257" name="Shape 2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8" name="Shape 25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lnSpc>
                <a:spcPct val="115000"/>
              </a:lnSpc>
              <a:spcBef>
                <a:spcPts val="0"/>
              </a:spcBef>
              <a:buNone/>
            </a:pPr>
            <a:r>
              <a:rPr lang="en" sz="1300">
                <a:latin typeface="Roboto"/>
                <a:ea typeface="Roboto"/>
                <a:cs typeface="Roboto"/>
                <a:sym typeface="Roboto"/>
              </a:rPr>
              <a:t>Here we have a church-encoded variation of our SVG instruction type, similarly to how we church-encoded DividedByZero into a function from an int. It’s a generic interface, so we could be producing anything from our SVG instructions. Our program type hasn’t arisen yet - let’s see how it does: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Shape 7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9" name="Shape 7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marL="0" rtl="0">
              <a:lnSpc>
                <a:spcPct val="115000"/>
              </a:lnSpc>
              <a:spcBef>
                <a:spcPts val="0"/>
              </a:spcBef>
              <a:buNone/>
            </a:pPr>
            <a:r>
              <a:rPr lang="en" sz="1300">
                <a:latin typeface="Roboto"/>
                <a:ea typeface="Roboto"/>
                <a:cs typeface="Roboto"/>
                <a:sym typeface="Roboto"/>
              </a:rPr>
              <a:t>There’s a bit of a split going on in object-functional code between two kinds of types: there’s open types, interfaces or non-final classes, and closed types, also known as data types. In pure functional programming, the distinction isn’t as obvious; all types are types. The “openness” or “closedness” of a type refers to subtyping, which isn’t going to be relevant to this talk. We’ll talk about closed types first.</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1" name="Shape 261"/>
        <p:cNvGrpSpPr/>
        <p:nvPr/>
      </p:nvGrpSpPr>
      <p:grpSpPr>
        <a:xfrm>
          <a:off x="0" y="0"/>
          <a:ext cx="0" cy="0"/>
          <a:chOff x="0" y="0"/>
          <a:chExt cx="0" cy="0"/>
        </a:xfrm>
      </p:grpSpPr>
      <p:sp>
        <p:nvSpPr>
          <p:cNvPr id="262" name="Shape 2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3" name="Shape 26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marL="0" rtl="0">
              <a:lnSpc>
                <a:spcPct val="115000"/>
              </a:lnSpc>
              <a:spcBef>
                <a:spcPts val="0"/>
              </a:spcBef>
              <a:buNone/>
            </a:pPr>
            <a:r>
              <a:rPr lang="en" sz="1300">
                <a:latin typeface="Roboto"/>
                <a:ea typeface="Roboto"/>
                <a:cs typeface="Roboto"/>
                <a:sym typeface="Roboto"/>
              </a:rPr>
              <a:t>We can see now that our program type is actually a method type. Which makes a lot of sense; this is sort of the point of methods, to be little programs made out of instructions. We’ve also nicely separated out the SVG interface from the Monoid interface.</a:t>
            </a: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6" name="Shape 266"/>
        <p:cNvGrpSpPr/>
        <p:nvPr/>
      </p:nvGrpSpPr>
      <p:grpSpPr>
        <a:xfrm>
          <a:off x="0" y="0"/>
          <a:ext cx="0" cy="0"/>
          <a:chOff x="0" y="0"/>
          <a:chExt cx="0" cy="0"/>
        </a:xfrm>
      </p:grpSpPr>
      <p:sp>
        <p:nvSpPr>
          <p:cNvPr id="267" name="Shape 26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8" name="Shape 26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marL="0" rtl="0">
              <a:lnSpc>
                <a:spcPct val="115000"/>
              </a:lnSpc>
              <a:spcBef>
                <a:spcPts val="0"/>
              </a:spcBef>
              <a:buNone/>
            </a:pPr>
            <a:r>
              <a:rPr lang="en" sz="1300">
                <a:latin typeface="Roboto"/>
                <a:ea typeface="Roboto"/>
                <a:cs typeface="Roboto"/>
                <a:sym typeface="Roboto"/>
              </a:rPr>
              <a:t>Here’s the interesting bit: we’ve got our SVG instruction interpreter, and we’ve removed the monoid entirely from consideration. The structural recursion over the list is now inlined into the program’s call tree and not the interpreter, so we don’t just have better separation of concerns but less allocations and a JVM interface to deal with, so the JIT will smile upon us if we don’t use more than two at the same callsite. This isn’t even the biggest performance benefit: if you would’ve traversed and manipulated that list several times, that would also be eliminated by this approach because you can compose these interpreters into composite interpreters in order to avoid constructing this call tree more than once, ever. So instead of constructing a frozen call tree, then traversing it to translate it into function calls, we’re directly constructing a call tree over an interface and there’s no need to traverse it further.</a:t>
            </a:r>
          </a:p>
          <a:p>
            <a:pPr lvl="0" marL="0" rtl="0">
              <a:lnSpc>
                <a:spcPct val="115000"/>
              </a:lnSpc>
              <a:spcBef>
                <a:spcPts val="0"/>
              </a:spcBef>
              <a:buNone/>
            </a:pPr>
            <a:r>
              <a:t/>
            </a:r>
            <a:endParaRPr sz="1300">
              <a:latin typeface="Roboto"/>
              <a:ea typeface="Roboto"/>
              <a:cs typeface="Roboto"/>
              <a:sym typeface="Roboto"/>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1" name="Shape 271"/>
        <p:cNvGrpSpPr/>
        <p:nvPr/>
      </p:nvGrpSpPr>
      <p:grpSpPr>
        <a:xfrm>
          <a:off x="0" y="0"/>
          <a:ext cx="0" cy="0"/>
          <a:chOff x="0" y="0"/>
          <a:chExt cx="0" cy="0"/>
        </a:xfrm>
      </p:grpSpPr>
      <p:sp>
        <p:nvSpPr>
          <p:cNvPr id="272" name="Shape 27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3" name="Shape 27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marL="0" rtl="0">
              <a:lnSpc>
                <a:spcPct val="115000"/>
              </a:lnSpc>
              <a:spcBef>
                <a:spcPts val="0"/>
              </a:spcBef>
              <a:buNone/>
            </a:pPr>
            <a:r>
              <a:rPr lang="en" sz="1300">
                <a:latin typeface="Roboto"/>
                <a:ea typeface="Roboto"/>
                <a:cs typeface="Roboto"/>
                <a:sym typeface="Roboto"/>
              </a:rPr>
              <a:t>Here’s our church-encoded RandomAccess type and dupe program. To understand why this works think about the free monad; most of the time, your free monad only exists to be translated into a concrete monad. Now that we’ve church-encoded it, all we need to do is have our interface return values in that concrete monad directly.</a:t>
            </a:r>
          </a:p>
          <a:p>
            <a:pPr lvl="0" marL="0" rtl="0">
              <a:lnSpc>
                <a:spcPct val="115000"/>
              </a:lnSpc>
              <a:spcBef>
                <a:spcPts val="0"/>
              </a:spcBef>
              <a:buNone/>
            </a:pPr>
            <a:r>
              <a:t/>
            </a:r>
            <a:endParaRPr sz="1300">
              <a:latin typeface="Roboto"/>
              <a:ea typeface="Roboto"/>
              <a:cs typeface="Roboto"/>
              <a:sym typeface="Roboto"/>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6" name="Shape 276"/>
        <p:cNvGrpSpPr/>
        <p:nvPr/>
      </p:nvGrpSpPr>
      <p:grpSpPr>
        <a:xfrm>
          <a:off x="0" y="0"/>
          <a:ext cx="0" cy="0"/>
          <a:chOff x="0" y="0"/>
          <a:chExt cx="0" cy="0"/>
        </a:xfrm>
      </p:grpSpPr>
      <p:sp>
        <p:nvSpPr>
          <p:cNvPr id="277" name="Shape 27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8" name="Shape 27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marL="0" rtl="0">
              <a:lnSpc>
                <a:spcPct val="115000"/>
              </a:lnSpc>
              <a:spcBef>
                <a:spcPts val="0"/>
              </a:spcBef>
              <a:buNone/>
            </a:pPr>
            <a:r>
              <a:rPr lang="en" sz="1300">
                <a:latin typeface="Roboto"/>
                <a:ea typeface="Roboto"/>
                <a:cs typeface="Roboto"/>
                <a:sym typeface="Roboto"/>
              </a:rPr>
              <a:t>And here’s our interpreter which is much the same as it was for Free, except that it’s a generic interface instead of a natural transformation.</a:t>
            </a: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1" name="Shape 281"/>
        <p:cNvGrpSpPr/>
        <p:nvPr/>
      </p:nvGrpSpPr>
      <p:grpSpPr>
        <a:xfrm>
          <a:off x="0" y="0"/>
          <a:ext cx="0" cy="0"/>
          <a:chOff x="0" y="0"/>
          <a:chExt cx="0" cy="0"/>
        </a:xfrm>
      </p:grpSpPr>
      <p:sp>
        <p:nvSpPr>
          <p:cNvPr id="282" name="Shape 2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3" name="Shape 28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marL="0" rtl="0">
              <a:lnSpc>
                <a:spcPct val="115000"/>
              </a:lnSpc>
              <a:spcBef>
                <a:spcPts val="0"/>
              </a:spcBef>
              <a:buNone/>
            </a:pPr>
            <a:r>
              <a:rPr lang="en" sz="1300">
                <a:latin typeface="Roboto"/>
                <a:ea typeface="Roboto"/>
                <a:cs typeface="Roboto"/>
                <a:sym typeface="Roboto"/>
              </a:rPr>
              <a:t>Alright so, at the risk of sounding presumptuous, you have probably noticed that all three of the examples I’ve leaned on have had the same problems and the same solution, so you may be wondering what kind of trade-offs we’re incurring here because there’s never an amazingly easy answer in software. As I mentioned earlier with Either, if you’re passing a lot of different functions (or in the later cases interpreters) around you’re going to incur the wrath of the JIT. In Either’s case this is mostly unavoidable, so the performance benefit is going to be negated, however in the other cases it isn’t. One reason behind this is that it’s more common to use an intermediate data structure at only one point in the design of your program, so you can be sure you use either a single interpreter or one interpreter which bundles together a few interpreters. The much more important reason is that recursive data structures incur a cost of traversal, so avoiding repeated traversal is more advantageous, and recursive data structures are commonly transformed “in-place”, which is especially costly and hard to avoid without sacrificing modularity.</a:t>
            </a:r>
          </a:p>
          <a:p>
            <a:pPr lvl="0" marL="0" rtl="0">
              <a:lnSpc>
                <a:spcPct val="115000"/>
              </a:lnSpc>
              <a:spcBef>
                <a:spcPts val="0"/>
              </a:spcBef>
              <a:buNone/>
            </a:pPr>
            <a:r>
              <a:t/>
            </a:r>
            <a:endParaRPr sz="1300">
              <a:latin typeface="Roboto"/>
              <a:ea typeface="Roboto"/>
              <a:cs typeface="Roboto"/>
              <a:sym typeface="Roboto"/>
            </a:endParaRPr>
          </a:p>
          <a:p>
            <a:pPr lvl="0" marL="0" rtl="0">
              <a:lnSpc>
                <a:spcPct val="115000"/>
              </a:lnSpc>
              <a:spcBef>
                <a:spcPts val="0"/>
              </a:spcBef>
              <a:buNone/>
            </a:pPr>
            <a:r>
              <a:rPr lang="en" sz="1300">
                <a:latin typeface="Roboto"/>
                <a:ea typeface="Roboto"/>
                <a:cs typeface="Roboto"/>
                <a:sym typeface="Roboto"/>
              </a:rPr>
              <a:t>So, when should you return a concrete, recursive data type from a function? I’ve only been able to come up with one example, which is data types with cycles, e.g. general graphs. Otherwise it’s a modularity hazard that is very unlikely to give a performance advantage. The thing is, you can *always* write implementations of interfaces that generate the corresponding data type. So if you do require that data later on, you can still produce it without sacrificing the generality of your function. That raises the question of course, when do you require that data? Despite not needing to emit that data concretely, there are times when you want to consume that data concretely. In general, structural recursion is the best thing to do with this Church-encoded technique, as it is most of the time with Church encoding. When you try to do primitive recursion, i.e. you inspect arbitrarily deep into the tree during each recursive step, you end up re-executing call trees and composing them as functions, which is monumentally slow - quadratically, even, and that’s to say nothing of the constant factors. As well, if you want to traverse a tree in a different path than you construct it with, you’ll have to consume it as data, for example if you’d like to fold a list from the left, seeing as it’s constructed from the right. Other than that, there are a few specific examples; Daniel Spiewak’s Free mocking library requires a concrete free monad, and most complicated tree rewrites require a concrete data type. When in doubt, profile, but in general you have two things on your side: you can always swap between data types and interfaces if you want to, and if you do that, the rest of your code is insulated from the change.</a:t>
            </a:r>
          </a:p>
          <a:p>
            <a:pPr lvl="0">
              <a:spcBef>
                <a:spcPts val="0"/>
              </a:spcBef>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7" name="Shape 287"/>
        <p:cNvGrpSpPr/>
        <p:nvPr/>
      </p:nvGrpSpPr>
      <p:grpSpPr>
        <a:xfrm>
          <a:off x="0" y="0"/>
          <a:ext cx="0" cy="0"/>
          <a:chOff x="0" y="0"/>
          <a:chExt cx="0" cy="0"/>
        </a:xfrm>
      </p:grpSpPr>
      <p:sp>
        <p:nvSpPr>
          <p:cNvPr id="288" name="Shape 2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9" name="Shape 28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marL="0" rtl="0">
              <a:lnSpc>
                <a:spcPct val="115000"/>
              </a:lnSpc>
              <a:spcBef>
                <a:spcPts val="0"/>
              </a:spcBef>
              <a:buNone/>
            </a:pPr>
            <a:r>
              <a:rPr lang="en" sz="1300">
                <a:latin typeface="Roboto"/>
                <a:ea typeface="Roboto"/>
                <a:cs typeface="Roboto"/>
                <a:sym typeface="Roboto"/>
              </a:rPr>
              <a:t>Just a little bit of theory to round this out. There’s a well-known adjunction, between free functors and forgetful ones, which shows why Church-encoding works in the general case and even in any cartesian-closed category.</a:t>
            </a:r>
          </a:p>
          <a:p>
            <a:pPr lvl="0" marL="0" rtl="0">
              <a:lnSpc>
                <a:spcPct val="115000"/>
              </a:lnSpc>
              <a:spcBef>
                <a:spcPts val="0"/>
              </a:spcBef>
              <a:buNone/>
            </a:pPr>
            <a:r>
              <a:t/>
            </a:r>
            <a:endParaRPr sz="1300">
              <a:latin typeface="Roboto"/>
              <a:ea typeface="Roboto"/>
              <a:cs typeface="Roboto"/>
              <a:sym typeface="Roboto"/>
            </a:endParaRPr>
          </a:p>
          <a:p>
            <a:pPr lvl="0" marL="0" rtl="0">
              <a:lnSpc>
                <a:spcPct val="115000"/>
              </a:lnSpc>
              <a:spcBef>
                <a:spcPts val="0"/>
              </a:spcBef>
              <a:buNone/>
            </a:pPr>
            <a:r>
              <a:rPr lang="en" sz="1300">
                <a:latin typeface="Roboto"/>
                <a:ea typeface="Roboto"/>
                <a:cs typeface="Roboto"/>
                <a:sym typeface="Roboto"/>
              </a:rPr>
              <a:t>All I have to say about this adjunction, even if you don’t know what an adjunction or what free or forgetful functors are, is that church-encoding is a concept with deep theoretical roots that go beyond computer science into category theory; and producing a concrete data structure is always possible to refactor into consuming an interface with the right type. That’s the essence of adjunction; some modification to the output of your function can be translated into a modification to the input of the function and the types of the two functions will be isomorphic.</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Shape 8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5" name="Shape 8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marL="0" rtl="0">
              <a:lnSpc>
                <a:spcPct val="115000"/>
              </a:lnSpc>
              <a:spcBef>
                <a:spcPts val="0"/>
              </a:spcBef>
              <a:buNone/>
            </a:pPr>
            <a:r>
              <a:rPr lang="en" sz="1300">
                <a:latin typeface="Roboto"/>
                <a:ea typeface="Roboto"/>
                <a:cs typeface="Roboto"/>
                <a:sym typeface="Roboto"/>
              </a:rPr>
              <a:t>Here’s my take on what makes up a data type in Scala: it’s a sum of products. We’re going to ignore function values for now. What that means is it’s a sealed trait with case classes or case objects - “branches” - extending it, and those case classes can contain other arbitrary data types. The case classes are each individual possibilities of what the sealed trait may contain, so they’re the sum branches; the case classes themselves are products. Often those data types are recursive, i.e. one of the case classes that makes them up has a member belonging to the sealed trait.</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Shape 9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1" name="Shape 9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marL="0" rtl="0">
              <a:lnSpc>
                <a:spcPct val="115000"/>
              </a:lnSpc>
              <a:spcBef>
                <a:spcPts val="0"/>
              </a:spcBef>
              <a:buNone/>
            </a:pPr>
            <a:r>
              <a:t/>
            </a:r>
            <a:endParaRPr sz="1300">
              <a:latin typeface="Roboto"/>
              <a:ea typeface="Roboto"/>
              <a:cs typeface="Roboto"/>
              <a:sym typeface="Roboto"/>
            </a:endParaRPr>
          </a:p>
          <a:p>
            <a:pPr lvl="0" marL="0" rtl="0">
              <a:lnSpc>
                <a:spcPct val="115000"/>
              </a:lnSpc>
              <a:spcBef>
                <a:spcPts val="0"/>
              </a:spcBef>
              <a:buNone/>
            </a:pPr>
            <a:r>
              <a:rPr lang="en" sz="1300">
                <a:latin typeface="Roboto"/>
                <a:ea typeface="Roboto"/>
                <a:cs typeface="Roboto"/>
                <a:sym typeface="Roboto"/>
              </a:rPr>
              <a:t>Some data types are fairly common in idiomatic Scala, and I’m going to cover some common uses of them first.</a:t>
            </a:r>
          </a:p>
          <a:p>
            <a:pPr lvl="0" marL="0" rtl="0">
              <a:lnSpc>
                <a:spcPct val="115000"/>
              </a:lnSpc>
              <a:spcBef>
                <a:spcPts val="0"/>
              </a:spcBef>
              <a:buNone/>
            </a:pPr>
            <a:r>
              <a:t/>
            </a:r>
            <a:endParaRPr sz="1300">
              <a:latin typeface="Roboto"/>
              <a:ea typeface="Roboto"/>
              <a:cs typeface="Roboto"/>
              <a:sym typeface="Roboto"/>
            </a:endParaRPr>
          </a:p>
          <a:p>
            <a:pPr lvl="0" marL="0" rtl="0">
              <a:lnSpc>
                <a:spcPct val="115000"/>
              </a:lnSpc>
              <a:spcBef>
                <a:spcPts val="0"/>
              </a:spcBef>
              <a:buNone/>
            </a:pPr>
            <a:r>
              <a:rPr lang="en" sz="1300">
                <a:latin typeface="Roboto"/>
                <a:ea typeface="Roboto"/>
                <a:cs typeface="Roboto"/>
                <a:sym typeface="Roboto"/>
              </a:rPr>
              <a:t>Either</a:t>
            </a:r>
          </a:p>
          <a:p>
            <a:pPr lvl="0" marL="0" rtl="0">
              <a:lnSpc>
                <a:spcPct val="115000"/>
              </a:lnSpc>
              <a:spcBef>
                <a:spcPts val="0"/>
              </a:spcBef>
              <a:buNone/>
            </a:pPr>
            <a:r>
              <a:t/>
            </a:r>
            <a:endParaRPr sz="1300">
              <a:latin typeface="Roboto"/>
              <a:ea typeface="Roboto"/>
              <a:cs typeface="Roboto"/>
              <a:sym typeface="Roboto"/>
            </a:endParaRPr>
          </a:p>
          <a:p>
            <a:pPr lvl="0" marL="0" rtl="0">
              <a:lnSpc>
                <a:spcPct val="115000"/>
              </a:lnSpc>
              <a:spcBef>
                <a:spcPts val="0"/>
              </a:spcBef>
              <a:buNone/>
            </a:pPr>
            <a:r>
              <a:rPr lang="en">
                <a:latin typeface="Roboto"/>
                <a:ea typeface="Roboto"/>
                <a:cs typeface="Roboto"/>
                <a:sym typeface="Roboto"/>
              </a:rPr>
              <a:t>sealed trait Either[+L, +R]</a:t>
            </a:r>
          </a:p>
          <a:p>
            <a:pPr lvl="0" marL="0" rtl="0">
              <a:lnSpc>
                <a:spcPct val="115000"/>
              </a:lnSpc>
              <a:spcBef>
                <a:spcPts val="0"/>
              </a:spcBef>
              <a:buNone/>
            </a:pPr>
            <a:r>
              <a:rPr lang="en">
                <a:latin typeface="Roboto"/>
                <a:ea typeface="Roboto"/>
                <a:cs typeface="Roboto"/>
                <a:sym typeface="Roboto"/>
              </a:rPr>
              <a:t>case class Right[+R](r: R) extends Either[Nothing, R]</a:t>
            </a:r>
          </a:p>
          <a:p>
            <a:pPr lvl="0" marL="0" rtl="0">
              <a:lnSpc>
                <a:spcPct val="115000"/>
              </a:lnSpc>
              <a:spcBef>
                <a:spcPts val="0"/>
              </a:spcBef>
              <a:buNone/>
            </a:pPr>
            <a:r>
              <a:rPr lang="en">
                <a:latin typeface="Roboto"/>
                <a:ea typeface="Roboto"/>
                <a:cs typeface="Roboto"/>
                <a:sym typeface="Roboto"/>
              </a:rPr>
              <a:t>case object Left[+L](l: L) extends Either[L, Nothing]</a:t>
            </a:r>
          </a:p>
          <a:p>
            <a:pPr lvl="0" marL="0" rtl="0">
              <a:lnSpc>
                <a:spcPct val="115000"/>
              </a:lnSpc>
              <a:spcBef>
                <a:spcPts val="0"/>
              </a:spcBef>
              <a:buNone/>
            </a:pPr>
            <a:r>
              <a:t/>
            </a:r>
            <a:endParaRPr sz="1300">
              <a:latin typeface="Roboto"/>
              <a:ea typeface="Roboto"/>
              <a:cs typeface="Roboto"/>
              <a:sym typeface="Roboto"/>
            </a:endParaRPr>
          </a:p>
          <a:p>
            <a:pPr lvl="0" marL="0" rtl="0">
              <a:lnSpc>
                <a:spcPct val="115000"/>
              </a:lnSpc>
              <a:spcBef>
                <a:spcPts val="0"/>
              </a:spcBef>
              <a:buNone/>
            </a:pPr>
            <a:r>
              <a:rPr lang="en" sz="1300">
                <a:latin typeface="Roboto"/>
                <a:ea typeface="Roboto"/>
                <a:cs typeface="Roboto"/>
                <a:sym typeface="Roboto"/>
              </a:rPr>
              <a:t>So right here we’ve got the Either generic data type, a popular data type in Scala for describing computations that can fail; the type on the left represents a description of a failure which has occurred, and the type on the right represents the data which is produced if the computation was successful. You can monadically compose methods returning Either with the same error type, but we don’t have that.</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Shape 9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7" name="Shape 9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marL="0" rtl="0">
              <a:lnSpc>
                <a:spcPct val="115000"/>
              </a:lnSpc>
              <a:spcBef>
                <a:spcPts val="0"/>
              </a:spcBef>
              <a:buNone/>
            </a:pPr>
            <a:r>
              <a:rPr lang="en" sz="1300">
                <a:latin typeface="Roboto"/>
                <a:ea typeface="Roboto"/>
                <a:cs typeface="Roboto"/>
                <a:sym typeface="Roboto"/>
              </a:rPr>
              <a:t>Here you can see some typical usage of Either to indicate a failed computation. Now, we’ll try to compose these two methods, coming up with a method that calculates the logarithm of the result of dividing one number by another. There are no less than three ways we can do this.</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Shape 1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2" name="Shape 10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marL="0" rtl="0">
              <a:lnSpc>
                <a:spcPct val="115000"/>
              </a:lnSpc>
              <a:spcBef>
                <a:spcPts val="0"/>
              </a:spcBef>
              <a:buNone/>
            </a:pPr>
            <a:r>
              <a:rPr lang="en" sz="1300">
                <a:latin typeface="Roboto"/>
                <a:ea typeface="Roboto"/>
                <a:cs typeface="Roboto"/>
                <a:sym typeface="Roboto"/>
              </a:rPr>
              <a:t>One possibility is creating a composite datatype with DividedByZero and NoLogarithm as sum branches, let’s call it DividedByZeroOrNoLogarithm. This means converting between these three types in the caller when making those calls. The boilerplate you incur here is extreme, in both the declaration of the type and its use, and much of the time exceeds the rest of the code. Besides that the nominal type isn’t worth having, what you care about is the combination of the nominal types, not so much that the combination itself is nominal.</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Shape 10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7" name="Shape 10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marL="0" rtl="0">
              <a:lnSpc>
                <a:spcPct val="115000"/>
              </a:lnSpc>
              <a:spcBef>
                <a:spcPts val="0"/>
              </a:spcBef>
              <a:buNone/>
            </a:pPr>
            <a:r>
              <a:rPr lang="en" sz="1300">
                <a:latin typeface="Roboto"/>
                <a:ea typeface="Roboto"/>
                <a:cs typeface="Roboto"/>
                <a:sym typeface="Roboto"/>
              </a:rPr>
              <a:t>Another option is to declare your composite type generically, i.e. using Either or some variation of Either like shapeless coproduct, with the advantage that declaring the type is terse and sometimes the boilerplate of conversion between error types is smaller; injecting (L1 Either L2) into (L1 Either L2) Either L3 is comparatively easy, and so is declaring (L1 Either L2) Either L3 when L1 Either L2 has already been declared. However, whenever the error types don’t exactly match up, i.e. converting L1 Either L3 into (L1 Either L2) Either L3, you have to totally destruct and reconstruct the composite error type at the call site. This incentivizes you to try to align the error types between different areas of code, which isn’t possible in general and at best incurs extra coupling.</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bg>
      <p:bgPr>
        <a:solidFill>
          <a:schemeClr val="dk1"/>
        </a:solidFill>
      </p:bgPr>
    </p:bg>
    <p:spTree>
      <p:nvGrpSpPr>
        <p:cNvPr id="9" name="Shape 9"/>
        <p:cNvGrpSpPr/>
        <p:nvPr/>
      </p:nvGrpSpPr>
      <p:grpSpPr>
        <a:xfrm>
          <a:off x="0" y="0"/>
          <a:ext cx="0" cy="0"/>
          <a:chOff x="0" y="0"/>
          <a:chExt cx="0" cy="0"/>
        </a:xfrm>
      </p:grpSpPr>
      <p:sp>
        <p:nvSpPr>
          <p:cNvPr id="10" name="Shape 10"/>
          <p:cNvSpPr/>
          <p:nvPr/>
        </p:nvSpPr>
        <p:spPr>
          <a:xfrm>
            <a:off x="-125" y="0"/>
            <a:ext cx="9144250" cy="4398100"/>
          </a:xfrm>
          <a:custGeom>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Shape 11"/>
          <p:cNvSpPr txBox="1"/>
          <p:nvPr>
            <p:ph type="ctrTitle"/>
          </p:nvPr>
        </p:nvSpPr>
        <p:spPr>
          <a:xfrm>
            <a:off x="311700" y="539725"/>
            <a:ext cx="8520600" cy="1282500"/>
          </a:xfrm>
          <a:prstGeom prst="rect">
            <a:avLst/>
          </a:prstGeom>
        </p:spPr>
        <p:txBody>
          <a:bodyPr anchorCtr="0" anchor="t" bIns="91425" lIns="91425" rIns="91425" wrap="square" tIns="91425"/>
          <a:lstStyle>
            <a:lvl1pPr lvl="0">
              <a:spcBef>
                <a:spcPts val="0"/>
              </a:spcBef>
              <a:buSzPct val="100000"/>
              <a:defRPr sz="3600"/>
            </a:lvl1pPr>
            <a:lvl2pPr lvl="1">
              <a:spcBef>
                <a:spcPts val="0"/>
              </a:spcBef>
              <a:buSzPct val="100000"/>
              <a:defRPr sz="3600"/>
            </a:lvl2pPr>
            <a:lvl3pPr lvl="2">
              <a:spcBef>
                <a:spcPts val="0"/>
              </a:spcBef>
              <a:buSzPct val="100000"/>
              <a:defRPr sz="3600"/>
            </a:lvl3pPr>
            <a:lvl4pPr lvl="3">
              <a:spcBef>
                <a:spcPts val="0"/>
              </a:spcBef>
              <a:buSzPct val="100000"/>
              <a:defRPr sz="3600"/>
            </a:lvl4pPr>
            <a:lvl5pPr lvl="4">
              <a:spcBef>
                <a:spcPts val="0"/>
              </a:spcBef>
              <a:buSzPct val="100000"/>
              <a:defRPr sz="3600"/>
            </a:lvl5pPr>
            <a:lvl6pPr lvl="5">
              <a:spcBef>
                <a:spcPts val="0"/>
              </a:spcBef>
              <a:buSzPct val="100000"/>
              <a:defRPr sz="3600"/>
            </a:lvl6pPr>
            <a:lvl7pPr lvl="6">
              <a:spcBef>
                <a:spcPts val="0"/>
              </a:spcBef>
              <a:buSzPct val="100000"/>
              <a:defRPr sz="3600"/>
            </a:lvl7pPr>
            <a:lvl8pPr lvl="7">
              <a:spcBef>
                <a:spcPts val="0"/>
              </a:spcBef>
              <a:buSzPct val="100000"/>
              <a:defRPr sz="3600"/>
            </a:lvl8pPr>
            <a:lvl9pPr lvl="8">
              <a:spcBef>
                <a:spcPts val="0"/>
              </a:spcBef>
              <a:buSzPct val="100000"/>
              <a:defRPr sz="3600"/>
            </a:lvl9pPr>
          </a:lstStyle>
          <a:p/>
        </p:txBody>
      </p:sp>
      <p:sp>
        <p:nvSpPr>
          <p:cNvPr id="12" name="Shape 12"/>
          <p:cNvSpPr txBox="1"/>
          <p:nvPr>
            <p:ph idx="1" type="subTitle"/>
          </p:nvPr>
        </p:nvSpPr>
        <p:spPr>
          <a:xfrm>
            <a:off x="311700" y="1878560"/>
            <a:ext cx="4242600" cy="738300"/>
          </a:xfrm>
          <a:prstGeom prst="rect">
            <a:avLst/>
          </a:prstGeom>
        </p:spPr>
        <p:txBody>
          <a:bodyPr anchorCtr="0" anchor="t" bIns="91425" lIns="91425" rIns="91425" wrap="square" tIns="91425"/>
          <a:lstStyle>
            <a:lvl1pPr lvl="0">
              <a:lnSpc>
                <a:spcPct val="100000"/>
              </a:lnSpc>
              <a:spcBef>
                <a:spcPts val="0"/>
              </a:spcBef>
              <a:spcAft>
                <a:spcPts val="0"/>
              </a:spcAft>
              <a:buClr>
                <a:schemeClr val="lt2"/>
              </a:buClr>
              <a:buSzPct val="100000"/>
              <a:buNone/>
              <a:defRPr sz="1600">
                <a:solidFill>
                  <a:schemeClr val="lt2"/>
                </a:solidFill>
              </a:defRPr>
            </a:lvl1pPr>
            <a:lvl2pPr lvl="1">
              <a:lnSpc>
                <a:spcPct val="100000"/>
              </a:lnSpc>
              <a:spcBef>
                <a:spcPts val="0"/>
              </a:spcBef>
              <a:spcAft>
                <a:spcPts val="0"/>
              </a:spcAft>
              <a:buClr>
                <a:schemeClr val="lt2"/>
              </a:buClr>
              <a:buSzPct val="100000"/>
              <a:buNone/>
              <a:defRPr sz="1600">
                <a:solidFill>
                  <a:schemeClr val="lt2"/>
                </a:solidFill>
              </a:defRPr>
            </a:lvl2pPr>
            <a:lvl3pPr lvl="2">
              <a:lnSpc>
                <a:spcPct val="100000"/>
              </a:lnSpc>
              <a:spcBef>
                <a:spcPts val="0"/>
              </a:spcBef>
              <a:spcAft>
                <a:spcPts val="0"/>
              </a:spcAft>
              <a:buClr>
                <a:schemeClr val="lt2"/>
              </a:buClr>
              <a:buSzPct val="100000"/>
              <a:buNone/>
              <a:defRPr sz="1600">
                <a:solidFill>
                  <a:schemeClr val="lt2"/>
                </a:solidFill>
              </a:defRPr>
            </a:lvl3pPr>
            <a:lvl4pPr lvl="3">
              <a:lnSpc>
                <a:spcPct val="100000"/>
              </a:lnSpc>
              <a:spcBef>
                <a:spcPts val="0"/>
              </a:spcBef>
              <a:spcAft>
                <a:spcPts val="0"/>
              </a:spcAft>
              <a:buClr>
                <a:schemeClr val="lt2"/>
              </a:buClr>
              <a:buSzPct val="100000"/>
              <a:buNone/>
              <a:defRPr sz="1600">
                <a:solidFill>
                  <a:schemeClr val="lt2"/>
                </a:solidFill>
              </a:defRPr>
            </a:lvl4pPr>
            <a:lvl5pPr lvl="4">
              <a:lnSpc>
                <a:spcPct val="100000"/>
              </a:lnSpc>
              <a:spcBef>
                <a:spcPts val="0"/>
              </a:spcBef>
              <a:spcAft>
                <a:spcPts val="0"/>
              </a:spcAft>
              <a:buClr>
                <a:schemeClr val="lt2"/>
              </a:buClr>
              <a:buSzPct val="100000"/>
              <a:buNone/>
              <a:defRPr sz="1600">
                <a:solidFill>
                  <a:schemeClr val="lt2"/>
                </a:solidFill>
              </a:defRPr>
            </a:lvl5pPr>
            <a:lvl6pPr lvl="5">
              <a:lnSpc>
                <a:spcPct val="100000"/>
              </a:lnSpc>
              <a:spcBef>
                <a:spcPts val="0"/>
              </a:spcBef>
              <a:spcAft>
                <a:spcPts val="0"/>
              </a:spcAft>
              <a:buClr>
                <a:schemeClr val="lt2"/>
              </a:buClr>
              <a:buSzPct val="100000"/>
              <a:buNone/>
              <a:defRPr sz="1600">
                <a:solidFill>
                  <a:schemeClr val="lt2"/>
                </a:solidFill>
              </a:defRPr>
            </a:lvl6pPr>
            <a:lvl7pPr lvl="6">
              <a:lnSpc>
                <a:spcPct val="100000"/>
              </a:lnSpc>
              <a:spcBef>
                <a:spcPts val="0"/>
              </a:spcBef>
              <a:spcAft>
                <a:spcPts val="0"/>
              </a:spcAft>
              <a:buClr>
                <a:schemeClr val="lt2"/>
              </a:buClr>
              <a:buSzPct val="100000"/>
              <a:buNone/>
              <a:defRPr sz="1600">
                <a:solidFill>
                  <a:schemeClr val="lt2"/>
                </a:solidFill>
              </a:defRPr>
            </a:lvl7pPr>
            <a:lvl8pPr lvl="7">
              <a:lnSpc>
                <a:spcPct val="100000"/>
              </a:lnSpc>
              <a:spcBef>
                <a:spcPts val="0"/>
              </a:spcBef>
              <a:spcAft>
                <a:spcPts val="0"/>
              </a:spcAft>
              <a:buClr>
                <a:schemeClr val="lt2"/>
              </a:buClr>
              <a:buSzPct val="100000"/>
              <a:buNone/>
              <a:defRPr sz="1600">
                <a:solidFill>
                  <a:schemeClr val="lt2"/>
                </a:solidFill>
              </a:defRPr>
            </a:lvl8pPr>
            <a:lvl9pPr lvl="8">
              <a:lnSpc>
                <a:spcPct val="100000"/>
              </a:lnSpc>
              <a:spcBef>
                <a:spcPts val="0"/>
              </a:spcBef>
              <a:spcAft>
                <a:spcPts val="0"/>
              </a:spcAft>
              <a:buClr>
                <a:schemeClr val="lt2"/>
              </a:buClr>
              <a:buSzPct val="100000"/>
              <a:buNone/>
              <a:defRPr sz="1600">
                <a:solidFill>
                  <a:schemeClr val="lt2"/>
                </a:solidFill>
              </a:defRPr>
            </a:lvl9pPr>
          </a:lstStyle>
          <a:p/>
        </p:txBody>
      </p:sp>
      <p:sp>
        <p:nvSpPr>
          <p:cNvPr id="13" name="Shape 13"/>
          <p:cNvSpPr txBox="1"/>
          <p:nvPr>
            <p:ph idx="12" type="sldNum"/>
          </p:nvPr>
        </p:nvSpPr>
        <p:spPr>
          <a:xfrm>
            <a:off x="8472457" y="4663216"/>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bg>
      <p:bgPr>
        <a:solidFill>
          <a:schemeClr val="dk1"/>
        </a:solidFill>
      </p:bgPr>
    </p:bg>
    <p:spTree>
      <p:nvGrpSpPr>
        <p:cNvPr id="54" name="Shape 54"/>
        <p:cNvGrpSpPr/>
        <p:nvPr/>
      </p:nvGrpSpPr>
      <p:grpSpPr>
        <a:xfrm>
          <a:off x="0" y="0"/>
          <a:ext cx="0" cy="0"/>
          <a:chOff x="0" y="0"/>
          <a:chExt cx="0" cy="0"/>
        </a:xfrm>
      </p:grpSpPr>
      <p:sp>
        <p:nvSpPr>
          <p:cNvPr id="55" name="Shape 55"/>
          <p:cNvSpPr txBox="1"/>
          <p:nvPr>
            <p:ph type="title"/>
          </p:nvPr>
        </p:nvSpPr>
        <p:spPr>
          <a:xfrm>
            <a:off x="311750" y="831175"/>
            <a:ext cx="5334900" cy="1244700"/>
          </a:xfrm>
          <a:prstGeom prst="rect">
            <a:avLst/>
          </a:prstGeom>
        </p:spPr>
        <p:txBody>
          <a:bodyPr anchorCtr="0" anchor="b" bIns="91425" lIns="91425" rIns="91425" wrap="square" tIns="91425"/>
          <a:lstStyle>
            <a:lvl1pPr lvl="0">
              <a:spcBef>
                <a:spcPts val="0"/>
              </a:spcBef>
              <a:buClr>
                <a:schemeClr val="lt1"/>
              </a:buClr>
              <a:buSzPct val="100000"/>
              <a:defRPr sz="10000">
                <a:solidFill>
                  <a:schemeClr val="lt1"/>
                </a:solidFill>
              </a:defRPr>
            </a:lvl1pPr>
            <a:lvl2pPr lvl="1">
              <a:spcBef>
                <a:spcPts val="0"/>
              </a:spcBef>
              <a:buClr>
                <a:schemeClr val="lt1"/>
              </a:buClr>
              <a:buSzPct val="100000"/>
              <a:defRPr sz="10000">
                <a:solidFill>
                  <a:schemeClr val="lt1"/>
                </a:solidFill>
              </a:defRPr>
            </a:lvl2pPr>
            <a:lvl3pPr lvl="2">
              <a:spcBef>
                <a:spcPts val="0"/>
              </a:spcBef>
              <a:buClr>
                <a:schemeClr val="lt1"/>
              </a:buClr>
              <a:buSzPct val="100000"/>
              <a:defRPr sz="10000">
                <a:solidFill>
                  <a:schemeClr val="lt1"/>
                </a:solidFill>
              </a:defRPr>
            </a:lvl3pPr>
            <a:lvl4pPr lvl="3">
              <a:spcBef>
                <a:spcPts val="0"/>
              </a:spcBef>
              <a:buClr>
                <a:schemeClr val="lt1"/>
              </a:buClr>
              <a:buSzPct val="100000"/>
              <a:defRPr sz="10000">
                <a:solidFill>
                  <a:schemeClr val="lt1"/>
                </a:solidFill>
              </a:defRPr>
            </a:lvl4pPr>
            <a:lvl5pPr lvl="4">
              <a:spcBef>
                <a:spcPts val="0"/>
              </a:spcBef>
              <a:buClr>
                <a:schemeClr val="lt1"/>
              </a:buClr>
              <a:buSzPct val="100000"/>
              <a:defRPr sz="10000">
                <a:solidFill>
                  <a:schemeClr val="lt1"/>
                </a:solidFill>
              </a:defRPr>
            </a:lvl5pPr>
            <a:lvl6pPr lvl="5">
              <a:spcBef>
                <a:spcPts val="0"/>
              </a:spcBef>
              <a:buClr>
                <a:schemeClr val="lt1"/>
              </a:buClr>
              <a:buSzPct val="100000"/>
              <a:defRPr sz="10000">
                <a:solidFill>
                  <a:schemeClr val="lt1"/>
                </a:solidFill>
              </a:defRPr>
            </a:lvl6pPr>
            <a:lvl7pPr lvl="6">
              <a:spcBef>
                <a:spcPts val="0"/>
              </a:spcBef>
              <a:buClr>
                <a:schemeClr val="lt1"/>
              </a:buClr>
              <a:buSzPct val="100000"/>
              <a:defRPr sz="10000">
                <a:solidFill>
                  <a:schemeClr val="lt1"/>
                </a:solidFill>
              </a:defRPr>
            </a:lvl7pPr>
            <a:lvl8pPr lvl="7">
              <a:spcBef>
                <a:spcPts val="0"/>
              </a:spcBef>
              <a:buClr>
                <a:schemeClr val="lt1"/>
              </a:buClr>
              <a:buSzPct val="100000"/>
              <a:defRPr sz="10000">
                <a:solidFill>
                  <a:schemeClr val="lt1"/>
                </a:solidFill>
              </a:defRPr>
            </a:lvl8pPr>
            <a:lvl9pPr lvl="8">
              <a:spcBef>
                <a:spcPts val="0"/>
              </a:spcBef>
              <a:buClr>
                <a:schemeClr val="lt1"/>
              </a:buClr>
              <a:buSzPct val="100000"/>
              <a:defRPr sz="10000">
                <a:solidFill>
                  <a:schemeClr val="lt1"/>
                </a:solidFill>
              </a:defRPr>
            </a:lvl9pPr>
          </a:lstStyle>
          <a:p/>
        </p:txBody>
      </p:sp>
      <p:sp>
        <p:nvSpPr>
          <p:cNvPr id="56" name="Shape 56"/>
          <p:cNvSpPr txBox="1"/>
          <p:nvPr>
            <p:ph idx="1" type="body"/>
          </p:nvPr>
        </p:nvSpPr>
        <p:spPr>
          <a:xfrm>
            <a:off x="311700" y="2121425"/>
            <a:ext cx="5334900" cy="942600"/>
          </a:xfrm>
          <a:prstGeom prst="rect">
            <a:avLst/>
          </a:prstGeom>
        </p:spPr>
        <p:txBody>
          <a:bodyPr anchorCtr="0" anchor="t" bIns="91425" lIns="91425" rIns="91425" wrap="square" tIns="91425"/>
          <a:lstStyle>
            <a:lvl1pPr lvl="0">
              <a:spcBef>
                <a:spcPts val="0"/>
              </a:spcBef>
              <a:buClr>
                <a:schemeClr val="accent2"/>
              </a:buClr>
              <a:defRPr>
                <a:solidFill>
                  <a:schemeClr val="accent2"/>
                </a:solidFill>
              </a:defRPr>
            </a:lvl1pPr>
            <a:lvl2pPr lvl="1">
              <a:spcBef>
                <a:spcPts val="0"/>
              </a:spcBef>
              <a:buClr>
                <a:schemeClr val="accent2"/>
              </a:buClr>
              <a:defRPr>
                <a:solidFill>
                  <a:schemeClr val="accent2"/>
                </a:solidFill>
              </a:defRPr>
            </a:lvl2pPr>
            <a:lvl3pPr lvl="2">
              <a:spcBef>
                <a:spcPts val="0"/>
              </a:spcBef>
              <a:buClr>
                <a:schemeClr val="accent2"/>
              </a:buClr>
              <a:defRPr>
                <a:solidFill>
                  <a:schemeClr val="accent2"/>
                </a:solidFill>
              </a:defRPr>
            </a:lvl3pPr>
            <a:lvl4pPr lvl="3">
              <a:spcBef>
                <a:spcPts val="0"/>
              </a:spcBef>
              <a:buClr>
                <a:schemeClr val="accent2"/>
              </a:buClr>
              <a:defRPr>
                <a:solidFill>
                  <a:schemeClr val="accent2"/>
                </a:solidFill>
              </a:defRPr>
            </a:lvl4pPr>
            <a:lvl5pPr lvl="4">
              <a:spcBef>
                <a:spcPts val="0"/>
              </a:spcBef>
              <a:buClr>
                <a:schemeClr val="accent2"/>
              </a:buClr>
              <a:defRPr>
                <a:solidFill>
                  <a:schemeClr val="accent2"/>
                </a:solidFill>
              </a:defRPr>
            </a:lvl5pPr>
            <a:lvl6pPr lvl="5">
              <a:spcBef>
                <a:spcPts val="0"/>
              </a:spcBef>
              <a:buClr>
                <a:schemeClr val="accent2"/>
              </a:buClr>
              <a:defRPr>
                <a:solidFill>
                  <a:schemeClr val="accent2"/>
                </a:solidFill>
              </a:defRPr>
            </a:lvl6pPr>
            <a:lvl7pPr lvl="6">
              <a:spcBef>
                <a:spcPts val="0"/>
              </a:spcBef>
              <a:buClr>
                <a:schemeClr val="accent2"/>
              </a:buClr>
              <a:defRPr>
                <a:solidFill>
                  <a:schemeClr val="accent2"/>
                </a:solidFill>
              </a:defRPr>
            </a:lvl7pPr>
            <a:lvl8pPr lvl="7">
              <a:spcBef>
                <a:spcPts val="0"/>
              </a:spcBef>
              <a:buClr>
                <a:schemeClr val="accent2"/>
              </a:buClr>
              <a:defRPr>
                <a:solidFill>
                  <a:schemeClr val="accent2"/>
                </a:solidFill>
              </a:defRPr>
            </a:lvl8pPr>
            <a:lvl9pPr lvl="8">
              <a:spcBef>
                <a:spcPts val="0"/>
              </a:spcBef>
              <a:buClr>
                <a:schemeClr val="accent2"/>
              </a:buClr>
              <a:defRPr>
                <a:solidFill>
                  <a:schemeClr val="accent2"/>
                </a:solidFill>
              </a:defRPr>
            </a:lvl9pPr>
          </a:lstStyle>
          <a:p/>
        </p:txBody>
      </p:sp>
      <p:sp>
        <p:nvSpPr>
          <p:cNvPr id="57" name="Shape 57"/>
          <p:cNvSpPr txBox="1"/>
          <p:nvPr>
            <p:ph idx="12" type="sldNum"/>
          </p:nvPr>
        </p:nvSpPr>
        <p:spPr>
          <a:xfrm>
            <a:off x="8472457" y="4663216"/>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58" name="Shape 58"/>
        <p:cNvGrpSpPr/>
        <p:nvPr/>
      </p:nvGrpSpPr>
      <p:grpSpPr>
        <a:xfrm>
          <a:off x="0" y="0"/>
          <a:ext cx="0" cy="0"/>
          <a:chOff x="0" y="0"/>
          <a:chExt cx="0" cy="0"/>
        </a:xfrm>
      </p:grpSpPr>
      <p:sp>
        <p:nvSpPr>
          <p:cNvPr id="59" name="Shape 59"/>
          <p:cNvSpPr txBox="1"/>
          <p:nvPr>
            <p:ph idx="12" type="sldNum"/>
          </p:nvPr>
        </p:nvSpPr>
        <p:spPr>
          <a:xfrm>
            <a:off x="8472457" y="4663216"/>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bg>
      <p:bgPr>
        <a:solidFill>
          <a:schemeClr val="accent3"/>
        </a:solidFill>
      </p:bgPr>
    </p:bg>
    <p:spTree>
      <p:nvGrpSpPr>
        <p:cNvPr id="14" name="Shape 14"/>
        <p:cNvGrpSpPr/>
        <p:nvPr/>
      </p:nvGrpSpPr>
      <p:grpSpPr>
        <a:xfrm>
          <a:off x="0" y="0"/>
          <a:ext cx="0" cy="0"/>
          <a:chOff x="0" y="0"/>
          <a:chExt cx="0" cy="0"/>
        </a:xfrm>
      </p:grpSpPr>
      <p:sp>
        <p:nvSpPr>
          <p:cNvPr id="15" name="Shape 15"/>
          <p:cNvSpPr/>
          <p:nvPr/>
        </p:nvSpPr>
        <p:spPr>
          <a:xfrm>
            <a:off x="0" y="48099"/>
            <a:ext cx="9144250" cy="4398100"/>
          </a:xfrm>
          <a:custGeom>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Shape 16"/>
          <p:cNvSpPr/>
          <p:nvPr/>
        </p:nvSpPr>
        <p:spPr>
          <a:xfrm>
            <a:off x="0" y="0"/>
            <a:ext cx="9144250" cy="4398100"/>
          </a:xfrm>
          <a:custGeom>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Shape 17"/>
          <p:cNvSpPr txBox="1"/>
          <p:nvPr>
            <p:ph type="title"/>
          </p:nvPr>
        </p:nvSpPr>
        <p:spPr>
          <a:xfrm>
            <a:off x="311700" y="539725"/>
            <a:ext cx="8520600" cy="1282500"/>
          </a:xfrm>
          <a:prstGeom prst="rect">
            <a:avLst/>
          </a:prstGeom>
        </p:spPr>
        <p:txBody>
          <a:bodyPr anchorCtr="0" anchor="t" bIns="91425" lIns="91425" rIns="91425" wrap="square" tIns="91425"/>
          <a:lstStyle>
            <a:lvl1pPr lvl="0">
              <a:spcBef>
                <a:spcPts val="0"/>
              </a:spcBef>
              <a:buSzPct val="100000"/>
              <a:defRPr sz="3600"/>
            </a:lvl1pPr>
            <a:lvl2pPr lvl="1">
              <a:spcBef>
                <a:spcPts val="0"/>
              </a:spcBef>
              <a:buSzPct val="100000"/>
              <a:defRPr sz="3600"/>
            </a:lvl2pPr>
            <a:lvl3pPr lvl="2">
              <a:spcBef>
                <a:spcPts val="0"/>
              </a:spcBef>
              <a:buSzPct val="100000"/>
              <a:defRPr sz="3600"/>
            </a:lvl3pPr>
            <a:lvl4pPr lvl="3">
              <a:spcBef>
                <a:spcPts val="0"/>
              </a:spcBef>
              <a:buSzPct val="100000"/>
              <a:defRPr sz="3600"/>
            </a:lvl4pPr>
            <a:lvl5pPr lvl="4">
              <a:spcBef>
                <a:spcPts val="0"/>
              </a:spcBef>
              <a:buSzPct val="100000"/>
              <a:defRPr sz="3600"/>
            </a:lvl5pPr>
            <a:lvl6pPr lvl="5">
              <a:spcBef>
                <a:spcPts val="0"/>
              </a:spcBef>
              <a:buSzPct val="100000"/>
              <a:defRPr sz="3600"/>
            </a:lvl6pPr>
            <a:lvl7pPr lvl="6">
              <a:spcBef>
                <a:spcPts val="0"/>
              </a:spcBef>
              <a:buSzPct val="100000"/>
              <a:defRPr sz="3600"/>
            </a:lvl7pPr>
            <a:lvl8pPr lvl="7">
              <a:spcBef>
                <a:spcPts val="0"/>
              </a:spcBef>
              <a:buSzPct val="100000"/>
              <a:defRPr sz="3600"/>
            </a:lvl8pPr>
            <a:lvl9pPr lvl="8">
              <a:spcBef>
                <a:spcPts val="0"/>
              </a:spcBef>
              <a:buSzPct val="100000"/>
              <a:defRPr sz="3600"/>
            </a:lvl9pPr>
          </a:lstStyle>
          <a:p/>
        </p:txBody>
      </p:sp>
      <p:sp>
        <p:nvSpPr>
          <p:cNvPr id="18" name="Shape 18"/>
          <p:cNvSpPr txBox="1"/>
          <p:nvPr>
            <p:ph idx="12" type="sldNum"/>
          </p:nvPr>
        </p:nvSpPr>
        <p:spPr>
          <a:xfrm>
            <a:off x="8472457" y="4663216"/>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solidFill>
                  <a:schemeClr val="accent1"/>
                </a:solidFil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19" name="Shape 19"/>
        <p:cNvGrpSpPr/>
        <p:nvPr/>
      </p:nvGrpSpPr>
      <p:grpSpPr>
        <a:xfrm>
          <a:off x="0" y="0"/>
          <a:ext cx="0" cy="0"/>
          <a:chOff x="0" y="0"/>
          <a:chExt cx="0" cy="0"/>
        </a:xfrm>
      </p:grpSpPr>
      <p:sp>
        <p:nvSpPr>
          <p:cNvPr id="20" name="Shape 20"/>
          <p:cNvSpPr/>
          <p:nvPr/>
        </p:nvSpPr>
        <p:spPr>
          <a:xfrm>
            <a:off x="0" y="0"/>
            <a:ext cx="4314000" cy="5143500"/>
          </a:xfrm>
          <a:prstGeom prst="rect">
            <a:avLst/>
          </a:prstGeom>
          <a:solidFill>
            <a:schemeClr val="dk1"/>
          </a:solidFill>
          <a:ln>
            <a:noFill/>
          </a:ln>
        </p:spPr>
        <p:txBody>
          <a:bodyPr anchorCtr="0" anchor="ctr" bIns="91425" lIns="91425" rIns="91425" wrap="square" tIns="91425">
            <a:noAutofit/>
          </a:bodyPr>
          <a:lstStyle/>
          <a:p>
            <a:pPr lvl="0">
              <a:spcBef>
                <a:spcPts val="0"/>
              </a:spcBef>
              <a:buNone/>
            </a:pPr>
            <a:r>
              <a:t/>
            </a:r>
            <a:endParaRPr/>
          </a:p>
        </p:txBody>
      </p:sp>
      <p:sp>
        <p:nvSpPr>
          <p:cNvPr id="21" name="Shape 21"/>
          <p:cNvSpPr/>
          <p:nvPr/>
        </p:nvSpPr>
        <p:spPr>
          <a:xfrm>
            <a:off x="0" y="44125"/>
            <a:ext cx="4313625" cy="4399375"/>
          </a:xfrm>
          <a:custGeom>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Shape 22"/>
          <p:cNvSpPr/>
          <p:nvPr/>
        </p:nvSpPr>
        <p:spPr>
          <a:xfrm>
            <a:off x="-125" y="0"/>
            <a:ext cx="4316900" cy="4395600"/>
          </a:xfrm>
          <a:custGeom>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Shape 23"/>
          <p:cNvSpPr txBox="1"/>
          <p:nvPr>
            <p:ph type="title"/>
          </p:nvPr>
        </p:nvSpPr>
        <p:spPr>
          <a:xfrm>
            <a:off x="311725" y="500925"/>
            <a:ext cx="3706500" cy="2508900"/>
          </a:xfrm>
          <a:prstGeom prst="rect">
            <a:avLst/>
          </a:prstGeom>
        </p:spPr>
        <p:txBody>
          <a:bodyPr anchorCtr="0" anchor="t" bIns="91425" lIns="91425" rIns="91425" wrap="square" tIns="91425"/>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p:txBody>
      </p:sp>
      <p:sp>
        <p:nvSpPr>
          <p:cNvPr id="24" name="Shape 24"/>
          <p:cNvSpPr txBox="1"/>
          <p:nvPr>
            <p:ph idx="1" type="body"/>
          </p:nvPr>
        </p:nvSpPr>
        <p:spPr>
          <a:xfrm>
            <a:off x="4644675" y="500925"/>
            <a:ext cx="4166400" cy="40986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5" name="Shape 25"/>
          <p:cNvSpPr txBox="1"/>
          <p:nvPr>
            <p:ph idx="12" type="sldNum"/>
          </p:nvPr>
        </p:nvSpPr>
        <p:spPr>
          <a:xfrm>
            <a:off x="8472457" y="4663216"/>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26" name="Shape 26"/>
        <p:cNvGrpSpPr/>
        <p:nvPr/>
      </p:nvGrpSpPr>
      <p:grpSpPr>
        <a:xfrm>
          <a:off x="0" y="0"/>
          <a:ext cx="0" cy="0"/>
          <a:chOff x="0" y="0"/>
          <a:chExt cx="0" cy="0"/>
        </a:xfrm>
      </p:grpSpPr>
      <p:sp>
        <p:nvSpPr>
          <p:cNvPr id="27" name="Shape 27"/>
          <p:cNvSpPr/>
          <p:nvPr/>
        </p:nvSpPr>
        <p:spPr>
          <a:xfrm>
            <a:off x="0" y="0"/>
            <a:ext cx="9144000" cy="1277100"/>
          </a:xfrm>
          <a:prstGeom prst="rect">
            <a:avLst/>
          </a:prstGeom>
          <a:solidFill>
            <a:schemeClr val="dk1"/>
          </a:solidFill>
          <a:ln>
            <a:noFill/>
          </a:ln>
        </p:spPr>
        <p:txBody>
          <a:bodyPr anchorCtr="0" anchor="ctr" bIns="91425" lIns="91425" rIns="91425" wrap="square" tIns="91425">
            <a:noAutofit/>
          </a:bodyPr>
          <a:lstStyle/>
          <a:p>
            <a:pPr lvl="0">
              <a:spcBef>
                <a:spcPts val="0"/>
              </a:spcBef>
              <a:buNone/>
            </a:pPr>
            <a:r>
              <a:t/>
            </a:r>
            <a:endParaRPr/>
          </a:p>
        </p:txBody>
      </p:sp>
      <p:sp>
        <p:nvSpPr>
          <p:cNvPr id="28" name="Shape 28"/>
          <p:cNvSpPr txBox="1"/>
          <p:nvPr>
            <p:ph type="title"/>
          </p:nvPr>
        </p:nvSpPr>
        <p:spPr>
          <a:xfrm>
            <a:off x="311725" y="500925"/>
            <a:ext cx="8520600" cy="623700"/>
          </a:xfrm>
          <a:prstGeom prst="rect">
            <a:avLst/>
          </a:prstGeom>
        </p:spPr>
        <p:txBody>
          <a:bodyPr anchorCtr="0" anchor="t" bIns="91425" lIns="91425" rIns="91425" wrap="square" tIns="91425"/>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p:txBody>
      </p:sp>
      <p:sp>
        <p:nvSpPr>
          <p:cNvPr id="29" name="Shape 29"/>
          <p:cNvSpPr txBox="1"/>
          <p:nvPr>
            <p:ph idx="1" type="body"/>
          </p:nvPr>
        </p:nvSpPr>
        <p:spPr>
          <a:xfrm>
            <a:off x="311700" y="1505700"/>
            <a:ext cx="3999900" cy="30762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0" name="Shape 30"/>
          <p:cNvSpPr txBox="1"/>
          <p:nvPr>
            <p:ph idx="2" type="body"/>
          </p:nvPr>
        </p:nvSpPr>
        <p:spPr>
          <a:xfrm>
            <a:off x="4832400" y="1505700"/>
            <a:ext cx="3999900" cy="30762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1" name="Shape 31"/>
          <p:cNvSpPr txBox="1"/>
          <p:nvPr>
            <p:ph idx="12" type="sldNum"/>
          </p:nvPr>
        </p:nvSpPr>
        <p:spPr>
          <a:xfrm>
            <a:off x="8472457" y="4663216"/>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32" name="Shape 32"/>
        <p:cNvGrpSpPr/>
        <p:nvPr/>
      </p:nvGrpSpPr>
      <p:grpSpPr>
        <a:xfrm>
          <a:off x="0" y="0"/>
          <a:ext cx="0" cy="0"/>
          <a:chOff x="0" y="0"/>
          <a:chExt cx="0" cy="0"/>
        </a:xfrm>
      </p:grpSpPr>
      <p:sp>
        <p:nvSpPr>
          <p:cNvPr id="33" name="Shape 33"/>
          <p:cNvSpPr/>
          <p:nvPr/>
        </p:nvSpPr>
        <p:spPr>
          <a:xfrm>
            <a:off x="0" y="0"/>
            <a:ext cx="9144000" cy="1277100"/>
          </a:xfrm>
          <a:prstGeom prst="rect">
            <a:avLst/>
          </a:prstGeom>
          <a:solidFill>
            <a:schemeClr val="dk1"/>
          </a:solidFill>
          <a:ln>
            <a:noFill/>
          </a:ln>
        </p:spPr>
        <p:txBody>
          <a:bodyPr anchorCtr="0" anchor="ctr" bIns="91425" lIns="91425" rIns="91425" wrap="square" tIns="91425">
            <a:noAutofit/>
          </a:bodyPr>
          <a:lstStyle/>
          <a:p>
            <a:pPr lvl="0">
              <a:spcBef>
                <a:spcPts val="0"/>
              </a:spcBef>
              <a:buNone/>
            </a:pPr>
            <a:r>
              <a:t/>
            </a:r>
            <a:endParaRPr/>
          </a:p>
        </p:txBody>
      </p:sp>
      <p:sp>
        <p:nvSpPr>
          <p:cNvPr id="34" name="Shape 34"/>
          <p:cNvSpPr txBox="1"/>
          <p:nvPr>
            <p:ph type="title"/>
          </p:nvPr>
        </p:nvSpPr>
        <p:spPr>
          <a:xfrm>
            <a:off x="311725" y="500925"/>
            <a:ext cx="8520600" cy="623700"/>
          </a:xfrm>
          <a:prstGeom prst="rect">
            <a:avLst/>
          </a:prstGeom>
        </p:spPr>
        <p:txBody>
          <a:bodyPr anchorCtr="0" anchor="t" bIns="91425" lIns="91425" rIns="91425" wrap="square" tIns="91425"/>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p:txBody>
      </p:sp>
      <p:sp>
        <p:nvSpPr>
          <p:cNvPr id="35" name="Shape 35"/>
          <p:cNvSpPr txBox="1"/>
          <p:nvPr>
            <p:ph idx="12" type="sldNum"/>
          </p:nvPr>
        </p:nvSpPr>
        <p:spPr>
          <a:xfrm>
            <a:off x="8472457" y="4663216"/>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36" name="Shape 36"/>
        <p:cNvGrpSpPr/>
        <p:nvPr/>
      </p:nvGrpSpPr>
      <p:grpSpPr>
        <a:xfrm>
          <a:off x="0" y="0"/>
          <a:ext cx="0" cy="0"/>
          <a:chOff x="0" y="0"/>
          <a:chExt cx="0" cy="0"/>
        </a:xfrm>
      </p:grpSpPr>
      <p:sp>
        <p:nvSpPr>
          <p:cNvPr id="37" name="Shape 37"/>
          <p:cNvSpPr/>
          <p:nvPr/>
        </p:nvSpPr>
        <p:spPr>
          <a:xfrm>
            <a:off x="0" y="0"/>
            <a:ext cx="3764400" cy="5143500"/>
          </a:xfrm>
          <a:prstGeom prst="rect">
            <a:avLst/>
          </a:prstGeom>
          <a:solidFill>
            <a:schemeClr val="dk1"/>
          </a:solidFill>
          <a:ln>
            <a:noFill/>
          </a:ln>
        </p:spPr>
        <p:txBody>
          <a:bodyPr anchorCtr="0" anchor="ctr" bIns="91425" lIns="91425" rIns="91425" wrap="square" tIns="91425">
            <a:noAutofit/>
          </a:bodyPr>
          <a:lstStyle/>
          <a:p>
            <a:pPr lvl="0">
              <a:spcBef>
                <a:spcPts val="0"/>
              </a:spcBef>
              <a:buNone/>
            </a:pPr>
            <a:r>
              <a:t/>
            </a:r>
            <a:endParaRPr/>
          </a:p>
        </p:txBody>
      </p:sp>
      <p:sp>
        <p:nvSpPr>
          <p:cNvPr id="38" name="Shape 38"/>
          <p:cNvSpPr txBox="1"/>
          <p:nvPr>
            <p:ph type="title"/>
          </p:nvPr>
        </p:nvSpPr>
        <p:spPr>
          <a:xfrm>
            <a:off x="311725" y="500925"/>
            <a:ext cx="3127500" cy="1829100"/>
          </a:xfrm>
          <a:prstGeom prst="rect">
            <a:avLst/>
          </a:prstGeom>
        </p:spPr>
        <p:txBody>
          <a:bodyPr anchorCtr="0" anchor="t" bIns="91425" lIns="91425" rIns="91425" wrap="square" tIns="91425"/>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p:txBody>
      </p:sp>
      <p:sp>
        <p:nvSpPr>
          <p:cNvPr id="39" name="Shape 39"/>
          <p:cNvSpPr txBox="1"/>
          <p:nvPr>
            <p:ph idx="1" type="body"/>
          </p:nvPr>
        </p:nvSpPr>
        <p:spPr>
          <a:xfrm>
            <a:off x="311700" y="2390650"/>
            <a:ext cx="3127500" cy="2298000"/>
          </a:xfrm>
          <a:prstGeom prst="rect">
            <a:avLst/>
          </a:prstGeom>
        </p:spPr>
        <p:txBody>
          <a:bodyPr anchorCtr="0" anchor="t" bIns="91425" lIns="91425" rIns="91425" wrap="square" tIns="91425"/>
          <a:lstStyle>
            <a:lvl1pPr lvl="0">
              <a:spcBef>
                <a:spcPts val="0"/>
              </a:spcBef>
              <a:buClr>
                <a:schemeClr val="accent2"/>
              </a:buClr>
              <a:defRPr>
                <a:solidFill>
                  <a:schemeClr val="accent2"/>
                </a:solidFill>
              </a:defRPr>
            </a:lvl1pPr>
            <a:lvl2pPr lvl="1">
              <a:spcBef>
                <a:spcPts val="0"/>
              </a:spcBef>
              <a:buClr>
                <a:schemeClr val="accent2"/>
              </a:buClr>
              <a:defRPr>
                <a:solidFill>
                  <a:schemeClr val="accent2"/>
                </a:solidFill>
              </a:defRPr>
            </a:lvl2pPr>
            <a:lvl3pPr lvl="2">
              <a:spcBef>
                <a:spcPts val="0"/>
              </a:spcBef>
              <a:buClr>
                <a:schemeClr val="accent2"/>
              </a:buClr>
              <a:defRPr>
                <a:solidFill>
                  <a:schemeClr val="accent2"/>
                </a:solidFill>
              </a:defRPr>
            </a:lvl3pPr>
            <a:lvl4pPr lvl="3">
              <a:spcBef>
                <a:spcPts val="0"/>
              </a:spcBef>
              <a:buClr>
                <a:schemeClr val="accent2"/>
              </a:buClr>
              <a:defRPr>
                <a:solidFill>
                  <a:schemeClr val="accent2"/>
                </a:solidFill>
              </a:defRPr>
            </a:lvl4pPr>
            <a:lvl5pPr lvl="4">
              <a:spcBef>
                <a:spcPts val="0"/>
              </a:spcBef>
              <a:buClr>
                <a:schemeClr val="accent2"/>
              </a:buClr>
              <a:defRPr>
                <a:solidFill>
                  <a:schemeClr val="accent2"/>
                </a:solidFill>
              </a:defRPr>
            </a:lvl5pPr>
            <a:lvl6pPr lvl="5">
              <a:spcBef>
                <a:spcPts val="0"/>
              </a:spcBef>
              <a:buClr>
                <a:schemeClr val="accent2"/>
              </a:buClr>
              <a:defRPr>
                <a:solidFill>
                  <a:schemeClr val="accent2"/>
                </a:solidFill>
              </a:defRPr>
            </a:lvl6pPr>
            <a:lvl7pPr lvl="6">
              <a:spcBef>
                <a:spcPts val="0"/>
              </a:spcBef>
              <a:buClr>
                <a:schemeClr val="accent2"/>
              </a:buClr>
              <a:defRPr>
                <a:solidFill>
                  <a:schemeClr val="accent2"/>
                </a:solidFill>
              </a:defRPr>
            </a:lvl7pPr>
            <a:lvl8pPr lvl="7">
              <a:spcBef>
                <a:spcPts val="0"/>
              </a:spcBef>
              <a:buClr>
                <a:schemeClr val="accent2"/>
              </a:buClr>
              <a:defRPr>
                <a:solidFill>
                  <a:schemeClr val="accent2"/>
                </a:solidFill>
              </a:defRPr>
            </a:lvl8pPr>
            <a:lvl9pPr lvl="8">
              <a:spcBef>
                <a:spcPts val="0"/>
              </a:spcBef>
              <a:buClr>
                <a:schemeClr val="accent2"/>
              </a:buClr>
              <a:defRPr>
                <a:solidFill>
                  <a:schemeClr val="accent2"/>
                </a:solidFill>
              </a:defRPr>
            </a:lvl9pPr>
          </a:lstStyle>
          <a:p/>
        </p:txBody>
      </p:sp>
      <p:sp>
        <p:nvSpPr>
          <p:cNvPr id="40" name="Shape 40"/>
          <p:cNvSpPr txBox="1"/>
          <p:nvPr>
            <p:ph idx="12" type="sldNum"/>
          </p:nvPr>
        </p:nvSpPr>
        <p:spPr>
          <a:xfrm>
            <a:off x="8472457" y="4663216"/>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bg>
      <p:bgPr>
        <a:solidFill>
          <a:schemeClr val="accent3"/>
        </a:solidFill>
      </p:bgPr>
    </p:bg>
    <p:spTree>
      <p:nvGrpSpPr>
        <p:cNvPr id="41" name="Shape 41"/>
        <p:cNvGrpSpPr/>
        <p:nvPr/>
      </p:nvGrpSpPr>
      <p:grpSpPr>
        <a:xfrm>
          <a:off x="0" y="0"/>
          <a:ext cx="0" cy="0"/>
          <a:chOff x="0" y="0"/>
          <a:chExt cx="0" cy="0"/>
        </a:xfrm>
      </p:grpSpPr>
      <p:sp>
        <p:nvSpPr>
          <p:cNvPr id="42" name="Shape 42"/>
          <p:cNvSpPr txBox="1"/>
          <p:nvPr>
            <p:ph type="title"/>
          </p:nvPr>
        </p:nvSpPr>
        <p:spPr>
          <a:xfrm>
            <a:off x="311675" y="798600"/>
            <a:ext cx="6247800" cy="3546300"/>
          </a:xfrm>
          <a:prstGeom prst="rect">
            <a:avLst/>
          </a:prstGeom>
        </p:spPr>
        <p:txBody>
          <a:bodyPr anchorCtr="0" anchor="ctr" bIns="91425" lIns="91425" rIns="91425" wrap="square" tIns="91425"/>
          <a:lstStyle>
            <a:lvl1pPr lvl="0">
              <a:spcBef>
                <a:spcPts val="0"/>
              </a:spcBef>
              <a:buSzPct val="100000"/>
              <a:defRPr sz="3600"/>
            </a:lvl1pPr>
            <a:lvl2pPr lvl="1">
              <a:spcBef>
                <a:spcPts val="0"/>
              </a:spcBef>
              <a:buSzPct val="100000"/>
              <a:defRPr sz="3600"/>
            </a:lvl2pPr>
            <a:lvl3pPr lvl="2">
              <a:spcBef>
                <a:spcPts val="0"/>
              </a:spcBef>
              <a:buSzPct val="100000"/>
              <a:defRPr sz="3600"/>
            </a:lvl3pPr>
            <a:lvl4pPr lvl="3">
              <a:spcBef>
                <a:spcPts val="0"/>
              </a:spcBef>
              <a:buSzPct val="100000"/>
              <a:defRPr sz="3600"/>
            </a:lvl4pPr>
            <a:lvl5pPr lvl="4">
              <a:spcBef>
                <a:spcPts val="0"/>
              </a:spcBef>
              <a:buSzPct val="100000"/>
              <a:defRPr sz="3600"/>
            </a:lvl5pPr>
            <a:lvl6pPr lvl="5">
              <a:spcBef>
                <a:spcPts val="0"/>
              </a:spcBef>
              <a:buSzPct val="100000"/>
              <a:defRPr sz="3600"/>
            </a:lvl6pPr>
            <a:lvl7pPr lvl="6">
              <a:spcBef>
                <a:spcPts val="0"/>
              </a:spcBef>
              <a:buSzPct val="100000"/>
              <a:defRPr sz="3600"/>
            </a:lvl7pPr>
            <a:lvl8pPr lvl="7">
              <a:spcBef>
                <a:spcPts val="0"/>
              </a:spcBef>
              <a:buSzPct val="100000"/>
              <a:defRPr sz="3600"/>
            </a:lvl8pPr>
            <a:lvl9pPr lvl="8">
              <a:spcBef>
                <a:spcPts val="0"/>
              </a:spcBef>
              <a:buSzPct val="100000"/>
              <a:defRPr sz="3600"/>
            </a:lvl9pPr>
          </a:lstStyle>
          <a:p/>
        </p:txBody>
      </p:sp>
      <p:sp>
        <p:nvSpPr>
          <p:cNvPr id="43" name="Shape 43"/>
          <p:cNvSpPr txBox="1"/>
          <p:nvPr>
            <p:ph idx="12" type="sldNum"/>
          </p:nvPr>
        </p:nvSpPr>
        <p:spPr>
          <a:xfrm>
            <a:off x="8472457" y="4663216"/>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solidFill>
                  <a:schemeClr val="accen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44" name="Shape 44"/>
        <p:cNvGrpSpPr/>
        <p:nvPr/>
      </p:nvGrpSpPr>
      <p:grpSpPr>
        <a:xfrm>
          <a:off x="0" y="0"/>
          <a:ext cx="0" cy="0"/>
          <a:chOff x="0" y="0"/>
          <a:chExt cx="0" cy="0"/>
        </a:xfrm>
      </p:grpSpPr>
      <p:sp>
        <p:nvSpPr>
          <p:cNvPr id="45" name="Shape 45"/>
          <p:cNvSpPr/>
          <p:nvPr/>
        </p:nvSpPr>
        <p:spPr>
          <a:xfrm>
            <a:off x="0" y="0"/>
            <a:ext cx="4572000" cy="5143500"/>
          </a:xfrm>
          <a:prstGeom prst="rect">
            <a:avLst/>
          </a:prstGeom>
          <a:solidFill>
            <a:schemeClr val="dk1"/>
          </a:solidFill>
          <a:ln>
            <a:noFill/>
          </a:ln>
        </p:spPr>
        <p:txBody>
          <a:bodyPr anchorCtr="0" anchor="ctr" bIns="91425" lIns="91425" rIns="91425" wrap="square" tIns="91425">
            <a:noAutofit/>
          </a:bodyPr>
          <a:lstStyle/>
          <a:p>
            <a:pPr lvl="0">
              <a:spcBef>
                <a:spcPts val="0"/>
              </a:spcBef>
              <a:buNone/>
            </a:pPr>
            <a:r>
              <a:t/>
            </a:r>
            <a:endParaRPr/>
          </a:p>
        </p:txBody>
      </p:sp>
      <p:sp>
        <p:nvSpPr>
          <p:cNvPr id="46" name="Shape 46"/>
          <p:cNvSpPr txBox="1"/>
          <p:nvPr>
            <p:ph type="title"/>
          </p:nvPr>
        </p:nvSpPr>
        <p:spPr>
          <a:xfrm>
            <a:off x="311300" y="500925"/>
            <a:ext cx="3704400" cy="2049600"/>
          </a:xfrm>
          <a:prstGeom prst="rect">
            <a:avLst/>
          </a:prstGeom>
        </p:spPr>
        <p:txBody>
          <a:bodyPr anchorCtr="0" anchor="t" bIns="91425" lIns="91425" rIns="91425" wrap="square" tIns="91425"/>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p:txBody>
      </p:sp>
      <p:sp>
        <p:nvSpPr>
          <p:cNvPr id="47" name="Shape 47"/>
          <p:cNvSpPr txBox="1"/>
          <p:nvPr>
            <p:ph idx="1" type="subTitle"/>
          </p:nvPr>
        </p:nvSpPr>
        <p:spPr>
          <a:xfrm>
            <a:off x="304800" y="2626725"/>
            <a:ext cx="3704400" cy="926700"/>
          </a:xfrm>
          <a:prstGeom prst="rect">
            <a:avLst/>
          </a:prstGeom>
        </p:spPr>
        <p:txBody>
          <a:bodyPr anchorCtr="0" anchor="t" bIns="91425" lIns="91425" rIns="91425" wrap="square" tIns="91425"/>
          <a:lstStyle>
            <a:lvl1pPr lvl="0">
              <a:lnSpc>
                <a:spcPct val="100000"/>
              </a:lnSpc>
              <a:spcBef>
                <a:spcPts val="0"/>
              </a:spcBef>
              <a:spcAft>
                <a:spcPts val="0"/>
              </a:spcAft>
              <a:buClr>
                <a:schemeClr val="accent2"/>
              </a:buClr>
              <a:buSzPct val="100000"/>
              <a:buNone/>
              <a:defRPr sz="1600">
                <a:solidFill>
                  <a:schemeClr val="accent2"/>
                </a:solidFill>
              </a:defRPr>
            </a:lvl1pPr>
            <a:lvl2pPr lvl="1">
              <a:lnSpc>
                <a:spcPct val="100000"/>
              </a:lnSpc>
              <a:spcBef>
                <a:spcPts val="0"/>
              </a:spcBef>
              <a:spcAft>
                <a:spcPts val="0"/>
              </a:spcAft>
              <a:buClr>
                <a:schemeClr val="accent2"/>
              </a:buClr>
              <a:buSzPct val="100000"/>
              <a:buNone/>
              <a:defRPr sz="1600">
                <a:solidFill>
                  <a:schemeClr val="accent2"/>
                </a:solidFill>
              </a:defRPr>
            </a:lvl2pPr>
            <a:lvl3pPr lvl="2">
              <a:lnSpc>
                <a:spcPct val="100000"/>
              </a:lnSpc>
              <a:spcBef>
                <a:spcPts val="0"/>
              </a:spcBef>
              <a:spcAft>
                <a:spcPts val="0"/>
              </a:spcAft>
              <a:buClr>
                <a:schemeClr val="accent2"/>
              </a:buClr>
              <a:buSzPct val="100000"/>
              <a:buNone/>
              <a:defRPr sz="1600">
                <a:solidFill>
                  <a:schemeClr val="accent2"/>
                </a:solidFill>
              </a:defRPr>
            </a:lvl3pPr>
            <a:lvl4pPr lvl="3">
              <a:lnSpc>
                <a:spcPct val="100000"/>
              </a:lnSpc>
              <a:spcBef>
                <a:spcPts val="0"/>
              </a:spcBef>
              <a:spcAft>
                <a:spcPts val="0"/>
              </a:spcAft>
              <a:buClr>
                <a:schemeClr val="accent2"/>
              </a:buClr>
              <a:buSzPct val="100000"/>
              <a:buNone/>
              <a:defRPr sz="1600">
                <a:solidFill>
                  <a:schemeClr val="accent2"/>
                </a:solidFill>
              </a:defRPr>
            </a:lvl4pPr>
            <a:lvl5pPr lvl="4">
              <a:lnSpc>
                <a:spcPct val="100000"/>
              </a:lnSpc>
              <a:spcBef>
                <a:spcPts val="0"/>
              </a:spcBef>
              <a:spcAft>
                <a:spcPts val="0"/>
              </a:spcAft>
              <a:buClr>
                <a:schemeClr val="accent2"/>
              </a:buClr>
              <a:buSzPct val="100000"/>
              <a:buNone/>
              <a:defRPr sz="1600">
                <a:solidFill>
                  <a:schemeClr val="accent2"/>
                </a:solidFill>
              </a:defRPr>
            </a:lvl5pPr>
            <a:lvl6pPr lvl="5">
              <a:lnSpc>
                <a:spcPct val="100000"/>
              </a:lnSpc>
              <a:spcBef>
                <a:spcPts val="0"/>
              </a:spcBef>
              <a:spcAft>
                <a:spcPts val="0"/>
              </a:spcAft>
              <a:buClr>
                <a:schemeClr val="accent2"/>
              </a:buClr>
              <a:buSzPct val="100000"/>
              <a:buNone/>
              <a:defRPr sz="1600">
                <a:solidFill>
                  <a:schemeClr val="accent2"/>
                </a:solidFill>
              </a:defRPr>
            </a:lvl6pPr>
            <a:lvl7pPr lvl="6">
              <a:lnSpc>
                <a:spcPct val="100000"/>
              </a:lnSpc>
              <a:spcBef>
                <a:spcPts val="0"/>
              </a:spcBef>
              <a:spcAft>
                <a:spcPts val="0"/>
              </a:spcAft>
              <a:buClr>
                <a:schemeClr val="accent2"/>
              </a:buClr>
              <a:buSzPct val="100000"/>
              <a:buNone/>
              <a:defRPr sz="1600">
                <a:solidFill>
                  <a:schemeClr val="accent2"/>
                </a:solidFill>
              </a:defRPr>
            </a:lvl7pPr>
            <a:lvl8pPr lvl="7">
              <a:lnSpc>
                <a:spcPct val="100000"/>
              </a:lnSpc>
              <a:spcBef>
                <a:spcPts val="0"/>
              </a:spcBef>
              <a:spcAft>
                <a:spcPts val="0"/>
              </a:spcAft>
              <a:buClr>
                <a:schemeClr val="accent2"/>
              </a:buClr>
              <a:buSzPct val="100000"/>
              <a:buNone/>
              <a:defRPr sz="1600">
                <a:solidFill>
                  <a:schemeClr val="accent2"/>
                </a:solidFill>
              </a:defRPr>
            </a:lvl8pPr>
            <a:lvl9pPr lvl="8">
              <a:lnSpc>
                <a:spcPct val="100000"/>
              </a:lnSpc>
              <a:spcBef>
                <a:spcPts val="0"/>
              </a:spcBef>
              <a:spcAft>
                <a:spcPts val="0"/>
              </a:spcAft>
              <a:buClr>
                <a:schemeClr val="accent2"/>
              </a:buClr>
              <a:buSzPct val="100000"/>
              <a:buNone/>
              <a:defRPr sz="1600">
                <a:solidFill>
                  <a:schemeClr val="accent2"/>
                </a:solidFill>
              </a:defRPr>
            </a:lvl9pPr>
          </a:lstStyle>
          <a:p/>
        </p:txBody>
      </p:sp>
      <p:sp>
        <p:nvSpPr>
          <p:cNvPr id="48" name="Shape 48"/>
          <p:cNvSpPr txBox="1"/>
          <p:nvPr>
            <p:ph idx="2" type="body"/>
          </p:nvPr>
        </p:nvSpPr>
        <p:spPr>
          <a:xfrm>
            <a:off x="4879025" y="500925"/>
            <a:ext cx="3954000" cy="41115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9" name="Shape 49"/>
          <p:cNvSpPr txBox="1"/>
          <p:nvPr>
            <p:ph idx="12" type="sldNum"/>
          </p:nvPr>
        </p:nvSpPr>
        <p:spPr>
          <a:xfrm>
            <a:off x="8472457" y="4663216"/>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50" name="Shape 50"/>
        <p:cNvGrpSpPr/>
        <p:nvPr/>
      </p:nvGrpSpPr>
      <p:grpSpPr>
        <a:xfrm>
          <a:off x="0" y="0"/>
          <a:ext cx="0" cy="0"/>
          <a:chOff x="0" y="0"/>
          <a:chExt cx="0" cy="0"/>
        </a:xfrm>
      </p:grpSpPr>
      <p:sp>
        <p:nvSpPr>
          <p:cNvPr id="51" name="Shape 51"/>
          <p:cNvSpPr/>
          <p:nvPr/>
        </p:nvSpPr>
        <p:spPr>
          <a:xfrm>
            <a:off x="0" y="4369000"/>
            <a:ext cx="9144000" cy="774300"/>
          </a:xfrm>
          <a:prstGeom prst="rect">
            <a:avLst/>
          </a:prstGeom>
          <a:solidFill>
            <a:schemeClr val="dk1"/>
          </a:solidFill>
          <a:ln>
            <a:noFill/>
          </a:ln>
        </p:spPr>
        <p:txBody>
          <a:bodyPr anchorCtr="0" anchor="ctr" bIns="91425" lIns="91425" rIns="91425" wrap="square" tIns="91425">
            <a:noAutofit/>
          </a:bodyPr>
          <a:lstStyle/>
          <a:p>
            <a:pPr lvl="0">
              <a:spcBef>
                <a:spcPts val="0"/>
              </a:spcBef>
              <a:buNone/>
            </a:pPr>
            <a:r>
              <a:t/>
            </a:r>
            <a:endParaRPr/>
          </a:p>
        </p:txBody>
      </p:sp>
      <p:sp>
        <p:nvSpPr>
          <p:cNvPr id="52" name="Shape 52"/>
          <p:cNvSpPr txBox="1"/>
          <p:nvPr>
            <p:ph idx="1" type="body"/>
          </p:nvPr>
        </p:nvSpPr>
        <p:spPr>
          <a:xfrm>
            <a:off x="311700" y="4521400"/>
            <a:ext cx="7979400" cy="460500"/>
          </a:xfrm>
          <a:prstGeom prst="rect">
            <a:avLst/>
          </a:prstGeom>
        </p:spPr>
        <p:txBody>
          <a:bodyPr anchorCtr="0" anchor="ctr" bIns="91425" lIns="91425" rIns="91425" wrap="square" tIns="91425"/>
          <a:lstStyle>
            <a:lvl1pPr lvl="0">
              <a:lnSpc>
                <a:spcPct val="100000"/>
              </a:lnSpc>
              <a:spcBef>
                <a:spcPts val="0"/>
              </a:spcBef>
              <a:spcAft>
                <a:spcPts val="0"/>
              </a:spcAft>
              <a:buClr>
                <a:schemeClr val="lt1"/>
              </a:buClr>
              <a:buFont typeface="Merriweather"/>
              <a:buNone/>
              <a:defRPr>
                <a:solidFill>
                  <a:schemeClr val="lt1"/>
                </a:solidFill>
                <a:latin typeface="Merriweather"/>
                <a:ea typeface="Merriweather"/>
                <a:cs typeface="Merriweather"/>
                <a:sym typeface="Merriweather"/>
              </a:defRPr>
            </a:lvl1pPr>
          </a:lstStyle>
          <a:p/>
        </p:txBody>
      </p:sp>
      <p:sp>
        <p:nvSpPr>
          <p:cNvPr id="53" name="Shape 53"/>
          <p:cNvSpPr txBox="1"/>
          <p:nvPr>
            <p:ph idx="12" type="sldNum"/>
          </p:nvPr>
        </p:nvSpPr>
        <p:spPr>
          <a:xfrm>
            <a:off x="8472457" y="4663216"/>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paradigm">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wrap="square" tIns="91425"/>
          <a:lstStyle>
            <a:lvl1pPr lvl="0">
              <a:spcBef>
                <a:spcPts val="0"/>
              </a:spcBef>
              <a:buClr>
                <a:schemeClr val="accent1"/>
              </a:buClr>
              <a:buSzPct val="100000"/>
              <a:buFont typeface="Merriweather"/>
              <a:buNone/>
              <a:defRPr sz="2800">
                <a:solidFill>
                  <a:schemeClr val="accent1"/>
                </a:solidFill>
                <a:latin typeface="Merriweather"/>
                <a:ea typeface="Merriweather"/>
                <a:cs typeface="Merriweather"/>
                <a:sym typeface="Merriweather"/>
              </a:defRPr>
            </a:lvl1pPr>
            <a:lvl2pPr lvl="1">
              <a:spcBef>
                <a:spcPts val="0"/>
              </a:spcBef>
              <a:buClr>
                <a:schemeClr val="accent1"/>
              </a:buClr>
              <a:buSzPct val="100000"/>
              <a:buFont typeface="Merriweather"/>
              <a:buNone/>
              <a:defRPr sz="2800">
                <a:solidFill>
                  <a:schemeClr val="accent1"/>
                </a:solidFill>
                <a:latin typeface="Merriweather"/>
                <a:ea typeface="Merriweather"/>
                <a:cs typeface="Merriweather"/>
                <a:sym typeface="Merriweather"/>
              </a:defRPr>
            </a:lvl2pPr>
            <a:lvl3pPr lvl="2">
              <a:spcBef>
                <a:spcPts val="0"/>
              </a:spcBef>
              <a:buClr>
                <a:schemeClr val="accent1"/>
              </a:buClr>
              <a:buSzPct val="100000"/>
              <a:buFont typeface="Merriweather"/>
              <a:buNone/>
              <a:defRPr sz="2800">
                <a:solidFill>
                  <a:schemeClr val="accent1"/>
                </a:solidFill>
                <a:latin typeface="Merriweather"/>
                <a:ea typeface="Merriweather"/>
                <a:cs typeface="Merriweather"/>
                <a:sym typeface="Merriweather"/>
              </a:defRPr>
            </a:lvl3pPr>
            <a:lvl4pPr lvl="3">
              <a:spcBef>
                <a:spcPts val="0"/>
              </a:spcBef>
              <a:buClr>
                <a:schemeClr val="accent1"/>
              </a:buClr>
              <a:buSzPct val="100000"/>
              <a:buFont typeface="Merriweather"/>
              <a:buNone/>
              <a:defRPr sz="2800">
                <a:solidFill>
                  <a:schemeClr val="accent1"/>
                </a:solidFill>
                <a:latin typeface="Merriweather"/>
                <a:ea typeface="Merriweather"/>
                <a:cs typeface="Merriweather"/>
                <a:sym typeface="Merriweather"/>
              </a:defRPr>
            </a:lvl4pPr>
            <a:lvl5pPr lvl="4">
              <a:spcBef>
                <a:spcPts val="0"/>
              </a:spcBef>
              <a:buClr>
                <a:schemeClr val="accent1"/>
              </a:buClr>
              <a:buSzPct val="100000"/>
              <a:buFont typeface="Merriweather"/>
              <a:buNone/>
              <a:defRPr sz="2800">
                <a:solidFill>
                  <a:schemeClr val="accent1"/>
                </a:solidFill>
                <a:latin typeface="Merriweather"/>
                <a:ea typeface="Merriweather"/>
                <a:cs typeface="Merriweather"/>
                <a:sym typeface="Merriweather"/>
              </a:defRPr>
            </a:lvl5pPr>
            <a:lvl6pPr lvl="5">
              <a:spcBef>
                <a:spcPts val="0"/>
              </a:spcBef>
              <a:buClr>
                <a:schemeClr val="accent1"/>
              </a:buClr>
              <a:buSzPct val="100000"/>
              <a:buFont typeface="Merriweather"/>
              <a:buNone/>
              <a:defRPr sz="2800">
                <a:solidFill>
                  <a:schemeClr val="accent1"/>
                </a:solidFill>
                <a:latin typeface="Merriweather"/>
                <a:ea typeface="Merriweather"/>
                <a:cs typeface="Merriweather"/>
                <a:sym typeface="Merriweather"/>
              </a:defRPr>
            </a:lvl6pPr>
            <a:lvl7pPr lvl="6">
              <a:spcBef>
                <a:spcPts val="0"/>
              </a:spcBef>
              <a:buClr>
                <a:schemeClr val="accent1"/>
              </a:buClr>
              <a:buSzPct val="100000"/>
              <a:buFont typeface="Merriweather"/>
              <a:buNone/>
              <a:defRPr sz="2800">
                <a:solidFill>
                  <a:schemeClr val="accent1"/>
                </a:solidFill>
                <a:latin typeface="Merriweather"/>
                <a:ea typeface="Merriweather"/>
                <a:cs typeface="Merriweather"/>
                <a:sym typeface="Merriweather"/>
              </a:defRPr>
            </a:lvl7pPr>
            <a:lvl8pPr lvl="7">
              <a:spcBef>
                <a:spcPts val="0"/>
              </a:spcBef>
              <a:buClr>
                <a:schemeClr val="accent1"/>
              </a:buClr>
              <a:buSzPct val="100000"/>
              <a:buFont typeface="Merriweather"/>
              <a:buNone/>
              <a:defRPr sz="2800">
                <a:solidFill>
                  <a:schemeClr val="accent1"/>
                </a:solidFill>
                <a:latin typeface="Merriweather"/>
                <a:ea typeface="Merriweather"/>
                <a:cs typeface="Merriweather"/>
                <a:sym typeface="Merriweather"/>
              </a:defRPr>
            </a:lvl8pPr>
            <a:lvl9pPr lvl="8">
              <a:spcBef>
                <a:spcPts val="0"/>
              </a:spcBef>
              <a:buClr>
                <a:schemeClr val="accent1"/>
              </a:buClr>
              <a:buSzPct val="100000"/>
              <a:buFont typeface="Merriweather"/>
              <a:buNone/>
              <a:defRPr sz="2800">
                <a:solidFill>
                  <a:schemeClr val="accent1"/>
                </a:solidFill>
                <a:latin typeface="Merriweather"/>
                <a:ea typeface="Merriweather"/>
                <a:cs typeface="Merriweather"/>
                <a:sym typeface="Merriweather"/>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wrap="square" tIns="91425"/>
          <a:lstStyle>
            <a:lvl1pPr lvl="0">
              <a:lnSpc>
                <a:spcPct val="115000"/>
              </a:lnSpc>
              <a:spcBef>
                <a:spcPts val="0"/>
              </a:spcBef>
              <a:spcAft>
                <a:spcPts val="1600"/>
              </a:spcAft>
              <a:buClr>
                <a:schemeClr val="dk2"/>
              </a:buClr>
              <a:buSzPct val="100000"/>
              <a:buFont typeface="Roboto"/>
              <a:buChar char="●"/>
              <a:defRPr sz="1300">
                <a:solidFill>
                  <a:schemeClr val="dk2"/>
                </a:solidFill>
                <a:latin typeface="Roboto"/>
                <a:ea typeface="Roboto"/>
                <a:cs typeface="Roboto"/>
                <a:sym typeface="Roboto"/>
              </a:defRPr>
            </a:lvl1pPr>
            <a:lvl2pPr lvl="1">
              <a:lnSpc>
                <a:spcPct val="115000"/>
              </a:lnSpc>
              <a:spcBef>
                <a:spcPts val="0"/>
              </a:spcBef>
              <a:spcAft>
                <a:spcPts val="1600"/>
              </a:spcAft>
              <a:buClr>
                <a:schemeClr val="dk2"/>
              </a:buClr>
              <a:buSzPct val="100000"/>
              <a:buFont typeface="Roboto"/>
              <a:buChar char="○"/>
              <a:defRPr sz="1100">
                <a:solidFill>
                  <a:schemeClr val="dk2"/>
                </a:solidFill>
                <a:latin typeface="Roboto"/>
                <a:ea typeface="Roboto"/>
                <a:cs typeface="Roboto"/>
                <a:sym typeface="Roboto"/>
              </a:defRPr>
            </a:lvl2pPr>
            <a:lvl3pPr lvl="2">
              <a:lnSpc>
                <a:spcPct val="115000"/>
              </a:lnSpc>
              <a:spcBef>
                <a:spcPts val="0"/>
              </a:spcBef>
              <a:spcAft>
                <a:spcPts val="1600"/>
              </a:spcAft>
              <a:buClr>
                <a:schemeClr val="dk2"/>
              </a:buClr>
              <a:buSzPct val="100000"/>
              <a:buFont typeface="Roboto"/>
              <a:buChar char="■"/>
              <a:defRPr sz="1100">
                <a:solidFill>
                  <a:schemeClr val="dk2"/>
                </a:solidFill>
                <a:latin typeface="Roboto"/>
                <a:ea typeface="Roboto"/>
                <a:cs typeface="Roboto"/>
                <a:sym typeface="Roboto"/>
              </a:defRPr>
            </a:lvl3pPr>
            <a:lvl4pPr lvl="3">
              <a:lnSpc>
                <a:spcPct val="115000"/>
              </a:lnSpc>
              <a:spcBef>
                <a:spcPts val="0"/>
              </a:spcBef>
              <a:spcAft>
                <a:spcPts val="1600"/>
              </a:spcAft>
              <a:buClr>
                <a:schemeClr val="dk2"/>
              </a:buClr>
              <a:buSzPct val="100000"/>
              <a:buFont typeface="Roboto"/>
              <a:buChar char="●"/>
              <a:defRPr sz="1100">
                <a:solidFill>
                  <a:schemeClr val="dk2"/>
                </a:solidFill>
                <a:latin typeface="Roboto"/>
                <a:ea typeface="Roboto"/>
                <a:cs typeface="Roboto"/>
                <a:sym typeface="Roboto"/>
              </a:defRPr>
            </a:lvl4pPr>
            <a:lvl5pPr lvl="4">
              <a:lnSpc>
                <a:spcPct val="115000"/>
              </a:lnSpc>
              <a:spcBef>
                <a:spcPts val="0"/>
              </a:spcBef>
              <a:spcAft>
                <a:spcPts val="1600"/>
              </a:spcAft>
              <a:buClr>
                <a:schemeClr val="dk2"/>
              </a:buClr>
              <a:buSzPct val="100000"/>
              <a:buFont typeface="Roboto"/>
              <a:buChar char="○"/>
              <a:defRPr sz="1100">
                <a:solidFill>
                  <a:schemeClr val="dk2"/>
                </a:solidFill>
                <a:latin typeface="Roboto"/>
                <a:ea typeface="Roboto"/>
                <a:cs typeface="Roboto"/>
                <a:sym typeface="Roboto"/>
              </a:defRPr>
            </a:lvl5pPr>
            <a:lvl6pPr lvl="5">
              <a:lnSpc>
                <a:spcPct val="115000"/>
              </a:lnSpc>
              <a:spcBef>
                <a:spcPts val="0"/>
              </a:spcBef>
              <a:spcAft>
                <a:spcPts val="1600"/>
              </a:spcAft>
              <a:buClr>
                <a:schemeClr val="dk2"/>
              </a:buClr>
              <a:buSzPct val="100000"/>
              <a:buFont typeface="Roboto"/>
              <a:buChar char="■"/>
              <a:defRPr sz="1100">
                <a:solidFill>
                  <a:schemeClr val="dk2"/>
                </a:solidFill>
                <a:latin typeface="Roboto"/>
                <a:ea typeface="Roboto"/>
                <a:cs typeface="Roboto"/>
                <a:sym typeface="Roboto"/>
              </a:defRPr>
            </a:lvl6pPr>
            <a:lvl7pPr lvl="6">
              <a:lnSpc>
                <a:spcPct val="115000"/>
              </a:lnSpc>
              <a:spcBef>
                <a:spcPts val="0"/>
              </a:spcBef>
              <a:spcAft>
                <a:spcPts val="1600"/>
              </a:spcAft>
              <a:buClr>
                <a:schemeClr val="dk2"/>
              </a:buClr>
              <a:buSzPct val="100000"/>
              <a:buFont typeface="Roboto"/>
              <a:buChar char="●"/>
              <a:defRPr sz="1100">
                <a:solidFill>
                  <a:schemeClr val="dk2"/>
                </a:solidFill>
                <a:latin typeface="Roboto"/>
                <a:ea typeface="Roboto"/>
                <a:cs typeface="Roboto"/>
                <a:sym typeface="Roboto"/>
              </a:defRPr>
            </a:lvl7pPr>
            <a:lvl8pPr lvl="7">
              <a:lnSpc>
                <a:spcPct val="115000"/>
              </a:lnSpc>
              <a:spcBef>
                <a:spcPts val="0"/>
              </a:spcBef>
              <a:spcAft>
                <a:spcPts val="1600"/>
              </a:spcAft>
              <a:buClr>
                <a:schemeClr val="dk2"/>
              </a:buClr>
              <a:buSzPct val="100000"/>
              <a:buFont typeface="Roboto"/>
              <a:buChar char="○"/>
              <a:defRPr sz="1100">
                <a:solidFill>
                  <a:schemeClr val="dk2"/>
                </a:solidFill>
                <a:latin typeface="Roboto"/>
                <a:ea typeface="Roboto"/>
                <a:cs typeface="Roboto"/>
                <a:sym typeface="Roboto"/>
              </a:defRPr>
            </a:lvl8pPr>
            <a:lvl9pPr lvl="8">
              <a:lnSpc>
                <a:spcPct val="115000"/>
              </a:lnSpc>
              <a:spcBef>
                <a:spcPts val="0"/>
              </a:spcBef>
              <a:spcAft>
                <a:spcPts val="1600"/>
              </a:spcAft>
              <a:buClr>
                <a:schemeClr val="dk2"/>
              </a:buClr>
              <a:buSzPct val="100000"/>
              <a:buFont typeface="Roboto"/>
              <a:buChar char="■"/>
              <a:defRPr sz="1100">
                <a:solidFill>
                  <a:schemeClr val="dk2"/>
                </a:solidFill>
                <a:latin typeface="Roboto"/>
                <a:ea typeface="Roboto"/>
                <a:cs typeface="Roboto"/>
                <a:sym typeface="Roboto"/>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wrap="square" tIns="91425">
            <a:noAutofit/>
          </a:bodyPr>
          <a:lstStyle/>
          <a:p>
            <a:pPr lvl="0" algn="r">
              <a:spcBef>
                <a:spcPts val="0"/>
              </a:spcBef>
              <a:buNone/>
            </a:pPr>
            <a:fld id="{00000000-1234-1234-1234-123412341234}" type="slidenum">
              <a:rPr lang="en" sz="1000">
                <a:solidFill>
                  <a:schemeClr val="dk2"/>
                </a:solidFill>
                <a:latin typeface="Roboto"/>
                <a:ea typeface="Roboto"/>
                <a:cs typeface="Roboto"/>
                <a:sym typeface="Robot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 name="Shape 63"/>
        <p:cNvGrpSpPr/>
        <p:nvPr/>
      </p:nvGrpSpPr>
      <p:grpSpPr>
        <a:xfrm>
          <a:off x="0" y="0"/>
          <a:ext cx="0" cy="0"/>
          <a:chOff x="0" y="0"/>
          <a:chExt cx="0" cy="0"/>
        </a:xfrm>
      </p:grpSpPr>
      <p:sp>
        <p:nvSpPr>
          <p:cNvPr id="64" name="Shape 64"/>
          <p:cNvSpPr txBox="1"/>
          <p:nvPr>
            <p:ph type="ctrTitle"/>
          </p:nvPr>
        </p:nvSpPr>
        <p:spPr>
          <a:xfrm>
            <a:off x="311700" y="539725"/>
            <a:ext cx="8520600" cy="1282500"/>
          </a:xfrm>
          <a:prstGeom prst="rect">
            <a:avLst/>
          </a:prstGeom>
        </p:spPr>
        <p:txBody>
          <a:bodyPr anchorCtr="0" anchor="t" bIns="91425" lIns="91425" rIns="91425" wrap="square" tIns="91425">
            <a:noAutofit/>
          </a:bodyPr>
          <a:lstStyle/>
          <a:p>
            <a:pPr lvl="0" algn="l">
              <a:spcBef>
                <a:spcPts val="0"/>
              </a:spcBef>
              <a:buNone/>
            </a:pPr>
            <a:r>
              <a:rPr lang="en"/>
              <a:t>Data, and when not to use it</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Shape 114"/>
          <p:cNvSpPr txBox="1"/>
          <p:nvPr/>
        </p:nvSpPr>
        <p:spPr>
          <a:xfrm>
            <a:off x="250625" y="1874325"/>
            <a:ext cx="8663400" cy="2985900"/>
          </a:xfrm>
          <a:prstGeom prst="rect">
            <a:avLst/>
          </a:prstGeom>
          <a:noFill/>
          <a:ln>
            <a:noFill/>
          </a:ln>
        </p:spPr>
        <p:txBody>
          <a:bodyPr anchorCtr="0" anchor="t" bIns="91425" lIns="91425" rIns="91425" wrap="square" tIns="91425">
            <a:noAutofit/>
          </a:bodyPr>
          <a:lstStyle/>
          <a:p>
            <a:pPr lvl="0" marL="0" rtl="0">
              <a:lnSpc>
                <a:spcPct val="115000"/>
              </a:lnSpc>
              <a:spcBef>
                <a:spcPts val="0"/>
              </a:spcBef>
              <a:buNone/>
            </a:pPr>
            <a:r>
              <a:rPr b="1" lang="en" sz="1100">
                <a:solidFill>
                  <a:srgbClr val="000080"/>
                </a:solidFill>
                <a:highlight>
                  <a:srgbClr val="FFFFFF"/>
                </a:highlight>
                <a:latin typeface="Fira Mono"/>
                <a:ea typeface="Fira Mono"/>
                <a:cs typeface="Fira Mono"/>
                <a:sym typeface="Fira Mono"/>
              </a:rPr>
              <a:t>type </a:t>
            </a:r>
            <a:r>
              <a:rPr lang="en" sz="1100">
                <a:solidFill>
                  <a:srgbClr val="20999D"/>
                </a:solidFill>
                <a:highlight>
                  <a:srgbClr val="FFFFFF"/>
                </a:highlight>
                <a:latin typeface="Fira Mono"/>
                <a:ea typeface="Fira Mono"/>
                <a:cs typeface="Fira Mono"/>
                <a:sym typeface="Fira Mono"/>
              </a:rPr>
              <a:t>DividedByZeroOrNoLogarithm</a:t>
            </a:r>
            <a:r>
              <a:rPr lang="en" sz="1100">
                <a:highlight>
                  <a:srgbClr val="FFFFFF"/>
                </a:highlight>
                <a:latin typeface="Fira Mono"/>
                <a:ea typeface="Fira Mono"/>
                <a:cs typeface="Fira Mono"/>
                <a:sym typeface="Fira Mono"/>
              </a:rPr>
              <a:t>[</a:t>
            </a:r>
            <a:r>
              <a:rPr lang="en" sz="1100">
                <a:solidFill>
                  <a:srgbClr val="20999D"/>
                </a:solidFill>
                <a:highlight>
                  <a:srgbClr val="FFFFFF"/>
                </a:highlight>
                <a:latin typeface="Fira Mono"/>
                <a:ea typeface="Fira Mono"/>
                <a:cs typeface="Fira Mono"/>
                <a:sym typeface="Fira Mono"/>
              </a:rPr>
              <a:t>A</a:t>
            </a:r>
            <a:r>
              <a:rPr lang="en" sz="1100">
                <a:highlight>
                  <a:srgbClr val="FFFFFF"/>
                </a:highlight>
                <a:latin typeface="Fira Mono"/>
                <a:ea typeface="Fira Mono"/>
                <a:cs typeface="Fira Mono"/>
                <a:sym typeface="Fira Mono"/>
              </a:rPr>
              <a:t>] = DividedByZero </a:t>
            </a:r>
            <a:r>
              <a:rPr lang="en" sz="1100">
                <a:solidFill>
                  <a:srgbClr val="20999D"/>
                </a:solidFill>
                <a:highlight>
                  <a:srgbClr val="FFFFFF"/>
                </a:highlight>
                <a:latin typeface="Fira Mono"/>
                <a:ea typeface="Fira Mono"/>
                <a:cs typeface="Fira Mono"/>
                <a:sym typeface="Fira Mono"/>
              </a:rPr>
              <a:t>Either </a:t>
            </a:r>
            <a:r>
              <a:rPr lang="en" sz="1100">
                <a:highlight>
                  <a:srgbClr val="FFFFFF"/>
                </a:highlight>
                <a:latin typeface="Fira Mono"/>
                <a:ea typeface="Fira Mono"/>
                <a:cs typeface="Fira Mono"/>
                <a:sym typeface="Fira Mono"/>
              </a:rPr>
              <a:t>(NoLogarithm </a:t>
            </a:r>
            <a:r>
              <a:rPr lang="en" sz="1100">
                <a:solidFill>
                  <a:srgbClr val="20999D"/>
                </a:solidFill>
                <a:highlight>
                  <a:srgbClr val="FFFFFF"/>
                </a:highlight>
                <a:latin typeface="Fira Mono"/>
                <a:ea typeface="Fira Mono"/>
                <a:cs typeface="Fira Mono"/>
                <a:sym typeface="Fira Mono"/>
              </a:rPr>
              <a:t>Either A</a:t>
            </a:r>
            <a:r>
              <a:rPr lang="en" sz="1100">
                <a:highlight>
                  <a:srgbClr val="FFFFFF"/>
                </a:highlight>
                <a:latin typeface="Fira Mono"/>
                <a:ea typeface="Fira Mono"/>
                <a:cs typeface="Fira Mono"/>
                <a:sym typeface="Fira Mono"/>
              </a:rPr>
              <a:t>)</a:t>
            </a:r>
          </a:p>
          <a:p>
            <a:pPr lvl="0" marL="0" rtl="0">
              <a:lnSpc>
                <a:spcPct val="115000"/>
              </a:lnSpc>
              <a:spcBef>
                <a:spcPts val="0"/>
              </a:spcBef>
              <a:buNone/>
            </a:pPr>
            <a:r>
              <a:t/>
            </a:r>
            <a:endParaRPr sz="1100">
              <a:highlight>
                <a:srgbClr val="FFFFFF"/>
              </a:highlight>
              <a:latin typeface="Fira Mono"/>
              <a:ea typeface="Fira Mono"/>
              <a:cs typeface="Fira Mono"/>
              <a:sym typeface="Fira Mono"/>
            </a:endParaRPr>
          </a:p>
          <a:p>
            <a:pPr lvl="0" marL="0" rtl="0">
              <a:lnSpc>
                <a:spcPct val="115000"/>
              </a:lnSpc>
              <a:spcBef>
                <a:spcPts val="0"/>
              </a:spcBef>
              <a:buNone/>
            </a:pPr>
            <a:r>
              <a:rPr b="1" lang="en" sz="1100">
                <a:solidFill>
                  <a:srgbClr val="000080"/>
                </a:solidFill>
                <a:highlight>
                  <a:srgbClr val="FFFFFF"/>
                </a:highlight>
                <a:latin typeface="Fira Mono"/>
                <a:ea typeface="Fira Mono"/>
                <a:cs typeface="Fira Mono"/>
                <a:sym typeface="Fira Mono"/>
              </a:rPr>
              <a:t>def </a:t>
            </a:r>
            <a:r>
              <a:rPr lang="en" sz="1100">
                <a:highlight>
                  <a:srgbClr val="FFFFFF"/>
                </a:highlight>
                <a:latin typeface="Fira Mono"/>
                <a:ea typeface="Fira Mono"/>
                <a:cs typeface="Fira Mono"/>
                <a:sym typeface="Fira Mono"/>
              </a:rPr>
              <a:t>divideAndLog(dividend: Int, divisor: Int): </a:t>
            </a:r>
            <a:r>
              <a:rPr lang="en" sz="1100">
                <a:solidFill>
                  <a:srgbClr val="20999D"/>
                </a:solidFill>
                <a:highlight>
                  <a:srgbClr val="FFFFFF"/>
                </a:highlight>
                <a:latin typeface="Fira Mono"/>
                <a:ea typeface="Fira Mono"/>
                <a:cs typeface="Fira Mono"/>
                <a:sym typeface="Fira Mono"/>
              </a:rPr>
              <a:t>DividedByZeroOrNoLogarithm</a:t>
            </a:r>
            <a:r>
              <a:rPr lang="en" sz="1100">
                <a:highlight>
                  <a:srgbClr val="FFFFFF"/>
                </a:highlight>
                <a:latin typeface="Fira Mono"/>
                <a:ea typeface="Fira Mono"/>
                <a:cs typeface="Fira Mono"/>
                <a:sym typeface="Fira Mono"/>
              </a:rPr>
              <a:t>[Double] = {</a:t>
            </a:r>
          </a:p>
          <a:p>
            <a:pPr lvl="0" marL="0" rtl="0">
              <a:lnSpc>
                <a:spcPct val="115000"/>
              </a:lnSpc>
              <a:spcBef>
                <a:spcPts val="0"/>
              </a:spcBef>
              <a:buNone/>
            </a:pPr>
            <a:r>
              <a:rPr lang="en" sz="1100">
                <a:highlight>
                  <a:srgbClr val="FFFFFF"/>
                </a:highlight>
                <a:latin typeface="Fira Mono"/>
                <a:ea typeface="Fira Mono"/>
                <a:cs typeface="Fira Mono"/>
                <a:sym typeface="Fira Mono"/>
              </a:rPr>
              <a:t>  divide(dividend, divisor).map(log10(_))</a:t>
            </a:r>
          </a:p>
          <a:p>
            <a:pPr lvl="0" marL="0" rtl="0">
              <a:lnSpc>
                <a:spcPct val="115000"/>
              </a:lnSpc>
              <a:spcBef>
                <a:spcPts val="0"/>
              </a:spcBef>
              <a:buNone/>
            </a:pPr>
            <a:r>
              <a:rPr lang="en" sz="1100">
                <a:highlight>
                  <a:srgbClr val="FFFFFF"/>
                </a:highlight>
                <a:latin typeface="Fira Mono"/>
                <a:ea typeface="Fira Mono"/>
                <a:cs typeface="Fira Mono"/>
                <a:sym typeface="Fira Mono"/>
              </a:rPr>
              <a:t>}</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Shape 119"/>
          <p:cNvSpPr txBox="1"/>
          <p:nvPr>
            <p:ph type="title"/>
          </p:nvPr>
        </p:nvSpPr>
        <p:spPr>
          <a:xfrm>
            <a:off x="311725" y="500925"/>
            <a:ext cx="3706500" cy="2508900"/>
          </a:xfrm>
          <a:prstGeom prst="rect">
            <a:avLst/>
          </a:prstGeom>
        </p:spPr>
        <p:txBody>
          <a:bodyPr anchorCtr="0" anchor="t" bIns="91425" lIns="91425" rIns="91425" wrap="square" tIns="91425">
            <a:noAutofit/>
          </a:bodyPr>
          <a:lstStyle/>
          <a:p>
            <a:pPr lvl="0" marL="0" rtl="0">
              <a:lnSpc>
                <a:spcPct val="115000"/>
              </a:lnSpc>
              <a:spcBef>
                <a:spcPts val="0"/>
              </a:spcBef>
              <a:buNone/>
            </a:pPr>
            <a:r>
              <a:rPr lang="en" sz="2400"/>
              <a:t>An aside on monads</a:t>
            </a:r>
          </a:p>
          <a:p>
            <a:pPr lvl="0">
              <a:spcBef>
                <a:spcPts val="0"/>
              </a:spcBef>
              <a:buNone/>
            </a:pPr>
            <a:r>
              <a:t/>
            </a:r>
            <a:endParaRPr/>
          </a:p>
        </p:txBody>
      </p:sp>
      <p:sp>
        <p:nvSpPr>
          <p:cNvPr id="120" name="Shape 120"/>
          <p:cNvSpPr txBox="1"/>
          <p:nvPr>
            <p:ph idx="1" type="body"/>
          </p:nvPr>
        </p:nvSpPr>
        <p:spPr>
          <a:xfrm>
            <a:off x="4644675" y="500925"/>
            <a:ext cx="4166400" cy="4098600"/>
          </a:xfrm>
          <a:prstGeom prst="rect">
            <a:avLst/>
          </a:prstGeom>
        </p:spPr>
        <p:txBody>
          <a:bodyPr anchorCtr="0" anchor="t" bIns="91425" lIns="91425" rIns="91425" wrap="square" tIns="91425">
            <a:noAutofit/>
          </a:bodyPr>
          <a:lstStyle/>
          <a:p>
            <a:pPr lvl="0">
              <a:spcBef>
                <a:spcPts val="0"/>
              </a:spcBef>
              <a:buNone/>
            </a:pPr>
            <a:r>
              <a:rPr lang="en"/>
              <a:t>First and second options call flatMap</a:t>
            </a:r>
          </a:p>
          <a:p>
            <a:pPr lvl="0">
              <a:spcBef>
                <a:spcPts val="0"/>
              </a:spcBef>
              <a:buNone/>
            </a:pPr>
            <a:r>
              <a:rPr lang="en"/>
              <a:t>Last option has a type so precise it describes the order of operations</a:t>
            </a:r>
          </a:p>
          <a:p>
            <a:pPr lvl="0">
              <a:spcBef>
                <a:spcPts val="0"/>
              </a:spcBef>
              <a:buNone/>
            </a:pPr>
            <a:r>
              <a:rPr lang="en"/>
              <a:t>flatMap destroys type information</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Shape 125"/>
          <p:cNvSpPr txBox="1"/>
          <p:nvPr/>
        </p:nvSpPr>
        <p:spPr>
          <a:xfrm>
            <a:off x="250625" y="1874325"/>
            <a:ext cx="8663400" cy="2985900"/>
          </a:xfrm>
          <a:prstGeom prst="rect">
            <a:avLst/>
          </a:prstGeom>
          <a:noFill/>
          <a:ln>
            <a:noFill/>
          </a:ln>
        </p:spPr>
        <p:txBody>
          <a:bodyPr anchorCtr="0" anchor="t" bIns="91425" lIns="91425" rIns="91425" wrap="square" tIns="91425">
            <a:noAutofit/>
          </a:bodyPr>
          <a:lstStyle/>
          <a:p>
            <a:pPr lvl="0" marL="0" rtl="0">
              <a:lnSpc>
                <a:spcPct val="115000"/>
              </a:lnSpc>
              <a:spcBef>
                <a:spcPts val="0"/>
              </a:spcBef>
              <a:buNone/>
            </a:pPr>
            <a:r>
              <a:rPr b="1" lang="en" sz="1100">
                <a:solidFill>
                  <a:srgbClr val="000080"/>
                </a:solidFill>
                <a:highlight>
                  <a:srgbClr val="FFFFFF"/>
                </a:highlight>
                <a:latin typeface="Fira Mono"/>
                <a:ea typeface="Fira Mono"/>
                <a:cs typeface="Fira Mono"/>
                <a:sym typeface="Fira Mono"/>
              </a:rPr>
              <a:t>sealed trait </a:t>
            </a:r>
            <a:r>
              <a:rPr lang="en" sz="1100">
                <a:highlight>
                  <a:srgbClr val="FFFFFF"/>
                </a:highlight>
                <a:latin typeface="Fira Mono"/>
                <a:ea typeface="Fira Mono"/>
                <a:cs typeface="Fira Mono"/>
                <a:sym typeface="Fira Mono"/>
              </a:rPr>
              <a:t>SVG</a:t>
            </a:r>
          </a:p>
          <a:p>
            <a:pPr lvl="0" marL="0" rtl="0">
              <a:lnSpc>
                <a:spcPct val="115000"/>
              </a:lnSpc>
              <a:spcBef>
                <a:spcPts val="0"/>
              </a:spcBef>
              <a:buNone/>
            </a:pPr>
            <a:r>
              <a:rPr b="1" lang="en" sz="1100">
                <a:solidFill>
                  <a:srgbClr val="000080"/>
                </a:solidFill>
                <a:highlight>
                  <a:srgbClr val="FFFFFF"/>
                </a:highlight>
                <a:latin typeface="Fira Mono"/>
                <a:ea typeface="Fira Mono"/>
                <a:cs typeface="Fira Mono"/>
                <a:sym typeface="Fira Mono"/>
              </a:rPr>
              <a:t>case class </a:t>
            </a:r>
            <a:r>
              <a:rPr lang="en" sz="1100">
                <a:highlight>
                  <a:srgbClr val="FFFFFF"/>
                </a:highlight>
                <a:latin typeface="Fira Mono"/>
                <a:ea typeface="Fira Mono"/>
                <a:cs typeface="Fira Mono"/>
                <a:sym typeface="Fira Mono"/>
              </a:rPr>
              <a:t>DrawText(text: </a:t>
            </a:r>
            <a:r>
              <a:rPr lang="en" sz="1100">
                <a:solidFill>
                  <a:srgbClr val="20999D"/>
                </a:solidFill>
                <a:highlight>
                  <a:srgbClr val="FFFFFF"/>
                </a:highlight>
                <a:latin typeface="Fira Mono"/>
                <a:ea typeface="Fira Mono"/>
                <a:cs typeface="Fira Mono"/>
                <a:sym typeface="Fira Mono"/>
              </a:rPr>
              <a:t>String</a:t>
            </a:r>
            <a:r>
              <a:rPr lang="en" sz="1100">
                <a:highlight>
                  <a:srgbClr val="FFFFFF"/>
                </a:highlight>
                <a:latin typeface="Fira Mono"/>
                <a:ea typeface="Fira Mono"/>
                <a:cs typeface="Fira Mono"/>
                <a:sym typeface="Fira Mono"/>
              </a:rPr>
              <a:t>, x: Double, y: Double) </a:t>
            </a:r>
            <a:r>
              <a:rPr b="1" lang="en" sz="1100">
                <a:solidFill>
                  <a:srgbClr val="000080"/>
                </a:solidFill>
                <a:highlight>
                  <a:srgbClr val="FFFFFF"/>
                </a:highlight>
                <a:latin typeface="Fira Mono"/>
                <a:ea typeface="Fira Mono"/>
                <a:cs typeface="Fira Mono"/>
                <a:sym typeface="Fira Mono"/>
              </a:rPr>
              <a:t>extends </a:t>
            </a:r>
            <a:r>
              <a:rPr lang="en" sz="1100">
                <a:highlight>
                  <a:srgbClr val="FFFFFF"/>
                </a:highlight>
                <a:latin typeface="Fira Mono"/>
                <a:ea typeface="Fira Mono"/>
                <a:cs typeface="Fira Mono"/>
                <a:sym typeface="Fira Mono"/>
              </a:rPr>
              <a:t>SVG</a:t>
            </a:r>
          </a:p>
          <a:p>
            <a:pPr lvl="0" marL="0" rtl="0">
              <a:lnSpc>
                <a:spcPct val="115000"/>
              </a:lnSpc>
              <a:spcBef>
                <a:spcPts val="0"/>
              </a:spcBef>
              <a:buNone/>
            </a:pPr>
            <a:r>
              <a:rPr b="1" lang="en" sz="1100">
                <a:solidFill>
                  <a:srgbClr val="000080"/>
                </a:solidFill>
                <a:highlight>
                  <a:srgbClr val="FFFFFF"/>
                </a:highlight>
                <a:latin typeface="Fira Mono"/>
                <a:ea typeface="Fira Mono"/>
                <a:cs typeface="Fira Mono"/>
                <a:sym typeface="Fira Mono"/>
              </a:rPr>
              <a:t>case class </a:t>
            </a:r>
            <a:r>
              <a:rPr lang="en" sz="1100">
                <a:highlight>
                  <a:srgbClr val="FFFFFF"/>
                </a:highlight>
                <a:latin typeface="Fira Mono"/>
                <a:ea typeface="Fira Mono"/>
                <a:cs typeface="Fira Mono"/>
                <a:sym typeface="Fira Mono"/>
              </a:rPr>
              <a:t>DrawEllipse(x: Double, y: Double, rx: Double, ry: Double) </a:t>
            </a:r>
            <a:r>
              <a:rPr b="1" lang="en" sz="1100">
                <a:solidFill>
                  <a:srgbClr val="000080"/>
                </a:solidFill>
                <a:highlight>
                  <a:srgbClr val="FFFFFF"/>
                </a:highlight>
                <a:latin typeface="Fira Mono"/>
                <a:ea typeface="Fira Mono"/>
                <a:cs typeface="Fira Mono"/>
                <a:sym typeface="Fira Mono"/>
              </a:rPr>
              <a:t>extends </a:t>
            </a:r>
            <a:r>
              <a:rPr lang="en" sz="1100">
                <a:highlight>
                  <a:srgbClr val="FFFFFF"/>
                </a:highlight>
                <a:latin typeface="Fira Mono"/>
                <a:ea typeface="Fira Mono"/>
                <a:cs typeface="Fira Mono"/>
                <a:sym typeface="Fira Mono"/>
              </a:rPr>
              <a:t>SVG</a:t>
            </a:r>
          </a:p>
          <a:p>
            <a:pPr lvl="0" marL="0" rtl="0">
              <a:lnSpc>
                <a:spcPct val="115000"/>
              </a:lnSpc>
              <a:spcBef>
                <a:spcPts val="0"/>
              </a:spcBef>
              <a:buNone/>
            </a:pPr>
            <a:r>
              <a:rPr b="1" lang="en" sz="1100">
                <a:solidFill>
                  <a:srgbClr val="000080"/>
                </a:solidFill>
                <a:highlight>
                  <a:srgbClr val="FFFFFF"/>
                </a:highlight>
                <a:latin typeface="Fira Mono"/>
                <a:ea typeface="Fira Mono"/>
                <a:cs typeface="Fira Mono"/>
                <a:sym typeface="Fira Mono"/>
              </a:rPr>
              <a:t>case class </a:t>
            </a:r>
            <a:r>
              <a:rPr lang="en" sz="1100">
                <a:highlight>
                  <a:srgbClr val="FFFFFF"/>
                </a:highlight>
                <a:latin typeface="Fira Mono"/>
                <a:ea typeface="Fira Mono"/>
                <a:cs typeface="Fira Mono"/>
                <a:sym typeface="Fira Mono"/>
              </a:rPr>
              <a:t>DrawCircle(x: Double, y: Double, r: Double) </a:t>
            </a:r>
            <a:r>
              <a:rPr b="1" lang="en" sz="1100">
                <a:solidFill>
                  <a:srgbClr val="000080"/>
                </a:solidFill>
                <a:highlight>
                  <a:srgbClr val="FFFFFF"/>
                </a:highlight>
                <a:latin typeface="Fira Mono"/>
                <a:ea typeface="Fira Mono"/>
                <a:cs typeface="Fira Mono"/>
                <a:sym typeface="Fira Mono"/>
              </a:rPr>
              <a:t>extends </a:t>
            </a:r>
            <a:r>
              <a:rPr lang="en" sz="1100">
                <a:highlight>
                  <a:srgbClr val="FFFFFF"/>
                </a:highlight>
                <a:latin typeface="Fira Mono"/>
                <a:ea typeface="Fira Mono"/>
                <a:cs typeface="Fira Mono"/>
                <a:sym typeface="Fira Mono"/>
              </a:rPr>
              <a:t>SVG</a:t>
            </a:r>
          </a:p>
          <a:p>
            <a:pPr lvl="0" marL="0" rtl="0">
              <a:lnSpc>
                <a:spcPct val="115000"/>
              </a:lnSpc>
              <a:spcBef>
                <a:spcPts val="0"/>
              </a:spcBef>
              <a:buNone/>
            </a:pPr>
            <a:r>
              <a:rPr b="1" lang="en" sz="1100">
                <a:solidFill>
                  <a:srgbClr val="000080"/>
                </a:solidFill>
                <a:highlight>
                  <a:srgbClr val="FFFFFF"/>
                </a:highlight>
                <a:latin typeface="Fira Mono"/>
                <a:ea typeface="Fira Mono"/>
                <a:cs typeface="Fira Mono"/>
                <a:sym typeface="Fira Mono"/>
              </a:rPr>
              <a:t>case class </a:t>
            </a:r>
            <a:r>
              <a:rPr lang="en" sz="1100">
                <a:highlight>
                  <a:srgbClr val="FFFFFF"/>
                </a:highlight>
                <a:latin typeface="Fira Mono"/>
                <a:ea typeface="Fira Mono"/>
                <a:cs typeface="Fira Mono"/>
                <a:sym typeface="Fira Mono"/>
              </a:rPr>
              <a:t>DrawRect(x: Double, y: Double, w: Double, h: Double) </a:t>
            </a:r>
            <a:r>
              <a:rPr b="1" lang="en" sz="1100">
                <a:solidFill>
                  <a:srgbClr val="000080"/>
                </a:solidFill>
                <a:highlight>
                  <a:srgbClr val="FFFFFF"/>
                </a:highlight>
                <a:latin typeface="Fira Mono"/>
                <a:ea typeface="Fira Mono"/>
                <a:cs typeface="Fira Mono"/>
                <a:sym typeface="Fira Mono"/>
              </a:rPr>
              <a:t>extends </a:t>
            </a:r>
            <a:r>
              <a:rPr lang="en" sz="1100">
                <a:highlight>
                  <a:srgbClr val="FFFFFF"/>
                </a:highlight>
                <a:latin typeface="Fira Mono"/>
                <a:ea typeface="Fira Mono"/>
                <a:cs typeface="Fira Mono"/>
                <a:sym typeface="Fira Mono"/>
              </a:rPr>
              <a:t>SVG</a:t>
            </a:r>
          </a:p>
          <a:p>
            <a:pPr lvl="0" marL="0" rtl="0">
              <a:lnSpc>
                <a:spcPct val="115000"/>
              </a:lnSpc>
              <a:spcBef>
                <a:spcPts val="0"/>
              </a:spcBef>
              <a:buNone/>
            </a:pPr>
            <a:r>
              <a:t/>
            </a:r>
            <a:endParaRPr sz="1100">
              <a:highlight>
                <a:srgbClr val="FFFFFF"/>
              </a:highlight>
              <a:latin typeface="Fira Mono"/>
              <a:ea typeface="Fira Mono"/>
              <a:cs typeface="Fira Mono"/>
              <a:sym typeface="Fira Mon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Shape 130"/>
          <p:cNvSpPr txBox="1"/>
          <p:nvPr/>
        </p:nvSpPr>
        <p:spPr>
          <a:xfrm>
            <a:off x="250625" y="1874325"/>
            <a:ext cx="8663400" cy="2985900"/>
          </a:xfrm>
          <a:prstGeom prst="rect">
            <a:avLst/>
          </a:prstGeom>
          <a:noFill/>
          <a:ln>
            <a:noFill/>
          </a:ln>
        </p:spPr>
        <p:txBody>
          <a:bodyPr anchorCtr="0" anchor="t" bIns="91425" lIns="91425" rIns="91425" wrap="square" tIns="91425">
            <a:noAutofit/>
          </a:bodyPr>
          <a:lstStyle/>
          <a:p>
            <a:pPr lvl="0" marL="0" rtl="0">
              <a:lnSpc>
                <a:spcPct val="115000"/>
              </a:lnSpc>
              <a:spcBef>
                <a:spcPts val="0"/>
              </a:spcBef>
              <a:buNone/>
            </a:pPr>
            <a:r>
              <a:rPr b="1" lang="en" sz="1100">
                <a:solidFill>
                  <a:srgbClr val="000080"/>
                </a:solidFill>
                <a:highlight>
                  <a:srgbClr val="FFFFFF"/>
                </a:highlight>
                <a:latin typeface="Fira Mono"/>
                <a:ea typeface="Fira Mono"/>
                <a:cs typeface="Fira Mono"/>
                <a:sym typeface="Fira Mono"/>
              </a:rPr>
              <a:t>sealed trait </a:t>
            </a:r>
            <a:r>
              <a:rPr lang="en" sz="1100">
                <a:highlight>
                  <a:srgbClr val="FFFFFF"/>
                </a:highlight>
                <a:latin typeface="Fira Mono"/>
                <a:ea typeface="Fira Mono"/>
                <a:cs typeface="Fira Mono"/>
                <a:sym typeface="Fira Mono"/>
              </a:rPr>
              <a:t>SVG</a:t>
            </a:r>
          </a:p>
          <a:p>
            <a:pPr lvl="0" marL="0" rtl="0">
              <a:lnSpc>
                <a:spcPct val="115000"/>
              </a:lnSpc>
              <a:spcBef>
                <a:spcPts val="0"/>
              </a:spcBef>
              <a:buNone/>
            </a:pPr>
            <a:r>
              <a:rPr b="1" lang="en" sz="1100">
                <a:solidFill>
                  <a:srgbClr val="000080"/>
                </a:solidFill>
                <a:highlight>
                  <a:srgbClr val="FFFFFF"/>
                </a:highlight>
                <a:latin typeface="Fira Mono"/>
                <a:ea typeface="Fira Mono"/>
                <a:cs typeface="Fira Mono"/>
                <a:sym typeface="Fira Mono"/>
              </a:rPr>
              <a:t>case class </a:t>
            </a:r>
            <a:r>
              <a:rPr lang="en" sz="1100">
                <a:highlight>
                  <a:srgbClr val="FFFFFF"/>
                </a:highlight>
                <a:latin typeface="Fira Mono"/>
                <a:ea typeface="Fira Mono"/>
                <a:cs typeface="Fira Mono"/>
                <a:sym typeface="Fira Mono"/>
              </a:rPr>
              <a:t>DrawText(text: </a:t>
            </a:r>
            <a:r>
              <a:rPr lang="en" sz="1100">
                <a:solidFill>
                  <a:srgbClr val="20999D"/>
                </a:solidFill>
                <a:highlight>
                  <a:srgbClr val="FFFFFF"/>
                </a:highlight>
                <a:latin typeface="Fira Mono"/>
                <a:ea typeface="Fira Mono"/>
                <a:cs typeface="Fira Mono"/>
                <a:sym typeface="Fira Mono"/>
              </a:rPr>
              <a:t>String</a:t>
            </a:r>
            <a:r>
              <a:rPr lang="en" sz="1100">
                <a:highlight>
                  <a:srgbClr val="FFFFFF"/>
                </a:highlight>
                <a:latin typeface="Fira Mono"/>
                <a:ea typeface="Fira Mono"/>
                <a:cs typeface="Fira Mono"/>
                <a:sym typeface="Fira Mono"/>
              </a:rPr>
              <a:t>, x: Double, y: Double, next: SVG) </a:t>
            </a:r>
            <a:r>
              <a:rPr b="1" lang="en" sz="1100">
                <a:solidFill>
                  <a:srgbClr val="000080"/>
                </a:solidFill>
                <a:highlight>
                  <a:srgbClr val="FFFFFF"/>
                </a:highlight>
                <a:latin typeface="Fira Mono"/>
                <a:ea typeface="Fira Mono"/>
                <a:cs typeface="Fira Mono"/>
                <a:sym typeface="Fira Mono"/>
              </a:rPr>
              <a:t>extends </a:t>
            </a:r>
            <a:r>
              <a:rPr lang="en" sz="1100">
                <a:highlight>
                  <a:srgbClr val="FFFFFF"/>
                </a:highlight>
                <a:latin typeface="Fira Mono"/>
                <a:ea typeface="Fira Mono"/>
                <a:cs typeface="Fira Mono"/>
                <a:sym typeface="Fira Mono"/>
              </a:rPr>
              <a:t>SVG</a:t>
            </a:r>
          </a:p>
          <a:p>
            <a:pPr lvl="0" marL="0" rtl="0">
              <a:lnSpc>
                <a:spcPct val="115000"/>
              </a:lnSpc>
              <a:spcBef>
                <a:spcPts val="0"/>
              </a:spcBef>
              <a:buNone/>
            </a:pPr>
            <a:r>
              <a:rPr b="1" lang="en" sz="1100">
                <a:solidFill>
                  <a:srgbClr val="000080"/>
                </a:solidFill>
                <a:highlight>
                  <a:srgbClr val="FFFFFF"/>
                </a:highlight>
                <a:latin typeface="Fira Mono"/>
                <a:ea typeface="Fira Mono"/>
                <a:cs typeface="Fira Mono"/>
                <a:sym typeface="Fira Mono"/>
              </a:rPr>
              <a:t>case class </a:t>
            </a:r>
            <a:r>
              <a:rPr lang="en" sz="1100">
                <a:highlight>
                  <a:srgbClr val="FFFFFF"/>
                </a:highlight>
                <a:latin typeface="Fira Mono"/>
                <a:ea typeface="Fira Mono"/>
                <a:cs typeface="Fira Mono"/>
                <a:sym typeface="Fira Mono"/>
              </a:rPr>
              <a:t>DrawEllipse(x: Double, y: Double, rx: Double, ry: Double, next: SVG) </a:t>
            </a:r>
            <a:r>
              <a:rPr b="1" lang="en" sz="1100">
                <a:solidFill>
                  <a:srgbClr val="000080"/>
                </a:solidFill>
                <a:highlight>
                  <a:srgbClr val="FFFFFF"/>
                </a:highlight>
                <a:latin typeface="Fira Mono"/>
                <a:ea typeface="Fira Mono"/>
                <a:cs typeface="Fira Mono"/>
                <a:sym typeface="Fira Mono"/>
              </a:rPr>
              <a:t>extends </a:t>
            </a:r>
            <a:r>
              <a:rPr lang="en" sz="1100">
                <a:highlight>
                  <a:srgbClr val="FFFFFF"/>
                </a:highlight>
                <a:latin typeface="Fira Mono"/>
                <a:ea typeface="Fira Mono"/>
                <a:cs typeface="Fira Mono"/>
                <a:sym typeface="Fira Mono"/>
              </a:rPr>
              <a:t>SVG</a:t>
            </a:r>
          </a:p>
          <a:p>
            <a:pPr lvl="0" marL="0" rtl="0">
              <a:lnSpc>
                <a:spcPct val="115000"/>
              </a:lnSpc>
              <a:spcBef>
                <a:spcPts val="0"/>
              </a:spcBef>
              <a:buNone/>
            </a:pPr>
            <a:r>
              <a:rPr b="1" lang="en" sz="1100">
                <a:solidFill>
                  <a:srgbClr val="000080"/>
                </a:solidFill>
                <a:highlight>
                  <a:srgbClr val="FFFFFF"/>
                </a:highlight>
                <a:latin typeface="Fira Mono"/>
                <a:ea typeface="Fira Mono"/>
                <a:cs typeface="Fira Mono"/>
                <a:sym typeface="Fira Mono"/>
              </a:rPr>
              <a:t>case class </a:t>
            </a:r>
            <a:r>
              <a:rPr lang="en" sz="1100">
                <a:highlight>
                  <a:srgbClr val="FFFFFF"/>
                </a:highlight>
                <a:latin typeface="Fira Mono"/>
                <a:ea typeface="Fira Mono"/>
                <a:cs typeface="Fira Mono"/>
                <a:sym typeface="Fira Mono"/>
              </a:rPr>
              <a:t>DrawCircle(x: Double, y: Double, r: Double, next: SVG) </a:t>
            </a:r>
            <a:r>
              <a:rPr b="1" lang="en" sz="1100">
                <a:solidFill>
                  <a:srgbClr val="000080"/>
                </a:solidFill>
                <a:highlight>
                  <a:srgbClr val="FFFFFF"/>
                </a:highlight>
                <a:latin typeface="Fira Mono"/>
                <a:ea typeface="Fira Mono"/>
                <a:cs typeface="Fira Mono"/>
                <a:sym typeface="Fira Mono"/>
              </a:rPr>
              <a:t>extends </a:t>
            </a:r>
            <a:r>
              <a:rPr lang="en" sz="1100">
                <a:highlight>
                  <a:srgbClr val="FFFFFF"/>
                </a:highlight>
                <a:latin typeface="Fira Mono"/>
                <a:ea typeface="Fira Mono"/>
                <a:cs typeface="Fira Mono"/>
                <a:sym typeface="Fira Mono"/>
              </a:rPr>
              <a:t>SVG</a:t>
            </a:r>
          </a:p>
          <a:p>
            <a:pPr lvl="0" marL="0" rtl="0">
              <a:lnSpc>
                <a:spcPct val="115000"/>
              </a:lnSpc>
              <a:spcBef>
                <a:spcPts val="0"/>
              </a:spcBef>
              <a:buNone/>
            </a:pPr>
            <a:r>
              <a:rPr b="1" lang="en" sz="1100">
                <a:solidFill>
                  <a:srgbClr val="000080"/>
                </a:solidFill>
                <a:highlight>
                  <a:srgbClr val="FFFFFF"/>
                </a:highlight>
                <a:latin typeface="Fira Mono"/>
                <a:ea typeface="Fira Mono"/>
                <a:cs typeface="Fira Mono"/>
                <a:sym typeface="Fira Mono"/>
              </a:rPr>
              <a:t>case class </a:t>
            </a:r>
            <a:r>
              <a:rPr lang="en" sz="1100">
                <a:highlight>
                  <a:srgbClr val="FFFFFF"/>
                </a:highlight>
                <a:latin typeface="Fira Mono"/>
                <a:ea typeface="Fira Mono"/>
                <a:cs typeface="Fira Mono"/>
                <a:sym typeface="Fira Mono"/>
              </a:rPr>
              <a:t>DrawRect(x: Double, y: Double, w: Double, h: Double, next: SVG) </a:t>
            </a:r>
            <a:r>
              <a:rPr b="1" lang="en" sz="1100">
                <a:solidFill>
                  <a:srgbClr val="000080"/>
                </a:solidFill>
                <a:highlight>
                  <a:srgbClr val="FFFFFF"/>
                </a:highlight>
                <a:latin typeface="Fira Mono"/>
                <a:ea typeface="Fira Mono"/>
                <a:cs typeface="Fira Mono"/>
                <a:sym typeface="Fira Mono"/>
              </a:rPr>
              <a:t>extends </a:t>
            </a:r>
            <a:r>
              <a:rPr lang="en" sz="1100">
                <a:highlight>
                  <a:srgbClr val="FFFFFF"/>
                </a:highlight>
                <a:latin typeface="Fira Mono"/>
                <a:ea typeface="Fira Mono"/>
                <a:cs typeface="Fira Mono"/>
                <a:sym typeface="Fira Mono"/>
              </a:rPr>
              <a:t>SVG</a:t>
            </a:r>
          </a:p>
          <a:p>
            <a:pPr lvl="0" marL="0" rtl="0">
              <a:lnSpc>
                <a:spcPct val="115000"/>
              </a:lnSpc>
              <a:spcBef>
                <a:spcPts val="0"/>
              </a:spcBef>
              <a:buNone/>
            </a:pPr>
            <a:r>
              <a:rPr b="1" lang="en" sz="1100">
                <a:solidFill>
                  <a:srgbClr val="000080"/>
                </a:solidFill>
                <a:highlight>
                  <a:srgbClr val="FFFFFF"/>
                </a:highlight>
                <a:latin typeface="Fira Mono"/>
                <a:ea typeface="Fira Mono"/>
                <a:cs typeface="Fira Mono"/>
                <a:sym typeface="Fira Mono"/>
              </a:rPr>
              <a:t>case object </a:t>
            </a:r>
            <a:r>
              <a:rPr lang="en" sz="1100">
                <a:highlight>
                  <a:srgbClr val="FFFFFF"/>
                </a:highlight>
                <a:latin typeface="Fira Mono"/>
                <a:ea typeface="Fira Mono"/>
                <a:cs typeface="Fira Mono"/>
                <a:sym typeface="Fira Mono"/>
              </a:rPr>
              <a:t>DrawNothing </a:t>
            </a:r>
            <a:r>
              <a:rPr b="1" lang="en" sz="1100">
                <a:solidFill>
                  <a:srgbClr val="000080"/>
                </a:solidFill>
                <a:highlight>
                  <a:srgbClr val="FFFFFF"/>
                </a:highlight>
                <a:latin typeface="Fira Mono"/>
                <a:ea typeface="Fira Mono"/>
                <a:cs typeface="Fira Mono"/>
                <a:sym typeface="Fira Mono"/>
              </a:rPr>
              <a:t>extends </a:t>
            </a:r>
            <a:r>
              <a:rPr lang="en" sz="1100">
                <a:highlight>
                  <a:srgbClr val="FFFFFF"/>
                </a:highlight>
                <a:latin typeface="Fira Mono"/>
                <a:ea typeface="Fira Mono"/>
                <a:cs typeface="Fira Mono"/>
                <a:sym typeface="Fira Mono"/>
              </a:rPr>
              <a:t>SVG</a:t>
            </a:r>
          </a:p>
          <a:p>
            <a:pPr lvl="0" marL="0" rtl="0">
              <a:lnSpc>
                <a:spcPct val="115000"/>
              </a:lnSpc>
              <a:spcBef>
                <a:spcPts val="0"/>
              </a:spcBef>
              <a:buNone/>
            </a:pPr>
            <a:r>
              <a:t/>
            </a:r>
            <a:endParaRPr b="1" sz="1100">
              <a:solidFill>
                <a:srgbClr val="000080"/>
              </a:solidFill>
              <a:highlight>
                <a:srgbClr val="FFFFFF"/>
              </a:highlight>
              <a:latin typeface="Fira Mono"/>
              <a:ea typeface="Fira Mono"/>
              <a:cs typeface="Fira Mono"/>
              <a:sym typeface="Fira Mon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Shape 135"/>
          <p:cNvSpPr txBox="1"/>
          <p:nvPr/>
        </p:nvSpPr>
        <p:spPr>
          <a:xfrm>
            <a:off x="250625" y="1874325"/>
            <a:ext cx="8663400" cy="2985900"/>
          </a:xfrm>
          <a:prstGeom prst="rect">
            <a:avLst/>
          </a:prstGeom>
          <a:noFill/>
          <a:ln>
            <a:noFill/>
          </a:ln>
        </p:spPr>
        <p:txBody>
          <a:bodyPr anchorCtr="0" anchor="t" bIns="91425" lIns="91425" rIns="91425" wrap="square" tIns="91425">
            <a:noAutofit/>
          </a:bodyPr>
          <a:lstStyle/>
          <a:p>
            <a:pPr lvl="0" marL="0" rtl="0">
              <a:lnSpc>
                <a:spcPct val="115000"/>
              </a:lnSpc>
              <a:spcBef>
                <a:spcPts val="0"/>
              </a:spcBef>
              <a:buNone/>
            </a:pPr>
            <a:r>
              <a:rPr b="1" lang="en" sz="1100">
                <a:solidFill>
                  <a:srgbClr val="000080"/>
                </a:solidFill>
                <a:highlight>
                  <a:srgbClr val="FFFFFF"/>
                </a:highlight>
                <a:latin typeface="Fira Mono"/>
                <a:ea typeface="Fira Mono"/>
                <a:cs typeface="Fira Mono"/>
                <a:sym typeface="Fira Mono"/>
              </a:rPr>
              <a:t>def </a:t>
            </a:r>
            <a:r>
              <a:rPr lang="en" sz="1100">
                <a:highlight>
                  <a:srgbClr val="FFFFFF"/>
                </a:highlight>
                <a:latin typeface="Fira Mono"/>
                <a:ea typeface="Fira Mono"/>
                <a:cs typeface="Fira Mono"/>
                <a:sym typeface="Fira Mono"/>
              </a:rPr>
              <a:t>svgProgram(xZero: Double, yZero: Double): </a:t>
            </a:r>
            <a:r>
              <a:rPr lang="en" sz="1100">
                <a:solidFill>
                  <a:srgbClr val="20999D"/>
                </a:solidFill>
                <a:highlight>
                  <a:srgbClr val="FFFFFF"/>
                </a:highlight>
                <a:latin typeface="Fira Mono"/>
                <a:ea typeface="Fira Mono"/>
                <a:cs typeface="Fira Mono"/>
                <a:sym typeface="Fira Mono"/>
              </a:rPr>
              <a:t>List</a:t>
            </a:r>
            <a:r>
              <a:rPr lang="en" sz="1100">
                <a:highlight>
                  <a:srgbClr val="FFFFFF"/>
                </a:highlight>
                <a:latin typeface="Fira Mono"/>
                <a:ea typeface="Fira Mono"/>
                <a:cs typeface="Fira Mono"/>
                <a:sym typeface="Fira Mono"/>
              </a:rPr>
              <a:t>[SVG] = {</a:t>
            </a:r>
          </a:p>
          <a:p>
            <a:pPr lvl="0" marL="0" rtl="0">
              <a:lnSpc>
                <a:spcPct val="115000"/>
              </a:lnSpc>
              <a:spcBef>
                <a:spcPts val="0"/>
              </a:spcBef>
              <a:buNone/>
            </a:pPr>
            <a:r>
              <a:rPr lang="en" sz="1100">
                <a:highlight>
                  <a:srgbClr val="FFFFFF"/>
                </a:highlight>
                <a:latin typeface="Fira Mono"/>
                <a:ea typeface="Fira Mono"/>
                <a:cs typeface="Fira Mono"/>
                <a:sym typeface="Fira Mono"/>
              </a:rPr>
              <a:t> </a:t>
            </a:r>
            <a:r>
              <a:rPr b="1" lang="en" sz="1100">
                <a:solidFill>
                  <a:srgbClr val="000080"/>
                </a:solidFill>
                <a:highlight>
                  <a:srgbClr val="FFFFFF"/>
                </a:highlight>
                <a:latin typeface="Fira Mono"/>
                <a:ea typeface="Fira Mono"/>
                <a:cs typeface="Fira Mono"/>
                <a:sym typeface="Fira Mono"/>
              </a:rPr>
              <a:t>val </a:t>
            </a:r>
            <a:r>
              <a:rPr lang="en" sz="1100">
                <a:highlight>
                  <a:srgbClr val="FFFFFF"/>
                </a:highlight>
                <a:latin typeface="Fira Mono"/>
                <a:ea typeface="Fira Mono"/>
                <a:cs typeface="Fira Mono"/>
                <a:sym typeface="Fira Mono"/>
              </a:rPr>
              <a:t>radius = </a:t>
            </a:r>
            <a:r>
              <a:rPr lang="en" sz="1100">
                <a:solidFill>
                  <a:srgbClr val="0000FF"/>
                </a:solidFill>
                <a:highlight>
                  <a:srgbClr val="FFFFFF"/>
                </a:highlight>
                <a:latin typeface="Fira Mono"/>
                <a:ea typeface="Fira Mono"/>
                <a:cs typeface="Fira Mono"/>
                <a:sym typeface="Fira Mono"/>
              </a:rPr>
              <a:t>10</a:t>
            </a:r>
          </a:p>
          <a:p>
            <a:pPr lvl="0" marL="0" rtl="0">
              <a:lnSpc>
                <a:spcPct val="115000"/>
              </a:lnSpc>
              <a:spcBef>
                <a:spcPts val="0"/>
              </a:spcBef>
              <a:buNone/>
            </a:pPr>
            <a:r>
              <a:rPr lang="en" sz="1100">
                <a:solidFill>
                  <a:srgbClr val="0000FF"/>
                </a:solidFill>
                <a:highlight>
                  <a:srgbClr val="FFFFFF"/>
                </a:highlight>
                <a:latin typeface="Fira Mono"/>
                <a:ea typeface="Fira Mono"/>
                <a:cs typeface="Fira Mono"/>
                <a:sym typeface="Fira Mono"/>
              </a:rPr>
              <a:t> </a:t>
            </a:r>
            <a:r>
              <a:rPr i="1" lang="en" sz="1100">
                <a:highlight>
                  <a:srgbClr val="FFFFFF"/>
                </a:highlight>
                <a:latin typeface="Fira Mono"/>
                <a:ea typeface="Fira Mono"/>
                <a:cs typeface="Fira Mono"/>
                <a:sym typeface="Fira Mono"/>
              </a:rPr>
              <a:t>DrawText</a:t>
            </a:r>
            <a:r>
              <a:rPr lang="en" sz="1100">
                <a:highlight>
                  <a:srgbClr val="FFFFFF"/>
                </a:highlight>
                <a:latin typeface="Fira Mono"/>
                <a:ea typeface="Fira Mono"/>
                <a:cs typeface="Fira Mono"/>
                <a:sym typeface="Fira Mono"/>
              </a:rPr>
              <a:t>(</a:t>
            </a:r>
            <a:r>
              <a:rPr b="1" lang="en" sz="1100">
                <a:solidFill>
                  <a:srgbClr val="008000"/>
                </a:solidFill>
                <a:highlight>
                  <a:srgbClr val="FFFFFF"/>
                </a:highlight>
                <a:latin typeface="Fira Mono"/>
                <a:ea typeface="Fira Mono"/>
                <a:cs typeface="Fira Mono"/>
                <a:sym typeface="Fira Mono"/>
              </a:rPr>
              <a:t>"Scala World 2017"</a:t>
            </a:r>
            <a:r>
              <a:rPr lang="en" sz="1100">
                <a:highlight>
                  <a:srgbClr val="FFFFFF"/>
                </a:highlight>
                <a:latin typeface="Fira Mono"/>
                <a:ea typeface="Fira Mono"/>
                <a:cs typeface="Fira Mono"/>
                <a:sym typeface="Fira Mono"/>
              </a:rPr>
              <a:t>, xZero, yZero) ::</a:t>
            </a:r>
          </a:p>
          <a:p>
            <a:pPr lvl="0" marL="0" rtl="0">
              <a:lnSpc>
                <a:spcPct val="115000"/>
              </a:lnSpc>
              <a:spcBef>
                <a:spcPts val="0"/>
              </a:spcBef>
              <a:buNone/>
            </a:pPr>
            <a:r>
              <a:rPr lang="en" sz="1100">
                <a:highlight>
                  <a:srgbClr val="FFFFFF"/>
                </a:highlight>
                <a:latin typeface="Fira Mono"/>
                <a:ea typeface="Fira Mono"/>
                <a:cs typeface="Fira Mono"/>
                <a:sym typeface="Fira Mono"/>
              </a:rPr>
              <a:t> </a:t>
            </a:r>
            <a:r>
              <a:rPr i="1" lang="en" sz="1100">
                <a:highlight>
                  <a:srgbClr val="FFFFFF"/>
                </a:highlight>
                <a:latin typeface="Fira Mono"/>
                <a:ea typeface="Fira Mono"/>
                <a:cs typeface="Fira Mono"/>
                <a:sym typeface="Fira Mono"/>
              </a:rPr>
              <a:t>DrawCircle</a:t>
            </a:r>
            <a:r>
              <a:rPr lang="en" sz="1100">
                <a:highlight>
                  <a:srgbClr val="FFFFFF"/>
                </a:highlight>
                <a:latin typeface="Fira Mono"/>
                <a:ea typeface="Fira Mono"/>
                <a:cs typeface="Fira Mono"/>
                <a:sym typeface="Fira Mono"/>
              </a:rPr>
              <a:t>(xZero - radius, yZero - radius, radius) ::</a:t>
            </a:r>
          </a:p>
          <a:p>
            <a:pPr lvl="0" marL="0" rtl="0">
              <a:lnSpc>
                <a:spcPct val="115000"/>
              </a:lnSpc>
              <a:spcBef>
                <a:spcPts val="0"/>
              </a:spcBef>
              <a:buNone/>
            </a:pPr>
            <a:r>
              <a:rPr lang="en" sz="1100">
                <a:highlight>
                  <a:srgbClr val="FFFFFF"/>
                </a:highlight>
                <a:latin typeface="Fira Mono"/>
                <a:ea typeface="Fira Mono"/>
                <a:cs typeface="Fira Mono"/>
                <a:sym typeface="Fira Mono"/>
              </a:rPr>
              <a:t> </a:t>
            </a:r>
            <a:r>
              <a:rPr i="1" lang="en" sz="1100">
                <a:solidFill>
                  <a:srgbClr val="660E7A"/>
                </a:solidFill>
                <a:highlight>
                  <a:srgbClr val="FFFFFF"/>
                </a:highlight>
                <a:latin typeface="Fira Mono"/>
                <a:ea typeface="Fira Mono"/>
                <a:cs typeface="Fira Mono"/>
                <a:sym typeface="Fira Mono"/>
              </a:rPr>
              <a:t>Nil</a:t>
            </a:r>
          </a:p>
          <a:p>
            <a:pPr lvl="0" marL="0" rtl="0">
              <a:lnSpc>
                <a:spcPct val="115000"/>
              </a:lnSpc>
              <a:spcBef>
                <a:spcPts val="0"/>
              </a:spcBef>
              <a:buNone/>
            </a:pPr>
            <a:r>
              <a:rPr lang="en" sz="1100">
                <a:highlight>
                  <a:srgbClr val="FFFFFF"/>
                </a:highlight>
                <a:latin typeface="Fira Mono"/>
                <a:ea typeface="Fira Mono"/>
                <a:cs typeface="Fira Mono"/>
                <a:sym typeface="Fira Mono"/>
              </a:rPr>
              <a:t>}</a:t>
            </a:r>
          </a:p>
          <a:p>
            <a:pPr lvl="0" marL="0" rtl="0">
              <a:lnSpc>
                <a:spcPct val="115000"/>
              </a:lnSpc>
              <a:spcBef>
                <a:spcPts val="0"/>
              </a:spcBef>
              <a:buNone/>
            </a:pPr>
            <a:r>
              <a:t/>
            </a:r>
            <a:endParaRPr b="1" sz="1100">
              <a:solidFill>
                <a:srgbClr val="000080"/>
              </a:solidFill>
              <a:highlight>
                <a:srgbClr val="FFFFFF"/>
              </a:highlight>
              <a:latin typeface="Fira Mono"/>
              <a:ea typeface="Fira Mono"/>
              <a:cs typeface="Fira Mono"/>
              <a:sym typeface="Fira Mon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Shape 140"/>
          <p:cNvSpPr txBox="1"/>
          <p:nvPr/>
        </p:nvSpPr>
        <p:spPr>
          <a:xfrm>
            <a:off x="250625" y="1874325"/>
            <a:ext cx="8663400" cy="2985900"/>
          </a:xfrm>
          <a:prstGeom prst="rect">
            <a:avLst/>
          </a:prstGeom>
          <a:noFill/>
          <a:ln>
            <a:noFill/>
          </a:ln>
        </p:spPr>
        <p:txBody>
          <a:bodyPr anchorCtr="0" anchor="t" bIns="91425" lIns="91425" rIns="91425" wrap="square" tIns="91425">
            <a:noAutofit/>
          </a:bodyPr>
          <a:lstStyle/>
          <a:p>
            <a:pPr lvl="0" marL="0" rtl="0">
              <a:lnSpc>
                <a:spcPct val="115000"/>
              </a:lnSpc>
              <a:spcBef>
                <a:spcPts val="0"/>
              </a:spcBef>
              <a:buNone/>
            </a:pPr>
            <a:r>
              <a:rPr b="1" lang="en" sz="1100">
                <a:solidFill>
                  <a:srgbClr val="000080"/>
                </a:solidFill>
                <a:highlight>
                  <a:srgbClr val="FFFFFF"/>
                </a:highlight>
                <a:latin typeface="Fira Mono"/>
                <a:ea typeface="Fira Mono"/>
                <a:cs typeface="Fira Mono"/>
                <a:sym typeface="Fira Mono"/>
              </a:rPr>
              <a:t>def </a:t>
            </a:r>
            <a:r>
              <a:rPr lang="en" sz="1100">
                <a:highlight>
                  <a:srgbClr val="FFFFFF"/>
                </a:highlight>
                <a:latin typeface="Fira Mono"/>
                <a:ea typeface="Fira Mono"/>
                <a:cs typeface="Fira Mono"/>
                <a:sym typeface="Fira Mono"/>
              </a:rPr>
              <a:t>printSVG(svg: </a:t>
            </a:r>
            <a:r>
              <a:rPr lang="en" sz="1100">
                <a:solidFill>
                  <a:srgbClr val="20999D"/>
                </a:solidFill>
                <a:highlight>
                  <a:srgbClr val="FFFFFF"/>
                </a:highlight>
                <a:latin typeface="Fira Mono"/>
                <a:ea typeface="Fira Mono"/>
                <a:cs typeface="Fira Mono"/>
                <a:sym typeface="Fira Mono"/>
              </a:rPr>
              <a:t>List</a:t>
            </a:r>
            <a:r>
              <a:rPr lang="en" sz="1100">
                <a:highlight>
                  <a:srgbClr val="FFFFFF"/>
                </a:highlight>
                <a:latin typeface="Fira Mono"/>
                <a:ea typeface="Fira Mono"/>
                <a:cs typeface="Fira Mono"/>
                <a:sym typeface="Fira Mono"/>
              </a:rPr>
              <a:t>[SVG]): </a:t>
            </a:r>
            <a:r>
              <a:rPr lang="en" sz="1100">
                <a:solidFill>
                  <a:srgbClr val="20999D"/>
                </a:solidFill>
                <a:highlight>
                  <a:srgbClr val="FFFFFF"/>
                </a:highlight>
                <a:latin typeface="Fira Mono"/>
                <a:ea typeface="Fira Mono"/>
                <a:cs typeface="Fira Mono"/>
                <a:sym typeface="Fira Mono"/>
              </a:rPr>
              <a:t>String </a:t>
            </a:r>
            <a:r>
              <a:rPr lang="en" sz="1100">
                <a:highlight>
                  <a:srgbClr val="FFFFFF"/>
                </a:highlight>
                <a:latin typeface="Fira Mono"/>
                <a:ea typeface="Fira Mono"/>
                <a:cs typeface="Fira Mono"/>
                <a:sym typeface="Fira Mono"/>
              </a:rPr>
              <a:t>= svg </a:t>
            </a:r>
            <a:r>
              <a:rPr b="1" lang="en" sz="1100">
                <a:solidFill>
                  <a:srgbClr val="000080"/>
                </a:solidFill>
                <a:highlight>
                  <a:srgbClr val="FFFFFF"/>
                </a:highlight>
                <a:latin typeface="Fira Mono"/>
                <a:ea typeface="Fira Mono"/>
                <a:cs typeface="Fira Mono"/>
                <a:sym typeface="Fira Mono"/>
              </a:rPr>
              <a:t>match </a:t>
            </a:r>
            <a:r>
              <a:rPr lang="en" sz="1100">
                <a:highlight>
                  <a:srgbClr val="FFFFFF"/>
                </a:highlight>
                <a:latin typeface="Fira Mono"/>
                <a:ea typeface="Fira Mono"/>
                <a:cs typeface="Fira Mono"/>
                <a:sym typeface="Fira Mono"/>
              </a:rPr>
              <a:t>{</a:t>
            </a:r>
          </a:p>
          <a:p>
            <a:pPr lvl="0" marL="0" rtl="0">
              <a:lnSpc>
                <a:spcPct val="115000"/>
              </a:lnSpc>
              <a:spcBef>
                <a:spcPts val="0"/>
              </a:spcBef>
              <a:buNone/>
            </a:pPr>
            <a:r>
              <a:rPr lang="en" sz="1100">
                <a:highlight>
                  <a:srgbClr val="FFFFFF"/>
                </a:highlight>
                <a:latin typeface="Fira Mono"/>
                <a:ea typeface="Fira Mono"/>
                <a:cs typeface="Fira Mono"/>
                <a:sym typeface="Fira Mono"/>
              </a:rPr>
              <a:t> </a:t>
            </a:r>
            <a:r>
              <a:rPr b="1" lang="en" sz="1100">
                <a:solidFill>
                  <a:srgbClr val="000080"/>
                </a:solidFill>
                <a:highlight>
                  <a:srgbClr val="FFFFFF"/>
                </a:highlight>
                <a:latin typeface="Fira Mono"/>
                <a:ea typeface="Fira Mono"/>
                <a:cs typeface="Fira Mono"/>
                <a:sym typeface="Fira Mono"/>
              </a:rPr>
              <a:t>case </a:t>
            </a:r>
            <a:r>
              <a:rPr i="1" lang="en" sz="1100">
                <a:highlight>
                  <a:srgbClr val="FFFFFF"/>
                </a:highlight>
                <a:latin typeface="Fira Mono"/>
                <a:ea typeface="Fira Mono"/>
                <a:cs typeface="Fira Mono"/>
                <a:sym typeface="Fira Mono"/>
              </a:rPr>
              <a:t>DrawText</a:t>
            </a:r>
            <a:r>
              <a:rPr lang="en" sz="1100">
                <a:highlight>
                  <a:srgbClr val="FFFFFF"/>
                </a:highlight>
                <a:latin typeface="Fira Mono"/>
                <a:ea typeface="Fira Mono"/>
                <a:cs typeface="Fira Mono"/>
                <a:sym typeface="Fira Mono"/>
              </a:rPr>
              <a:t>(t, x, y) </a:t>
            </a:r>
            <a:r>
              <a:rPr i="1" lang="en" sz="1100">
                <a:highlight>
                  <a:srgbClr val="FFFFFF"/>
                </a:highlight>
                <a:latin typeface="Fira Mono"/>
                <a:ea typeface="Fira Mono"/>
                <a:cs typeface="Fira Mono"/>
                <a:sym typeface="Fira Mono"/>
              </a:rPr>
              <a:t>:: </a:t>
            </a:r>
            <a:r>
              <a:rPr lang="en" sz="1100">
                <a:highlight>
                  <a:srgbClr val="FFFFFF"/>
                </a:highlight>
                <a:latin typeface="Fira Mono"/>
                <a:ea typeface="Fira Mono"/>
                <a:cs typeface="Fira Mono"/>
                <a:sym typeface="Fira Mono"/>
              </a:rPr>
              <a:t>ss =&gt; </a:t>
            </a:r>
            <a:r>
              <a:rPr b="1" lang="en" sz="1100">
                <a:solidFill>
                  <a:srgbClr val="008000"/>
                </a:solidFill>
                <a:highlight>
                  <a:srgbClr val="FFFFFF"/>
                </a:highlight>
                <a:latin typeface="Fira Mono"/>
                <a:ea typeface="Fira Mono"/>
                <a:cs typeface="Fira Mono"/>
                <a:sym typeface="Fira Mono"/>
              </a:rPr>
              <a:t>s"Text(</a:t>
            </a:r>
            <a:r>
              <a:rPr b="1" lang="en" sz="1100">
                <a:solidFill>
                  <a:srgbClr val="00B8BB"/>
                </a:solidFill>
                <a:highlight>
                  <a:srgbClr val="FFFFFF"/>
                </a:highlight>
                <a:latin typeface="Fira Mono"/>
                <a:ea typeface="Fira Mono"/>
                <a:cs typeface="Fira Mono"/>
                <a:sym typeface="Fira Mono"/>
              </a:rPr>
              <a:t>$</a:t>
            </a:r>
            <a:r>
              <a:rPr lang="en" sz="1100">
                <a:highlight>
                  <a:srgbClr val="FFFFFF"/>
                </a:highlight>
                <a:latin typeface="Fira Mono"/>
                <a:ea typeface="Fira Mono"/>
                <a:cs typeface="Fira Mono"/>
                <a:sym typeface="Fira Mono"/>
              </a:rPr>
              <a:t>t</a:t>
            </a:r>
            <a:r>
              <a:rPr b="1" lang="en" sz="1100">
                <a:solidFill>
                  <a:srgbClr val="008000"/>
                </a:solidFill>
                <a:highlight>
                  <a:srgbClr val="FFFFFF"/>
                </a:highlight>
                <a:latin typeface="Fira Mono"/>
                <a:ea typeface="Fira Mono"/>
                <a:cs typeface="Fira Mono"/>
                <a:sym typeface="Fira Mono"/>
              </a:rPr>
              <a:t>, </a:t>
            </a:r>
            <a:r>
              <a:rPr b="1" lang="en" sz="1100">
                <a:solidFill>
                  <a:srgbClr val="00B8BB"/>
                </a:solidFill>
                <a:highlight>
                  <a:srgbClr val="FFFFFF"/>
                </a:highlight>
                <a:latin typeface="Fira Mono"/>
                <a:ea typeface="Fira Mono"/>
                <a:cs typeface="Fira Mono"/>
                <a:sym typeface="Fira Mono"/>
              </a:rPr>
              <a:t>$</a:t>
            </a:r>
            <a:r>
              <a:rPr lang="en" sz="1100">
                <a:highlight>
                  <a:srgbClr val="FFFFFF"/>
                </a:highlight>
                <a:latin typeface="Fira Mono"/>
                <a:ea typeface="Fira Mono"/>
                <a:cs typeface="Fira Mono"/>
                <a:sym typeface="Fira Mono"/>
              </a:rPr>
              <a:t>x</a:t>
            </a:r>
            <a:r>
              <a:rPr b="1" lang="en" sz="1100">
                <a:solidFill>
                  <a:srgbClr val="008000"/>
                </a:solidFill>
                <a:highlight>
                  <a:srgbClr val="FFFFFF"/>
                </a:highlight>
                <a:latin typeface="Fira Mono"/>
                <a:ea typeface="Fira Mono"/>
                <a:cs typeface="Fira Mono"/>
                <a:sym typeface="Fira Mono"/>
              </a:rPr>
              <a:t>, </a:t>
            </a:r>
            <a:r>
              <a:rPr b="1" lang="en" sz="1100">
                <a:solidFill>
                  <a:srgbClr val="00B8BB"/>
                </a:solidFill>
                <a:highlight>
                  <a:srgbClr val="FFFFFF"/>
                </a:highlight>
                <a:latin typeface="Fira Mono"/>
                <a:ea typeface="Fira Mono"/>
                <a:cs typeface="Fira Mono"/>
                <a:sym typeface="Fira Mono"/>
              </a:rPr>
              <a:t>$</a:t>
            </a:r>
            <a:r>
              <a:rPr lang="en" sz="1100">
                <a:highlight>
                  <a:srgbClr val="FFFFFF"/>
                </a:highlight>
                <a:latin typeface="Fira Mono"/>
                <a:ea typeface="Fira Mono"/>
                <a:cs typeface="Fira Mono"/>
                <a:sym typeface="Fira Mono"/>
              </a:rPr>
              <a:t>y</a:t>
            </a:r>
            <a:r>
              <a:rPr b="1" lang="en" sz="1100">
                <a:solidFill>
                  <a:srgbClr val="008000"/>
                </a:solidFill>
                <a:highlight>
                  <a:srgbClr val="FFFFFF"/>
                </a:highlight>
                <a:latin typeface="Fira Mono"/>
                <a:ea typeface="Fira Mono"/>
                <a:cs typeface="Fira Mono"/>
                <a:sym typeface="Fira Mono"/>
              </a:rPr>
              <a:t>)</a:t>
            </a:r>
            <a:r>
              <a:rPr b="1" lang="en" sz="1100">
                <a:solidFill>
                  <a:srgbClr val="000080"/>
                </a:solidFill>
                <a:highlight>
                  <a:srgbClr val="FFFFFF"/>
                </a:highlight>
                <a:latin typeface="Fira Mono"/>
                <a:ea typeface="Fira Mono"/>
                <a:cs typeface="Fira Mono"/>
                <a:sym typeface="Fira Mono"/>
              </a:rPr>
              <a:t>\n</a:t>
            </a:r>
            <a:r>
              <a:rPr b="1" lang="en" sz="1100">
                <a:solidFill>
                  <a:srgbClr val="008000"/>
                </a:solidFill>
                <a:highlight>
                  <a:srgbClr val="FFFFFF"/>
                </a:highlight>
                <a:latin typeface="Fira Mono"/>
                <a:ea typeface="Fira Mono"/>
                <a:cs typeface="Fira Mono"/>
                <a:sym typeface="Fira Mono"/>
              </a:rPr>
              <a:t>" </a:t>
            </a:r>
            <a:r>
              <a:rPr lang="en" sz="1100">
                <a:highlight>
                  <a:srgbClr val="FFFFFF"/>
                </a:highlight>
                <a:latin typeface="Fira Mono"/>
                <a:ea typeface="Fira Mono"/>
                <a:cs typeface="Fira Mono"/>
                <a:sym typeface="Fira Mono"/>
              </a:rPr>
              <a:t>+ </a:t>
            </a:r>
            <a:r>
              <a:rPr i="1" lang="en" sz="1100">
                <a:highlight>
                  <a:srgbClr val="FFFFFF"/>
                </a:highlight>
                <a:latin typeface="Fira Mono"/>
                <a:ea typeface="Fira Mono"/>
                <a:cs typeface="Fira Mono"/>
                <a:sym typeface="Fira Mono"/>
              </a:rPr>
              <a:t>printSVG</a:t>
            </a:r>
            <a:r>
              <a:rPr lang="en" sz="1100">
                <a:highlight>
                  <a:srgbClr val="FFFFFF"/>
                </a:highlight>
                <a:latin typeface="Fira Mono"/>
                <a:ea typeface="Fira Mono"/>
                <a:cs typeface="Fira Mono"/>
                <a:sym typeface="Fira Mono"/>
              </a:rPr>
              <a:t>(ss)</a:t>
            </a:r>
          </a:p>
          <a:p>
            <a:pPr lvl="0" marL="0" rtl="0">
              <a:lnSpc>
                <a:spcPct val="115000"/>
              </a:lnSpc>
              <a:spcBef>
                <a:spcPts val="0"/>
              </a:spcBef>
              <a:buNone/>
            </a:pPr>
            <a:r>
              <a:rPr lang="en" sz="1100">
                <a:highlight>
                  <a:srgbClr val="FFFFFF"/>
                </a:highlight>
                <a:latin typeface="Fira Mono"/>
                <a:ea typeface="Fira Mono"/>
                <a:cs typeface="Fira Mono"/>
                <a:sym typeface="Fira Mono"/>
              </a:rPr>
              <a:t> </a:t>
            </a:r>
            <a:r>
              <a:rPr b="1" lang="en" sz="1100">
                <a:solidFill>
                  <a:srgbClr val="000080"/>
                </a:solidFill>
                <a:highlight>
                  <a:srgbClr val="FFFFFF"/>
                </a:highlight>
                <a:latin typeface="Fira Mono"/>
                <a:ea typeface="Fira Mono"/>
                <a:cs typeface="Fira Mono"/>
                <a:sym typeface="Fira Mono"/>
              </a:rPr>
              <a:t>case </a:t>
            </a:r>
            <a:r>
              <a:rPr i="1" lang="en" sz="1100">
                <a:highlight>
                  <a:srgbClr val="FFFFFF"/>
                </a:highlight>
                <a:latin typeface="Fira Mono"/>
                <a:ea typeface="Fira Mono"/>
                <a:cs typeface="Fira Mono"/>
                <a:sym typeface="Fira Mono"/>
              </a:rPr>
              <a:t>DrawEllipse</a:t>
            </a:r>
            <a:r>
              <a:rPr lang="en" sz="1100">
                <a:highlight>
                  <a:srgbClr val="FFFFFF"/>
                </a:highlight>
                <a:latin typeface="Fira Mono"/>
                <a:ea typeface="Fira Mono"/>
                <a:cs typeface="Fira Mono"/>
                <a:sym typeface="Fira Mono"/>
              </a:rPr>
              <a:t>(x, y, rx, ry) </a:t>
            </a:r>
            <a:r>
              <a:rPr i="1" lang="en" sz="1100">
                <a:highlight>
                  <a:srgbClr val="FFFFFF"/>
                </a:highlight>
                <a:latin typeface="Fira Mono"/>
                <a:ea typeface="Fira Mono"/>
                <a:cs typeface="Fira Mono"/>
                <a:sym typeface="Fira Mono"/>
              </a:rPr>
              <a:t>:: </a:t>
            </a:r>
            <a:r>
              <a:rPr lang="en" sz="1100">
                <a:highlight>
                  <a:srgbClr val="FFFFFF"/>
                </a:highlight>
                <a:latin typeface="Fira Mono"/>
                <a:ea typeface="Fira Mono"/>
                <a:cs typeface="Fira Mono"/>
                <a:sym typeface="Fira Mono"/>
              </a:rPr>
              <a:t>ss =&gt; </a:t>
            </a:r>
            <a:r>
              <a:rPr b="1" lang="en" sz="1100">
                <a:solidFill>
                  <a:srgbClr val="008000"/>
                </a:solidFill>
                <a:highlight>
                  <a:srgbClr val="FFFFFF"/>
                </a:highlight>
                <a:latin typeface="Fira Mono"/>
                <a:ea typeface="Fira Mono"/>
                <a:cs typeface="Fira Mono"/>
                <a:sym typeface="Fira Mono"/>
              </a:rPr>
              <a:t>s"Ellipse(</a:t>
            </a:r>
            <a:r>
              <a:rPr b="1" lang="en" sz="1100">
                <a:solidFill>
                  <a:srgbClr val="00B8BB"/>
                </a:solidFill>
                <a:highlight>
                  <a:srgbClr val="FFFFFF"/>
                </a:highlight>
                <a:latin typeface="Fira Mono"/>
                <a:ea typeface="Fira Mono"/>
                <a:cs typeface="Fira Mono"/>
                <a:sym typeface="Fira Mono"/>
              </a:rPr>
              <a:t>$</a:t>
            </a:r>
            <a:r>
              <a:rPr lang="en" sz="1100">
                <a:highlight>
                  <a:srgbClr val="FFFFFF"/>
                </a:highlight>
                <a:latin typeface="Fira Mono"/>
                <a:ea typeface="Fira Mono"/>
                <a:cs typeface="Fira Mono"/>
                <a:sym typeface="Fira Mono"/>
              </a:rPr>
              <a:t>x</a:t>
            </a:r>
            <a:r>
              <a:rPr b="1" lang="en" sz="1100">
                <a:solidFill>
                  <a:srgbClr val="008000"/>
                </a:solidFill>
                <a:highlight>
                  <a:srgbClr val="FFFFFF"/>
                </a:highlight>
                <a:latin typeface="Fira Mono"/>
                <a:ea typeface="Fira Mono"/>
                <a:cs typeface="Fira Mono"/>
                <a:sym typeface="Fira Mono"/>
              </a:rPr>
              <a:t>, </a:t>
            </a:r>
            <a:r>
              <a:rPr b="1" lang="en" sz="1100">
                <a:solidFill>
                  <a:srgbClr val="00B8BB"/>
                </a:solidFill>
                <a:highlight>
                  <a:srgbClr val="FFFFFF"/>
                </a:highlight>
                <a:latin typeface="Fira Mono"/>
                <a:ea typeface="Fira Mono"/>
                <a:cs typeface="Fira Mono"/>
                <a:sym typeface="Fira Mono"/>
              </a:rPr>
              <a:t>$</a:t>
            </a:r>
            <a:r>
              <a:rPr lang="en" sz="1100">
                <a:highlight>
                  <a:srgbClr val="FFFFFF"/>
                </a:highlight>
                <a:latin typeface="Fira Mono"/>
                <a:ea typeface="Fira Mono"/>
                <a:cs typeface="Fira Mono"/>
                <a:sym typeface="Fira Mono"/>
              </a:rPr>
              <a:t>y</a:t>
            </a:r>
            <a:r>
              <a:rPr b="1" lang="en" sz="1100">
                <a:solidFill>
                  <a:srgbClr val="008000"/>
                </a:solidFill>
                <a:highlight>
                  <a:srgbClr val="FFFFFF"/>
                </a:highlight>
                <a:latin typeface="Fira Mono"/>
                <a:ea typeface="Fira Mono"/>
                <a:cs typeface="Fira Mono"/>
                <a:sym typeface="Fira Mono"/>
              </a:rPr>
              <a:t>, </a:t>
            </a:r>
            <a:r>
              <a:rPr b="1" lang="en" sz="1100">
                <a:solidFill>
                  <a:srgbClr val="00B8BB"/>
                </a:solidFill>
                <a:highlight>
                  <a:srgbClr val="FFFFFF"/>
                </a:highlight>
                <a:latin typeface="Fira Mono"/>
                <a:ea typeface="Fira Mono"/>
                <a:cs typeface="Fira Mono"/>
                <a:sym typeface="Fira Mono"/>
              </a:rPr>
              <a:t>$</a:t>
            </a:r>
            <a:r>
              <a:rPr lang="en" sz="1100">
                <a:highlight>
                  <a:srgbClr val="FFFFFF"/>
                </a:highlight>
                <a:latin typeface="Fira Mono"/>
                <a:ea typeface="Fira Mono"/>
                <a:cs typeface="Fira Mono"/>
                <a:sym typeface="Fira Mono"/>
              </a:rPr>
              <a:t>rx</a:t>
            </a:r>
            <a:r>
              <a:rPr b="1" lang="en" sz="1100">
                <a:solidFill>
                  <a:srgbClr val="008000"/>
                </a:solidFill>
                <a:highlight>
                  <a:srgbClr val="FFFFFF"/>
                </a:highlight>
                <a:latin typeface="Fira Mono"/>
                <a:ea typeface="Fira Mono"/>
                <a:cs typeface="Fira Mono"/>
                <a:sym typeface="Fira Mono"/>
              </a:rPr>
              <a:t>, </a:t>
            </a:r>
            <a:r>
              <a:rPr b="1" lang="en" sz="1100">
                <a:solidFill>
                  <a:srgbClr val="00B8BB"/>
                </a:solidFill>
                <a:highlight>
                  <a:srgbClr val="FFFFFF"/>
                </a:highlight>
                <a:latin typeface="Fira Mono"/>
                <a:ea typeface="Fira Mono"/>
                <a:cs typeface="Fira Mono"/>
                <a:sym typeface="Fira Mono"/>
              </a:rPr>
              <a:t>$</a:t>
            </a:r>
            <a:r>
              <a:rPr lang="en" sz="1100">
                <a:highlight>
                  <a:srgbClr val="FFFFFF"/>
                </a:highlight>
                <a:latin typeface="Fira Mono"/>
                <a:ea typeface="Fira Mono"/>
                <a:cs typeface="Fira Mono"/>
                <a:sym typeface="Fira Mono"/>
              </a:rPr>
              <a:t>ry</a:t>
            </a:r>
            <a:r>
              <a:rPr b="1" lang="en" sz="1100">
                <a:solidFill>
                  <a:srgbClr val="008000"/>
                </a:solidFill>
                <a:highlight>
                  <a:srgbClr val="FFFFFF"/>
                </a:highlight>
                <a:latin typeface="Fira Mono"/>
                <a:ea typeface="Fira Mono"/>
                <a:cs typeface="Fira Mono"/>
                <a:sym typeface="Fira Mono"/>
              </a:rPr>
              <a:t>)</a:t>
            </a:r>
            <a:r>
              <a:rPr b="1" lang="en" sz="1100">
                <a:solidFill>
                  <a:srgbClr val="000080"/>
                </a:solidFill>
                <a:highlight>
                  <a:srgbClr val="FFFFFF"/>
                </a:highlight>
                <a:latin typeface="Fira Mono"/>
                <a:ea typeface="Fira Mono"/>
                <a:cs typeface="Fira Mono"/>
                <a:sym typeface="Fira Mono"/>
              </a:rPr>
              <a:t>\n</a:t>
            </a:r>
            <a:r>
              <a:rPr b="1" lang="en" sz="1100">
                <a:solidFill>
                  <a:srgbClr val="008000"/>
                </a:solidFill>
                <a:highlight>
                  <a:srgbClr val="FFFFFF"/>
                </a:highlight>
                <a:latin typeface="Fira Mono"/>
                <a:ea typeface="Fira Mono"/>
                <a:cs typeface="Fira Mono"/>
                <a:sym typeface="Fira Mono"/>
              </a:rPr>
              <a:t>" </a:t>
            </a:r>
            <a:r>
              <a:rPr lang="en" sz="1100">
                <a:highlight>
                  <a:srgbClr val="FFFFFF"/>
                </a:highlight>
                <a:latin typeface="Fira Mono"/>
                <a:ea typeface="Fira Mono"/>
                <a:cs typeface="Fira Mono"/>
                <a:sym typeface="Fira Mono"/>
              </a:rPr>
              <a:t>+ </a:t>
            </a:r>
            <a:r>
              <a:rPr i="1" lang="en" sz="1100">
                <a:highlight>
                  <a:srgbClr val="FFFFFF"/>
                </a:highlight>
                <a:latin typeface="Fira Mono"/>
                <a:ea typeface="Fira Mono"/>
                <a:cs typeface="Fira Mono"/>
                <a:sym typeface="Fira Mono"/>
              </a:rPr>
              <a:t>printSVG</a:t>
            </a:r>
            <a:r>
              <a:rPr lang="en" sz="1100">
                <a:highlight>
                  <a:srgbClr val="FFFFFF"/>
                </a:highlight>
                <a:latin typeface="Fira Mono"/>
                <a:ea typeface="Fira Mono"/>
                <a:cs typeface="Fira Mono"/>
                <a:sym typeface="Fira Mono"/>
              </a:rPr>
              <a:t>(ss)</a:t>
            </a:r>
          </a:p>
          <a:p>
            <a:pPr lvl="0" marL="0" rtl="0">
              <a:lnSpc>
                <a:spcPct val="115000"/>
              </a:lnSpc>
              <a:spcBef>
                <a:spcPts val="0"/>
              </a:spcBef>
              <a:buNone/>
            </a:pPr>
            <a:r>
              <a:rPr lang="en" sz="1100">
                <a:highlight>
                  <a:srgbClr val="FFFFFF"/>
                </a:highlight>
                <a:latin typeface="Fira Mono"/>
                <a:ea typeface="Fira Mono"/>
                <a:cs typeface="Fira Mono"/>
                <a:sym typeface="Fira Mono"/>
              </a:rPr>
              <a:t> </a:t>
            </a:r>
            <a:r>
              <a:rPr b="1" lang="en" sz="1100">
                <a:solidFill>
                  <a:srgbClr val="000080"/>
                </a:solidFill>
                <a:highlight>
                  <a:srgbClr val="FFFFFF"/>
                </a:highlight>
                <a:latin typeface="Fira Mono"/>
                <a:ea typeface="Fira Mono"/>
                <a:cs typeface="Fira Mono"/>
                <a:sym typeface="Fira Mono"/>
              </a:rPr>
              <a:t>case </a:t>
            </a:r>
            <a:r>
              <a:rPr i="1" lang="en" sz="1100">
                <a:highlight>
                  <a:srgbClr val="FFFFFF"/>
                </a:highlight>
                <a:latin typeface="Fira Mono"/>
                <a:ea typeface="Fira Mono"/>
                <a:cs typeface="Fira Mono"/>
                <a:sym typeface="Fira Mono"/>
              </a:rPr>
              <a:t>DrawCircle</a:t>
            </a:r>
            <a:r>
              <a:rPr lang="en" sz="1100">
                <a:highlight>
                  <a:srgbClr val="FFFFFF"/>
                </a:highlight>
                <a:latin typeface="Fira Mono"/>
                <a:ea typeface="Fira Mono"/>
                <a:cs typeface="Fira Mono"/>
                <a:sym typeface="Fira Mono"/>
              </a:rPr>
              <a:t>(x, y, r) </a:t>
            </a:r>
            <a:r>
              <a:rPr i="1" lang="en" sz="1100">
                <a:highlight>
                  <a:srgbClr val="FFFFFF"/>
                </a:highlight>
                <a:latin typeface="Fira Mono"/>
                <a:ea typeface="Fira Mono"/>
                <a:cs typeface="Fira Mono"/>
                <a:sym typeface="Fira Mono"/>
              </a:rPr>
              <a:t>:: </a:t>
            </a:r>
            <a:r>
              <a:rPr lang="en" sz="1100">
                <a:highlight>
                  <a:srgbClr val="FFFFFF"/>
                </a:highlight>
                <a:latin typeface="Fira Mono"/>
                <a:ea typeface="Fira Mono"/>
                <a:cs typeface="Fira Mono"/>
                <a:sym typeface="Fira Mono"/>
              </a:rPr>
              <a:t>ss =&gt; </a:t>
            </a:r>
            <a:r>
              <a:rPr b="1" lang="en" sz="1100">
                <a:solidFill>
                  <a:srgbClr val="008000"/>
                </a:solidFill>
                <a:highlight>
                  <a:srgbClr val="FFFFFF"/>
                </a:highlight>
                <a:latin typeface="Fira Mono"/>
                <a:ea typeface="Fira Mono"/>
                <a:cs typeface="Fira Mono"/>
                <a:sym typeface="Fira Mono"/>
              </a:rPr>
              <a:t>s"Circle(</a:t>
            </a:r>
            <a:r>
              <a:rPr b="1" lang="en" sz="1100">
                <a:solidFill>
                  <a:srgbClr val="00B8BB"/>
                </a:solidFill>
                <a:highlight>
                  <a:srgbClr val="FFFFFF"/>
                </a:highlight>
                <a:latin typeface="Fira Mono"/>
                <a:ea typeface="Fira Mono"/>
                <a:cs typeface="Fira Mono"/>
                <a:sym typeface="Fira Mono"/>
              </a:rPr>
              <a:t>$</a:t>
            </a:r>
            <a:r>
              <a:rPr lang="en" sz="1100">
                <a:highlight>
                  <a:srgbClr val="FFFFFF"/>
                </a:highlight>
                <a:latin typeface="Fira Mono"/>
                <a:ea typeface="Fira Mono"/>
                <a:cs typeface="Fira Mono"/>
                <a:sym typeface="Fira Mono"/>
              </a:rPr>
              <a:t>x</a:t>
            </a:r>
            <a:r>
              <a:rPr b="1" lang="en" sz="1100">
                <a:solidFill>
                  <a:srgbClr val="008000"/>
                </a:solidFill>
                <a:highlight>
                  <a:srgbClr val="FFFFFF"/>
                </a:highlight>
                <a:latin typeface="Fira Mono"/>
                <a:ea typeface="Fira Mono"/>
                <a:cs typeface="Fira Mono"/>
                <a:sym typeface="Fira Mono"/>
              </a:rPr>
              <a:t>, </a:t>
            </a:r>
            <a:r>
              <a:rPr b="1" lang="en" sz="1100">
                <a:solidFill>
                  <a:srgbClr val="00B8BB"/>
                </a:solidFill>
                <a:highlight>
                  <a:srgbClr val="FFFFFF"/>
                </a:highlight>
                <a:latin typeface="Fira Mono"/>
                <a:ea typeface="Fira Mono"/>
                <a:cs typeface="Fira Mono"/>
                <a:sym typeface="Fira Mono"/>
              </a:rPr>
              <a:t>$</a:t>
            </a:r>
            <a:r>
              <a:rPr lang="en" sz="1100">
                <a:highlight>
                  <a:srgbClr val="FFFFFF"/>
                </a:highlight>
                <a:latin typeface="Fira Mono"/>
                <a:ea typeface="Fira Mono"/>
                <a:cs typeface="Fira Mono"/>
                <a:sym typeface="Fira Mono"/>
              </a:rPr>
              <a:t>y</a:t>
            </a:r>
            <a:r>
              <a:rPr b="1" lang="en" sz="1100">
                <a:solidFill>
                  <a:srgbClr val="008000"/>
                </a:solidFill>
                <a:highlight>
                  <a:srgbClr val="FFFFFF"/>
                </a:highlight>
                <a:latin typeface="Fira Mono"/>
                <a:ea typeface="Fira Mono"/>
                <a:cs typeface="Fira Mono"/>
                <a:sym typeface="Fira Mono"/>
              </a:rPr>
              <a:t>, </a:t>
            </a:r>
            <a:r>
              <a:rPr b="1" lang="en" sz="1100">
                <a:solidFill>
                  <a:srgbClr val="00B8BB"/>
                </a:solidFill>
                <a:highlight>
                  <a:srgbClr val="FFFFFF"/>
                </a:highlight>
                <a:latin typeface="Fira Mono"/>
                <a:ea typeface="Fira Mono"/>
                <a:cs typeface="Fira Mono"/>
                <a:sym typeface="Fira Mono"/>
              </a:rPr>
              <a:t>$</a:t>
            </a:r>
            <a:r>
              <a:rPr lang="en" sz="1100">
                <a:highlight>
                  <a:srgbClr val="FFFFFF"/>
                </a:highlight>
                <a:latin typeface="Fira Mono"/>
                <a:ea typeface="Fira Mono"/>
                <a:cs typeface="Fira Mono"/>
                <a:sym typeface="Fira Mono"/>
              </a:rPr>
              <a:t>r</a:t>
            </a:r>
            <a:r>
              <a:rPr b="1" lang="en" sz="1100">
                <a:solidFill>
                  <a:srgbClr val="008000"/>
                </a:solidFill>
                <a:highlight>
                  <a:srgbClr val="FFFFFF"/>
                </a:highlight>
                <a:latin typeface="Fira Mono"/>
                <a:ea typeface="Fira Mono"/>
                <a:cs typeface="Fira Mono"/>
                <a:sym typeface="Fira Mono"/>
              </a:rPr>
              <a:t>)</a:t>
            </a:r>
            <a:r>
              <a:rPr b="1" lang="en" sz="1100">
                <a:solidFill>
                  <a:srgbClr val="000080"/>
                </a:solidFill>
                <a:highlight>
                  <a:srgbClr val="FFFFFF"/>
                </a:highlight>
                <a:latin typeface="Fira Mono"/>
                <a:ea typeface="Fira Mono"/>
                <a:cs typeface="Fira Mono"/>
                <a:sym typeface="Fira Mono"/>
              </a:rPr>
              <a:t>\n</a:t>
            </a:r>
            <a:r>
              <a:rPr b="1" lang="en" sz="1100">
                <a:solidFill>
                  <a:srgbClr val="008000"/>
                </a:solidFill>
                <a:highlight>
                  <a:srgbClr val="FFFFFF"/>
                </a:highlight>
                <a:latin typeface="Fira Mono"/>
                <a:ea typeface="Fira Mono"/>
                <a:cs typeface="Fira Mono"/>
                <a:sym typeface="Fira Mono"/>
              </a:rPr>
              <a:t>" </a:t>
            </a:r>
            <a:r>
              <a:rPr lang="en" sz="1100">
                <a:highlight>
                  <a:srgbClr val="FFFFFF"/>
                </a:highlight>
                <a:latin typeface="Fira Mono"/>
                <a:ea typeface="Fira Mono"/>
                <a:cs typeface="Fira Mono"/>
                <a:sym typeface="Fira Mono"/>
              </a:rPr>
              <a:t>+ </a:t>
            </a:r>
            <a:r>
              <a:rPr i="1" lang="en" sz="1100">
                <a:highlight>
                  <a:srgbClr val="FFFFFF"/>
                </a:highlight>
                <a:latin typeface="Fira Mono"/>
                <a:ea typeface="Fira Mono"/>
                <a:cs typeface="Fira Mono"/>
                <a:sym typeface="Fira Mono"/>
              </a:rPr>
              <a:t>printSVG</a:t>
            </a:r>
            <a:r>
              <a:rPr lang="en" sz="1100">
                <a:highlight>
                  <a:srgbClr val="FFFFFF"/>
                </a:highlight>
                <a:latin typeface="Fira Mono"/>
                <a:ea typeface="Fira Mono"/>
                <a:cs typeface="Fira Mono"/>
                <a:sym typeface="Fira Mono"/>
              </a:rPr>
              <a:t>(ss)</a:t>
            </a:r>
          </a:p>
          <a:p>
            <a:pPr lvl="0" marL="0" rtl="0">
              <a:lnSpc>
                <a:spcPct val="115000"/>
              </a:lnSpc>
              <a:spcBef>
                <a:spcPts val="0"/>
              </a:spcBef>
              <a:buNone/>
            </a:pPr>
            <a:r>
              <a:rPr lang="en" sz="1100">
                <a:highlight>
                  <a:srgbClr val="FFFFFF"/>
                </a:highlight>
                <a:latin typeface="Fira Mono"/>
                <a:ea typeface="Fira Mono"/>
                <a:cs typeface="Fira Mono"/>
                <a:sym typeface="Fira Mono"/>
              </a:rPr>
              <a:t> </a:t>
            </a:r>
            <a:r>
              <a:rPr b="1" lang="en" sz="1100">
                <a:solidFill>
                  <a:srgbClr val="000080"/>
                </a:solidFill>
                <a:highlight>
                  <a:srgbClr val="FFFFFF"/>
                </a:highlight>
                <a:latin typeface="Fira Mono"/>
                <a:ea typeface="Fira Mono"/>
                <a:cs typeface="Fira Mono"/>
                <a:sym typeface="Fira Mono"/>
              </a:rPr>
              <a:t>case </a:t>
            </a:r>
            <a:r>
              <a:rPr i="1" lang="en" sz="1100">
                <a:highlight>
                  <a:srgbClr val="FFFFFF"/>
                </a:highlight>
                <a:latin typeface="Fira Mono"/>
                <a:ea typeface="Fira Mono"/>
                <a:cs typeface="Fira Mono"/>
                <a:sym typeface="Fira Mono"/>
              </a:rPr>
              <a:t>DrawRect</a:t>
            </a:r>
            <a:r>
              <a:rPr lang="en" sz="1100">
                <a:highlight>
                  <a:srgbClr val="FFFFFF"/>
                </a:highlight>
                <a:latin typeface="Fira Mono"/>
                <a:ea typeface="Fira Mono"/>
                <a:cs typeface="Fira Mono"/>
                <a:sym typeface="Fira Mono"/>
              </a:rPr>
              <a:t>(x, y, w, h) </a:t>
            </a:r>
            <a:r>
              <a:rPr i="1" lang="en" sz="1100">
                <a:highlight>
                  <a:srgbClr val="FFFFFF"/>
                </a:highlight>
                <a:latin typeface="Fira Mono"/>
                <a:ea typeface="Fira Mono"/>
                <a:cs typeface="Fira Mono"/>
                <a:sym typeface="Fira Mono"/>
              </a:rPr>
              <a:t>:: </a:t>
            </a:r>
            <a:r>
              <a:rPr lang="en" sz="1100">
                <a:highlight>
                  <a:srgbClr val="FFFFFF"/>
                </a:highlight>
                <a:latin typeface="Fira Mono"/>
                <a:ea typeface="Fira Mono"/>
                <a:cs typeface="Fira Mono"/>
                <a:sym typeface="Fira Mono"/>
              </a:rPr>
              <a:t>ss =&gt; </a:t>
            </a:r>
            <a:r>
              <a:rPr b="1" lang="en" sz="1100">
                <a:solidFill>
                  <a:srgbClr val="008000"/>
                </a:solidFill>
                <a:highlight>
                  <a:srgbClr val="FFFFFF"/>
                </a:highlight>
                <a:latin typeface="Fira Mono"/>
                <a:ea typeface="Fira Mono"/>
                <a:cs typeface="Fira Mono"/>
                <a:sym typeface="Fira Mono"/>
              </a:rPr>
              <a:t>s"Rect(</a:t>
            </a:r>
            <a:r>
              <a:rPr b="1" lang="en" sz="1100">
                <a:solidFill>
                  <a:srgbClr val="00B8BB"/>
                </a:solidFill>
                <a:highlight>
                  <a:srgbClr val="FFFFFF"/>
                </a:highlight>
                <a:latin typeface="Fira Mono"/>
                <a:ea typeface="Fira Mono"/>
                <a:cs typeface="Fira Mono"/>
                <a:sym typeface="Fira Mono"/>
              </a:rPr>
              <a:t>$</a:t>
            </a:r>
            <a:r>
              <a:rPr lang="en" sz="1100">
                <a:highlight>
                  <a:srgbClr val="FFFFFF"/>
                </a:highlight>
                <a:latin typeface="Fira Mono"/>
                <a:ea typeface="Fira Mono"/>
                <a:cs typeface="Fira Mono"/>
                <a:sym typeface="Fira Mono"/>
              </a:rPr>
              <a:t>x</a:t>
            </a:r>
            <a:r>
              <a:rPr b="1" lang="en" sz="1100">
                <a:solidFill>
                  <a:srgbClr val="008000"/>
                </a:solidFill>
                <a:highlight>
                  <a:srgbClr val="FFFFFF"/>
                </a:highlight>
                <a:latin typeface="Fira Mono"/>
                <a:ea typeface="Fira Mono"/>
                <a:cs typeface="Fira Mono"/>
                <a:sym typeface="Fira Mono"/>
              </a:rPr>
              <a:t>, </a:t>
            </a:r>
            <a:r>
              <a:rPr b="1" lang="en" sz="1100">
                <a:solidFill>
                  <a:srgbClr val="00B8BB"/>
                </a:solidFill>
                <a:highlight>
                  <a:srgbClr val="FFFFFF"/>
                </a:highlight>
                <a:latin typeface="Fira Mono"/>
                <a:ea typeface="Fira Mono"/>
                <a:cs typeface="Fira Mono"/>
                <a:sym typeface="Fira Mono"/>
              </a:rPr>
              <a:t>$</a:t>
            </a:r>
            <a:r>
              <a:rPr lang="en" sz="1100">
                <a:highlight>
                  <a:srgbClr val="FFFFFF"/>
                </a:highlight>
                <a:latin typeface="Fira Mono"/>
                <a:ea typeface="Fira Mono"/>
                <a:cs typeface="Fira Mono"/>
                <a:sym typeface="Fira Mono"/>
              </a:rPr>
              <a:t>y</a:t>
            </a:r>
            <a:r>
              <a:rPr b="1" lang="en" sz="1100">
                <a:solidFill>
                  <a:srgbClr val="008000"/>
                </a:solidFill>
                <a:highlight>
                  <a:srgbClr val="FFFFFF"/>
                </a:highlight>
                <a:latin typeface="Fira Mono"/>
                <a:ea typeface="Fira Mono"/>
                <a:cs typeface="Fira Mono"/>
                <a:sym typeface="Fira Mono"/>
              </a:rPr>
              <a:t>, </a:t>
            </a:r>
            <a:r>
              <a:rPr b="1" lang="en" sz="1100">
                <a:solidFill>
                  <a:srgbClr val="00B8BB"/>
                </a:solidFill>
                <a:highlight>
                  <a:srgbClr val="FFFFFF"/>
                </a:highlight>
                <a:latin typeface="Fira Mono"/>
                <a:ea typeface="Fira Mono"/>
                <a:cs typeface="Fira Mono"/>
                <a:sym typeface="Fira Mono"/>
              </a:rPr>
              <a:t>$</a:t>
            </a:r>
            <a:r>
              <a:rPr lang="en" sz="1100">
                <a:highlight>
                  <a:srgbClr val="FFFFFF"/>
                </a:highlight>
                <a:latin typeface="Fira Mono"/>
                <a:ea typeface="Fira Mono"/>
                <a:cs typeface="Fira Mono"/>
                <a:sym typeface="Fira Mono"/>
              </a:rPr>
              <a:t>w</a:t>
            </a:r>
            <a:r>
              <a:rPr b="1" lang="en" sz="1100">
                <a:solidFill>
                  <a:srgbClr val="008000"/>
                </a:solidFill>
                <a:highlight>
                  <a:srgbClr val="FFFFFF"/>
                </a:highlight>
                <a:latin typeface="Fira Mono"/>
                <a:ea typeface="Fira Mono"/>
                <a:cs typeface="Fira Mono"/>
                <a:sym typeface="Fira Mono"/>
              </a:rPr>
              <a:t>, </a:t>
            </a:r>
            <a:r>
              <a:rPr b="1" lang="en" sz="1100">
                <a:solidFill>
                  <a:srgbClr val="00B8BB"/>
                </a:solidFill>
                <a:highlight>
                  <a:srgbClr val="FFFFFF"/>
                </a:highlight>
                <a:latin typeface="Fira Mono"/>
                <a:ea typeface="Fira Mono"/>
                <a:cs typeface="Fira Mono"/>
                <a:sym typeface="Fira Mono"/>
              </a:rPr>
              <a:t>$</a:t>
            </a:r>
            <a:r>
              <a:rPr lang="en" sz="1100">
                <a:highlight>
                  <a:srgbClr val="FFFFFF"/>
                </a:highlight>
                <a:latin typeface="Fira Mono"/>
                <a:ea typeface="Fira Mono"/>
                <a:cs typeface="Fira Mono"/>
                <a:sym typeface="Fira Mono"/>
              </a:rPr>
              <a:t>h</a:t>
            </a:r>
            <a:r>
              <a:rPr b="1" lang="en" sz="1100">
                <a:solidFill>
                  <a:srgbClr val="008000"/>
                </a:solidFill>
                <a:highlight>
                  <a:srgbClr val="FFFFFF"/>
                </a:highlight>
                <a:latin typeface="Fira Mono"/>
                <a:ea typeface="Fira Mono"/>
                <a:cs typeface="Fira Mono"/>
                <a:sym typeface="Fira Mono"/>
              </a:rPr>
              <a:t>)</a:t>
            </a:r>
            <a:r>
              <a:rPr b="1" lang="en" sz="1100">
                <a:solidFill>
                  <a:srgbClr val="000080"/>
                </a:solidFill>
                <a:highlight>
                  <a:srgbClr val="FFFFFF"/>
                </a:highlight>
                <a:latin typeface="Fira Mono"/>
                <a:ea typeface="Fira Mono"/>
                <a:cs typeface="Fira Mono"/>
                <a:sym typeface="Fira Mono"/>
              </a:rPr>
              <a:t>\n</a:t>
            </a:r>
            <a:r>
              <a:rPr b="1" lang="en" sz="1100">
                <a:solidFill>
                  <a:srgbClr val="008000"/>
                </a:solidFill>
                <a:highlight>
                  <a:srgbClr val="FFFFFF"/>
                </a:highlight>
                <a:latin typeface="Fira Mono"/>
                <a:ea typeface="Fira Mono"/>
                <a:cs typeface="Fira Mono"/>
                <a:sym typeface="Fira Mono"/>
              </a:rPr>
              <a:t>" </a:t>
            </a:r>
            <a:r>
              <a:rPr lang="en" sz="1100">
                <a:highlight>
                  <a:srgbClr val="FFFFFF"/>
                </a:highlight>
                <a:latin typeface="Fira Mono"/>
                <a:ea typeface="Fira Mono"/>
                <a:cs typeface="Fira Mono"/>
                <a:sym typeface="Fira Mono"/>
              </a:rPr>
              <a:t>+ </a:t>
            </a:r>
            <a:r>
              <a:rPr i="1" lang="en" sz="1100">
                <a:highlight>
                  <a:srgbClr val="FFFFFF"/>
                </a:highlight>
                <a:latin typeface="Fira Mono"/>
                <a:ea typeface="Fira Mono"/>
                <a:cs typeface="Fira Mono"/>
                <a:sym typeface="Fira Mono"/>
              </a:rPr>
              <a:t>printSVG</a:t>
            </a:r>
            <a:r>
              <a:rPr lang="en" sz="1100">
                <a:highlight>
                  <a:srgbClr val="FFFFFF"/>
                </a:highlight>
                <a:latin typeface="Fira Mono"/>
                <a:ea typeface="Fira Mono"/>
                <a:cs typeface="Fira Mono"/>
                <a:sym typeface="Fira Mono"/>
              </a:rPr>
              <a:t>(ss)</a:t>
            </a:r>
          </a:p>
          <a:p>
            <a:pPr lvl="0" marL="0" rtl="0">
              <a:lnSpc>
                <a:spcPct val="115000"/>
              </a:lnSpc>
              <a:spcBef>
                <a:spcPts val="0"/>
              </a:spcBef>
              <a:buNone/>
            </a:pPr>
            <a:r>
              <a:rPr lang="en" sz="1100">
                <a:highlight>
                  <a:srgbClr val="FFFFFF"/>
                </a:highlight>
                <a:latin typeface="Fira Mono"/>
                <a:ea typeface="Fira Mono"/>
                <a:cs typeface="Fira Mono"/>
                <a:sym typeface="Fira Mono"/>
              </a:rPr>
              <a:t> </a:t>
            </a:r>
            <a:r>
              <a:rPr b="1" lang="en" sz="1100">
                <a:solidFill>
                  <a:srgbClr val="000080"/>
                </a:solidFill>
                <a:highlight>
                  <a:srgbClr val="FFFFFF"/>
                </a:highlight>
                <a:latin typeface="Fira Mono"/>
                <a:ea typeface="Fira Mono"/>
                <a:cs typeface="Fira Mono"/>
                <a:sym typeface="Fira Mono"/>
              </a:rPr>
              <a:t>case </a:t>
            </a:r>
            <a:r>
              <a:rPr i="1" lang="en" sz="1100">
                <a:solidFill>
                  <a:srgbClr val="660E7A"/>
                </a:solidFill>
                <a:highlight>
                  <a:srgbClr val="FFFFFF"/>
                </a:highlight>
                <a:latin typeface="Fira Mono"/>
                <a:ea typeface="Fira Mono"/>
                <a:cs typeface="Fira Mono"/>
                <a:sym typeface="Fira Mono"/>
              </a:rPr>
              <a:t>Nil </a:t>
            </a:r>
            <a:r>
              <a:rPr lang="en" sz="1100">
                <a:highlight>
                  <a:srgbClr val="FFFFFF"/>
                </a:highlight>
                <a:latin typeface="Fira Mono"/>
                <a:ea typeface="Fira Mono"/>
                <a:cs typeface="Fira Mono"/>
                <a:sym typeface="Fira Mono"/>
              </a:rPr>
              <a:t>=&gt; </a:t>
            </a:r>
            <a:r>
              <a:rPr b="1" lang="en" sz="1100">
                <a:solidFill>
                  <a:srgbClr val="008000"/>
                </a:solidFill>
                <a:highlight>
                  <a:srgbClr val="FFFFFF"/>
                </a:highlight>
                <a:latin typeface="Fira Mono"/>
                <a:ea typeface="Fira Mono"/>
                <a:cs typeface="Fira Mono"/>
                <a:sym typeface="Fira Mono"/>
              </a:rPr>
              <a:t>""</a:t>
            </a:r>
          </a:p>
          <a:p>
            <a:pPr lvl="0" marL="0" rtl="0">
              <a:lnSpc>
                <a:spcPct val="115000"/>
              </a:lnSpc>
              <a:spcBef>
                <a:spcPts val="0"/>
              </a:spcBef>
              <a:buNone/>
            </a:pPr>
            <a:r>
              <a:rPr lang="en" sz="1100">
                <a:highlight>
                  <a:srgbClr val="FFFFFF"/>
                </a:highlight>
                <a:latin typeface="Fira Mono"/>
                <a:ea typeface="Fira Mono"/>
                <a:cs typeface="Fira Mono"/>
                <a:sym typeface="Fira Mono"/>
              </a:rPr>
              <a:t>}</a:t>
            </a:r>
          </a:p>
          <a:p>
            <a:pPr lvl="0" marL="0" rtl="0">
              <a:lnSpc>
                <a:spcPct val="115000"/>
              </a:lnSpc>
              <a:spcBef>
                <a:spcPts val="0"/>
              </a:spcBef>
              <a:buNone/>
            </a:pPr>
            <a:r>
              <a:t/>
            </a:r>
            <a:endParaRPr b="1" sz="1100">
              <a:solidFill>
                <a:srgbClr val="000080"/>
              </a:solidFill>
              <a:highlight>
                <a:srgbClr val="FFFFFF"/>
              </a:highlight>
              <a:latin typeface="Fira Mono"/>
              <a:ea typeface="Fira Mono"/>
              <a:cs typeface="Fira Mono"/>
              <a:sym typeface="Fira Mon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Shape 145"/>
          <p:cNvSpPr txBox="1"/>
          <p:nvPr/>
        </p:nvSpPr>
        <p:spPr>
          <a:xfrm>
            <a:off x="250625" y="1874325"/>
            <a:ext cx="8663400" cy="2985900"/>
          </a:xfrm>
          <a:prstGeom prst="rect">
            <a:avLst/>
          </a:prstGeom>
          <a:noFill/>
          <a:ln>
            <a:noFill/>
          </a:ln>
        </p:spPr>
        <p:txBody>
          <a:bodyPr anchorCtr="0" anchor="t" bIns="91425" lIns="91425" rIns="91425" wrap="square" tIns="91425">
            <a:noAutofit/>
          </a:bodyPr>
          <a:lstStyle/>
          <a:p>
            <a:pPr lvl="0" marL="0" rtl="0">
              <a:lnSpc>
                <a:spcPct val="115000"/>
              </a:lnSpc>
              <a:spcBef>
                <a:spcPts val="0"/>
              </a:spcBef>
              <a:buNone/>
            </a:pPr>
            <a:r>
              <a:rPr b="1" lang="en" sz="1200">
                <a:solidFill>
                  <a:srgbClr val="000080"/>
                </a:solidFill>
                <a:highlight>
                  <a:srgbClr val="FFFFFF"/>
                </a:highlight>
                <a:latin typeface="Fira Mono"/>
                <a:ea typeface="Fira Mono"/>
                <a:cs typeface="Fira Mono"/>
                <a:sym typeface="Fira Mono"/>
              </a:rPr>
              <a:t>sealed trait </a:t>
            </a:r>
            <a:r>
              <a:rPr lang="en" sz="1200">
                <a:highlight>
                  <a:srgbClr val="FFFFFF"/>
                </a:highlight>
                <a:latin typeface="Fira Mono"/>
                <a:ea typeface="Fira Mono"/>
                <a:cs typeface="Fira Mono"/>
                <a:sym typeface="Fira Mono"/>
              </a:rPr>
              <a:t>RandomAccess[</a:t>
            </a:r>
            <a:r>
              <a:rPr lang="en" sz="1200">
                <a:solidFill>
                  <a:srgbClr val="20999D"/>
                </a:solidFill>
                <a:highlight>
                  <a:srgbClr val="FFFFFF"/>
                </a:highlight>
                <a:latin typeface="Fira Mono"/>
                <a:ea typeface="Fira Mono"/>
                <a:cs typeface="Fira Mono"/>
                <a:sym typeface="Fira Mono"/>
              </a:rPr>
              <a:t>A</a:t>
            </a:r>
            <a:r>
              <a:rPr lang="en" sz="1200">
                <a:highlight>
                  <a:srgbClr val="FFFFFF"/>
                </a:highlight>
                <a:latin typeface="Fira Mono"/>
                <a:ea typeface="Fira Mono"/>
                <a:cs typeface="Fira Mono"/>
                <a:sym typeface="Fira Mono"/>
              </a:rPr>
              <a:t>]</a:t>
            </a:r>
          </a:p>
          <a:p>
            <a:pPr lvl="0" marL="0" rtl="0">
              <a:lnSpc>
                <a:spcPct val="115000"/>
              </a:lnSpc>
              <a:spcBef>
                <a:spcPts val="0"/>
              </a:spcBef>
              <a:buNone/>
            </a:pPr>
            <a:r>
              <a:rPr b="1" lang="en" sz="1200">
                <a:solidFill>
                  <a:srgbClr val="000080"/>
                </a:solidFill>
                <a:highlight>
                  <a:srgbClr val="FFFFFF"/>
                </a:highlight>
                <a:latin typeface="Fira Mono"/>
                <a:ea typeface="Fira Mono"/>
                <a:cs typeface="Fira Mono"/>
                <a:sym typeface="Fira Mono"/>
              </a:rPr>
              <a:t>case class </a:t>
            </a:r>
            <a:r>
              <a:rPr lang="en" sz="1200">
                <a:highlight>
                  <a:srgbClr val="FFFFFF"/>
                </a:highlight>
                <a:latin typeface="Fira Mono"/>
                <a:ea typeface="Fira Mono"/>
                <a:cs typeface="Fira Mono"/>
                <a:sym typeface="Fira Mono"/>
              </a:rPr>
              <a:t>Write(index: Int, data: </a:t>
            </a:r>
            <a:r>
              <a:rPr lang="en" sz="1200">
                <a:solidFill>
                  <a:srgbClr val="20999D"/>
                </a:solidFill>
                <a:highlight>
                  <a:srgbClr val="FFFFFF"/>
                </a:highlight>
                <a:latin typeface="Fira Mono"/>
                <a:ea typeface="Fira Mono"/>
                <a:cs typeface="Fira Mono"/>
                <a:sym typeface="Fira Mono"/>
              </a:rPr>
              <a:t>String</a:t>
            </a:r>
            <a:r>
              <a:rPr lang="en" sz="1200">
                <a:highlight>
                  <a:srgbClr val="FFFFFF"/>
                </a:highlight>
                <a:latin typeface="Fira Mono"/>
                <a:ea typeface="Fira Mono"/>
                <a:cs typeface="Fira Mono"/>
                <a:sym typeface="Fira Mono"/>
              </a:rPr>
              <a:t>) </a:t>
            </a:r>
            <a:r>
              <a:rPr b="1" lang="en" sz="1200">
                <a:solidFill>
                  <a:srgbClr val="000080"/>
                </a:solidFill>
                <a:highlight>
                  <a:srgbClr val="FFFFFF"/>
                </a:highlight>
                <a:latin typeface="Fira Mono"/>
                <a:ea typeface="Fira Mono"/>
                <a:cs typeface="Fira Mono"/>
                <a:sym typeface="Fira Mono"/>
              </a:rPr>
              <a:t>extends </a:t>
            </a:r>
            <a:r>
              <a:rPr lang="en" sz="1200">
                <a:highlight>
                  <a:srgbClr val="FFFFFF"/>
                </a:highlight>
                <a:latin typeface="Fira Mono"/>
                <a:ea typeface="Fira Mono"/>
                <a:cs typeface="Fira Mono"/>
                <a:sym typeface="Fira Mono"/>
              </a:rPr>
              <a:t>RandomAccess[Unit]</a:t>
            </a:r>
          </a:p>
          <a:p>
            <a:pPr lvl="0" marL="0" rtl="0">
              <a:lnSpc>
                <a:spcPct val="115000"/>
              </a:lnSpc>
              <a:spcBef>
                <a:spcPts val="0"/>
              </a:spcBef>
              <a:buNone/>
            </a:pPr>
            <a:r>
              <a:rPr b="1" lang="en" sz="1200">
                <a:solidFill>
                  <a:srgbClr val="000080"/>
                </a:solidFill>
                <a:highlight>
                  <a:srgbClr val="FFFFFF"/>
                </a:highlight>
                <a:latin typeface="Fira Mono"/>
                <a:ea typeface="Fira Mono"/>
                <a:cs typeface="Fira Mono"/>
                <a:sym typeface="Fira Mono"/>
              </a:rPr>
              <a:t>case class </a:t>
            </a:r>
            <a:r>
              <a:rPr lang="en" sz="1200">
                <a:highlight>
                  <a:srgbClr val="FFFFFF"/>
                </a:highlight>
                <a:latin typeface="Fira Mono"/>
                <a:ea typeface="Fira Mono"/>
                <a:cs typeface="Fira Mono"/>
                <a:sym typeface="Fira Mono"/>
              </a:rPr>
              <a:t>Read(index: Int, length: Int) </a:t>
            </a:r>
            <a:r>
              <a:rPr b="1" lang="en" sz="1200">
                <a:solidFill>
                  <a:srgbClr val="000080"/>
                </a:solidFill>
                <a:highlight>
                  <a:srgbClr val="FFFFFF"/>
                </a:highlight>
                <a:latin typeface="Fira Mono"/>
                <a:ea typeface="Fira Mono"/>
                <a:cs typeface="Fira Mono"/>
                <a:sym typeface="Fira Mono"/>
              </a:rPr>
              <a:t>extends </a:t>
            </a:r>
            <a:r>
              <a:rPr lang="en" sz="1200">
                <a:highlight>
                  <a:srgbClr val="FFFFFF"/>
                </a:highlight>
                <a:latin typeface="Fira Mono"/>
                <a:ea typeface="Fira Mono"/>
                <a:cs typeface="Fira Mono"/>
                <a:sym typeface="Fira Mono"/>
              </a:rPr>
              <a:t>RandomAccess[</a:t>
            </a:r>
            <a:r>
              <a:rPr lang="en" sz="1200">
                <a:solidFill>
                  <a:srgbClr val="20999D"/>
                </a:solidFill>
                <a:highlight>
                  <a:srgbClr val="FFFFFF"/>
                </a:highlight>
                <a:latin typeface="Fira Mono"/>
                <a:ea typeface="Fira Mono"/>
                <a:cs typeface="Fira Mono"/>
                <a:sym typeface="Fira Mono"/>
              </a:rPr>
              <a:t>String</a:t>
            </a:r>
            <a:r>
              <a:rPr lang="en" sz="1200">
                <a:highlight>
                  <a:srgbClr val="FFFFFF"/>
                </a:highlight>
                <a:latin typeface="Fira Mono"/>
                <a:ea typeface="Fira Mono"/>
                <a:cs typeface="Fira Mono"/>
                <a:sym typeface="Fira Mono"/>
              </a:rPr>
              <a:t>]</a:t>
            </a:r>
          </a:p>
          <a:p>
            <a:pPr lvl="0" marL="0" rtl="0">
              <a:lnSpc>
                <a:spcPct val="115000"/>
              </a:lnSpc>
              <a:spcBef>
                <a:spcPts val="0"/>
              </a:spcBef>
              <a:buNone/>
            </a:pPr>
            <a:r>
              <a:t/>
            </a:r>
            <a:endParaRPr b="1" sz="1200">
              <a:solidFill>
                <a:srgbClr val="000080"/>
              </a:solidFill>
              <a:highlight>
                <a:srgbClr val="FFFFFF"/>
              </a:highlight>
              <a:latin typeface="Fira Mono"/>
              <a:ea typeface="Fira Mono"/>
              <a:cs typeface="Fira Mono"/>
              <a:sym typeface="Fira Mon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Shape 150"/>
          <p:cNvSpPr txBox="1"/>
          <p:nvPr/>
        </p:nvSpPr>
        <p:spPr>
          <a:xfrm>
            <a:off x="250625" y="1874325"/>
            <a:ext cx="8663400" cy="2985900"/>
          </a:xfrm>
          <a:prstGeom prst="rect">
            <a:avLst/>
          </a:prstGeom>
          <a:noFill/>
          <a:ln>
            <a:noFill/>
          </a:ln>
        </p:spPr>
        <p:txBody>
          <a:bodyPr anchorCtr="0" anchor="t" bIns="91425" lIns="91425" rIns="91425" wrap="square" tIns="91425">
            <a:noAutofit/>
          </a:bodyPr>
          <a:lstStyle/>
          <a:p>
            <a:pPr lvl="0" marL="0" rtl="0">
              <a:lnSpc>
                <a:spcPct val="115000"/>
              </a:lnSpc>
              <a:spcBef>
                <a:spcPts val="0"/>
              </a:spcBef>
              <a:buNone/>
            </a:pPr>
            <a:r>
              <a:rPr b="1" lang="en" sz="1200">
                <a:solidFill>
                  <a:srgbClr val="000080"/>
                </a:solidFill>
                <a:highlight>
                  <a:srgbClr val="FFFFFF"/>
                </a:highlight>
                <a:latin typeface="Fira Mono"/>
                <a:ea typeface="Fira Mono"/>
                <a:cs typeface="Fira Mono"/>
                <a:sym typeface="Fira Mono"/>
              </a:rPr>
              <a:t>sealed trait </a:t>
            </a:r>
            <a:r>
              <a:rPr lang="en" sz="1200">
                <a:highlight>
                  <a:srgbClr val="FFFFFF"/>
                </a:highlight>
                <a:latin typeface="Fira Mono"/>
                <a:ea typeface="Fira Mono"/>
                <a:cs typeface="Fira Mono"/>
                <a:sym typeface="Fira Mono"/>
              </a:rPr>
              <a:t>RandomAccess</a:t>
            </a:r>
          </a:p>
          <a:p>
            <a:pPr lvl="0" marL="0" rtl="0">
              <a:lnSpc>
                <a:spcPct val="115000"/>
              </a:lnSpc>
              <a:spcBef>
                <a:spcPts val="0"/>
              </a:spcBef>
              <a:buNone/>
            </a:pPr>
            <a:r>
              <a:rPr b="1" lang="en" sz="1200">
                <a:solidFill>
                  <a:srgbClr val="000080"/>
                </a:solidFill>
                <a:highlight>
                  <a:srgbClr val="FFFFFF"/>
                </a:highlight>
                <a:latin typeface="Fira Mono"/>
                <a:ea typeface="Fira Mono"/>
                <a:cs typeface="Fira Mono"/>
                <a:sym typeface="Fira Mono"/>
              </a:rPr>
              <a:t>case class </a:t>
            </a:r>
            <a:r>
              <a:rPr lang="en" sz="1200">
                <a:highlight>
                  <a:srgbClr val="FFFFFF"/>
                </a:highlight>
                <a:latin typeface="Fira Mono"/>
                <a:ea typeface="Fira Mono"/>
                <a:cs typeface="Fira Mono"/>
                <a:sym typeface="Fira Mono"/>
              </a:rPr>
              <a:t>Write(index: Int, data: </a:t>
            </a:r>
            <a:r>
              <a:rPr lang="en" sz="1200">
                <a:solidFill>
                  <a:srgbClr val="20999D"/>
                </a:solidFill>
                <a:highlight>
                  <a:srgbClr val="FFFFFF"/>
                </a:highlight>
                <a:latin typeface="Fira Mono"/>
                <a:ea typeface="Fira Mono"/>
                <a:cs typeface="Fira Mono"/>
                <a:sym typeface="Fira Mono"/>
              </a:rPr>
              <a:t>String</a:t>
            </a:r>
            <a:r>
              <a:rPr lang="en" sz="1200">
                <a:highlight>
                  <a:srgbClr val="FFFFFF"/>
                </a:highlight>
                <a:latin typeface="Fira Mono"/>
                <a:ea typeface="Fira Mono"/>
                <a:cs typeface="Fira Mono"/>
                <a:sym typeface="Fira Mono"/>
              </a:rPr>
              <a:t>) </a:t>
            </a:r>
            <a:r>
              <a:rPr b="1" lang="en" sz="1200">
                <a:solidFill>
                  <a:srgbClr val="000080"/>
                </a:solidFill>
                <a:highlight>
                  <a:srgbClr val="FFFFFF"/>
                </a:highlight>
                <a:latin typeface="Fira Mono"/>
                <a:ea typeface="Fira Mono"/>
                <a:cs typeface="Fira Mono"/>
                <a:sym typeface="Fira Mono"/>
              </a:rPr>
              <a:t>extends </a:t>
            </a:r>
            <a:r>
              <a:rPr lang="en" sz="1200">
                <a:highlight>
                  <a:srgbClr val="FFFFFF"/>
                </a:highlight>
                <a:latin typeface="Fira Mono"/>
                <a:ea typeface="Fira Mono"/>
                <a:cs typeface="Fira Mono"/>
                <a:sym typeface="Fira Mono"/>
              </a:rPr>
              <a:t>RandomAccess</a:t>
            </a:r>
          </a:p>
          <a:p>
            <a:pPr lvl="0" marL="0" rtl="0">
              <a:lnSpc>
                <a:spcPct val="115000"/>
              </a:lnSpc>
              <a:spcBef>
                <a:spcPts val="0"/>
              </a:spcBef>
              <a:buNone/>
            </a:pPr>
            <a:r>
              <a:rPr b="1" lang="en" sz="1200">
                <a:solidFill>
                  <a:srgbClr val="000080"/>
                </a:solidFill>
                <a:highlight>
                  <a:srgbClr val="FFFFFF"/>
                </a:highlight>
                <a:latin typeface="Fira Mono"/>
                <a:ea typeface="Fira Mono"/>
                <a:cs typeface="Fira Mono"/>
                <a:sym typeface="Fira Mono"/>
              </a:rPr>
              <a:t>case class </a:t>
            </a:r>
            <a:r>
              <a:rPr lang="en" sz="1200">
                <a:highlight>
                  <a:srgbClr val="FFFFFF"/>
                </a:highlight>
                <a:latin typeface="Fira Mono"/>
                <a:ea typeface="Fira Mono"/>
                <a:cs typeface="Fira Mono"/>
                <a:sym typeface="Fira Mono"/>
              </a:rPr>
              <a:t>Read[</a:t>
            </a:r>
            <a:r>
              <a:rPr lang="en" sz="1200">
                <a:solidFill>
                  <a:srgbClr val="20999D"/>
                </a:solidFill>
                <a:highlight>
                  <a:srgbClr val="FFFFFF"/>
                </a:highlight>
                <a:latin typeface="Fira Mono"/>
                <a:ea typeface="Fira Mono"/>
                <a:cs typeface="Fira Mono"/>
                <a:sym typeface="Fira Mono"/>
              </a:rPr>
              <a:t>A</a:t>
            </a:r>
            <a:r>
              <a:rPr lang="en" sz="1200">
                <a:highlight>
                  <a:srgbClr val="FFFFFF"/>
                </a:highlight>
                <a:latin typeface="Fira Mono"/>
                <a:ea typeface="Fira Mono"/>
                <a:cs typeface="Fira Mono"/>
                <a:sym typeface="Fira Mono"/>
              </a:rPr>
              <a:t>](index: Int, length: Int, fromData: </a:t>
            </a:r>
            <a:r>
              <a:rPr lang="en" sz="1200">
                <a:solidFill>
                  <a:srgbClr val="20999D"/>
                </a:solidFill>
                <a:highlight>
                  <a:srgbClr val="FFFFFF"/>
                </a:highlight>
                <a:latin typeface="Fira Mono"/>
                <a:ea typeface="Fira Mono"/>
                <a:cs typeface="Fira Mono"/>
                <a:sym typeface="Fira Mono"/>
              </a:rPr>
              <a:t>String </a:t>
            </a:r>
            <a:r>
              <a:rPr lang="en" sz="1200">
                <a:highlight>
                  <a:srgbClr val="FFFFFF"/>
                </a:highlight>
                <a:latin typeface="Fira Mono"/>
                <a:ea typeface="Fira Mono"/>
                <a:cs typeface="Fira Mono"/>
                <a:sym typeface="Fira Mono"/>
              </a:rPr>
              <a:t>=&gt; </a:t>
            </a:r>
            <a:r>
              <a:rPr lang="en" sz="1200">
                <a:solidFill>
                  <a:srgbClr val="20999D"/>
                </a:solidFill>
                <a:highlight>
                  <a:srgbClr val="FFFFFF"/>
                </a:highlight>
                <a:latin typeface="Fira Mono"/>
                <a:ea typeface="Fira Mono"/>
                <a:cs typeface="Fira Mono"/>
                <a:sym typeface="Fira Mono"/>
              </a:rPr>
              <a:t>A</a:t>
            </a:r>
            <a:r>
              <a:rPr lang="en" sz="1200">
                <a:highlight>
                  <a:srgbClr val="FFFFFF"/>
                </a:highlight>
                <a:latin typeface="Fira Mono"/>
                <a:ea typeface="Fira Mono"/>
                <a:cs typeface="Fira Mono"/>
                <a:sym typeface="Fira Mono"/>
              </a:rPr>
              <a:t>) </a:t>
            </a:r>
            <a:r>
              <a:rPr b="1" lang="en" sz="1200">
                <a:solidFill>
                  <a:srgbClr val="000080"/>
                </a:solidFill>
                <a:highlight>
                  <a:srgbClr val="FFFFFF"/>
                </a:highlight>
                <a:latin typeface="Fira Mono"/>
                <a:ea typeface="Fira Mono"/>
                <a:cs typeface="Fira Mono"/>
                <a:sym typeface="Fira Mono"/>
              </a:rPr>
              <a:t>extends </a:t>
            </a:r>
            <a:r>
              <a:rPr lang="en" sz="1200">
                <a:highlight>
                  <a:srgbClr val="FFFFFF"/>
                </a:highlight>
                <a:latin typeface="Fira Mono"/>
                <a:ea typeface="Fira Mono"/>
                <a:cs typeface="Fira Mono"/>
                <a:sym typeface="Fira Mono"/>
              </a:rPr>
              <a:t>RandomAccess</a:t>
            </a:r>
          </a:p>
          <a:p>
            <a:pPr lvl="0" marL="0" rtl="0">
              <a:lnSpc>
                <a:spcPct val="115000"/>
              </a:lnSpc>
              <a:spcBef>
                <a:spcPts val="0"/>
              </a:spcBef>
              <a:buNone/>
            </a:pPr>
            <a:r>
              <a:t/>
            </a:r>
            <a:endParaRPr sz="1200">
              <a:latin typeface="Fira Mono"/>
              <a:ea typeface="Fira Mono"/>
              <a:cs typeface="Fira Mono"/>
              <a:sym typeface="Fira Mon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Shape 155"/>
          <p:cNvSpPr txBox="1"/>
          <p:nvPr/>
        </p:nvSpPr>
        <p:spPr>
          <a:xfrm>
            <a:off x="250625" y="1874325"/>
            <a:ext cx="8663400" cy="2985900"/>
          </a:xfrm>
          <a:prstGeom prst="rect">
            <a:avLst/>
          </a:prstGeom>
          <a:noFill/>
          <a:ln>
            <a:noFill/>
          </a:ln>
        </p:spPr>
        <p:txBody>
          <a:bodyPr anchorCtr="0" anchor="t" bIns="91425" lIns="91425" rIns="91425" wrap="square" tIns="91425">
            <a:noAutofit/>
          </a:bodyPr>
          <a:lstStyle/>
          <a:p>
            <a:pPr lvl="0" marL="0" rtl="0">
              <a:lnSpc>
                <a:spcPct val="115000"/>
              </a:lnSpc>
              <a:spcBef>
                <a:spcPts val="0"/>
              </a:spcBef>
              <a:buNone/>
            </a:pPr>
            <a:r>
              <a:rPr b="1" lang="en" sz="1200">
                <a:solidFill>
                  <a:srgbClr val="000080"/>
                </a:solidFill>
                <a:highlight>
                  <a:srgbClr val="FFFFFF"/>
                </a:highlight>
                <a:latin typeface="Fira Mono"/>
                <a:ea typeface="Fira Mono"/>
                <a:cs typeface="Fira Mono"/>
                <a:sym typeface="Fira Mono"/>
              </a:rPr>
              <a:t>sealed trait </a:t>
            </a:r>
            <a:r>
              <a:rPr lang="en" sz="1200">
                <a:highlight>
                  <a:srgbClr val="FFFFFF"/>
                </a:highlight>
                <a:latin typeface="Fira Mono"/>
                <a:ea typeface="Fira Mono"/>
                <a:cs typeface="Fira Mono"/>
                <a:sym typeface="Fira Mono"/>
              </a:rPr>
              <a:t>RandomAccess[</a:t>
            </a:r>
            <a:r>
              <a:rPr lang="en" sz="1200">
                <a:solidFill>
                  <a:srgbClr val="20999D"/>
                </a:solidFill>
                <a:highlight>
                  <a:srgbClr val="FFFFFF"/>
                </a:highlight>
                <a:latin typeface="Fira Mono"/>
                <a:ea typeface="Fira Mono"/>
                <a:cs typeface="Fira Mono"/>
                <a:sym typeface="Fira Mono"/>
              </a:rPr>
              <a:t>A</a:t>
            </a:r>
            <a:r>
              <a:rPr lang="en" sz="1200">
                <a:highlight>
                  <a:srgbClr val="FFFFFF"/>
                </a:highlight>
                <a:latin typeface="Fira Mono"/>
                <a:ea typeface="Fira Mono"/>
                <a:cs typeface="Fira Mono"/>
                <a:sym typeface="Fira Mono"/>
              </a:rPr>
              <a:t>]</a:t>
            </a:r>
          </a:p>
          <a:p>
            <a:pPr lvl="0" marL="0" rtl="0">
              <a:lnSpc>
                <a:spcPct val="115000"/>
              </a:lnSpc>
              <a:spcBef>
                <a:spcPts val="0"/>
              </a:spcBef>
              <a:buNone/>
            </a:pPr>
            <a:r>
              <a:rPr b="1" lang="en" sz="1200">
                <a:solidFill>
                  <a:srgbClr val="000080"/>
                </a:solidFill>
                <a:highlight>
                  <a:srgbClr val="FFFFFF"/>
                </a:highlight>
                <a:latin typeface="Fira Mono"/>
                <a:ea typeface="Fira Mono"/>
                <a:cs typeface="Fira Mono"/>
                <a:sym typeface="Fira Mono"/>
              </a:rPr>
              <a:t>case class </a:t>
            </a:r>
            <a:r>
              <a:rPr lang="en" sz="1200">
                <a:highlight>
                  <a:srgbClr val="FFFFFF"/>
                </a:highlight>
                <a:latin typeface="Fira Mono"/>
                <a:ea typeface="Fira Mono"/>
                <a:cs typeface="Fira Mono"/>
                <a:sym typeface="Fira Mono"/>
              </a:rPr>
              <a:t>Write[</a:t>
            </a:r>
            <a:r>
              <a:rPr lang="en" sz="1200">
                <a:solidFill>
                  <a:srgbClr val="20999D"/>
                </a:solidFill>
                <a:highlight>
                  <a:srgbClr val="FFFFFF"/>
                </a:highlight>
                <a:latin typeface="Fira Mono"/>
                <a:ea typeface="Fira Mono"/>
                <a:cs typeface="Fira Mono"/>
                <a:sym typeface="Fira Mono"/>
              </a:rPr>
              <a:t>A</a:t>
            </a:r>
            <a:r>
              <a:rPr lang="en" sz="1200">
                <a:highlight>
                  <a:srgbClr val="FFFFFF"/>
                </a:highlight>
                <a:latin typeface="Fira Mono"/>
                <a:ea typeface="Fira Mono"/>
                <a:cs typeface="Fira Mono"/>
                <a:sym typeface="Fira Mono"/>
              </a:rPr>
              <a:t>](index: Int, data: </a:t>
            </a:r>
            <a:r>
              <a:rPr lang="en" sz="1200">
                <a:solidFill>
                  <a:srgbClr val="20999D"/>
                </a:solidFill>
                <a:highlight>
                  <a:srgbClr val="FFFFFF"/>
                </a:highlight>
                <a:latin typeface="Fira Mono"/>
                <a:ea typeface="Fira Mono"/>
                <a:cs typeface="Fira Mono"/>
                <a:sym typeface="Fira Mono"/>
              </a:rPr>
              <a:t>String</a:t>
            </a:r>
            <a:r>
              <a:rPr lang="en" sz="1200">
                <a:highlight>
                  <a:srgbClr val="FFFFFF"/>
                </a:highlight>
                <a:latin typeface="Fira Mono"/>
                <a:ea typeface="Fira Mono"/>
                <a:cs typeface="Fira Mono"/>
                <a:sym typeface="Fira Mono"/>
              </a:rPr>
              <a:t>) </a:t>
            </a:r>
            <a:r>
              <a:rPr b="1" lang="en" sz="1200">
                <a:solidFill>
                  <a:srgbClr val="000080"/>
                </a:solidFill>
                <a:highlight>
                  <a:srgbClr val="FFFFFF"/>
                </a:highlight>
                <a:latin typeface="Fira Mono"/>
                <a:ea typeface="Fira Mono"/>
                <a:cs typeface="Fira Mono"/>
                <a:sym typeface="Fira Mono"/>
              </a:rPr>
              <a:t>extends </a:t>
            </a:r>
            <a:r>
              <a:rPr lang="en" sz="1200">
                <a:highlight>
                  <a:srgbClr val="FFFFFF"/>
                </a:highlight>
                <a:latin typeface="Fira Mono"/>
                <a:ea typeface="Fira Mono"/>
                <a:cs typeface="Fira Mono"/>
                <a:sym typeface="Fira Mono"/>
              </a:rPr>
              <a:t>RandomAccess[</a:t>
            </a:r>
            <a:r>
              <a:rPr lang="en" sz="1200">
                <a:solidFill>
                  <a:srgbClr val="20999D"/>
                </a:solidFill>
                <a:highlight>
                  <a:srgbClr val="FFFFFF"/>
                </a:highlight>
                <a:latin typeface="Fira Mono"/>
                <a:ea typeface="Fira Mono"/>
                <a:cs typeface="Fira Mono"/>
                <a:sym typeface="Fira Mono"/>
              </a:rPr>
              <a:t>A</a:t>
            </a:r>
            <a:r>
              <a:rPr lang="en" sz="1200">
                <a:highlight>
                  <a:srgbClr val="FFFFFF"/>
                </a:highlight>
                <a:latin typeface="Fira Mono"/>
                <a:ea typeface="Fira Mono"/>
                <a:cs typeface="Fira Mono"/>
                <a:sym typeface="Fira Mono"/>
              </a:rPr>
              <a:t>]</a:t>
            </a:r>
          </a:p>
          <a:p>
            <a:pPr lvl="0" marL="0" rtl="0">
              <a:lnSpc>
                <a:spcPct val="115000"/>
              </a:lnSpc>
              <a:spcBef>
                <a:spcPts val="0"/>
              </a:spcBef>
              <a:buNone/>
            </a:pPr>
            <a:r>
              <a:rPr b="1" lang="en" sz="1200">
                <a:solidFill>
                  <a:srgbClr val="000080"/>
                </a:solidFill>
                <a:highlight>
                  <a:srgbClr val="FFFFFF"/>
                </a:highlight>
                <a:latin typeface="Fira Mono"/>
                <a:ea typeface="Fira Mono"/>
                <a:cs typeface="Fira Mono"/>
                <a:sym typeface="Fira Mono"/>
              </a:rPr>
              <a:t>case class </a:t>
            </a:r>
            <a:r>
              <a:rPr lang="en" sz="1200">
                <a:highlight>
                  <a:srgbClr val="FFFFFF"/>
                </a:highlight>
                <a:latin typeface="Fira Mono"/>
                <a:ea typeface="Fira Mono"/>
                <a:cs typeface="Fira Mono"/>
                <a:sym typeface="Fira Mono"/>
              </a:rPr>
              <a:t>Read[</a:t>
            </a:r>
            <a:r>
              <a:rPr lang="en" sz="1200">
                <a:solidFill>
                  <a:srgbClr val="20999D"/>
                </a:solidFill>
                <a:highlight>
                  <a:srgbClr val="FFFFFF"/>
                </a:highlight>
                <a:latin typeface="Fira Mono"/>
                <a:ea typeface="Fira Mono"/>
                <a:cs typeface="Fira Mono"/>
                <a:sym typeface="Fira Mono"/>
              </a:rPr>
              <a:t>A</a:t>
            </a:r>
            <a:r>
              <a:rPr lang="en" sz="1200">
                <a:highlight>
                  <a:srgbClr val="FFFFFF"/>
                </a:highlight>
                <a:latin typeface="Fira Mono"/>
                <a:ea typeface="Fira Mono"/>
                <a:cs typeface="Fira Mono"/>
                <a:sym typeface="Fira Mono"/>
              </a:rPr>
              <a:t>](index: Int, length: Int, fromData: </a:t>
            </a:r>
            <a:r>
              <a:rPr lang="en" sz="1200">
                <a:solidFill>
                  <a:srgbClr val="20999D"/>
                </a:solidFill>
                <a:highlight>
                  <a:srgbClr val="FFFFFF"/>
                </a:highlight>
                <a:latin typeface="Fira Mono"/>
                <a:ea typeface="Fira Mono"/>
                <a:cs typeface="Fira Mono"/>
                <a:sym typeface="Fira Mono"/>
              </a:rPr>
              <a:t>String </a:t>
            </a:r>
            <a:r>
              <a:rPr lang="en" sz="1200">
                <a:highlight>
                  <a:srgbClr val="FFFFFF"/>
                </a:highlight>
                <a:latin typeface="Fira Mono"/>
                <a:ea typeface="Fira Mono"/>
                <a:cs typeface="Fira Mono"/>
                <a:sym typeface="Fira Mono"/>
              </a:rPr>
              <a:t>=&gt; </a:t>
            </a:r>
            <a:r>
              <a:rPr lang="en" sz="1200">
                <a:solidFill>
                  <a:srgbClr val="20999D"/>
                </a:solidFill>
                <a:highlight>
                  <a:srgbClr val="FFFFFF"/>
                </a:highlight>
                <a:latin typeface="Fira Mono"/>
                <a:ea typeface="Fira Mono"/>
                <a:cs typeface="Fira Mono"/>
                <a:sym typeface="Fira Mono"/>
              </a:rPr>
              <a:t>A</a:t>
            </a:r>
            <a:r>
              <a:rPr lang="en" sz="1200">
                <a:highlight>
                  <a:srgbClr val="FFFFFF"/>
                </a:highlight>
                <a:latin typeface="Fira Mono"/>
                <a:ea typeface="Fira Mono"/>
                <a:cs typeface="Fira Mono"/>
                <a:sym typeface="Fira Mono"/>
              </a:rPr>
              <a:t>) </a:t>
            </a:r>
            <a:r>
              <a:rPr b="1" lang="en" sz="1200">
                <a:solidFill>
                  <a:srgbClr val="000080"/>
                </a:solidFill>
                <a:highlight>
                  <a:srgbClr val="FFFFFF"/>
                </a:highlight>
                <a:latin typeface="Fira Mono"/>
                <a:ea typeface="Fira Mono"/>
                <a:cs typeface="Fira Mono"/>
                <a:sym typeface="Fira Mono"/>
              </a:rPr>
              <a:t>extends </a:t>
            </a:r>
            <a:r>
              <a:rPr lang="en" sz="1200">
                <a:highlight>
                  <a:srgbClr val="FFFFFF"/>
                </a:highlight>
                <a:latin typeface="Fira Mono"/>
                <a:ea typeface="Fira Mono"/>
                <a:cs typeface="Fira Mono"/>
                <a:sym typeface="Fira Mono"/>
              </a:rPr>
              <a:t>RandomAccess[</a:t>
            </a:r>
            <a:r>
              <a:rPr lang="en" sz="1200">
                <a:solidFill>
                  <a:srgbClr val="20999D"/>
                </a:solidFill>
                <a:highlight>
                  <a:srgbClr val="FFFFFF"/>
                </a:highlight>
                <a:latin typeface="Fira Mono"/>
                <a:ea typeface="Fira Mono"/>
                <a:cs typeface="Fira Mono"/>
                <a:sym typeface="Fira Mono"/>
              </a:rPr>
              <a:t>A</a:t>
            </a:r>
            <a:r>
              <a:rPr lang="en" sz="1200">
                <a:highlight>
                  <a:srgbClr val="FFFFFF"/>
                </a:highlight>
                <a:latin typeface="Fira Mono"/>
                <a:ea typeface="Fira Mono"/>
                <a:cs typeface="Fira Mono"/>
                <a:sym typeface="Fira Mono"/>
              </a:rPr>
              <a:t>]</a:t>
            </a:r>
          </a:p>
          <a:p>
            <a:pPr lvl="0" marL="0" rtl="0">
              <a:lnSpc>
                <a:spcPct val="115000"/>
              </a:lnSpc>
              <a:spcBef>
                <a:spcPts val="0"/>
              </a:spcBef>
              <a:buNone/>
            </a:pPr>
            <a:r>
              <a:t/>
            </a:r>
            <a:endParaRPr b="1" sz="1200">
              <a:solidFill>
                <a:srgbClr val="000080"/>
              </a:solidFill>
              <a:highlight>
                <a:srgbClr val="FFFFFF"/>
              </a:highlight>
              <a:latin typeface="Fira Mono"/>
              <a:ea typeface="Fira Mono"/>
              <a:cs typeface="Fira Mono"/>
              <a:sym typeface="Fira Mon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Shape 160"/>
          <p:cNvSpPr txBox="1"/>
          <p:nvPr/>
        </p:nvSpPr>
        <p:spPr>
          <a:xfrm>
            <a:off x="250625" y="1874325"/>
            <a:ext cx="8663400" cy="2985900"/>
          </a:xfrm>
          <a:prstGeom prst="rect">
            <a:avLst/>
          </a:prstGeom>
          <a:noFill/>
          <a:ln>
            <a:noFill/>
          </a:ln>
        </p:spPr>
        <p:txBody>
          <a:bodyPr anchorCtr="0" anchor="t" bIns="91425" lIns="91425" rIns="91425" wrap="square" tIns="91425">
            <a:noAutofit/>
          </a:bodyPr>
          <a:lstStyle/>
          <a:p>
            <a:pPr lvl="0" marL="0" rtl="0">
              <a:lnSpc>
                <a:spcPct val="115000"/>
              </a:lnSpc>
              <a:spcBef>
                <a:spcPts val="0"/>
              </a:spcBef>
              <a:buNone/>
            </a:pPr>
            <a:r>
              <a:rPr b="1" lang="en" sz="1000">
                <a:solidFill>
                  <a:srgbClr val="000080"/>
                </a:solidFill>
                <a:highlight>
                  <a:srgbClr val="FFFFFF"/>
                </a:highlight>
                <a:latin typeface="Fira Mono"/>
                <a:ea typeface="Fira Mono"/>
                <a:cs typeface="Fira Mono"/>
                <a:sym typeface="Fira Mono"/>
              </a:rPr>
              <a:t>case class </a:t>
            </a:r>
            <a:r>
              <a:rPr lang="en" sz="1000">
                <a:highlight>
                  <a:srgbClr val="FFFFFF"/>
                </a:highlight>
                <a:latin typeface="Fira Mono"/>
                <a:ea typeface="Fira Mono"/>
                <a:cs typeface="Fira Mono"/>
                <a:sym typeface="Fira Mono"/>
              </a:rPr>
              <a:t>Write[</a:t>
            </a:r>
            <a:r>
              <a:rPr lang="en" sz="1000">
                <a:solidFill>
                  <a:srgbClr val="20999D"/>
                </a:solidFill>
                <a:highlight>
                  <a:srgbClr val="FFFFFF"/>
                </a:highlight>
                <a:latin typeface="Fira Mono"/>
                <a:ea typeface="Fira Mono"/>
                <a:cs typeface="Fira Mono"/>
                <a:sym typeface="Fira Mono"/>
              </a:rPr>
              <a:t>A</a:t>
            </a:r>
            <a:r>
              <a:rPr lang="en" sz="1000">
                <a:highlight>
                  <a:srgbClr val="FFFFFF"/>
                </a:highlight>
                <a:latin typeface="Fira Mono"/>
                <a:ea typeface="Fira Mono"/>
                <a:cs typeface="Fira Mono"/>
                <a:sym typeface="Fira Mono"/>
              </a:rPr>
              <a:t>](index: Int, data: </a:t>
            </a:r>
            <a:r>
              <a:rPr lang="en" sz="1000">
                <a:solidFill>
                  <a:srgbClr val="20999D"/>
                </a:solidFill>
                <a:highlight>
                  <a:srgbClr val="FFFFFF"/>
                </a:highlight>
                <a:latin typeface="Fira Mono"/>
                <a:ea typeface="Fira Mono"/>
                <a:cs typeface="Fira Mono"/>
                <a:sym typeface="Fira Mono"/>
              </a:rPr>
              <a:t>String</a:t>
            </a:r>
            <a:r>
              <a:rPr lang="en" sz="1000">
                <a:highlight>
                  <a:srgbClr val="FFFFFF"/>
                </a:highlight>
                <a:latin typeface="Fira Mono"/>
                <a:ea typeface="Fira Mono"/>
                <a:cs typeface="Fira Mono"/>
                <a:sym typeface="Fira Mono"/>
              </a:rPr>
              <a:t>, nextInstruction: RandomAccess[</a:t>
            </a:r>
            <a:r>
              <a:rPr lang="en" sz="1000">
                <a:solidFill>
                  <a:srgbClr val="20999D"/>
                </a:solidFill>
                <a:highlight>
                  <a:srgbClr val="FFFFFF"/>
                </a:highlight>
                <a:latin typeface="Fira Mono"/>
                <a:ea typeface="Fira Mono"/>
                <a:cs typeface="Fira Mono"/>
                <a:sym typeface="Fira Mono"/>
              </a:rPr>
              <a:t>A</a:t>
            </a:r>
            <a:r>
              <a:rPr lang="en" sz="1000">
                <a:highlight>
                  <a:srgbClr val="FFFFFF"/>
                </a:highlight>
                <a:latin typeface="Fira Mono"/>
                <a:ea typeface="Fira Mono"/>
                <a:cs typeface="Fira Mono"/>
                <a:sym typeface="Fira Mono"/>
              </a:rPr>
              <a:t>]) </a:t>
            </a:r>
            <a:r>
              <a:rPr b="1" lang="en" sz="1000">
                <a:solidFill>
                  <a:srgbClr val="000080"/>
                </a:solidFill>
                <a:highlight>
                  <a:srgbClr val="FFFFFF"/>
                </a:highlight>
                <a:latin typeface="Fira Mono"/>
                <a:ea typeface="Fira Mono"/>
                <a:cs typeface="Fira Mono"/>
                <a:sym typeface="Fira Mono"/>
              </a:rPr>
              <a:t>extends </a:t>
            </a:r>
            <a:r>
              <a:rPr lang="en" sz="1000">
                <a:highlight>
                  <a:srgbClr val="FFFFFF"/>
                </a:highlight>
                <a:latin typeface="Fira Mono"/>
                <a:ea typeface="Fira Mono"/>
                <a:cs typeface="Fira Mono"/>
                <a:sym typeface="Fira Mono"/>
              </a:rPr>
              <a:t>RandomAccess[</a:t>
            </a:r>
            <a:r>
              <a:rPr lang="en" sz="1000">
                <a:solidFill>
                  <a:srgbClr val="20999D"/>
                </a:solidFill>
                <a:highlight>
                  <a:srgbClr val="FFFFFF"/>
                </a:highlight>
                <a:latin typeface="Fira Mono"/>
                <a:ea typeface="Fira Mono"/>
                <a:cs typeface="Fira Mono"/>
                <a:sym typeface="Fira Mono"/>
              </a:rPr>
              <a:t>A</a:t>
            </a:r>
            <a:r>
              <a:rPr lang="en" sz="1000">
                <a:highlight>
                  <a:srgbClr val="FFFFFF"/>
                </a:highlight>
                <a:latin typeface="Fira Mono"/>
                <a:ea typeface="Fira Mono"/>
                <a:cs typeface="Fira Mono"/>
                <a:sym typeface="Fira Mono"/>
              </a:rPr>
              <a:t>]</a:t>
            </a:r>
          </a:p>
          <a:p>
            <a:pPr lvl="0" marL="0" rtl="0">
              <a:lnSpc>
                <a:spcPct val="115000"/>
              </a:lnSpc>
              <a:spcBef>
                <a:spcPts val="0"/>
              </a:spcBef>
              <a:buNone/>
            </a:pPr>
            <a:r>
              <a:t/>
            </a:r>
            <a:endParaRPr b="1" sz="1000">
              <a:solidFill>
                <a:srgbClr val="000080"/>
              </a:solidFill>
              <a:highlight>
                <a:srgbClr val="FFFFFF"/>
              </a:highlight>
              <a:latin typeface="Fira Mono"/>
              <a:ea typeface="Fira Mono"/>
              <a:cs typeface="Fira Mono"/>
              <a:sym typeface="Fira Mon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 name="Shape 68"/>
        <p:cNvGrpSpPr/>
        <p:nvPr/>
      </p:nvGrpSpPr>
      <p:grpSpPr>
        <a:xfrm>
          <a:off x="0" y="0"/>
          <a:ext cx="0" cy="0"/>
          <a:chOff x="0" y="0"/>
          <a:chExt cx="0" cy="0"/>
        </a:xfrm>
      </p:grpSpPr>
      <p:sp>
        <p:nvSpPr>
          <p:cNvPr id="69" name="Shape 69"/>
          <p:cNvSpPr txBox="1"/>
          <p:nvPr>
            <p:ph type="title"/>
          </p:nvPr>
        </p:nvSpPr>
        <p:spPr>
          <a:xfrm>
            <a:off x="311725" y="500925"/>
            <a:ext cx="3706500" cy="2508900"/>
          </a:xfrm>
          <a:prstGeom prst="rect">
            <a:avLst/>
          </a:prstGeom>
        </p:spPr>
        <p:txBody>
          <a:bodyPr anchorCtr="0" anchor="t" bIns="91425" lIns="91425" rIns="91425" wrap="square" tIns="91425">
            <a:noAutofit/>
          </a:bodyPr>
          <a:lstStyle/>
          <a:p>
            <a:pPr lvl="0">
              <a:spcBef>
                <a:spcPts val="0"/>
              </a:spcBef>
              <a:buNone/>
            </a:pPr>
            <a:r>
              <a:rPr lang="en"/>
              <a:t>Who I am</a:t>
            </a:r>
          </a:p>
        </p:txBody>
      </p:sp>
      <p:sp>
        <p:nvSpPr>
          <p:cNvPr id="70" name="Shape 70"/>
          <p:cNvSpPr txBox="1"/>
          <p:nvPr>
            <p:ph idx="1" type="body"/>
          </p:nvPr>
        </p:nvSpPr>
        <p:spPr>
          <a:xfrm>
            <a:off x="4644675" y="500925"/>
            <a:ext cx="4166400" cy="4098600"/>
          </a:xfrm>
          <a:prstGeom prst="rect">
            <a:avLst/>
          </a:prstGeom>
        </p:spPr>
        <p:txBody>
          <a:bodyPr anchorCtr="0" anchor="t" bIns="91425" lIns="91425" rIns="91425" wrap="square" tIns="91425">
            <a:noAutofit/>
          </a:bodyPr>
          <a:lstStyle/>
          <a:p>
            <a:pPr lvl="0">
              <a:spcBef>
                <a:spcPts val="0"/>
              </a:spcBef>
              <a:buNone/>
            </a:pPr>
            <a:r>
              <a:rPr lang="en"/>
              <a:t>Edmund Noble</a:t>
            </a:r>
          </a:p>
          <a:p>
            <a:pPr lvl="0">
              <a:spcBef>
                <a:spcPts val="0"/>
              </a:spcBef>
              <a:buNone/>
            </a:pPr>
            <a:r>
              <a:rPr lang="en"/>
              <a:t>Maintainer of typelevel/cats, typelevel/cats-mtl, atnos-org/eff</a:t>
            </a:r>
          </a:p>
          <a:p>
            <a:pPr lvl="0">
              <a:spcBef>
                <a:spcPts val="0"/>
              </a:spcBef>
              <a:buNone/>
            </a:pPr>
            <a:r>
              <a:rPr lang="en"/>
              <a:t>Contributor to Scalaz</a:t>
            </a:r>
          </a:p>
          <a:p>
            <a:pPr lvl="0">
              <a:spcBef>
                <a:spcPts val="0"/>
              </a:spcBef>
              <a:buNone/>
            </a:pPr>
            <a:r>
              <a:rPr lang="en"/>
              <a:t>Developer at SlamData</a:t>
            </a:r>
          </a:p>
          <a:p>
            <a:pPr lvl="0">
              <a:spcBef>
                <a:spcPts val="0"/>
              </a:spcBef>
              <a:buNone/>
            </a:pPr>
            <a:r>
              <a:rPr lang="en"/>
              <a:t>Come by Gitter and say hi!</a:t>
            </a:r>
          </a:p>
          <a:p>
            <a:pPr lvl="0">
              <a:spcBef>
                <a:spcPts val="0"/>
              </a:spcBef>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Shape 165"/>
          <p:cNvSpPr txBox="1"/>
          <p:nvPr/>
        </p:nvSpPr>
        <p:spPr>
          <a:xfrm>
            <a:off x="250625" y="1874325"/>
            <a:ext cx="8663400" cy="2985900"/>
          </a:xfrm>
          <a:prstGeom prst="rect">
            <a:avLst/>
          </a:prstGeom>
          <a:noFill/>
          <a:ln>
            <a:noFill/>
          </a:ln>
        </p:spPr>
        <p:txBody>
          <a:bodyPr anchorCtr="0" anchor="t" bIns="91425" lIns="91425" rIns="91425" wrap="square" tIns="91425">
            <a:noAutofit/>
          </a:bodyPr>
          <a:lstStyle/>
          <a:p>
            <a:pPr lvl="0" marL="0" rtl="0">
              <a:lnSpc>
                <a:spcPct val="115000"/>
              </a:lnSpc>
              <a:spcBef>
                <a:spcPts val="0"/>
              </a:spcBef>
              <a:buNone/>
            </a:pPr>
            <a:r>
              <a:rPr b="1" lang="en" sz="1000">
                <a:solidFill>
                  <a:srgbClr val="000080"/>
                </a:solidFill>
                <a:highlight>
                  <a:srgbClr val="FFFFFF"/>
                </a:highlight>
                <a:latin typeface="Fira Mono"/>
                <a:ea typeface="Fira Mono"/>
                <a:cs typeface="Fira Mono"/>
                <a:sym typeface="Fira Mono"/>
              </a:rPr>
              <a:t>case class </a:t>
            </a:r>
            <a:r>
              <a:rPr lang="en" sz="1000">
                <a:highlight>
                  <a:srgbClr val="FFFFFF"/>
                </a:highlight>
                <a:latin typeface="Fira Mono"/>
                <a:ea typeface="Fira Mono"/>
                <a:cs typeface="Fira Mono"/>
                <a:sym typeface="Fira Mono"/>
              </a:rPr>
              <a:t>Read[</a:t>
            </a:r>
            <a:r>
              <a:rPr lang="en" sz="1000">
                <a:solidFill>
                  <a:srgbClr val="20999D"/>
                </a:solidFill>
                <a:highlight>
                  <a:srgbClr val="FFFFFF"/>
                </a:highlight>
                <a:latin typeface="Fira Mono"/>
                <a:ea typeface="Fira Mono"/>
                <a:cs typeface="Fira Mono"/>
                <a:sym typeface="Fira Mono"/>
              </a:rPr>
              <a:t>A</a:t>
            </a:r>
            <a:r>
              <a:rPr lang="en" sz="1000">
                <a:highlight>
                  <a:srgbClr val="FFFFFF"/>
                </a:highlight>
                <a:latin typeface="Fira Mono"/>
                <a:ea typeface="Fira Mono"/>
                <a:cs typeface="Fira Mono"/>
                <a:sym typeface="Fira Mono"/>
              </a:rPr>
              <a:t>](index: Int, length: Int, doWithData: </a:t>
            </a:r>
            <a:r>
              <a:rPr lang="en" sz="1000">
                <a:solidFill>
                  <a:srgbClr val="20999D"/>
                </a:solidFill>
                <a:highlight>
                  <a:srgbClr val="FFFFFF"/>
                </a:highlight>
                <a:latin typeface="Fira Mono"/>
                <a:ea typeface="Fira Mono"/>
                <a:cs typeface="Fira Mono"/>
                <a:sym typeface="Fira Mono"/>
              </a:rPr>
              <a:t>String </a:t>
            </a:r>
            <a:r>
              <a:rPr lang="en" sz="1000">
                <a:highlight>
                  <a:srgbClr val="FFFFFF"/>
                </a:highlight>
                <a:latin typeface="Fira Mono"/>
                <a:ea typeface="Fira Mono"/>
                <a:cs typeface="Fira Mono"/>
                <a:sym typeface="Fira Mono"/>
              </a:rPr>
              <a:t>=&gt; RandomAccess[</a:t>
            </a:r>
            <a:r>
              <a:rPr lang="en" sz="1000">
                <a:solidFill>
                  <a:srgbClr val="20999D"/>
                </a:solidFill>
                <a:highlight>
                  <a:srgbClr val="FFFFFF"/>
                </a:highlight>
                <a:latin typeface="Fira Mono"/>
                <a:ea typeface="Fira Mono"/>
                <a:cs typeface="Fira Mono"/>
                <a:sym typeface="Fira Mono"/>
              </a:rPr>
              <a:t>A</a:t>
            </a:r>
            <a:r>
              <a:rPr lang="en" sz="1000">
                <a:highlight>
                  <a:srgbClr val="FFFFFF"/>
                </a:highlight>
                <a:latin typeface="Fira Mono"/>
                <a:ea typeface="Fira Mono"/>
                <a:cs typeface="Fira Mono"/>
                <a:sym typeface="Fira Mono"/>
              </a:rPr>
              <a:t>]) </a:t>
            </a:r>
            <a:r>
              <a:rPr b="1" lang="en" sz="1000">
                <a:solidFill>
                  <a:srgbClr val="000080"/>
                </a:solidFill>
                <a:highlight>
                  <a:srgbClr val="FFFFFF"/>
                </a:highlight>
                <a:latin typeface="Fira Mono"/>
                <a:ea typeface="Fira Mono"/>
                <a:cs typeface="Fira Mono"/>
                <a:sym typeface="Fira Mono"/>
              </a:rPr>
              <a:t>extends </a:t>
            </a:r>
            <a:r>
              <a:rPr lang="en" sz="1000">
                <a:highlight>
                  <a:srgbClr val="FFFFFF"/>
                </a:highlight>
                <a:latin typeface="Fira Mono"/>
                <a:ea typeface="Fira Mono"/>
                <a:cs typeface="Fira Mono"/>
                <a:sym typeface="Fira Mono"/>
              </a:rPr>
              <a:t>RandomAccess[</a:t>
            </a:r>
            <a:r>
              <a:rPr lang="en" sz="1000">
                <a:solidFill>
                  <a:srgbClr val="20999D"/>
                </a:solidFill>
                <a:highlight>
                  <a:srgbClr val="FFFFFF"/>
                </a:highlight>
                <a:latin typeface="Fira Mono"/>
                <a:ea typeface="Fira Mono"/>
                <a:cs typeface="Fira Mono"/>
                <a:sym typeface="Fira Mono"/>
              </a:rPr>
              <a:t>A</a:t>
            </a:r>
            <a:r>
              <a:rPr lang="en" sz="1000">
                <a:highlight>
                  <a:srgbClr val="FFFFFF"/>
                </a:highlight>
                <a:latin typeface="Fira Mono"/>
                <a:ea typeface="Fira Mono"/>
                <a:cs typeface="Fira Mono"/>
                <a:sym typeface="Fira Mono"/>
              </a:rPr>
              <a:t>]</a:t>
            </a:r>
          </a:p>
          <a:p>
            <a:pPr lvl="0" marL="0" rtl="0">
              <a:lnSpc>
                <a:spcPct val="115000"/>
              </a:lnSpc>
              <a:spcBef>
                <a:spcPts val="0"/>
              </a:spcBef>
              <a:buNone/>
            </a:pPr>
            <a:r>
              <a:t/>
            </a:r>
            <a:endParaRPr b="1" sz="1000">
              <a:solidFill>
                <a:srgbClr val="000080"/>
              </a:solidFill>
              <a:highlight>
                <a:srgbClr val="FFFFFF"/>
              </a:highlight>
              <a:latin typeface="Fira Mono"/>
              <a:ea typeface="Fira Mono"/>
              <a:cs typeface="Fira Mono"/>
              <a:sym typeface="Fira Mon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Shape 170"/>
          <p:cNvSpPr txBox="1"/>
          <p:nvPr/>
        </p:nvSpPr>
        <p:spPr>
          <a:xfrm>
            <a:off x="250625" y="1874325"/>
            <a:ext cx="8663400" cy="2985900"/>
          </a:xfrm>
          <a:prstGeom prst="rect">
            <a:avLst/>
          </a:prstGeom>
          <a:noFill/>
          <a:ln>
            <a:noFill/>
          </a:ln>
        </p:spPr>
        <p:txBody>
          <a:bodyPr anchorCtr="0" anchor="t" bIns="91425" lIns="91425" rIns="91425" wrap="square" tIns="91425">
            <a:noAutofit/>
          </a:bodyPr>
          <a:lstStyle/>
          <a:p>
            <a:pPr lvl="0" marL="0" rtl="0">
              <a:lnSpc>
                <a:spcPct val="115000"/>
              </a:lnSpc>
              <a:spcBef>
                <a:spcPts val="0"/>
              </a:spcBef>
              <a:buNone/>
            </a:pPr>
            <a:r>
              <a:rPr b="1" lang="en" sz="1100">
                <a:solidFill>
                  <a:srgbClr val="000080"/>
                </a:solidFill>
                <a:highlight>
                  <a:srgbClr val="FFFFFF"/>
                </a:highlight>
                <a:latin typeface="Fira Mono"/>
                <a:ea typeface="Fira Mono"/>
                <a:cs typeface="Fira Mono"/>
                <a:sym typeface="Fira Mono"/>
              </a:rPr>
              <a:t>case class </a:t>
            </a:r>
            <a:r>
              <a:rPr lang="en" sz="1100">
                <a:highlight>
                  <a:srgbClr val="FFFFFF"/>
                </a:highlight>
                <a:latin typeface="Fira Mono"/>
                <a:ea typeface="Fira Mono"/>
                <a:cs typeface="Fira Mono"/>
                <a:sym typeface="Fira Mono"/>
              </a:rPr>
              <a:t>End[</a:t>
            </a:r>
            <a:r>
              <a:rPr lang="en" sz="1100">
                <a:solidFill>
                  <a:srgbClr val="20999D"/>
                </a:solidFill>
                <a:highlight>
                  <a:srgbClr val="FFFFFF"/>
                </a:highlight>
                <a:latin typeface="Fira Mono"/>
                <a:ea typeface="Fira Mono"/>
                <a:cs typeface="Fira Mono"/>
                <a:sym typeface="Fira Mono"/>
              </a:rPr>
              <a:t>A</a:t>
            </a:r>
            <a:r>
              <a:rPr lang="en" sz="1100">
                <a:highlight>
                  <a:srgbClr val="FFFFFF"/>
                </a:highlight>
                <a:latin typeface="Fira Mono"/>
                <a:ea typeface="Fira Mono"/>
                <a:cs typeface="Fira Mono"/>
                <a:sym typeface="Fira Mono"/>
              </a:rPr>
              <a:t>](value: </a:t>
            </a:r>
            <a:r>
              <a:rPr lang="en" sz="1100">
                <a:solidFill>
                  <a:srgbClr val="20999D"/>
                </a:solidFill>
                <a:highlight>
                  <a:srgbClr val="FFFFFF"/>
                </a:highlight>
                <a:latin typeface="Fira Mono"/>
                <a:ea typeface="Fira Mono"/>
                <a:cs typeface="Fira Mono"/>
                <a:sym typeface="Fira Mono"/>
              </a:rPr>
              <a:t>A</a:t>
            </a:r>
            <a:r>
              <a:rPr lang="en" sz="1100">
                <a:highlight>
                  <a:srgbClr val="FFFFFF"/>
                </a:highlight>
                <a:latin typeface="Fira Mono"/>
                <a:ea typeface="Fira Mono"/>
                <a:cs typeface="Fira Mono"/>
                <a:sym typeface="Fira Mono"/>
              </a:rPr>
              <a:t>) </a:t>
            </a:r>
            <a:r>
              <a:rPr b="1" lang="en" sz="1100">
                <a:solidFill>
                  <a:srgbClr val="000080"/>
                </a:solidFill>
                <a:highlight>
                  <a:srgbClr val="FFFFFF"/>
                </a:highlight>
                <a:latin typeface="Fira Mono"/>
                <a:ea typeface="Fira Mono"/>
                <a:cs typeface="Fira Mono"/>
                <a:sym typeface="Fira Mono"/>
              </a:rPr>
              <a:t>extends </a:t>
            </a:r>
            <a:r>
              <a:rPr lang="en" sz="1100">
                <a:highlight>
                  <a:srgbClr val="FFFFFF"/>
                </a:highlight>
                <a:latin typeface="Fira Mono"/>
                <a:ea typeface="Fira Mono"/>
                <a:cs typeface="Fira Mono"/>
                <a:sym typeface="Fira Mono"/>
              </a:rPr>
              <a:t>RandomAccess[</a:t>
            </a:r>
            <a:r>
              <a:rPr lang="en" sz="1100">
                <a:solidFill>
                  <a:srgbClr val="20999D"/>
                </a:solidFill>
                <a:highlight>
                  <a:srgbClr val="FFFFFF"/>
                </a:highlight>
                <a:latin typeface="Fira Mono"/>
                <a:ea typeface="Fira Mono"/>
                <a:cs typeface="Fira Mono"/>
                <a:sym typeface="Fira Mono"/>
              </a:rPr>
              <a:t>A</a:t>
            </a:r>
            <a:r>
              <a:rPr lang="en" sz="1100">
                <a:highlight>
                  <a:srgbClr val="FFFFFF"/>
                </a:highlight>
                <a:latin typeface="Fira Mono"/>
                <a:ea typeface="Fira Mono"/>
                <a:cs typeface="Fira Mono"/>
                <a:sym typeface="Fira Mono"/>
              </a:rPr>
              <a:t>]</a:t>
            </a:r>
          </a:p>
          <a:p>
            <a:pPr lvl="0" marL="0" rtl="0">
              <a:lnSpc>
                <a:spcPct val="115000"/>
              </a:lnSpc>
              <a:spcBef>
                <a:spcPts val="0"/>
              </a:spcBef>
              <a:buNone/>
            </a:pPr>
            <a:r>
              <a:t/>
            </a:r>
            <a:endParaRPr b="1" sz="1100">
              <a:solidFill>
                <a:srgbClr val="000080"/>
              </a:solidFill>
              <a:highlight>
                <a:srgbClr val="FFFFFF"/>
              </a:highlight>
              <a:latin typeface="Fira Mono"/>
              <a:ea typeface="Fira Mono"/>
              <a:cs typeface="Fira Mono"/>
              <a:sym typeface="Fira Mon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Shape 175"/>
          <p:cNvSpPr txBox="1"/>
          <p:nvPr/>
        </p:nvSpPr>
        <p:spPr>
          <a:xfrm>
            <a:off x="250625" y="1874325"/>
            <a:ext cx="8663400" cy="2985900"/>
          </a:xfrm>
          <a:prstGeom prst="rect">
            <a:avLst/>
          </a:prstGeom>
          <a:noFill/>
          <a:ln>
            <a:noFill/>
          </a:ln>
        </p:spPr>
        <p:txBody>
          <a:bodyPr anchorCtr="0" anchor="t" bIns="91425" lIns="91425" rIns="91425" wrap="square" tIns="91425">
            <a:noAutofit/>
          </a:bodyPr>
          <a:lstStyle/>
          <a:p>
            <a:pPr lvl="0" marL="0" rtl="0">
              <a:lnSpc>
                <a:spcPct val="115000"/>
              </a:lnSpc>
              <a:spcBef>
                <a:spcPts val="0"/>
              </a:spcBef>
              <a:buNone/>
            </a:pPr>
            <a:r>
              <a:rPr b="1" lang="en" sz="1000">
                <a:solidFill>
                  <a:srgbClr val="000080"/>
                </a:solidFill>
                <a:highlight>
                  <a:srgbClr val="FFFFFF"/>
                </a:highlight>
                <a:latin typeface="Fira Mono"/>
                <a:ea typeface="Fira Mono"/>
                <a:cs typeface="Fira Mono"/>
                <a:sym typeface="Fira Mono"/>
              </a:rPr>
              <a:t>sealed trait </a:t>
            </a:r>
            <a:r>
              <a:rPr lang="en" sz="1000">
                <a:highlight>
                  <a:srgbClr val="FFFFFF"/>
                </a:highlight>
                <a:latin typeface="Fira Mono"/>
                <a:ea typeface="Fira Mono"/>
                <a:cs typeface="Fira Mono"/>
                <a:sym typeface="Fira Mono"/>
              </a:rPr>
              <a:t>RandomAccess[</a:t>
            </a:r>
            <a:r>
              <a:rPr lang="en" sz="1000">
                <a:solidFill>
                  <a:srgbClr val="20999D"/>
                </a:solidFill>
                <a:highlight>
                  <a:srgbClr val="FFFFFF"/>
                </a:highlight>
                <a:latin typeface="Fira Mono"/>
                <a:ea typeface="Fira Mono"/>
                <a:cs typeface="Fira Mono"/>
                <a:sym typeface="Fira Mono"/>
              </a:rPr>
              <a:t>A</a:t>
            </a:r>
            <a:r>
              <a:rPr lang="en" sz="1000">
                <a:highlight>
                  <a:srgbClr val="FFFFFF"/>
                </a:highlight>
                <a:latin typeface="Fira Mono"/>
                <a:ea typeface="Fira Mono"/>
                <a:cs typeface="Fira Mono"/>
                <a:sym typeface="Fira Mono"/>
              </a:rPr>
              <a:t>]</a:t>
            </a:r>
          </a:p>
          <a:p>
            <a:pPr lvl="0" marL="0" rtl="0">
              <a:lnSpc>
                <a:spcPct val="115000"/>
              </a:lnSpc>
              <a:spcBef>
                <a:spcPts val="0"/>
              </a:spcBef>
              <a:buNone/>
            </a:pPr>
            <a:r>
              <a:rPr b="1" lang="en" sz="1000">
                <a:solidFill>
                  <a:srgbClr val="000080"/>
                </a:solidFill>
                <a:highlight>
                  <a:srgbClr val="FFFFFF"/>
                </a:highlight>
                <a:latin typeface="Fira Mono"/>
                <a:ea typeface="Fira Mono"/>
                <a:cs typeface="Fira Mono"/>
                <a:sym typeface="Fira Mono"/>
              </a:rPr>
              <a:t>case class </a:t>
            </a:r>
            <a:r>
              <a:rPr lang="en" sz="1000">
                <a:highlight>
                  <a:srgbClr val="FFFFFF"/>
                </a:highlight>
                <a:latin typeface="Fira Mono"/>
                <a:ea typeface="Fira Mono"/>
                <a:cs typeface="Fira Mono"/>
                <a:sym typeface="Fira Mono"/>
              </a:rPr>
              <a:t>Write[</a:t>
            </a:r>
            <a:r>
              <a:rPr lang="en" sz="1000">
                <a:solidFill>
                  <a:srgbClr val="20999D"/>
                </a:solidFill>
                <a:highlight>
                  <a:srgbClr val="FFFFFF"/>
                </a:highlight>
                <a:latin typeface="Fira Mono"/>
                <a:ea typeface="Fira Mono"/>
                <a:cs typeface="Fira Mono"/>
                <a:sym typeface="Fira Mono"/>
              </a:rPr>
              <a:t>A</a:t>
            </a:r>
            <a:r>
              <a:rPr lang="en" sz="1000">
                <a:highlight>
                  <a:srgbClr val="FFFFFF"/>
                </a:highlight>
                <a:latin typeface="Fira Mono"/>
                <a:ea typeface="Fira Mono"/>
                <a:cs typeface="Fira Mono"/>
                <a:sym typeface="Fira Mono"/>
              </a:rPr>
              <a:t>](index: Int, data: </a:t>
            </a:r>
            <a:r>
              <a:rPr lang="en" sz="1000">
                <a:solidFill>
                  <a:srgbClr val="20999D"/>
                </a:solidFill>
                <a:highlight>
                  <a:srgbClr val="FFFFFF"/>
                </a:highlight>
                <a:latin typeface="Fira Mono"/>
                <a:ea typeface="Fira Mono"/>
                <a:cs typeface="Fira Mono"/>
                <a:sym typeface="Fira Mono"/>
              </a:rPr>
              <a:t>String</a:t>
            </a:r>
            <a:r>
              <a:rPr lang="en" sz="1000">
                <a:highlight>
                  <a:srgbClr val="FFFFFF"/>
                </a:highlight>
                <a:latin typeface="Fira Mono"/>
                <a:ea typeface="Fira Mono"/>
                <a:cs typeface="Fira Mono"/>
                <a:sym typeface="Fira Mono"/>
              </a:rPr>
              <a:t>, nextInstruction: RandomAccess[</a:t>
            </a:r>
            <a:r>
              <a:rPr lang="en" sz="1000">
                <a:solidFill>
                  <a:srgbClr val="20999D"/>
                </a:solidFill>
                <a:highlight>
                  <a:srgbClr val="FFFFFF"/>
                </a:highlight>
                <a:latin typeface="Fira Mono"/>
                <a:ea typeface="Fira Mono"/>
                <a:cs typeface="Fira Mono"/>
                <a:sym typeface="Fira Mono"/>
              </a:rPr>
              <a:t>A</a:t>
            </a:r>
            <a:r>
              <a:rPr lang="en" sz="1000">
                <a:highlight>
                  <a:srgbClr val="FFFFFF"/>
                </a:highlight>
                <a:latin typeface="Fira Mono"/>
                <a:ea typeface="Fira Mono"/>
                <a:cs typeface="Fira Mono"/>
                <a:sym typeface="Fira Mono"/>
              </a:rPr>
              <a:t>]) </a:t>
            </a:r>
            <a:r>
              <a:rPr b="1" lang="en" sz="1000">
                <a:solidFill>
                  <a:srgbClr val="000080"/>
                </a:solidFill>
                <a:highlight>
                  <a:srgbClr val="FFFFFF"/>
                </a:highlight>
                <a:latin typeface="Fira Mono"/>
                <a:ea typeface="Fira Mono"/>
                <a:cs typeface="Fira Mono"/>
                <a:sym typeface="Fira Mono"/>
              </a:rPr>
              <a:t>extends </a:t>
            </a:r>
            <a:r>
              <a:rPr lang="en" sz="1000">
                <a:highlight>
                  <a:srgbClr val="FFFFFF"/>
                </a:highlight>
                <a:latin typeface="Fira Mono"/>
                <a:ea typeface="Fira Mono"/>
                <a:cs typeface="Fira Mono"/>
                <a:sym typeface="Fira Mono"/>
              </a:rPr>
              <a:t>RandomAccess[</a:t>
            </a:r>
            <a:r>
              <a:rPr lang="en" sz="1000">
                <a:solidFill>
                  <a:srgbClr val="20999D"/>
                </a:solidFill>
                <a:highlight>
                  <a:srgbClr val="FFFFFF"/>
                </a:highlight>
                <a:latin typeface="Fira Mono"/>
                <a:ea typeface="Fira Mono"/>
                <a:cs typeface="Fira Mono"/>
                <a:sym typeface="Fira Mono"/>
              </a:rPr>
              <a:t>A</a:t>
            </a:r>
            <a:r>
              <a:rPr lang="en" sz="1000">
                <a:highlight>
                  <a:srgbClr val="FFFFFF"/>
                </a:highlight>
                <a:latin typeface="Fira Mono"/>
                <a:ea typeface="Fira Mono"/>
                <a:cs typeface="Fira Mono"/>
                <a:sym typeface="Fira Mono"/>
              </a:rPr>
              <a:t>]</a:t>
            </a:r>
          </a:p>
          <a:p>
            <a:pPr lvl="0" marL="0" rtl="0">
              <a:lnSpc>
                <a:spcPct val="115000"/>
              </a:lnSpc>
              <a:spcBef>
                <a:spcPts val="0"/>
              </a:spcBef>
              <a:buNone/>
            </a:pPr>
            <a:r>
              <a:rPr b="1" lang="en" sz="1000">
                <a:solidFill>
                  <a:srgbClr val="000080"/>
                </a:solidFill>
                <a:highlight>
                  <a:srgbClr val="FFFFFF"/>
                </a:highlight>
                <a:latin typeface="Fira Mono"/>
                <a:ea typeface="Fira Mono"/>
                <a:cs typeface="Fira Mono"/>
                <a:sym typeface="Fira Mono"/>
              </a:rPr>
              <a:t>case class </a:t>
            </a:r>
            <a:r>
              <a:rPr lang="en" sz="1000">
                <a:highlight>
                  <a:srgbClr val="FFFFFF"/>
                </a:highlight>
                <a:latin typeface="Fira Mono"/>
                <a:ea typeface="Fira Mono"/>
                <a:cs typeface="Fira Mono"/>
                <a:sym typeface="Fira Mono"/>
              </a:rPr>
              <a:t>Read[</a:t>
            </a:r>
            <a:r>
              <a:rPr lang="en" sz="1000">
                <a:solidFill>
                  <a:srgbClr val="20999D"/>
                </a:solidFill>
                <a:highlight>
                  <a:srgbClr val="FFFFFF"/>
                </a:highlight>
                <a:latin typeface="Fira Mono"/>
                <a:ea typeface="Fira Mono"/>
                <a:cs typeface="Fira Mono"/>
                <a:sym typeface="Fira Mono"/>
              </a:rPr>
              <a:t>A</a:t>
            </a:r>
            <a:r>
              <a:rPr lang="en" sz="1000">
                <a:highlight>
                  <a:srgbClr val="FFFFFF"/>
                </a:highlight>
                <a:latin typeface="Fira Mono"/>
                <a:ea typeface="Fira Mono"/>
                <a:cs typeface="Fira Mono"/>
                <a:sym typeface="Fira Mono"/>
              </a:rPr>
              <a:t>](index: Int, length: Int, doWithData: </a:t>
            </a:r>
            <a:r>
              <a:rPr lang="en" sz="1000">
                <a:solidFill>
                  <a:srgbClr val="20999D"/>
                </a:solidFill>
                <a:highlight>
                  <a:srgbClr val="FFFFFF"/>
                </a:highlight>
                <a:latin typeface="Fira Mono"/>
                <a:ea typeface="Fira Mono"/>
                <a:cs typeface="Fira Mono"/>
                <a:sym typeface="Fira Mono"/>
              </a:rPr>
              <a:t>String </a:t>
            </a:r>
            <a:r>
              <a:rPr lang="en" sz="1000">
                <a:highlight>
                  <a:srgbClr val="FFFFFF"/>
                </a:highlight>
                <a:latin typeface="Fira Mono"/>
                <a:ea typeface="Fira Mono"/>
                <a:cs typeface="Fira Mono"/>
                <a:sym typeface="Fira Mono"/>
              </a:rPr>
              <a:t>=&gt; RandomAccess[</a:t>
            </a:r>
            <a:r>
              <a:rPr lang="en" sz="1000">
                <a:solidFill>
                  <a:srgbClr val="20999D"/>
                </a:solidFill>
                <a:highlight>
                  <a:srgbClr val="FFFFFF"/>
                </a:highlight>
                <a:latin typeface="Fira Mono"/>
                <a:ea typeface="Fira Mono"/>
                <a:cs typeface="Fira Mono"/>
                <a:sym typeface="Fira Mono"/>
              </a:rPr>
              <a:t>A</a:t>
            </a:r>
            <a:r>
              <a:rPr lang="en" sz="1000">
                <a:highlight>
                  <a:srgbClr val="FFFFFF"/>
                </a:highlight>
                <a:latin typeface="Fira Mono"/>
                <a:ea typeface="Fira Mono"/>
                <a:cs typeface="Fira Mono"/>
                <a:sym typeface="Fira Mono"/>
              </a:rPr>
              <a:t>]) </a:t>
            </a:r>
            <a:r>
              <a:rPr b="1" lang="en" sz="1000">
                <a:solidFill>
                  <a:srgbClr val="000080"/>
                </a:solidFill>
                <a:highlight>
                  <a:srgbClr val="FFFFFF"/>
                </a:highlight>
                <a:latin typeface="Fira Mono"/>
                <a:ea typeface="Fira Mono"/>
                <a:cs typeface="Fira Mono"/>
                <a:sym typeface="Fira Mono"/>
              </a:rPr>
              <a:t>extends </a:t>
            </a:r>
            <a:r>
              <a:rPr lang="en" sz="1000">
                <a:highlight>
                  <a:srgbClr val="FFFFFF"/>
                </a:highlight>
                <a:latin typeface="Fira Mono"/>
                <a:ea typeface="Fira Mono"/>
                <a:cs typeface="Fira Mono"/>
                <a:sym typeface="Fira Mono"/>
              </a:rPr>
              <a:t>RandomAccess[</a:t>
            </a:r>
            <a:r>
              <a:rPr lang="en" sz="1000">
                <a:solidFill>
                  <a:srgbClr val="20999D"/>
                </a:solidFill>
                <a:highlight>
                  <a:srgbClr val="FFFFFF"/>
                </a:highlight>
                <a:latin typeface="Fira Mono"/>
                <a:ea typeface="Fira Mono"/>
                <a:cs typeface="Fira Mono"/>
                <a:sym typeface="Fira Mono"/>
              </a:rPr>
              <a:t>A</a:t>
            </a:r>
            <a:r>
              <a:rPr lang="en" sz="1000">
                <a:highlight>
                  <a:srgbClr val="FFFFFF"/>
                </a:highlight>
                <a:latin typeface="Fira Mono"/>
                <a:ea typeface="Fira Mono"/>
                <a:cs typeface="Fira Mono"/>
                <a:sym typeface="Fira Mono"/>
              </a:rPr>
              <a:t>]</a:t>
            </a:r>
          </a:p>
          <a:p>
            <a:pPr lvl="0" marL="0" rtl="0">
              <a:lnSpc>
                <a:spcPct val="115000"/>
              </a:lnSpc>
              <a:spcBef>
                <a:spcPts val="0"/>
              </a:spcBef>
              <a:buNone/>
            </a:pPr>
            <a:r>
              <a:rPr b="1" lang="en" sz="1000">
                <a:solidFill>
                  <a:srgbClr val="000080"/>
                </a:solidFill>
                <a:highlight>
                  <a:srgbClr val="FFFFFF"/>
                </a:highlight>
                <a:latin typeface="Fira Mono"/>
                <a:ea typeface="Fira Mono"/>
                <a:cs typeface="Fira Mono"/>
                <a:sym typeface="Fira Mono"/>
              </a:rPr>
              <a:t>case class </a:t>
            </a:r>
            <a:r>
              <a:rPr lang="en" sz="1000">
                <a:highlight>
                  <a:srgbClr val="FFFFFF"/>
                </a:highlight>
                <a:latin typeface="Fira Mono"/>
                <a:ea typeface="Fira Mono"/>
                <a:cs typeface="Fira Mono"/>
                <a:sym typeface="Fira Mono"/>
              </a:rPr>
              <a:t>End[</a:t>
            </a:r>
            <a:r>
              <a:rPr lang="en" sz="1000">
                <a:solidFill>
                  <a:srgbClr val="20999D"/>
                </a:solidFill>
                <a:highlight>
                  <a:srgbClr val="FFFFFF"/>
                </a:highlight>
                <a:latin typeface="Fira Mono"/>
                <a:ea typeface="Fira Mono"/>
                <a:cs typeface="Fira Mono"/>
                <a:sym typeface="Fira Mono"/>
              </a:rPr>
              <a:t>A</a:t>
            </a:r>
            <a:r>
              <a:rPr lang="en" sz="1000">
                <a:highlight>
                  <a:srgbClr val="FFFFFF"/>
                </a:highlight>
                <a:latin typeface="Fira Mono"/>
                <a:ea typeface="Fira Mono"/>
                <a:cs typeface="Fira Mono"/>
                <a:sym typeface="Fira Mono"/>
              </a:rPr>
              <a:t>](value: </a:t>
            </a:r>
            <a:r>
              <a:rPr lang="en" sz="1000">
                <a:solidFill>
                  <a:srgbClr val="20999D"/>
                </a:solidFill>
                <a:highlight>
                  <a:srgbClr val="FFFFFF"/>
                </a:highlight>
                <a:latin typeface="Fira Mono"/>
                <a:ea typeface="Fira Mono"/>
                <a:cs typeface="Fira Mono"/>
                <a:sym typeface="Fira Mono"/>
              </a:rPr>
              <a:t>A</a:t>
            </a:r>
            <a:r>
              <a:rPr lang="en" sz="1000">
                <a:highlight>
                  <a:srgbClr val="FFFFFF"/>
                </a:highlight>
                <a:latin typeface="Fira Mono"/>
                <a:ea typeface="Fira Mono"/>
                <a:cs typeface="Fira Mono"/>
                <a:sym typeface="Fira Mono"/>
              </a:rPr>
              <a:t>) </a:t>
            </a:r>
            <a:r>
              <a:rPr b="1" lang="en" sz="1000">
                <a:solidFill>
                  <a:srgbClr val="000080"/>
                </a:solidFill>
                <a:highlight>
                  <a:srgbClr val="FFFFFF"/>
                </a:highlight>
                <a:latin typeface="Fira Mono"/>
                <a:ea typeface="Fira Mono"/>
                <a:cs typeface="Fira Mono"/>
                <a:sym typeface="Fira Mono"/>
              </a:rPr>
              <a:t>extends </a:t>
            </a:r>
            <a:r>
              <a:rPr lang="en" sz="1000">
                <a:highlight>
                  <a:srgbClr val="FFFFFF"/>
                </a:highlight>
                <a:latin typeface="Fira Mono"/>
                <a:ea typeface="Fira Mono"/>
                <a:cs typeface="Fira Mono"/>
                <a:sym typeface="Fira Mono"/>
              </a:rPr>
              <a:t>RandomAccess[</a:t>
            </a:r>
            <a:r>
              <a:rPr lang="en" sz="1000">
                <a:solidFill>
                  <a:srgbClr val="20999D"/>
                </a:solidFill>
                <a:highlight>
                  <a:srgbClr val="FFFFFF"/>
                </a:highlight>
                <a:latin typeface="Fira Mono"/>
                <a:ea typeface="Fira Mono"/>
                <a:cs typeface="Fira Mono"/>
                <a:sym typeface="Fira Mono"/>
              </a:rPr>
              <a:t>A</a:t>
            </a:r>
            <a:r>
              <a:rPr lang="en" sz="1000">
                <a:highlight>
                  <a:srgbClr val="FFFFFF"/>
                </a:highlight>
                <a:latin typeface="Fira Mono"/>
                <a:ea typeface="Fira Mono"/>
                <a:cs typeface="Fira Mono"/>
                <a:sym typeface="Fira Mono"/>
              </a:rPr>
              <a:t>]</a:t>
            </a:r>
          </a:p>
          <a:p>
            <a:pPr lvl="0" marL="0" rtl="0">
              <a:lnSpc>
                <a:spcPct val="115000"/>
              </a:lnSpc>
              <a:spcBef>
                <a:spcPts val="0"/>
              </a:spcBef>
              <a:buNone/>
            </a:pPr>
            <a:r>
              <a:t/>
            </a:r>
            <a:endParaRPr b="1" sz="1000">
              <a:solidFill>
                <a:srgbClr val="000080"/>
              </a:solidFill>
              <a:highlight>
                <a:srgbClr val="FFFFFF"/>
              </a:highlight>
              <a:latin typeface="Fira Mono"/>
              <a:ea typeface="Fira Mono"/>
              <a:cs typeface="Fira Mono"/>
              <a:sym typeface="Fira Mon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Shape 180"/>
          <p:cNvSpPr txBox="1"/>
          <p:nvPr/>
        </p:nvSpPr>
        <p:spPr>
          <a:xfrm>
            <a:off x="240300" y="1525625"/>
            <a:ext cx="8663400" cy="2985900"/>
          </a:xfrm>
          <a:prstGeom prst="rect">
            <a:avLst/>
          </a:prstGeom>
          <a:noFill/>
          <a:ln>
            <a:noFill/>
          </a:ln>
        </p:spPr>
        <p:txBody>
          <a:bodyPr anchorCtr="0" anchor="t" bIns="91425" lIns="91425" rIns="91425" wrap="square" tIns="91425">
            <a:noAutofit/>
          </a:bodyPr>
          <a:lstStyle/>
          <a:p>
            <a:pPr lvl="0" marL="0" rtl="0">
              <a:lnSpc>
                <a:spcPct val="115000"/>
              </a:lnSpc>
              <a:spcBef>
                <a:spcPts val="0"/>
              </a:spcBef>
              <a:buNone/>
            </a:pPr>
            <a:r>
              <a:rPr b="1" lang="en" sz="1000">
                <a:solidFill>
                  <a:srgbClr val="000080"/>
                </a:solidFill>
                <a:highlight>
                  <a:srgbClr val="FFFFFF"/>
                </a:highlight>
                <a:latin typeface="Fira Mono"/>
                <a:ea typeface="Fira Mono"/>
                <a:cs typeface="Fira Mono"/>
                <a:sym typeface="Fira Mono"/>
              </a:rPr>
              <a:t>def </a:t>
            </a:r>
            <a:r>
              <a:rPr lang="en" sz="1000">
                <a:highlight>
                  <a:srgbClr val="FFFFFF"/>
                </a:highlight>
                <a:latin typeface="Fira Mono"/>
                <a:ea typeface="Fira Mono"/>
                <a:cs typeface="Fira Mono"/>
                <a:sym typeface="Fira Mono"/>
              </a:rPr>
              <a:t>dupe(index: Int, length: Int): Free[RandomAccess, Unit] = </a:t>
            </a:r>
            <a:r>
              <a:rPr b="1" lang="en" sz="1000">
                <a:solidFill>
                  <a:srgbClr val="000080"/>
                </a:solidFill>
                <a:highlight>
                  <a:srgbClr val="FFFFFF"/>
                </a:highlight>
                <a:latin typeface="Fira Mono"/>
                <a:ea typeface="Fira Mono"/>
                <a:cs typeface="Fira Mono"/>
                <a:sym typeface="Fira Mono"/>
              </a:rPr>
              <a:t>for </a:t>
            </a:r>
            <a:r>
              <a:rPr lang="en" sz="1000">
                <a:highlight>
                  <a:srgbClr val="FFFFFF"/>
                </a:highlight>
                <a:latin typeface="Fira Mono"/>
                <a:ea typeface="Fira Mono"/>
                <a:cs typeface="Fira Mono"/>
                <a:sym typeface="Fira Mono"/>
              </a:rPr>
              <a:t>{</a:t>
            </a:r>
          </a:p>
          <a:p>
            <a:pPr lvl="0" marL="0" rtl="0">
              <a:lnSpc>
                <a:spcPct val="115000"/>
              </a:lnSpc>
              <a:spcBef>
                <a:spcPts val="0"/>
              </a:spcBef>
              <a:buNone/>
            </a:pPr>
            <a:r>
              <a:rPr lang="en" sz="1000">
                <a:highlight>
                  <a:srgbClr val="FFFFFF"/>
                </a:highlight>
                <a:latin typeface="Fira Mono"/>
                <a:ea typeface="Fira Mono"/>
                <a:cs typeface="Fira Mono"/>
                <a:sym typeface="Fira Mono"/>
              </a:rPr>
              <a:t> data &lt;- Free.liftF(</a:t>
            </a:r>
            <a:r>
              <a:rPr i="1" lang="en" sz="1000">
                <a:highlight>
                  <a:srgbClr val="FFFFFF"/>
                </a:highlight>
                <a:latin typeface="Fira Mono"/>
                <a:ea typeface="Fira Mono"/>
                <a:cs typeface="Fira Mono"/>
                <a:sym typeface="Fira Mono"/>
              </a:rPr>
              <a:t>Read</a:t>
            </a:r>
            <a:r>
              <a:rPr lang="en" sz="1000">
                <a:highlight>
                  <a:srgbClr val="FFFFFF"/>
                </a:highlight>
                <a:latin typeface="Fira Mono"/>
                <a:ea typeface="Fira Mono"/>
                <a:cs typeface="Fira Mono"/>
                <a:sym typeface="Fira Mono"/>
              </a:rPr>
              <a:t>(index, length))</a:t>
            </a:r>
          </a:p>
          <a:p>
            <a:pPr lvl="0" marL="0" rtl="0">
              <a:lnSpc>
                <a:spcPct val="115000"/>
              </a:lnSpc>
              <a:spcBef>
                <a:spcPts val="0"/>
              </a:spcBef>
              <a:buNone/>
            </a:pPr>
            <a:r>
              <a:rPr lang="en" sz="1000">
                <a:highlight>
                  <a:srgbClr val="FFFFFF"/>
                </a:highlight>
                <a:latin typeface="Fira Mono"/>
                <a:ea typeface="Fira Mono"/>
                <a:cs typeface="Fira Mono"/>
                <a:sym typeface="Fira Mono"/>
              </a:rPr>
              <a:t> _ &lt;- Free.liftF(Write(index + length, length, data))</a:t>
            </a:r>
          </a:p>
          <a:p>
            <a:pPr lvl="0" marL="0" rtl="0">
              <a:lnSpc>
                <a:spcPct val="115000"/>
              </a:lnSpc>
              <a:spcBef>
                <a:spcPts val="0"/>
              </a:spcBef>
              <a:buNone/>
            </a:pPr>
            <a:r>
              <a:rPr lang="en" sz="1000">
                <a:highlight>
                  <a:srgbClr val="FFFFFF"/>
                </a:highlight>
                <a:latin typeface="Fira Mono"/>
                <a:ea typeface="Fira Mono"/>
                <a:cs typeface="Fira Mono"/>
                <a:sym typeface="Fira Mono"/>
              </a:rPr>
              <a:t>} </a:t>
            </a:r>
            <a:r>
              <a:rPr b="1" lang="en" sz="1000">
                <a:solidFill>
                  <a:srgbClr val="000080"/>
                </a:solidFill>
                <a:highlight>
                  <a:srgbClr val="FFFFFF"/>
                </a:highlight>
                <a:latin typeface="Fira Mono"/>
                <a:ea typeface="Fira Mono"/>
                <a:cs typeface="Fira Mono"/>
                <a:sym typeface="Fira Mono"/>
              </a:rPr>
              <a:t>yield </a:t>
            </a:r>
            <a:r>
              <a:rPr lang="en" sz="1000">
                <a:highlight>
                  <a:srgbClr val="FFFFFF"/>
                </a:highlight>
                <a:latin typeface="Fira Mono"/>
                <a:ea typeface="Fira Mono"/>
                <a:cs typeface="Fira Mono"/>
                <a:sym typeface="Fira Mono"/>
              </a:rPr>
              <a:t>()</a:t>
            </a:r>
          </a:p>
          <a:p>
            <a:pPr lvl="0" marL="0" rtl="0">
              <a:lnSpc>
                <a:spcPct val="115000"/>
              </a:lnSpc>
              <a:spcBef>
                <a:spcPts val="0"/>
              </a:spcBef>
              <a:buNone/>
            </a:pPr>
            <a:r>
              <a:t/>
            </a:r>
            <a:endParaRPr sz="1000">
              <a:highlight>
                <a:srgbClr val="FFFFFF"/>
              </a:highlight>
              <a:latin typeface="Fira Mono"/>
              <a:ea typeface="Fira Mono"/>
              <a:cs typeface="Fira Mono"/>
              <a:sym typeface="Fira Mono"/>
            </a:endParaRPr>
          </a:p>
          <a:p>
            <a:pPr lvl="0" marL="0" rtl="0">
              <a:lnSpc>
                <a:spcPct val="115000"/>
              </a:lnSpc>
              <a:spcBef>
                <a:spcPts val="0"/>
              </a:spcBef>
              <a:buNone/>
            </a:pPr>
            <a:r>
              <a:rPr b="1" lang="en" sz="1000">
                <a:solidFill>
                  <a:srgbClr val="000080"/>
                </a:solidFill>
                <a:highlight>
                  <a:srgbClr val="FFFFFF"/>
                </a:highlight>
                <a:latin typeface="Fira Mono"/>
                <a:ea typeface="Fira Mono"/>
                <a:cs typeface="Fira Mono"/>
                <a:sym typeface="Fira Mono"/>
              </a:rPr>
              <a:t>def </a:t>
            </a:r>
            <a:r>
              <a:rPr lang="en" sz="1000">
                <a:highlight>
                  <a:srgbClr val="FFFFFF"/>
                </a:highlight>
                <a:latin typeface="Fira Mono"/>
                <a:ea typeface="Fira Mono"/>
                <a:cs typeface="Fira Mono"/>
                <a:sym typeface="Fira Mono"/>
              </a:rPr>
              <a:t>interpret: RandomAccess </a:t>
            </a:r>
            <a:r>
              <a:rPr lang="en" sz="1000">
                <a:solidFill>
                  <a:srgbClr val="20999D"/>
                </a:solidFill>
                <a:highlight>
                  <a:srgbClr val="FFFFFF"/>
                </a:highlight>
                <a:latin typeface="Fira Mono"/>
                <a:ea typeface="Fira Mono"/>
                <a:cs typeface="Fira Mono"/>
                <a:sym typeface="Fira Mono"/>
              </a:rPr>
              <a:t>~&gt; </a:t>
            </a:r>
            <a:r>
              <a:rPr lang="en" sz="1000">
                <a:highlight>
                  <a:srgbClr val="FFFFFF"/>
                </a:highlight>
                <a:latin typeface="Fira Mono"/>
                <a:ea typeface="Fira Mono"/>
                <a:cs typeface="Fira Mono"/>
                <a:sym typeface="Fira Mono"/>
              </a:rPr>
              <a:t>StateT[</a:t>
            </a:r>
            <a:r>
              <a:rPr lang="en" sz="1000">
                <a:solidFill>
                  <a:srgbClr val="20999D"/>
                </a:solidFill>
                <a:highlight>
                  <a:srgbClr val="FFFFFF"/>
                </a:highlight>
                <a:latin typeface="Fira Mono"/>
                <a:ea typeface="Fira Mono"/>
                <a:cs typeface="Fira Mono"/>
                <a:sym typeface="Fira Mono"/>
              </a:rPr>
              <a:t>Either</a:t>
            </a:r>
            <a:r>
              <a:rPr lang="en" sz="1000">
                <a:highlight>
                  <a:srgbClr val="FFFFFF"/>
                </a:highlight>
                <a:latin typeface="Fira Mono"/>
                <a:ea typeface="Fira Mono"/>
                <a:cs typeface="Fira Mono"/>
                <a:sym typeface="Fira Mono"/>
              </a:rPr>
              <a:t>[</a:t>
            </a:r>
            <a:r>
              <a:rPr lang="en" sz="1000">
                <a:solidFill>
                  <a:srgbClr val="20999D"/>
                </a:solidFill>
                <a:highlight>
                  <a:srgbClr val="FFFFFF"/>
                </a:highlight>
                <a:latin typeface="Fira Mono"/>
                <a:ea typeface="Fira Mono"/>
                <a:cs typeface="Fira Mono"/>
                <a:sym typeface="Fira Mono"/>
              </a:rPr>
              <a:t>IndexOutOfBoundsException</a:t>
            </a:r>
            <a:r>
              <a:rPr lang="en" sz="1000">
                <a:highlight>
                  <a:srgbClr val="FFFFFF"/>
                </a:highlight>
                <a:latin typeface="Fira Mono"/>
                <a:ea typeface="Fira Mono"/>
                <a:cs typeface="Fira Mono"/>
                <a:sym typeface="Fira Mono"/>
              </a:rPr>
              <a:t>, ?], </a:t>
            </a:r>
            <a:r>
              <a:rPr lang="en" sz="1000">
                <a:solidFill>
                  <a:srgbClr val="20999D"/>
                </a:solidFill>
                <a:highlight>
                  <a:srgbClr val="FFFFFF"/>
                </a:highlight>
                <a:latin typeface="Fira Mono"/>
                <a:ea typeface="Fira Mono"/>
                <a:cs typeface="Fira Mono"/>
                <a:sym typeface="Fira Mono"/>
              </a:rPr>
              <a:t>String</a:t>
            </a:r>
            <a:r>
              <a:rPr lang="en" sz="1000">
                <a:highlight>
                  <a:srgbClr val="FFFFFF"/>
                </a:highlight>
                <a:latin typeface="Fira Mono"/>
                <a:ea typeface="Fira Mono"/>
                <a:cs typeface="Fira Mono"/>
                <a:sym typeface="Fira Mono"/>
              </a:rPr>
              <a:t>, ?] = </a:t>
            </a:r>
          </a:p>
          <a:p>
            <a:pPr lvl="0" marL="0" rtl="0">
              <a:lnSpc>
                <a:spcPct val="115000"/>
              </a:lnSpc>
              <a:spcBef>
                <a:spcPts val="0"/>
              </a:spcBef>
              <a:buNone/>
            </a:pPr>
            <a:r>
              <a:rPr lang="en" sz="1000">
                <a:highlight>
                  <a:srgbClr val="FFFFFF"/>
                </a:highlight>
                <a:latin typeface="Fira Mono"/>
                <a:ea typeface="Fira Mono"/>
                <a:cs typeface="Fira Mono"/>
                <a:sym typeface="Fira Mono"/>
              </a:rPr>
              <a:t>  Lambda[RandomAccess </a:t>
            </a:r>
            <a:r>
              <a:rPr lang="en" sz="1000">
                <a:solidFill>
                  <a:srgbClr val="20999D"/>
                </a:solidFill>
                <a:highlight>
                  <a:srgbClr val="FFFFFF"/>
                </a:highlight>
                <a:latin typeface="Fira Mono"/>
                <a:ea typeface="Fira Mono"/>
                <a:cs typeface="Fira Mono"/>
                <a:sym typeface="Fira Mono"/>
              </a:rPr>
              <a:t>~&gt; </a:t>
            </a:r>
            <a:r>
              <a:rPr lang="en" sz="1000">
                <a:highlight>
                  <a:srgbClr val="FFFFFF"/>
                </a:highlight>
                <a:latin typeface="Fira Mono"/>
                <a:ea typeface="Fira Mono"/>
                <a:cs typeface="Fira Mono"/>
                <a:sym typeface="Fira Mono"/>
              </a:rPr>
              <a:t>StateT[</a:t>
            </a:r>
            <a:r>
              <a:rPr lang="en" sz="1000">
                <a:solidFill>
                  <a:srgbClr val="20999D"/>
                </a:solidFill>
                <a:highlight>
                  <a:srgbClr val="FFFFFF"/>
                </a:highlight>
                <a:latin typeface="Fira Mono"/>
                <a:ea typeface="Fira Mono"/>
                <a:cs typeface="Fira Mono"/>
                <a:sym typeface="Fira Mono"/>
              </a:rPr>
              <a:t>Either</a:t>
            </a:r>
            <a:r>
              <a:rPr lang="en" sz="1000">
                <a:highlight>
                  <a:srgbClr val="FFFFFF"/>
                </a:highlight>
                <a:latin typeface="Fira Mono"/>
                <a:ea typeface="Fira Mono"/>
                <a:cs typeface="Fira Mono"/>
                <a:sym typeface="Fira Mono"/>
              </a:rPr>
              <a:t>[</a:t>
            </a:r>
            <a:r>
              <a:rPr lang="en" sz="1000">
                <a:solidFill>
                  <a:srgbClr val="20999D"/>
                </a:solidFill>
                <a:highlight>
                  <a:srgbClr val="FFFFFF"/>
                </a:highlight>
                <a:latin typeface="Fira Mono"/>
                <a:ea typeface="Fira Mono"/>
                <a:cs typeface="Fira Mono"/>
                <a:sym typeface="Fira Mono"/>
              </a:rPr>
              <a:t>IndexOutOfBoundsException</a:t>
            </a:r>
            <a:r>
              <a:rPr lang="en" sz="1000">
                <a:highlight>
                  <a:srgbClr val="FFFFFF"/>
                </a:highlight>
                <a:latin typeface="Fira Mono"/>
                <a:ea typeface="Fira Mono"/>
                <a:cs typeface="Fira Mono"/>
                <a:sym typeface="Fira Mono"/>
              </a:rPr>
              <a:t>, ?], </a:t>
            </a:r>
            <a:r>
              <a:rPr lang="en" sz="1000">
                <a:solidFill>
                  <a:srgbClr val="20999D"/>
                </a:solidFill>
                <a:highlight>
                  <a:srgbClr val="FFFFFF"/>
                </a:highlight>
                <a:latin typeface="Fira Mono"/>
                <a:ea typeface="Fira Mono"/>
                <a:cs typeface="Fira Mono"/>
                <a:sym typeface="Fira Mono"/>
              </a:rPr>
              <a:t>String</a:t>
            </a:r>
            <a:r>
              <a:rPr lang="en" sz="1000">
                <a:highlight>
                  <a:srgbClr val="FFFFFF"/>
                </a:highlight>
                <a:latin typeface="Fira Mono"/>
                <a:ea typeface="Fira Mono"/>
                <a:cs typeface="Fira Mono"/>
                <a:sym typeface="Fira Mono"/>
              </a:rPr>
              <a:t>, ?]].apply {</a:t>
            </a:r>
          </a:p>
          <a:p>
            <a:pPr lvl="0" marL="0" rtl="0">
              <a:lnSpc>
                <a:spcPct val="115000"/>
              </a:lnSpc>
              <a:spcBef>
                <a:spcPts val="0"/>
              </a:spcBef>
              <a:buNone/>
            </a:pPr>
            <a:r>
              <a:rPr lang="en" sz="1000">
                <a:highlight>
                  <a:srgbClr val="FFFFFF"/>
                </a:highlight>
                <a:latin typeface="Fira Mono"/>
                <a:ea typeface="Fira Mono"/>
                <a:cs typeface="Fira Mono"/>
                <a:sym typeface="Fira Mono"/>
              </a:rPr>
              <a:t>    </a:t>
            </a:r>
            <a:r>
              <a:rPr b="1" lang="en" sz="1000">
                <a:solidFill>
                  <a:srgbClr val="000080"/>
                </a:solidFill>
                <a:highlight>
                  <a:srgbClr val="FFFFFF"/>
                </a:highlight>
                <a:latin typeface="Fira Mono"/>
                <a:ea typeface="Fira Mono"/>
                <a:cs typeface="Fira Mono"/>
                <a:sym typeface="Fira Mono"/>
              </a:rPr>
              <a:t>case </a:t>
            </a:r>
            <a:r>
              <a:rPr i="1" lang="en" sz="1000">
                <a:highlight>
                  <a:srgbClr val="FFFFFF"/>
                </a:highlight>
                <a:latin typeface="Fira Mono"/>
                <a:ea typeface="Fira Mono"/>
                <a:cs typeface="Fira Mono"/>
                <a:sym typeface="Fira Mono"/>
              </a:rPr>
              <a:t>Write</a:t>
            </a:r>
            <a:r>
              <a:rPr lang="en" sz="1000">
                <a:highlight>
                  <a:srgbClr val="FFFFFF"/>
                </a:highlight>
                <a:latin typeface="Fira Mono"/>
                <a:ea typeface="Fira Mono"/>
                <a:cs typeface="Fira Mono"/>
                <a:sym typeface="Fira Mono"/>
              </a:rPr>
              <a:t>(i, l, d) =&gt; StateT[</a:t>
            </a:r>
            <a:r>
              <a:rPr lang="en" sz="1000">
                <a:solidFill>
                  <a:srgbClr val="20999D"/>
                </a:solidFill>
                <a:highlight>
                  <a:srgbClr val="FFFFFF"/>
                </a:highlight>
                <a:latin typeface="Fira Mono"/>
                <a:ea typeface="Fira Mono"/>
                <a:cs typeface="Fira Mono"/>
                <a:sym typeface="Fira Mono"/>
              </a:rPr>
              <a:t>Either</a:t>
            </a:r>
            <a:r>
              <a:rPr lang="en" sz="1000">
                <a:highlight>
                  <a:srgbClr val="FFFFFF"/>
                </a:highlight>
                <a:latin typeface="Fira Mono"/>
                <a:ea typeface="Fira Mono"/>
                <a:cs typeface="Fira Mono"/>
                <a:sym typeface="Fira Mono"/>
              </a:rPr>
              <a:t>[</a:t>
            </a:r>
            <a:r>
              <a:rPr lang="en" sz="1000">
                <a:solidFill>
                  <a:srgbClr val="20999D"/>
                </a:solidFill>
                <a:highlight>
                  <a:srgbClr val="FFFFFF"/>
                </a:highlight>
                <a:latin typeface="Fira Mono"/>
                <a:ea typeface="Fira Mono"/>
                <a:cs typeface="Fira Mono"/>
                <a:sym typeface="Fira Mono"/>
              </a:rPr>
              <a:t>IndexOutOfBoundsException</a:t>
            </a:r>
            <a:r>
              <a:rPr lang="en" sz="1000">
                <a:highlight>
                  <a:srgbClr val="FFFFFF"/>
                </a:highlight>
                <a:latin typeface="Fira Mono"/>
                <a:ea typeface="Fira Mono"/>
                <a:cs typeface="Fira Mono"/>
                <a:sym typeface="Fira Mono"/>
              </a:rPr>
              <a:t>, ?], </a:t>
            </a:r>
            <a:r>
              <a:rPr lang="en" sz="1000">
                <a:solidFill>
                  <a:srgbClr val="20999D"/>
                </a:solidFill>
                <a:highlight>
                  <a:srgbClr val="FFFFFF"/>
                </a:highlight>
                <a:latin typeface="Fira Mono"/>
                <a:ea typeface="Fira Mono"/>
                <a:cs typeface="Fira Mono"/>
                <a:sym typeface="Fira Mono"/>
              </a:rPr>
              <a:t>String</a:t>
            </a:r>
            <a:r>
              <a:rPr lang="en" sz="1000">
                <a:highlight>
                  <a:srgbClr val="FFFFFF"/>
                </a:highlight>
                <a:latin typeface="Fira Mono"/>
                <a:ea typeface="Fira Mono"/>
                <a:cs typeface="Fira Mono"/>
                <a:sym typeface="Fira Mono"/>
              </a:rPr>
              <a:t>, Unit](s =&gt; </a:t>
            </a:r>
          </a:p>
          <a:p>
            <a:pPr lvl="0" marL="0" rtl="0">
              <a:lnSpc>
                <a:spcPct val="115000"/>
              </a:lnSpc>
              <a:spcBef>
                <a:spcPts val="0"/>
              </a:spcBef>
              <a:buNone/>
            </a:pPr>
            <a:r>
              <a:rPr b="1" lang="en" sz="1000">
                <a:solidFill>
                  <a:srgbClr val="000080"/>
                </a:solidFill>
                <a:highlight>
                  <a:srgbClr val="FFFFFF"/>
                </a:highlight>
                <a:latin typeface="Fira Mono"/>
                <a:ea typeface="Fira Mono"/>
                <a:cs typeface="Fira Mono"/>
                <a:sym typeface="Fira Mono"/>
              </a:rPr>
              <a:t>      if </a:t>
            </a:r>
            <a:r>
              <a:rPr lang="en" sz="1000">
                <a:highlight>
                  <a:srgbClr val="FFFFFF"/>
                </a:highlight>
                <a:latin typeface="Fira Mono"/>
                <a:ea typeface="Fira Mono"/>
                <a:cs typeface="Fira Mono"/>
                <a:sym typeface="Fira Mono"/>
              </a:rPr>
              <a:t>(s.length &lt; i + l) (</a:t>
            </a:r>
            <a:r>
              <a:rPr b="1" lang="en" sz="1000">
                <a:solidFill>
                  <a:srgbClr val="000080"/>
                </a:solidFill>
                <a:highlight>
                  <a:srgbClr val="FFFFFF"/>
                </a:highlight>
                <a:latin typeface="Fira Mono"/>
                <a:ea typeface="Fira Mono"/>
                <a:cs typeface="Fira Mono"/>
                <a:sym typeface="Fira Mono"/>
              </a:rPr>
              <a:t>new </a:t>
            </a:r>
            <a:r>
              <a:rPr lang="en" sz="1000">
                <a:highlight>
                  <a:srgbClr val="FFFFFF"/>
                </a:highlight>
                <a:latin typeface="Fira Mono"/>
                <a:ea typeface="Fira Mono"/>
                <a:cs typeface="Fira Mono"/>
                <a:sym typeface="Fira Mono"/>
              </a:rPr>
              <a:t>IndexOutOfBoundsException).left </a:t>
            </a:r>
          </a:p>
          <a:p>
            <a:pPr lvl="0" marL="0" rtl="0">
              <a:lnSpc>
                <a:spcPct val="115000"/>
              </a:lnSpc>
              <a:spcBef>
                <a:spcPts val="0"/>
              </a:spcBef>
              <a:buNone/>
            </a:pPr>
            <a:r>
              <a:rPr b="1" lang="en" sz="1000">
                <a:solidFill>
                  <a:srgbClr val="000080"/>
                </a:solidFill>
                <a:highlight>
                  <a:srgbClr val="FFFFFF"/>
                </a:highlight>
                <a:latin typeface="Fira Mono"/>
                <a:ea typeface="Fira Mono"/>
                <a:cs typeface="Fira Mono"/>
                <a:sym typeface="Fira Mono"/>
              </a:rPr>
              <a:t>      else </a:t>
            </a:r>
            <a:r>
              <a:rPr lang="en" sz="1000">
                <a:highlight>
                  <a:srgbClr val="FFFFFF"/>
                </a:highlight>
                <a:latin typeface="Fira Mono"/>
                <a:ea typeface="Fira Mono"/>
                <a:cs typeface="Fira Mono"/>
                <a:sym typeface="Fira Mono"/>
              </a:rPr>
              <a:t>s.substring(</a:t>
            </a:r>
            <a:r>
              <a:rPr lang="en" sz="1000">
                <a:solidFill>
                  <a:srgbClr val="0000FF"/>
                </a:solidFill>
                <a:highlight>
                  <a:srgbClr val="FFFFFF"/>
                </a:highlight>
                <a:latin typeface="Fira Mono"/>
                <a:ea typeface="Fira Mono"/>
                <a:cs typeface="Fira Mono"/>
                <a:sym typeface="Fira Mono"/>
              </a:rPr>
              <a:t>0</a:t>
            </a:r>
            <a:r>
              <a:rPr lang="en" sz="1000">
                <a:highlight>
                  <a:srgbClr val="FFFFFF"/>
                </a:highlight>
                <a:latin typeface="Fira Mono"/>
                <a:ea typeface="Fira Mono"/>
                <a:cs typeface="Fira Mono"/>
                <a:sym typeface="Fira Mono"/>
              </a:rPr>
              <a:t>, i) + d + s.substring(i + l))</a:t>
            </a:r>
          </a:p>
          <a:p>
            <a:pPr lvl="0" marL="0" rtl="0">
              <a:lnSpc>
                <a:spcPct val="115000"/>
              </a:lnSpc>
              <a:spcBef>
                <a:spcPts val="0"/>
              </a:spcBef>
              <a:buNone/>
            </a:pPr>
            <a:r>
              <a:rPr lang="en" sz="1000">
                <a:highlight>
                  <a:srgbClr val="FFFFFF"/>
                </a:highlight>
                <a:latin typeface="Fira Mono"/>
                <a:ea typeface="Fira Mono"/>
                <a:cs typeface="Fira Mono"/>
                <a:sym typeface="Fira Mono"/>
              </a:rPr>
              <a:t>    </a:t>
            </a:r>
            <a:r>
              <a:rPr b="1" lang="en" sz="1000">
                <a:solidFill>
                  <a:srgbClr val="000080"/>
                </a:solidFill>
                <a:highlight>
                  <a:srgbClr val="FFFFFF"/>
                </a:highlight>
                <a:latin typeface="Fira Mono"/>
                <a:ea typeface="Fira Mono"/>
                <a:cs typeface="Fira Mono"/>
                <a:sym typeface="Fira Mono"/>
              </a:rPr>
              <a:t>case </a:t>
            </a:r>
            <a:r>
              <a:rPr i="1" lang="en" sz="1000">
                <a:highlight>
                  <a:srgbClr val="FFFFFF"/>
                </a:highlight>
                <a:latin typeface="Fira Mono"/>
                <a:ea typeface="Fira Mono"/>
                <a:cs typeface="Fira Mono"/>
                <a:sym typeface="Fira Mono"/>
              </a:rPr>
              <a:t>Read</a:t>
            </a:r>
            <a:r>
              <a:rPr lang="en" sz="1000">
                <a:highlight>
                  <a:srgbClr val="FFFFFF"/>
                </a:highlight>
                <a:latin typeface="Fira Mono"/>
                <a:ea typeface="Fira Mono"/>
                <a:cs typeface="Fira Mono"/>
                <a:sym typeface="Fira Mono"/>
              </a:rPr>
              <a:t>(i, l) =&gt; StateT[</a:t>
            </a:r>
            <a:r>
              <a:rPr lang="en" sz="1000">
                <a:solidFill>
                  <a:srgbClr val="20999D"/>
                </a:solidFill>
                <a:highlight>
                  <a:srgbClr val="FFFFFF"/>
                </a:highlight>
                <a:latin typeface="Fira Mono"/>
                <a:ea typeface="Fira Mono"/>
                <a:cs typeface="Fira Mono"/>
                <a:sym typeface="Fira Mono"/>
              </a:rPr>
              <a:t>Either</a:t>
            </a:r>
            <a:r>
              <a:rPr lang="en" sz="1000">
                <a:highlight>
                  <a:srgbClr val="FFFFFF"/>
                </a:highlight>
                <a:latin typeface="Fira Mono"/>
                <a:ea typeface="Fira Mono"/>
                <a:cs typeface="Fira Mono"/>
                <a:sym typeface="Fira Mono"/>
              </a:rPr>
              <a:t>[</a:t>
            </a:r>
            <a:r>
              <a:rPr lang="en" sz="1000">
                <a:solidFill>
                  <a:srgbClr val="20999D"/>
                </a:solidFill>
                <a:highlight>
                  <a:srgbClr val="FFFFFF"/>
                </a:highlight>
                <a:latin typeface="Fira Mono"/>
                <a:ea typeface="Fira Mono"/>
                <a:cs typeface="Fira Mono"/>
                <a:sym typeface="Fira Mono"/>
              </a:rPr>
              <a:t>IndexOutOfBoundsException</a:t>
            </a:r>
            <a:r>
              <a:rPr lang="en" sz="1000">
                <a:highlight>
                  <a:srgbClr val="FFFFFF"/>
                </a:highlight>
                <a:latin typeface="Fira Mono"/>
                <a:ea typeface="Fira Mono"/>
                <a:cs typeface="Fira Mono"/>
                <a:sym typeface="Fira Mono"/>
              </a:rPr>
              <a:t>, ?], </a:t>
            </a:r>
            <a:r>
              <a:rPr lang="en" sz="1000">
                <a:solidFill>
                  <a:srgbClr val="20999D"/>
                </a:solidFill>
                <a:highlight>
                  <a:srgbClr val="FFFFFF"/>
                </a:highlight>
                <a:latin typeface="Fira Mono"/>
                <a:ea typeface="Fira Mono"/>
                <a:cs typeface="Fira Mono"/>
                <a:sym typeface="Fira Mono"/>
              </a:rPr>
              <a:t>String</a:t>
            </a:r>
            <a:r>
              <a:rPr lang="en" sz="1000">
                <a:highlight>
                  <a:srgbClr val="FFFFFF"/>
                </a:highlight>
                <a:latin typeface="Fira Mono"/>
                <a:ea typeface="Fira Mono"/>
                <a:cs typeface="Fira Mono"/>
                <a:sym typeface="Fira Mono"/>
              </a:rPr>
              <a:t>, </a:t>
            </a:r>
            <a:r>
              <a:rPr lang="en" sz="1000">
                <a:solidFill>
                  <a:srgbClr val="20999D"/>
                </a:solidFill>
                <a:highlight>
                  <a:srgbClr val="FFFFFF"/>
                </a:highlight>
                <a:latin typeface="Fira Mono"/>
                <a:ea typeface="Fira Mono"/>
                <a:cs typeface="Fira Mono"/>
                <a:sym typeface="Fira Mono"/>
              </a:rPr>
              <a:t>String</a:t>
            </a:r>
            <a:r>
              <a:rPr lang="en" sz="1000">
                <a:highlight>
                  <a:srgbClr val="FFFFFF"/>
                </a:highlight>
                <a:latin typeface="Fira Mono"/>
                <a:ea typeface="Fira Mono"/>
                <a:cs typeface="Fira Mono"/>
                <a:sym typeface="Fira Mono"/>
              </a:rPr>
              <a:t>](s =&gt; </a:t>
            </a:r>
          </a:p>
          <a:p>
            <a:pPr lvl="0" marL="0" rtl="0">
              <a:lnSpc>
                <a:spcPct val="115000"/>
              </a:lnSpc>
              <a:spcBef>
                <a:spcPts val="0"/>
              </a:spcBef>
              <a:buNone/>
            </a:pPr>
            <a:r>
              <a:rPr b="1" lang="en" sz="1000">
                <a:solidFill>
                  <a:srgbClr val="000080"/>
                </a:solidFill>
                <a:highlight>
                  <a:srgbClr val="FFFFFF"/>
                </a:highlight>
                <a:latin typeface="Fira Mono"/>
                <a:ea typeface="Fira Mono"/>
                <a:cs typeface="Fira Mono"/>
                <a:sym typeface="Fira Mono"/>
              </a:rPr>
              <a:t>      if </a:t>
            </a:r>
            <a:r>
              <a:rPr lang="en" sz="1000">
                <a:highlight>
                  <a:srgbClr val="FFFFFF"/>
                </a:highlight>
                <a:latin typeface="Fira Mono"/>
                <a:ea typeface="Fira Mono"/>
                <a:cs typeface="Fira Mono"/>
                <a:sym typeface="Fira Mono"/>
              </a:rPr>
              <a:t>(s.length &lt; i + l) (</a:t>
            </a:r>
            <a:r>
              <a:rPr b="1" lang="en" sz="1000">
                <a:solidFill>
                  <a:srgbClr val="000080"/>
                </a:solidFill>
                <a:highlight>
                  <a:srgbClr val="FFFFFF"/>
                </a:highlight>
                <a:latin typeface="Fira Mono"/>
                <a:ea typeface="Fira Mono"/>
                <a:cs typeface="Fira Mono"/>
                <a:sym typeface="Fira Mono"/>
              </a:rPr>
              <a:t>new </a:t>
            </a:r>
            <a:r>
              <a:rPr lang="en" sz="1000">
                <a:highlight>
                  <a:srgbClr val="FFFFFF"/>
                </a:highlight>
                <a:latin typeface="Fira Mono"/>
                <a:ea typeface="Fira Mono"/>
                <a:cs typeface="Fira Mono"/>
                <a:sym typeface="Fira Mono"/>
              </a:rPr>
              <a:t>IndexOutOfBoundsException).left </a:t>
            </a:r>
          </a:p>
          <a:p>
            <a:pPr lvl="0" marL="0" rtl="0">
              <a:lnSpc>
                <a:spcPct val="115000"/>
              </a:lnSpc>
              <a:spcBef>
                <a:spcPts val="0"/>
              </a:spcBef>
              <a:buNone/>
            </a:pPr>
            <a:r>
              <a:rPr b="1" lang="en" sz="1000">
                <a:solidFill>
                  <a:srgbClr val="000080"/>
                </a:solidFill>
                <a:highlight>
                  <a:srgbClr val="FFFFFF"/>
                </a:highlight>
                <a:latin typeface="Fira Mono"/>
                <a:ea typeface="Fira Mono"/>
                <a:cs typeface="Fira Mono"/>
                <a:sym typeface="Fira Mono"/>
              </a:rPr>
              <a:t>      else </a:t>
            </a:r>
            <a:r>
              <a:rPr lang="en" sz="1000">
                <a:highlight>
                  <a:srgbClr val="FFFFFF"/>
                </a:highlight>
                <a:latin typeface="Fira Mono"/>
                <a:ea typeface="Fira Mono"/>
                <a:cs typeface="Fira Mono"/>
                <a:sym typeface="Fira Mono"/>
              </a:rPr>
              <a:t>s.substring(i, i + l - </a:t>
            </a:r>
            <a:r>
              <a:rPr lang="en" sz="1000">
                <a:solidFill>
                  <a:srgbClr val="0000FF"/>
                </a:solidFill>
                <a:highlight>
                  <a:srgbClr val="FFFFFF"/>
                </a:highlight>
                <a:latin typeface="Fira Mono"/>
                <a:ea typeface="Fira Mono"/>
                <a:cs typeface="Fira Mono"/>
                <a:sym typeface="Fira Mono"/>
              </a:rPr>
              <a:t>1</a:t>
            </a:r>
            <a:r>
              <a:rPr lang="en" sz="1000">
                <a:highlight>
                  <a:srgbClr val="FFFFFF"/>
                </a:highlight>
                <a:latin typeface="Fira Mono"/>
                <a:ea typeface="Fira Mono"/>
                <a:cs typeface="Fira Mono"/>
                <a:sym typeface="Fira Mono"/>
              </a:rPr>
              <a:t>))</a:t>
            </a:r>
          </a:p>
          <a:p>
            <a:pPr lvl="0" marL="0" rtl="0">
              <a:lnSpc>
                <a:spcPct val="115000"/>
              </a:lnSpc>
              <a:spcBef>
                <a:spcPts val="0"/>
              </a:spcBef>
              <a:buNone/>
            </a:pPr>
            <a:r>
              <a:rPr lang="en" sz="1000">
                <a:highlight>
                  <a:srgbClr val="FFFFFF"/>
                </a:highlight>
                <a:latin typeface="Fira Mono"/>
                <a:ea typeface="Fira Mono"/>
                <a:cs typeface="Fira Mono"/>
                <a:sym typeface="Fira Mono"/>
              </a:rPr>
              <a:t>}</a:t>
            </a:r>
          </a:p>
          <a:p>
            <a:pPr lvl="0" marL="0" rtl="0">
              <a:lnSpc>
                <a:spcPct val="115000"/>
              </a:lnSpc>
              <a:spcBef>
                <a:spcPts val="0"/>
              </a:spcBef>
              <a:buNone/>
            </a:pPr>
            <a:r>
              <a:t/>
            </a:r>
            <a:endParaRPr sz="1000">
              <a:latin typeface="Fira Mono"/>
              <a:ea typeface="Fira Mono"/>
              <a:cs typeface="Fira Mono"/>
              <a:sym typeface="Fira Mon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Shape 185"/>
          <p:cNvSpPr txBox="1"/>
          <p:nvPr/>
        </p:nvSpPr>
        <p:spPr>
          <a:xfrm>
            <a:off x="240300" y="2070475"/>
            <a:ext cx="8663400" cy="2985900"/>
          </a:xfrm>
          <a:prstGeom prst="rect">
            <a:avLst/>
          </a:prstGeom>
          <a:noFill/>
          <a:ln>
            <a:noFill/>
          </a:ln>
        </p:spPr>
        <p:txBody>
          <a:bodyPr anchorCtr="0" anchor="t" bIns="91425" lIns="91425" rIns="91425" wrap="square" tIns="91425">
            <a:noAutofit/>
          </a:bodyPr>
          <a:lstStyle/>
          <a:p>
            <a:pPr lvl="0" marL="0" rtl="0">
              <a:lnSpc>
                <a:spcPct val="115000"/>
              </a:lnSpc>
              <a:spcBef>
                <a:spcPts val="0"/>
              </a:spcBef>
              <a:buNone/>
            </a:pPr>
            <a:r>
              <a:rPr b="1" lang="en">
                <a:solidFill>
                  <a:srgbClr val="000080"/>
                </a:solidFill>
                <a:highlight>
                  <a:srgbClr val="FFFFFF"/>
                </a:highlight>
                <a:latin typeface="Fira Mono"/>
                <a:ea typeface="Fira Mono"/>
                <a:cs typeface="Fira Mono"/>
                <a:sym typeface="Fira Mono"/>
              </a:rPr>
              <a:t>case class </a:t>
            </a:r>
            <a:r>
              <a:rPr lang="en">
                <a:highlight>
                  <a:srgbClr val="FFFFFF"/>
                </a:highlight>
                <a:latin typeface="Fira Mono"/>
                <a:ea typeface="Fira Mono"/>
                <a:cs typeface="Fira Mono"/>
                <a:sym typeface="Fira Mono"/>
              </a:rPr>
              <a:t>EitherK[</a:t>
            </a:r>
            <a:r>
              <a:rPr lang="en">
                <a:solidFill>
                  <a:srgbClr val="20999D"/>
                </a:solidFill>
                <a:highlight>
                  <a:srgbClr val="FFFFFF"/>
                </a:highlight>
                <a:latin typeface="Fira Mono"/>
                <a:ea typeface="Fira Mono"/>
                <a:cs typeface="Fira Mono"/>
                <a:sym typeface="Fira Mono"/>
              </a:rPr>
              <a:t>F</a:t>
            </a:r>
            <a:r>
              <a:rPr lang="en">
                <a:highlight>
                  <a:srgbClr val="FFFFFF"/>
                </a:highlight>
                <a:latin typeface="Fira Mono"/>
                <a:ea typeface="Fira Mono"/>
                <a:cs typeface="Fira Mono"/>
                <a:sym typeface="Fira Mono"/>
              </a:rPr>
              <a:t>[_], </a:t>
            </a:r>
            <a:r>
              <a:rPr lang="en">
                <a:solidFill>
                  <a:srgbClr val="20999D"/>
                </a:solidFill>
                <a:highlight>
                  <a:srgbClr val="FFFFFF"/>
                </a:highlight>
                <a:latin typeface="Fira Mono"/>
                <a:ea typeface="Fira Mono"/>
                <a:cs typeface="Fira Mono"/>
                <a:sym typeface="Fira Mono"/>
              </a:rPr>
              <a:t>G</a:t>
            </a:r>
            <a:r>
              <a:rPr lang="en">
                <a:highlight>
                  <a:srgbClr val="FFFFFF"/>
                </a:highlight>
                <a:latin typeface="Fira Mono"/>
                <a:ea typeface="Fira Mono"/>
                <a:cs typeface="Fira Mono"/>
                <a:sym typeface="Fira Mono"/>
              </a:rPr>
              <a:t>[_], </a:t>
            </a:r>
            <a:r>
              <a:rPr lang="en">
                <a:solidFill>
                  <a:srgbClr val="20999D"/>
                </a:solidFill>
                <a:highlight>
                  <a:srgbClr val="FFFFFF"/>
                </a:highlight>
                <a:latin typeface="Fira Mono"/>
                <a:ea typeface="Fira Mono"/>
                <a:cs typeface="Fira Mono"/>
                <a:sym typeface="Fira Mono"/>
              </a:rPr>
              <a:t>A</a:t>
            </a:r>
            <a:r>
              <a:rPr lang="en">
                <a:highlight>
                  <a:srgbClr val="FFFFFF"/>
                </a:highlight>
                <a:latin typeface="Fira Mono"/>
                <a:ea typeface="Fira Mono"/>
                <a:cs typeface="Fira Mono"/>
                <a:sym typeface="Fira Mono"/>
              </a:rPr>
              <a:t>](value: </a:t>
            </a:r>
            <a:r>
              <a:rPr lang="en">
                <a:solidFill>
                  <a:srgbClr val="20999D"/>
                </a:solidFill>
                <a:highlight>
                  <a:srgbClr val="FFFFFF"/>
                </a:highlight>
                <a:latin typeface="Fira Mono"/>
                <a:ea typeface="Fira Mono"/>
                <a:cs typeface="Fira Mono"/>
                <a:sym typeface="Fira Mono"/>
              </a:rPr>
              <a:t>F</a:t>
            </a:r>
            <a:r>
              <a:rPr lang="en">
                <a:highlight>
                  <a:srgbClr val="FFFFFF"/>
                </a:highlight>
                <a:latin typeface="Fira Mono"/>
                <a:ea typeface="Fira Mono"/>
                <a:cs typeface="Fira Mono"/>
                <a:sym typeface="Fira Mono"/>
              </a:rPr>
              <a:t>[</a:t>
            </a:r>
            <a:r>
              <a:rPr lang="en">
                <a:solidFill>
                  <a:srgbClr val="20999D"/>
                </a:solidFill>
                <a:highlight>
                  <a:srgbClr val="FFFFFF"/>
                </a:highlight>
                <a:latin typeface="Fira Mono"/>
                <a:ea typeface="Fira Mono"/>
                <a:cs typeface="Fira Mono"/>
                <a:sym typeface="Fira Mono"/>
              </a:rPr>
              <a:t>A</a:t>
            </a:r>
            <a:r>
              <a:rPr lang="en">
                <a:highlight>
                  <a:srgbClr val="FFFFFF"/>
                </a:highlight>
                <a:latin typeface="Fira Mono"/>
                <a:ea typeface="Fira Mono"/>
                <a:cs typeface="Fira Mono"/>
                <a:sym typeface="Fira Mono"/>
              </a:rPr>
              <a:t>] </a:t>
            </a:r>
            <a:r>
              <a:rPr lang="en">
                <a:solidFill>
                  <a:srgbClr val="20999D"/>
                </a:solidFill>
                <a:highlight>
                  <a:srgbClr val="FFFFFF"/>
                </a:highlight>
                <a:latin typeface="Fira Mono"/>
                <a:ea typeface="Fira Mono"/>
                <a:cs typeface="Fira Mono"/>
                <a:sym typeface="Fira Mono"/>
              </a:rPr>
              <a:t>Either G</a:t>
            </a:r>
            <a:r>
              <a:rPr lang="en">
                <a:highlight>
                  <a:srgbClr val="FFFFFF"/>
                </a:highlight>
                <a:latin typeface="Fira Mono"/>
                <a:ea typeface="Fira Mono"/>
                <a:cs typeface="Fira Mono"/>
                <a:sym typeface="Fira Mono"/>
              </a:rPr>
              <a:t>[</a:t>
            </a:r>
            <a:r>
              <a:rPr lang="en">
                <a:solidFill>
                  <a:srgbClr val="20999D"/>
                </a:solidFill>
                <a:highlight>
                  <a:srgbClr val="FFFFFF"/>
                </a:highlight>
                <a:latin typeface="Fira Mono"/>
                <a:ea typeface="Fira Mono"/>
                <a:cs typeface="Fira Mono"/>
                <a:sym typeface="Fira Mono"/>
              </a:rPr>
              <a:t>A</a:t>
            </a:r>
            <a:r>
              <a:rPr lang="en">
                <a:highlight>
                  <a:srgbClr val="FFFFFF"/>
                </a:highlight>
                <a:latin typeface="Fira Mono"/>
                <a:ea typeface="Fira Mono"/>
                <a:cs typeface="Fira Mono"/>
                <a:sym typeface="Fira Mono"/>
              </a:rPr>
              <a:t>])</a:t>
            </a: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Shape 190"/>
          <p:cNvSpPr txBox="1"/>
          <p:nvPr>
            <p:ph type="title"/>
          </p:nvPr>
        </p:nvSpPr>
        <p:spPr>
          <a:xfrm>
            <a:off x="311700" y="539725"/>
            <a:ext cx="8520600" cy="1282500"/>
          </a:xfrm>
          <a:prstGeom prst="rect">
            <a:avLst/>
          </a:prstGeom>
        </p:spPr>
        <p:txBody>
          <a:bodyPr anchorCtr="0" anchor="t" bIns="91425" lIns="91425" rIns="91425" wrap="square" tIns="91425">
            <a:noAutofit/>
          </a:bodyPr>
          <a:lstStyle/>
          <a:p>
            <a:pPr lvl="0" marL="0" rtl="0">
              <a:lnSpc>
                <a:spcPct val="115000"/>
              </a:lnSpc>
              <a:spcBef>
                <a:spcPts val="0"/>
              </a:spcBef>
              <a:buNone/>
            </a:pPr>
            <a:r>
              <a:rPr lang="en" sz="2400"/>
              <a:t>Commonalities</a:t>
            </a: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sp>
        <p:nvSpPr>
          <p:cNvPr id="195" name="Shape 195"/>
          <p:cNvSpPr txBox="1"/>
          <p:nvPr>
            <p:ph type="title"/>
          </p:nvPr>
        </p:nvSpPr>
        <p:spPr>
          <a:xfrm>
            <a:off x="311700" y="539725"/>
            <a:ext cx="8520600" cy="1282500"/>
          </a:xfrm>
          <a:prstGeom prst="rect">
            <a:avLst/>
          </a:prstGeom>
        </p:spPr>
        <p:txBody>
          <a:bodyPr anchorCtr="0" anchor="t" bIns="91425" lIns="91425" rIns="91425" wrap="square" tIns="91425">
            <a:noAutofit/>
          </a:bodyPr>
          <a:lstStyle/>
          <a:p>
            <a:pPr lvl="0">
              <a:spcBef>
                <a:spcPts val="0"/>
              </a:spcBef>
              <a:buNone/>
            </a:pPr>
            <a:r>
              <a:rPr lang="en"/>
              <a:t>Solutions</a:t>
            </a: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sp>
        <p:nvSpPr>
          <p:cNvPr id="200" name="Shape 200"/>
          <p:cNvSpPr txBox="1"/>
          <p:nvPr/>
        </p:nvSpPr>
        <p:spPr>
          <a:xfrm>
            <a:off x="240300" y="1525625"/>
            <a:ext cx="8663400" cy="2985900"/>
          </a:xfrm>
          <a:prstGeom prst="rect">
            <a:avLst/>
          </a:prstGeom>
          <a:noFill/>
          <a:ln>
            <a:noFill/>
          </a:ln>
        </p:spPr>
        <p:txBody>
          <a:bodyPr anchorCtr="0" anchor="t" bIns="91425" lIns="91425" rIns="91425" wrap="square" tIns="91425">
            <a:noAutofit/>
          </a:bodyPr>
          <a:lstStyle/>
          <a:p>
            <a:pPr lvl="0" marL="0" rtl="0">
              <a:lnSpc>
                <a:spcPct val="115000"/>
              </a:lnSpc>
              <a:spcBef>
                <a:spcPts val="0"/>
              </a:spcBef>
              <a:buNone/>
            </a:pPr>
            <a:r>
              <a:rPr b="1" lang="en" sz="1000">
                <a:solidFill>
                  <a:srgbClr val="000080"/>
                </a:solidFill>
                <a:highlight>
                  <a:srgbClr val="FFFFFF"/>
                </a:highlight>
                <a:latin typeface="Fira Mono"/>
                <a:ea typeface="Fira Mono"/>
                <a:cs typeface="Fira Mono"/>
                <a:sym typeface="Fira Mono"/>
              </a:rPr>
              <a:t>type </a:t>
            </a:r>
            <a:r>
              <a:rPr lang="en" sz="1000">
                <a:solidFill>
                  <a:srgbClr val="20999D"/>
                </a:solidFill>
                <a:highlight>
                  <a:srgbClr val="FFFFFF"/>
                </a:highlight>
                <a:latin typeface="Fira Mono"/>
                <a:ea typeface="Fira Mono"/>
                <a:cs typeface="Fira Mono"/>
                <a:sym typeface="Fira Mono"/>
              </a:rPr>
              <a:t>DividedByZeroOrNoLogarithm </a:t>
            </a:r>
            <a:r>
              <a:rPr lang="en" sz="1000">
                <a:highlight>
                  <a:srgbClr val="FFFFFF"/>
                </a:highlight>
                <a:latin typeface="Fira Mono"/>
                <a:ea typeface="Fira Mono"/>
                <a:cs typeface="Fira Mono"/>
                <a:sym typeface="Fira Mono"/>
              </a:rPr>
              <a:t>= DividedByZero </a:t>
            </a:r>
            <a:r>
              <a:rPr lang="en" sz="1000">
                <a:solidFill>
                  <a:srgbClr val="20999D"/>
                </a:solidFill>
                <a:highlight>
                  <a:srgbClr val="FFFFFF"/>
                </a:highlight>
                <a:latin typeface="Fira Mono"/>
                <a:ea typeface="Fira Mono"/>
                <a:cs typeface="Fira Mono"/>
                <a:sym typeface="Fira Mono"/>
              </a:rPr>
              <a:t>Either </a:t>
            </a:r>
            <a:r>
              <a:rPr lang="en" sz="1000">
                <a:highlight>
                  <a:srgbClr val="FFFFFF"/>
                </a:highlight>
                <a:latin typeface="Fira Mono"/>
                <a:ea typeface="Fira Mono"/>
                <a:cs typeface="Fira Mono"/>
                <a:sym typeface="Fira Mono"/>
              </a:rPr>
              <a:t>NoLogarithm</a:t>
            </a:r>
          </a:p>
          <a:p>
            <a:pPr lvl="0" marL="0" rtl="0">
              <a:lnSpc>
                <a:spcPct val="115000"/>
              </a:lnSpc>
              <a:spcBef>
                <a:spcPts val="0"/>
              </a:spcBef>
              <a:buNone/>
            </a:pPr>
            <a:r>
              <a:rPr b="1" lang="en" sz="1000">
                <a:solidFill>
                  <a:srgbClr val="000080"/>
                </a:solidFill>
                <a:highlight>
                  <a:srgbClr val="FFFFFF"/>
                </a:highlight>
                <a:latin typeface="Fira Mono"/>
                <a:ea typeface="Fira Mono"/>
                <a:cs typeface="Fira Mono"/>
                <a:sym typeface="Fira Mono"/>
              </a:rPr>
              <a:t>trait </a:t>
            </a:r>
            <a:r>
              <a:rPr lang="en" sz="1000">
                <a:highlight>
                  <a:srgbClr val="FFFFFF"/>
                </a:highlight>
                <a:latin typeface="Fira Mono"/>
                <a:ea typeface="Fira Mono"/>
                <a:cs typeface="Fira Mono"/>
                <a:sym typeface="Fira Mono"/>
              </a:rPr>
              <a:t>Inject[</a:t>
            </a:r>
            <a:r>
              <a:rPr lang="en" sz="1000">
                <a:solidFill>
                  <a:srgbClr val="20999D"/>
                </a:solidFill>
                <a:highlight>
                  <a:srgbClr val="FFFFFF"/>
                </a:highlight>
                <a:latin typeface="Fira Mono"/>
                <a:ea typeface="Fira Mono"/>
                <a:cs typeface="Fira Mono"/>
                <a:sym typeface="Fira Mono"/>
              </a:rPr>
              <a:t>E</a:t>
            </a:r>
            <a:r>
              <a:rPr lang="en" sz="1000">
                <a:highlight>
                  <a:srgbClr val="FFFFFF"/>
                </a:highlight>
                <a:latin typeface="Fira Mono"/>
                <a:ea typeface="Fira Mono"/>
                <a:cs typeface="Fira Mono"/>
                <a:sym typeface="Fira Mono"/>
              </a:rPr>
              <a:t>, </a:t>
            </a:r>
            <a:r>
              <a:rPr lang="en" sz="1000">
                <a:solidFill>
                  <a:srgbClr val="20999D"/>
                </a:solidFill>
                <a:highlight>
                  <a:srgbClr val="FFFFFF"/>
                </a:highlight>
                <a:latin typeface="Fira Mono"/>
                <a:ea typeface="Fira Mono"/>
                <a:cs typeface="Fira Mono"/>
                <a:sym typeface="Fira Mono"/>
              </a:rPr>
              <a:t>S</a:t>
            </a:r>
            <a:r>
              <a:rPr lang="en" sz="1000">
                <a:highlight>
                  <a:srgbClr val="FFFFFF"/>
                </a:highlight>
                <a:latin typeface="Fira Mono"/>
                <a:ea typeface="Fira Mono"/>
                <a:cs typeface="Fira Mono"/>
                <a:sym typeface="Fira Mono"/>
              </a:rPr>
              <a:t>] {</a:t>
            </a:r>
          </a:p>
          <a:p>
            <a:pPr lvl="0" marL="0" rtl="0">
              <a:lnSpc>
                <a:spcPct val="115000"/>
              </a:lnSpc>
              <a:spcBef>
                <a:spcPts val="0"/>
              </a:spcBef>
              <a:buNone/>
            </a:pPr>
            <a:r>
              <a:rPr lang="en" sz="1000">
                <a:highlight>
                  <a:srgbClr val="FFFFFF"/>
                </a:highlight>
                <a:latin typeface="Fira Mono"/>
                <a:ea typeface="Fira Mono"/>
                <a:cs typeface="Fira Mono"/>
                <a:sym typeface="Fira Mono"/>
              </a:rPr>
              <a:t>  </a:t>
            </a:r>
            <a:r>
              <a:rPr b="1" lang="en" sz="1000">
                <a:solidFill>
                  <a:srgbClr val="000080"/>
                </a:solidFill>
                <a:highlight>
                  <a:srgbClr val="FFFFFF"/>
                </a:highlight>
                <a:latin typeface="Fira Mono"/>
                <a:ea typeface="Fira Mono"/>
                <a:cs typeface="Fira Mono"/>
                <a:sym typeface="Fira Mono"/>
              </a:rPr>
              <a:t>def </a:t>
            </a:r>
            <a:r>
              <a:rPr lang="en" sz="1000">
                <a:highlight>
                  <a:srgbClr val="FFFFFF"/>
                </a:highlight>
                <a:latin typeface="Fira Mono"/>
                <a:ea typeface="Fira Mono"/>
                <a:cs typeface="Fira Mono"/>
                <a:sym typeface="Fira Mono"/>
              </a:rPr>
              <a:t>apply(s: </a:t>
            </a:r>
            <a:r>
              <a:rPr lang="en" sz="1000">
                <a:solidFill>
                  <a:srgbClr val="20999D"/>
                </a:solidFill>
                <a:highlight>
                  <a:srgbClr val="FFFFFF"/>
                </a:highlight>
                <a:latin typeface="Fira Mono"/>
                <a:ea typeface="Fira Mono"/>
                <a:cs typeface="Fira Mono"/>
                <a:sym typeface="Fira Mono"/>
              </a:rPr>
              <a:t>S</a:t>
            </a:r>
            <a:r>
              <a:rPr lang="en" sz="1000">
                <a:highlight>
                  <a:srgbClr val="FFFFFF"/>
                </a:highlight>
                <a:latin typeface="Fira Mono"/>
                <a:ea typeface="Fira Mono"/>
                <a:cs typeface="Fira Mono"/>
                <a:sym typeface="Fira Mono"/>
              </a:rPr>
              <a:t>): </a:t>
            </a:r>
            <a:r>
              <a:rPr lang="en" sz="1000">
                <a:solidFill>
                  <a:srgbClr val="20999D"/>
                </a:solidFill>
                <a:highlight>
                  <a:srgbClr val="FFFFFF"/>
                </a:highlight>
                <a:latin typeface="Fira Mono"/>
                <a:ea typeface="Fira Mono"/>
                <a:cs typeface="Fira Mono"/>
                <a:sym typeface="Fira Mono"/>
              </a:rPr>
              <a:t>E</a:t>
            </a:r>
          </a:p>
          <a:p>
            <a:pPr lvl="0" marL="0" rtl="0">
              <a:lnSpc>
                <a:spcPct val="115000"/>
              </a:lnSpc>
              <a:spcBef>
                <a:spcPts val="0"/>
              </a:spcBef>
              <a:buNone/>
            </a:pPr>
            <a:r>
              <a:rPr lang="en" sz="1000">
                <a:highlight>
                  <a:srgbClr val="FFFFFF"/>
                </a:highlight>
                <a:latin typeface="Fira Mono"/>
                <a:ea typeface="Fira Mono"/>
                <a:cs typeface="Fira Mono"/>
                <a:sym typeface="Fira Mono"/>
              </a:rPr>
              <a:t>}</a:t>
            </a:r>
          </a:p>
          <a:p>
            <a:pPr lvl="0" marL="0" rtl="0">
              <a:lnSpc>
                <a:spcPct val="115000"/>
              </a:lnSpc>
              <a:spcBef>
                <a:spcPts val="0"/>
              </a:spcBef>
              <a:buNone/>
            </a:pPr>
            <a:r>
              <a:t/>
            </a:r>
            <a:endParaRPr sz="1000">
              <a:highlight>
                <a:srgbClr val="FFFFFF"/>
              </a:highlight>
              <a:latin typeface="Fira Mono"/>
              <a:ea typeface="Fira Mono"/>
              <a:cs typeface="Fira Mono"/>
              <a:sym typeface="Fira Mono"/>
            </a:endParaRPr>
          </a:p>
          <a:p>
            <a:pPr lvl="0" marL="0" rtl="0">
              <a:lnSpc>
                <a:spcPct val="115000"/>
              </a:lnSpc>
              <a:spcBef>
                <a:spcPts val="0"/>
              </a:spcBef>
              <a:buNone/>
            </a:pPr>
            <a:r>
              <a:rPr b="1" lang="en" sz="1000">
                <a:solidFill>
                  <a:srgbClr val="000080"/>
                </a:solidFill>
                <a:highlight>
                  <a:srgbClr val="FFFFFF"/>
                </a:highlight>
                <a:latin typeface="Fira Mono"/>
                <a:ea typeface="Fira Mono"/>
                <a:cs typeface="Fira Mono"/>
                <a:sym typeface="Fira Mono"/>
              </a:rPr>
              <a:t>def </a:t>
            </a:r>
            <a:r>
              <a:rPr lang="en" sz="1000">
                <a:highlight>
                  <a:srgbClr val="FFFFFF"/>
                </a:highlight>
                <a:latin typeface="Fira Mono"/>
                <a:ea typeface="Fira Mono"/>
                <a:cs typeface="Fira Mono"/>
                <a:sym typeface="Fira Mono"/>
              </a:rPr>
              <a:t>divideAndLog[</a:t>
            </a:r>
            <a:r>
              <a:rPr lang="en" sz="1000">
                <a:solidFill>
                  <a:srgbClr val="20999D"/>
                </a:solidFill>
                <a:highlight>
                  <a:srgbClr val="FFFFFF"/>
                </a:highlight>
                <a:latin typeface="Fira Mono"/>
                <a:ea typeface="Fira Mono"/>
                <a:cs typeface="Fira Mono"/>
                <a:sym typeface="Fira Mono"/>
              </a:rPr>
              <a:t>E</a:t>
            </a:r>
            <a:r>
              <a:rPr lang="en" sz="1000">
                <a:highlight>
                  <a:srgbClr val="FFFFFF"/>
                </a:highlight>
                <a:latin typeface="Fira Mono"/>
                <a:ea typeface="Fira Mono"/>
                <a:cs typeface="Fira Mono"/>
                <a:sym typeface="Fira Mono"/>
              </a:rPr>
              <a:t>](dividend: Int, divisor: Int)</a:t>
            </a:r>
          </a:p>
          <a:p>
            <a:pPr lvl="0" marL="0" rtl="0">
              <a:lnSpc>
                <a:spcPct val="115000"/>
              </a:lnSpc>
              <a:spcBef>
                <a:spcPts val="0"/>
              </a:spcBef>
              <a:buNone/>
            </a:pPr>
            <a:r>
              <a:rPr lang="en" sz="1000">
                <a:highlight>
                  <a:srgbClr val="FFFFFF"/>
                </a:highlight>
                <a:latin typeface="Fira Mono"/>
                <a:ea typeface="Fira Mono"/>
                <a:cs typeface="Fira Mono"/>
                <a:sym typeface="Fira Mono"/>
              </a:rPr>
              <a:t>                  (</a:t>
            </a:r>
            <a:r>
              <a:rPr b="1" lang="en" sz="1000">
                <a:solidFill>
                  <a:srgbClr val="000080"/>
                </a:solidFill>
                <a:highlight>
                  <a:srgbClr val="FFFFFF"/>
                </a:highlight>
                <a:latin typeface="Fira Mono"/>
                <a:ea typeface="Fira Mono"/>
                <a:cs typeface="Fira Mono"/>
                <a:sym typeface="Fira Mono"/>
              </a:rPr>
              <a:t>implicit </a:t>
            </a:r>
            <a:r>
              <a:rPr lang="en" sz="1000">
                <a:highlight>
                  <a:srgbClr val="FFFFFF"/>
                </a:highlight>
                <a:latin typeface="Fira Mono"/>
                <a:ea typeface="Fira Mono"/>
                <a:cs typeface="Fira Mono"/>
                <a:sym typeface="Fira Mono"/>
              </a:rPr>
              <a:t>div: Inject[</a:t>
            </a:r>
            <a:r>
              <a:rPr lang="en" sz="1000">
                <a:solidFill>
                  <a:srgbClr val="20999D"/>
                </a:solidFill>
                <a:highlight>
                  <a:srgbClr val="FFFFFF"/>
                </a:highlight>
                <a:latin typeface="Fira Mono"/>
                <a:ea typeface="Fira Mono"/>
                <a:cs typeface="Fira Mono"/>
                <a:sym typeface="Fira Mono"/>
              </a:rPr>
              <a:t>E</a:t>
            </a:r>
            <a:r>
              <a:rPr lang="en" sz="1000">
                <a:highlight>
                  <a:srgbClr val="FFFFFF"/>
                </a:highlight>
                <a:latin typeface="Fira Mono"/>
                <a:ea typeface="Fira Mono"/>
                <a:cs typeface="Fira Mono"/>
                <a:sym typeface="Fira Mono"/>
              </a:rPr>
              <a:t>, DividedByZero], log: Inject[</a:t>
            </a:r>
            <a:r>
              <a:rPr lang="en" sz="1000">
                <a:solidFill>
                  <a:srgbClr val="20999D"/>
                </a:solidFill>
                <a:highlight>
                  <a:srgbClr val="FFFFFF"/>
                </a:highlight>
                <a:latin typeface="Fira Mono"/>
                <a:ea typeface="Fira Mono"/>
                <a:cs typeface="Fira Mono"/>
                <a:sym typeface="Fira Mono"/>
              </a:rPr>
              <a:t>E</a:t>
            </a:r>
            <a:r>
              <a:rPr lang="en" sz="1000">
                <a:highlight>
                  <a:srgbClr val="FFFFFF"/>
                </a:highlight>
                <a:latin typeface="Fira Mono"/>
                <a:ea typeface="Fira Mono"/>
                <a:cs typeface="Fira Mono"/>
                <a:sym typeface="Fira Mono"/>
              </a:rPr>
              <a:t>, NoLogarithm]): </a:t>
            </a:r>
            <a:r>
              <a:rPr lang="en" sz="1000">
                <a:solidFill>
                  <a:srgbClr val="20999D"/>
                </a:solidFill>
                <a:highlight>
                  <a:srgbClr val="FFFFFF"/>
                </a:highlight>
                <a:latin typeface="Fira Mono"/>
                <a:ea typeface="Fira Mono"/>
                <a:cs typeface="Fira Mono"/>
                <a:sym typeface="Fira Mono"/>
              </a:rPr>
              <a:t>E Either </a:t>
            </a:r>
            <a:r>
              <a:rPr lang="en" sz="1000">
                <a:highlight>
                  <a:srgbClr val="FFFFFF"/>
                </a:highlight>
                <a:latin typeface="Fira Mono"/>
                <a:ea typeface="Fira Mono"/>
                <a:cs typeface="Fira Mono"/>
                <a:sym typeface="Fira Mono"/>
              </a:rPr>
              <a:t>Double = </a:t>
            </a:r>
          </a:p>
          <a:p>
            <a:pPr lvl="0" marL="0" rtl="0">
              <a:lnSpc>
                <a:spcPct val="115000"/>
              </a:lnSpc>
              <a:spcBef>
                <a:spcPts val="0"/>
              </a:spcBef>
              <a:buNone/>
            </a:pPr>
            <a:r>
              <a:rPr b="1" lang="en" sz="1000">
                <a:solidFill>
                  <a:srgbClr val="000080"/>
                </a:solidFill>
                <a:highlight>
                  <a:srgbClr val="FFFFFF"/>
                </a:highlight>
                <a:latin typeface="Fira Mono"/>
                <a:ea typeface="Fira Mono"/>
                <a:cs typeface="Fira Mono"/>
                <a:sym typeface="Fira Mono"/>
              </a:rPr>
              <a:t>  for </a:t>
            </a:r>
            <a:r>
              <a:rPr lang="en" sz="1000">
                <a:highlight>
                  <a:srgbClr val="FFFFFF"/>
                </a:highlight>
                <a:latin typeface="Fira Mono"/>
                <a:ea typeface="Fira Mono"/>
                <a:cs typeface="Fira Mono"/>
                <a:sym typeface="Fira Mono"/>
              </a:rPr>
              <a:t>{</a:t>
            </a:r>
          </a:p>
          <a:p>
            <a:pPr lvl="0" marL="0" rtl="0">
              <a:lnSpc>
                <a:spcPct val="115000"/>
              </a:lnSpc>
              <a:spcBef>
                <a:spcPts val="0"/>
              </a:spcBef>
              <a:buNone/>
            </a:pPr>
            <a:r>
              <a:rPr lang="en" sz="1000">
                <a:highlight>
                  <a:srgbClr val="FFFFFF"/>
                </a:highlight>
                <a:latin typeface="Fira Mono"/>
                <a:ea typeface="Fira Mono"/>
                <a:cs typeface="Fira Mono"/>
                <a:sym typeface="Fira Mono"/>
              </a:rPr>
              <a:t>    divideResult &lt;- divide(dividend, divisor).leftMap(div(_))</a:t>
            </a:r>
          </a:p>
          <a:p>
            <a:pPr lvl="0" marL="0" rtl="0">
              <a:lnSpc>
                <a:spcPct val="115000"/>
              </a:lnSpc>
              <a:spcBef>
                <a:spcPts val="0"/>
              </a:spcBef>
              <a:buNone/>
            </a:pPr>
            <a:r>
              <a:rPr lang="en" sz="1000">
                <a:highlight>
                  <a:srgbClr val="FFFFFF"/>
                </a:highlight>
                <a:latin typeface="Fira Mono"/>
                <a:ea typeface="Fira Mono"/>
                <a:cs typeface="Fira Mono"/>
                <a:sym typeface="Fira Mono"/>
              </a:rPr>
              <a:t>    logResult &lt;- log10(divideResult).leftMap(log(_))</a:t>
            </a:r>
          </a:p>
          <a:p>
            <a:pPr lvl="0" marL="0" rtl="0">
              <a:lnSpc>
                <a:spcPct val="115000"/>
              </a:lnSpc>
              <a:spcBef>
                <a:spcPts val="0"/>
              </a:spcBef>
              <a:buNone/>
            </a:pPr>
            <a:r>
              <a:rPr lang="en" sz="1000">
                <a:highlight>
                  <a:srgbClr val="FFFFFF"/>
                </a:highlight>
                <a:latin typeface="Fira Mono"/>
                <a:ea typeface="Fira Mono"/>
                <a:cs typeface="Fira Mono"/>
                <a:sym typeface="Fira Mono"/>
              </a:rPr>
              <a:t>  } </a:t>
            </a:r>
            <a:r>
              <a:rPr b="1" lang="en" sz="1000">
                <a:solidFill>
                  <a:srgbClr val="000080"/>
                </a:solidFill>
                <a:highlight>
                  <a:srgbClr val="FFFFFF"/>
                </a:highlight>
                <a:latin typeface="Fira Mono"/>
                <a:ea typeface="Fira Mono"/>
                <a:cs typeface="Fira Mono"/>
                <a:sym typeface="Fira Mono"/>
              </a:rPr>
              <a:t>yield </a:t>
            </a:r>
            <a:r>
              <a:rPr lang="en" sz="1000">
                <a:highlight>
                  <a:srgbClr val="FFFFFF"/>
                </a:highlight>
                <a:latin typeface="Fira Mono"/>
                <a:ea typeface="Fira Mono"/>
                <a:cs typeface="Fira Mono"/>
                <a:sym typeface="Fira Mono"/>
              </a:rPr>
              <a:t>logResult</a:t>
            </a:r>
          </a:p>
          <a:p>
            <a:pPr lvl="0" marL="0" rtl="0">
              <a:lnSpc>
                <a:spcPct val="115000"/>
              </a:lnSpc>
              <a:spcBef>
                <a:spcPts val="0"/>
              </a:spcBef>
              <a:buNone/>
            </a:pPr>
            <a:r>
              <a:t/>
            </a:r>
            <a:endParaRPr b="1" sz="1000">
              <a:solidFill>
                <a:srgbClr val="000080"/>
              </a:solidFill>
              <a:highlight>
                <a:srgbClr val="FFFFFF"/>
              </a:highlight>
              <a:latin typeface="Fira Mono"/>
              <a:ea typeface="Fira Mono"/>
              <a:cs typeface="Fira Mono"/>
              <a:sym typeface="Fira Mono"/>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sp>
        <p:nvSpPr>
          <p:cNvPr id="205" name="Shape 205"/>
          <p:cNvSpPr txBox="1"/>
          <p:nvPr/>
        </p:nvSpPr>
        <p:spPr>
          <a:xfrm>
            <a:off x="240300" y="1525625"/>
            <a:ext cx="8663400" cy="2985900"/>
          </a:xfrm>
          <a:prstGeom prst="rect">
            <a:avLst/>
          </a:prstGeom>
          <a:noFill/>
          <a:ln>
            <a:noFill/>
          </a:ln>
        </p:spPr>
        <p:txBody>
          <a:bodyPr anchorCtr="0" anchor="t" bIns="91425" lIns="91425" rIns="91425" wrap="square" tIns="91425">
            <a:noAutofit/>
          </a:bodyPr>
          <a:lstStyle/>
          <a:p>
            <a:pPr lvl="0" marL="0" rtl="0">
              <a:lnSpc>
                <a:spcPct val="115000"/>
              </a:lnSpc>
              <a:spcBef>
                <a:spcPts val="0"/>
              </a:spcBef>
              <a:buNone/>
            </a:pPr>
            <a:r>
              <a:rPr b="1" lang="en">
                <a:solidFill>
                  <a:srgbClr val="000080"/>
                </a:solidFill>
                <a:highlight>
                  <a:srgbClr val="FFFFFF"/>
                </a:highlight>
                <a:latin typeface="Fira Mono"/>
                <a:ea typeface="Fira Mono"/>
                <a:cs typeface="Fira Mono"/>
                <a:sym typeface="Fira Mono"/>
              </a:rPr>
              <a:t>trait </a:t>
            </a:r>
            <a:r>
              <a:rPr lang="en">
                <a:highlight>
                  <a:srgbClr val="FFFFFF"/>
                </a:highlight>
                <a:latin typeface="Fira Mono"/>
                <a:ea typeface="Fira Mono"/>
                <a:cs typeface="Fira Mono"/>
                <a:sym typeface="Fira Mono"/>
              </a:rPr>
              <a:t>InjectK[</a:t>
            </a:r>
            <a:r>
              <a:rPr lang="en">
                <a:solidFill>
                  <a:srgbClr val="20999D"/>
                </a:solidFill>
                <a:highlight>
                  <a:srgbClr val="FFFFFF"/>
                </a:highlight>
                <a:latin typeface="Fira Mono"/>
                <a:ea typeface="Fira Mono"/>
                <a:cs typeface="Fira Mono"/>
                <a:sym typeface="Fira Mono"/>
              </a:rPr>
              <a:t>E</a:t>
            </a:r>
            <a:r>
              <a:rPr lang="en">
                <a:highlight>
                  <a:srgbClr val="FFFFFF"/>
                </a:highlight>
                <a:latin typeface="Fira Mono"/>
                <a:ea typeface="Fira Mono"/>
                <a:cs typeface="Fira Mono"/>
                <a:sym typeface="Fira Mono"/>
              </a:rPr>
              <a:t>[_], </a:t>
            </a:r>
            <a:r>
              <a:rPr lang="en">
                <a:solidFill>
                  <a:srgbClr val="20999D"/>
                </a:solidFill>
                <a:highlight>
                  <a:srgbClr val="FFFFFF"/>
                </a:highlight>
                <a:latin typeface="Fira Mono"/>
                <a:ea typeface="Fira Mono"/>
                <a:cs typeface="Fira Mono"/>
                <a:sym typeface="Fira Mono"/>
              </a:rPr>
              <a:t>S</a:t>
            </a:r>
            <a:r>
              <a:rPr lang="en">
                <a:highlight>
                  <a:srgbClr val="FFFFFF"/>
                </a:highlight>
                <a:latin typeface="Fira Mono"/>
                <a:ea typeface="Fira Mono"/>
                <a:cs typeface="Fira Mono"/>
                <a:sym typeface="Fira Mono"/>
              </a:rPr>
              <a:t>[_]] { </a:t>
            </a:r>
            <a:r>
              <a:rPr b="1" lang="en">
                <a:solidFill>
                  <a:srgbClr val="000080"/>
                </a:solidFill>
                <a:highlight>
                  <a:srgbClr val="FFFFFF"/>
                </a:highlight>
                <a:latin typeface="Fira Mono"/>
                <a:ea typeface="Fira Mono"/>
                <a:cs typeface="Fira Mono"/>
                <a:sym typeface="Fira Mono"/>
              </a:rPr>
              <a:t>def </a:t>
            </a:r>
            <a:r>
              <a:rPr lang="en">
                <a:highlight>
                  <a:srgbClr val="FFFFFF"/>
                </a:highlight>
                <a:latin typeface="Fira Mono"/>
                <a:ea typeface="Fira Mono"/>
                <a:cs typeface="Fira Mono"/>
                <a:sym typeface="Fira Mono"/>
              </a:rPr>
              <a:t>apply[</a:t>
            </a:r>
            <a:r>
              <a:rPr lang="en">
                <a:solidFill>
                  <a:srgbClr val="20999D"/>
                </a:solidFill>
                <a:highlight>
                  <a:srgbClr val="FFFFFF"/>
                </a:highlight>
                <a:latin typeface="Fira Mono"/>
                <a:ea typeface="Fira Mono"/>
                <a:cs typeface="Fira Mono"/>
                <a:sym typeface="Fira Mono"/>
              </a:rPr>
              <a:t>A</a:t>
            </a:r>
            <a:r>
              <a:rPr lang="en">
                <a:highlight>
                  <a:srgbClr val="FFFFFF"/>
                </a:highlight>
                <a:latin typeface="Fira Mono"/>
                <a:ea typeface="Fira Mono"/>
                <a:cs typeface="Fira Mono"/>
                <a:sym typeface="Fira Mono"/>
              </a:rPr>
              <a:t>](s: </a:t>
            </a:r>
            <a:r>
              <a:rPr lang="en">
                <a:solidFill>
                  <a:srgbClr val="20999D"/>
                </a:solidFill>
                <a:highlight>
                  <a:srgbClr val="FFFFFF"/>
                </a:highlight>
                <a:latin typeface="Fira Mono"/>
                <a:ea typeface="Fira Mono"/>
                <a:cs typeface="Fira Mono"/>
                <a:sym typeface="Fira Mono"/>
              </a:rPr>
              <a:t>S</a:t>
            </a:r>
            <a:r>
              <a:rPr lang="en">
                <a:highlight>
                  <a:srgbClr val="FFFFFF"/>
                </a:highlight>
                <a:latin typeface="Fira Mono"/>
                <a:ea typeface="Fira Mono"/>
                <a:cs typeface="Fira Mono"/>
                <a:sym typeface="Fira Mono"/>
              </a:rPr>
              <a:t>[</a:t>
            </a:r>
            <a:r>
              <a:rPr lang="en">
                <a:solidFill>
                  <a:srgbClr val="20999D"/>
                </a:solidFill>
                <a:highlight>
                  <a:srgbClr val="FFFFFF"/>
                </a:highlight>
                <a:latin typeface="Fira Mono"/>
                <a:ea typeface="Fira Mono"/>
                <a:cs typeface="Fira Mono"/>
                <a:sym typeface="Fira Mono"/>
              </a:rPr>
              <a:t>A</a:t>
            </a:r>
            <a:r>
              <a:rPr lang="en">
                <a:highlight>
                  <a:srgbClr val="FFFFFF"/>
                </a:highlight>
                <a:latin typeface="Fira Mono"/>
                <a:ea typeface="Fira Mono"/>
                <a:cs typeface="Fira Mono"/>
                <a:sym typeface="Fira Mono"/>
              </a:rPr>
              <a:t>]): </a:t>
            </a:r>
            <a:r>
              <a:rPr lang="en">
                <a:solidFill>
                  <a:srgbClr val="20999D"/>
                </a:solidFill>
                <a:highlight>
                  <a:srgbClr val="FFFFFF"/>
                </a:highlight>
                <a:latin typeface="Fira Mono"/>
                <a:ea typeface="Fira Mono"/>
                <a:cs typeface="Fira Mono"/>
                <a:sym typeface="Fira Mono"/>
              </a:rPr>
              <a:t>E</a:t>
            </a:r>
            <a:r>
              <a:rPr lang="en">
                <a:highlight>
                  <a:srgbClr val="FFFFFF"/>
                </a:highlight>
                <a:latin typeface="Fira Mono"/>
                <a:ea typeface="Fira Mono"/>
                <a:cs typeface="Fira Mono"/>
                <a:sym typeface="Fira Mono"/>
              </a:rPr>
              <a:t>[</a:t>
            </a:r>
            <a:r>
              <a:rPr lang="en">
                <a:solidFill>
                  <a:srgbClr val="20999D"/>
                </a:solidFill>
                <a:highlight>
                  <a:srgbClr val="FFFFFF"/>
                </a:highlight>
                <a:latin typeface="Fira Mono"/>
                <a:ea typeface="Fira Mono"/>
                <a:cs typeface="Fira Mono"/>
                <a:sym typeface="Fira Mono"/>
              </a:rPr>
              <a:t>A</a:t>
            </a:r>
            <a:r>
              <a:rPr lang="en">
                <a:highlight>
                  <a:srgbClr val="FFFFFF"/>
                </a:highlight>
                <a:latin typeface="Fira Mono"/>
                <a:ea typeface="Fira Mono"/>
                <a:cs typeface="Fira Mono"/>
                <a:sym typeface="Fira Mono"/>
              </a:rPr>
              <a:t>] }</a:t>
            </a: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9" name="Shape 209"/>
        <p:cNvGrpSpPr/>
        <p:nvPr/>
      </p:nvGrpSpPr>
      <p:grpSpPr>
        <a:xfrm>
          <a:off x="0" y="0"/>
          <a:ext cx="0" cy="0"/>
          <a:chOff x="0" y="0"/>
          <a:chExt cx="0" cy="0"/>
        </a:xfrm>
      </p:grpSpPr>
      <p:sp>
        <p:nvSpPr>
          <p:cNvPr id="210" name="Shape 210"/>
          <p:cNvSpPr txBox="1"/>
          <p:nvPr>
            <p:ph type="title"/>
          </p:nvPr>
        </p:nvSpPr>
        <p:spPr>
          <a:xfrm>
            <a:off x="311700" y="539725"/>
            <a:ext cx="8520600" cy="1282500"/>
          </a:xfrm>
          <a:prstGeom prst="rect">
            <a:avLst/>
          </a:prstGeom>
        </p:spPr>
        <p:txBody>
          <a:bodyPr anchorCtr="0" anchor="t" bIns="91425" lIns="91425" rIns="91425" wrap="square" tIns="91425">
            <a:noAutofit/>
          </a:bodyPr>
          <a:lstStyle/>
          <a:p>
            <a:pPr lvl="0">
              <a:spcBef>
                <a:spcPts val="0"/>
              </a:spcBef>
              <a:buNone/>
            </a:pPr>
            <a:r>
              <a:rPr lang="en"/>
              <a:t>Data types in Scala</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 name="Shape 74"/>
        <p:cNvGrpSpPr/>
        <p:nvPr/>
      </p:nvGrpSpPr>
      <p:grpSpPr>
        <a:xfrm>
          <a:off x="0" y="0"/>
          <a:ext cx="0" cy="0"/>
          <a:chOff x="0" y="0"/>
          <a:chExt cx="0" cy="0"/>
        </a:xfrm>
      </p:grpSpPr>
      <p:sp>
        <p:nvSpPr>
          <p:cNvPr id="75" name="Shape 75"/>
          <p:cNvSpPr txBox="1"/>
          <p:nvPr>
            <p:ph type="title"/>
          </p:nvPr>
        </p:nvSpPr>
        <p:spPr>
          <a:xfrm>
            <a:off x="311725" y="500925"/>
            <a:ext cx="3706500" cy="2508900"/>
          </a:xfrm>
          <a:prstGeom prst="rect">
            <a:avLst/>
          </a:prstGeom>
        </p:spPr>
        <p:txBody>
          <a:bodyPr anchorCtr="0" anchor="t" bIns="91425" lIns="91425" rIns="91425" wrap="square" tIns="91425">
            <a:noAutofit/>
          </a:bodyPr>
          <a:lstStyle/>
          <a:p>
            <a:pPr lvl="0">
              <a:spcBef>
                <a:spcPts val="0"/>
              </a:spcBef>
              <a:buNone/>
            </a:pPr>
            <a:r>
              <a:rPr lang="en"/>
              <a:t>What this talk is about</a:t>
            </a:r>
          </a:p>
        </p:txBody>
      </p:sp>
      <p:sp>
        <p:nvSpPr>
          <p:cNvPr id="76" name="Shape 76"/>
          <p:cNvSpPr txBox="1"/>
          <p:nvPr>
            <p:ph idx="1" type="body"/>
          </p:nvPr>
        </p:nvSpPr>
        <p:spPr>
          <a:xfrm>
            <a:off x="4644675" y="500925"/>
            <a:ext cx="4166400" cy="4098600"/>
          </a:xfrm>
          <a:prstGeom prst="rect">
            <a:avLst/>
          </a:prstGeom>
        </p:spPr>
        <p:txBody>
          <a:bodyPr anchorCtr="0" anchor="t" bIns="91425" lIns="91425" rIns="91425" wrap="square" tIns="91425">
            <a:noAutofit/>
          </a:bodyPr>
          <a:lstStyle/>
          <a:p>
            <a:pPr lvl="0">
              <a:spcBef>
                <a:spcPts val="0"/>
              </a:spcBef>
              <a:buNone/>
            </a:pPr>
            <a:r>
              <a:rPr lang="en"/>
              <a:t>The uses of typical data structures in the purely functional and imperative traditions</a:t>
            </a:r>
          </a:p>
          <a:p>
            <a:pPr lvl="0">
              <a:spcBef>
                <a:spcPts val="0"/>
              </a:spcBef>
              <a:buNone/>
            </a:pPr>
            <a:r>
              <a:rPr lang="en"/>
              <a:t>Misconceptions about data structures in pure FP which can follow you while transitioning between paradigms</a:t>
            </a:r>
          </a:p>
          <a:p>
            <a:pPr lvl="0">
              <a:spcBef>
                <a:spcPts val="0"/>
              </a:spcBef>
              <a:buNone/>
            </a:pPr>
            <a:r>
              <a:rPr lang="en"/>
              <a:t>Most importantly, when to use data structures at all</a:t>
            </a: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4" name="Shape 214"/>
        <p:cNvGrpSpPr/>
        <p:nvPr/>
      </p:nvGrpSpPr>
      <p:grpSpPr>
        <a:xfrm>
          <a:off x="0" y="0"/>
          <a:ext cx="0" cy="0"/>
          <a:chOff x="0" y="0"/>
          <a:chExt cx="0" cy="0"/>
        </a:xfrm>
      </p:grpSpPr>
      <p:sp>
        <p:nvSpPr>
          <p:cNvPr id="215" name="Shape 215"/>
          <p:cNvSpPr txBox="1"/>
          <p:nvPr>
            <p:ph type="title"/>
          </p:nvPr>
        </p:nvSpPr>
        <p:spPr>
          <a:xfrm>
            <a:off x="311700" y="539725"/>
            <a:ext cx="8520600" cy="1282500"/>
          </a:xfrm>
          <a:prstGeom prst="rect">
            <a:avLst/>
          </a:prstGeom>
        </p:spPr>
        <p:txBody>
          <a:bodyPr anchorCtr="0" anchor="t" bIns="91425" lIns="91425" rIns="91425" wrap="square" tIns="91425">
            <a:noAutofit/>
          </a:bodyPr>
          <a:lstStyle/>
          <a:p>
            <a:pPr lvl="0">
              <a:spcBef>
                <a:spcPts val="0"/>
              </a:spcBef>
              <a:buNone/>
            </a:pPr>
            <a:r>
              <a:rPr lang="en"/>
              <a:t>Duality of types</a:t>
            </a: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9" name="Shape 219"/>
        <p:cNvGrpSpPr/>
        <p:nvPr/>
      </p:nvGrpSpPr>
      <p:grpSpPr>
        <a:xfrm>
          <a:off x="0" y="0"/>
          <a:ext cx="0" cy="0"/>
          <a:chOff x="0" y="0"/>
          <a:chExt cx="0" cy="0"/>
        </a:xfrm>
      </p:grpSpPr>
      <p:sp>
        <p:nvSpPr>
          <p:cNvPr id="220" name="Shape 220"/>
          <p:cNvSpPr txBox="1"/>
          <p:nvPr/>
        </p:nvSpPr>
        <p:spPr>
          <a:xfrm>
            <a:off x="240300" y="1525625"/>
            <a:ext cx="8663400" cy="2985900"/>
          </a:xfrm>
          <a:prstGeom prst="rect">
            <a:avLst/>
          </a:prstGeom>
          <a:noFill/>
          <a:ln>
            <a:noFill/>
          </a:ln>
        </p:spPr>
        <p:txBody>
          <a:bodyPr anchorCtr="0" anchor="t" bIns="91425" lIns="91425" rIns="91425" wrap="square" tIns="91425">
            <a:noAutofit/>
          </a:bodyPr>
          <a:lstStyle/>
          <a:p>
            <a:pPr lvl="0" marL="0" rtl="0">
              <a:lnSpc>
                <a:spcPct val="115000"/>
              </a:lnSpc>
              <a:spcBef>
                <a:spcPts val="0"/>
              </a:spcBef>
              <a:buNone/>
            </a:pPr>
            <a:r>
              <a:rPr b="1" lang="en" sz="1100">
                <a:solidFill>
                  <a:srgbClr val="000080"/>
                </a:solidFill>
                <a:highlight>
                  <a:srgbClr val="FFFFFF"/>
                </a:highlight>
                <a:latin typeface="Fira Mono"/>
                <a:ea typeface="Fira Mono"/>
                <a:cs typeface="Fira Mono"/>
                <a:sym typeface="Fira Mono"/>
              </a:rPr>
              <a:t>def </a:t>
            </a:r>
            <a:r>
              <a:rPr lang="en" sz="1100">
                <a:highlight>
                  <a:srgbClr val="FFFFFF"/>
                </a:highlight>
                <a:latin typeface="Fira Mono"/>
                <a:ea typeface="Fira Mono"/>
                <a:cs typeface="Fira Mono"/>
                <a:sym typeface="Fira Mono"/>
              </a:rPr>
              <a:t>produceInt: Int = </a:t>
            </a:r>
            <a:r>
              <a:rPr lang="en" sz="1100">
                <a:solidFill>
                  <a:srgbClr val="0000FF"/>
                </a:solidFill>
                <a:highlight>
                  <a:srgbClr val="FFFFFF"/>
                </a:highlight>
                <a:latin typeface="Fira Mono"/>
                <a:ea typeface="Fira Mono"/>
                <a:cs typeface="Fira Mono"/>
                <a:sym typeface="Fira Mono"/>
              </a:rPr>
              <a:t>1</a:t>
            </a:r>
          </a:p>
          <a:p>
            <a:pPr lvl="0" marL="0" rtl="0">
              <a:lnSpc>
                <a:spcPct val="115000"/>
              </a:lnSpc>
              <a:spcBef>
                <a:spcPts val="0"/>
              </a:spcBef>
              <a:buNone/>
            </a:pPr>
            <a:r>
              <a:rPr b="1" lang="en" sz="1100">
                <a:solidFill>
                  <a:srgbClr val="000080"/>
                </a:solidFill>
                <a:highlight>
                  <a:srgbClr val="FFFFFF"/>
                </a:highlight>
                <a:latin typeface="Fira Mono"/>
                <a:ea typeface="Fira Mono"/>
                <a:cs typeface="Fira Mono"/>
                <a:sym typeface="Fira Mono"/>
              </a:rPr>
              <a:t>def </a:t>
            </a:r>
            <a:r>
              <a:rPr lang="en" sz="1100">
                <a:highlight>
                  <a:srgbClr val="FFFFFF"/>
                </a:highlight>
                <a:latin typeface="Fira Mono"/>
                <a:ea typeface="Fira Mono"/>
                <a:cs typeface="Fira Mono"/>
                <a:sym typeface="Fira Mono"/>
              </a:rPr>
              <a:t>consumeIntConsumer[</a:t>
            </a:r>
            <a:r>
              <a:rPr lang="en" sz="1100">
                <a:solidFill>
                  <a:srgbClr val="20999D"/>
                </a:solidFill>
                <a:highlight>
                  <a:srgbClr val="FFFFFF"/>
                </a:highlight>
                <a:latin typeface="Fira Mono"/>
                <a:ea typeface="Fira Mono"/>
                <a:cs typeface="Fira Mono"/>
                <a:sym typeface="Fira Mono"/>
              </a:rPr>
              <a:t>A</a:t>
            </a:r>
            <a:r>
              <a:rPr lang="en" sz="1100">
                <a:highlight>
                  <a:srgbClr val="FFFFFF"/>
                </a:highlight>
                <a:latin typeface="Fira Mono"/>
                <a:ea typeface="Fira Mono"/>
                <a:cs typeface="Fira Mono"/>
                <a:sym typeface="Fira Mono"/>
              </a:rPr>
              <a:t>](consumer: Int =&gt; </a:t>
            </a:r>
            <a:r>
              <a:rPr lang="en" sz="1100">
                <a:solidFill>
                  <a:srgbClr val="20999D"/>
                </a:solidFill>
                <a:highlight>
                  <a:srgbClr val="FFFFFF"/>
                </a:highlight>
                <a:latin typeface="Fira Mono"/>
                <a:ea typeface="Fira Mono"/>
                <a:cs typeface="Fira Mono"/>
                <a:sym typeface="Fira Mono"/>
              </a:rPr>
              <a:t>A</a:t>
            </a:r>
            <a:r>
              <a:rPr lang="en" sz="1100">
                <a:highlight>
                  <a:srgbClr val="FFFFFF"/>
                </a:highlight>
                <a:latin typeface="Fira Mono"/>
                <a:ea typeface="Fira Mono"/>
                <a:cs typeface="Fira Mono"/>
                <a:sym typeface="Fira Mono"/>
              </a:rPr>
              <a:t>): </a:t>
            </a:r>
            <a:r>
              <a:rPr lang="en" sz="1100">
                <a:solidFill>
                  <a:srgbClr val="20999D"/>
                </a:solidFill>
                <a:highlight>
                  <a:srgbClr val="FFFFFF"/>
                </a:highlight>
                <a:latin typeface="Fira Mono"/>
                <a:ea typeface="Fira Mono"/>
                <a:cs typeface="Fira Mono"/>
                <a:sym typeface="Fira Mono"/>
              </a:rPr>
              <a:t>A </a:t>
            </a:r>
            <a:r>
              <a:rPr lang="en" sz="1100">
                <a:highlight>
                  <a:srgbClr val="FFFFFF"/>
                </a:highlight>
                <a:latin typeface="Fira Mono"/>
                <a:ea typeface="Fira Mono"/>
                <a:cs typeface="Fira Mono"/>
                <a:sym typeface="Fira Mono"/>
              </a:rPr>
              <a:t>= consumer(</a:t>
            </a:r>
            <a:r>
              <a:rPr lang="en" sz="1100">
                <a:solidFill>
                  <a:srgbClr val="0000FF"/>
                </a:solidFill>
                <a:highlight>
                  <a:srgbClr val="FFFFFF"/>
                </a:highlight>
                <a:latin typeface="Fira Mono"/>
                <a:ea typeface="Fira Mono"/>
                <a:cs typeface="Fira Mono"/>
                <a:sym typeface="Fira Mono"/>
              </a:rPr>
              <a:t>1</a:t>
            </a:r>
            <a:r>
              <a:rPr lang="en" sz="1100">
                <a:highlight>
                  <a:srgbClr val="FFFFFF"/>
                </a:highlight>
                <a:latin typeface="Fira Mono"/>
                <a:ea typeface="Fira Mono"/>
                <a:cs typeface="Fira Mono"/>
                <a:sym typeface="Fira Mono"/>
              </a:rPr>
              <a:t>)</a:t>
            </a: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4" name="Shape 224"/>
        <p:cNvGrpSpPr/>
        <p:nvPr/>
      </p:nvGrpSpPr>
      <p:grpSpPr>
        <a:xfrm>
          <a:off x="0" y="0"/>
          <a:ext cx="0" cy="0"/>
          <a:chOff x="0" y="0"/>
          <a:chExt cx="0" cy="0"/>
        </a:xfrm>
      </p:grpSpPr>
      <p:sp>
        <p:nvSpPr>
          <p:cNvPr id="225" name="Shape 225"/>
          <p:cNvSpPr txBox="1"/>
          <p:nvPr>
            <p:ph type="title"/>
          </p:nvPr>
        </p:nvSpPr>
        <p:spPr>
          <a:xfrm>
            <a:off x="311700" y="539725"/>
            <a:ext cx="8520600" cy="1282500"/>
          </a:xfrm>
          <a:prstGeom prst="rect">
            <a:avLst/>
          </a:prstGeom>
        </p:spPr>
        <p:txBody>
          <a:bodyPr anchorCtr="0" anchor="t" bIns="91425" lIns="91425" rIns="91425" wrap="square" tIns="91425">
            <a:noAutofit/>
          </a:bodyPr>
          <a:lstStyle/>
          <a:p>
            <a:pPr lvl="0" rtl="0">
              <a:spcBef>
                <a:spcPts val="0"/>
              </a:spcBef>
              <a:buNone/>
            </a:pPr>
            <a:r>
              <a:rPr lang="en"/>
              <a:t>Church Encoding</a:t>
            </a: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9" name="Shape 229"/>
        <p:cNvGrpSpPr/>
        <p:nvPr/>
      </p:nvGrpSpPr>
      <p:grpSpPr>
        <a:xfrm>
          <a:off x="0" y="0"/>
          <a:ext cx="0" cy="0"/>
          <a:chOff x="0" y="0"/>
          <a:chExt cx="0" cy="0"/>
        </a:xfrm>
      </p:grpSpPr>
      <p:sp>
        <p:nvSpPr>
          <p:cNvPr id="230" name="Shape 230"/>
          <p:cNvSpPr txBox="1"/>
          <p:nvPr/>
        </p:nvSpPr>
        <p:spPr>
          <a:xfrm>
            <a:off x="240300" y="1525625"/>
            <a:ext cx="8663400" cy="2985900"/>
          </a:xfrm>
          <a:prstGeom prst="rect">
            <a:avLst/>
          </a:prstGeom>
          <a:noFill/>
          <a:ln>
            <a:noFill/>
          </a:ln>
        </p:spPr>
        <p:txBody>
          <a:bodyPr anchorCtr="0" anchor="t" bIns="91425" lIns="91425" rIns="91425" wrap="square" tIns="91425">
            <a:noAutofit/>
          </a:bodyPr>
          <a:lstStyle/>
          <a:p>
            <a:pPr lvl="0" marL="0" rtl="0">
              <a:lnSpc>
                <a:spcPct val="115000"/>
              </a:lnSpc>
              <a:spcBef>
                <a:spcPts val="0"/>
              </a:spcBef>
              <a:buNone/>
            </a:pPr>
            <a:r>
              <a:rPr b="1" lang="en" sz="1100">
                <a:solidFill>
                  <a:srgbClr val="000080"/>
                </a:solidFill>
                <a:highlight>
                  <a:srgbClr val="FFFFFF"/>
                </a:highlight>
                <a:latin typeface="Fira Mono"/>
                <a:ea typeface="Fira Mono"/>
                <a:cs typeface="Fira Mono"/>
                <a:sym typeface="Fira Mono"/>
              </a:rPr>
              <a:t>def </a:t>
            </a:r>
            <a:r>
              <a:rPr lang="en" sz="1100">
                <a:highlight>
                  <a:srgbClr val="FFFFFF"/>
                </a:highlight>
                <a:latin typeface="Fira Mono"/>
                <a:ea typeface="Fira Mono"/>
                <a:cs typeface="Fira Mono"/>
                <a:sym typeface="Fira Mono"/>
              </a:rPr>
              <a:t>divide[</a:t>
            </a:r>
            <a:r>
              <a:rPr lang="en" sz="1100">
                <a:solidFill>
                  <a:srgbClr val="20999D"/>
                </a:solidFill>
                <a:highlight>
                  <a:srgbClr val="FFFFFF"/>
                </a:highlight>
                <a:latin typeface="Fira Mono"/>
                <a:ea typeface="Fira Mono"/>
                <a:cs typeface="Fira Mono"/>
                <a:sym typeface="Fira Mono"/>
              </a:rPr>
              <a:t>A</a:t>
            </a:r>
            <a:r>
              <a:rPr lang="en" sz="1100">
                <a:highlight>
                  <a:srgbClr val="FFFFFF"/>
                </a:highlight>
                <a:latin typeface="Fira Mono"/>
                <a:ea typeface="Fira Mono"/>
                <a:cs typeface="Fira Mono"/>
                <a:sym typeface="Fira Mono"/>
              </a:rPr>
              <a:t>](dividend: Int, divisor: Int, dividedByZero: Int =&gt; </a:t>
            </a:r>
            <a:r>
              <a:rPr lang="en" sz="1100">
                <a:solidFill>
                  <a:srgbClr val="20999D"/>
                </a:solidFill>
                <a:highlight>
                  <a:srgbClr val="FFFFFF"/>
                </a:highlight>
                <a:latin typeface="Fira Mono"/>
                <a:ea typeface="Fira Mono"/>
                <a:cs typeface="Fira Mono"/>
                <a:sym typeface="Fira Mono"/>
              </a:rPr>
              <a:t>A</a:t>
            </a:r>
            <a:r>
              <a:rPr lang="en" sz="1100">
                <a:highlight>
                  <a:srgbClr val="FFFFFF"/>
                </a:highlight>
                <a:latin typeface="Fira Mono"/>
                <a:ea typeface="Fira Mono"/>
                <a:cs typeface="Fira Mono"/>
                <a:sym typeface="Fira Mono"/>
              </a:rPr>
              <a:t>, result: Int =&gt; </a:t>
            </a:r>
            <a:r>
              <a:rPr lang="en" sz="1100">
                <a:solidFill>
                  <a:srgbClr val="20999D"/>
                </a:solidFill>
                <a:highlight>
                  <a:srgbClr val="FFFFFF"/>
                </a:highlight>
                <a:latin typeface="Fira Mono"/>
                <a:ea typeface="Fira Mono"/>
                <a:cs typeface="Fira Mono"/>
                <a:sym typeface="Fira Mono"/>
              </a:rPr>
              <a:t>A</a:t>
            </a:r>
            <a:r>
              <a:rPr lang="en" sz="1100">
                <a:highlight>
                  <a:srgbClr val="FFFFFF"/>
                </a:highlight>
                <a:latin typeface="Fira Mono"/>
                <a:ea typeface="Fira Mono"/>
                <a:cs typeface="Fira Mono"/>
                <a:sym typeface="Fira Mono"/>
              </a:rPr>
              <a:t>): </a:t>
            </a:r>
            <a:r>
              <a:rPr lang="en" sz="1100">
                <a:solidFill>
                  <a:srgbClr val="20999D"/>
                </a:solidFill>
                <a:highlight>
                  <a:srgbClr val="FFFFFF"/>
                </a:highlight>
                <a:latin typeface="Fira Mono"/>
                <a:ea typeface="Fira Mono"/>
                <a:cs typeface="Fira Mono"/>
                <a:sym typeface="Fira Mono"/>
              </a:rPr>
              <a:t>A </a:t>
            </a:r>
            <a:r>
              <a:rPr lang="en" sz="1100">
                <a:highlight>
                  <a:srgbClr val="FFFFFF"/>
                </a:highlight>
                <a:latin typeface="Fira Mono"/>
                <a:ea typeface="Fira Mono"/>
                <a:cs typeface="Fira Mono"/>
                <a:sym typeface="Fira Mono"/>
              </a:rPr>
              <a:t>=</a:t>
            </a:r>
          </a:p>
          <a:p>
            <a:pPr lvl="0" marL="0" rtl="0">
              <a:lnSpc>
                <a:spcPct val="115000"/>
              </a:lnSpc>
              <a:spcBef>
                <a:spcPts val="0"/>
              </a:spcBef>
              <a:buNone/>
            </a:pPr>
            <a:r>
              <a:rPr lang="en" sz="1100">
                <a:highlight>
                  <a:srgbClr val="FFFFFF"/>
                </a:highlight>
                <a:latin typeface="Fira Mono"/>
                <a:ea typeface="Fira Mono"/>
                <a:cs typeface="Fira Mono"/>
                <a:sym typeface="Fira Mono"/>
              </a:rPr>
              <a:t> </a:t>
            </a:r>
            <a:r>
              <a:rPr b="1" lang="en" sz="1100">
                <a:solidFill>
                  <a:srgbClr val="000080"/>
                </a:solidFill>
                <a:highlight>
                  <a:srgbClr val="FFFFFF"/>
                </a:highlight>
                <a:latin typeface="Fira Mono"/>
                <a:ea typeface="Fira Mono"/>
                <a:cs typeface="Fira Mono"/>
                <a:sym typeface="Fira Mono"/>
              </a:rPr>
              <a:t>if </a:t>
            </a:r>
            <a:r>
              <a:rPr lang="en" sz="1100">
                <a:highlight>
                  <a:srgbClr val="FFFFFF"/>
                </a:highlight>
                <a:latin typeface="Fira Mono"/>
                <a:ea typeface="Fira Mono"/>
                <a:cs typeface="Fira Mono"/>
                <a:sym typeface="Fira Mono"/>
              </a:rPr>
              <a:t>(divisor == </a:t>
            </a:r>
            <a:r>
              <a:rPr lang="en" sz="1100">
                <a:solidFill>
                  <a:srgbClr val="0000FF"/>
                </a:solidFill>
                <a:highlight>
                  <a:srgbClr val="FFFFFF"/>
                </a:highlight>
                <a:latin typeface="Fira Mono"/>
                <a:ea typeface="Fira Mono"/>
                <a:cs typeface="Fira Mono"/>
                <a:sym typeface="Fira Mono"/>
              </a:rPr>
              <a:t>0</a:t>
            </a:r>
            <a:r>
              <a:rPr lang="en" sz="1100">
                <a:highlight>
                  <a:srgbClr val="FFFFFF"/>
                </a:highlight>
                <a:latin typeface="Fira Mono"/>
                <a:ea typeface="Fira Mono"/>
                <a:cs typeface="Fira Mono"/>
                <a:sym typeface="Fira Mono"/>
              </a:rPr>
              <a:t>) dividedByZero(dividend)</a:t>
            </a:r>
          </a:p>
          <a:p>
            <a:pPr lvl="0" marL="0" rtl="0">
              <a:lnSpc>
                <a:spcPct val="115000"/>
              </a:lnSpc>
              <a:spcBef>
                <a:spcPts val="0"/>
              </a:spcBef>
              <a:buNone/>
            </a:pPr>
            <a:r>
              <a:rPr lang="en" sz="1100">
                <a:highlight>
                  <a:srgbClr val="FFFFFF"/>
                </a:highlight>
                <a:latin typeface="Fira Mono"/>
                <a:ea typeface="Fira Mono"/>
                <a:cs typeface="Fira Mono"/>
                <a:sym typeface="Fira Mono"/>
              </a:rPr>
              <a:t> </a:t>
            </a:r>
            <a:r>
              <a:rPr b="1" lang="en" sz="1100">
                <a:solidFill>
                  <a:srgbClr val="000080"/>
                </a:solidFill>
                <a:highlight>
                  <a:srgbClr val="FFFFFF"/>
                </a:highlight>
                <a:latin typeface="Fira Mono"/>
                <a:ea typeface="Fira Mono"/>
                <a:cs typeface="Fira Mono"/>
                <a:sym typeface="Fira Mono"/>
              </a:rPr>
              <a:t>else </a:t>
            </a:r>
            <a:r>
              <a:rPr lang="en" sz="1100">
                <a:highlight>
                  <a:srgbClr val="FFFFFF"/>
                </a:highlight>
                <a:latin typeface="Fira Mono"/>
                <a:ea typeface="Fira Mono"/>
                <a:cs typeface="Fira Mono"/>
                <a:sym typeface="Fira Mono"/>
              </a:rPr>
              <a:t>result(dividend / divisor)</a:t>
            </a:r>
          </a:p>
          <a:p>
            <a:pPr lvl="0" marL="0" rtl="0">
              <a:lnSpc>
                <a:spcPct val="115000"/>
              </a:lnSpc>
              <a:spcBef>
                <a:spcPts val="0"/>
              </a:spcBef>
              <a:buNone/>
            </a:pPr>
            <a:r>
              <a:t/>
            </a:r>
            <a:endParaRPr b="1" sz="1100">
              <a:solidFill>
                <a:srgbClr val="000080"/>
              </a:solidFill>
              <a:highlight>
                <a:srgbClr val="FFFFFF"/>
              </a:highlight>
              <a:latin typeface="Fira Mono"/>
              <a:ea typeface="Fira Mono"/>
              <a:cs typeface="Fira Mono"/>
              <a:sym typeface="Fira Mono"/>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4" name="Shape 234"/>
        <p:cNvGrpSpPr/>
        <p:nvPr/>
      </p:nvGrpSpPr>
      <p:grpSpPr>
        <a:xfrm>
          <a:off x="0" y="0"/>
          <a:ext cx="0" cy="0"/>
          <a:chOff x="0" y="0"/>
          <a:chExt cx="0" cy="0"/>
        </a:xfrm>
      </p:grpSpPr>
      <p:sp>
        <p:nvSpPr>
          <p:cNvPr id="235" name="Shape 235"/>
          <p:cNvSpPr txBox="1"/>
          <p:nvPr/>
        </p:nvSpPr>
        <p:spPr>
          <a:xfrm>
            <a:off x="240300" y="1525625"/>
            <a:ext cx="8663400" cy="2985900"/>
          </a:xfrm>
          <a:prstGeom prst="rect">
            <a:avLst/>
          </a:prstGeom>
          <a:noFill/>
          <a:ln>
            <a:noFill/>
          </a:ln>
        </p:spPr>
        <p:txBody>
          <a:bodyPr anchorCtr="0" anchor="t" bIns="91425" lIns="91425" rIns="91425" wrap="square" tIns="91425">
            <a:noAutofit/>
          </a:bodyPr>
          <a:lstStyle/>
          <a:p>
            <a:pPr lvl="0" marL="0" rtl="0">
              <a:lnSpc>
                <a:spcPct val="115000"/>
              </a:lnSpc>
              <a:spcBef>
                <a:spcPts val="0"/>
              </a:spcBef>
              <a:buNone/>
            </a:pPr>
            <a:r>
              <a:rPr b="1" lang="en" sz="1100">
                <a:solidFill>
                  <a:srgbClr val="000080"/>
                </a:solidFill>
                <a:highlight>
                  <a:srgbClr val="FFFFFF"/>
                </a:highlight>
                <a:latin typeface="Fira Mono"/>
                <a:ea typeface="Fira Mono"/>
                <a:cs typeface="Fira Mono"/>
                <a:sym typeface="Fira Mono"/>
              </a:rPr>
              <a:t>def </a:t>
            </a:r>
            <a:r>
              <a:rPr lang="en" sz="1100">
                <a:highlight>
                  <a:srgbClr val="FFFFFF"/>
                </a:highlight>
                <a:latin typeface="Fira Mono"/>
                <a:ea typeface="Fira Mono"/>
                <a:cs typeface="Fira Mono"/>
                <a:sym typeface="Fira Mono"/>
              </a:rPr>
              <a:t>log10[</a:t>
            </a:r>
            <a:r>
              <a:rPr lang="en" sz="1100">
                <a:solidFill>
                  <a:srgbClr val="20999D"/>
                </a:solidFill>
                <a:highlight>
                  <a:srgbClr val="FFFFFF"/>
                </a:highlight>
                <a:latin typeface="Fira Mono"/>
                <a:ea typeface="Fira Mono"/>
                <a:cs typeface="Fira Mono"/>
                <a:sym typeface="Fira Mono"/>
              </a:rPr>
              <a:t>A</a:t>
            </a:r>
            <a:r>
              <a:rPr lang="en" sz="1100">
                <a:highlight>
                  <a:srgbClr val="FFFFFF"/>
                </a:highlight>
                <a:latin typeface="Fira Mono"/>
                <a:ea typeface="Fira Mono"/>
                <a:cs typeface="Fira Mono"/>
                <a:sym typeface="Fira Mono"/>
              </a:rPr>
              <a:t>](number: Double, noLogarithm: Double =&gt; </a:t>
            </a:r>
            <a:r>
              <a:rPr lang="en" sz="1100">
                <a:solidFill>
                  <a:srgbClr val="20999D"/>
                </a:solidFill>
                <a:highlight>
                  <a:srgbClr val="FFFFFF"/>
                </a:highlight>
                <a:latin typeface="Fira Mono"/>
                <a:ea typeface="Fira Mono"/>
                <a:cs typeface="Fira Mono"/>
                <a:sym typeface="Fira Mono"/>
              </a:rPr>
              <a:t>A</a:t>
            </a:r>
            <a:r>
              <a:rPr lang="en" sz="1100">
                <a:highlight>
                  <a:srgbClr val="FFFFFF"/>
                </a:highlight>
                <a:latin typeface="Fira Mono"/>
                <a:ea typeface="Fira Mono"/>
                <a:cs typeface="Fira Mono"/>
                <a:sym typeface="Fira Mono"/>
              </a:rPr>
              <a:t>, result: Double =&gt; </a:t>
            </a:r>
            <a:r>
              <a:rPr lang="en" sz="1100">
                <a:solidFill>
                  <a:srgbClr val="20999D"/>
                </a:solidFill>
                <a:highlight>
                  <a:srgbClr val="FFFFFF"/>
                </a:highlight>
                <a:latin typeface="Fira Mono"/>
                <a:ea typeface="Fira Mono"/>
                <a:cs typeface="Fira Mono"/>
                <a:sym typeface="Fira Mono"/>
              </a:rPr>
              <a:t>A</a:t>
            </a:r>
            <a:r>
              <a:rPr lang="en" sz="1100">
                <a:highlight>
                  <a:srgbClr val="FFFFFF"/>
                </a:highlight>
                <a:latin typeface="Fira Mono"/>
                <a:ea typeface="Fira Mono"/>
                <a:cs typeface="Fira Mono"/>
                <a:sym typeface="Fira Mono"/>
              </a:rPr>
              <a:t>): </a:t>
            </a:r>
            <a:r>
              <a:rPr lang="en" sz="1100">
                <a:solidFill>
                  <a:srgbClr val="20999D"/>
                </a:solidFill>
                <a:highlight>
                  <a:srgbClr val="FFFFFF"/>
                </a:highlight>
                <a:latin typeface="Fira Mono"/>
                <a:ea typeface="Fira Mono"/>
                <a:cs typeface="Fira Mono"/>
                <a:sym typeface="Fira Mono"/>
              </a:rPr>
              <a:t>A </a:t>
            </a:r>
            <a:r>
              <a:rPr lang="en" sz="1100">
                <a:highlight>
                  <a:srgbClr val="FFFFFF"/>
                </a:highlight>
                <a:latin typeface="Fira Mono"/>
                <a:ea typeface="Fira Mono"/>
                <a:cs typeface="Fira Mono"/>
                <a:sym typeface="Fira Mono"/>
              </a:rPr>
              <a:t>=</a:t>
            </a:r>
          </a:p>
          <a:p>
            <a:pPr lvl="0" marL="0" rtl="0">
              <a:lnSpc>
                <a:spcPct val="115000"/>
              </a:lnSpc>
              <a:spcBef>
                <a:spcPts val="0"/>
              </a:spcBef>
              <a:buNone/>
            </a:pPr>
            <a:r>
              <a:rPr lang="en" sz="1100">
                <a:highlight>
                  <a:srgbClr val="FFFFFF"/>
                </a:highlight>
                <a:latin typeface="Fira Mono"/>
                <a:ea typeface="Fira Mono"/>
                <a:cs typeface="Fira Mono"/>
                <a:sym typeface="Fira Mono"/>
              </a:rPr>
              <a:t> </a:t>
            </a:r>
            <a:r>
              <a:rPr b="1" lang="en" sz="1100">
                <a:solidFill>
                  <a:srgbClr val="000080"/>
                </a:solidFill>
                <a:highlight>
                  <a:srgbClr val="FFFFFF"/>
                </a:highlight>
                <a:latin typeface="Fira Mono"/>
                <a:ea typeface="Fira Mono"/>
                <a:cs typeface="Fira Mono"/>
                <a:sym typeface="Fira Mono"/>
              </a:rPr>
              <a:t>if </a:t>
            </a:r>
            <a:r>
              <a:rPr lang="en" sz="1100">
                <a:highlight>
                  <a:srgbClr val="FFFFFF"/>
                </a:highlight>
                <a:latin typeface="Fira Mono"/>
                <a:ea typeface="Fira Mono"/>
                <a:cs typeface="Fira Mono"/>
                <a:sym typeface="Fira Mono"/>
              </a:rPr>
              <a:t>(number &lt;= </a:t>
            </a:r>
            <a:r>
              <a:rPr lang="en" sz="1100">
                <a:solidFill>
                  <a:srgbClr val="0000FF"/>
                </a:solidFill>
                <a:highlight>
                  <a:srgbClr val="FFFFFF"/>
                </a:highlight>
                <a:latin typeface="Fira Mono"/>
                <a:ea typeface="Fira Mono"/>
                <a:cs typeface="Fira Mono"/>
                <a:sym typeface="Fira Mono"/>
              </a:rPr>
              <a:t>0</a:t>
            </a:r>
            <a:r>
              <a:rPr lang="en" sz="1100">
                <a:highlight>
                  <a:srgbClr val="FFFFFF"/>
                </a:highlight>
                <a:latin typeface="Fira Mono"/>
                <a:ea typeface="Fira Mono"/>
                <a:cs typeface="Fira Mono"/>
                <a:sym typeface="Fira Mono"/>
              </a:rPr>
              <a:t>) noLogarithm(number)</a:t>
            </a:r>
          </a:p>
          <a:p>
            <a:pPr lvl="0" marL="0" rtl="0">
              <a:lnSpc>
                <a:spcPct val="115000"/>
              </a:lnSpc>
              <a:spcBef>
                <a:spcPts val="0"/>
              </a:spcBef>
              <a:buNone/>
            </a:pPr>
            <a:r>
              <a:rPr lang="en" sz="1100">
                <a:highlight>
                  <a:srgbClr val="FFFFFF"/>
                </a:highlight>
                <a:latin typeface="Fira Mono"/>
                <a:ea typeface="Fira Mono"/>
                <a:cs typeface="Fira Mono"/>
                <a:sym typeface="Fira Mono"/>
              </a:rPr>
              <a:t> </a:t>
            </a:r>
            <a:r>
              <a:rPr b="1" lang="en" sz="1100">
                <a:solidFill>
                  <a:srgbClr val="000080"/>
                </a:solidFill>
                <a:highlight>
                  <a:srgbClr val="FFFFFF"/>
                </a:highlight>
                <a:latin typeface="Fira Mono"/>
                <a:ea typeface="Fira Mono"/>
                <a:cs typeface="Fira Mono"/>
                <a:sym typeface="Fira Mono"/>
              </a:rPr>
              <a:t>else </a:t>
            </a:r>
            <a:r>
              <a:rPr lang="en" sz="1100">
                <a:highlight>
                  <a:srgbClr val="FFFFFF"/>
                </a:highlight>
                <a:latin typeface="Fira Mono"/>
                <a:ea typeface="Fira Mono"/>
                <a:cs typeface="Fira Mono"/>
                <a:sym typeface="Fira Mono"/>
              </a:rPr>
              <a:t>result(Math.</a:t>
            </a:r>
            <a:r>
              <a:rPr i="1" lang="en" sz="1100">
                <a:highlight>
                  <a:srgbClr val="FFFFFF"/>
                </a:highlight>
                <a:latin typeface="Fira Mono"/>
                <a:ea typeface="Fira Mono"/>
                <a:cs typeface="Fira Mono"/>
                <a:sym typeface="Fira Mono"/>
              </a:rPr>
              <a:t>log10</a:t>
            </a:r>
            <a:r>
              <a:rPr lang="en" sz="1100">
                <a:highlight>
                  <a:srgbClr val="FFFFFF"/>
                </a:highlight>
                <a:latin typeface="Fira Mono"/>
                <a:ea typeface="Fira Mono"/>
                <a:cs typeface="Fira Mono"/>
                <a:sym typeface="Fira Mono"/>
              </a:rPr>
              <a:t>(number))</a:t>
            </a:r>
          </a:p>
          <a:p>
            <a:pPr lvl="0" marL="0" rtl="0">
              <a:lnSpc>
                <a:spcPct val="115000"/>
              </a:lnSpc>
              <a:spcBef>
                <a:spcPts val="0"/>
              </a:spcBef>
              <a:buNone/>
            </a:pPr>
            <a:r>
              <a:t/>
            </a:r>
            <a:endParaRPr b="1" sz="1100">
              <a:solidFill>
                <a:srgbClr val="000080"/>
              </a:solidFill>
              <a:highlight>
                <a:srgbClr val="FFFFFF"/>
              </a:highlight>
              <a:latin typeface="Fira Mono"/>
              <a:ea typeface="Fira Mono"/>
              <a:cs typeface="Fira Mono"/>
              <a:sym typeface="Fira Mono"/>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9" name="Shape 239"/>
        <p:cNvGrpSpPr/>
        <p:nvPr/>
      </p:nvGrpSpPr>
      <p:grpSpPr>
        <a:xfrm>
          <a:off x="0" y="0"/>
          <a:ext cx="0" cy="0"/>
          <a:chOff x="0" y="0"/>
          <a:chExt cx="0" cy="0"/>
        </a:xfrm>
      </p:grpSpPr>
      <p:sp>
        <p:nvSpPr>
          <p:cNvPr id="240" name="Shape 240"/>
          <p:cNvSpPr txBox="1"/>
          <p:nvPr/>
        </p:nvSpPr>
        <p:spPr>
          <a:xfrm>
            <a:off x="240300" y="1525625"/>
            <a:ext cx="8663400" cy="2985900"/>
          </a:xfrm>
          <a:prstGeom prst="rect">
            <a:avLst/>
          </a:prstGeom>
          <a:noFill/>
          <a:ln>
            <a:noFill/>
          </a:ln>
        </p:spPr>
        <p:txBody>
          <a:bodyPr anchorCtr="0" anchor="t" bIns="91425" lIns="91425" rIns="91425" wrap="square" tIns="91425">
            <a:noAutofit/>
          </a:bodyPr>
          <a:lstStyle/>
          <a:p>
            <a:pPr lvl="0" marL="0" rtl="0">
              <a:lnSpc>
                <a:spcPct val="115000"/>
              </a:lnSpc>
              <a:spcBef>
                <a:spcPts val="0"/>
              </a:spcBef>
              <a:buNone/>
            </a:pPr>
            <a:r>
              <a:rPr b="1" lang="en" sz="1100">
                <a:solidFill>
                  <a:srgbClr val="000080"/>
                </a:solidFill>
                <a:highlight>
                  <a:srgbClr val="FFFFFF"/>
                </a:highlight>
                <a:latin typeface="Fira Mono"/>
                <a:ea typeface="Fira Mono"/>
                <a:cs typeface="Fira Mono"/>
                <a:sym typeface="Fira Mono"/>
              </a:rPr>
              <a:t>def </a:t>
            </a:r>
            <a:r>
              <a:rPr lang="en" sz="1100">
                <a:highlight>
                  <a:srgbClr val="FFFFFF"/>
                </a:highlight>
                <a:latin typeface="Fira Mono"/>
                <a:ea typeface="Fira Mono"/>
                <a:cs typeface="Fira Mono"/>
                <a:sym typeface="Fira Mono"/>
              </a:rPr>
              <a:t>divideAndLog[</a:t>
            </a:r>
            <a:r>
              <a:rPr lang="en" sz="1100">
                <a:solidFill>
                  <a:srgbClr val="20999D"/>
                </a:solidFill>
                <a:highlight>
                  <a:srgbClr val="FFFFFF"/>
                </a:highlight>
                <a:latin typeface="Fira Mono"/>
                <a:ea typeface="Fira Mono"/>
                <a:cs typeface="Fira Mono"/>
                <a:sym typeface="Fira Mono"/>
              </a:rPr>
              <a:t>A</a:t>
            </a:r>
            <a:r>
              <a:rPr lang="en" sz="1100">
                <a:highlight>
                  <a:srgbClr val="FFFFFF"/>
                </a:highlight>
                <a:latin typeface="Fira Mono"/>
                <a:ea typeface="Fira Mono"/>
                <a:cs typeface="Fira Mono"/>
                <a:sym typeface="Fira Mono"/>
              </a:rPr>
              <a:t>](dividend: Int, divisor: Int,</a:t>
            </a:r>
          </a:p>
          <a:p>
            <a:pPr lvl="0" marL="0" rtl="0">
              <a:lnSpc>
                <a:spcPct val="115000"/>
              </a:lnSpc>
              <a:spcBef>
                <a:spcPts val="0"/>
              </a:spcBef>
              <a:buNone/>
            </a:pPr>
            <a:r>
              <a:rPr lang="en" sz="1100">
                <a:highlight>
                  <a:srgbClr val="FFFFFF"/>
                </a:highlight>
                <a:latin typeface="Fira Mono"/>
                <a:ea typeface="Fira Mono"/>
                <a:cs typeface="Fira Mono"/>
                <a:sym typeface="Fira Mono"/>
              </a:rPr>
              <a:t>                   dividedByZero: Int =&gt; </a:t>
            </a:r>
            <a:r>
              <a:rPr lang="en" sz="1100">
                <a:solidFill>
                  <a:srgbClr val="20999D"/>
                </a:solidFill>
                <a:highlight>
                  <a:srgbClr val="FFFFFF"/>
                </a:highlight>
                <a:latin typeface="Fira Mono"/>
                <a:ea typeface="Fira Mono"/>
                <a:cs typeface="Fira Mono"/>
                <a:sym typeface="Fira Mono"/>
              </a:rPr>
              <a:t>A</a:t>
            </a:r>
            <a:r>
              <a:rPr lang="en" sz="1100">
                <a:highlight>
                  <a:srgbClr val="FFFFFF"/>
                </a:highlight>
                <a:latin typeface="Fira Mono"/>
                <a:ea typeface="Fira Mono"/>
                <a:cs typeface="Fira Mono"/>
                <a:sym typeface="Fira Mono"/>
              </a:rPr>
              <a:t>, noLogarithm: Double =&gt; </a:t>
            </a:r>
            <a:r>
              <a:rPr lang="en" sz="1100">
                <a:solidFill>
                  <a:srgbClr val="20999D"/>
                </a:solidFill>
                <a:highlight>
                  <a:srgbClr val="FFFFFF"/>
                </a:highlight>
                <a:latin typeface="Fira Mono"/>
                <a:ea typeface="Fira Mono"/>
                <a:cs typeface="Fira Mono"/>
                <a:sym typeface="Fira Mono"/>
              </a:rPr>
              <a:t>A</a:t>
            </a:r>
            <a:r>
              <a:rPr lang="en" sz="1100">
                <a:highlight>
                  <a:srgbClr val="FFFFFF"/>
                </a:highlight>
                <a:latin typeface="Fira Mono"/>
                <a:ea typeface="Fira Mono"/>
                <a:cs typeface="Fira Mono"/>
                <a:sym typeface="Fira Mono"/>
              </a:rPr>
              <a:t>,</a:t>
            </a:r>
          </a:p>
          <a:p>
            <a:pPr lvl="0" marL="0" rtl="0">
              <a:lnSpc>
                <a:spcPct val="115000"/>
              </a:lnSpc>
              <a:spcBef>
                <a:spcPts val="0"/>
              </a:spcBef>
              <a:buNone/>
            </a:pPr>
            <a:r>
              <a:rPr lang="en" sz="1100">
                <a:highlight>
                  <a:srgbClr val="FFFFFF"/>
                </a:highlight>
                <a:latin typeface="Fira Mono"/>
                <a:ea typeface="Fira Mono"/>
                <a:cs typeface="Fira Mono"/>
                <a:sym typeface="Fira Mono"/>
              </a:rPr>
              <a:t>                   result: Double =&gt; </a:t>
            </a:r>
            <a:r>
              <a:rPr lang="en" sz="1100">
                <a:solidFill>
                  <a:srgbClr val="20999D"/>
                </a:solidFill>
                <a:highlight>
                  <a:srgbClr val="FFFFFF"/>
                </a:highlight>
                <a:latin typeface="Fira Mono"/>
                <a:ea typeface="Fira Mono"/>
                <a:cs typeface="Fira Mono"/>
                <a:sym typeface="Fira Mono"/>
              </a:rPr>
              <a:t>A</a:t>
            </a:r>
            <a:r>
              <a:rPr lang="en" sz="1100">
                <a:highlight>
                  <a:srgbClr val="FFFFFF"/>
                </a:highlight>
                <a:latin typeface="Fira Mono"/>
                <a:ea typeface="Fira Mono"/>
                <a:cs typeface="Fira Mono"/>
                <a:sym typeface="Fira Mono"/>
              </a:rPr>
              <a:t>): </a:t>
            </a:r>
            <a:r>
              <a:rPr lang="en" sz="1100">
                <a:solidFill>
                  <a:srgbClr val="20999D"/>
                </a:solidFill>
                <a:highlight>
                  <a:srgbClr val="FFFFFF"/>
                </a:highlight>
                <a:latin typeface="Fira Mono"/>
                <a:ea typeface="Fira Mono"/>
                <a:cs typeface="Fira Mono"/>
                <a:sym typeface="Fira Mono"/>
              </a:rPr>
              <a:t>A </a:t>
            </a:r>
            <a:r>
              <a:rPr lang="en" sz="1100">
                <a:highlight>
                  <a:srgbClr val="FFFFFF"/>
                </a:highlight>
                <a:latin typeface="Fira Mono"/>
                <a:ea typeface="Fira Mono"/>
                <a:cs typeface="Fira Mono"/>
                <a:sym typeface="Fira Mono"/>
              </a:rPr>
              <a:t>= {</a:t>
            </a:r>
          </a:p>
          <a:p>
            <a:pPr lvl="0" marL="0" rtl="0">
              <a:lnSpc>
                <a:spcPct val="115000"/>
              </a:lnSpc>
              <a:spcBef>
                <a:spcPts val="0"/>
              </a:spcBef>
              <a:buNone/>
            </a:pPr>
            <a:r>
              <a:rPr lang="en" sz="1100">
                <a:highlight>
                  <a:srgbClr val="FFFFFF"/>
                </a:highlight>
                <a:latin typeface="Fira Mono"/>
                <a:ea typeface="Fira Mono"/>
                <a:cs typeface="Fira Mono"/>
                <a:sym typeface="Fira Mono"/>
              </a:rPr>
              <a:t> </a:t>
            </a:r>
            <a:r>
              <a:rPr i="1" lang="en" sz="1100">
                <a:highlight>
                  <a:srgbClr val="FFFFFF"/>
                </a:highlight>
                <a:latin typeface="Fira Mono"/>
                <a:ea typeface="Fira Mono"/>
                <a:cs typeface="Fira Mono"/>
                <a:sym typeface="Fira Mono"/>
              </a:rPr>
              <a:t>divide</a:t>
            </a:r>
            <a:r>
              <a:rPr lang="en" sz="1100">
                <a:highlight>
                  <a:srgbClr val="FFFFFF"/>
                </a:highlight>
                <a:latin typeface="Fira Mono"/>
                <a:ea typeface="Fira Mono"/>
                <a:cs typeface="Fira Mono"/>
                <a:sym typeface="Fira Mono"/>
              </a:rPr>
              <a:t>(dividend, divisor, dividedByZero, </a:t>
            </a:r>
            <a:r>
              <a:rPr i="1" lang="en" sz="1100">
                <a:highlight>
                  <a:srgbClr val="FFFFFF"/>
                </a:highlight>
                <a:latin typeface="Fira Mono"/>
                <a:ea typeface="Fira Mono"/>
                <a:cs typeface="Fira Mono"/>
                <a:sym typeface="Fira Mono"/>
              </a:rPr>
              <a:t>log10</a:t>
            </a:r>
            <a:r>
              <a:rPr lang="en" sz="1100">
                <a:highlight>
                  <a:srgbClr val="FFFFFF"/>
                </a:highlight>
                <a:latin typeface="Fira Mono"/>
                <a:ea typeface="Fira Mono"/>
                <a:cs typeface="Fira Mono"/>
                <a:sym typeface="Fira Mono"/>
              </a:rPr>
              <a:t>(_, noLogarithm, result))</a:t>
            </a:r>
          </a:p>
          <a:p>
            <a:pPr lvl="0" marL="0" rtl="0">
              <a:lnSpc>
                <a:spcPct val="115000"/>
              </a:lnSpc>
              <a:spcBef>
                <a:spcPts val="0"/>
              </a:spcBef>
              <a:buNone/>
            </a:pPr>
            <a:r>
              <a:t/>
            </a:r>
            <a:endParaRPr b="1" sz="1100">
              <a:solidFill>
                <a:srgbClr val="000080"/>
              </a:solidFill>
              <a:highlight>
                <a:srgbClr val="FFFFFF"/>
              </a:highlight>
              <a:latin typeface="Fira Mono"/>
              <a:ea typeface="Fira Mono"/>
              <a:cs typeface="Fira Mono"/>
              <a:sym typeface="Fira Mono"/>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4" name="Shape 244"/>
        <p:cNvGrpSpPr/>
        <p:nvPr/>
      </p:nvGrpSpPr>
      <p:grpSpPr>
        <a:xfrm>
          <a:off x="0" y="0"/>
          <a:ext cx="0" cy="0"/>
          <a:chOff x="0" y="0"/>
          <a:chExt cx="0" cy="0"/>
        </a:xfrm>
      </p:grpSpPr>
      <p:sp>
        <p:nvSpPr>
          <p:cNvPr id="245" name="Shape 245"/>
          <p:cNvSpPr txBox="1"/>
          <p:nvPr>
            <p:ph type="title"/>
          </p:nvPr>
        </p:nvSpPr>
        <p:spPr>
          <a:xfrm>
            <a:off x="311700" y="539725"/>
            <a:ext cx="8520600" cy="1282500"/>
          </a:xfrm>
          <a:prstGeom prst="rect">
            <a:avLst/>
          </a:prstGeom>
        </p:spPr>
        <p:txBody>
          <a:bodyPr anchorCtr="0" anchor="t" bIns="91425" lIns="91425" rIns="91425" wrap="square" tIns="91425">
            <a:noAutofit/>
          </a:bodyPr>
          <a:lstStyle/>
          <a:p>
            <a:pPr lvl="0" rtl="0">
              <a:spcBef>
                <a:spcPts val="0"/>
              </a:spcBef>
              <a:buNone/>
            </a:pPr>
            <a:r>
              <a:rPr lang="en"/>
              <a:t>Monads and continuations</a:t>
            </a: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9" name="Shape 249"/>
        <p:cNvGrpSpPr/>
        <p:nvPr/>
      </p:nvGrpSpPr>
      <p:grpSpPr>
        <a:xfrm>
          <a:off x="0" y="0"/>
          <a:ext cx="0" cy="0"/>
          <a:chOff x="0" y="0"/>
          <a:chExt cx="0" cy="0"/>
        </a:xfrm>
      </p:grpSpPr>
      <p:sp>
        <p:nvSpPr>
          <p:cNvPr id="250" name="Shape 250"/>
          <p:cNvSpPr txBox="1"/>
          <p:nvPr/>
        </p:nvSpPr>
        <p:spPr>
          <a:xfrm>
            <a:off x="240300" y="1525625"/>
            <a:ext cx="8663400" cy="2985900"/>
          </a:xfrm>
          <a:prstGeom prst="rect">
            <a:avLst/>
          </a:prstGeom>
          <a:noFill/>
          <a:ln>
            <a:noFill/>
          </a:ln>
        </p:spPr>
        <p:txBody>
          <a:bodyPr anchorCtr="0" anchor="t" bIns="91425" lIns="91425" rIns="91425" wrap="square" tIns="91425">
            <a:noAutofit/>
          </a:bodyPr>
          <a:lstStyle/>
          <a:p>
            <a:pPr lvl="0" marL="0" rtl="0">
              <a:lnSpc>
                <a:spcPct val="115000"/>
              </a:lnSpc>
              <a:spcBef>
                <a:spcPts val="0"/>
              </a:spcBef>
              <a:buNone/>
            </a:pPr>
            <a:r>
              <a:rPr b="1" lang="en" sz="1100">
                <a:solidFill>
                  <a:srgbClr val="000080"/>
                </a:solidFill>
                <a:highlight>
                  <a:srgbClr val="FFFFFF"/>
                </a:highlight>
                <a:latin typeface="Fira Mono"/>
                <a:ea typeface="Fira Mono"/>
                <a:cs typeface="Fira Mono"/>
                <a:sym typeface="Fira Mono"/>
              </a:rPr>
              <a:t>def </a:t>
            </a:r>
            <a:r>
              <a:rPr lang="en" sz="1100">
                <a:highlight>
                  <a:srgbClr val="FFFFFF"/>
                </a:highlight>
                <a:latin typeface="Fira Mono"/>
                <a:ea typeface="Fira Mono"/>
                <a:cs typeface="Fira Mono"/>
                <a:sym typeface="Fira Mono"/>
              </a:rPr>
              <a:t>divide[</a:t>
            </a:r>
            <a:r>
              <a:rPr lang="en" sz="1100">
                <a:solidFill>
                  <a:srgbClr val="20999D"/>
                </a:solidFill>
                <a:highlight>
                  <a:srgbClr val="FFFFFF"/>
                </a:highlight>
                <a:latin typeface="Fira Mono"/>
                <a:ea typeface="Fira Mono"/>
                <a:cs typeface="Fira Mono"/>
                <a:sym typeface="Fira Mono"/>
              </a:rPr>
              <a:t>F</a:t>
            </a:r>
            <a:r>
              <a:rPr lang="en" sz="1100">
                <a:highlight>
                  <a:srgbClr val="FFFFFF"/>
                </a:highlight>
                <a:latin typeface="Fira Mono"/>
                <a:ea typeface="Fira Mono"/>
                <a:cs typeface="Fira Mono"/>
                <a:sym typeface="Fira Mono"/>
              </a:rPr>
              <a:t>[_]: Monad](dividend: Int, divisor: Int, dividedByZero: Int =&gt; </a:t>
            </a:r>
            <a:r>
              <a:rPr lang="en" sz="1100">
                <a:solidFill>
                  <a:srgbClr val="20999D"/>
                </a:solidFill>
                <a:highlight>
                  <a:srgbClr val="FFFFFF"/>
                </a:highlight>
                <a:latin typeface="Fira Mono"/>
                <a:ea typeface="Fira Mono"/>
                <a:cs typeface="Fira Mono"/>
                <a:sym typeface="Fira Mono"/>
              </a:rPr>
              <a:t>F</a:t>
            </a:r>
            <a:r>
              <a:rPr lang="en" sz="1100">
                <a:highlight>
                  <a:srgbClr val="FFFFFF"/>
                </a:highlight>
                <a:latin typeface="Fira Mono"/>
                <a:ea typeface="Fira Mono"/>
                <a:cs typeface="Fira Mono"/>
                <a:sym typeface="Fira Mono"/>
              </a:rPr>
              <a:t>[Int]): </a:t>
            </a:r>
            <a:r>
              <a:rPr lang="en" sz="1100">
                <a:solidFill>
                  <a:srgbClr val="20999D"/>
                </a:solidFill>
                <a:highlight>
                  <a:srgbClr val="FFFFFF"/>
                </a:highlight>
                <a:latin typeface="Fira Mono"/>
                <a:ea typeface="Fira Mono"/>
                <a:cs typeface="Fira Mono"/>
                <a:sym typeface="Fira Mono"/>
              </a:rPr>
              <a:t>F</a:t>
            </a:r>
            <a:r>
              <a:rPr lang="en" sz="1100">
                <a:highlight>
                  <a:srgbClr val="FFFFFF"/>
                </a:highlight>
                <a:latin typeface="Fira Mono"/>
                <a:ea typeface="Fira Mono"/>
                <a:cs typeface="Fira Mono"/>
                <a:sym typeface="Fira Mono"/>
              </a:rPr>
              <a:t>[Int] =</a:t>
            </a:r>
          </a:p>
          <a:p>
            <a:pPr lvl="0" marL="0" rtl="0">
              <a:lnSpc>
                <a:spcPct val="115000"/>
              </a:lnSpc>
              <a:spcBef>
                <a:spcPts val="0"/>
              </a:spcBef>
              <a:buNone/>
            </a:pPr>
            <a:r>
              <a:rPr lang="en" sz="1100">
                <a:highlight>
                  <a:srgbClr val="FFFFFF"/>
                </a:highlight>
                <a:latin typeface="Fira Mono"/>
                <a:ea typeface="Fira Mono"/>
                <a:cs typeface="Fira Mono"/>
                <a:sym typeface="Fira Mono"/>
              </a:rPr>
              <a:t> </a:t>
            </a:r>
            <a:r>
              <a:rPr b="1" lang="en" sz="1100">
                <a:solidFill>
                  <a:srgbClr val="000080"/>
                </a:solidFill>
                <a:highlight>
                  <a:srgbClr val="FFFFFF"/>
                </a:highlight>
                <a:latin typeface="Fira Mono"/>
                <a:ea typeface="Fira Mono"/>
                <a:cs typeface="Fira Mono"/>
                <a:sym typeface="Fira Mono"/>
              </a:rPr>
              <a:t>if </a:t>
            </a:r>
            <a:r>
              <a:rPr lang="en" sz="1100">
                <a:highlight>
                  <a:srgbClr val="FFFFFF"/>
                </a:highlight>
                <a:latin typeface="Fira Mono"/>
                <a:ea typeface="Fira Mono"/>
                <a:cs typeface="Fira Mono"/>
                <a:sym typeface="Fira Mono"/>
              </a:rPr>
              <a:t>(divisor == </a:t>
            </a:r>
            <a:r>
              <a:rPr lang="en" sz="1100">
                <a:solidFill>
                  <a:srgbClr val="0000FF"/>
                </a:solidFill>
                <a:highlight>
                  <a:srgbClr val="FFFFFF"/>
                </a:highlight>
                <a:latin typeface="Fira Mono"/>
                <a:ea typeface="Fira Mono"/>
                <a:cs typeface="Fira Mono"/>
                <a:sym typeface="Fira Mono"/>
              </a:rPr>
              <a:t>0</a:t>
            </a:r>
            <a:r>
              <a:rPr lang="en" sz="1100">
                <a:highlight>
                  <a:srgbClr val="FFFFFF"/>
                </a:highlight>
                <a:latin typeface="Fira Mono"/>
                <a:ea typeface="Fira Mono"/>
                <a:cs typeface="Fira Mono"/>
                <a:sym typeface="Fira Mono"/>
              </a:rPr>
              <a:t>) dividedByZero(dividend)</a:t>
            </a:r>
          </a:p>
          <a:p>
            <a:pPr lvl="0" marL="0" rtl="0">
              <a:lnSpc>
                <a:spcPct val="115000"/>
              </a:lnSpc>
              <a:spcBef>
                <a:spcPts val="0"/>
              </a:spcBef>
              <a:buNone/>
            </a:pPr>
            <a:r>
              <a:rPr lang="en" sz="1100">
                <a:highlight>
                  <a:srgbClr val="FFFFFF"/>
                </a:highlight>
                <a:latin typeface="Fira Mono"/>
                <a:ea typeface="Fira Mono"/>
                <a:cs typeface="Fira Mono"/>
                <a:sym typeface="Fira Mono"/>
              </a:rPr>
              <a:t> </a:t>
            </a:r>
            <a:r>
              <a:rPr b="1" lang="en" sz="1100">
                <a:solidFill>
                  <a:srgbClr val="000080"/>
                </a:solidFill>
                <a:highlight>
                  <a:srgbClr val="FFFFFF"/>
                </a:highlight>
                <a:latin typeface="Fira Mono"/>
                <a:ea typeface="Fira Mono"/>
                <a:cs typeface="Fira Mono"/>
                <a:sym typeface="Fira Mono"/>
              </a:rPr>
              <a:t>else </a:t>
            </a:r>
            <a:r>
              <a:rPr lang="en" sz="1100">
                <a:highlight>
                  <a:srgbClr val="FFFFFF"/>
                </a:highlight>
                <a:latin typeface="Fira Mono"/>
                <a:ea typeface="Fira Mono"/>
                <a:cs typeface="Fira Mono"/>
                <a:sym typeface="Fira Mono"/>
              </a:rPr>
              <a:t>(dividend / divisor).pure[</a:t>
            </a:r>
            <a:r>
              <a:rPr lang="en" sz="1100">
                <a:solidFill>
                  <a:srgbClr val="20999D"/>
                </a:solidFill>
                <a:highlight>
                  <a:srgbClr val="FFFFFF"/>
                </a:highlight>
                <a:latin typeface="Fira Mono"/>
                <a:ea typeface="Fira Mono"/>
                <a:cs typeface="Fira Mono"/>
                <a:sym typeface="Fira Mono"/>
              </a:rPr>
              <a:t>F</a:t>
            </a:r>
            <a:r>
              <a:rPr lang="en" sz="1100">
                <a:highlight>
                  <a:srgbClr val="FFFFFF"/>
                </a:highlight>
                <a:latin typeface="Fira Mono"/>
                <a:ea typeface="Fira Mono"/>
                <a:cs typeface="Fira Mono"/>
                <a:sym typeface="Fira Mono"/>
              </a:rPr>
              <a:t>]</a:t>
            </a:r>
          </a:p>
          <a:p>
            <a:pPr lvl="0" marL="0" rtl="0">
              <a:lnSpc>
                <a:spcPct val="115000"/>
              </a:lnSpc>
              <a:spcBef>
                <a:spcPts val="0"/>
              </a:spcBef>
              <a:buNone/>
            </a:pPr>
            <a:r>
              <a:t/>
            </a:r>
            <a:endParaRPr b="1" sz="1100">
              <a:solidFill>
                <a:srgbClr val="000080"/>
              </a:solidFill>
              <a:highlight>
                <a:srgbClr val="FFFFFF"/>
              </a:highlight>
              <a:latin typeface="Fira Mono"/>
              <a:ea typeface="Fira Mono"/>
              <a:cs typeface="Fira Mono"/>
              <a:sym typeface="Fira Mono"/>
            </a:endParaRPr>
          </a:p>
          <a:p>
            <a:pPr lvl="0" marL="0" rtl="0">
              <a:lnSpc>
                <a:spcPct val="115000"/>
              </a:lnSpc>
              <a:spcBef>
                <a:spcPts val="0"/>
              </a:spcBef>
              <a:buNone/>
            </a:pPr>
            <a:r>
              <a:rPr b="1" lang="en" sz="1100">
                <a:solidFill>
                  <a:srgbClr val="000080"/>
                </a:solidFill>
                <a:highlight>
                  <a:srgbClr val="FFFFFF"/>
                </a:highlight>
                <a:latin typeface="Fira Mono"/>
                <a:ea typeface="Fira Mono"/>
                <a:cs typeface="Fira Mono"/>
                <a:sym typeface="Fira Mono"/>
              </a:rPr>
              <a:t>def </a:t>
            </a:r>
            <a:r>
              <a:rPr lang="en" sz="1100">
                <a:highlight>
                  <a:srgbClr val="FFFFFF"/>
                </a:highlight>
                <a:latin typeface="Fira Mono"/>
                <a:ea typeface="Fira Mono"/>
                <a:cs typeface="Fira Mono"/>
                <a:sym typeface="Fira Mono"/>
              </a:rPr>
              <a:t>log10[</a:t>
            </a:r>
            <a:r>
              <a:rPr lang="en" sz="1100">
                <a:solidFill>
                  <a:srgbClr val="20999D"/>
                </a:solidFill>
                <a:highlight>
                  <a:srgbClr val="FFFFFF"/>
                </a:highlight>
                <a:latin typeface="Fira Mono"/>
                <a:ea typeface="Fira Mono"/>
                <a:cs typeface="Fira Mono"/>
                <a:sym typeface="Fira Mono"/>
              </a:rPr>
              <a:t>F</a:t>
            </a:r>
            <a:r>
              <a:rPr lang="en" sz="1100">
                <a:highlight>
                  <a:srgbClr val="FFFFFF"/>
                </a:highlight>
                <a:latin typeface="Fira Mono"/>
                <a:ea typeface="Fira Mono"/>
                <a:cs typeface="Fira Mono"/>
                <a:sym typeface="Fira Mono"/>
              </a:rPr>
              <a:t>[_]: Monad](number: Double, noLogarithm: Double =&gt; </a:t>
            </a:r>
            <a:r>
              <a:rPr lang="en" sz="1100">
                <a:solidFill>
                  <a:srgbClr val="20999D"/>
                </a:solidFill>
                <a:highlight>
                  <a:srgbClr val="FFFFFF"/>
                </a:highlight>
                <a:latin typeface="Fira Mono"/>
                <a:ea typeface="Fira Mono"/>
                <a:cs typeface="Fira Mono"/>
                <a:sym typeface="Fira Mono"/>
              </a:rPr>
              <a:t>F</a:t>
            </a:r>
            <a:r>
              <a:rPr lang="en" sz="1100">
                <a:highlight>
                  <a:srgbClr val="FFFFFF"/>
                </a:highlight>
                <a:latin typeface="Fira Mono"/>
                <a:ea typeface="Fira Mono"/>
                <a:cs typeface="Fira Mono"/>
                <a:sym typeface="Fira Mono"/>
              </a:rPr>
              <a:t>[Double]): </a:t>
            </a:r>
            <a:r>
              <a:rPr lang="en" sz="1100">
                <a:solidFill>
                  <a:srgbClr val="20999D"/>
                </a:solidFill>
                <a:highlight>
                  <a:srgbClr val="FFFFFF"/>
                </a:highlight>
                <a:latin typeface="Fira Mono"/>
                <a:ea typeface="Fira Mono"/>
                <a:cs typeface="Fira Mono"/>
                <a:sym typeface="Fira Mono"/>
              </a:rPr>
              <a:t>F</a:t>
            </a:r>
            <a:r>
              <a:rPr lang="en" sz="1100">
                <a:highlight>
                  <a:srgbClr val="FFFFFF"/>
                </a:highlight>
                <a:latin typeface="Fira Mono"/>
                <a:ea typeface="Fira Mono"/>
                <a:cs typeface="Fira Mono"/>
                <a:sym typeface="Fira Mono"/>
              </a:rPr>
              <a:t>[Double] =</a:t>
            </a:r>
          </a:p>
          <a:p>
            <a:pPr lvl="0" marL="0" rtl="0">
              <a:lnSpc>
                <a:spcPct val="115000"/>
              </a:lnSpc>
              <a:spcBef>
                <a:spcPts val="0"/>
              </a:spcBef>
              <a:buNone/>
            </a:pPr>
            <a:r>
              <a:rPr lang="en" sz="1100">
                <a:highlight>
                  <a:srgbClr val="FFFFFF"/>
                </a:highlight>
                <a:latin typeface="Fira Mono"/>
                <a:ea typeface="Fira Mono"/>
                <a:cs typeface="Fira Mono"/>
                <a:sym typeface="Fira Mono"/>
              </a:rPr>
              <a:t> </a:t>
            </a:r>
            <a:r>
              <a:rPr b="1" lang="en" sz="1100">
                <a:solidFill>
                  <a:srgbClr val="000080"/>
                </a:solidFill>
                <a:highlight>
                  <a:srgbClr val="FFFFFF"/>
                </a:highlight>
                <a:latin typeface="Fira Mono"/>
                <a:ea typeface="Fira Mono"/>
                <a:cs typeface="Fira Mono"/>
                <a:sym typeface="Fira Mono"/>
              </a:rPr>
              <a:t>if </a:t>
            </a:r>
            <a:r>
              <a:rPr lang="en" sz="1100">
                <a:highlight>
                  <a:srgbClr val="FFFFFF"/>
                </a:highlight>
                <a:latin typeface="Fira Mono"/>
                <a:ea typeface="Fira Mono"/>
                <a:cs typeface="Fira Mono"/>
                <a:sym typeface="Fira Mono"/>
              </a:rPr>
              <a:t>(number &lt;= </a:t>
            </a:r>
            <a:r>
              <a:rPr lang="en" sz="1100">
                <a:solidFill>
                  <a:srgbClr val="0000FF"/>
                </a:solidFill>
                <a:highlight>
                  <a:srgbClr val="FFFFFF"/>
                </a:highlight>
                <a:latin typeface="Fira Mono"/>
                <a:ea typeface="Fira Mono"/>
                <a:cs typeface="Fira Mono"/>
                <a:sym typeface="Fira Mono"/>
              </a:rPr>
              <a:t>0</a:t>
            </a:r>
            <a:r>
              <a:rPr lang="en" sz="1100">
                <a:highlight>
                  <a:srgbClr val="FFFFFF"/>
                </a:highlight>
                <a:latin typeface="Fira Mono"/>
                <a:ea typeface="Fira Mono"/>
                <a:cs typeface="Fira Mono"/>
                <a:sym typeface="Fira Mono"/>
              </a:rPr>
              <a:t>) noLogarithm(number)</a:t>
            </a:r>
          </a:p>
          <a:p>
            <a:pPr lvl="0" marL="0" rtl="0">
              <a:lnSpc>
                <a:spcPct val="115000"/>
              </a:lnSpc>
              <a:spcBef>
                <a:spcPts val="0"/>
              </a:spcBef>
              <a:buNone/>
            </a:pPr>
            <a:r>
              <a:rPr lang="en" sz="1100">
                <a:highlight>
                  <a:srgbClr val="FFFFFF"/>
                </a:highlight>
                <a:latin typeface="Fira Mono"/>
                <a:ea typeface="Fira Mono"/>
                <a:cs typeface="Fira Mono"/>
                <a:sym typeface="Fira Mono"/>
              </a:rPr>
              <a:t> </a:t>
            </a:r>
            <a:r>
              <a:rPr b="1" lang="en" sz="1100">
                <a:solidFill>
                  <a:srgbClr val="000080"/>
                </a:solidFill>
                <a:highlight>
                  <a:srgbClr val="FFFFFF"/>
                </a:highlight>
                <a:latin typeface="Fira Mono"/>
                <a:ea typeface="Fira Mono"/>
                <a:cs typeface="Fira Mono"/>
                <a:sym typeface="Fira Mono"/>
              </a:rPr>
              <a:t>else </a:t>
            </a:r>
            <a:r>
              <a:rPr lang="en" sz="1100">
                <a:highlight>
                  <a:srgbClr val="FFFFFF"/>
                </a:highlight>
                <a:latin typeface="Fira Mono"/>
                <a:ea typeface="Fira Mono"/>
                <a:cs typeface="Fira Mono"/>
                <a:sym typeface="Fira Mono"/>
              </a:rPr>
              <a:t>Math.</a:t>
            </a:r>
            <a:r>
              <a:rPr i="1" lang="en" sz="1100">
                <a:highlight>
                  <a:srgbClr val="FFFFFF"/>
                </a:highlight>
                <a:latin typeface="Fira Mono"/>
                <a:ea typeface="Fira Mono"/>
                <a:cs typeface="Fira Mono"/>
                <a:sym typeface="Fira Mono"/>
              </a:rPr>
              <a:t>log10</a:t>
            </a:r>
            <a:r>
              <a:rPr lang="en" sz="1100">
                <a:highlight>
                  <a:srgbClr val="FFFFFF"/>
                </a:highlight>
                <a:latin typeface="Fira Mono"/>
                <a:ea typeface="Fira Mono"/>
                <a:cs typeface="Fira Mono"/>
                <a:sym typeface="Fira Mono"/>
              </a:rPr>
              <a:t>(number).pure[</a:t>
            </a:r>
            <a:r>
              <a:rPr lang="en" sz="1100">
                <a:solidFill>
                  <a:srgbClr val="20999D"/>
                </a:solidFill>
                <a:highlight>
                  <a:srgbClr val="FFFFFF"/>
                </a:highlight>
                <a:latin typeface="Fira Mono"/>
                <a:ea typeface="Fira Mono"/>
                <a:cs typeface="Fira Mono"/>
                <a:sym typeface="Fira Mono"/>
              </a:rPr>
              <a:t>F</a:t>
            </a:r>
            <a:r>
              <a:rPr lang="en" sz="1100">
                <a:highlight>
                  <a:srgbClr val="FFFFFF"/>
                </a:highlight>
                <a:latin typeface="Fira Mono"/>
                <a:ea typeface="Fira Mono"/>
                <a:cs typeface="Fira Mono"/>
                <a:sym typeface="Fira Mono"/>
              </a:rPr>
              <a:t>]</a:t>
            </a:r>
          </a:p>
          <a:p>
            <a:pPr lvl="0" marL="0" rtl="0">
              <a:lnSpc>
                <a:spcPct val="115000"/>
              </a:lnSpc>
              <a:spcBef>
                <a:spcPts val="0"/>
              </a:spcBef>
              <a:buNone/>
            </a:pPr>
            <a:r>
              <a:t/>
            </a:r>
            <a:endParaRPr sz="1100">
              <a:highlight>
                <a:srgbClr val="FFFFFF"/>
              </a:highlight>
              <a:latin typeface="Fira Mono"/>
              <a:ea typeface="Fira Mono"/>
              <a:cs typeface="Fira Mono"/>
              <a:sym typeface="Fira Mono"/>
            </a:endParaRPr>
          </a:p>
          <a:p>
            <a:pPr lvl="0" marL="0" rtl="0">
              <a:lnSpc>
                <a:spcPct val="115000"/>
              </a:lnSpc>
              <a:spcBef>
                <a:spcPts val="0"/>
              </a:spcBef>
              <a:buNone/>
            </a:pPr>
            <a:r>
              <a:rPr b="1" lang="en" sz="1100">
                <a:solidFill>
                  <a:srgbClr val="000080"/>
                </a:solidFill>
                <a:highlight>
                  <a:srgbClr val="FFFFFF"/>
                </a:highlight>
                <a:latin typeface="Fira Mono"/>
                <a:ea typeface="Fira Mono"/>
                <a:cs typeface="Fira Mono"/>
                <a:sym typeface="Fira Mono"/>
              </a:rPr>
              <a:t>def </a:t>
            </a:r>
            <a:r>
              <a:rPr lang="en" sz="1100">
                <a:highlight>
                  <a:srgbClr val="FFFFFF"/>
                </a:highlight>
                <a:latin typeface="Fira Mono"/>
                <a:ea typeface="Fira Mono"/>
                <a:cs typeface="Fira Mono"/>
                <a:sym typeface="Fira Mono"/>
              </a:rPr>
              <a:t>divideAndLog[</a:t>
            </a:r>
            <a:r>
              <a:rPr lang="en" sz="1100">
                <a:solidFill>
                  <a:srgbClr val="20999D"/>
                </a:solidFill>
                <a:highlight>
                  <a:srgbClr val="FFFFFF"/>
                </a:highlight>
                <a:latin typeface="Fira Mono"/>
                <a:ea typeface="Fira Mono"/>
                <a:cs typeface="Fira Mono"/>
                <a:sym typeface="Fira Mono"/>
              </a:rPr>
              <a:t>F</a:t>
            </a:r>
            <a:r>
              <a:rPr lang="en" sz="1100">
                <a:highlight>
                  <a:srgbClr val="FFFFFF"/>
                </a:highlight>
                <a:latin typeface="Fira Mono"/>
                <a:ea typeface="Fira Mono"/>
                <a:cs typeface="Fira Mono"/>
                <a:sym typeface="Fira Mono"/>
              </a:rPr>
              <a:t>[_]: Monad](dividend: Int, divisor: Int,</a:t>
            </a:r>
          </a:p>
          <a:p>
            <a:pPr lvl="0" marL="0" rtl="0">
              <a:lnSpc>
                <a:spcPct val="115000"/>
              </a:lnSpc>
              <a:spcBef>
                <a:spcPts val="0"/>
              </a:spcBef>
              <a:buNone/>
            </a:pPr>
            <a:r>
              <a:rPr lang="en" sz="1100">
                <a:highlight>
                  <a:srgbClr val="FFFFFF"/>
                </a:highlight>
                <a:latin typeface="Fira Mono"/>
                <a:ea typeface="Fira Mono"/>
                <a:cs typeface="Fira Mono"/>
                <a:sym typeface="Fira Mono"/>
              </a:rPr>
              <a:t>                             dividedByZero: Int =&gt; </a:t>
            </a:r>
            <a:r>
              <a:rPr lang="en" sz="1100">
                <a:solidFill>
                  <a:srgbClr val="20999D"/>
                </a:solidFill>
                <a:highlight>
                  <a:srgbClr val="FFFFFF"/>
                </a:highlight>
                <a:latin typeface="Fira Mono"/>
                <a:ea typeface="Fira Mono"/>
                <a:cs typeface="Fira Mono"/>
                <a:sym typeface="Fira Mono"/>
              </a:rPr>
              <a:t>F</a:t>
            </a:r>
            <a:r>
              <a:rPr lang="en" sz="1100">
                <a:highlight>
                  <a:srgbClr val="FFFFFF"/>
                </a:highlight>
                <a:latin typeface="Fira Mono"/>
                <a:ea typeface="Fira Mono"/>
                <a:cs typeface="Fira Mono"/>
                <a:sym typeface="Fira Mono"/>
              </a:rPr>
              <a:t>[Int], noLogarithm: Double =&gt; </a:t>
            </a:r>
            <a:r>
              <a:rPr lang="en" sz="1100">
                <a:solidFill>
                  <a:srgbClr val="20999D"/>
                </a:solidFill>
                <a:highlight>
                  <a:srgbClr val="FFFFFF"/>
                </a:highlight>
                <a:latin typeface="Fira Mono"/>
                <a:ea typeface="Fira Mono"/>
                <a:cs typeface="Fira Mono"/>
                <a:sym typeface="Fira Mono"/>
              </a:rPr>
              <a:t>F</a:t>
            </a:r>
            <a:r>
              <a:rPr lang="en" sz="1100">
                <a:highlight>
                  <a:srgbClr val="FFFFFF"/>
                </a:highlight>
                <a:latin typeface="Fira Mono"/>
                <a:ea typeface="Fira Mono"/>
                <a:cs typeface="Fira Mono"/>
                <a:sym typeface="Fira Mono"/>
              </a:rPr>
              <a:t>[Double]): A = {</a:t>
            </a:r>
          </a:p>
          <a:p>
            <a:pPr lvl="0" marL="0" rtl="0">
              <a:lnSpc>
                <a:spcPct val="115000"/>
              </a:lnSpc>
              <a:spcBef>
                <a:spcPts val="0"/>
              </a:spcBef>
              <a:buNone/>
            </a:pPr>
            <a:r>
              <a:rPr lang="en" sz="1100">
                <a:highlight>
                  <a:srgbClr val="FFFFFF"/>
                </a:highlight>
                <a:latin typeface="Fira Mono"/>
                <a:ea typeface="Fira Mono"/>
                <a:cs typeface="Fira Mono"/>
                <a:sym typeface="Fira Mono"/>
              </a:rPr>
              <a:t> </a:t>
            </a:r>
            <a:r>
              <a:rPr i="1" lang="en" sz="1100">
                <a:highlight>
                  <a:srgbClr val="FFFFFF"/>
                </a:highlight>
                <a:latin typeface="Fira Mono"/>
                <a:ea typeface="Fira Mono"/>
                <a:cs typeface="Fira Mono"/>
                <a:sym typeface="Fira Mono"/>
              </a:rPr>
              <a:t>divide</a:t>
            </a:r>
            <a:r>
              <a:rPr lang="en" sz="1100">
                <a:highlight>
                  <a:srgbClr val="FFFFFF"/>
                </a:highlight>
                <a:latin typeface="Fira Mono"/>
                <a:ea typeface="Fira Mono"/>
                <a:cs typeface="Fira Mono"/>
                <a:sym typeface="Fira Mono"/>
              </a:rPr>
              <a:t>(dividend, divisor, dividedByZero).flatMap(</a:t>
            </a:r>
            <a:r>
              <a:rPr i="1" lang="en" sz="1100">
                <a:highlight>
                  <a:srgbClr val="FFFFFF"/>
                </a:highlight>
                <a:latin typeface="Fira Mono"/>
                <a:ea typeface="Fira Mono"/>
                <a:cs typeface="Fira Mono"/>
                <a:sym typeface="Fira Mono"/>
              </a:rPr>
              <a:t>log10</a:t>
            </a:r>
            <a:r>
              <a:rPr lang="en" sz="1100">
                <a:highlight>
                  <a:srgbClr val="FFFFFF"/>
                </a:highlight>
                <a:latin typeface="Fira Mono"/>
                <a:ea typeface="Fira Mono"/>
                <a:cs typeface="Fira Mono"/>
                <a:sym typeface="Fira Mono"/>
              </a:rPr>
              <a:t>(_, noLogarithm))</a:t>
            </a:r>
          </a:p>
          <a:p>
            <a:pPr lvl="0" marL="0" rtl="0">
              <a:lnSpc>
                <a:spcPct val="115000"/>
              </a:lnSpc>
              <a:spcBef>
                <a:spcPts val="0"/>
              </a:spcBef>
              <a:buNone/>
            </a:pPr>
            <a:r>
              <a:rPr lang="en" sz="1100">
                <a:highlight>
                  <a:srgbClr val="FFFFFF"/>
                </a:highlight>
                <a:latin typeface="Fira Mono"/>
                <a:ea typeface="Fira Mono"/>
                <a:cs typeface="Fira Mono"/>
                <a:sym typeface="Fira Mono"/>
              </a:rPr>
              <a:t>}</a:t>
            </a:r>
          </a:p>
          <a:p>
            <a:pPr lvl="0" marL="0" rtl="0">
              <a:lnSpc>
                <a:spcPct val="115000"/>
              </a:lnSpc>
              <a:spcBef>
                <a:spcPts val="0"/>
              </a:spcBef>
              <a:buNone/>
            </a:pPr>
            <a:r>
              <a:t/>
            </a:r>
            <a:endParaRPr b="1" sz="1100">
              <a:solidFill>
                <a:srgbClr val="000080"/>
              </a:solidFill>
              <a:highlight>
                <a:srgbClr val="FFFFFF"/>
              </a:highlight>
              <a:latin typeface="Fira Mono"/>
              <a:ea typeface="Fira Mono"/>
              <a:cs typeface="Fira Mono"/>
              <a:sym typeface="Fira Mono"/>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4" name="Shape 254"/>
        <p:cNvGrpSpPr/>
        <p:nvPr/>
      </p:nvGrpSpPr>
      <p:grpSpPr>
        <a:xfrm>
          <a:off x="0" y="0"/>
          <a:ext cx="0" cy="0"/>
          <a:chOff x="0" y="0"/>
          <a:chExt cx="0" cy="0"/>
        </a:xfrm>
      </p:grpSpPr>
      <p:sp>
        <p:nvSpPr>
          <p:cNvPr id="255" name="Shape 255"/>
          <p:cNvSpPr txBox="1"/>
          <p:nvPr/>
        </p:nvSpPr>
        <p:spPr>
          <a:xfrm>
            <a:off x="240300" y="1525625"/>
            <a:ext cx="8663400" cy="2985900"/>
          </a:xfrm>
          <a:prstGeom prst="rect">
            <a:avLst/>
          </a:prstGeom>
          <a:noFill/>
          <a:ln>
            <a:noFill/>
          </a:ln>
        </p:spPr>
        <p:txBody>
          <a:bodyPr anchorCtr="0" anchor="t" bIns="91425" lIns="91425" rIns="91425" wrap="square" tIns="91425">
            <a:noAutofit/>
          </a:bodyPr>
          <a:lstStyle/>
          <a:p>
            <a:pPr lvl="0" marL="0" rtl="0" algn="ctr">
              <a:lnSpc>
                <a:spcPct val="115000"/>
              </a:lnSpc>
              <a:spcBef>
                <a:spcPts val="0"/>
              </a:spcBef>
              <a:buNone/>
            </a:pPr>
            <a:r>
              <a:rPr lang="en" sz="1500">
                <a:highlight>
                  <a:srgbClr val="FFFFFF"/>
                </a:highlight>
                <a:latin typeface="Fira Mono"/>
                <a:ea typeface="Fira Mono"/>
                <a:cs typeface="Fira Mono"/>
                <a:sym typeface="Fira Mono"/>
              </a:rPr>
              <a:t>(</a:t>
            </a:r>
            <a:r>
              <a:rPr i="1" lang="en" sz="1500">
                <a:solidFill>
                  <a:srgbClr val="660E7A"/>
                </a:solidFill>
                <a:highlight>
                  <a:srgbClr val="FFFFFF"/>
                </a:highlight>
                <a:latin typeface="Fira Mono"/>
                <a:ea typeface="Fira Mono"/>
                <a:cs typeface="Fira Mono"/>
                <a:sym typeface="Fira Mono"/>
              </a:rPr>
              <a:t>a </a:t>
            </a:r>
            <a:r>
              <a:rPr lang="en" sz="1500">
                <a:highlight>
                  <a:srgbClr val="FFFFFF"/>
                </a:highlight>
                <a:latin typeface="Fira Mono"/>
                <a:ea typeface="Fira Mono"/>
                <a:cs typeface="Fira Mono"/>
                <a:sym typeface="Fira Mono"/>
              </a:rPr>
              <a:t>++ </a:t>
            </a:r>
            <a:r>
              <a:rPr i="1" lang="en" sz="1500">
                <a:solidFill>
                  <a:srgbClr val="660E7A"/>
                </a:solidFill>
                <a:highlight>
                  <a:srgbClr val="FFFFFF"/>
                </a:highlight>
                <a:latin typeface="Fira Mono"/>
                <a:ea typeface="Fira Mono"/>
                <a:cs typeface="Fira Mono"/>
                <a:sym typeface="Fira Mono"/>
              </a:rPr>
              <a:t>b</a:t>
            </a:r>
            <a:r>
              <a:rPr lang="en" sz="1500">
                <a:highlight>
                  <a:srgbClr val="FFFFFF"/>
                </a:highlight>
                <a:latin typeface="Fira Mono"/>
                <a:ea typeface="Fira Mono"/>
                <a:cs typeface="Fira Mono"/>
                <a:sym typeface="Fira Mono"/>
              </a:rPr>
              <a:t>) ++ </a:t>
            </a:r>
            <a:r>
              <a:rPr i="1" lang="en" sz="1500">
                <a:solidFill>
                  <a:srgbClr val="660E7A"/>
                </a:solidFill>
                <a:highlight>
                  <a:srgbClr val="FFFFFF"/>
                </a:highlight>
                <a:latin typeface="Fira Mono"/>
                <a:ea typeface="Fira Mono"/>
                <a:cs typeface="Fira Mono"/>
                <a:sym typeface="Fira Mono"/>
              </a:rPr>
              <a:t>c </a:t>
            </a:r>
            <a:r>
              <a:rPr lang="en" sz="1500">
                <a:highlight>
                  <a:srgbClr val="FFFFFF"/>
                </a:highlight>
                <a:latin typeface="Fira Mono"/>
                <a:ea typeface="Fira Mono"/>
                <a:cs typeface="Fira Mono"/>
                <a:sym typeface="Fira Mono"/>
              </a:rPr>
              <a:t>== </a:t>
            </a:r>
            <a:r>
              <a:rPr i="1" lang="en" sz="1500">
                <a:solidFill>
                  <a:srgbClr val="660E7A"/>
                </a:solidFill>
                <a:highlight>
                  <a:srgbClr val="FFFFFF"/>
                </a:highlight>
                <a:latin typeface="Fira Mono"/>
                <a:ea typeface="Fira Mono"/>
                <a:cs typeface="Fira Mono"/>
                <a:sym typeface="Fira Mono"/>
              </a:rPr>
              <a:t>a </a:t>
            </a:r>
            <a:r>
              <a:rPr lang="en" sz="1500">
                <a:highlight>
                  <a:srgbClr val="FFFFFF"/>
                </a:highlight>
                <a:latin typeface="Fira Mono"/>
                <a:ea typeface="Fira Mono"/>
                <a:cs typeface="Fira Mono"/>
                <a:sym typeface="Fira Mono"/>
              </a:rPr>
              <a:t>++ (</a:t>
            </a:r>
            <a:r>
              <a:rPr i="1" lang="en" sz="1500">
                <a:solidFill>
                  <a:srgbClr val="660E7A"/>
                </a:solidFill>
                <a:highlight>
                  <a:srgbClr val="FFFFFF"/>
                </a:highlight>
                <a:latin typeface="Fira Mono"/>
                <a:ea typeface="Fira Mono"/>
                <a:cs typeface="Fira Mono"/>
                <a:sym typeface="Fira Mono"/>
              </a:rPr>
              <a:t>b </a:t>
            </a:r>
            <a:r>
              <a:rPr lang="en" sz="1500">
                <a:highlight>
                  <a:srgbClr val="FFFFFF"/>
                </a:highlight>
                <a:latin typeface="Fira Mono"/>
                <a:ea typeface="Fira Mono"/>
                <a:cs typeface="Fira Mono"/>
                <a:sym typeface="Fira Mono"/>
              </a:rPr>
              <a:t>++ </a:t>
            </a:r>
            <a:r>
              <a:rPr i="1" lang="en" sz="1500">
                <a:solidFill>
                  <a:srgbClr val="660E7A"/>
                </a:solidFill>
                <a:highlight>
                  <a:srgbClr val="FFFFFF"/>
                </a:highlight>
                <a:latin typeface="Fira Mono"/>
                <a:ea typeface="Fira Mono"/>
                <a:cs typeface="Fira Mono"/>
                <a:sym typeface="Fira Mono"/>
              </a:rPr>
              <a:t>c</a:t>
            </a:r>
            <a:r>
              <a:rPr lang="en" sz="1500">
                <a:highlight>
                  <a:srgbClr val="FFFFFF"/>
                </a:highlight>
                <a:latin typeface="Fira Mono"/>
                <a:ea typeface="Fira Mono"/>
                <a:cs typeface="Fira Mono"/>
                <a:sym typeface="Fira Mono"/>
              </a:rPr>
              <a:t>)</a:t>
            </a:r>
          </a:p>
          <a:p>
            <a:pPr lvl="0" marL="0" rtl="0" algn="ctr">
              <a:lnSpc>
                <a:spcPct val="115000"/>
              </a:lnSpc>
              <a:spcBef>
                <a:spcPts val="0"/>
              </a:spcBef>
              <a:buNone/>
            </a:pPr>
            <a:r>
              <a:rPr i="1" lang="en" sz="1500">
                <a:solidFill>
                  <a:srgbClr val="660E7A"/>
                </a:solidFill>
                <a:highlight>
                  <a:srgbClr val="FFFFFF"/>
                </a:highlight>
                <a:latin typeface="Fira Mono"/>
                <a:ea typeface="Fira Mono"/>
                <a:cs typeface="Fira Mono"/>
                <a:sym typeface="Fira Mono"/>
              </a:rPr>
              <a:t>a </a:t>
            </a:r>
            <a:r>
              <a:rPr lang="en" sz="1500">
                <a:highlight>
                  <a:srgbClr val="FFFFFF"/>
                </a:highlight>
                <a:latin typeface="Fira Mono"/>
                <a:ea typeface="Fira Mono"/>
                <a:cs typeface="Fira Mono"/>
                <a:sym typeface="Fira Mono"/>
              </a:rPr>
              <a:t>++ </a:t>
            </a:r>
            <a:r>
              <a:rPr i="1" lang="en" sz="1500">
                <a:solidFill>
                  <a:srgbClr val="660E7A"/>
                </a:solidFill>
                <a:highlight>
                  <a:srgbClr val="FFFFFF"/>
                </a:highlight>
                <a:latin typeface="Fira Mono"/>
                <a:ea typeface="Fira Mono"/>
                <a:cs typeface="Fira Mono"/>
                <a:sym typeface="Fira Mono"/>
              </a:rPr>
              <a:t>Nil </a:t>
            </a:r>
            <a:r>
              <a:rPr lang="en" sz="1500">
                <a:highlight>
                  <a:srgbClr val="FFFFFF"/>
                </a:highlight>
                <a:latin typeface="Fira Mono"/>
                <a:ea typeface="Fira Mono"/>
                <a:cs typeface="Fira Mono"/>
                <a:sym typeface="Fira Mono"/>
              </a:rPr>
              <a:t>== </a:t>
            </a:r>
            <a:r>
              <a:rPr i="1" lang="en" sz="1500">
                <a:solidFill>
                  <a:srgbClr val="660E7A"/>
                </a:solidFill>
                <a:highlight>
                  <a:srgbClr val="FFFFFF"/>
                </a:highlight>
                <a:latin typeface="Fira Mono"/>
                <a:ea typeface="Fira Mono"/>
                <a:cs typeface="Fira Mono"/>
                <a:sym typeface="Fira Mono"/>
              </a:rPr>
              <a:t>a</a:t>
            </a:r>
          </a:p>
          <a:p>
            <a:pPr lvl="0" marL="0" rtl="0" algn="ctr">
              <a:lnSpc>
                <a:spcPct val="115000"/>
              </a:lnSpc>
              <a:spcBef>
                <a:spcPts val="0"/>
              </a:spcBef>
              <a:buNone/>
            </a:pPr>
            <a:r>
              <a:rPr i="1" lang="en" sz="1500">
                <a:solidFill>
                  <a:srgbClr val="660E7A"/>
                </a:solidFill>
                <a:highlight>
                  <a:srgbClr val="FFFFFF"/>
                </a:highlight>
                <a:latin typeface="Fira Mono"/>
                <a:ea typeface="Fira Mono"/>
                <a:cs typeface="Fira Mono"/>
                <a:sym typeface="Fira Mono"/>
              </a:rPr>
              <a:t>Nil </a:t>
            </a:r>
            <a:r>
              <a:rPr lang="en" sz="1500">
                <a:highlight>
                  <a:srgbClr val="FFFFFF"/>
                </a:highlight>
                <a:latin typeface="Fira Mono"/>
                <a:ea typeface="Fira Mono"/>
                <a:cs typeface="Fira Mono"/>
                <a:sym typeface="Fira Mono"/>
              </a:rPr>
              <a:t>++ </a:t>
            </a:r>
            <a:r>
              <a:rPr i="1" lang="en" sz="1500">
                <a:solidFill>
                  <a:srgbClr val="660E7A"/>
                </a:solidFill>
                <a:highlight>
                  <a:srgbClr val="FFFFFF"/>
                </a:highlight>
                <a:latin typeface="Fira Mono"/>
                <a:ea typeface="Fira Mono"/>
                <a:cs typeface="Fira Mono"/>
                <a:sym typeface="Fira Mono"/>
              </a:rPr>
              <a:t>a </a:t>
            </a:r>
            <a:r>
              <a:rPr lang="en" sz="1500">
                <a:highlight>
                  <a:srgbClr val="FFFFFF"/>
                </a:highlight>
                <a:latin typeface="Fira Mono"/>
                <a:ea typeface="Fira Mono"/>
                <a:cs typeface="Fira Mono"/>
                <a:sym typeface="Fira Mono"/>
              </a:rPr>
              <a:t>== </a:t>
            </a:r>
            <a:r>
              <a:rPr i="1" lang="en" sz="1500">
                <a:solidFill>
                  <a:srgbClr val="660E7A"/>
                </a:solidFill>
                <a:highlight>
                  <a:srgbClr val="FFFFFF"/>
                </a:highlight>
                <a:latin typeface="Fira Mono"/>
                <a:ea typeface="Fira Mono"/>
                <a:cs typeface="Fira Mono"/>
                <a:sym typeface="Fira Mono"/>
              </a:rPr>
              <a:t>a</a:t>
            </a:r>
          </a:p>
          <a:p>
            <a:pPr lvl="0" marL="0" rtl="0" algn="ctr">
              <a:lnSpc>
                <a:spcPct val="115000"/>
              </a:lnSpc>
              <a:spcBef>
                <a:spcPts val="0"/>
              </a:spcBef>
              <a:buNone/>
            </a:pPr>
            <a:r>
              <a:t/>
            </a:r>
            <a:endParaRPr b="1" sz="1500">
              <a:solidFill>
                <a:srgbClr val="000080"/>
              </a:solidFill>
              <a:highlight>
                <a:srgbClr val="FFFFFF"/>
              </a:highlight>
              <a:latin typeface="Fira Mono"/>
              <a:ea typeface="Fira Mono"/>
              <a:cs typeface="Fira Mono"/>
              <a:sym typeface="Fira Mono"/>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9" name="Shape 259"/>
        <p:cNvGrpSpPr/>
        <p:nvPr/>
      </p:nvGrpSpPr>
      <p:grpSpPr>
        <a:xfrm>
          <a:off x="0" y="0"/>
          <a:ext cx="0" cy="0"/>
          <a:chOff x="0" y="0"/>
          <a:chExt cx="0" cy="0"/>
        </a:xfrm>
      </p:grpSpPr>
      <p:sp>
        <p:nvSpPr>
          <p:cNvPr id="260" name="Shape 260"/>
          <p:cNvSpPr txBox="1"/>
          <p:nvPr/>
        </p:nvSpPr>
        <p:spPr>
          <a:xfrm>
            <a:off x="240300" y="1525625"/>
            <a:ext cx="8663400" cy="2985900"/>
          </a:xfrm>
          <a:prstGeom prst="rect">
            <a:avLst/>
          </a:prstGeom>
          <a:noFill/>
          <a:ln>
            <a:noFill/>
          </a:ln>
        </p:spPr>
        <p:txBody>
          <a:bodyPr anchorCtr="0" anchor="t" bIns="91425" lIns="91425" rIns="91425" wrap="square" tIns="91425">
            <a:noAutofit/>
          </a:bodyPr>
          <a:lstStyle/>
          <a:p>
            <a:pPr lvl="0" marL="0" rtl="0">
              <a:lnSpc>
                <a:spcPct val="115000"/>
              </a:lnSpc>
              <a:spcBef>
                <a:spcPts val="0"/>
              </a:spcBef>
              <a:buNone/>
            </a:pPr>
            <a:r>
              <a:rPr b="1" lang="en" sz="1300">
                <a:solidFill>
                  <a:srgbClr val="000080"/>
                </a:solidFill>
                <a:highlight>
                  <a:srgbClr val="FFFFFF"/>
                </a:highlight>
                <a:latin typeface="Fira Mono"/>
                <a:ea typeface="Fira Mono"/>
                <a:cs typeface="Fira Mono"/>
                <a:sym typeface="Fira Mono"/>
              </a:rPr>
              <a:t>trait </a:t>
            </a:r>
            <a:r>
              <a:rPr lang="en" sz="1300">
                <a:highlight>
                  <a:srgbClr val="FFFFFF"/>
                </a:highlight>
                <a:latin typeface="Fira Mono"/>
                <a:ea typeface="Fira Mono"/>
                <a:cs typeface="Fira Mono"/>
                <a:sym typeface="Fira Mono"/>
              </a:rPr>
              <a:t>SVG[</a:t>
            </a:r>
            <a:r>
              <a:rPr lang="en" sz="1300">
                <a:solidFill>
                  <a:srgbClr val="20999D"/>
                </a:solidFill>
                <a:highlight>
                  <a:srgbClr val="FFFFFF"/>
                </a:highlight>
                <a:latin typeface="Fira Mono"/>
                <a:ea typeface="Fira Mono"/>
                <a:cs typeface="Fira Mono"/>
                <a:sym typeface="Fira Mono"/>
              </a:rPr>
              <a:t>A</a:t>
            </a:r>
            <a:r>
              <a:rPr lang="en" sz="1300">
                <a:highlight>
                  <a:srgbClr val="FFFFFF"/>
                </a:highlight>
                <a:latin typeface="Fira Mono"/>
                <a:ea typeface="Fira Mono"/>
                <a:cs typeface="Fira Mono"/>
                <a:sym typeface="Fira Mono"/>
              </a:rPr>
              <a:t>] {</a:t>
            </a:r>
          </a:p>
          <a:p>
            <a:pPr lvl="0" marL="0" rtl="0">
              <a:lnSpc>
                <a:spcPct val="115000"/>
              </a:lnSpc>
              <a:spcBef>
                <a:spcPts val="0"/>
              </a:spcBef>
              <a:buNone/>
            </a:pPr>
            <a:r>
              <a:rPr lang="en" sz="1300">
                <a:highlight>
                  <a:srgbClr val="FFFFFF"/>
                </a:highlight>
                <a:latin typeface="Fira Mono"/>
                <a:ea typeface="Fira Mono"/>
                <a:cs typeface="Fira Mono"/>
                <a:sym typeface="Fira Mono"/>
              </a:rPr>
              <a:t> </a:t>
            </a:r>
            <a:r>
              <a:rPr b="1" lang="en" sz="1300">
                <a:solidFill>
                  <a:srgbClr val="000080"/>
                </a:solidFill>
                <a:highlight>
                  <a:srgbClr val="FFFFFF"/>
                </a:highlight>
                <a:latin typeface="Fira Mono"/>
                <a:ea typeface="Fira Mono"/>
                <a:cs typeface="Fira Mono"/>
                <a:sym typeface="Fira Mono"/>
              </a:rPr>
              <a:t>def </a:t>
            </a:r>
            <a:r>
              <a:rPr lang="en" sz="1300">
                <a:highlight>
                  <a:srgbClr val="FFFFFF"/>
                </a:highlight>
                <a:latin typeface="Fira Mono"/>
                <a:ea typeface="Fira Mono"/>
                <a:cs typeface="Fira Mono"/>
                <a:sym typeface="Fira Mono"/>
              </a:rPr>
              <a:t>drawText(text: </a:t>
            </a:r>
            <a:r>
              <a:rPr lang="en" sz="1300">
                <a:solidFill>
                  <a:srgbClr val="20999D"/>
                </a:solidFill>
                <a:highlight>
                  <a:srgbClr val="FFFFFF"/>
                </a:highlight>
                <a:latin typeface="Fira Mono"/>
                <a:ea typeface="Fira Mono"/>
                <a:cs typeface="Fira Mono"/>
                <a:sym typeface="Fira Mono"/>
              </a:rPr>
              <a:t>String</a:t>
            </a:r>
            <a:r>
              <a:rPr lang="en" sz="1300">
                <a:highlight>
                  <a:srgbClr val="FFFFFF"/>
                </a:highlight>
                <a:latin typeface="Fira Mono"/>
                <a:ea typeface="Fira Mono"/>
                <a:cs typeface="Fira Mono"/>
                <a:sym typeface="Fira Mono"/>
              </a:rPr>
              <a:t>, x: Double, y: Double): </a:t>
            </a:r>
            <a:r>
              <a:rPr lang="en" sz="1300">
                <a:solidFill>
                  <a:srgbClr val="20999D"/>
                </a:solidFill>
                <a:highlight>
                  <a:srgbClr val="FFFFFF"/>
                </a:highlight>
                <a:latin typeface="Fira Mono"/>
                <a:ea typeface="Fira Mono"/>
                <a:cs typeface="Fira Mono"/>
                <a:sym typeface="Fira Mono"/>
              </a:rPr>
              <a:t>A</a:t>
            </a:r>
          </a:p>
          <a:p>
            <a:pPr lvl="0" marL="0" rtl="0">
              <a:lnSpc>
                <a:spcPct val="115000"/>
              </a:lnSpc>
              <a:spcBef>
                <a:spcPts val="0"/>
              </a:spcBef>
              <a:buNone/>
            </a:pPr>
            <a:r>
              <a:rPr lang="en" sz="1300">
                <a:solidFill>
                  <a:srgbClr val="20999D"/>
                </a:solidFill>
                <a:highlight>
                  <a:srgbClr val="FFFFFF"/>
                </a:highlight>
                <a:latin typeface="Fira Mono"/>
                <a:ea typeface="Fira Mono"/>
                <a:cs typeface="Fira Mono"/>
                <a:sym typeface="Fira Mono"/>
              </a:rPr>
              <a:t> </a:t>
            </a:r>
            <a:r>
              <a:rPr b="1" lang="en" sz="1300">
                <a:solidFill>
                  <a:srgbClr val="000080"/>
                </a:solidFill>
                <a:highlight>
                  <a:srgbClr val="FFFFFF"/>
                </a:highlight>
                <a:latin typeface="Fira Mono"/>
                <a:ea typeface="Fira Mono"/>
                <a:cs typeface="Fira Mono"/>
                <a:sym typeface="Fira Mono"/>
              </a:rPr>
              <a:t>def </a:t>
            </a:r>
            <a:r>
              <a:rPr lang="en" sz="1300">
                <a:highlight>
                  <a:srgbClr val="FFFFFF"/>
                </a:highlight>
                <a:latin typeface="Fira Mono"/>
                <a:ea typeface="Fira Mono"/>
                <a:cs typeface="Fira Mono"/>
                <a:sym typeface="Fira Mono"/>
              </a:rPr>
              <a:t>drawEllipse(x: Double, y: Double, rx: Double, ry: Double): </a:t>
            </a:r>
            <a:r>
              <a:rPr lang="en" sz="1300">
                <a:solidFill>
                  <a:srgbClr val="20999D"/>
                </a:solidFill>
                <a:highlight>
                  <a:srgbClr val="FFFFFF"/>
                </a:highlight>
                <a:latin typeface="Fira Mono"/>
                <a:ea typeface="Fira Mono"/>
                <a:cs typeface="Fira Mono"/>
                <a:sym typeface="Fira Mono"/>
              </a:rPr>
              <a:t>A</a:t>
            </a:r>
          </a:p>
          <a:p>
            <a:pPr lvl="0" marL="0" rtl="0">
              <a:lnSpc>
                <a:spcPct val="115000"/>
              </a:lnSpc>
              <a:spcBef>
                <a:spcPts val="0"/>
              </a:spcBef>
              <a:buNone/>
            </a:pPr>
            <a:r>
              <a:rPr lang="en" sz="1300">
                <a:solidFill>
                  <a:srgbClr val="20999D"/>
                </a:solidFill>
                <a:highlight>
                  <a:srgbClr val="FFFFFF"/>
                </a:highlight>
                <a:latin typeface="Fira Mono"/>
                <a:ea typeface="Fira Mono"/>
                <a:cs typeface="Fira Mono"/>
                <a:sym typeface="Fira Mono"/>
              </a:rPr>
              <a:t> </a:t>
            </a:r>
            <a:r>
              <a:rPr b="1" lang="en" sz="1300">
                <a:solidFill>
                  <a:srgbClr val="000080"/>
                </a:solidFill>
                <a:highlight>
                  <a:srgbClr val="FFFFFF"/>
                </a:highlight>
                <a:latin typeface="Fira Mono"/>
                <a:ea typeface="Fira Mono"/>
                <a:cs typeface="Fira Mono"/>
                <a:sym typeface="Fira Mono"/>
              </a:rPr>
              <a:t>def </a:t>
            </a:r>
            <a:r>
              <a:rPr lang="en" sz="1300">
                <a:highlight>
                  <a:srgbClr val="FFFFFF"/>
                </a:highlight>
                <a:latin typeface="Fira Mono"/>
                <a:ea typeface="Fira Mono"/>
                <a:cs typeface="Fira Mono"/>
                <a:sym typeface="Fira Mono"/>
              </a:rPr>
              <a:t>drawCircle(x: Double, y: Double, r: Double): </a:t>
            </a:r>
            <a:r>
              <a:rPr lang="en" sz="1300">
                <a:solidFill>
                  <a:srgbClr val="20999D"/>
                </a:solidFill>
                <a:highlight>
                  <a:srgbClr val="FFFFFF"/>
                </a:highlight>
                <a:latin typeface="Fira Mono"/>
                <a:ea typeface="Fira Mono"/>
                <a:cs typeface="Fira Mono"/>
                <a:sym typeface="Fira Mono"/>
              </a:rPr>
              <a:t>A</a:t>
            </a:r>
          </a:p>
          <a:p>
            <a:pPr lvl="0" marL="0" rtl="0">
              <a:lnSpc>
                <a:spcPct val="115000"/>
              </a:lnSpc>
              <a:spcBef>
                <a:spcPts val="0"/>
              </a:spcBef>
              <a:buNone/>
            </a:pPr>
            <a:r>
              <a:rPr lang="en" sz="1300">
                <a:solidFill>
                  <a:srgbClr val="20999D"/>
                </a:solidFill>
                <a:highlight>
                  <a:srgbClr val="FFFFFF"/>
                </a:highlight>
                <a:latin typeface="Fira Mono"/>
                <a:ea typeface="Fira Mono"/>
                <a:cs typeface="Fira Mono"/>
                <a:sym typeface="Fira Mono"/>
              </a:rPr>
              <a:t> </a:t>
            </a:r>
            <a:r>
              <a:rPr b="1" lang="en" sz="1300">
                <a:solidFill>
                  <a:srgbClr val="000080"/>
                </a:solidFill>
                <a:highlight>
                  <a:srgbClr val="FFFFFF"/>
                </a:highlight>
                <a:latin typeface="Fira Mono"/>
                <a:ea typeface="Fira Mono"/>
                <a:cs typeface="Fira Mono"/>
                <a:sym typeface="Fira Mono"/>
              </a:rPr>
              <a:t>def </a:t>
            </a:r>
            <a:r>
              <a:rPr lang="en" sz="1300">
                <a:highlight>
                  <a:srgbClr val="FFFFFF"/>
                </a:highlight>
                <a:latin typeface="Fira Mono"/>
                <a:ea typeface="Fira Mono"/>
                <a:cs typeface="Fira Mono"/>
                <a:sym typeface="Fira Mono"/>
              </a:rPr>
              <a:t>drawRect(x: Double, y: Double, w: Double, h: Double): </a:t>
            </a:r>
            <a:r>
              <a:rPr lang="en" sz="1300">
                <a:solidFill>
                  <a:srgbClr val="20999D"/>
                </a:solidFill>
                <a:highlight>
                  <a:srgbClr val="FFFFFF"/>
                </a:highlight>
                <a:latin typeface="Fira Mono"/>
                <a:ea typeface="Fira Mono"/>
                <a:cs typeface="Fira Mono"/>
                <a:sym typeface="Fira Mono"/>
              </a:rPr>
              <a:t>A</a:t>
            </a:r>
          </a:p>
          <a:p>
            <a:pPr lvl="0" marL="0" rtl="0">
              <a:lnSpc>
                <a:spcPct val="115000"/>
              </a:lnSpc>
              <a:spcBef>
                <a:spcPts val="0"/>
              </a:spcBef>
              <a:buNone/>
            </a:pPr>
            <a:r>
              <a:rPr lang="en" sz="1300">
                <a:highlight>
                  <a:srgbClr val="FFFFFF"/>
                </a:highlight>
                <a:latin typeface="Fira Mono"/>
                <a:ea typeface="Fira Mono"/>
                <a:cs typeface="Fira Mono"/>
                <a:sym typeface="Fira Mono"/>
              </a:rPr>
              <a:t>}</a:t>
            </a:r>
          </a:p>
          <a:p>
            <a:pPr lvl="0" marL="0" rtl="0">
              <a:lnSpc>
                <a:spcPct val="115000"/>
              </a:lnSpc>
              <a:spcBef>
                <a:spcPts val="0"/>
              </a:spcBef>
              <a:buNone/>
            </a:pPr>
            <a:r>
              <a:t/>
            </a:r>
            <a:endParaRPr b="1" sz="1300">
              <a:solidFill>
                <a:srgbClr val="000080"/>
              </a:solidFill>
              <a:highlight>
                <a:srgbClr val="FFFFFF"/>
              </a:highlight>
              <a:latin typeface="Fira Mono"/>
              <a:ea typeface="Fira Mono"/>
              <a:cs typeface="Fira Mono"/>
              <a:sym typeface="Fira Mon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 name="Shape 80"/>
        <p:cNvGrpSpPr/>
        <p:nvPr/>
      </p:nvGrpSpPr>
      <p:grpSpPr>
        <a:xfrm>
          <a:off x="0" y="0"/>
          <a:ext cx="0" cy="0"/>
          <a:chOff x="0" y="0"/>
          <a:chExt cx="0" cy="0"/>
        </a:xfrm>
      </p:grpSpPr>
      <p:sp>
        <p:nvSpPr>
          <p:cNvPr id="81" name="Shape 81"/>
          <p:cNvSpPr txBox="1"/>
          <p:nvPr>
            <p:ph type="title"/>
          </p:nvPr>
        </p:nvSpPr>
        <p:spPr>
          <a:xfrm>
            <a:off x="311725" y="500925"/>
            <a:ext cx="3706500" cy="2508900"/>
          </a:xfrm>
          <a:prstGeom prst="rect">
            <a:avLst/>
          </a:prstGeom>
        </p:spPr>
        <p:txBody>
          <a:bodyPr anchorCtr="0" anchor="t" bIns="91425" lIns="91425" rIns="91425" wrap="square" tIns="91425">
            <a:noAutofit/>
          </a:bodyPr>
          <a:lstStyle/>
          <a:p>
            <a:pPr lvl="0" marL="0" rtl="0">
              <a:lnSpc>
                <a:spcPct val="115000"/>
              </a:lnSpc>
              <a:spcBef>
                <a:spcPts val="0"/>
              </a:spcBef>
              <a:buNone/>
            </a:pPr>
            <a:r>
              <a:rPr lang="en" sz="2400"/>
              <a:t>Types, and types</a:t>
            </a:r>
          </a:p>
          <a:p>
            <a:pPr lvl="0">
              <a:spcBef>
                <a:spcPts val="0"/>
              </a:spcBef>
              <a:buNone/>
            </a:pPr>
            <a:r>
              <a:t/>
            </a:r>
            <a:endParaRPr/>
          </a:p>
        </p:txBody>
      </p:sp>
      <p:sp>
        <p:nvSpPr>
          <p:cNvPr id="82" name="Shape 82"/>
          <p:cNvSpPr txBox="1"/>
          <p:nvPr>
            <p:ph idx="1" type="body"/>
          </p:nvPr>
        </p:nvSpPr>
        <p:spPr>
          <a:xfrm>
            <a:off x="4644675" y="500925"/>
            <a:ext cx="4166400" cy="4098600"/>
          </a:xfrm>
          <a:prstGeom prst="rect">
            <a:avLst/>
          </a:prstGeom>
        </p:spPr>
        <p:txBody>
          <a:bodyPr anchorCtr="0" anchor="t" bIns="91425" lIns="91425" rIns="91425" wrap="square" tIns="91425">
            <a:noAutofit/>
          </a:bodyPr>
          <a:lstStyle/>
          <a:p>
            <a:pPr lvl="0" rtl="0">
              <a:spcBef>
                <a:spcPts val="0"/>
              </a:spcBef>
              <a:buNone/>
            </a:pPr>
            <a:r>
              <a:rPr lang="en"/>
              <a:t>Object-functional code in Scala tends to have two kinds of types treated separately</a:t>
            </a:r>
          </a:p>
          <a:p>
            <a:pPr lvl="0" rtl="0">
              <a:spcBef>
                <a:spcPts val="0"/>
              </a:spcBef>
              <a:buNone/>
            </a:pPr>
            <a:r>
              <a:rPr lang="en"/>
              <a:t>Open types (interfaces) and closed types (data types)</a:t>
            </a:r>
          </a:p>
          <a:p>
            <a:pPr lvl="0">
              <a:spcBef>
                <a:spcPts val="0"/>
              </a:spcBef>
              <a:buNone/>
            </a:pPr>
            <a:r>
              <a:rPr lang="en"/>
              <a:t>Openness refers to subtyping which isn’t directly relevant to the talk, what I’m trying to capture here is the distinction between data and interfaces</a:t>
            </a: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4" name="Shape 264"/>
        <p:cNvGrpSpPr/>
        <p:nvPr/>
      </p:nvGrpSpPr>
      <p:grpSpPr>
        <a:xfrm>
          <a:off x="0" y="0"/>
          <a:ext cx="0" cy="0"/>
          <a:chOff x="0" y="0"/>
          <a:chExt cx="0" cy="0"/>
        </a:xfrm>
      </p:grpSpPr>
      <p:sp>
        <p:nvSpPr>
          <p:cNvPr id="265" name="Shape 265"/>
          <p:cNvSpPr txBox="1"/>
          <p:nvPr/>
        </p:nvSpPr>
        <p:spPr>
          <a:xfrm>
            <a:off x="240300" y="1525625"/>
            <a:ext cx="8663400" cy="2985900"/>
          </a:xfrm>
          <a:prstGeom prst="rect">
            <a:avLst/>
          </a:prstGeom>
          <a:noFill/>
          <a:ln>
            <a:noFill/>
          </a:ln>
        </p:spPr>
        <p:txBody>
          <a:bodyPr anchorCtr="0" anchor="t" bIns="91425" lIns="91425" rIns="91425" wrap="square" tIns="91425">
            <a:noAutofit/>
          </a:bodyPr>
          <a:lstStyle/>
          <a:p>
            <a:pPr lvl="0" marL="0" rtl="0">
              <a:lnSpc>
                <a:spcPct val="115000"/>
              </a:lnSpc>
              <a:spcBef>
                <a:spcPts val="0"/>
              </a:spcBef>
              <a:buNone/>
            </a:pPr>
            <a:r>
              <a:rPr b="1" lang="en">
                <a:solidFill>
                  <a:srgbClr val="000080"/>
                </a:solidFill>
                <a:highlight>
                  <a:srgbClr val="FFFFFF"/>
                </a:highlight>
                <a:latin typeface="Fira Mono"/>
                <a:ea typeface="Fira Mono"/>
                <a:cs typeface="Fira Mono"/>
                <a:sym typeface="Fira Mono"/>
              </a:rPr>
              <a:t>def </a:t>
            </a:r>
            <a:r>
              <a:rPr lang="en">
                <a:highlight>
                  <a:srgbClr val="FFFFFF"/>
                </a:highlight>
                <a:latin typeface="Fira Mono"/>
                <a:ea typeface="Fira Mono"/>
                <a:cs typeface="Fira Mono"/>
                <a:sym typeface="Fira Mono"/>
              </a:rPr>
              <a:t>svgProgram[</a:t>
            </a:r>
            <a:r>
              <a:rPr lang="en">
                <a:solidFill>
                  <a:srgbClr val="20999D"/>
                </a:solidFill>
                <a:highlight>
                  <a:srgbClr val="FFFFFF"/>
                </a:highlight>
                <a:latin typeface="Fira Mono"/>
                <a:ea typeface="Fira Mono"/>
                <a:cs typeface="Fira Mono"/>
                <a:sym typeface="Fira Mono"/>
              </a:rPr>
              <a:t>A</a:t>
            </a:r>
            <a:r>
              <a:rPr lang="en">
                <a:highlight>
                  <a:srgbClr val="FFFFFF"/>
                </a:highlight>
                <a:latin typeface="Fira Mono"/>
                <a:ea typeface="Fira Mono"/>
                <a:cs typeface="Fira Mono"/>
                <a:sym typeface="Fira Mono"/>
              </a:rPr>
              <a:t>: </a:t>
            </a:r>
            <a:r>
              <a:rPr lang="en">
                <a:solidFill>
                  <a:srgbClr val="20999D"/>
                </a:solidFill>
                <a:highlight>
                  <a:srgbClr val="FFFFFF"/>
                </a:highlight>
                <a:latin typeface="Fira Mono"/>
                <a:ea typeface="Fira Mono"/>
                <a:cs typeface="Fira Mono"/>
                <a:sym typeface="Fira Mono"/>
              </a:rPr>
              <a:t>Monoid</a:t>
            </a:r>
            <a:r>
              <a:rPr lang="en">
                <a:highlight>
                  <a:srgbClr val="FFFFFF"/>
                </a:highlight>
                <a:latin typeface="Fira Mono"/>
                <a:ea typeface="Fira Mono"/>
                <a:cs typeface="Fira Mono"/>
                <a:sym typeface="Fira Mono"/>
              </a:rPr>
              <a:t>](svg: SVG[</a:t>
            </a:r>
            <a:r>
              <a:rPr lang="en">
                <a:solidFill>
                  <a:srgbClr val="20999D"/>
                </a:solidFill>
                <a:highlight>
                  <a:srgbClr val="FFFFFF"/>
                </a:highlight>
                <a:latin typeface="Fira Mono"/>
                <a:ea typeface="Fira Mono"/>
                <a:cs typeface="Fira Mono"/>
                <a:sym typeface="Fira Mono"/>
              </a:rPr>
              <a:t>A</a:t>
            </a:r>
            <a:r>
              <a:rPr lang="en">
                <a:highlight>
                  <a:srgbClr val="FFFFFF"/>
                </a:highlight>
                <a:latin typeface="Fira Mono"/>
                <a:ea typeface="Fira Mono"/>
                <a:cs typeface="Fira Mono"/>
                <a:sym typeface="Fira Mono"/>
              </a:rPr>
              <a:t>], xZero: Double, yZero: Double): </a:t>
            </a:r>
            <a:r>
              <a:rPr lang="en">
                <a:solidFill>
                  <a:srgbClr val="20999D"/>
                </a:solidFill>
                <a:highlight>
                  <a:srgbClr val="FFFFFF"/>
                </a:highlight>
                <a:latin typeface="Fira Mono"/>
                <a:ea typeface="Fira Mono"/>
                <a:cs typeface="Fira Mono"/>
                <a:sym typeface="Fira Mono"/>
              </a:rPr>
              <a:t>A </a:t>
            </a:r>
            <a:r>
              <a:rPr lang="en">
                <a:highlight>
                  <a:srgbClr val="FFFFFF"/>
                </a:highlight>
                <a:latin typeface="Fira Mono"/>
                <a:ea typeface="Fira Mono"/>
                <a:cs typeface="Fira Mono"/>
                <a:sym typeface="Fira Mono"/>
              </a:rPr>
              <a:t>= {</a:t>
            </a:r>
          </a:p>
          <a:p>
            <a:pPr lvl="0" marL="0" rtl="0">
              <a:lnSpc>
                <a:spcPct val="115000"/>
              </a:lnSpc>
              <a:spcBef>
                <a:spcPts val="0"/>
              </a:spcBef>
              <a:buNone/>
            </a:pPr>
            <a:r>
              <a:rPr lang="en">
                <a:highlight>
                  <a:srgbClr val="FFFFFF"/>
                </a:highlight>
                <a:latin typeface="Fira Mono"/>
                <a:ea typeface="Fira Mono"/>
                <a:cs typeface="Fira Mono"/>
                <a:sym typeface="Fira Mono"/>
              </a:rPr>
              <a:t> </a:t>
            </a:r>
            <a:r>
              <a:rPr b="1" lang="en">
                <a:solidFill>
                  <a:srgbClr val="000080"/>
                </a:solidFill>
                <a:highlight>
                  <a:srgbClr val="FFFFFF"/>
                </a:highlight>
                <a:latin typeface="Fira Mono"/>
                <a:ea typeface="Fira Mono"/>
                <a:cs typeface="Fira Mono"/>
                <a:sym typeface="Fira Mono"/>
              </a:rPr>
              <a:t>val </a:t>
            </a:r>
            <a:r>
              <a:rPr lang="en">
                <a:highlight>
                  <a:srgbClr val="FFFFFF"/>
                </a:highlight>
                <a:latin typeface="Fira Mono"/>
                <a:ea typeface="Fira Mono"/>
                <a:cs typeface="Fira Mono"/>
                <a:sym typeface="Fira Mono"/>
              </a:rPr>
              <a:t>radius = </a:t>
            </a:r>
            <a:r>
              <a:rPr lang="en">
                <a:solidFill>
                  <a:srgbClr val="0000FF"/>
                </a:solidFill>
                <a:highlight>
                  <a:srgbClr val="FFFFFF"/>
                </a:highlight>
                <a:latin typeface="Fira Mono"/>
                <a:ea typeface="Fira Mono"/>
                <a:cs typeface="Fira Mono"/>
                <a:sym typeface="Fira Mono"/>
              </a:rPr>
              <a:t>10</a:t>
            </a:r>
          </a:p>
          <a:p>
            <a:pPr lvl="0" marL="0" rtl="0">
              <a:lnSpc>
                <a:spcPct val="115000"/>
              </a:lnSpc>
              <a:spcBef>
                <a:spcPts val="0"/>
              </a:spcBef>
              <a:buNone/>
            </a:pPr>
            <a:r>
              <a:rPr lang="en">
                <a:solidFill>
                  <a:srgbClr val="0000FF"/>
                </a:solidFill>
                <a:highlight>
                  <a:srgbClr val="FFFFFF"/>
                </a:highlight>
                <a:latin typeface="Fira Mono"/>
                <a:ea typeface="Fira Mono"/>
                <a:cs typeface="Fira Mono"/>
                <a:sym typeface="Fira Mono"/>
              </a:rPr>
              <a:t> </a:t>
            </a:r>
            <a:r>
              <a:rPr lang="en">
                <a:highlight>
                  <a:srgbClr val="FFFFFF"/>
                </a:highlight>
                <a:latin typeface="Fira Mono"/>
                <a:ea typeface="Fira Mono"/>
                <a:cs typeface="Fira Mono"/>
                <a:sym typeface="Fira Mono"/>
              </a:rPr>
              <a:t>svg.drawText(“Scala World </a:t>
            </a:r>
            <a:r>
              <a:rPr lang="en">
                <a:solidFill>
                  <a:srgbClr val="0000FF"/>
                </a:solidFill>
                <a:highlight>
                  <a:srgbClr val="FFFFFF"/>
                </a:highlight>
                <a:latin typeface="Fira Mono"/>
                <a:ea typeface="Fira Mono"/>
                <a:cs typeface="Fira Mono"/>
                <a:sym typeface="Fira Mono"/>
              </a:rPr>
              <a:t>2017</a:t>
            </a:r>
            <a:r>
              <a:rPr lang="en">
                <a:highlight>
                  <a:srgbClr val="FFFFFF"/>
                </a:highlight>
                <a:latin typeface="Fira Mono"/>
                <a:ea typeface="Fira Mono"/>
                <a:cs typeface="Fira Mono"/>
                <a:sym typeface="Fira Mono"/>
              </a:rPr>
              <a:t>”, xZero, yZero) |+|</a:t>
            </a:r>
          </a:p>
          <a:p>
            <a:pPr lvl="0" marL="0" rtl="0">
              <a:lnSpc>
                <a:spcPct val="115000"/>
              </a:lnSpc>
              <a:spcBef>
                <a:spcPts val="0"/>
              </a:spcBef>
              <a:buNone/>
            </a:pPr>
            <a:r>
              <a:rPr lang="en">
                <a:highlight>
                  <a:srgbClr val="FFFFFF"/>
                </a:highlight>
                <a:latin typeface="Fira Mono"/>
                <a:ea typeface="Fira Mono"/>
                <a:cs typeface="Fira Mono"/>
                <a:sym typeface="Fira Mono"/>
              </a:rPr>
              <a:t> svg.drawCircle(xZero - radius, yZero - radius, radius)</a:t>
            </a:r>
          </a:p>
          <a:p>
            <a:pPr lvl="0" marL="0" rtl="0">
              <a:lnSpc>
                <a:spcPct val="115000"/>
              </a:lnSpc>
              <a:spcBef>
                <a:spcPts val="0"/>
              </a:spcBef>
              <a:buNone/>
            </a:pPr>
            <a:r>
              <a:rPr lang="en">
                <a:highlight>
                  <a:srgbClr val="FFFFFF"/>
                </a:highlight>
                <a:latin typeface="Fira Mono"/>
                <a:ea typeface="Fira Mono"/>
                <a:cs typeface="Fira Mono"/>
                <a:sym typeface="Fira Mono"/>
              </a:rPr>
              <a:t>}</a:t>
            </a:r>
          </a:p>
          <a:p>
            <a:pPr lvl="0" marL="0" rtl="0">
              <a:lnSpc>
                <a:spcPct val="115000"/>
              </a:lnSpc>
              <a:spcBef>
                <a:spcPts val="0"/>
              </a:spcBef>
              <a:buNone/>
            </a:pPr>
            <a:r>
              <a:t/>
            </a:r>
            <a:endParaRPr b="1">
              <a:solidFill>
                <a:srgbClr val="000080"/>
              </a:solidFill>
              <a:highlight>
                <a:srgbClr val="FFFFFF"/>
              </a:highlight>
              <a:latin typeface="Fira Mono"/>
              <a:ea typeface="Fira Mono"/>
              <a:cs typeface="Fira Mono"/>
              <a:sym typeface="Fira Mono"/>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9" name="Shape 269"/>
        <p:cNvGrpSpPr/>
        <p:nvPr/>
      </p:nvGrpSpPr>
      <p:grpSpPr>
        <a:xfrm>
          <a:off x="0" y="0"/>
          <a:ext cx="0" cy="0"/>
          <a:chOff x="0" y="0"/>
          <a:chExt cx="0" cy="0"/>
        </a:xfrm>
      </p:grpSpPr>
      <p:sp>
        <p:nvSpPr>
          <p:cNvPr id="270" name="Shape 270"/>
          <p:cNvSpPr txBox="1"/>
          <p:nvPr/>
        </p:nvSpPr>
        <p:spPr>
          <a:xfrm>
            <a:off x="240300" y="1525625"/>
            <a:ext cx="8663400" cy="2985900"/>
          </a:xfrm>
          <a:prstGeom prst="rect">
            <a:avLst/>
          </a:prstGeom>
          <a:noFill/>
          <a:ln>
            <a:noFill/>
          </a:ln>
        </p:spPr>
        <p:txBody>
          <a:bodyPr anchorCtr="0" anchor="t" bIns="91425" lIns="91425" rIns="91425" wrap="square" tIns="91425">
            <a:noAutofit/>
          </a:bodyPr>
          <a:lstStyle/>
          <a:p>
            <a:pPr lvl="0" marL="0" rtl="0">
              <a:lnSpc>
                <a:spcPct val="115000"/>
              </a:lnSpc>
              <a:spcBef>
                <a:spcPts val="0"/>
              </a:spcBef>
              <a:buNone/>
            </a:pPr>
            <a:r>
              <a:rPr b="1" lang="en" sz="1100">
                <a:solidFill>
                  <a:srgbClr val="000080"/>
                </a:solidFill>
                <a:highlight>
                  <a:srgbClr val="FFFFFF"/>
                </a:highlight>
                <a:latin typeface="Fira Mono"/>
                <a:ea typeface="Fira Mono"/>
                <a:cs typeface="Fira Mono"/>
                <a:sym typeface="Fira Mono"/>
              </a:rPr>
              <a:t>val </a:t>
            </a:r>
            <a:r>
              <a:rPr i="1" lang="en" sz="1100">
                <a:solidFill>
                  <a:srgbClr val="660E7A"/>
                </a:solidFill>
                <a:highlight>
                  <a:srgbClr val="FFFFFF"/>
                </a:highlight>
                <a:latin typeface="Fira Mono"/>
                <a:ea typeface="Fira Mono"/>
                <a:cs typeface="Fira Mono"/>
                <a:sym typeface="Fira Mono"/>
              </a:rPr>
              <a:t>svgPrint</a:t>
            </a:r>
            <a:r>
              <a:rPr lang="en" sz="1100">
                <a:highlight>
                  <a:srgbClr val="FFFFFF"/>
                </a:highlight>
                <a:latin typeface="Fira Mono"/>
                <a:ea typeface="Fira Mono"/>
                <a:cs typeface="Fira Mono"/>
                <a:sym typeface="Fira Mono"/>
              </a:rPr>
              <a:t>: SVG[</a:t>
            </a:r>
            <a:r>
              <a:rPr lang="en" sz="1100">
                <a:solidFill>
                  <a:srgbClr val="20999D"/>
                </a:solidFill>
                <a:highlight>
                  <a:srgbClr val="FFFFFF"/>
                </a:highlight>
                <a:latin typeface="Fira Mono"/>
                <a:ea typeface="Fira Mono"/>
                <a:cs typeface="Fira Mono"/>
                <a:sym typeface="Fira Mono"/>
              </a:rPr>
              <a:t>String</a:t>
            </a:r>
            <a:r>
              <a:rPr lang="en" sz="1100">
                <a:highlight>
                  <a:srgbClr val="FFFFFF"/>
                </a:highlight>
                <a:latin typeface="Fira Mono"/>
                <a:ea typeface="Fira Mono"/>
                <a:cs typeface="Fira Mono"/>
                <a:sym typeface="Fira Mono"/>
              </a:rPr>
              <a:t>] = </a:t>
            </a:r>
            <a:r>
              <a:rPr b="1" lang="en" sz="1100">
                <a:solidFill>
                  <a:srgbClr val="000080"/>
                </a:solidFill>
                <a:highlight>
                  <a:srgbClr val="FFFFFF"/>
                </a:highlight>
                <a:latin typeface="Fira Mono"/>
                <a:ea typeface="Fira Mono"/>
                <a:cs typeface="Fira Mono"/>
                <a:sym typeface="Fira Mono"/>
              </a:rPr>
              <a:t>new </a:t>
            </a:r>
            <a:r>
              <a:rPr lang="en" sz="1100">
                <a:highlight>
                  <a:srgbClr val="FFFFFF"/>
                </a:highlight>
                <a:latin typeface="Fira Mono"/>
                <a:ea typeface="Fira Mono"/>
                <a:cs typeface="Fira Mono"/>
                <a:sym typeface="Fira Mono"/>
              </a:rPr>
              <a:t>SVG[</a:t>
            </a:r>
            <a:r>
              <a:rPr lang="en" sz="1100">
                <a:solidFill>
                  <a:srgbClr val="20999D"/>
                </a:solidFill>
                <a:highlight>
                  <a:srgbClr val="FFFFFF"/>
                </a:highlight>
                <a:latin typeface="Fira Mono"/>
                <a:ea typeface="Fira Mono"/>
                <a:cs typeface="Fira Mono"/>
                <a:sym typeface="Fira Mono"/>
              </a:rPr>
              <a:t>String</a:t>
            </a:r>
            <a:r>
              <a:rPr lang="en" sz="1100">
                <a:highlight>
                  <a:srgbClr val="FFFFFF"/>
                </a:highlight>
                <a:latin typeface="Fira Mono"/>
                <a:ea typeface="Fira Mono"/>
                <a:cs typeface="Fira Mono"/>
                <a:sym typeface="Fira Mono"/>
              </a:rPr>
              <a:t>] {</a:t>
            </a:r>
          </a:p>
          <a:p>
            <a:pPr lvl="0" marL="0" rtl="0">
              <a:lnSpc>
                <a:spcPct val="115000"/>
              </a:lnSpc>
              <a:spcBef>
                <a:spcPts val="0"/>
              </a:spcBef>
              <a:buNone/>
            </a:pPr>
            <a:r>
              <a:rPr lang="en" sz="1100">
                <a:highlight>
                  <a:srgbClr val="FFFFFF"/>
                </a:highlight>
                <a:latin typeface="Fira Mono"/>
                <a:ea typeface="Fira Mono"/>
                <a:cs typeface="Fira Mono"/>
                <a:sym typeface="Fira Mono"/>
              </a:rPr>
              <a:t> </a:t>
            </a:r>
            <a:r>
              <a:rPr b="1" lang="en" sz="1100">
                <a:solidFill>
                  <a:srgbClr val="000080"/>
                </a:solidFill>
                <a:highlight>
                  <a:srgbClr val="FFFFFF"/>
                </a:highlight>
                <a:latin typeface="Fira Mono"/>
                <a:ea typeface="Fira Mono"/>
                <a:cs typeface="Fira Mono"/>
                <a:sym typeface="Fira Mono"/>
              </a:rPr>
              <a:t>def </a:t>
            </a:r>
            <a:r>
              <a:rPr lang="en" sz="1100">
                <a:highlight>
                  <a:srgbClr val="FFFFFF"/>
                </a:highlight>
                <a:latin typeface="Fira Mono"/>
                <a:ea typeface="Fira Mono"/>
                <a:cs typeface="Fira Mono"/>
                <a:sym typeface="Fira Mono"/>
              </a:rPr>
              <a:t>drawText(t: </a:t>
            </a:r>
            <a:r>
              <a:rPr lang="en" sz="1100">
                <a:solidFill>
                  <a:srgbClr val="20999D"/>
                </a:solidFill>
                <a:highlight>
                  <a:srgbClr val="FFFFFF"/>
                </a:highlight>
                <a:latin typeface="Fira Mono"/>
                <a:ea typeface="Fira Mono"/>
                <a:cs typeface="Fira Mono"/>
                <a:sym typeface="Fira Mono"/>
              </a:rPr>
              <a:t>String</a:t>
            </a:r>
            <a:r>
              <a:rPr lang="en" sz="1100">
                <a:highlight>
                  <a:srgbClr val="FFFFFF"/>
                </a:highlight>
                <a:latin typeface="Fira Mono"/>
                <a:ea typeface="Fira Mono"/>
                <a:cs typeface="Fira Mono"/>
                <a:sym typeface="Fira Mono"/>
              </a:rPr>
              <a:t>, x: Double, y: Double) =&gt; s“Text($t, $x, $y)\n”</a:t>
            </a:r>
          </a:p>
          <a:p>
            <a:pPr lvl="0" marL="0" rtl="0">
              <a:lnSpc>
                <a:spcPct val="115000"/>
              </a:lnSpc>
              <a:spcBef>
                <a:spcPts val="0"/>
              </a:spcBef>
              <a:buNone/>
            </a:pPr>
            <a:r>
              <a:rPr lang="en" sz="1100">
                <a:highlight>
                  <a:srgbClr val="FFFFFF"/>
                </a:highlight>
                <a:latin typeface="Fira Mono"/>
                <a:ea typeface="Fira Mono"/>
                <a:cs typeface="Fira Mono"/>
                <a:sym typeface="Fira Mono"/>
              </a:rPr>
              <a:t> </a:t>
            </a:r>
            <a:r>
              <a:rPr b="1" lang="en" sz="1100">
                <a:solidFill>
                  <a:srgbClr val="000080"/>
                </a:solidFill>
                <a:highlight>
                  <a:srgbClr val="FFFFFF"/>
                </a:highlight>
                <a:latin typeface="Fira Mono"/>
                <a:ea typeface="Fira Mono"/>
                <a:cs typeface="Fira Mono"/>
                <a:sym typeface="Fira Mono"/>
              </a:rPr>
              <a:t>def </a:t>
            </a:r>
            <a:r>
              <a:rPr lang="en" sz="1100">
                <a:highlight>
                  <a:srgbClr val="FFFFFF"/>
                </a:highlight>
                <a:latin typeface="Fira Mono"/>
                <a:ea typeface="Fira Mono"/>
                <a:cs typeface="Fira Mono"/>
                <a:sym typeface="Fira Mono"/>
              </a:rPr>
              <a:t>drawEllipse(x: Double, y: Double, rx: Double, ry: Double) =&gt; s”Ellipse($x, $y, $rx, $ry)\n”</a:t>
            </a:r>
          </a:p>
          <a:p>
            <a:pPr lvl="0" marL="0" rtl="0">
              <a:lnSpc>
                <a:spcPct val="115000"/>
              </a:lnSpc>
              <a:spcBef>
                <a:spcPts val="0"/>
              </a:spcBef>
              <a:buNone/>
            </a:pPr>
            <a:r>
              <a:rPr lang="en" sz="1100">
                <a:highlight>
                  <a:srgbClr val="FFFFFF"/>
                </a:highlight>
                <a:latin typeface="Fira Mono"/>
                <a:ea typeface="Fira Mono"/>
                <a:cs typeface="Fira Mono"/>
                <a:sym typeface="Fira Mono"/>
              </a:rPr>
              <a:t> </a:t>
            </a:r>
            <a:r>
              <a:rPr b="1" lang="en" sz="1100">
                <a:solidFill>
                  <a:srgbClr val="000080"/>
                </a:solidFill>
                <a:highlight>
                  <a:srgbClr val="FFFFFF"/>
                </a:highlight>
                <a:latin typeface="Fira Mono"/>
                <a:ea typeface="Fira Mono"/>
                <a:cs typeface="Fira Mono"/>
                <a:sym typeface="Fira Mono"/>
              </a:rPr>
              <a:t>def </a:t>
            </a:r>
            <a:r>
              <a:rPr lang="en" sz="1100">
                <a:highlight>
                  <a:srgbClr val="FFFFFF"/>
                </a:highlight>
                <a:latin typeface="Fira Mono"/>
                <a:ea typeface="Fira Mono"/>
                <a:cs typeface="Fira Mono"/>
                <a:sym typeface="Fira Mono"/>
              </a:rPr>
              <a:t>drawCircle(x: Double, y: Double, r: Double) =&gt; s”Circle($x, $y, $r)\n”</a:t>
            </a:r>
          </a:p>
          <a:p>
            <a:pPr lvl="0" marL="0" rtl="0">
              <a:lnSpc>
                <a:spcPct val="115000"/>
              </a:lnSpc>
              <a:spcBef>
                <a:spcPts val="0"/>
              </a:spcBef>
              <a:buNone/>
            </a:pPr>
            <a:r>
              <a:rPr lang="en" sz="1100">
                <a:highlight>
                  <a:srgbClr val="FFFFFF"/>
                </a:highlight>
                <a:latin typeface="Fira Mono"/>
                <a:ea typeface="Fira Mono"/>
                <a:cs typeface="Fira Mono"/>
                <a:sym typeface="Fira Mono"/>
              </a:rPr>
              <a:t> </a:t>
            </a:r>
            <a:r>
              <a:rPr b="1" lang="en" sz="1100">
                <a:solidFill>
                  <a:srgbClr val="000080"/>
                </a:solidFill>
                <a:highlight>
                  <a:srgbClr val="FFFFFF"/>
                </a:highlight>
                <a:latin typeface="Fira Mono"/>
                <a:ea typeface="Fira Mono"/>
                <a:cs typeface="Fira Mono"/>
                <a:sym typeface="Fira Mono"/>
              </a:rPr>
              <a:t>def </a:t>
            </a:r>
            <a:r>
              <a:rPr lang="en" sz="1100">
                <a:highlight>
                  <a:srgbClr val="FFFFFF"/>
                </a:highlight>
                <a:latin typeface="Fira Mono"/>
                <a:ea typeface="Fira Mono"/>
                <a:cs typeface="Fira Mono"/>
                <a:sym typeface="Fira Mono"/>
              </a:rPr>
              <a:t>drawRect(x: Double, y: Double, w: Double, h: Double) =&gt; s”Rect($x, $y, $w, $h)\n”</a:t>
            </a:r>
          </a:p>
          <a:p>
            <a:pPr lvl="0" marL="0" rtl="0">
              <a:lnSpc>
                <a:spcPct val="115000"/>
              </a:lnSpc>
              <a:spcBef>
                <a:spcPts val="0"/>
              </a:spcBef>
              <a:buNone/>
            </a:pPr>
            <a:r>
              <a:rPr lang="en" sz="1100">
                <a:highlight>
                  <a:srgbClr val="FFFFFF"/>
                </a:highlight>
                <a:latin typeface="Fira Mono"/>
                <a:ea typeface="Fira Mono"/>
                <a:cs typeface="Fira Mono"/>
                <a:sym typeface="Fira Mono"/>
              </a:rPr>
              <a:t>}</a:t>
            </a: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4" name="Shape 274"/>
        <p:cNvGrpSpPr/>
        <p:nvPr/>
      </p:nvGrpSpPr>
      <p:grpSpPr>
        <a:xfrm>
          <a:off x="0" y="0"/>
          <a:ext cx="0" cy="0"/>
          <a:chOff x="0" y="0"/>
          <a:chExt cx="0" cy="0"/>
        </a:xfrm>
      </p:grpSpPr>
      <p:sp>
        <p:nvSpPr>
          <p:cNvPr id="275" name="Shape 275"/>
          <p:cNvSpPr txBox="1"/>
          <p:nvPr/>
        </p:nvSpPr>
        <p:spPr>
          <a:xfrm>
            <a:off x="240300" y="1525625"/>
            <a:ext cx="8663400" cy="2985900"/>
          </a:xfrm>
          <a:prstGeom prst="rect">
            <a:avLst/>
          </a:prstGeom>
          <a:noFill/>
          <a:ln>
            <a:noFill/>
          </a:ln>
        </p:spPr>
        <p:txBody>
          <a:bodyPr anchorCtr="0" anchor="t" bIns="91425" lIns="91425" rIns="91425" wrap="square" tIns="91425">
            <a:noAutofit/>
          </a:bodyPr>
          <a:lstStyle/>
          <a:p>
            <a:pPr lvl="0" marL="0" rtl="0">
              <a:lnSpc>
                <a:spcPct val="115000"/>
              </a:lnSpc>
              <a:spcBef>
                <a:spcPts val="0"/>
              </a:spcBef>
              <a:buNone/>
            </a:pPr>
            <a:r>
              <a:rPr b="1" lang="en">
                <a:solidFill>
                  <a:srgbClr val="000080"/>
                </a:solidFill>
                <a:highlight>
                  <a:srgbClr val="FFFFFF"/>
                </a:highlight>
                <a:latin typeface="Fira Mono"/>
                <a:ea typeface="Fira Mono"/>
                <a:cs typeface="Fira Mono"/>
                <a:sym typeface="Fira Mono"/>
              </a:rPr>
              <a:t>trait </a:t>
            </a:r>
            <a:r>
              <a:rPr lang="en">
                <a:highlight>
                  <a:srgbClr val="FFFFFF"/>
                </a:highlight>
                <a:latin typeface="Fira Mono"/>
                <a:ea typeface="Fira Mono"/>
                <a:cs typeface="Fira Mono"/>
                <a:sym typeface="Fira Mono"/>
              </a:rPr>
              <a:t>RandomAccess[</a:t>
            </a:r>
            <a:r>
              <a:rPr lang="en">
                <a:solidFill>
                  <a:srgbClr val="20999D"/>
                </a:solidFill>
                <a:highlight>
                  <a:srgbClr val="FFFFFF"/>
                </a:highlight>
                <a:latin typeface="Fira Mono"/>
                <a:ea typeface="Fira Mono"/>
                <a:cs typeface="Fira Mono"/>
                <a:sym typeface="Fira Mono"/>
              </a:rPr>
              <a:t>F</a:t>
            </a:r>
            <a:r>
              <a:rPr lang="en">
                <a:highlight>
                  <a:srgbClr val="FFFFFF"/>
                </a:highlight>
                <a:latin typeface="Fira Mono"/>
                <a:ea typeface="Fira Mono"/>
                <a:cs typeface="Fira Mono"/>
                <a:sym typeface="Fira Mono"/>
              </a:rPr>
              <a:t>[_]] {</a:t>
            </a:r>
          </a:p>
          <a:p>
            <a:pPr lvl="0" marL="0" rtl="0">
              <a:lnSpc>
                <a:spcPct val="115000"/>
              </a:lnSpc>
              <a:spcBef>
                <a:spcPts val="0"/>
              </a:spcBef>
              <a:buNone/>
            </a:pPr>
            <a:r>
              <a:rPr lang="en">
                <a:highlight>
                  <a:srgbClr val="FFFFFF"/>
                </a:highlight>
                <a:latin typeface="Fira Mono"/>
                <a:ea typeface="Fira Mono"/>
                <a:cs typeface="Fira Mono"/>
                <a:sym typeface="Fira Mono"/>
              </a:rPr>
              <a:t> </a:t>
            </a:r>
            <a:r>
              <a:rPr b="1" lang="en">
                <a:solidFill>
                  <a:srgbClr val="000080"/>
                </a:solidFill>
                <a:highlight>
                  <a:srgbClr val="FFFFFF"/>
                </a:highlight>
                <a:latin typeface="Fira Mono"/>
                <a:ea typeface="Fira Mono"/>
                <a:cs typeface="Fira Mono"/>
                <a:sym typeface="Fira Mono"/>
              </a:rPr>
              <a:t>def </a:t>
            </a:r>
            <a:r>
              <a:rPr lang="en">
                <a:highlight>
                  <a:srgbClr val="FFFFFF"/>
                </a:highlight>
                <a:latin typeface="Fira Mono"/>
                <a:ea typeface="Fira Mono"/>
                <a:cs typeface="Fira Mono"/>
                <a:sym typeface="Fira Mono"/>
              </a:rPr>
              <a:t>write(index: Int, data: </a:t>
            </a:r>
            <a:r>
              <a:rPr lang="en">
                <a:solidFill>
                  <a:srgbClr val="20999D"/>
                </a:solidFill>
                <a:highlight>
                  <a:srgbClr val="FFFFFF"/>
                </a:highlight>
                <a:latin typeface="Fira Mono"/>
                <a:ea typeface="Fira Mono"/>
                <a:cs typeface="Fira Mono"/>
                <a:sym typeface="Fira Mono"/>
              </a:rPr>
              <a:t>String</a:t>
            </a:r>
            <a:r>
              <a:rPr lang="en">
                <a:highlight>
                  <a:srgbClr val="FFFFFF"/>
                </a:highlight>
                <a:latin typeface="Fira Mono"/>
                <a:ea typeface="Fira Mono"/>
                <a:cs typeface="Fira Mono"/>
                <a:sym typeface="Fira Mono"/>
              </a:rPr>
              <a:t>): </a:t>
            </a:r>
            <a:r>
              <a:rPr lang="en">
                <a:solidFill>
                  <a:srgbClr val="20999D"/>
                </a:solidFill>
                <a:highlight>
                  <a:srgbClr val="FFFFFF"/>
                </a:highlight>
                <a:latin typeface="Fira Mono"/>
                <a:ea typeface="Fira Mono"/>
                <a:cs typeface="Fira Mono"/>
                <a:sym typeface="Fira Mono"/>
              </a:rPr>
              <a:t>F</a:t>
            </a:r>
            <a:r>
              <a:rPr lang="en">
                <a:highlight>
                  <a:srgbClr val="FFFFFF"/>
                </a:highlight>
                <a:latin typeface="Fira Mono"/>
                <a:ea typeface="Fira Mono"/>
                <a:cs typeface="Fira Mono"/>
                <a:sym typeface="Fira Mono"/>
              </a:rPr>
              <a:t>[Unit]</a:t>
            </a:r>
          </a:p>
          <a:p>
            <a:pPr lvl="0" marL="0" rtl="0">
              <a:lnSpc>
                <a:spcPct val="115000"/>
              </a:lnSpc>
              <a:spcBef>
                <a:spcPts val="0"/>
              </a:spcBef>
              <a:buNone/>
            </a:pPr>
            <a:r>
              <a:rPr lang="en">
                <a:highlight>
                  <a:srgbClr val="FFFFFF"/>
                </a:highlight>
                <a:latin typeface="Fira Mono"/>
                <a:ea typeface="Fira Mono"/>
                <a:cs typeface="Fira Mono"/>
                <a:sym typeface="Fira Mono"/>
              </a:rPr>
              <a:t> </a:t>
            </a:r>
            <a:r>
              <a:rPr b="1" lang="en">
                <a:solidFill>
                  <a:srgbClr val="000080"/>
                </a:solidFill>
                <a:highlight>
                  <a:srgbClr val="FFFFFF"/>
                </a:highlight>
                <a:latin typeface="Fira Mono"/>
                <a:ea typeface="Fira Mono"/>
                <a:cs typeface="Fira Mono"/>
                <a:sym typeface="Fira Mono"/>
              </a:rPr>
              <a:t>def </a:t>
            </a:r>
            <a:r>
              <a:rPr lang="en">
                <a:highlight>
                  <a:srgbClr val="FFFFFF"/>
                </a:highlight>
                <a:latin typeface="Fira Mono"/>
                <a:ea typeface="Fira Mono"/>
                <a:cs typeface="Fira Mono"/>
                <a:sym typeface="Fira Mono"/>
              </a:rPr>
              <a:t>read(index: Int, length: Int): </a:t>
            </a:r>
            <a:r>
              <a:rPr lang="en">
                <a:solidFill>
                  <a:srgbClr val="20999D"/>
                </a:solidFill>
                <a:highlight>
                  <a:srgbClr val="FFFFFF"/>
                </a:highlight>
                <a:latin typeface="Fira Mono"/>
                <a:ea typeface="Fira Mono"/>
                <a:cs typeface="Fira Mono"/>
                <a:sym typeface="Fira Mono"/>
              </a:rPr>
              <a:t>F</a:t>
            </a:r>
            <a:r>
              <a:rPr lang="en">
                <a:highlight>
                  <a:srgbClr val="FFFFFF"/>
                </a:highlight>
                <a:latin typeface="Fira Mono"/>
                <a:ea typeface="Fira Mono"/>
                <a:cs typeface="Fira Mono"/>
                <a:sym typeface="Fira Mono"/>
              </a:rPr>
              <a:t>[</a:t>
            </a:r>
            <a:r>
              <a:rPr lang="en">
                <a:solidFill>
                  <a:srgbClr val="20999D"/>
                </a:solidFill>
                <a:highlight>
                  <a:srgbClr val="FFFFFF"/>
                </a:highlight>
                <a:latin typeface="Fira Mono"/>
                <a:ea typeface="Fira Mono"/>
                <a:cs typeface="Fira Mono"/>
                <a:sym typeface="Fira Mono"/>
              </a:rPr>
              <a:t>String</a:t>
            </a:r>
            <a:r>
              <a:rPr lang="en">
                <a:highlight>
                  <a:srgbClr val="FFFFFF"/>
                </a:highlight>
                <a:latin typeface="Fira Mono"/>
                <a:ea typeface="Fira Mono"/>
                <a:cs typeface="Fira Mono"/>
                <a:sym typeface="Fira Mono"/>
              </a:rPr>
              <a:t>]</a:t>
            </a:r>
          </a:p>
          <a:p>
            <a:pPr lvl="0" marL="0" rtl="0">
              <a:lnSpc>
                <a:spcPct val="115000"/>
              </a:lnSpc>
              <a:spcBef>
                <a:spcPts val="0"/>
              </a:spcBef>
              <a:buNone/>
            </a:pPr>
            <a:r>
              <a:rPr lang="en">
                <a:highlight>
                  <a:srgbClr val="FFFFFF"/>
                </a:highlight>
                <a:latin typeface="Fira Mono"/>
                <a:ea typeface="Fira Mono"/>
                <a:cs typeface="Fira Mono"/>
                <a:sym typeface="Fira Mono"/>
              </a:rPr>
              <a:t>}</a:t>
            </a:r>
          </a:p>
          <a:p>
            <a:pPr lvl="0" marL="0" rtl="0">
              <a:lnSpc>
                <a:spcPct val="115000"/>
              </a:lnSpc>
              <a:spcBef>
                <a:spcPts val="0"/>
              </a:spcBef>
              <a:buNone/>
            </a:pPr>
            <a:r>
              <a:rPr b="1" lang="en">
                <a:solidFill>
                  <a:srgbClr val="000080"/>
                </a:solidFill>
                <a:highlight>
                  <a:srgbClr val="FFFFFF"/>
                </a:highlight>
                <a:latin typeface="Fira Mono"/>
                <a:ea typeface="Fira Mono"/>
                <a:cs typeface="Fira Mono"/>
                <a:sym typeface="Fira Mono"/>
              </a:rPr>
              <a:t>def </a:t>
            </a:r>
            <a:r>
              <a:rPr lang="en">
                <a:highlight>
                  <a:srgbClr val="FFFFFF"/>
                </a:highlight>
                <a:latin typeface="Fira Mono"/>
                <a:ea typeface="Fira Mono"/>
                <a:cs typeface="Fira Mono"/>
                <a:sym typeface="Fira Mono"/>
              </a:rPr>
              <a:t>dupe[</a:t>
            </a:r>
            <a:r>
              <a:rPr lang="en">
                <a:solidFill>
                  <a:srgbClr val="20999D"/>
                </a:solidFill>
                <a:highlight>
                  <a:srgbClr val="FFFFFF"/>
                </a:highlight>
                <a:latin typeface="Fira Mono"/>
                <a:ea typeface="Fira Mono"/>
                <a:cs typeface="Fira Mono"/>
                <a:sym typeface="Fira Mono"/>
              </a:rPr>
              <a:t>F</a:t>
            </a:r>
            <a:r>
              <a:rPr lang="en">
                <a:highlight>
                  <a:srgbClr val="FFFFFF"/>
                </a:highlight>
                <a:latin typeface="Fira Mono"/>
                <a:ea typeface="Fira Mono"/>
                <a:cs typeface="Fira Mono"/>
                <a:sym typeface="Fira Mono"/>
              </a:rPr>
              <a:t>[_]: Monad](ra: RandomAccess[</a:t>
            </a:r>
            <a:r>
              <a:rPr lang="en">
                <a:solidFill>
                  <a:srgbClr val="20999D"/>
                </a:solidFill>
                <a:highlight>
                  <a:srgbClr val="FFFFFF"/>
                </a:highlight>
                <a:latin typeface="Fira Mono"/>
                <a:ea typeface="Fira Mono"/>
                <a:cs typeface="Fira Mono"/>
                <a:sym typeface="Fira Mono"/>
              </a:rPr>
              <a:t>F</a:t>
            </a:r>
            <a:r>
              <a:rPr lang="en">
                <a:highlight>
                  <a:srgbClr val="FFFFFF"/>
                </a:highlight>
                <a:latin typeface="Fira Mono"/>
                <a:ea typeface="Fira Mono"/>
                <a:cs typeface="Fira Mono"/>
                <a:sym typeface="Fira Mono"/>
              </a:rPr>
              <a:t>], index: Int, length: Int): </a:t>
            </a:r>
            <a:r>
              <a:rPr lang="en">
                <a:solidFill>
                  <a:srgbClr val="20999D"/>
                </a:solidFill>
                <a:highlight>
                  <a:srgbClr val="FFFFFF"/>
                </a:highlight>
                <a:latin typeface="Fira Mono"/>
                <a:ea typeface="Fira Mono"/>
                <a:cs typeface="Fira Mono"/>
                <a:sym typeface="Fira Mono"/>
              </a:rPr>
              <a:t>F</a:t>
            </a:r>
            <a:r>
              <a:rPr lang="en">
                <a:highlight>
                  <a:srgbClr val="FFFFFF"/>
                </a:highlight>
                <a:latin typeface="Fira Mono"/>
                <a:ea typeface="Fira Mono"/>
                <a:cs typeface="Fira Mono"/>
                <a:sym typeface="Fira Mono"/>
              </a:rPr>
              <a:t>[Unit] = </a:t>
            </a:r>
          </a:p>
          <a:p>
            <a:pPr lvl="0" marL="0" rtl="0">
              <a:lnSpc>
                <a:spcPct val="115000"/>
              </a:lnSpc>
              <a:spcBef>
                <a:spcPts val="0"/>
              </a:spcBef>
              <a:buNone/>
            </a:pPr>
            <a:r>
              <a:rPr b="1" lang="en">
                <a:solidFill>
                  <a:srgbClr val="000080"/>
                </a:solidFill>
                <a:highlight>
                  <a:srgbClr val="FFFFFF"/>
                </a:highlight>
                <a:latin typeface="Fira Mono"/>
                <a:ea typeface="Fira Mono"/>
                <a:cs typeface="Fira Mono"/>
                <a:sym typeface="Fira Mono"/>
              </a:rPr>
              <a:t>  for </a:t>
            </a:r>
            <a:r>
              <a:rPr lang="en">
                <a:highlight>
                  <a:srgbClr val="FFFFFF"/>
                </a:highlight>
                <a:latin typeface="Fira Mono"/>
                <a:ea typeface="Fira Mono"/>
                <a:cs typeface="Fira Mono"/>
                <a:sym typeface="Fira Mono"/>
              </a:rPr>
              <a:t>{</a:t>
            </a:r>
          </a:p>
          <a:p>
            <a:pPr lvl="0" marL="0" rtl="0">
              <a:lnSpc>
                <a:spcPct val="115000"/>
              </a:lnSpc>
              <a:spcBef>
                <a:spcPts val="0"/>
              </a:spcBef>
              <a:buNone/>
            </a:pPr>
            <a:r>
              <a:rPr lang="en">
                <a:highlight>
                  <a:srgbClr val="FFFFFF"/>
                </a:highlight>
                <a:latin typeface="Fira Mono"/>
                <a:ea typeface="Fira Mono"/>
                <a:cs typeface="Fira Mono"/>
                <a:sym typeface="Fira Mono"/>
              </a:rPr>
              <a:t>    data &lt;- ra.read(index, length)</a:t>
            </a:r>
          </a:p>
          <a:p>
            <a:pPr lvl="0" marL="0" rtl="0">
              <a:lnSpc>
                <a:spcPct val="115000"/>
              </a:lnSpc>
              <a:spcBef>
                <a:spcPts val="0"/>
              </a:spcBef>
              <a:buNone/>
            </a:pPr>
            <a:r>
              <a:rPr lang="en">
                <a:highlight>
                  <a:srgbClr val="FFFFFF"/>
                </a:highlight>
                <a:latin typeface="Fira Mono"/>
                <a:ea typeface="Fira Mono"/>
                <a:cs typeface="Fira Mono"/>
                <a:sym typeface="Fira Mono"/>
              </a:rPr>
              <a:t>    _ &lt;- ra.write(index + length, length, data)</a:t>
            </a:r>
          </a:p>
          <a:p>
            <a:pPr lvl="0" marL="0" rtl="0">
              <a:lnSpc>
                <a:spcPct val="115000"/>
              </a:lnSpc>
              <a:spcBef>
                <a:spcPts val="0"/>
              </a:spcBef>
              <a:buNone/>
            </a:pPr>
            <a:r>
              <a:rPr lang="en">
                <a:highlight>
                  <a:srgbClr val="FFFFFF"/>
                </a:highlight>
                <a:latin typeface="Fira Mono"/>
                <a:ea typeface="Fira Mono"/>
                <a:cs typeface="Fira Mono"/>
                <a:sym typeface="Fira Mono"/>
              </a:rPr>
              <a:t>  } </a:t>
            </a:r>
            <a:r>
              <a:rPr b="1" lang="en">
                <a:solidFill>
                  <a:srgbClr val="000080"/>
                </a:solidFill>
                <a:highlight>
                  <a:srgbClr val="FFFFFF"/>
                </a:highlight>
                <a:latin typeface="Fira Mono"/>
                <a:ea typeface="Fira Mono"/>
                <a:cs typeface="Fira Mono"/>
                <a:sym typeface="Fira Mono"/>
              </a:rPr>
              <a:t>yield </a:t>
            </a:r>
            <a:r>
              <a:rPr lang="en">
                <a:highlight>
                  <a:srgbClr val="FFFFFF"/>
                </a:highlight>
                <a:latin typeface="Fira Mono"/>
                <a:ea typeface="Fira Mono"/>
                <a:cs typeface="Fira Mono"/>
                <a:sym typeface="Fira Mono"/>
              </a:rPr>
              <a:t>()</a:t>
            </a:r>
          </a:p>
          <a:p>
            <a:pPr lvl="0" marL="0" rtl="0">
              <a:lnSpc>
                <a:spcPct val="115000"/>
              </a:lnSpc>
              <a:spcBef>
                <a:spcPts val="0"/>
              </a:spcBef>
              <a:buNone/>
            </a:pPr>
            <a:r>
              <a:t/>
            </a:r>
            <a:endParaRPr>
              <a:highlight>
                <a:srgbClr val="FFFFFF"/>
              </a:highlight>
              <a:latin typeface="Fira Mono"/>
              <a:ea typeface="Fira Mono"/>
              <a:cs typeface="Fira Mono"/>
              <a:sym typeface="Fira Mono"/>
            </a:endParaRPr>
          </a:p>
          <a:p>
            <a:pPr lvl="0" marL="0" rtl="0">
              <a:lnSpc>
                <a:spcPct val="115000"/>
              </a:lnSpc>
              <a:spcBef>
                <a:spcPts val="0"/>
              </a:spcBef>
              <a:buNone/>
            </a:pPr>
            <a:r>
              <a:t/>
            </a:r>
            <a:endParaRPr b="1">
              <a:solidFill>
                <a:srgbClr val="000080"/>
              </a:solidFill>
              <a:highlight>
                <a:srgbClr val="FFFFFF"/>
              </a:highlight>
              <a:latin typeface="Fira Mono"/>
              <a:ea typeface="Fira Mono"/>
              <a:cs typeface="Fira Mono"/>
              <a:sym typeface="Fira Mono"/>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9" name="Shape 279"/>
        <p:cNvGrpSpPr/>
        <p:nvPr/>
      </p:nvGrpSpPr>
      <p:grpSpPr>
        <a:xfrm>
          <a:off x="0" y="0"/>
          <a:ext cx="0" cy="0"/>
          <a:chOff x="0" y="0"/>
          <a:chExt cx="0" cy="0"/>
        </a:xfrm>
      </p:grpSpPr>
      <p:sp>
        <p:nvSpPr>
          <p:cNvPr id="280" name="Shape 280"/>
          <p:cNvSpPr txBox="1"/>
          <p:nvPr/>
        </p:nvSpPr>
        <p:spPr>
          <a:xfrm>
            <a:off x="240300" y="1525625"/>
            <a:ext cx="8663400" cy="2985900"/>
          </a:xfrm>
          <a:prstGeom prst="rect">
            <a:avLst/>
          </a:prstGeom>
          <a:noFill/>
          <a:ln>
            <a:noFill/>
          </a:ln>
        </p:spPr>
        <p:txBody>
          <a:bodyPr anchorCtr="0" anchor="t" bIns="91425" lIns="91425" rIns="91425" wrap="square" tIns="91425">
            <a:noAutofit/>
          </a:bodyPr>
          <a:lstStyle/>
          <a:p>
            <a:pPr lvl="0" marL="0" rtl="0">
              <a:lnSpc>
                <a:spcPct val="115000"/>
              </a:lnSpc>
              <a:spcBef>
                <a:spcPts val="0"/>
              </a:spcBef>
              <a:buNone/>
            </a:pPr>
            <a:r>
              <a:rPr b="1" lang="en" sz="1100">
                <a:solidFill>
                  <a:srgbClr val="000080"/>
                </a:solidFill>
                <a:highlight>
                  <a:srgbClr val="FFFFFF"/>
                </a:highlight>
                <a:latin typeface="Fira Mono"/>
                <a:ea typeface="Fira Mono"/>
                <a:cs typeface="Fira Mono"/>
                <a:sym typeface="Fira Mono"/>
              </a:rPr>
              <a:t>val </a:t>
            </a:r>
            <a:r>
              <a:rPr i="1" lang="en" sz="1100">
                <a:solidFill>
                  <a:srgbClr val="660E7A"/>
                </a:solidFill>
                <a:highlight>
                  <a:srgbClr val="FFFFFF"/>
                </a:highlight>
                <a:latin typeface="Fira Mono"/>
                <a:ea typeface="Fira Mono"/>
                <a:cs typeface="Fira Mono"/>
                <a:sym typeface="Fira Mono"/>
              </a:rPr>
              <a:t>interpreter </a:t>
            </a:r>
            <a:r>
              <a:rPr lang="en" sz="1100">
                <a:highlight>
                  <a:srgbClr val="FFFFFF"/>
                </a:highlight>
                <a:latin typeface="Fira Mono"/>
                <a:ea typeface="Fira Mono"/>
                <a:cs typeface="Fira Mono"/>
                <a:sym typeface="Fira Mono"/>
              </a:rPr>
              <a:t>= </a:t>
            </a:r>
            <a:r>
              <a:rPr b="1" lang="en" sz="1100">
                <a:solidFill>
                  <a:srgbClr val="000080"/>
                </a:solidFill>
                <a:highlight>
                  <a:srgbClr val="FFFFFF"/>
                </a:highlight>
                <a:latin typeface="Fira Mono"/>
                <a:ea typeface="Fira Mono"/>
                <a:cs typeface="Fira Mono"/>
                <a:sym typeface="Fira Mono"/>
              </a:rPr>
              <a:t>new </a:t>
            </a:r>
            <a:r>
              <a:rPr lang="en" sz="1100">
                <a:highlight>
                  <a:srgbClr val="FFFFFF"/>
                </a:highlight>
                <a:latin typeface="Fira Mono"/>
                <a:ea typeface="Fira Mono"/>
                <a:cs typeface="Fira Mono"/>
                <a:sym typeface="Fira Mono"/>
              </a:rPr>
              <a:t>RandomAccess[StateT[</a:t>
            </a:r>
            <a:r>
              <a:rPr lang="en" sz="1100">
                <a:solidFill>
                  <a:srgbClr val="20999D"/>
                </a:solidFill>
                <a:highlight>
                  <a:srgbClr val="FFFFFF"/>
                </a:highlight>
                <a:latin typeface="Fira Mono"/>
                <a:ea typeface="Fira Mono"/>
                <a:cs typeface="Fira Mono"/>
                <a:sym typeface="Fira Mono"/>
              </a:rPr>
              <a:t>Either</a:t>
            </a:r>
            <a:r>
              <a:rPr lang="en" sz="1100">
                <a:highlight>
                  <a:srgbClr val="FFFFFF"/>
                </a:highlight>
                <a:latin typeface="Fira Mono"/>
                <a:ea typeface="Fira Mono"/>
                <a:cs typeface="Fira Mono"/>
                <a:sym typeface="Fira Mono"/>
              </a:rPr>
              <a:t>[</a:t>
            </a:r>
            <a:r>
              <a:rPr lang="en" sz="1100">
                <a:solidFill>
                  <a:srgbClr val="20999D"/>
                </a:solidFill>
                <a:highlight>
                  <a:srgbClr val="FFFFFF"/>
                </a:highlight>
                <a:latin typeface="Fira Mono"/>
                <a:ea typeface="Fira Mono"/>
                <a:cs typeface="Fira Mono"/>
                <a:sym typeface="Fira Mono"/>
              </a:rPr>
              <a:t>IndexOutOfBoundsException</a:t>
            </a:r>
            <a:r>
              <a:rPr lang="en" sz="1100">
                <a:highlight>
                  <a:srgbClr val="FFFFFF"/>
                </a:highlight>
                <a:latin typeface="Fira Mono"/>
                <a:ea typeface="Fira Mono"/>
                <a:cs typeface="Fira Mono"/>
                <a:sym typeface="Fira Mono"/>
              </a:rPr>
              <a:t>, ?], </a:t>
            </a:r>
            <a:r>
              <a:rPr lang="en" sz="1100">
                <a:solidFill>
                  <a:srgbClr val="20999D"/>
                </a:solidFill>
                <a:highlight>
                  <a:srgbClr val="FFFFFF"/>
                </a:highlight>
                <a:latin typeface="Fira Mono"/>
                <a:ea typeface="Fira Mono"/>
                <a:cs typeface="Fira Mono"/>
                <a:sym typeface="Fira Mono"/>
              </a:rPr>
              <a:t>String</a:t>
            </a:r>
            <a:r>
              <a:rPr lang="en" sz="1100">
                <a:highlight>
                  <a:srgbClr val="FFFFFF"/>
                </a:highlight>
                <a:latin typeface="Fira Mono"/>
                <a:ea typeface="Fira Mono"/>
                <a:cs typeface="Fira Mono"/>
                <a:sym typeface="Fira Mono"/>
              </a:rPr>
              <a:t>, ?]] {</a:t>
            </a:r>
          </a:p>
          <a:p>
            <a:pPr lvl="0" marL="0" rtl="0">
              <a:lnSpc>
                <a:spcPct val="115000"/>
              </a:lnSpc>
              <a:spcBef>
                <a:spcPts val="0"/>
              </a:spcBef>
              <a:buNone/>
            </a:pPr>
            <a:r>
              <a:rPr b="1" lang="en" sz="1100">
                <a:solidFill>
                  <a:srgbClr val="000080"/>
                </a:solidFill>
                <a:highlight>
                  <a:srgbClr val="FFFFFF"/>
                </a:highlight>
                <a:latin typeface="Fira Mono"/>
                <a:ea typeface="Fira Mono"/>
                <a:cs typeface="Fira Mono"/>
                <a:sym typeface="Fira Mono"/>
              </a:rPr>
              <a:t>  def </a:t>
            </a:r>
            <a:r>
              <a:rPr lang="en" sz="1100">
                <a:highlight>
                  <a:srgbClr val="FFFFFF"/>
                </a:highlight>
                <a:latin typeface="Fira Mono"/>
                <a:ea typeface="Fira Mono"/>
                <a:cs typeface="Fira Mono"/>
                <a:sym typeface="Fira Mono"/>
              </a:rPr>
              <a:t>write(i: Int, l: Int, data: </a:t>
            </a:r>
            <a:r>
              <a:rPr lang="en" sz="1100">
                <a:solidFill>
                  <a:srgbClr val="20999D"/>
                </a:solidFill>
                <a:highlight>
                  <a:srgbClr val="FFFFFF"/>
                </a:highlight>
                <a:latin typeface="Fira Mono"/>
                <a:ea typeface="Fira Mono"/>
                <a:cs typeface="Fira Mono"/>
                <a:sym typeface="Fira Mono"/>
              </a:rPr>
              <a:t>String</a:t>
            </a:r>
            <a:r>
              <a:rPr lang="en" sz="1100">
                <a:highlight>
                  <a:srgbClr val="FFFFFF"/>
                </a:highlight>
                <a:latin typeface="Fira Mono"/>
                <a:ea typeface="Fira Mono"/>
                <a:cs typeface="Fira Mono"/>
                <a:sym typeface="Fira Mono"/>
              </a:rPr>
              <a:t>) = </a:t>
            </a:r>
          </a:p>
          <a:p>
            <a:pPr lvl="0" marL="0" rtl="0">
              <a:lnSpc>
                <a:spcPct val="115000"/>
              </a:lnSpc>
              <a:spcBef>
                <a:spcPts val="0"/>
              </a:spcBef>
              <a:buNone/>
            </a:pPr>
            <a:r>
              <a:rPr i="1" lang="en" sz="1100">
                <a:highlight>
                  <a:srgbClr val="FFFFFF"/>
                </a:highlight>
                <a:latin typeface="Fira Mono"/>
                <a:ea typeface="Fira Mono"/>
                <a:cs typeface="Fira Mono"/>
                <a:sym typeface="Fira Mono"/>
              </a:rPr>
              <a:t>    StateT</a:t>
            </a:r>
            <a:r>
              <a:rPr lang="en" sz="1100">
                <a:highlight>
                  <a:srgbClr val="FFFFFF"/>
                </a:highlight>
                <a:latin typeface="Fira Mono"/>
                <a:ea typeface="Fira Mono"/>
                <a:cs typeface="Fira Mono"/>
                <a:sym typeface="Fira Mono"/>
              </a:rPr>
              <a:t>[</a:t>
            </a:r>
            <a:r>
              <a:rPr lang="en" sz="1100">
                <a:solidFill>
                  <a:srgbClr val="20999D"/>
                </a:solidFill>
                <a:highlight>
                  <a:srgbClr val="FFFFFF"/>
                </a:highlight>
                <a:latin typeface="Fira Mono"/>
                <a:ea typeface="Fira Mono"/>
                <a:cs typeface="Fira Mono"/>
                <a:sym typeface="Fira Mono"/>
              </a:rPr>
              <a:t>Either</a:t>
            </a:r>
            <a:r>
              <a:rPr lang="en" sz="1100">
                <a:highlight>
                  <a:srgbClr val="FFFFFF"/>
                </a:highlight>
                <a:latin typeface="Fira Mono"/>
                <a:ea typeface="Fira Mono"/>
                <a:cs typeface="Fira Mono"/>
                <a:sym typeface="Fira Mono"/>
              </a:rPr>
              <a:t>[</a:t>
            </a:r>
            <a:r>
              <a:rPr lang="en" sz="1100">
                <a:solidFill>
                  <a:srgbClr val="20999D"/>
                </a:solidFill>
                <a:highlight>
                  <a:srgbClr val="FFFFFF"/>
                </a:highlight>
                <a:latin typeface="Fira Mono"/>
                <a:ea typeface="Fira Mono"/>
                <a:cs typeface="Fira Mono"/>
                <a:sym typeface="Fira Mono"/>
              </a:rPr>
              <a:t>IndexOutOfBoundsException</a:t>
            </a:r>
            <a:r>
              <a:rPr lang="en" sz="1100">
                <a:highlight>
                  <a:srgbClr val="FFFFFF"/>
                </a:highlight>
                <a:latin typeface="Fira Mono"/>
                <a:ea typeface="Fira Mono"/>
                <a:cs typeface="Fira Mono"/>
                <a:sym typeface="Fira Mono"/>
              </a:rPr>
              <a:t>, ?], </a:t>
            </a:r>
            <a:r>
              <a:rPr lang="en" sz="1100">
                <a:solidFill>
                  <a:srgbClr val="20999D"/>
                </a:solidFill>
                <a:highlight>
                  <a:srgbClr val="FFFFFF"/>
                </a:highlight>
                <a:latin typeface="Fira Mono"/>
                <a:ea typeface="Fira Mono"/>
                <a:cs typeface="Fira Mono"/>
                <a:sym typeface="Fira Mono"/>
              </a:rPr>
              <a:t>String</a:t>
            </a:r>
            <a:r>
              <a:rPr lang="en" sz="1100">
                <a:highlight>
                  <a:srgbClr val="FFFFFF"/>
                </a:highlight>
                <a:latin typeface="Fira Mono"/>
                <a:ea typeface="Fira Mono"/>
                <a:cs typeface="Fira Mono"/>
                <a:sym typeface="Fira Mono"/>
              </a:rPr>
              <a:t>, Unit](s =&gt; </a:t>
            </a:r>
          </a:p>
          <a:p>
            <a:pPr lvl="0" marL="0" rtl="0">
              <a:lnSpc>
                <a:spcPct val="115000"/>
              </a:lnSpc>
              <a:spcBef>
                <a:spcPts val="0"/>
              </a:spcBef>
              <a:buNone/>
            </a:pPr>
            <a:r>
              <a:rPr b="1" lang="en" sz="1100">
                <a:solidFill>
                  <a:srgbClr val="000080"/>
                </a:solidFill>
                <a:highlight>
                  <a:srgbClr val="FFFFFF"/>
                </a:highlight>
                <a:latin typeface="Fira Mono"/>
                <a:ea typeface="Fira Mono"/>
                <a:cs typeface="Fira Mono"/>
                <a:sym typeface="Fira Mono"/>
              </a:rPr>
              <a:t>      if </a:t>
            </a:r>
            <a:r>
              <a:rPr lang="en" sz="1100">
                <a:highlight>
                  <a:srgbClr val="FFFFFF"/>
                </a:highlight>
                <a:latin typeface="Fira Mono"/>
                <a:ea typeface="Fira Mono"/>
                <a:cs typeface="Fira Mono"/>
                <a:sym typeface="Fira Mono"/>
              </a:rPr>
              <a:t>(s.length &lt; i + l) (</a:t>
            </a:r>
            <a:r>
              <a:rPr b="1" lang="en" sz="1100">
                <a:solidFill>
                  <a:srgbClr val="000080"/>
                </a:solidFill>
                <a:highlight>
                  <a:srgbClr val="FFFFFF"/>
                </a:highlight>
                <a:latin typeface="Fira Mono"/>
                <a:ea typeface="Fira Mono"/>
                <a:cs typeface="Fira Mono"/>
                <a:sym typeface="Fira Mono"/>
              </a:rPr>
              <a:t>new </a:t>
            </a:r>
            <a:r>
              <a:rPr lang="en" sz="1100">
                <a:highlight>
                  <a:srgbClr val="FFFFFF"/>
                </a:highlight>
                <a:latin typeface="Fira Mono"/>
                <a:ea typeface="Fira Mono"/>
                <a:cs typeface="Fira Mono"/>
                <a:sym typeface="Fira Mono"/>
              </a:rPr>
              <a:t>IndexOutOfBoundsException).left </a:t>
            </a:r>
          </a:p>
          <a:p>
            <a:pPr lvl="0" marL="0" rtl="0">
              <a:lnSpc>
                <a:spcPct val="115000"/>
              </a:lnSpc>
              <a:spcBef>
                <a:spcPts val="0"/>
              </a:spcBef>
              <a:buNone/>
            </a:pPr>
            <a:r>
              <a:rPr b="1" lang="en" sz="1100">
                <a:solidFill>
                  <a:srgbClr val="000080"/>
                </a:solidFill>
                <a:highlight>
                  <a:srgbClr val="FFFFFF"/>
                </a:highlight>
                <a:latin typeface="Fira Mono"/>
                <a:ea typeface="Fira Mono"/>
                <a:cs typeface="Fira Mono"/>
                <a:sym typeface="Fira Mono"/>
              </a:rPr>
              <a:t>      else </a:t>
            </a:r>
            <a:r>
              <a:rPr lang="en" sz="1100">
                <a:highlight>
                  <a:srgbClr val="FFFFFF"/>
                </a:highlight>
                <a:latin typeface="Fira Mono"/>
                <a:ea typeface="Fira Mono"/>
                <a:cs typeface="Fira Mono"/>
                <a:sym typeface="Fira Mono"/>
              </a:rPr>
              <a:t>s.substring(</a:t>
            </a:r>
            <a:r>
              <a:rPr lang="en" sz="1100">
                <a:solidFill>
                  <a:srgbClr val="0000FF"/>
                </a:solidFill>
                <a:highlight>
                  <a:srgbClr val="FFFFFF"/>
                </a:highlight>
                <a:latin typeface="Fira Mono"/>
                <a:ea typeface="Fira Mono"/>
                <a:cs typeface="Fira Mono"/>
                <a:sym typeface="Fira Mono"/>
              </a:rPr>
              <a:t>0</a:t>
            </a:r>
            <a:r>
              <a:rPr lang="en" sz="1100">
                <a:highlight>
                  <a:srgbClr val="FFFFFF"/>
                </a:highlight>
                <a:latin typeface="Fira Mono"/>
                <a:ea typeface="Fira Mono"/>
                <a:cs typeface="Fira Mono"/>
                <a:sym typeface="Fira Mono"/>
              </a:rPr>
              <a:t>, i) + d + s.substring(i + l))</a:t>
            </a:r>
          </a:p>
          <a:p>
            <a:pPr lvl="0" marL="0" rtl="0">
              <a:lnSpc>
                <a:spcPct val="115000"/>
              </a:lnSpc>
              <a:spcBef>
                <a:spcPts val="0"/>
              </a:spcBef>
              <a:buNone/>
            </a:pPr>
            <a:r>
              <a:t/>
            </a:r>
            <a:endParaRPr sz="1100">
              <a:highlight>
                <a:srgbClr val="FFFFFF"/>
              </a:highlight>
              <a:latin typeface="Fira Mono"/>
              <a:ea typeface="Fira Mono"/>
              <a:cs typeface="Fira Mono"/>
              <a:sym typeface="Fira Mono"/>
            </a:endParaRPr>
          </a:p>
          <a:p>
            <a:pPr lvl="0" marL="0" rtl="0">
              <a:lnSpc>
                <a:spcPct val="115000"/>
              </a:lnSpc>
              <a:spcBef>
                <a:spcPts val="0"/>
              </a:spcBef>
              <a:buNone/>
            </a:pPr>
            <a:r>
              <a:rPr b="1" lang="en" sz="1100">
                <a:solidFill>
                  <a:srgbClr val="000080"/>
                </a:solidFill>
                <a:highlight>
                  <a:srgbClr val="FFFFFF"/>
                </a:highlight>
                <a:latin typeface="Fira Mono"/>
                <a:ea typeface="Fira Mono"/>
                <a:cs typeface="Fira Mono"/>
                <a:sym typeface="Fira Mono"/>
              </a:rPr>
              <a:t>  def </a:t>
            </a:r>
            <a:r>
              <a:rPr lang="en" sz="1100">
                <a:highlight>
                  <a:srgbClr val="FFFFFF"/>
                </a:highlight>
                <a:latin typeface="Fira Mono"/>
                <a:ea typeface="Fira Mono"/>
                <a:cs typeface="Fira Mono"/>
                <a:sym typeface="Fira Mono"/>
              </a:rPr>
              <a:t>read(index: Int, length: Int) =</a:t>
            </a:r>
          </a:p>
          <a:p>
            <a:pPr lvl="0" marL="0" rtl="0">
              <a:lnSpc>
                <a:spcPct val="115000"/>
              </a:lnSpc>
              <a:spcBef>
                <a:spcPts val="0"/>
              </a:spcBef>
              <a:buNone/>
            </a:pPr>
            <a:r>
              <a:rPr i="1" lang="en" sz="1100">
                <a:highlight>
                  <a:srgbClr val="FFFFFF"/>
                </a:highlight>
                <a:latin typeface="Fira Mono"/>
                <a:ea typeface="Fira Mono"/>
                <a:cs typeface="Fira Mono"/>
                <a:sym typeface="Fira Mono"/>
              </a:rPr>
              <a:t>    StateT</a:t>
            </a:r>
            <a:r>
              <a:rPr lang="en" sz="1100">
                <a:highlight>
                  <a:srgbClr val="FFFFFF"/>
                </a:highlight>
                <a:latin typeface="Fira Mono"/>
                <a:ea typeface="Fira Mono"/>
                <a:cs typeface="Fira Mono"/>
                <a:sym typeface="Fira Mono"/>
              </a:rPr>
              <a:t>[</a:t>
            </a:r>
            <a:r>
              <a:rPr lang="en" sz="1100">
                <a:solidFill>
                  <a:srgbClr val="20999D"/>
                </a:solidFill>
                <a:highlight>
                  <a:srgbClr val="FFFFFF"/>
                </a:highlight>
                <a:latin typeface="Fira Mono"/>
                <a:ea typeface="Fira Mono"/>
                <a:cs typeface="Fira Mono"/>
                <a:sym typeface="Fira Mono"/>
              </a:rPr>
              <a:t>Either</a:t>
            </a:r>
            <a:r>
              <a:rPr lang="en" sz="1100">
                <a:highlight>
                  <a:srgbClr val="FFFFFF"/>
                </a:highlight>
                <a:latin typeface="Fira Mono"/>
                <a:ea typeface="Fira Mono"/>
                <a:cs typeface="Fira Mono"/>
                <a:sym typeface="Fira Mono"/>
              </a:rPr>
              <a:t>[</a:t>
            </a:r>
            <a:r>
              <a:rPr lang="en" sz="1100">
                <a:solidFill>
                  <a:srgbClr val="20999D"/>
                </a:solidFill>
                <a:highlight>
                  <a:srgbClr val="FFFFFF"/>
                </a:highlight>
                <a:latin typeface="Fira Mono"/>
                <a:ea typeface="Fira Mono"/>
                <a:cs typeface="Fira Mono"/>
                <a:sym typeface="Fira Mono"/>
              </a:rPr>
              <a:t>IndexOutOfBoundsException</a:t>
            </a:r>
            <a:r>
              <a:rPr lang="en" sz="1100">
                <a:highlight>
                  <a:srgbClr val="FFFFFF"/>
                </a:highlight>
                <a:latin typeface="Fira Mono"/>
                <a:ea typeface="Fira Mono"/>
                <a:cs typeface="Fira Mono"/>
                <a:sym typeface="Fira Mono"/>
              </a:rPr>
              <a:t>, ?], </a:t>
            </a:r>
            <a:r>
              <a:rPr lang="en" sz="1100">
                <a:solidFill>
                  <a:srgbClr val="20999D"/>
                </a:solidFill>
                <a:highlight>
                  <a:srgbClr val="FFFFFF"/>
                </a:highlight>
                <a:latin typeface="Fira Mono"/>
                <a:ea typeface="Fira Mono"/>
                <a:cs typeface="Fira Mono"/>
                <a:sym typeface="Fira Mono"/>
              </a:rPr>
              <a:t>String</a:t>
            </a:r>
            <a:r>
              <a:rPr lang="en" sz="1100">
                <a:highlight>
                  <a:srgbClr val="FFFFFF"/>
                </a:highlight>
                <a:latin typeface="Fira Mono"/>
                <a:ea typeface="Fira Mono"/>
                <a:cs typeface="Fira Mono"/>
                <a:sym typeface="Fira Mono"/>
              </a:rPr>
              <a:t>, </a:t>
            </a:r>
            <a:r>
              <a:rPr lang="en" sz="1100">
                <a:solidFill>
                  <a:srgbClr val="20999D"/>
                </a:solidFill>
                <a:highlight>
                  <a:srgbClr val="FFFFFF"/>
                </a:highlight>
                <a:latin typeface="Fira Mono"/>
                <a:ea typeface="Fira Mono"/>
                <a:cs typeface="Fira Mono"/>
                <a:sym typeface="Fira Mono"/>
              </a:rPr>
              <a:t>String</a:t>
            </a:r>
            <a:r>
              <a:rPr lang="en" sz="1100">
                <a:highlight>
                  <a:srgbClr val="FFFFFF"/>
                </a:highlight>
                <a:latin typeface="Fira Mono"/>
                <a:ea typeface="Fira Mono"/>
                <a:cs typeface="Fira Mono"/>
                <a:sym typeface="Fira Mono"/>
              </a:rPr>
              <a:t>](s =&gt; </a:t>
            </a:r>
          </a:p>
          <a:p>
            <a:pPr lvl="0" marL="0" rtl="0">
              <a:lnSpc>
                <a:spcPct val="115000"/>
              </a:lnSpc>
              <a:spcBef>
                <a:spcPts val="0"/>
              </a:spcBef>
              <a:buNone/>
            </a:pPr>
            <a:r>
              <a:rPr b="1" lang="en" sz="1100">
                <a:solidFill>
                  <a:srgbClr val="000080"/>
                </a:solidFill>
                <a:highlight>
                  <a:srgbClr val="FFFFFF"/>
                </a:highlight>
                <a:latin typeface="Fira Mono"/>
                <a:ea typeface="Fira Mono"/>
                <a:cs typeface="Fira Mono"/>
                <a:sym typeface="Fira Mono"/>
              </a:rPr>
              <a:t>      if </a:t>
            </a:r>
            <a:r>
              <a:rPr lang="en" sz="1100">
                <a:highlight>
                  <a:srgbClr val="FFFFFF"/>
                </a:highlight>
                <a:latin typeface="Fira Mono"/>
                <a:ea typeface="Fira Mono"/>
                <a:cs typeface="Fira Mono"/>
                <a:sym typeface="Fira Mono"/>
              </a:rPr>
              <a:t>(s.length &lt; i + l) (</a:t>
            </a:r>
            <a:r>
              <a:rPr b="1" lang="en" sz="1100">
                <a:solidFill>
                  <a:srgbClr val="000080"/>
                </a:solidFill>
                <a:highlight>
                  <a:srgbClr val="FFFFFF"/>
                </a:highlight>
                <a:latin typeface="Fira Mono"/>
                <a:ea typeface="Fira Mono"/>
                <a:cs typeface="Fira Mono"/>
                <a:sym typeface="Fira Mono"/>
              </a:rPr>
              <a:t>new </a:t>
            </a:r>
            <a:r>
              <a:rPr lang="en" sz="1100">
                <a:highlight>
                  <a:srgbClr val="FFFFFF"/>
                </a:highlight>
                <a:latin typeface="Fira Mono"/>
                <a:ea typeface="Fira Mono"/>
                <a:cs typeface="Fira Mono"/>
                <a:sym typeface="Fira Mono"/>
              </a:rPr>
              <a:t>IndexOutOfBoundsException).left </a:t>
            </a:r>
          </a:p>
          <a:p>
            <a:pPr lvl="0" marL="0" rtl="0">
              <a:lnSpc>
                <a:spcPct val="115000"/>
              </a:lnSpc>
              <a:spcBef>
                <a:spcPts val="0"/>
              </a:spcBef>
              <a:buNone/>
            </a:pPr>
            <a:r>
              <a:rPr b="1" lang="en" sz="1100">
                <a:solidFill>
                  <a:srgbClr val="000080"/>
                </a:solidFill>
                <a:highlight>
                  <a:srgbClr val="FFFFFF"/>
                </a:highlight>
                <a:latin typeface="Fira Mono"/>
                <a:ea typeface="Fira Mono"/>
                <a:cs typeface="Fira Mono"/>
                <a:sym typeface="Fira Mono"/>
              </a:rPr>
              <a:t>      else </a:t>
            </a:r>
            <a:r>
              <a:rPr lang="en" sz="1100">
                <a:highlight>
                  <a:srgbClr val="FFFFFF"/>
                </a:highlight>
                <a:latin typeface="Fira Mono"/>
                <a:ea typeface="Fira Mono"/>
                <a:cs typeface="Fira Mono"/>
                <a:sym typeface="Fira Mono"/>
              </a:rPr>
              <a:t>s.substring(i, i + l - </a:t>
            </a:r>
            <a:r>
              <a:rPr lang="en" sz="1100">
                <a:solidFill>
                  <a:srgbClr val="0000FF"/>
                </a:solidFill>
                <a:highlight>
                  <a:srgbClr val="FFFFFF"/>
                </a:highlight>
                <a:latin typeface="Fira Mono"/>
                <a:ea typeface="Fira Mono"/>
                <a:cs typeface="Fira Mono"/>
                <a:sym typeface="Fira Mono"/>
              </a:rPr>
              <a:t>1</a:t>
            </a:r>
            <a:r>
              <a:rPr lang="en" sz="1100">
                <a:highlight>
                  <a:srgbClr val="FFFFFF"/>
                </a:highlight>
                <a:latin typeface="Fira Mono"/>
                <a:ea typeface="Fira Mono"/>
                <a:cs typeface="Fira Mono"/>
                <a:sym typeface="Fira Mono"/>
              </a:rPr>
              <a:t>))</a:t>
            </a:r>
          </a:p>
          <a:p>
            <a:pPr lvl="0" marL="0" rtl="0">
              <a:lnSpc>
                <a:spcPct val="115000"/>
              </a:lnSpc>
              <a:spcBef>
                <a:spcPts val="0"/>
              </a:spcBef>
              <a:buNone/>
            </a:pPr>
            <a:r>
              <a:rPr lang="en" sz="1100">
                <a:highlight>
                  <a:srgbClr val="FFFFFF"/>
                </a:highlight>
                <a:latin typeface="Fira Mono"/>
                <a:ea typeface="Fira Mono"/>
                <a:cs typeface="Fira Mono"/>
                <a:sym typeface="Fira Mono"/>
              </a:rPr>
              <a:t>}</a:t>
            </a:r>
          </a:p>
          <a:p>
            <a:pPr lvl="0" marL="0" rtl="0">
              <a:lnSpc>
                <a:spcPct val="115000"/>
              </a:lnSpc>
              <a:spcBef>
                <a:spcPts val="0"/>
              </a:spcBef>
              <a:buNone/>
            </a:pPr>
            <a:r>
              <a:t/>
            </a:r>
            <a:endParaRPr b="1" sz="1100">
              <a:solidFill>
                <a:srgbClr val="000080"/>
              </a:solidFill>
              <a:highlight>
                <a:srgbClr val="FFFFFF"/>
              </a:highlight>
              <a:latin typeface="Fira Mono"/>
              <a:ea typeface="Fira Mono"/>
              <a:cs typeface="Fira Mono"/>
              <a:sym typeface="Fira Mono"/>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4" name="Shape 284"/>
        <p:cNvGrpSpPr/>
        <p:nvPr/>
      </p:nvGrpSpPr>
      <p:grpSpPr>
        <a:xfrm>
          <a:off x="0" y="0"/>
          <a:ext cx="0" cy="0"/>
          <a:chOff x="0" y="0"/>
          <a:chExt cx="0" cy="0"/>
        </a:xfrm>
      </p:grpSpPr>
      <p:sp>
        <p:nvSpPr>
          <p:cNvPr id="285" name="Shape 285"/>
          <p:cNvSpPr txBox="1"/>
          <p:nvPr>
            <p:ph type="title"/>
          </p:nvPr>
        </p:nvSpPr>
        <p:spPr>
          <a:xfrm>
            <a:off x="311725" y="500925"/>
            <a:ext cx="3706500" cy="2508900"/>
          </a:xfrm>
          <a:prstGeom prst="rect">
            <a:avLst/>
          </a:prstGeom>
        </p:spPr>
        <p:txBody>
          <a:bodyPr anchorCtr="0" anchor="t" bIns="91425" lIns="91425" rIns="91425" wrap="square" tIns="91425">
            <a:noAutofit/>
          </a:bodyPr>
          <a:lstStyle/>
          <a:p>
            <a:pPr lvl="0">
              <a:spcBef>
                <a:spcPts val="0"/>
              </a:spcBef>
              <a:buNone/>
            </a:pPr>
            <a:r>
              <a:rPr lang="en"/>
              <a:t>Summing up</a:t>
            </a:r>
          </a:p>
        </p:txBody>
      </p:sp>
      <p:sp>
        <p:nvSpPr>
          <p:cNvPr id="286" name="Shape 286"/>
          <p:cNvSpPr txBox="1"/>
          <p:nvPr>
            <p:ph idx="1" type="body"/>
          </p:nvPr>
        </p:nvSpPr>
        <p:spPr>
          <a:xfrm>
            <a:off x="4644675" y="500925"/>
            <a:ext cx="4166400" cy="40986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0" name="Shape 290"/>
        <p:cNvGrpSpPr/>
        <p:nvPr/>
      </p:nvGrpSpPr>
      <p:grpSpPr>
        <a:xfrm>
          <a:off x="0" y="0"/>
          <a:ext cx="0" cy="0"/>
          <a:chOff x="0" y="0"/>
          <a:chExt cx="0" cy="0"/>
        </a:xfrm>
      </p:grpSpPr>
      <p:sp>
        <p:nvSpPr>
          <p:cNvPr id="291" name="Shape 291"/>
          <p:cNvSpPr txBox="1"/>
          <p:nvPr>
            <p:ph type="title"/>
          </p:nvPr>
        </p:nvSpPr>
        <p:spPr>
          <a:xfrm>
            <a:off x="311725" y="500925"/>
            <a:ext cx="3706500" cy="2508900"/>
          </a:xfrm>
          <a:prstGeom prst="rect">
            <a:avLst/>
          </a:prstGeom>
          <a:solidFill>
            <a:srgbClr val="F3F3F3"/>
          </a:solidFill>
          <a:ln cap="flat" cmpd="sng" w="9525">
            <a:solidFill>
              <a:srgbClr val="20999D"/>
            </a:solidFill>
            <a:prstDash val="solid"/>
            <a:round/>
            <a:headEnd len="med" w="med" type="none"/>
            <a:tailEnd len="med" w="med" type="none"/>
          </a:ln>
        </p:spPr>
        <p:txBody>
          <a:bodyPr anchorCtr="0" anchor="t" bIns="91425" lIns="91425" rIns="91425" wrap="square" tIns="91425">
            <a:noAutofit/>
          </a:bodyPr>
          <a:lstStyle/>
          <a:p>
            <a:pPr lvl="0" marL="0" rtl="0">
              <a:lnSpc>
                <a:spcPct val="115000"/>
              </a:lnSpc>
              <a:spcBef>
                <a:spcPts val="0"/>
              </a:spcBef>
              <a:buNone/>
            </a:pPr>
            <a:r>
              <a:rPr lang="en">
                <a:solidFill>
                  <a:srgbClr val="000000"/>
                </a:solidFill>
              </a:rPr>
              <a:t>Free </a:t>
            </a:r>
            <a:r>
              <a:rPr lang="en">
                <a:solidFill>
                  <a:srgbClr val="222222"/>
                </a:solidFill>
                <a:highlight>
                  <a:srgbClr val="FFFFFF"/>
                </a:highlight>
              </a:rPr>
              <a:t>⊢ Forgetful</a:t>
            </a:r>
          </a:p>
        </p:txBody>
      </p:sp>
      <p:sp>
        <p:nvSpPr>
          <p:cNvPr id="292" name="Shape 292"/>
          <p:cNvSpPr txBox="1"/>
          <p:nvPr>
            <p:ph idx="1" type="body"/>
          </p:nvPr>
        </p:nvSpPr>
        <p:spPr>
          <a:xfrm>
            <a:off x="4644675" y="500925"/>
            <a:ext cx="4166400" cy="40986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Shape 87"/>
          <p:cNvSpPr txBox="1"/>
          <p:nvPr>
            <p:ph type="title"/>
          </p:nvPr>
        </p:nvSpPr>
        <p:spPr>
          <a:xfrm>
            <a:off x="311725" y="500925"/>
            <a:ext cx="3706500" cy="2508900"/>
          </a:xfrm>
          <a:prstGeom prst="rect">
            <a:avLst/>
          </a:prstGeom>
        </p:spPr>
        <p:txBody>
          <a:bodyPr anchorCtr="0" anchor="t" bIns="91425" lIns="91425" rIns="91425" wrap="square" tIns="91425">
            <a:noAutofit/>
          </a:bodyPr>
          <a:lstStyle/>
          <a:p>
            <a:pPr lvl="0" marL="0" rtl="0">
              <a:lnSpc>
                <a:spcPct val="115000"/>
              </a:lnSpc>
              <a:spcBef>
                <a:spcPts val="0"/>
              </a:spcBef>
              <a:buNone/>
            </a:pPr>
            <a:r>
              <a:rPr lang="en" sz="2400"/>
              <a:t>What is a data type?</a:t>
            </a:r>
          </a:p>
          <a:p>
            <a:pPr lvl="0">
              <a:spcBef>
                <a:spcPts val="0"/>
              </a:spcBef>
              <a:buNone/>
            </a:pPr>
            <a:r>
              <a:t/>
            </a:r>
            <a:endParaRPr/>
          </a:p>
        </p:txBody>
      </p:sp>
      <p:sp>
        <p:nvSpPr>
          <p:cNvPr id="88" name="Shape 88"/>
          <p:cNvSpPr txBox="1"/>
          <p:nvPr>
            <p:ph idx="1" type="body"/>
          </p:nvPr>
        </p:nvSpPr>
        <p:spPr>
          <a:xfrm>
            <a:off x="4644675" y="500925"/>
            <a:ext cx="4166400" cy="4098600"/>
          </a:xfrm>
          <a:prstGeom prst="rect">
            <a:avLst/>
          </a:prstGeom>
        </p:spPr>
        <p:txBody>
          <a:bodyPr anchorCtr="0" anchor="t" bIns="91425" lIns="91425" rIns="91425" wrap="square" tIns="91425">
            <a:noAutofit/>
          </a:bodyPr>
          <a:lstStyle/>
          <a:p>
            <a:pPr lvl="0" rtl="0">
              <a:spcBef>
                <a:spcPts val="0"/>
              </a:spcBef>
              <a:buNone/>
            </a:pPr>
            <a:r>
              <a:rPr lang="en"/>
              <a:t>Data types in Scala are sums of products (we’re excluding functions)</a:t>
            </a:r>
          </a:p>
          <a:p>
            <a:pPr lvl="0" rtl="0">
              <a:spcBef>
                <a:spcPts val="0"/>
              </a:spcBef>
              <a:buNone/>
            </a:pPr>
            <a:r>
              <a:rPr lang="en"/>
              <a:t>One sealed trait, multiple case classes (sums) each built out of several values (products)</a:t>
            </a:r>
          </a:p>
          <a:p>
            <a:pPr lvl="0" rtl="0">
              <a:spcBef>
                <a:spcPts val="0"/>
              </a:spcBef>
              <a:buNone/>
            </a:pPr>
            <a:r>
              <a:rPr lang="en"/>
              <a:t>Sometimes recursive, one case class mentions the sealed trait</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Shape 93"/>
          <p:cNvSpPr txBox="1"/>
          <p:nvPr>
            <p:ph type="title"/>
          </p:nvPr>
        </p:nvSpPr>
        <p:spPr>
          <a:xfrm>
            <a:off x="311725" y="500925"/>
            <a:ext cx="3706500" cy="2508900"/>
          </a:xfrm>
          <a:prstGeom prst="rect">
            <a:avLst/>
          </a:prstGeom>
        </p:spPr>
        <p:txBody>
          <a:bodyPr anchorCtr="0" anchor="t" bIns="91425" lIns="91425" rIns="91425" wrap="square" tIns="91425">
            <a:noAutofit/>
          </a:bodyPr>
          <a:lstStyle/>
          <a:p>
            <a:pPr lvl="0" marL="0" rtl="0">
              <a:lnSpc>
                <a:spcPct val="115000"/>
              </a:lnSpc>
              <a:spcBef>
                <a:spcPts val="0"/>
              </a:spcBef>
              <a:buNone/>
            </a:pPr>
            <a:r>
              <a:rPr lang="en" sz="2400"/>
              <a:t>Commonly-used data </a:t>
            </a:r>
          </a:p>
          <a:p>
            <a:pPr lvl="0" marL="0" rtl="0">
              <a:lnSpc>
                <a:spcPct val="115000"/>
              </a:lnSpc>
              <a:spcBef>
                <a:spcPts val="0"/>
              </a:spcBef>
              <a:buNone/>
            </a:pPr>
            <a:r>
              <a:rPr lang="en" sz="2400"/>
              <a:t>types</a:t>
            </a:r>
          </a:p>
          <a:p>
            <a:pPr lvl="0">
              <a:spcBef>
                <a:spcPts val="0"/>
              </a:spcBef>
              <a:buNone/>
            </a:pPr>
            <a:r>
              <a:t/>
            </a:r>
            <a:endParaRPr/>
          </a:p>
        </p:txBody>
      </p:sp>
      <p:sp>
        <p:nvSpPr>
          <p:cNvPr id="94" name="Shape 94"/>
          <p:cNvSpPr txBox="1"/>
          <p:nvPr>
            <p:ph idx="1" type="body"/>
          </p:nvPr>
        </p:nvSpPr>
        <p:spPr>
          <a:xfrm>
            <a:off x="4644675" y="500925"/>
            <a:ext cx="4166400" cy="4098600"/>
          </a:xfrm>
          <a:prstGeom prst="rect">
            <a:avLst/>
          </a:prstGeom>
        </p:spPr>
        <p:txBody>
          <a:bodyPr anchorCtr="0" anchor="t" bIns="91425" lIns="91425" rIns="91425" wrap="square" tIns="91425">
            <a:noAutofit/>
          </a:bodyPr>
          <a:lstStyle/>
          <a:p>
            <a:pPr lvl="0">
              <a:spcBef>
                <a:spcPts val="0"/>
              </a:spcBef>
              <a:buNone/>
            </a:pPr>
            <a:r>
              <a:rPr b="1" lang="en" sz="900">
                <a:solidFill>
                  <a:srgbClr val="000080"/>
                </a:solidFill>
                <a:highlight>
                  <a:srgbClr val="FFFFFF"/>
                </a:highlight>
                <a:latin typeface="Fira Mono"/>
                <a:ea typeface="Fira Mono"/>
                <a:cs typeface="Fira Mono"/>
                <a:sym typeface="Fira Mono"/>
              </a:rPr>
              <a:t>sealed trait </a:t>
            </a:r>
            <a:r>
              <a:rPr lang="en" sz="900">
                <a:solidFill>
                  <a:srgbClr val="000000"/>
                </a:solidFill>
                <a:highlight>
                  <a:srgbClr val="FFFFFF"/>
                </a:highlight>
                <a:latin typeface="Fira Mono"/>
                <a:ea typeface="Fira Mono"/>
                <a:cs typeface="Fira Mono"/>
                <a:sym typeface="Fira Mono"/>
              </a:rPr>
              <a:t>Either[</a:t>
            </a:r>
            <a:r>
              <a:rPr lang="en" sz="900">
                <a:solidFill>
                  <a:srgbClr val="20999D"/>
                </a:solidFill>
                <a:highlight>
                  <a:srgbClr val="FFFFFF"/>
                </a:highlight>
                <a:latin typeface="Fira Mono"/>
                <a:ea typeface="Fira Mono"/>
                <a:cs typeface="Fira Mono"/>
                <a:sym typeface="Fira Mono"/>
              </a:rPr>
              <a:t>+L</a:t>
            </a:r>
            <a:r>
              <a:rPr lang="en" sz="900">
                <a:solidFill>
                  <a:srgbClr val="000000"/>
                </a:solidFill>
                <a:highlight>
                  <a:srgbClr val="FFFFFF"/>
                </a:highlight>
                <a:latin typeface="Fira Mono"/>
                <a:ea typeface="Fira Mono"/>
                <a:cs typeface="Fira Mono"/>
                <a:sym typeface="Fira Mono"/>
              </a:rPr>
              <a:t>, </a:t>
            </a:r>
            <a:r>
              <a:rPr lang="en" sz="900">
                <a:solidFill>
                  <a:srgbClr val="20999D"/>
                </a:solidFill>
                <a:highlight>
                  <a:srgbClr val="FFFFFF"/>
                </a:highlight>
                <a:latin typeface="Fira Mono"/>
                <a:ea typeface="Fira Mono"/>
                <a:cs typeface="Fira Mono"/>
                <a:sym typeface="Fira Mono"/>
              </a:rPr>
              <a:t>+R</a:t>
            </a:r>
            <a:r>
              <a:rPr lang="en" sz="900">
                <a:solidFill>
                  <a:srgbClr val="000000"/>
                </a:solidFill>
                <a:highlight>
                  <a:srgbClr val="FFFFFF"/>
                </a:highlight>
                <a:latin typeface="Fira Mono"/>
                <a:ea typeface="Fira Mono"/>
                <a:cs typeface="Fira Mono"/>
                <a:sym typeface="Fira Mono"/>
              </a:rPr>
              <a:t>]</a:t>
            </a:r>
          </a:p>
          <a:p>
            <a:pPr lvl="0">
              <a:spcBef>
                <a:spcPts val="0"/>
              </a:spcBef>
              <a:buNone/>
            </a:pPr>
            <a:r>
              <a:rPr b="1" lang="en" sz="900">
                <a:solidFill>
                  <a:srgbClr val="000080"/>
                </a:solidFill>
                <a:highlight>
                  <a:srgbClr val="FFFFFF"/>
                </a:highlight>
                <a:latin typeface="Fira Mono"/>
                <a:ea typeface="Fira Mono"/>
                <a:cs typeface="Fira Mono"/>
                <a:sym typeface="Fira Mono"/>
              </a:rPr>
              <a:t>case class </a:t>
            </a:r>
            <a:r>
              <a:rPr lang="en" sz="900">
                <a:solidFill>
                  <a:srgbClr val="000000"/>
                </a:solidFill>
                <a:highlight>
                  <a:srgbClr val="FFFFFF"/>
                </a:highlight>
                <a:latin typeface="Fira Mono"/>
                <a:ea typeface="Fira Mono"/>
                <a:cs typeface="Fira Mono"/>
                <a:sym typeface="Fira Mono"/>
              </a:rPr>
              <a:t>Right[</a:t>
            </a:r>
            <a:r>
              <a:rPr lang="en" sz="900">
                <a:solidFill>
                  <a:srgbClr val="20999D"/>
                </a:solidFill>
                <a:highlight>
                  <a:srgbClr val="FFFFFF"/>
                </a:highlight>
                <a:latin typeface="Fira Mono"/>
                <a:ea typeface="Fira Mono"/>
                <a:cs typeface="Fira Mono"/>
                <a:sym typeface="Fira Mono"/>
              </a:rPr>
              <a:t>+R</a:t>
            </a:r>
            <a:r>
              <a:rPr lang="en" sz="900">
                <a:solidFill>
                  <a:srgbClr val="000000"/>
                </a:solidFill>
                <a:highlight>
                  <a:srgbClr val="FFFFFF"/>
                </a:highlight>
                <a:latin typeface="Fira Mono"/>
                <a:ea typeface="Fira Mono"/>
                <a:cs typeface="Fira Mono"/>
                <a:sym typeface="Fira Mono"/>
              </a:rPr>
              <a:t>](r: </a:t>
            </a:r>
            <a:r>
              <a:rPr lang="en" sz="900">
                <a:solidFill>
                  <a:srgbClr val="20999D"/>
                </a:solidFill>
                <a:highlight>
                  <a:srgbClr val="FFFFFF"/>
                </a:highlight>
                <a:latin typeface="Fira Mono"/>
                <a:ea typeface="Fira Mono"/>
                <a:cs typeface="Fira Mono"/>
                <a:sym typeface="Fira Mono"/>
              </a:rPr>
              <a:t>R</a:t>
            </a:r>
            <a:r>
              <a:rPr lang="en" sz="900">
                <a:solidFill>
                  <a:srgbClr val="000000"/>
                </a:solidFill>
                <a:highlight>
                  <a:srgbClr val="FFFFFF"/>
                </a:highlight>
                <a:latin typeface="Fira Mono"/>
                <a:ea typeface="Fira Mono"/>
                <a:cs typeface="Fira Mono"/>
                <a:sym typeface="Fira Mono"/>
              </a:rPr>
              <a:t>) </a:t>
            </a:r>
            <a:r>
              <a:rPr b="1" lang="en" sz="900">
                <a:solidFill>
                  <a:srgbClr val="000080"/>
                </a:solidFill>
                <a:highlight>
                  <a:srgbClr val="FFFFFF"/>
                </a:highlight>
                <a:latin typeface="Fira Mono"/>
                <a:ea typeface="Fira Mono"/>
                <a:cs typeface="Fira Mono"/>
                <a:sym typeface="Fira Mono"/>
              </a:rPr>
              <a:t>extends </a:t>
            </a:r>
            <a:r>
              <a:rPr lang="en" sz="900">
                <a:solidFill>
                  <a:srgbClr val="000000"/>
                </a:solidFill>
                <a:highlight>
                  <a:srgbClr val="FFFFFF"/>
                </a:highlight>
                <a:latin typeface="Fira Mono"/>
                <a:ea typeface="Fira Mono"/>
                <a:cs typeface="Fira Mono"/>
                <a:sym typeface="Fira Mono"/>
              </a:rPr>
              <a:t>Either[Nothing, </a:t>
            </a:r>
            <a:r>
              <a:rPr lang="en" sz="900">
                <a:solidFill>
                  <a:srgbClr val="20999D"/>
                </a:solidFill>
                <a:highlight>
                  <a:srgbClr val="FFFFFF"/>
                </a:highlight>
                <a:latin typeface="Fira Mono"/>
                <a:ea typeface="Fira Mono"/>
                <a:cs typeface="Fira Mono"/>
                <a:sym typeface="Fira Mono"/>
              </a:rPr>
              <a:t>R</a:t>
            </a:r>
            <a:r>
              <a:rPr lang="en" sz="900">
                <a:solidFill>
                  <a:srgbClr val="000000"/>
                </a:solidFill>
                <a:highlight>
                  <a:srgbClr val="FFFFFF"/>
                </a:highlight>
                <a:latin typeface="Fira Mono"/>
                <a:ea typeface="Fira Mono"/>
                <a:cs typeface="Fira Mono"/>
                <a:sym typeface="Fira Mono"/>
              </a:rPr>
              <a:t>]</a:t>
            </a:r>
          </a:p>
          <a:p>
            <a:pPr lvl="0">
              <a:spcBef>
                <a:spcPts val="0"/>
              </a:spcBef>
              <a:buNone/>
            </a:pPr>
            <a:r>
              <a:rPr b="1" lang="en" sz="900">
                <a:solidFill>
                  <a:srgbClr val="000080"/>
                </a:solidFill>
                <a:highlight>
                  <a:srgbClr val="FFFFFF"/>
                </a:highlight>
                <a:latin typeface="Fira Mono"/>
                <a:ea typeface="Fira Mono"/>
                <a:cs typeface="Fira Mono"/>
                <a:sym typeface="Fira Mono"/>
              </a:rPr>
              <a:t>case class </a:t>
            </a:r>
            <a:r>
              <a:rPr lang="en" sz="900">
                <a:solidFill>
                  <a:srgbClr val="000000"/>
                </a:solidFill>
                <a:highlight>
                  <a:srgbClr val="FFFFFF"/>
                </a:highlight>
                <a:latin typeface="Fira Mono"/>
                <a:ea typeface="Fira Mono"/>
                <a:cs typeface="Fira Mono"/>
                <a:sym typeface="Fira Mono"/>
              </a:rPr>
              <a:t>Left[</a:t>
            </a:r>
            <a:r>
              <a:rPr lang="en" sz="900">
                <a:solidFill>
                  <a:srgbClr val="20999D"/>
                </a:solidFill>
                <a:highlight>
                  <a:srgbClr val="FFFFFF"/>
                </a:highlight>
                <a:latin typeface="Fira Mono"/>
                <a:ea typeface="Fira Mono"/>
                <a:cs typeface="Fira Mono"/>
                <a:sym typeface="Fira Mono"/>
              </a:rPr>
              <a:t>+L</a:t>
            </a:r>
            <a:r>
              <a:rPr lang="en" sz="900">
                <a:solidFill>
                  <a:srgbClr val="000000"/>
                </a:solidFill>
                <a:highlight>
                  <a:srgbClr val="FFFFFF"/>
                </a:highlight>
                <a:latin typeface="Fira Mono"/>
                <a:ea typeface="Fira Mono"/>
                <a:cs typeface="Fira Mono"/>
                <a:sym typeface="Fira Mono"/>
              </a:rPr>
              <a:t>](l: </a:t>
            </a:r>
            <a:r>
              <a:rPr lang="en" sz="900">
                <a:solidFill>
                  <a:srgbClr val="20999D"/>
                </a:solidFill>
                <a:highlight>
                  <a:srgbClr val="FFFFFF"/>
                </a:highlight>
                <a:latin typeface="Fira Mono"/>
                <a:ea typeface="Fira Mono"/>
                <a:cs typeface="Fira Mono"/>
                <a:sym typeface="Fira Mono"/>
              </a:rPr>
              <a:t>L</a:t>
            </a:r>
            <a:r>
              <a:rPr lang="en" sz="900">
                <a:solidFill>
                  <a:srgbClr val="000000"/>
                </a:solidFill>
                <a:highlight>
                  <a:srgbClr val="FFFFFF"/>
                </a:highlight>
                <a:latin typeface="Fira Mono"/>
                <a:ea typeface="Fira Mono"/>
                <a:cs typeface="Fira Mono"/>
                <a:sym typeface="Fira Mono"/>
              </a:rPr>
              <a:t>) </a:t>
            </a:r>
            <a:r>
              <a:rPr b="1" lang="en" sz="900">
                <a:solidFill>
                  <a:srgbClr val="000080"/>
                </a:solidFill>
                <a:highlight>
                  <a:srgbClr val="FFFFFF"/>
                </a:highlight>
                <a:latin typeface="Fira Mono"/>
                <a:ea typeface="Fira Mono"/>
                <a:cs typeface="Fira Mono"/>
                <a:sym typeface="Fira Mono"/>
              </a:rPr>
              <a:t>extends </a:t>
            </a:r>
            <a:r>
              <a:rPr lang="en" sz="900">
                <a:solidFill>
                  <a:srgbClr val="000000"/>
                </a:solidFill>
                <a:highlight>
                  <a:srgbClr val="FFFFFF"/>
                </a:highlight>
                <a:latin typeface="Fira Mono"/>
                <a:ea typeface="Fira Mono"/>
                <a:cs typeface="Fira Mono"/>
                <a:sym typeface="Fira Mono"/>
              </a:rPr>
              <a:t>Either[</a:t>
            </a:r>
            <a:r>
              <a:rPr lang="en" sz="900">
                <a:solidFill>
                  <a:srgbClr val="20999D"/>
                </a:solidFill>
                <a:highlight>
                  <a:srgbClr val="FFFFFF"/>
                </a:highlight>
                <a:latin typeface="Fira Mono"/>
                <a:ea typeface="Fira Mono"/>
                <a:cs typeface="Fira Mono"/>
                <a:sym typeface="Fira Mono"/>
              </a:rPr>
              <a:t>L</a:t>
            </a:r>
            <a:r>
              <a:rPr lang="en" sz="900">
                <a:solidFill>
                  <a:srgbClr val="000000"/>
                </a:solidFill>
                <a:highlight>
                  <a:srgbClr val="FFFFFF"/>
                </a:highlight>
                <a:latin typeface="Fira Mono"/>
                <a:ea typeface="Fira Mono"/>
                <a:cs typeface="Fira Mono"/>
                <a:sym typeface="Fira Mono"/>
              </a:rPr>
              <a:t>, Nothing]</a:t>
            </a:r>
          </a:p>
          <a:p>
            <a:pPr lvl="0">
              <a:spcBef>
                <a:spcPts val="0"/>
              </a:spcBef>
              <a:buNone/>
            </a:pPr>
            <a:r>
              <a:rPr lang="en"/>
              <a:t>Either, popular data type for describing failing computations</a:t>
            </a:r>
          </a:p>
          <a:p>
            <a:pPr lvl="0">
              <a:spcBef>
                <a:spcPts val="0"/>
              </a:spcBef>
              <a:buNone/>
            </a:pPr>
            <a:r>
              <a:rPr lang="en"/>
              <a:t>Problem description: divide two numbers then take the logarithm of the result, base 10</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Shape 99"/>
          <p:cNvSpPr txBox="1"/>
          <p:nvPr/>
        </p:nvSpPr>
        <p:spPr>
          <a:xfrm>
            <a:off x="250625" y="1438425"/>
            <a:ext cx="8663400" cy="3421800"/>
          </a:xfrm>
          <a:prstGeom prst="rect">
            <a:avLst/>
          </a:prstGeom>
          <a:noFill/>
          <a:ln>
            <a:noFill/>
          </a:ln>
        </p:spPr>
        <p:txBody>
          <a:bodyPr anchorCtr="0" anchor="t" bIns="91425" lIns="91425" rIns="91425" wrap="square" tIns="91425">
            <a:noAutofit/>
          </a:bodyPr>
          <a:lstStyle/>
          <a:p>
            <a:pPr lvl="0" marL="0" rtl="0">
              <a:lnSpc>
                <a:spcPct val="115000"/>
              </a:lnSpc>
              <a:spcBef>
                <a:spcPts val="0"/>
              </a:spcBef>
              <a:buNone/>
            </a:pPr>
            <a:r>
              <a:rPr b="1" lang="en" sz="1100">
                <a:solidFill>
                  <a:srgbClr val="000080"/>
                </a:solidFill>
                <a:latin typeface="Fira Mono"/>
                <a:ea typeface="Fira Mono"/>
                <a:cs typeface="Fira Mono"/>
                <a:sym typeface="Fira Mono"/>
              </a:rPr>
              <a:t>case class </a:t>
            </a:r>
            <a:r>
              <a:rPr lang="en" sz="1100">
                <a:latin typeface="Fira Mono"/>
                <a:ea typeface="Fira Mono"/>
                <a:cs typeface="Fira Mono"/>
                <a:sym typeface="Fira Mono"/>
              </a:rPr>
              <a:t>DividedByZero(dividend: Int)</a:t>
            </a:r>
          </a:p>
          <a:p>
            <a:pPr lvl="0" marL="0" rtl="0">
              <a:lnSpc>
                <a:spcPct val="115000"/>
              </a:lnSpc>
              <a:spcBef>
                <a:spcPts val="0"/>
              </a:spcBef>
              <a:buNone/>
            </a:pPr>
            <a:r>
              <a:rPr b="1" lang="en" sz="1100">
                <a:solidFill>
                  <a:srgbClr val="000080"/>
                </a:solidFill>
                <a:latin typeface="Fira Mono"/>
                <a:ea typeface="Fira Mono"/>
                <a:cs typeface="Fira Mono"/>
                <a:sym typeface="Fira Mono"/>
              </a:rPr>
              <a:t>def </a:t>
            </a:r>
            <a:r>
              <a:rPr lang="en" sz="1100">
                <a:latin typeface="Fira Mono"/>
                <a:ea typeface="Fira Mono"/>
                <a:cs typeface="Fira Mono"/>
                <a:sym typeface="Fira Mono"/>
              </a:rPr>
              <a:t>divide(dividend: Int, divisor: Int): DividedByZero </a:t>
            </a:r>
            <a:r>
              <a:rPr lang="en" sz="1100">
                <a:solidFill>
                  <a:srgbClr val="20999D"/>
                </a:solidFill>
                <a:latin typeface="Fira Mono"/>
                <a:ea typeface="Fira Mono"/>
                <a:cs typeface="Fira Mono"/>
                <a:sym typeface="Fira Mono"/>
              </a:rPr>
              <a:t>Either </a:t>
            </a:r>
            <a:r>
              <a:rPr lang="en" sz="1100">
                <a:latin typeface="Fira Mono"/>
                <a:ea typeface="Fira Mono"/>
                <a:cs typeface="Fira Mono"/>
                <a:sym typeface="Fira Mono"/>
              </a:rPr>
              <a:t>Int =</a:t>
            </a:r>
          </a:p>
          <a:p>
            <a:pPr lvl="0" marL="0" rtl="0">
              <a:lnSpc>
                <a:spcPct val="115000"/>
              </a:lnSpc>
              <a:spcBef>
                <a:spcPts val="0"/>
              </a:spcBef>
              <a:buNone/>
            </a:pPr>
            <a:r>
              <a:rPr lang="en" sz="1100">
                <a:latin typeface="Fira Mono"/>
                <a:ea typeface="Fira Mono"/>
                <a:cs typeface="Fira Mono"/>
                <a:sym typeface="Fira Mono"/>
              </a:rPr>
              <a:t> </a:t>
            </a:r>
            <a:r>
              <a:rPr b="1" lang="en" sz="1100">
                <a:solidFill>
                  <a:srgbClr val="000080"/>
                </a:solidFill>
                <a:latin typeface="Fira Mono"/>
                <a:ea typeface="Fira Mono"/>
                <a:cs typeface="Fira Mono"/>
                <a:sym typeface="Fira Mono"/>
              </a:rPr>
              <a:t>if </a:t>
            </a:r>
            <a:r>
              <a:rPr lang="en" sz="1100">
                <a:latin typeface="Fira Mono"/>
                <a:ea typeface="Fira Mono"/>
                <a:cs typeface="Fira Mono"/>
                <a:sym typeface="Fira Mono"/>
              </a:rPr>
              <a:t>(divisor == </a:t>
            </a:r>
            <a:r>
              <a:rPr lang="en" sz="1100">
                <a:solidFill>
                  <a:srgbClr val="0000FF"/>
                </a:solidFill>
                <a:latin typeface="Fira Mono"/>
                <a:ea typeface="Fira Mono"/>
                <a:cs typeface="Fira Mono"/>
                <a:sym typeface="Fira Mono"/>
              </a:rPr>
              <a:t>0</a:t>
            </a:r>
            <a:r>
              <a:rPr lang="en" sz="1100">
                <a:latin typeface="Fira Mono"/>
                <a:ea typeface="Fira Mono"/>
                <a:cs typeface="Fira Mono"/>
                <a:sym typeface="Fira Mono"/>
              </a:rPr>
              <a:t>) </a:t>
            </a:r>
            <a:r>
              <a:rPr i="1" lang="en" sz="1100">
                <a:solidFill>
                  <a:srgbClr val="660E7A"/>
                </a:solidFill>
                <a:latin typeface="Fira Mono"/>
                <a:ea typeface="Fira Mono"/>
                <a:cs typeface="Fira Mono"/>
                <a:sym typeface="Fira Mono"/>
              </a:rPr>
              <a:t>Left</a:t>
            </a:r>
            <a:r>
              <a:rPr lang="en" sz="1100">
                <a:latin typeface="Fira Mono"/>
                <a:ea typeface="Fira Mono"/>
                <a:cs typeface="Fira Mono"/>
                <a:sym typeface="Fira Mono"/>
              </a:rPr>
              <a:t>(</a:t>
            </a:r>
            <a:r>
              <a:rPr i="1" lang="en" sz="1100">
                <a:latin typeface="Fira Mono"/>
                <a:ea typeface="Fira Mono"/>
                <a:cs typeface="Fira Mono"/>
                <a:sym typeface="Fira Mono"/>
              </a:rPr>
              <a:t>DividedByZero</a:t>
            </a:r>
            <a:r>
              <a:rPr lang="en" sz="1100">
                <a:latin typeface="Fira Mono"/>
                <a:ea typeface="Fira Mono"/>
                <a:cs typeface="Fira Mono"/>
                <a:sym typeface="Fira Mono"/>
              </a:rPr>
              <a:t>(dividend))</a:t>
            </a:r>
          </a:p>
          <a:p>
            <a:pPr lvl="0" marL="0" rtl="0">
              <a:lnSpc>
                <a:spcPct val="115000"/>
              </a:lnSpc>
              <a:spcBef>
                <a:spcPts val="0"/>
              </a:spcBef>
              <a:buNone/>
            </a:pPr>
            <a:r>
              <a:rPr lang="en" sz="1100">
                <a:latin typeface="Fira Mono"/>
                <a:ea typeface="Fira Mono"/>
                <a:cs typeface="Fira Mono"/>
                <a:sym typeface="Fira Mono"/>
              </a:rPr>
              <a:t> </a:t>
            </a:r>
            <a:r>
              <a:rPr b="1" lang="en" sz="1100">
                <a:solidFill>
                  <a:srgbClr val="000080"/>
                </a:solidFill>
                <a:latin typeface="Fira Mono"/>
                <a:ea typeface="Fira Mono"/>
                <a:cs typeface="Fira Mono"/>
                <a:sym typeface="Fira Mono"/>
              </a:rPr>
              <a:t>else </a:t>
            </a:r>
            <a:r>
              <a:rPr i="1" lang="en" sz="1100">
                <a:solidFill>
                  <a:srgbClr val="660E7A"/>
                </a:solidFill>
                <a:latin typeface="Fira Mono"/>
                <a:ea typeface="Fira Mono"/>
                <a:cs typeface="Fira Mono"/>
                <a:sym typeface="Fira Mono"/>
              </a:rPr>
              <a:t>Right</a:t>
            </a:r>
            <a:r>
              <a:rPr lang="en" sz="1100">
                <a:latin typeface="Fira Mono"/>
                <a:ea typeface="Fira Mono"/>
                <a:cs typeface="Fira Mono"/>
                <a:sym typeface="Fira Mono"/>
              </a:rPr>
              <a:t>(dividend / divisor)</a:t>
            </a:r>
          </a:p>
          <a:p>
            <a:pPr lvl="0" marL="0" rtl="0">
              <a:lnSpc>
                <a:spcPct val="115000"/>
              </a:lnSpc>
              <a:spcBef>
                <a:spcPts val="0"/>
              </a:spcBef>
              <a:buNone/>
            </a:pPr>
            <a:r>
              <a:t/>
            </a:r>
            <a:endParaRPr sz="1100">
              <a:latin typeface="Fira Mono"/>
              <a:ea typeface="Fira Mono"/>
              <a:cs typeface="Fira Mono"/>
              <a:sym typeface="Fira Mono"/>
            </a:endParaRPr>
          </a:p>
          <a:p>
            <a:pPr lvl="0" marL="0" rtl="0">
              <a:lnSpc>
                <a:spcPct val="115000"/>
              </a:lnSpc>
              <a:spcBef>
                <a:spcPts val="0"/>
              </a:spcBef>
              <a:buNone/>
            </a:pPr>
            <a:r>
              <a:rPr b="1" lang="en" sz="1100">
                <a:solidFill>
                  <a:srgbClr val="000080"/>
                </a:solidFill>
                <a:latin typeface="Fira Mono"/>
                <a:ea typeface="Fira Mono"/>
                <a:cs typeface="Fira Mono"/>
                <a:sym typeface="Fira Mono"/>
              </a:rPr>
              <a:t>case class </a:t>
            </a:r>
            <a:r>
              <a:rPr lang="en" sz="1100">
                <a:latin typeface="Fira Mono"/>
                <a:ea typeface="Fira Mono"/>
                <a:cs typeface="Fira Mono"/>
                <a:sym typeface="Fira Mono"/>
              </a:rPr>
              <a:t>NoLogarithm(number: Double)</a:t>
            </a:r>
          </a:p>
          <a:p>
            <a:pPr lvl="0" marL="0" rtl="0">
              <a:lnSpc>
                <a:spcPct val="115000"/>
              </a:lnSpc>
              <a:spcBef>
                <a:spcPts val="0"/>
              </a:spcBef>
              <a:buNone/>
            </a:pPr>
            <a:r>
              <a:rPr b="1" lang="en" sz="1100">
                <a:solidFill>
                  <a:srgbClr val="000080"/>
                </a:solidFill>
                <a:latin typeface="Fira Mono"/>
                <a:ea typeface="Fira Mono"/>
                <a:cs typeface="Fira Mono"/>
                <a:sym typeface="Fira Mono"/>
              </a:rPr>
              <a:t>def </a:t>
            </a:r>
            <a:r>
              <a:rPr lang="en" sz="1100">
                <a:latin typeface="Fira Mono"/>
                <a:ea typeface="Fira Mono"/>
                <a:cs typeface="Fira Mono"/>
                <a:sym typeface="Fira Mono"/>
              </a:rPr>
              <a:t>log10(number: Double): NoLogarithm </a:t>
            </a:r>
            <a:r>
              <a:rPr lang="en" sz="1100">
                <a:solidFill>
                  <a:srgbClr val="20999D"/>
                </a:solidFill>
                <a:latin typeface="Fira Mono"/>
                <a:ea typeface="Fira Mono"/>
                <a:cs typeface="Fira Mono"/>
                <a:sym typeface="Fira Mono"/>
              </a:rPr>
              <a:t>Either </a:t>
            </a:r>
            <a:r>
              <a:rPr lang="en" sz="1100">
                <a:latin typeface="Fira Mono"/>
                <a:ea typeface="Fira Mono"/>
                <a:cs typeface="Fira Mono"/>
                <a:sym typeface="Fira Mono"/>
              </a:rPr>
              <a:t>Double =</a:t>
            </a:r>
          </a:p>
          <a:p>
            <a:pPr lvl="0" marL="0" rtl="0">
              <a:lnSpc>
                <a:spcPct val="115000"/>
              </a:lnSpc>
              <a:spcBef>
                <a:spcPts val="0"/>
              </a:spcBef>
              <a:buNone/>
            </a:pPr>
            <a:r>
              <a:rPr lang="en" sz="1100">
                <a:latin typeface="Fira Mono"/>
                <a:ea typeface="Fira Mono"/>
                <a:cs typeface="Fira Mono"/>
                <a:sym typeface="Fira Mono"/>
              </a:rPr>
              <a:t> </a:t>
            </a:r>
            <a:r>
              <a:rPr b="1" lang="en" sz="1100">
                <a:solidFill>
                  <a:srgbClr val="000080"/>
                </a:solidFill>
                <a:latin typeface="Fira Mono"/>
                <a:ea typeface="Fira Mono"/>
                <a:cs typeface="Fira Mono"/>
                <a:sym typeface="Fira Mono"/>
              </a:rPr>
              <a:t>if </a:t>
            </a:r>
            <a:r>
              <a:rPr lang="en" sz="1100">
                <a:latin typeface="Fira Mono"/>
                <a:ea typeface="Fira Mono"/>
                <a:cs typeface="Fira Mono"/>
                <a:sym typeface="Fira Mono"/>
              </a:rPr>
              <a:t>(number &lt;= </a:t>
            </a:r>
            <a:r>
              <a:rPr lang="en" sz="1100">
                <a:solidFill>
                  <a:srgbClr val="0000FF"/>
                </a:solidFill>
                <a:latin typeface="Fira Mono"/>
                <a:ea typeface="Fira Mono"/>
                <a:cs typeface="Fira Mono"/>
                <a:sym typeface="Fira Mono"/>
              </a:rPr>
              <a:t>0</a:t>
            </a:r>
            <a:r>
              <a:rPr lang="en" sz="1100">
                <a:latin typeface="Fira Mono"/>
                <a:ea typeface="Fira Mono"/>
                <a:cs typeface="Fira Mono"/>
                <a:sym typeface="Fira Mono"/>
              </a:rPr>
              <a:t>) </a:t>
            </a:r>
            <a:r>
              <a:rPr i="1" lang="en" sz="1100">
                <a:solidFill>
                  <a:srgbClr val="660E7A"/>
                </a:solidFill>
                <a:latin typeface="Fira Mono"/>
                <a:ea typeface="Fira Mono"/>
                <a:cs typeface="Fira Mono"/>
                <a:sym typeface="Fira Mono"/>
              </a:rPr>
              <a:t>Left</a:t>
            </a:r>
            <a:r>
              <a:rPr lang="en" sz="1100">
                <a:latin typeface="Fira Mono"/>
                <a:ea typeface="Fira Mono"/>
                <a:cs typeface="Fira Mono"/>
                <a:sym typeface="Fira Mono"/>
              </a:rPr>
              <a:t>(</a:t>
            </a:r>
            <a:r>
              <a:rPr i="1" lang="en" sz="1100">
                <a:latin typeface="Fira Mono"/>
                <a:ea typeface="Fira Mono"/>
                <a:cs typeface="Fira Mono"/>
                <a:sym typeface="Fira Mono"/>
              </a:rPr>
              <a:t>NoLogarithm</a:t>
            </a:r>
            <a:r>
              <a:rPr lang="en" sz="1100">
                <a:latin typeface="Fira Mono"/>
                <a:ea typeface="Fira Mono"/>
                <a:cs typeface="Fira Mono"/>
                <a:sym typeface="Fira Mono"/>
              </a:rPr>
              <a:t>(number))</a:t>
            </a:r>
          </a:p>
          <a:p>
            <a:pPr lvl="0" marL="0" rtl="0">
              <a:lnSpc>
                <a:spcPct val="115000"/>
              </a:lnSpc>
              <a:spcBef>
                <a:spcPts val="0"/>
              </a:spcBef>
              <a:buNone/>
            </a:pPr>
            <a:r>
              <a:rPr lang="en" sz="1100">
                <a:latin typeface="Fira Mono"/>
                <a:ea typeface="Fira Mono"/>
                <a:cs typeface="Fira Mono"/>
                <a:sym typeface="Fira Mono"/>
              </a:rPr>
              <a:t> </a:t>
            </a:r>
            <a:r>
              <a:rPr b="1" lang="en" sz="1100">
                <a:solidFill>
                  <a:srgbClr val="000080"/>
                </a:solidFill>
                <a:latin typeface="Fira Mono"/>
                <a:ea typeface="Fira Mono"/>
                <a:cs typeface="Fira Mono"/>
                <a:sym typeface="Fira Mono"/>
              </a:rPr>
              <a:t>else </a:t>
            </a:r>
            <a:r>
              <a:rPr i="1" lang="en" sz="1100">
                <a:solidFill>
                  <a:srgbClr val="660E7A"/>
                </a:solidFill>
                <a:latin typeface="Fira Mono"/>
                <a:ea typeface="Fira Mono"/>
                <a:cs typeface="Fira Mono"/>
                <a:sym typeface="Fira Mono"/>
              </a:rPr>
              <a:t>Right</a:t>
            </a:r>
            <a:r>
              <a:rPr lang="en" sz="1100">
                <a:latin typeface="Fira Mono"/>
                <a:ea typeface="Fira Mono"/>
                <a:cs typeface="Fira Mono"/>
                <a:sym typeface="Fira Mono"/>
              </a:rPr>
              <a:t>(Math.</a:t>
            </a:r>
            <a:r>
              <a:rPr i="1" lang="en" sz="1100">
                <a:latin typeface="Fira Mono"/>
                <a:ea typeface="Fira Mono"/>
                <a:cs typeface="Fira Mono"/>
                <a:sym typeface="Fira Mono"/>
              </a:rPr>
              <a:t>log10</a:t>
            </a:r>
            <a:r>
              <a:rPr lang="en" sz="1100">
                <a:latin typeface="Fira Mono"/>
                <a:ea typeface="Fira Mono"/>
                <a:cs typeface="Fira Mono"/>
                <a:sym typeface="Fira Mono"/>
              </a:rPr>
              <a:t>(number))</a:t>
            </a:r>
          </a:p>
          <a:p>
            <a:pPr lvl="0" marL="0" rtl="0">
              <a:lnSpc>
                <a:spcPct val="115000"/>
              </a:lnSpc>
              <a:spcBef>
                <a:spcPts val="0"/>
              </a:spcBef>
              <a:buNone/>
            </a:pPr>
            <a:r>
              <a:t/>
            </a:r>
            <a:endParaRPr sz="1000">
              <a:latin typeface="Roboto"/>
              <a:ea typeface="Roboto"/>
              <a:cs typeface="Roboto"/>
              <a:sym typeface="Roboto"/>
            </a:endParaRPr>
          </a:p>
          <a:p>
            <a:pPr lvl="0" marL="0" rtl="0">
              <a:lnSpc>
                <a:spcPct val="115000"/>
              </a:lnSpc>
              <a:spcBef>
                <a:spcPts val="0"/>
              </a:spcBef>
              <a:buNone/>
            </a:pPr>
            <a:r>
              <a:rPr lang="en" sz="1000">
                <a:latin typeface="Roboto"/>
                <a:ea typeface="Roboto"/>
                <a:cs typeface="Roboto"/>
                <a:sym typeface="Roboto"/>
              </a:rPr>
              <a:t>Typical usage of Either, two error types for two error meanings</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Shape 104"/>
          <p:cNvSpPr txBox="1"/>
          <p:nvPr/>
        </p:nvSpPr>
        <p:spPr>
          <a:xfrm>
            <a:off x="250625" y="806400"/>
            <a:ext cx="8663400" cy="4053600"/>
          </a:xfrm>
          <a:prstGeom prst="rect">
            <a:avLst/>
          </a:prstGeom>
          <a:noFill/>
          <a:ln>
            <a:noFill/>
          </a:ln>
        </p:spPr>
        <p:txBody>
          <a:bodyPr anchorCtr="0" anchor="t" bIns="91425" lIns="91425" rIns="91425" wrap="square" tIns="91425">
            <a:noAutofit/>
          </a:bodyPr>
          <a:lstStyle/>
          <a:p>
            <a:pPr lvl="0" marL="0" rtl="0">
              <a:lnSpc>
                <a:spcPct val="115000"/>
              </a:lnSpc>
              <a:spcBef>
                <a:spcPts val="0"/>
              </a:spcBef>
              <a:buNone/>
            </a:pPr>
            <a:r>
              <a:rPr b="1" lang="en" sz="1100">
                <a:solidFill>
                  <a:srgbClr val="000080"/>
                </a:solidFill>
                <a:latin typeface="Fira Mono"/>
                <a:ea typeface="Fira Mono"/>
                <a:cs typeface="Fira Mono"/>
                <a:sym typeface="Fira Mono"/>
              </a:rPr>
              <a:t>sealed trait </a:t>
            </a:r>
            <a:r>
              <a:rPr lang="en" sz="1100">
                <a:latin typeface="Fira Mono"/>
                <a:ea typeface="Fira Mono"/>
                <a:cs typeface="Fira Mono"/>
                <a:sym typeface="Fira Mono"/>
              </a:rPr>
              <a:t>DividedByZeroOrNoLogarithm</a:t>
            </a:r>
          </a:p>
          <a:p>
            <a:pPr lvl="0" marL="0" rtl="0">
              <a:lnSpc>
                <a:spcPct val="115000"/>
              </a:lnSpc>
              <a:spcBef>
                <a:spcPts val="0"/>
              </a:spcBef>
              <a:buNone/>
            </a:pPr>
            <a:r>
              <a:rPr b="1" lang="en" sz="1100">
                <a:solidFill>
                  <a:srgbClr val="000080"/>
                </a:solidFill>
                <a:latin typeface="Fira Mono"/>
                <a:ea typeface="Fira Mono"/>
                <a:cs typeface="Fira Mono"/>
                <a:sym typeface="Fira Mono"/>
              </a:rPr>
              <a:t>case class </a:t>
            </a:r>
            <a:r>
              <a:rPr lang="en" sz="1100">
                <a:latin typeface="Fira Mono"/>
                <a:ea typeface="Fira Mono"/>
                <a:cs typeface="Fira Mono"/>
                <a:sym typeface="Fira Mono"/>
              </a:rPr>
              <a:t>LDividedByZero(dividend: Int) </a:t>
            </a:r>
            <a:r>
              <a:rPr b="1" lang="en" sz="1100">
                <a:solidFill>
                  <a:srgbClr val="000080"/>
                </a:solidFill>
                <a:latin typeface="Fira Mono"/>
                <a:ea typeface="Fira Mono"/>
                <a:cs typeface="Fira Mono"/>
                <a:sym typeface="Fira Mono"/>
              </a:rPr>
              <a:t>extends </a:t>
            </a:r>
            <a:r>
              <a:rPr lang="en" sz="1100">
                <a:latin typeface="Fira Mono"/>
                <a:ea typeface="Fira Mono"/>
                <a:cs typeface="Fira Mono"/>
                <a:sym typeface="Fira Mono"/>
              </a:rPr>
              <a:t>DividedByZeroOrNoLogarithm</a:t>
            </a:r>
          </a:p>
          <a:p>
            <a:pPr lvl="0" marL="0" rtl="0">
              <a:lnSpc>
                <a:spcPct val="115000"/>
              </a:lnSpc>
              <a:spcBef>
                <a:spcPts val="0"/>
              </a:spcBef>
              <a:buNone/>
            </a:pPr>
            <a:r>
              <a:rPr b="1" lang="en" sz="1100">
                <a:solidFill>
                  <a:srgbClr val="000080"/>
                </a:solidFill>
                <a:latin typeface="Fira Mono"/>
                <a:ea typeface="Fira Mono"/>
                <a:cs typeface="Fira Mono"/>
                <a:sym typeface="Fira Mono"/>
              </a:rPr>
              <a:t>case class </a:t>
            </a:r>
            <a:r>
              <a:rPr lang="en" sz="1100">
                <a:latin typeface="Fira Mono"/>
                <a:ea typeface="Fira Mono"/>
                <a:cs typeface="Fira Mono"/>
                <a:sym typeface="Fira Mono"/>
              </a:rPr>
              <a:t>LNoLogarithm(number: Double) </a:t>
            </a:r>
            <a:r>
              <a:rPr b="1" lang="en" sz="1100">
                <a:solidFill>
                  <a:srgbClr val="000080"/>
                </a:solidFill>
                <a:latin typeface="Fira Mono"/>
                <a:ea typeface="Fira Mono"/>
                <a:cs typeface="Fira Mono"/>
                <a:sym typeface="Fira Mono"/>
              </a:rPr>
              <a:t>extends </a:t>
            </a:r>
            <a:r>
              <a:rPr lang="en" sz="1100">
                <a:latin typeface="Fira Mono"/>
                <a:ea typeface="Fira Mono"/>
                <a:cs typeface="Fira Mono"/>
                <a:sym typeface="Fira Mono"/>
              </a:rPr>
              <a:t>DividedByZeroOrNoLogarithm</a:t>
            </a:r>
          </a:p>
          <a:p>
            <a:pPr lvl="0" marL="0" rtl="0">
              <a:lnSpc>
                <a:spcPct val="115000"/>
              </a:lnSpc>
              <a:spcBef>
                <a:spcPts val="0"/>
              </a:spcBef>
              <a:buNone/>
            </a:pPr>
            <a:r>
              <a:rPr b="1" lang="en" sz="1100">
                <a:solidFill>
                  <a:srgbClr val="000080"/>
                </a:solidFill>
                <a:latin typeface="Fira Mono"/>
                <a:ea typeface="Fira Mono"/>
                <a:cs typeface="Fira Mono"/>
                <a:sym typeface="Fira Mono"/>
              </a:rPr>
              <a:t>def </a:t>
            </a:r>
            <a:r>
              <a:rPr lang="en" sz="1100">
                <a:latin typeface="Fira Mono"/>
                <a:ea typeface="Fira Mono"/>
                <a:cs typeface="Fira Mono"/>
                <a:sym typeface="Fira Mono"/>
              </a:rPr>
              <a:t>divideAndLog(dividend: Int, divisor: Int): DividedByZeroOrNoLogarithm </a:t>
            </a:r>
            <a:r>
              <a:rPr lang="en" sz="1100">
                <a:solidFill>
                  <a:srgbClr val="20999D"/>
                </a:solidFill>
                <a:latin typeface="Fira Mono"/>
                <a:ea typeface="Fira Mono"/>
                <a:cs typeface="Fira Mono"/>
                <a:sym typeface="Fira Mono"/>
              </a:rPr>
              <a:t>Either </a:t>
            </a:r>
            <a:r>
              <a:rPr lang="en" sz="1100">
                <a:latin typeface="Fira Mono"/>
                <a:ea typeface="Fira Mono"/>
                <a:cs typeface="Fira Mono"/>
                <a:sym typeface="Fira Mono"/>
              </a:rPr>
              <a:t>Double = </a:t>
            </a:r>
          </a:p>
          <a:p>
            <a:pPr lvl="0" marL="0" rtl="0">
              <a:lnSpc>
                <a:spcPct val="115000"/>
              </a:lnSpc>
              <a:spcBef>
                <a:spcPts val="0"/>
              </a:spcBef>
              <a:buNone/>
            </a:pPr>
            <a:r>
              <a:rPr b="1" lang="en" sz="1100">
                <a:solidFill>
                  <a:srgbClr val="000080"/>
                </a:solidFill>
                <a:latin typeface="Fira Mono"/>
                <a:ea typeface="Fira Mono"/>
                <a:cs typeface="Fira Mono"/>
                <a:sym typeface="Fira Mono"/>
              </a:rPr>
              <a:t>  for </a:t>
            </a:r>
            <a:r>
              <a:rPr lang="en" sz="1100">
                <a:latin typeface="Fira Mono"/>
                <a:ea typeface="Fira Mono"/>
                <a:cs typeface="Fira Mono"/>
                <a:sym typeface="Fira Mono"/>
              </a:rPr>
              <a:t>{</a:t>
            </a:r>
          </a:p>
          <a:p>
            <a:pPr lvl="0" marL="0" rtl="0">
              <a:lnSpc>
                <a:spcPct val="115000"/>
              </a:lnSpc>
              <a:spcBef>
                <a:spcPts val="0"/>
              </a:spcBef>
              <a:buNone/>
            </a:pPr>
            <a:r>
              <a:rPr lang="en" sz="1100">
                <a:latin typeface="Fira Mono"/>
                <a:ea typeface="Fira Mono"/>
                <a:cs typeface="Fira Mono"/>
                <a:sym typeface="Fira Mono"/>
              </a:rPr>
              <a:t>    divideResult &lt;- divide(dividend, divisor).leftMap {</a:t>
            </a:r>
          </a:p>
          <a:p>
            <a:pPr lvl="0" marL="0" rtl="0">
              <a:lnSpc>
                <a:spcPct val="115000"/>
              </a:lnSpc>
              <a:spcBef>
                <a:spcPts val="0"/>
              </a:spcBef>
              <a:buNone/>
            </a:pPr>
            <a:r>
              <a:rPr lang="en" sz="1100">
                <a:latin typeface="Fira Mono"/>
                <a:ea typeface="Fira Mono"/>
                <a:cs typeface="Fira Mono"/>
                <a:sym typeface="Fira Mono"/>
              </a:rPr>
              <a:t>      </a:t>
            </a:r>
            <a:r>
              <a:rPr b="1" lang="en" sz="1100">
                <a:solidFill>
                  <a:srgbClr val="000080"/>
                </a:solidFill>
                <a:latin typeface="Fira Mono"/>
                <a:ea typeface="Fira Mono"/>
                <a:cs typeface="Fira Mono"/>
                <a:sym typeface="Fira Mono"/>
              </a:rPr>
              <a:t>case </a:t>
            </a:r>
            <a:r>
              <a:rPr i="1" lang="en" sz="1100">
                <a:latin typeface="Fira Mono"/>
                <a:ea typeface="Fira Mono"/>
                <a:cs typeface="Fira Mono"/>
                <a:sym typeface="Fira Mono"/>
              </a:rPr>
              <a:t>DividedByZero</a:t>
            </a:r>
            <a:r>
              <a:rPr lang="en" sz="1100">
                <a:latin typeface="Fira Mono"/>
                <a:ea typeface="Fira Mono"/>
                <a:cs typeface="Fira Mono"/>
                <a:sym typeface="Fira Mono"/>
              </a:rPr>
              <a:t>(dividend) =&gt;</a:t>
            </a:r>
          </a:p>
          <a:p>
            <a:pPr lvl="0" rtl="0">
              <a:lnSpc>
                <a:spcPct val="115000"/>
              </a:lnSpc>
              <a:spcBef>
                <a:spcPts val="0"/>
              </a:spcBef>
              <a:buNone/>
            </a:pPr>
            <a:r>
              <a:rPr lang="en" sz="1100">
                <a:latin typeface="Fira Mono"/>
                <a:ea typeface="Fira Mono"/>
                <a:cs typeface="Fira Mono"/>
                <a:sym typeface="Fira Mono"/>
              </a:rPr>
              <a:t>        L</a:t>
            </a:r>
            <a:r>
              <a:rPr i="1" lang="en" sz="1100">
                <a:latin typeface="Fira Mono"/>
                <a:ea typeface="Fira Mono"/>
                <a:cs typeface="Fira Mono"/>
                <a:sym typeface="Fira Mono"/>
              </a:rPr>
              <a:t>DividedByZero</a:t>
            </a:r>
            <a:r>
              <a:rPr lang="en" sz="1100">
                <a:latin typeface="Fira Mono"/>
                <a:ea typeface="Fira Mono"/>
                <a:cs typeface="Fira Mono"/>
                <a:sym typeface="Fira Mono"/>
              </a:rPr>
              <a:t>(dividend)</a:t>
            </a:r>
          </a:p>
          <a:p>
            <a:pPr lvl="0" marL="0" rtl="0">
              <a:lnSpc>
                <a:spcPct val="115000"/>
              </a:lnSpc>
              <a:spcBef>
                <a:spcPts val="0"/>
              </a:spcBef>
              <a:buNone/>
            </a:pPr>
            <a:r>
              <a:rPr lang="en" sz="1100">
                <a:latin typeface="Fira Mono"/>
                <a:ea typeface="Fira Mono"/>
                <a:cs typeface="Fira Mono"/>
                <a:sym typeface="Fira Mono"/>
              </a:rPr>
              <a:t>    }</a:t>
            </a:r>
          </a:p>
          <a:p>
            <a:pPr lvl="0" marL="0" rtl="0">
              <a:lnSpc>
                <a:spcPct val="115000"/>
              </a:lnSpc>
              <a:spcBef>
                <a:spcPts val="0"/>
              </a:spcBef>
              <a:buNone/>
            </a:pPr>
            <a:r>
              <a:rPr lang="en" sz="1100">
                <a:latin typeface="Fira Mono"/>
                <a:ea typeface="Fira Mono"/>
                <a:cs typeface="Fira Mono"/>
                <a:sym typeface="Fira Mono"/>
              </a:rPr>
              <a:t>    logResult &lt;- log10(divideResult).leftMap {</a:t>
            </a:r>
          </a:p>
          <a:p>
            <a:pPr lvl="0" marL="0" rtl="0">
              <a:lnSpc>
                <a:spcPct val="115000"/>
              </a:lnSpc>
              <a:spcBef>
                <a:spcPts val="0"/>
              </a:spcBef>
              <a:buNone/>
            </a:pPr>
            <a:r>
              <a:rPr lang="en" sz="1100">
                <a:latin typeface="Fira Mono"/>
                <a:ea typeface="Fira Mono"/>
                <a:cs typeface="Fira Mono"/>
                <a:sym typeface="Fira Mono"/>
              </a:rPr>
              <a:t>      </a:t>
            </a:r>
            <a:r>
              <a:rPr b="1" lang="en" sz="1100">
                <a:solidFill>
                  <a:srgbClr val="000080"/>
                </a:solidFill>
                <a:latin typeface="Fira Mono"/>
                <a:ea typeface="Fira Mono"/>
                <a:cs typeface="Fira Mono"/>
                <a:sym typeface="Fira Mono"/>
              </a:rPr>
              <a:t>case </a:t>
            </a:r>
            <a:r>
              <a:rPr i="1" lang="en" sz="1100">
                <a:latin typeface="Fira Mono"/>
                <a:ea typeface="Fira Mono"/>
                <a:cs typeface="Fira Mono"/>
                <a:sym typeface="Fira Mono"/>
              </a:rPr>
              <a:t>NoLogarithm</a:t>
            </a:r>
            <a:r>
              <a:rPr lang="en" sz="1100">
                <a:latin typeface="Fira Mono"/>
                <a:ea typeface="Fira Mono"/>
                <a:cs typeface="Fira Mono"/>
                <a:sym typeface="Fira Mono"/>
              </a:rPr>
              <a:t>(number) =&gt;</a:t>
            </a:r>
          </a:p>
          <a:p>
            <a:pPr lvl="0" marL="0" rtl="0">
              <a:lnSpc>
                <a:spcPct val="115000"/>
              </a:lnSpc>
              <a:spcBef>
                <a:spcPts val="0"/>
              </a:spcBef>
              <a:buNone/>
            </a:pPr>
            <a:r>
              <a:rPr lang="en" sz="1100">
                <a:latin typeface="Fira Mono"/>
                <a:ea typeface="Fira Mono"/>
                <a:cs typeface="Fira Mono"/>
                <a:sym typeface="Fira Mono"/>
              </a:rPr>
              <a:t>        L</a:t>
            </a:r>
            <a:r>
              <a:rPr i="1" lang="en" sz="1100">
                <a:latin typeface="Fira Mono"/>
                <a:ea typeface="Fira Mono"/>
                <a:cs typeface="Fira Mono"/>
                <a:sym typeface="Fira Mono"/>
              </a:rPr>
              <a:t>NoLogarithm</a:t>
            </a:r>
            <a:r>
              <a:rPr lang="en" sz="1100">
                <a:latin typeface="Fira Mono"/>
                <a:ea typeface="Fira Mono"/>
                <a:cs typeface="Fira Mono"/>
                <a:sym typeface="Fira Mono"/>
              </a:rPr>
              <a:t>(number)</a:t>
            </a:r>
          </a:p>
          <a:p>
            <a:pPr lvl="0" marL="0" rtl="0">
              <a:lnSpc>
                <a:spcPct val="115000"/>
              </a:lnSpc>
              <a:spcBef>
                <a:spcPts val="0"/>
              </a:spcBef>
              <a:buNone/>
            </a:pPr>
            <a:r>
              <a:rPr lang="en" sz="1100">
                <a:latin typeface="Fira Mono"/>
                <a:ea typeface="Fira Mono"/>
                <a:cs typeface="Fira Mono"/>
                <a:sym typeface="Fira Mono"/>
              </a:rPr>
              <a:t>    }</a:t>
            </a:r>
          </a:p>
          <a:p>
            <a:pPr lvl="0" marL="0" rtl="0">
              <a:lnSpc>
                <a:spcPct val="115000"/>
              </a:lnSpc>
              <a:spcBef>
                <a:spcPts val="0"/>
              </a:spcBef>
              <a:buNone/>
            </a:pPr>
            <a:r>
              <a:rPr lang="en" sz="1100">
                <a:latin typeface="Fira Mono"/>
                <a:ea typeface="Fira Mono"/>
                <a:cs typeface="Fira Mono"/>
                <a:sym typeface="Fira Mono"/>
              </a:rPr>
              <a:t>  } </a:t>
            </a:r>
            <a:r>
              <a:rPr b="1" lang="en" sz="1100">
                <a:solidFill>
                  <a:srgbClr val="000080"/>
                </a:solidFill>
                <a:latin typeface="Fira Mono"/>
                <a:ea typeface="Fira Mono"/>
                <a:cs typeface="Fira Mono"/>
                <a:sym typeface="Fira Mono"/>
              </a:rPr>
              <a:t>yield </a:t>
            </a:r>
            <a:r>
              <a:rPr lang="en" sz="1100">
                <a:latin typeface="Fira Mono"/>
                <a:ea typeface="Fira Mono"/>
                <a:cs typeface="Fira Mono"/>
                <a:sym typeface="Fira Mono"/>
              </a:rPr>
              <a:t>logResult</a:t>
            </a:r>
          </a:p>
          <a:p>
            <a:pPr lvl="0" marL="0" rtl="0">
              <a:lnSpc>
                <a:spcPct val="115000"/>
              </a:lnSpc>
              <a:spcBef>
                <a:spcPts val="0"/>
              </a:spcBef>
              <a:buNone/>
            </a:pPr>
            <a:r>
              <a:t/>
            </a:r>
            <a:endParaRPr b="1" sz="1100">
              <a:solidFill>
                <a:srgbClr val="000080"/>
              </a:solidFill>
              <a:latin typeface="Fira Mono"/>
              <a:ea typeface="Fira Mono"/>
              <a:cs typeface="Fira Mono"/>
              <a:sym typeface="Fira Mono"/>
            </a:endParaRPr>
          </a:p>
          <a:p>
            <a:pPr lvl="0" marL="0" rtl="0">
              <a:lnSpc>
                <a:spcPct val="115000"/>
              </a:lnSpc>
              <a:spcBef>
                <a:spcPts val="0"/>
              </a:spcBef>
              <a:buNone/>
            </a:pPr>
            <a:r>
              <a:t/>
            </a:r>
            <a:endParaRPr b="1" sz="1100">
              <a:solidFill>
                <a:srgbClr val="000080"/>
              </a:solidFill>
              <a:latin typeface="Fira Mono"/>
              <a:ea typeface="Fira Mono"/>
              <a:cs typeface="Fira Mono"/>
              <a:sym typeface="Fira Mon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Shape 109"/>
          <p:cNvSpPr txBox="1"/>
          <p:nvPr/>
        </p:nvSpPr>
        <p:spPr>
          <a:xfrm>
            <a:off x="250625" y="1634575"/>
            <a:ext cx="8663400" cy="3225600"/>
          </a:xfrm>
          <a:prstGeom prst="rect">
            <a:avLst/>
          </a:prstGeom>
          <a:noFill/>
          <a:ln>
            <a:noFill/>
          </a:ln>
        </p:spPr>
        <p:txBody>
          <a:bodyPr anchorCtr="0" anchor="t" bIns="91425" lIns="91425" rIns="91425" wrap="square" tIns="91425">
            <a:noAutofit/>
          </a:bodyPr>
          <a:lstStyle/>
          <a:p>
            <a:pPr lvl="0" marL="0" rtl="0">
              <a:lnSpc>
                <a:spcPct val="115000"/>
              </a:lnSpc>
              <a:spcBef>
                <a:spcPts val="0"/>
              </a:spcBef>
              <a:buNone/>
            </a:pPr>
            <a:r>
              <a:rPr lang="en" sz="1100">
                <a:highlight>
                  <a:srgbClr val="FFFFFF"/>
                </a:highlight>
                <a:latin typeface="Fira Mono"/>
                <a:ea typeface="Fira Mono"/>
                <a:cs typeface="Fira Mono"/>
                <a:sym typeface="Fira Mono"/>
              </a:rPr>
              <a:t>   </a:t>
            </a:r>
            <a:r>
              <a:rPr b="1" lang="en" sz="1100">
                <a:solidFill>
                  <a:srgbClr val="000080"/>
                </a:solidFill>
                <a:highlight>
                  <a:srgbClr val="FFFFFF"/>
                </a:highlight>
                <a:latin typeface="Fira Mono"/>
                <a:ea typeface="Fira Mono"/>
                <a:cs typeface="Fira Mono"/>
                <a:sym typeface="Fira Mono"/>
              </a:rPr>
              <a:t>type </a:t>
            </a:r>
            <a:r>
              <a:rPr lang="en" sz="1100">
                <a:solidFill>
                  <a:srgbClr val="20999D"/>
                </a:solidFill>
                <a:highlight>
                  <a:srgbClr val="FFFFFF"/>
                </a:highlight>
                <a:latin typeface="Fira Mono"/>
                <a:ea typeface="Fira Mono"/>
                <a:cs typeface="Fira Mono"/>
                <a:sym typeface="Fira Mono"/>
              </a:rPr>
              <a:t>DividedByZeroOrNoLogarithm </a:t>
            </a:r>
            <a:r>
              <a:rPr lang="en" sz="1100">
                <a:highlight>
                  <a:srgbClr val="FFFFFF"/>
                </a:highlight>
                <a:latin typeface="Fira Mono"/>
                <a:ea typeface="Fira Mono"/>
                <a:cs typeface="Fira Mono"/>
                <a:sym typeface="Fira Mono"/>
              </a:rPr>
              <a:t>= DividedByZero </a:t>
            </a:r>
            <a:r>
              <a:rPr lang="en" sz="1100">
                <a:solidFill>
                  <a:srgbClr val="20999D"/>
                </a:solidFill>
                <a:highlight>
                  <a:srgbClr val="FFFFFF"/>
                </a:highlight>
                <a:latin typeface="Fira Mono"/>
                <a:ea typeface="Fira Mono"/>
                <a:cs typeface="Fira Mono"/>
                <a:sym typeface="Fira Mono"/>
              </a:rPr>
              <a:t>Either </a:t>
            </a:r>
            <a:r>
              <a:rPr lang="en" sz="1100">
                <a:highlight>
                  <a:srgbClr val="FFFFFF"/>
                </a:highlight>
                <a:latin typeface="Fira Mono"/>
                <a:ea typeface="Fira Mono"/>
                <a:cs typeface="Fira Mono"/>
                <a:sym typeface="Fira Mono"/>
              </a:rPr>
              <a:t>NoLogarithm</a:t>
            </a:r>
          </a:p>
          <a:p>
            <a:pPr lvl="0" marL="0" rtl="0">
              <a:lnSpc>
                <a:spcPct val="115000"/>
              </a:lnSpc>
              <a:spcBef>
                <a:spcPts val="0"/>
              </a:spcBef>
              <a:buNone/>
            </a:pPr>
            <a:r>
              <a:rPr lang="en" sz="1100">
                <a:highlight>
                  <a:srgbClr val="FFFFFF"/>
                </a:highlight>
                <a:latin typeface="Fira Mono"/>
                <a:ea typeface="Fira Mono"/>
                <a:cs typeface="Fira Mono"/>
                <a:sym typeface="Fira Mono"/>
              </a:rPr>
              <a:t>   </a:t>
            </a:r>
            <a:r>
              <a:rPr b="1" lang="en" sz="1100">
                <a:solidFill>
                  <a:srgbClr val="000080"/>
                </a:solidFill>
                <a:highlight>
                  <a:srgbClr val="FFFFFF"/>
                </a:highlight>
                <a:latin typeface="Fira Mono"/>
                <a:ea typeface="Fira Mono"/>
                <a:cs typeface="Fira Mono"/>
                <a:sym typeface="Fira Mono"/>
              </a:rPr>
              <a:t>def </a:t>
            </a:r>
            <a:r>
              <a:rPr lang="en" sz="1100">
                <a:highlight>
                  <a:srgbClr val="FFFFFF"/>
                </a:highlight>
                <a:latin typeface="Fira Mono"/>
                <a:ea typeface="Fira Mono"/>
                <a:cs typeface="Fira Mono"/>
                <a:sym typeface="Fira Mono"/>
              </a:rPr>
              <a:t>divideAndLog(dividend: Int, divisor: Int): </a:t>
            </a:r>
            <a:r>
              <a:rPr lang="en" sz="1100">
                <a:solidFill>
                  <a:srgbClr val="20999D"/>
                </a:solidFill>
                <a:highlight>
                  <a:srgbClr val="FFFFFF"/>
                </a:highlight>
                <a:latin typeface="Fira Mono"/>
                <a:ea typeface="Fira Mono"/>
                <a:cs typeface="Fira Mono"/>
                <a:sym typeface="Fira Mono"/>
              </a:rPr>
              <a:t>DividedByZeroOrNoLogarithm Either </a:t>
            </a:r>
            <a:r>
              <a:rPr lang="en" sz="1100">
                <a:highlight>
                  <a:srgbClr val="FFFFFF"/>
                </a:highlight>
                <a:latin typeface="Fira Mono"/>
                <a:ea typeface="Fira Mono"/>
                <a:cs typeface="Fira Mono"/>
                <a:sym typeface="Fira Mono"/>
              </a:rPr>
              <a:t>Double = </a:t>
            </a:r>
            <a:r>
              <a:rPr b="1" lang="en" sz="1100">
                <a:solidFill>
                  <a:srgbClr val="000080"/>
                </a:solidFill>
                <a:highlight>
                  <a:srgbClr val="FFFFFF"/>
                </a:highlight>
                <a:latin typeface="Fira Mono"/>
                <a:ea typeface="Fira Mono"/>
                <a:cs typeface="Fira Mono"/>
                <a:sym typeface="Fira Mono"/>
              </a:rPr>
              <a:t>for </a:t>
            </a:r>
            <a:r>
              <a:rPr lang="en" sz="1100">
                <a:highlight>
                  <a:srgbClr val="FFFFFF"/>
                </a:highlight>
                <a:latin typeface="Fira Mono"/>
                <a:ea typeface="Fira Mono"/>
                <a:cs typeface="Fira Mono"/>
                <a:sym typeface="Fira Mono"/>
              </a:rPr>
              <a:t>{</a:t>
            </a:r>
          </a:p>
          <a:p>
            <a:pPr lvl="0" marL="0" rtl="0">
              <a:lnSpc>
                <a:spcPct val="115000"/>
              </a:lnSpc>
              <a:spcBef>
                <a:spcPts val="0"/>
              </a:spcBef>
              <a:buNone/>
            </a:pPr>
            <a:r>
              <a:rPr lang="en" sz="1100">
                <a:highlight>
                  <a:srgbClr val="FFFFFF"/>
                </a:highlight>
                <a:latin typeface="Fira Mono"/>
                <a:ea typeface="Fira Mono"/>
                <a:cs typeface="Fira Mono"/>
                <a:sym typeface="Fira Mono"/>
              </a:rPr>
              <a:t>     divideResult &lt;- divide(dividend, divisor).leftMap(</a:t>
            </a:r>
            <a:r>
              <a:rPr i="1" lang="en" sz="1100">
                <a:solidFill>
                  <a:srgbClr val="660E7A"/>
                </a:solidFill>
                <a:highlight>
                  <a:srgbClr val="FFFFFF"/>
                </a:highlight>
                <a:latin typeface="Fira Mono"/>
                <a:ea typeface="Fira Mono"/>
                <a:cs typeface="Fira Mono"/>
                <a:sym typeface="Fira Mono"/>
              </a:rPr>
              <a:t>Left</a:t>
            </a:r>
            <a:r>
              <a:rPr lang="en" sz="1100">
                <a:highlight>
                  <a:srgbClr val="FFFFFF"/>
                </a:highlight>
                <a:latin typeface="Fira Mono"/>
                <a:ea typeface="Fira Mono"/>
                <a:cs typeface="Fira Mono"/>
                <a:sym typeface="Fira Mono"/>
              </a:rPr>
              <a:t>(_))</a:t>
            </a:r>
          </a:p>
          <a:p>
            <a:pPr lvl="0" marL="0" rtl="0">
              <a:lnSpc>
                <a:spcPct val="115000"/>
              </a:lnSpc>
              <a:spcBef>
                <a:spcPts val="0"/>
              </a:spcBef>
              <a:buNone/>
            </a:pPr>
            <a:r>
              <a:rPr lang="en" sz="1100">
                <a:highlight>
                  <a:srgbClr val="FFFFFF"/>
                </a:highlight>
                <a:latin typeface="Fira Mono"/>
                <a:ea typeface="Fira Mono"/>
                <a:cs typeface="Fira Mono"/>
                <a:sym typeface="Fira Mono"/>
              </a:rPr>
              <a:t>     logResult &lt;- log10(divideResult).leftMap(</a:t>
            </a:r>
            <a:r>
              <a:rPr i="1" lang="en" sz="1100">
                <a:solidFill>
                  <a:srgbClr val="660E7A"/>
                </a:solidFill>
                <a:highlight>
                  <a:srgbClr val="FFFFFF"/>
                </a:highlight>
                <a:latin typeface="Fira Mono"/>
                <a:ea typeface="Fira Mono"/>
                <a:cs typeface="Fira Mono"/>
                <a:sym typeface="Fira Mono"/>
              </a:rPr>
              <a:t>Right</a:t>
            </a:r>
            <a:r>
              <a:rPr lang="en" sz="1100">
                <a:highlight>
                  <a:srgbClr val="FFFFFF"/>
                </a:highlight>
                <a:latin typeface="Fira Mono"/>
                <a:ea typeface="Fira Mono"/>
                <a:cs typeface="Fira Mono"/>
                <a:sym typeface="Fira Mono"/>
              </a:rPr>
              <a:t>(_))</a:t>
            </a:r>
          </a:p>
          <a:p>
            <a:pPr lvl="0" marL="0" rtl="0">
              <a:lnSpc>
                <a:spcPct val="115000"/>
              </a:lnSpc>
              <a:spcBef>
                <a:spcPts val="0"/>
              </a:spcBef>
              <a:buNone/>
            </a:pPr>
            <a:r>
              <a:rPr lang="en" sz="1100">
                <a:highlight>
                  <a:srgbClr val="FFFFFF"/>
                </a:highlight>
                <a:latin typeface="Fira Mono"/>
                <a:ea typeface="Fira Mono"/>
                <a:cs typeface="Fira Mono"/>
                <a:sym typeface="Fira Mono"/>
              </a:rPr>
              <a:t>   } </a:t>
            </a:r>
            <a:r>
              <a:rPr b="1" lang="en" sz="1100">
                <a:solidFill>
                  <a:srgbClr val="000080"/>
                </a:solidFill>
                <a:highlight>
                  <a:srgbClr val="FFFFFF"/>
                </a:highlight>
                <a:latin typeface="Fira Mono"/>
                <a:ea typeface="Fira Mono"/>
                <a:cs typeface="Fira Mono"/>
                <a:sym typeface="Fira Mono"/>
              </a:rPr>
              <a:t>yield </a:t>
            </a:r>
            <a:r>
              <a:rPr lang="en" sz="1100">
                <a:highlight>
                  <a:srgbClr val="FFFFFF"/>
                </a:highlight>
                <a:latin typeface="Fira Mono"/>
                <a:ea typeface="Fira Mono"/>
                <a:cs typeface="Fira Mono"/>
                <a:sym typeface="Fira Mono"/>
              </a:rPr>
              <a:t>logResult</a:t>
            </a:r>
          </a:p>
          <a:p>
            <a:pPr lvl="0" marL="0" rtl="0">
              <a:lnSpc>
                <a:spcPct val="115000"/>
              </a:lnSpc>
              <a:spcBef>
                <a:spcPts val="0"/>
              </a:spcBef>
              <a:buNone/>
            </a:pPr>
            <a:r>
              <a:rPr i="1" lang="en" sz="1100">
                <a:solidFill>
                  <a:srgbClr val="808080"/>
                </a:solidFill>
                <a:highlight>
                  <a:srgbClr val="FFFFFF"/>
                </a:highlight>
                <a:latin typeface="Fira Mono"/>
                <a:ea typeface="Fira Mono"/>
                <a:cs typeface="Fira Mono"/>
                <a:sym typeface="Fira Mono"/>
              </a:rPr>
              <a:t>//    L1 Either L2 =&gt; (L1 Either L2) Either L3 ===&gt; easy!</a:t>
            </a:r>
          </a:p>
          <a:p>
            <a:pPr lvl="0" marL="0" rtl="0">
              <a:lnSpc>
                <a:spcPct val="115000"/>
              </a:lnSpc>
              <a:spcBef>
                <a:spcPts val="0"/>
              </a:spcBef>
              <a:buNone/>
            </a:pPr>
            <a:r>
              <a:rPr i="1" lang="en" sz="1100">
                <a:solidFill>
                  <a:srgbClr val="808080"/>
                </a:solidFill>
                <a:highlight>
                  <a:srgbClr val="FFFFFF"/>
                </a:highlight>
                <a:latin typeface="Fira Mono"/>
                <a:ea typeface="Fira Mono"/>
                <a:cs typeface="Fira Mono"/>
                <a:sym typeface="Fira Mono"/>
              </a:rPr>
              <a:t>//    L1 Either L3 =&gt; (L1 Either L2) Either L3 ===&gt; not so easy!</a:t>
            </a: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