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13"/>
  </p:notesMasterIdLst>
  <p:handoutMasterIdLst>
    <p:handoutMasterId r:id="rId14"/>
  </p:handoutMasterIdLst>
  <p:sldIdLst>
    <p:sldId id="257" r:id="rId3"/>
    <p:sldId id="280" r:id="rId4"/>
    <p:sldId id="283" r:id="rId5"/>
    <p:sldId id="281" r:id="rId6"/>
    <p:sldId id="274" r:id="rId7"/>
    <p:sldId id="275" r:id="rId8"/>
    <p:sldId id="277" r:id="rId9"/>
    <p:sldId id="271" r:id="rId10"/>
    <p:sldId id="279" r:id="rId11"/>
    <p:sldId id="264" r:id="rId1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6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76" autoAdjust="0"/>
    <p:restoredTop sz="95921" autoAdjust="0"/>
  </p:normalViewPr>
  <p:slideViewPr>
    <p:cSldViewPr snapToGrid="0" snapToObjects="1">
      <p:cViewPr varScale="1">
        <p:scale>
          <a:sx n="108" d="100"/>
          <a:sy n="108" d="100"/>
        </p:scale>
        <p:origin x="1051" y="6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AE3B3E-782A-9745-8E84-372F7B6771BF}" type="datetimeFigureOut">
              <a:rPr lang="en-US" smtClean="0"/>
              <a:t>7/9/2021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171C0A-6FC9-E54E-92BE-11816E6C8A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6069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2D1334-0BA4-40F7-A7FD-469DAC4416C2}" type="datetimeFigureOut">
              <a:rPr lang="zh-CN" altLang="en-US" smtClean="0"/>
              <a:t>2021/7/9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7CE07B-C58A-4EDC-A5CA-D529876349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8215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2192" y="617247"/>
            <a:ext cx="7265534" cy="2229538"/>
          </a:xfrm>
        </p:spPr>
        <p:txBody>
          <a:bodyPr>
            <a:noAutofit/>
          </a:bodyPr>
          <a:lstStyle>
            <a:lvl1pPr algn="l">
              <a:defRPr sz="7200">
                <a:solidFill>
                  <a:srgbClr val="00A6D6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2192" y="3203297"/>
            <a:ext cx="7067378" cy="1025802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15834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874336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134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51435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2" name="Afbeelding 2" descr="TUDelft_LogoZWART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9146" y="4663753"/>
            <a:ext cx="1104294" cy="323006"/>
          </a:xfrm>
          <a:prstGeom prst="rect">
            <a:avLst/>
          </a:prstGeom>
        </p:spPr>
      </p:pic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6651560" y="4815702"/>
            <a:ext cx="2316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00A6D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57312C-2AB5-4E4E-8F57-D0081D5FE9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3990281" y="418659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058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462A2416-1570-3849-86F9-07F78746E1B2}" type="datetimeFigureOut">
              <a:rPr lang="en-US" smtClean="0"/>
              <a:t>7/9/2021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832CF66-B496-874C-8E08-71A5E0622B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53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1"/>
            <a:ext cx="9144000" cy="51434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050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emf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emf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63106" y="205979"/>
            <a:ext cx="7106464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3106" y="1200150"/>
            <a:ext cx="7106464" cy="3486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8" name="Picture 3" descr="TU_P5#white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64" y="4581184"/>
            <a:ext cx="1368883" cy="632424"/>
          </a:xfrm>
          <a:prstGeom prst="rect">
            <a:avLst/>
          </a:prstGeom>
        </p:spPr>
      </p:pic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6651560" y="4815702"/>
            <a:ext cx="2316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00A6D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57312C-2AB5-4E4E-8F57-D0081D5FE9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28"/>
          <p:cNvSpPr>
            <a:spLocks noChangeArrowheads="1"/>
          </p:cNvSpPr>
          <p:nvPr userDrawn="1"/>
        </p:nvSpPr>
        <p:spPr bwMode="auto">
          <a:xfrm>
            <a:off x="0" y="0"/>
            <a:ext cx="1576384" cy="5149008"/>
          </a:xfrm>
          <a:prstGeom prst="rect">
            <a:avLst/>
          </a:prstGeom>
          <a:solidFill>
            <a:srgbClr val="00A6D6"/>
          </a:solidFill>
          <a:ln w="9525">
            <a:noFill/>
            <a:miter lim="800000"/>
            <a:headEnd/>
            <a:tailEnd/>
          </a:ln>
        </p:spPr>
        <p:txBody>
          <a:bodyPr wrap="none" lIns="91436" tIns="45719" rIns="91436" bIns="45719" anchor="ctr"/>
          <a:lstStyle/>
          <a:p>
            <a:pPr algn="r"/>
            <a:endParaRPr lang="nl-NL" sz="2100">
              <a:latin typeface="Tahoma" pitchFamily="34" charset="0"/>
            </a:endParaRPr>
          </a:p>
        </p:txBody>
      </p:sp>
      <p:pic>
        <p:nvPicPr>
          <p:cNvPr id="11" name="Picture 3" descr="TU_P5#white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64" y="4389330"/>
            <a:ext cx="1368883" cy="843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247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00A6D6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72404" y="205979"/>
            <a:ext cx="7090513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404" y="1200150"/>
            <a:ext cx="7090513" cy="3615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6651560" y="4815702"/>
            <a:ext cx="2316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00A6D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57312C-2AB5-4E4E-8F57-D0081D5FE9E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Afbeelding 8" descr="TUDelft_LogoZWART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8624" y="4515071"/>
            <a:ext cx="1104294" cy="43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442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9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00A6D6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513745-8FC3-493F-9F1A-D7A8A3394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6399" y="547262"/>
            <a:ext cx="7522662" cy="1606402"/>
          </a:xfrm>
        </p:spPr>
        <p:txBody>
          <a:bodyPr>
            <a:noAutofit/>
          </a:bodyPr>
          <a:lstStyle/>
          <a:p>
            <a:r>
              <a:rPr lang="en-US" altLang="zh-CN" sz="4000" dirty="0"/>
              <a:t>Project 9</a:t>
            </a:r>
            <a:r>
              <a:rPr lang="zh-CN" altLang="en-US" sz="4000" dirty="0"/>
              <a:t>：</a:t>
            </a:r>
            <a:r>
              <a:rPr lang="en-US" altLang="zh-CN" sz="4000" dirty="0"/>
              <a:t>Monocular Depth Estimation via Transfer Learning</a:t>
            </a:r>
            <a:endParaRPr lang="zh-CN" altLang="en-US" sz="4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8520CF-8E85-4650-9BC6-E5A73F3B06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3106" y="3768122"/>
            <a:ext cx="7380894" cy="4252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600" dirty="0" err="1"/>
              <a:t>Weihao</a:t>
            </a:r>
            <a:r>
              <a:rPr lang="en-US" altLang="zh-CN" sz="1600" dirty="0"/>
              <a:t> Xuan, </a:t>
            </a:r>
            <a:r>
              <a:rPr lang="en-US" altLang="zh-CN" sz="1600" dirty="0" err="1"/>
              <a:t>Ruijie</a:t>
            </a:r>
            <a:r>
              <a:rPr lang="en-US" altLang="zh-CN" sz="1600" dirty="0"/>
              <a:t> Ren, </a:t>
            </a:r>
            <a:r>
              <a:rPr lang="en-US" altLang="zh-CN" sz="1600" dirty="0" err="1"/>
              <a:t>Siyuan</a:t>
            </a:r>
            <a:r>
              <a:rPr lang="en-US" altLang="zh-CN" sz="1600" dirty="0"/>
              <a:t> Wu, Liangchen Sui, </a:t>
            </a:r>
            <a:r>
              <a:rPr lang="en-US" altLang="zh-CN" sz="1600" dirty="0" err="1"/>
              <a:t>Shaohang</a:t>
            </a:r>
            <a:r>
              <a:rPr lang="en-US" altLang="zh-CN" sz="1600" dirty="0"/>
              <a:t> Han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1C3E287B-BBA8-4202-9151-BB1B43C0DD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5753" y="4193421"/>
            <a:ext cx="1019317" cy="42868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2962AD0B-8E2F-44F9-A889-DB7879FC49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6519" y="4193421"/>
            <a:ext cx="1019317" cy="42868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C0A4302B-2345-4BB2-A023-4A8705D158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3553" y="4193421"/>
            <a:ext cx="1019317" cy="428685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65F392D0-5297-4891-88B3-8A01743B28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1235" y="4193421"/>
            <a:ext cx="1019317" cy="428685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652B0F9A-459A-42FB-9A09-A4A060A945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1498" y="4172797"/>
            <a:ext cx="609685" cy="85737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752DC961-67E4-4CD3-AEA7-C003CAC54A91}"/>
              </a:ext>
            </a:extLst>
          </p:cNvPr>
          <p:cNvSpPr txBox="1"/>
          <p:nvPr/>
        </p:nvSpPr>
        <p:spPr>
          <a:xfrm>
            <a:off x="1763106" y="2965595"/>
            <a:ext cx="30073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Supervisor: </a:t>
            </a:r>
            <a:r>
              <a:rPr lang="en-US" altLang="zh-CN" sz="1600" dirty="0" err="1"/>
              <a:t>Yongbo</a:t>
            </a:r>
            <a:r>
              <a:rPr lang="en-US" altLang="zh-CN" sz="1600" dirty="0"/>
              <a:t> Chen</a:t>
            </a:r>
            <a:endParaRPr lang="zh-CN" altLang="en-US" sz="16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D3A5F59-3642-4249-8158-BC89E7445305}"/>
              </a:ext>
            </a:extLst>
          </p:cNvPr>
          <p:cNvSpPr txBox="1"/>
          <p:nvPr/>
        </p:nvSpPr>
        <p:spPr>
          <a:xfrm>
            <a:off x="1763106" y="3381092"/>
            <a:ext cx="30073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Group Members 9d: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703951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8F2514-DAF4-42EB-9CD9-9E0A91CFB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6622" y="2143125"/>
            <a:ext cx="5105527" cy="857250"/>
          </a:xfrm>
        </p:spPr>
        <p:txBody>
          <a:bodyPr/>
          <a:lstStyle/>
          <a:p>
            <a:r>
              <a:rPr lang="en-US" altLang="zh-CN" dirty="0"/>
              <a:t>Thank you for listening! 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0C0B889-8AFE-4A2E-AEDB-EED0D2ECF820}"/>
              </a:ext>
            </a:extLst>
          </p:cNvPr>
          <p:cNvSpPr txBox="1"/>
          <p:nvPr/>
        </p:nvSpPr>
        <p:spPr>
          <a:xfrm>
            <a:off x="2004110" y="3624832"/>
            <a:ext cx="71398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i="1" dirty="0">
                <a:solidFill>
                  <a:schemeClr val="bg1">
                    <a:lumMod val="65000"/>
                  </a:schemeClr>
                </a:solidFill>
              </a:rPr>
              <a:t>Reference: High Quality Monocular Depth Estimation via Transfer Learning</a:t>
            </a:r>
            <a:endParaRPr lang="zh-CN" altLang="en-US" sz="1600" i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781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94C7C4-B899-468F-9FBD-4DE918844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3106" y="205979"/>
            <a:ext cx="7106464" cy="318561"/>
          </a:xfrm>
        </p:spPr>
        <p:txBody>
          <a:bodyPr>
            <a:noAutofit/>
          </a:bodyPr>
          <a:lstStyle/>
          <a:p>
            <a:r>
              <a:rPr lang="en-US" altLang="zh-CN" sz="2000" dirty="0"/>
              <a:t>Project 9</a:t>
            </a:r>
            <a:r>
              <a:rPr lang="zh-CN" altLang="en-US" sz="2000" dirty="0"/>
              <a:t>：</a:t>
            </a:r>
            <a:r>
              <a:rPr lang="en-US" altLang="zh-CN" sz="2000" dirty="0"/>
              <a:t>Monocular Depth Estimation via Transfer Learning</a:t>
            </a:r>
            <a:endParaRPr lang="zh-CN" altLang="en-US" sz="2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FD12C0-06F0-426C-B8B9-10FC85A473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3106" y="676720"/>
            <a:ext cx="7106464" cy="40157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600" b="1" dirty="0"/>
              <a:t>Task Description:</a:t>
            </a:r>
          </a:p>
          <a:p>
            <a:pPr marL="0" indent="0">
              <a:buNone/>
            </a:pPr>
            <a:endParaRPr lang="en-US" altLang="zh-CN" sz="2600" b="1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1800" dirty="0"/>
              <a:t>Pixel to pixel regression</a:t>
            </a:r>
          </a:p>
          <a:p>
            <a:pPr marL="0" indent="0">
              <a:buNone/>
            </a:pPr>
            <a:endParaRPr lang="en-US" altLang="zh-CN" sz="2600" b="1" dirty="0"/>
          </a:p>
          <a:p>
            <a:pPr marL="0" indent="0">
              <a:buNone/>
            </a:pPr>
            <a:endParaRPr lang="en-US" altLang="zh-CN" sz="2600" b="1" dirty="0"/>
          </a:p>
          <a:p>
            <a:pPr marL="0" indent="0">
              <a:buNone/>
            </a:pPr>
            <a:endParaRPr lang="en-US" altLang="zh-CN" sz="2000" dirty="0"/>
          </a:p>
        </p:txBody>
      </p:sp>
      <p:pic>
        <p:nvPicPr>
          <p:cNvPr id="4" name="内容占位符 4">
            <a:extLst>
              <a:ext uri="{FF2B5EF4-FFF2-40B4-BE49-F238E27FC236}">
                <a16:creationId xmlns:a16="http://schemas.microsoft.com/office/drawing/2014/main" id="{882FC0B0-BA10-4D6C-B501-C81587EF7D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2586" y="2081053"/>
            <a:ext cx="5410955" cy="2476846"/>
          </a:xfrm>
          <a:prstGeom prst="rect">
            <a:avLst/>
          </a:prstGeom>
        </p:spPr>
      </p:pic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C58EA407-389B-47A8-ACB9-D5E3B44AAAA1}"/>
              </a:ext>
            </a:extLst>
          </p:cNvPr>
          <p:cNvCxnSpPr/>
          <p:nvPr/>
        </p:nvCxnSpPr>
        <p:spPr>
          <a:xfrm>
            <a:off x="4203405" y="3566018"/>
            <a:ext cx="282826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184836EC-0C38-4AAA-9A71-046A9F6D87F3}"/>
              </a:ext>
            </a:extLst>
          </p:cNvPr>
          <p:cNvCxnSpPr/>
          <p:nvPr/>
        </p:nvCxnSpPr>
        <p:spPr>
          <a:xfrm>
            <a:off x="2899145" y="2573646"/>
            <a:ext cx="282826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97E6886A-F7E9-4D7A-985A-4E37BD5A71FC}"/>
              </a:ext>
            </a:extLst>
          </p:cNvPr>
          <p:cNvSpPr txBox="1"/>
          <p:nvPr/>
        </p:nvSpPr>
        <p:spPr>
          <a:xfrm>
            <a:off x="3487479" y="2204314"/>
            <a:ext cx="1119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Far Pixel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6DB5AF2-3D3D-4D70-BC15-9956960565DB}"/>
              </a:ext>
            </a:extLst>
          </p:cNvPr>
          <p:cNvSpPr txBox="1"/>
          <p:nvPr/>
        </p:nvSpPr>
        <p:spPr>
          <a:xfrm>
            <a:off x="5543107" y="3211131"/>
            <a:ext cx="1304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Near Pixel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2930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94C7C4-B899-468F-9FBD-4DE918844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3106" y="205979"/>
            <a:ext cx="7106464" cy="318561"/>
          </a:xfrm>
        </p:spPr>
        <p:txBody>
          <a:bodyPr>
            <a:noAutofit/>
          </a:bodyPr>
          <a:lstStyle/>
          <a:p>
            <a:r>
              <a:rPr lang="en-US" altLang="zh-CN" sz="2000" dirty="0"/>
              <a:t>Project 9</a:t>
            </a:r>
            <a:r>
              <a:rPr lang="zh-CN" altLang="en-US" sz="2000" dirty="0"/>
              <a:t>：</a:t>
            </a:r>
            <a:r>
              <a:rPr lang="en-US" altLang="zh-CN" sz="2000" dirty="0"/>
              <a:t>Monocular Depth Estimation via Transfer Learning</a:t>
            </a:r>
            <a:endParaRPr lang="zh-CN" altLang="en-US" sz="2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FD12C0-06F0-426C-B8B9-10FC85A473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3106" y="676720"/>
            <a:ext cx="7106464" cy="401578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b="1" dirty="0"/>
              <a:t>Encoder &amp; Decoder</a:t>
            </a:r>
            <a:r>
              <a:rPr lang="zh-CN" altLang="en-US" b="1" dirty="0"/>
              <a:t> </a:t>
            </a:r>
            <a:r>
              <a:rPr lang="en-US" altLang="zh-CN" b="1" dirty="0"/>
              <a:t>Design:</a:t>
            </a:r>
          </a:p>
          <a:p>
            <a:pPr marL="0" indent="0">
              <a:buNone/>
            </a:pPr>
            <a:endParaRPr lang="en-US" altLang="zh-CN" sz="2000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1900" dirty="0"/>
              <a:t>Encoder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900" dirty="0"/>
              <a:t>Backbone of DenseNet-169 transferred from ImageNet classification</a:t>
            </a:r>
          </a:p>
          <a:p>
            <a:pPr marL="0" indent="0">
              <a:buNone/>
            </a:pPr>
            <a:endParaRPr lang="en-US" altLang="zh-CN" sz="1900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1900" dirty="0"/>
              <a:t>Decoder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900" dirty="0"/>
              <a:t>Successive bilinear </a:t>
            </a:r>
            <a:r>
              <a:rPr lang="en-US" altLang="zh-CN" sz="1900" dirty="0" err="1"/>
              <a:t>upsampling</a:t>
            </a:r>
            <a:r>
              <a:rPr lang="en-US" altLang="zh-CN" sz="1900" dirty="0"/>
              <a:t> blocks followed by shallow convolutional layers to realize pixel-pixel regression(high complexity proved to backfire)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900" dirty="0"/>
              <a:t>1x1 </a:t>
            </a:r>
            <a:r>
              <a:rPr lang="en-US" altLang="zh-CN" sz="1900" dirty="0" err="1"/>
              <a:t>Convs</a:t>
            </a:r>
            <a:r>
              <a:rPr lang="en-US" altLang="zh-CN" sz="1900" dirty="0"/>
              <a:t> to establish inter-channel connections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900" dirty="0"/>
              <a:t>Skip connections to retrieve information and add high-resolution details</a:t>
            </a:r>
          </a:p>
        </p:txBody>
      </p:sp>
    </p:spTree>
    <p:extLst>
      <p:ext uri="{BB962C8B-B14F-4D97-AF65-F5344CB8AC3E}">
        <p14:creationId xmlns:p14="http://schemas.microsoft.com/office/powerpoint/2010/main" val="126568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94C7C4-B899-468F-9FBD-4DE918844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3106" y="205979"/>
            <a:ext cx="7106464" cy="318561"/>
          </a:xfrm>
        </p:spPr>
        <p:txBody>
          <a:bodyPr>
            <a:noAutofit/>
          </a:bodyPr>
          <a:lstStyle/>
          <a:p>
            <a:r>
              <a:rPr lang="en-US" altLang="zh-CN" sz="2000" dirty="0"/>
              <a:t>Project 9</a:t>
            </a:r>
            <a:r>
              <a:rPr lang="zh-CN" altLang="en-US" sz="2000" dirty="0"/>
              <a:t>：</a:t>
            </a:r>
            <a:r>
              <a:rPr lang="en-US" altLang="zh-CN" sz="2000" dirty="0"/>
              <a:t>Monocular Depth Estimation via Transfer Learning</a:t>
            </a:r>
            <a:endParaRPr lang="zh-CN" altLang="en-US" sz="2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FD12C0-06F0-426C-B8B9-10FC85A473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3106" y="676720"/>
            <a:ext cx="7232038" cy="40157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dirty="0"/>
              <a:t>Encoder &amp; Decoder</a:t>
            </a:r>
            <a:r>
              <a:rPr lang="zh-CN" altLang="en-US" b="1" dirty="0"/>
              <a:t> </a:t>
            </a:r>
            <a:r>
              <a:rPr lang="en-US" altLang="zh-CN" b="1" dirty="0"/>
              <a:t>Design:</a:t>
            </a:r>
          </a:p>
          <a:p>
            <a:pPr marL="0" indent="0">
              <a:buNone/>
            </a:pPr>
            <a:endParaRPr lang="en-US" altLang="zh-CN" sz="20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5496353-552A-4188-A38C-5E0179B45D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49" b="64910"/>
          <a:stretch/>
        </p:blipFill>
        <p:spPr>
          <a:xfrm>
            <a:off x="1669570" y="2746505"/>
            <a:ext cx="3600000" cy="157904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CA4AA7D-C35A-4160-8DFF-96A0DAC186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315" b="1023"/>
          <a:stretch/>
        </p:blipFill>
        <p:spPr>
          <a:xfrm>
            <a:off x="5316338" y="1360927"/>
            <a:ext cx="3600000" cy="296462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94C3D42-765D-4DE1-B553-E3AD594C6442}"/>
              </a:ext>
            </a:extLst>
          </p:cNvPr>
          <p:cNvSpPr txBox="1"/>
          <p:nvPr/>
        </p:nvSpPr>
        <p:spPr>
          <a:xfrm>
            <a:off x="2891867" y="4394791"/>
            <a:ext cx="1155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Encoder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EF5A5E4-A53E-4860-BACC-CA7629026A18}"/>
              </a:ext>
            </a:extLst>
          </p:cNvPr>
          <p:cNvSpPr txBox="1"/>
          <p:nvPr/>
        </p:nvSpPr>
        <p:spPr>
          <a:xfrm>
            <a:off x="6670158" y="4394791"/>
            <a:ext cx="1970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Decoder</a:t>
            </a:r>
            <a:endParaRPr lang="zh-CN" altLang="en-US" dirty="0"/>
          </a:p>
        </p:txBody>
      </p:sp>
      <p:pic>
        <p:nvPicPr>
          <p:cNvPr id="10" name="Picture 2" descr="图片">
            <a:extLst>
              <a:ext uri="{FF2B5EF4-FFF2-40B4-BE49-F238E27FC236}">
                <a16:creationId xmlns:a16="http://schemas.microsoft.com/office/drawing/2014/main" id="{B57EB25B-14C2-421F-9B44-D6090F3EE4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9425" y="1327737"/>
            <a:ext cx="3491698" cy="1418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5182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94C7C4-B899-468F-9FBD-4DE918844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3106" y="205979"/>
            <a:ext cx="7106464" cy="318561"/>
          </a:xfrm>
        </p:spPr>
        <p:txBody>
          <a:bodyPr>
            <a:noAutofit/>
          </a:bodyPr>
          <a:lstStyle/>
          <a:p>
            <a:r>
              <a:rPr lang="en-US" altLang="zh-CN" sz="2000" dirty="0"/>
              <a:t>Project 9</a:t>
            </a:r>
            <a:r>
              <a:rPr lang="zh-CN" altLang="en-US" sz="2000" dirty="0"/>
              <a:t>：</a:t>
            </a:r>
            <a:r>
              <a:rPr lang="en-US" altLang="zh-CN" sz="2000" dirty="0"/>
              <a:t>Monocular Depth Estimation via Transfer Learning</a:t>
            </a:r>
            <a:endParaRPr lang="zh-CN" altLang="en-US" sz="2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FD12C0-06F0-426C-B8B9-10FC85A473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3106" y="676720"/>
            <a:ext cx="7106464" cy="37900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dirty="0"/>
              <a:t>Loss Function Design</a:t>
            </a:r>
          </a:p>
          <a:p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1800" u="sng" dirty="0"/>
              <a:t>L1 Loss(Depth + Gradient) + SSIM </a:t>
            </a:r>
            <a:r>
              <a:rPr lang="en-US" altLang="zh-CN" sz="1800" u="sng" dirty="0">
                <a:sym typeface="Wingdings" panose="05000000000000000000" pitchFamily="2" charset="2"/>
              </a:rPr>
              <a:t> High Granularity</a:t>
            </a:r>
            <a:endParaRPr lang="en-US" altLang="zh-CN" sz="1800" u="sng" dirty="0"/>
          </a:p>
          <a:p>
            <a:endParaRPr lang="en-US" altLang="zh-CN" sz="1800" dirty="0">
              <a:highlight>
                <a:srgbClr val="FFFF00"/>
              </a:highlight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1800" dirty="0"/>
              <a:t>L2 Loss(Depth + Gradient) + SSIM </a:t>
            </a:r>
            <a:r>
              <a:rPr lang="en-US" altLang="zh-CN" sz="1800" dirty="0">
                <a:sym typeface="Wingdings" panose="05000000000000000000" pitchFamily="2" charset="2"/>
              </a:rPr>
              <a:t> Fast Convergence</a:t>
            </a:r>
            <a:endParaRPr lang="en-US" altLang="zh-CN" sz="1800" dirty="0"/>
          </a:p>
          <a:p>
            <a:endParaRPr lang="en-US" altLang="zh-CN" sz="1800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1800" dirty="0" err="1"/>
              <a:t>Berhu</a:t>
            </a:r>
            <a:r>
              <a:rPr lang="en-US" altLang="zh-CN" sz="1800" dirty="0"/>
              <a:t> Loss(Depth + Gradient) + SSIM </a:t>
            </a:r>
            <a:r>
              <a:rPr lang="en-US" altLang="zh-CN" sz="1800" dirty="0">
                <a:sym typeface="Wingdings" panose="05000000000000000000" pitchFamily="2" charset="2"/>
              </a:rPr>
              <a:t> Make a Compromise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3772436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94C7C4-B899-468F-9FBD-4DE918844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3106" y="205979"/>
            <a:ext cx="7106464" cy="318561"/>
          </a:xfrm>
        </p:spPr>
        <p:txBody>
          <a:bodyPr>
            <a:noAutofit/>
          </a:bodyPr>
          <a:lstStyle/>
          <a:p>
            <a:r>
              <a:rPr lang="en-US" altLang="zh-CN" sz="2000" dirty="0"/>
              <a:t>Project 9</a:t>
            </a:r>
            <a:r>
              <a:rPr lang="zh-CN" altLang="en-US" sz="2000" dirty="0"/>
              <a:t>：</a:t>
            </a:r>
            <a:r>
              <a:rPr lang="en-US" altLang="zh-CN" sz="2000" dirty="0"/>
              <a:t>Monocular Depth Estimation via Transfer Learning</a:t>
            </a:r>
            <a:endParaRPr lang="zh-CN" altLang="en-US" sz="2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FD12C0-06F0-426C-B8B9-10FC85A473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3106" y="676720"/>
            <a:ext cx="7106464" cy="37900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dirty="0"/>
              <a:t>Data Augmentation</a:t>
            </a:r>
          </a:p>
          <a:p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1800" dirty="0"/>
              <a:t>To achieve higher generalizations, series of operations simulating natural deformations are implemented on the dataset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800" dirty="0"/>
              <a:t>Random crops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800" dirty="0"/>
              <a:t>Horizontal flips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800" dirty="0"/>
              <a:t>Vertical flips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800" dirty="0"/>
              <a:t>Rotations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800" dirty="0"/>
              <a:t>Affine transformations</a:t>
            </a:r>
          </a:p>
        </p:txBody>
      </p:sp>
    </p:spTree>
    <p:extLst>
      <p:ext uri="{BB962C8B-B14F-4D97-AF65-F5344CB8AC3E}">
        <p14:creationId xmlns:p14="http://schemas.microsoft.com/office/powerpoint/2010/main" val="174580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94C7C4-B899-468F-9FBD-4DE918844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3106" y="205979"/>
            <a:ext cx="7106464" cy="318561"/>
          </a:xfrm>
        </p:spPr>
        <p:txBody>
          <a:bodyPr>
            <a:noAutofit/>
          </a:bodyPr>
          <a:lstStyle/>
          <a:p>
            <a:r>
              <a:rPr lang="en-US" altLang="zh-CN" sz="2000" dirty="0"/>
              <a:t>Project 9</a:t>
            </a:r>
            <a:r>
              <a:rPr lang="zh-CN" altLang="en-US" sz="2000" dirty="0"/>
              <a:t>：</a:t>
            </a:r>
            <a:r>
              <a:rPr lang="en-US" altLang="zh-CN" sz="2000" dirty="0"/>
              <a:t>Monocular Depth Estimation via Transfer Learning</a:t>
            </a:r>
            <a:endParaRPr lang="zh-CN" altLang="en-US" sz="2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FD12C0-06F0-426C-B8B9-10FC85A473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3106" y="676719"/>
            <a:ext cx="7106464" cy="426080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b="1" dirty="0"/>
              <a:t>Results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zh-CN" sz="1800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1800" dirty="0"/>
              <a:t>RGB Inputs &amp; Depth Predictions(fine-tunned on KITTI)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1800" dirty="0"/>
              <a:t>Evaluation metrics are regretfully not available due to the key files missing in the benchmark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B7F3A8D-61DA-49D1-82F3-4CFC371EF4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096" t="11531" r="14454" b="29441"/>
          <a:stretch/>
        </p:blipFill>
        <p:spPr>
          <a:xfrm>
            <a:off x="1622540" y="1733232"/>
            <a:ext cx="7471841" cy="2147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988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94C7C4-B899-468F-9FBD-4DE918844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3106" y="205979"/>
            <a:ext cx="7106464" cy="318561"/>
          </a:xfrm>
        </p:spPr>
        <p:txBody>
          <a:bodyPr>
            <a:noAutofit/>
          </a:bodyPr>
          <a:lstStyle/>
          <a:p>
            <a:r>
              <a:rPr lang="en-US" altLang="zh-CN" sz="2000" dirty="0"/>
              <a:t>Project 9</a:t>
            </a:r>
            <a:r>
              <a:rPr lang="zh-CN" altLang="en-US" sz="2000" dirty="0"/>
              <a:t>：</a:t>
            </a:r>
            <a:r>
              <a:rPr lang="en-US" altLang="zh-CN" sz="2000" dirty="0"/>
              <a:t>Monocular Depth Estimation via Transfer Learning</a:t>
            </a:r>
            <a:endParaRPr lang="zh-CN" altLang="en-US" sz="2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FD12C0-06F0-426C-B8B9-10FC85A473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3106" y="937885"/>
            <a:ext cx="7106464" cy="34861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dirty="0"/>
              <a:t>Future Work</a:t>
            </a:r>
            <a:endParaRPr lang="en-US" altLang="zh-CN" u="sng" dirty="0"/>
          </a:p>
          <a:p>
            <a:endParaRPr lang="en-US" altLang="zh-CN" sz="1800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1800" dirty="0"/>
              <a:t>An interesting discovery: specific scenarios such as </a:t>
            </a:r>
            <a:r>
              <a:rPr lang="en-US" altLang="zh-CN" sz="1800" b="1" dirty="0"/>
              <a:t>outdoors </a:t>
            </a:r>
            <a:r>
              <a:rPr lang="en-US" altLang="zh-CN" sz="1800" dirty="0"/>
              <a:t>and </a:t>
            </a:r>
            <a:r>
              <a:rPr lang="en-US" altLang="zh-CN" sz="1800" b="1" dirty="0"/>
              <a:t>over exposures </a:t>
            </a:r>
            <a:r>
              <a:rPr lang="en-US" altLang="zh-CN" sz="1800" dirty="0"/>
              <a:t>are not considerately collected in NYU Depth v2 dataset,</a:t>
            </a:r>
            <a:r>
              <a:rPr lang="zh-CN" altLang="en-US" sz="1800" dirty="0"/>
              <a:t>  </a:t>
            </a:r>
            <a:r>
              <a:rPr lang="en-US" altLang="zh-CN" sz="1800" dirty="0"/>
              <a:t>which could jeopardize the </a:t>
            </a:r>
            <a:r>
              <a:rPr lang="en-US" altLang="zh-CN" sz="1800" b="1" dirty="0"/>
              <a:t>robustness</a:t>
            </a:r>
            <a:r>
              <a:rPr lang="en-US" altLang="zh-CN" sz="1800" dirty="0"/>
              <a:t> and </a:t>
            </a:r>
            <a:r>
              <a:rPr lang="en-US" altLang="zh-CN" sz="1800" b="1" dirty="0"/>
              <a:t>generalization</a:t>
            </a:r>
            <a:r>
              <a:rPr lang="en-US" altLang="zh-CN" sz="1800" dirty="0"/>
              <a:t> of the model under some extreme circumstances, especially when the </a:t>
            </a:r>
            <a:r>
              <a:rPr lang="en-US" altLang="zh-CN" sz="1800" b="1" dirty="0"/>
              <a:t>depth values are large and light intensities are high.</a:t>
            </a:r>
          </a:p>
        </p:txBody>
      </p:sp>
    </p:spTree>
    <p:extLst>
      <p:ext uri="{BB962C8B-B14F-4D97-AF65-F5344CB8AC3E}">
        <p14:creationId xmlns:p14="http://schemas.microsoft.com/office/powerpoint/2010/main" val="2075983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94C7C4-B899-468F-9FBD-4DE918844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3106" y="205979"/>
            <a:ext cx="7106464" cy="318561"/>
          </a:xfrm>
        </p:spPr>
        <p:txBody>
          <a:bodyPr>
            <a:noAutofit/>
          </a:bodyPr>
          <a:lstStyle/>
          <a:p>
            <a:r>
              <a:rPr lang="en-US" altLang="zh-CN" sz="2000" dirty="0"/>
              <a:t>Project 9</a:t>
            </a:r>
            <a:r>
              <a:rPr lang="zh-CN" altLang="en-US" sz="2000" dirty="0"/>
              <a:t>：</a:t>
            </a:r>
            <a:r>
              <a:rPr lang="en-US" altLang="zh-CN" sz="2000" dirty="0"/>
              <a:t>Monocular Depth Estimation via Transfer Learning</a:t>
            </a:r>
            <a:endParaRPr lang="zh-CN" altLang="en-US" sz="2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FD12C0-06F0-426C-B8B9-10FC85A473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3106" y="937885"/>
            <a:ext cx="7106464" cy="3875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dirty="0"/>
              <a:t>Future Work</a:t>
            </a:r>
          </a:p>
          <a:p>
            <a:endParaRPr lang="en-US" altLang="zh-CN" sz="1800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1800" dirty="0"/>
              <a:t>The structure of ideal model based on supervised learning could be used as Depth Net component in unsupervised scale-consistent depth learning from video, which tends to serve as an important part in visual SLAM to provide </a:t>
            </a:r>
            <a:r>
              <a:rPr lang="en-US" altLang="zh-CN" sz="1800"/>
              <a:t>depth information.</a:t>
            </a:r>
            <a:endParaRPr lang="en-US" altLang="zh-CN" sz="18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F862641-DDA1-4A3F-B2B1-39829FA38F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331" y="2875445"/>
            <a:ext cx="6773739" cy="1821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647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U Delft">
      <a:dk1>
        <a:sysClr val="windowText" lastClr="000000"/>
      </a:dk1>
      <a:lt1>
        <a:srgbClr val="FFFFFF"/>
      </a:lt1>
      <a:dk2>
        <a:srgbClr val="00A6D6"/>
      </a:dk2>
      <a:lt2>
        <a:srgbClr val="FFFFFF"/>
      </a:lt2>
      <a:accent1>
        <a:srgbClr val="A5CA1A"/>
      </a:accent1>
      <a:accent2>
        <a:srgbClr val="E21A1A"/>
      </a:accent2>
      <a:accent3>
        <a:srgbClr val="6D177F"/>
      </a:accent3>
      <a:accent4>
        <a:srgbClr val="E64616"/>
      </a:accent4>
      <a:accent5>
        <a:srgbClr val="008891"/>
      </a:accent5>
      <a:accent6>
        <a:srgbClr val="6B8689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1144</TotalTime>
  <Words>372</Words>
  <Application>Microsoft Office PowerPoint</Application>
  <PresentationFormat>全屏显示(16:9)</PresentationFormat>
  <Paragraphs>62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等线</vt:lpstr>
      <vt:lpstr>Arial</vt:lpstr>
      <vt:lpstr>Calibri</vt:lpstr>
      <vt:lpstr>Tahoma</vt:lpstr>
      <vt:lpstr>Wingdings</vt:lpstr>
      <vt:lpstr>Office Theme</vt:lpstr>
      <vt:lpstr>Custom Design</vt:lpstr>
      <vt:lpstr>Project 9：Monocular Depth Estimation via Transfer Learning</vt:lpstr>
      <vt:lpstr>Project 9：Monocular Depth Estimation via Transfer Learning</vt:lpstr>
      <vt:lpstr>Project 9：Monocular Depth Estimation via Transfer Learning</vt:lpstr>
      <vt:lpstr>Project 9：Monocular Depth Estimation via Transfer Learning</vt:lpstr>
      <vt:lpstr>Project 9：Monocular Depth Estimation via Transfer Learning</vt:lpstr>
      <vt:lpstr>Project 9：Monocular Depth Estimation via Transfer Learning</vt:lpstr>
      <vt:lpstr>Project 9：Monocular Depth Estimation via Transfer Learning</vt:lpstr>
      <vt:lpstr>Project 9：Monocular Depth Estimation via Transfer Learning</vt:lpstr>
      <vt:lpstr>Project 9：Monocular Depth Estimation via Transfer Learning</vt:lpstr>
      <vt:lpstr>Thank you for listening! </vt:lpstr>
    </vt:vector>
  </TitlesOfParts>
  <Company>TU Delft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Saskia de Been   </dc:creator>
  <cp:lastModifiedBy>Sui Liangchen</cp:lastModifiedBy>
  <cp:revision>70</cp:revision>
  <dcterms:created xsi:type="dcterms:W3CDTF">2015-07-09T11:57:30Z</dcterms:created>
  <dcterms:modified xsi:type="dcterms:W3CDTF">2021-07-09T04:50:10Z</dcterms:modified>
</cp:coreProperties>
</file>