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80" r:id="rId4"/>
    <p:sldId id="281" r:id="rId5"/>
    <p:sldId id="274" r:id="rId6"/>
    <p:sldId id="275" r:id="rId7"/>
    <p:sldId id="277" r:id="rId8"/>
    <p:sldId id="271" r:id="rId9"/>
    <p:sldId id="279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5921" autoAdjust="0"/>
  </p:normalViewPr>
  <p:slideViewPr>
    <p:cSldViewPr snapToGrid="0" snapToObjects="1">
      <p:cViewPr varScale="1">
        <p:scale>
          <a:sx n="108" d="100"/>
          <a:sy n="108" d="100"/>
        </p:scale>
        <p:origin x="105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D1334-0BA4-40F7-A7FD-469DAC4416C2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CE07B-C58A-4EDC-A5CA-D52987634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3745-8FC3-493F-9F1A-D7A8A33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399" y="547262"/>
            <a:ext cx="7522662" cy="160640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Project 9</a:t>
            </a:r>
            <a:r>
              <a:rPr lang="zh-CN" altLang="en-US" sz="4000" dirty="0"/>
              <a:t>：</a:t>
            </a:r>
            <a:r>
              <a:rPr lang="en-US" altLang="zh-CN" sz="4000" dirty="0"/>
              <a:t>Monocular Depth Estimation via Transfer Learning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520CF-8E85-4650-9BC6-E5A73F3B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3310270"/>
            <a:ext cx="7295834" cy="425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err="1"/>
              <a:t>Weihao</a:t>
            </a:r>
            <a:r>
              <a:rPr lang="en-US" altLang="zh-CN" sz="1800" dirty="0"/>
              <a:t> Xuan, </a:t>
            </a:r>
            <a:r>
              <a:rPr lang="en-US" altLang="zh-CN" sz="1800" dirty="0" err="1"/>
              <a:t>Ruijie</a:t>
            </a:r>
            <a:r>
              <a:rPr lang="en-US" altLang="zh-CN" sz="1800" dirty="0"/>
              <a:t> Ren, </a:t>
            </a:r>
            <a:r>
              <a:rPr lang="en-US" altLang="zh-CN" sz="1800" dirty="0" err="1"/>
              <a:t>Siyuan</a:t>
            </a:r>
            <a:r>
              <a:rPr lang="en-US" altLang="zh-CN" sz="1800" dirty="0"/>
              <a:t> Wu, Liangchen Sui, </a:t>
            </a:r>
            <a:r>
              <a:rPr lang="en-US" altLang="zh-CN" sz="1800" dirty="0" err="1"/>
              <a:t>Shaohang</a:t>
            </a:r>
            <a:r>
              <a:rPr lang="en-US" altLang="zh-CN" sz="1800" dirty="0"/>
              <a:t> Han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E287B-BBA8-4202-9151-BB1B43C0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3" y="3735569"/>
            <a:ext cx="1019317" cy="428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62AD0B-8E2F-44F9-A889-DB7879F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8" y="3735569"/>
            <a:ext cx="1019317" cy="428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A4302B-2345-4BB2-A023-4A8705D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62" y="3735569"/>
            <a:ext cx="1019317" cy="428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5F392D0-5297-4891-88B3-8A01743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006" y="3735569"/>
            <a:ext cx="1019317" cy="428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2B0F9A-459A-42FB-9A09-A4A060A9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497" y="3714945"/>
            <a:ext cx="6096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40157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Encoder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Backbone of DenseNet-169 transferred from ImageNet classification</a:t>
            </a:r>
          </a:p>
          <a:p>
            <a:pPr marL="0" indent="0">
              <a:buNone/>
            </a:pPr>
            <a:endParaRPr lang="en-US" altLang="zh-CN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900" dirty="0"/>
              <a:t>Decoder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Successive bilinear </a:t>
            </a:r>
            <a:r>
              <a:rPr lang="en-US" altLang="zh-CN" sz="1900" dirty="0" err="1"/>
              <a:t>upsampling</a:t>
            </a:r>
            <a:r>
              <a:rPr lang="en-US" altLang="zh-CN" sz="1900" dirty="0"/>
              <a:t> blocks followed shallow convolutional layers to realize pixel-pixel regression(high complexity proved to backfire)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1x1 </a:t>
            </a:r>
            <a:r>
              <a:rPr lang="en-US" altLang="zh-CN" sz="1900" dirty="0" err="1"/>
              <a:t>Convs</a:t>
            </a:r>
            <a:r>
              <a:rPr lang="en-US" altLang="zh-CN" sz="1900" dirty="0"/>
              <a:t> to establish inter-channel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900" dirty="0"/>
              <a:t>Skip connections to retrieve information and add high-resolution details</a:t>
            </a:r>
          </a:p>
        </p:txBody>
      </p:sp>
    </p:spTree>
    <p:extLst>
      <p:ext uri="{BB962C8B-B14F-4D97-AF65-F5344CB8AC3E}">
        <p14:creationId xmlns:p14="http://schemas.microsoft.com/office/powerpoint/2010/main" val="9829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232038" cy="4015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Encoder &amp; Decoder</a:t>
            </a:r>
            <a:r>
              <a:rPr lang="zh-CN" altLang="en-US" b="1" dirty="0"/>
              <a:t> </a:t>
            </a:r>
            <a:r>
              <a:rPr lang="en-US" altLang="zh-CN" b="1" dirty="0"/>
              <a:t>Design: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96353-552A-4188-A38C-5E0179B4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4910" b="64910"/>
          <a:stretch/>
        </p:blipFill>
        <p:spPr>
          <a:xfrm>
            <a:off x="1669570" y="-1691792"/>
            <a:ext cx="3600000" cy="4584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A4AA7D-C35A-4160-8DFF-96A0DAC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15"/>
          <a:stretch/>
        </p:blipFill>
        <p:spPr>
          <a:xfrm>
            <a:off x="5316338" y="1314007"/>
            <a:ext cx="3600000" cy="3011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4C3D42-765D-4DE1-B553-E3AD594C6442}"/>
              </a:ext>
            </a:extLst>
          </p:cNvPr>
          <p:cNvSpPr txBox="1"/>
          <p:nvPr/>
        </p:nvSpPr>
        <p:spPr>
          <a:xfrm>
            <a:off x="2891867" y="4394791"/>
            <a:ext cx="115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5A5E4-A53E-4860-BACC-CA7629026A18}"/>
              </a:ext>
            </a:extLst>
          </p:cNvPr>
          <p:cNvSpPr txBox="1"/>
          <p:nvPr/>
        </p:nvSpPr>
        <p:spPr>
          <a:xfrm>
            <a:off x="6670158" y="4394791"/>
            <a:ext cx="197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Loss Function Design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u="sng" dirty="0"/>
              <a:t>L1 Loss(Depth + Gradient) + SSIM </a:t>
            </a:r>
            <a:r>
              <a:rPr lang="en-US" altLang="zh-CN" sz="1800" u="sng" dirty="0">
                <a:sym typeface="Wingdings" panose="05000000000000000000" pitchFamily="2" charset="2"/>
              </a:rPr>
              <a:t> High Granularity</a:t>
            </a:r>
            <a:endParaRPr lang="en-US" altLang="zh-CN" sz="1800" u="sng" dirty="0"/>
          </a:p>
          <a:p>
            <a:endParaRPr lang="en-US" altLang="zh-CN" sz="18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L2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Fast Convergence</a:t>
            </a:r>
            <a:endParaRPr lang="en-US" altLang="zh-CN" sz="1800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Berhu</a:t>
            </a:r>
            <a:r>
              <a:rPr lang="en-US" altLang="zh-CN" sz="1800" dirty="0"/>
              <a:t> Loss(Depth + Gradient) + SSIM </a:t>
            </a:r>
            <a:r>
              <a:rPr lang="en-US" altLang="zh-CN" sz="1800" dirty="0">
                <a:sym typeface="Wingdings" panose="05000000000000000000" pitchFamily="2" charset="2"/>
              </a:rPr>
              <a:t> Make a Compromise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7243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20"/>
            <a:ext cx="7106464" cy="379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Data Augmentation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To achieve higher generalizations, series of operations simulating natural deformations are implemented on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Random crops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Horizontal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Vertical flips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Rotations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/>
              <a:t>Affine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458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676719"/>
            <a:ext cx="7106464" cy="4260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RGB Inputs &amp; Depth Predictions(fine-tunned on KITTI)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Evaluation metrics are regretfully not available due to the key files missing in the benchmark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3A8D-61DA-49D1-82F3-4CFC371E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6" t="11531" r="14454" b="29441"/>
          <a:stretch/>
        </p:blipFill>
        <p:spPr>
          <a:xfrm>
            <a:off x="1622540" y="1733232"/>
            <a:ext cx="7471841" cy="21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48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  <a:endParaRPr lang="en-US" altLang="zh-CN" u="sng" dirty="0"/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An interesting discovery: specific scenarios such as outdoors and over exposures are not considerately collected in NYU Depth v2 dataset,</a:t>
            </a:r>
            <a:r>
              <a:rPr lang="zh-CN" altLang="en-US" sz="1800" dirty="0"/>
              <a:t>  </a:t>
            </a:r>
            <a:r>
              <a:rPr lang="en-US" altLang="zh-CN" sz="1800" dirty="0"/>
              <a:t>which could jeopardize the robustness and generalization of the model under some extreme circumstances, especially when the depth values are large and light intensities are high.</a:t>
            </a:r>
          </a:p>
        </p:txBody>
      </p:sp>
    </p:spTree>
    <p:extLst>
      <p:ext uri="{BB962C8B-B14F-4D97-AF65-F5344CB8AC3E}">
        <p14:creationId xmlns:p14="http://schemas.microsoft.com/office/powerpoint/2010/main" val="20759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C7C4-B899-468F-9FBD-4DE91884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31856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Project 9</a:t>
            </a:r>
            <a:r>
              <a:rPr lang="zh-CN" altLang="en-US" sz="2000" dirty="0"/>
              <a:t>：</a:t>
            </a:r>
            <a:r>
              <a:rPr lang="en-US" altLang="zh-CN" sz="2000" dirty="0"/>
              <a:t>Monocular Depth Estimation via Transfer Learning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D12C0-06F0-426C-B8B9-10FC85A4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885"/>
            <a:ext cx="7106464" cy="387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Future Work</a:t>
            </a:r>
          </a:p>
          <a:p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/>
              <a:t>The structure of ideal model based on supervised learning could be used as Depth Net component in unsupervised scale-consistent depth learning from video, which tends to serve as an important part in visual SLAM to provide </a:t>
            </a:r>
            <a:r>
              <a:rPr lang="en-US" altLang="zh-CN" sz="1800"/>
              <a:t>depth information.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62641-DDA1-4A3F-B2B1-39829FA3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1" y="2875445"/>
            <a:ext cx="6773739" cy="18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2514-DAF4-42EB-9CD9-9E0A91C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22" y="2143125"/>
            <a:ext cx="5105527" cy="857250"/>
          </a:xfrm>
        </p:spPr>
        <p:txBody>
          <a:bodyPr/>
          <a:lstStyle/>
          <a:p>
            <a:r>
              <a:rPr lang="en-US" altLang="zh-CN" dirty="0"/>
              <a:t>Thank you for listening!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333</Words>
  <Application>Microsoft Office PowerPoint</Application>
  <PresentationFormat>全屏显示(16:9)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Tahoma</vt:lpstr>
      <vt:lpstr>Wingdings</vt:lpstr>
      <vt:lpstr>Office Theme</vt:lpstr>
      <vt:lpstr>Custom Design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Project 9：Monocular Depth Estimation via Transfer Learning</vt:lpstr>
      <vt:lpstr>Thank you for listening! 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Sui Liangchen</cp:lastModifiedBy>
  <cp:revision>62</cp:revision>
  <dcterms:created xsi:type="dcterms:W3CDTF">2015-07-09T11:57:30Z</dcterms:created>
  <dcterms:modified xsi:type="dcterms:W3CDTF">2021-07-09T03:03:42Z</dcterms:modified>
</cp:coreProperties>
</file>