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73" r:id="rId5"/>
    <p:sldId id="274" r:id="rId6"/>
    <p:sldId id="258" r:id="rId7"/>
    <p:sldId id="260" r:id="rId8"/>
    <p:sldId id="261" r:id="rId9"/>
    <p:sldId id="262" r:id="rId10"/>
    <p:sldId id="263" r:id="rId11"/>
    <p:sldId id="259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17DE-3587-4324-B1CF-338C0ADC3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SECURITY</a:t>
            </a:r>
            <a:endParaRPr lang="en-U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F43A-D591-47A1-9035-58B30F695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ONE</a:t>
            </a:r>
            <a:endParaRPr lang="en-UG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49C2-17EE-4B58-A7DE-9004BB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Authentication</a:t>
            </a:r>
            <a:endParaRPr lang="en-U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AA4C-F5FA-490D-9EE4-83A73C9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3" y="2015732"/>
            <a:ext cx="11066930" cy="4290939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anything the user owns that can be presented to the authentication system such as smartcards, smartphones, or USB keys.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devices have some internal key generation mechanism that can be verified.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advantage is that they are easily replaceable.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key disadvantage is that they should not be used by themselves as, e.g., the smartphone may be stolen.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just using a single username and password pair, many authentication systems nowadays rely on two or more factors.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 may have to log in with username, password, and a code that is sent to their phone via text message.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5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8186-B1A6-4481-A03A-95EFE340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 rights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1932-52C5-4E5D-BBC5-2AC8C698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4" y="1853754"/>
            <a:ext cx="11093822" cy="4304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rights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encode what entities a user has access to.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 may be allowed to execute certain programs but not others. They may have access to their own files but not to files owned by another user.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Unix philosophy introduced a similar access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matrix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consisting of user, group, and other rights.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file has an associated user which may have read, write, or execute rights.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 to the user who is the primary owner, there may be a group with corresponding read, write, or execute rights, and all others that are not part of the group with the same set of rights.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 may be a member of an arbitrary number of groups. The system administrator organizes group membership and may create new users. Through privileged services, users may update their passwords and other sensitive data.</a:t>
            </a:r>
            <a:endParaRPr lang="en-U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AD89-126F-4476-AB8C-AE6AE774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59" y="804519"/>
            <a:ext cx="10542494" cy="1049235"/>
          </a:xfrm>
        </p:spPr>
        <p:txBody>
          <a:bodyPr/>
          <a:lstStyle/>
          <a:p>
            <a:pPr algn="ctr"/>
            <a:r>
              <a:rPr lang="en-US" b="1" dirty="0"/>
              <a:t>Confidentiality, Integrity, and Availability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3599-FBBE-49F0-BB51-9D4DD116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42494" cy="414302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security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summarized through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key concepts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confidentiality, integrity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three concepts are often called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CIA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triad.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concepts are sometimes called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mechanisms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fundamental concepts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attributes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triad is somewhat dated and incomplete, it is an accepted basis when evaluating the security of a system or program.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triad serves as a good basis for refinement and covers the core principles.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Secrecy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 generic property ensures that data is kept hidden (secret) from an unintended receiver.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5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AD89-126F-4476-AB8C-AE6AE774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59" y="804519"/>
            <a:ext cx="10542494" cy="1049235"/>
          </a:xfrm>
        </p:spPr>
        <p:txBody>
          <a:bodyPr/>
          <a:lstStyle/>
          <a:p>
            <a:pPr algn="ctr"/>
            <a:r>
              <a:rPr lang="en-US" b="1" dirty="0"/>
              <a:t>Confidentiality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3599-FBBE-49F0-BB51-9D4DD116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853754"/>
            <a:ext cx="10891414" cy="4304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b="1" dirty="0"/>
              <a:t>onfidentiality</a:t>
            </a:r>
            <a:r>
              <a:rPr lang="en-US" sz="2400" dirty="0"/>
              <a:t> of a service limits access to information to privileged entities. </a:t>
            </a:r>
          </a:p>
          <a:p>
            <a:r>
              <a:rPr lang="en-US" sz="2400" dirty="0"/>
              <a:t>In other words, confidentiality guarantees that an attacker cannot recover protected data.</a:t>
            </a:r>
          </a:p>
          <a:p>
            <a:r>
              <a:rPr lang="en-US" sz="2400" dirty="0"/>
              <a:t>The confidentiality property requires authentication and access rights according to a policy.</a:t>
            </a:r>
          </a:p>
          <a:p>
            <a:r>
              <a:rPr lang="en-US" sz="2400" b="1" dirty="0"/>
              <a:t>Entities</a:t>
            </a:r>
            <a:r>
              <a:rPr lang="en-US" sz="2400" dirty="0"/>
              <a:t> must be both named and identified and an access policy determines the access rights for entities. </a:t>
            </a:r>
          </a:p>
          <a:p>
            <a:r>
              <a:rPr lang="en-US" sz="2400" b="1" dirty="0"/>
              <a:t>Confidentiality</a:t>
            </a:r>
            <a:r>
              <a:rPr lang="en-US" sz="2400" dirty="0"/>
              <a:t> is a component of privacy that prevents an entity from viewing privileged information. </a:t>
            </a:r>
          </a:p>
          <a:p>
            <a:r>
              <a:rPr lang="en-US" sz="2400" b="1" dirty="0"/>
              <a:t>For example, </a:t>
            </a:r>
            <a:r>
              <a:rPr lang="en-US" sz="2400" dirty="0"/>
              <a:t>a software flaw that allows unprivileged users access to privileged files is a violation of the confidentiality property. </a:t>
            </a:r>
          </a:p>
          <a:p>
            <a:r>
              <a:rPr lang="en-US" sz="2400" dirty="0"/>
              <a:t>Alternatively, encryption, when implemented correctly, provides confidentiality.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7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D17A-47FD-4E65-9EC7-020435C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Integrity</a:t>
            </a:r>
            <a:endParaRPr lang="en-UG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7AE5-2ACA-493E-8371-2EDB74A6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2015731"/>
            <a:ext cx="10582836" cy="4037749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Integrity </a:t>
            </a:r>
            <a:r>
              <a:rPr lang="en-US" sz="2400" dirty="0"/>
              <a:t>of a service limits the modification of information to privileged entities. </a:t>
            </a:r>
          </a:p>
          <a:p>
            <a:r>
              <a:rPr lang="en-US" sz="2400" dirty="0"/>
              <a:t>In other words, integrity guarantees that an attacker cannot modify protected data. </a:t>
            </a:r>
          </a:p>
          <a:p>
            <a:r>
              <a:rPr lang="en-US" sz="2400" dirty="0"/>
              <a:t>Similar to confidentiality, the integrity property requires authentication and access rights according to a policy. </a:t>
            </a:r>
          </a:p>
          <a:p>
            <a:r>
              <a:rPr lang="en-US" sz="2400" b="1" dirty="0"/>
              <a:t>For example, </a:t>
            </a:r>
            <a:r>
              <a:rPr lang="en-US" sz="2400" dirty="0"/>
              <a:t>a software flaw that allows unauthenticated users to modify a privileged file is a violation of the integrity policy. </a:t>
            </a:r>
          </a:p>
          <a:p>
            <a:r>
              <a:rPr lang="en-US" sz="2400" b="1" dirty="0"/>
              <a:t>For example, </a:t>
            </a:r>
            <a:r>
              <a:rPr lang="en-US" sz="2400" dirty="0"/>
              <a:t>the OS ensures the integrity of a process’ address space by prohibiting other processes from writing to it.</a:t>
            </a:r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8949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18A9-2858-46A4-84D6-3DBCFCDE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Availability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FBD0-FACB-4804-833B-B51A89DB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07" y="2015732"/>
            <a:ext cx="10744200" cy="41430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of a service guarantees that the service remains accessible.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availability prohibits an attacker from hindering computation.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availability of property guarantees that legitimate uses of the service remain possible.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allowing an attacker to shut down the file server is a violation of the availability policy.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OS ensures availability by scheduling each process a “fair” amount of time, alternating between processes that are ready to run. 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8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37D-9158-4B89-8F02-07F1A020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b="1" dirty="0"/>
              <a:t>Importance of Software Security: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8953-847F-4621-88FC-F40083FC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3" y="1853754"/>
            <a:ext cx="11196918" cy="4372234"/>
          </a:xfrm>
        </p:spPr>
        <p:txBody>
          <a:bodyPr>
            <a:normAutofit fontScale="92500" lnSpcReduction="20000"/>
          </a:bodyPr>
          <a:lstStyle/>
          <a:p>
            <a:r>
              <a:rPr lang="en-UG" b="1" dirty="0"/>
              <a:t>Cost Savings: </a:t>
            </a:r>
            <a:r>
              <a:rPr lang="en-UG" dirty="0"/>
              <a:t>Investing in software security upfront is more cost-effective than dealing with the consequences of a security breach. </a:t>
            </a:r>
            <a:endParaRPr lang="en-US" dirty="0"/>
          </a:p>
          <a:p>
            <a:r>
              <a:rPr lang="en-UG" b="1" dirty="0"/>
              <a:t>Safety: </a:t>
            </a:r>
            <a:r>
              <a:rPr lang="en-UG" dirty="0"/>
              <a:t>In certain domains, such as healthcare and automotive, software security directly impacts human safety. </a:t>
            </a:r>
            <a:endParaRPr lang="en-US" b="1" dirty="0"/>
          </a:p>
          <a:p>
            <a:r>
              <a:rPr lang="en-UG" b="1" dirty="0"/>
              <a:t>Protection of Sensitive Data: </a:t>
            </a:r>
            <a:r>
              <a:rPr lang="en-UG" dirty="0"/>
              <a:t>Many software systems handle sensitive information, such as personal and financial data. </a:t>
            </a:r>
            <a:endParaRPr lang="en-US" dirty="0"/>
          </a:p>
          <a:p>
            <a:r>
              <a:rPr lang="en-UG" b="1" dirty="0"/>
              <a:t>Business Continuity: </a:t>
            </a:r>
            <a:r>
              <a:rPr lang="en-UG" dirty="0"/>
              <a:t>Security breaches can disrupt business operations, causing downtime and financial losses. </a:t>
            </a:r>
          </a:p>
          <a:p>
            <a:r>
              <a:rPr lang="en-UG" b="1" dirty="0"/>
              <a:t>Reputation and Trust: </a:t>
            </a:r>
            <a:r>
              <a:rPr lang="en-UG" dirty="0"/>
              <a:t>Security breaches can damage an organization's reputation and erode trust among customers and users. </a:t>
            </a:r>
            <a:endParaRPr lang="en-US" dirty="0"/>
          </a:p>
          <a:p>
            <a:r>
              <a:rPr lang="en-UG" b="1" dirty="0"/>
              <a:t>Legal and Regulatory Compliance: </a:t>
            </a:r>
            <a:r>
              <a:rPr lang="en-UG" dirty="0"/>
              <a:t>Many industries are subject to strict legal and regulatory requirements regarding the protection of user data and privacy. </a:t>
            </a:r>
          </a:p>
        </p:txBody>
      </p:sp>
    </p:spTree>
    <p:extLst>
      <p:ext uri="{BB962C8B-B14F-4D97-AF65-F5344CB8AC3E}">
        <p14:creationId xmlns:p14="http://schemas.microsoft.com/office/powerpoint/2010/main" val="130759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C65A-9FDE-4BF0-B1A5-C9BFB37B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b="1" dirty="0"/>
              <a:t>The Software Security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C42B-19A4-47C3-BBF8-398774A5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10583539" cy="4223703"/>
          </a:xfrm>
        </p:spPr>
        <p:txBody>
          <a:bodyPr>
            <a:normAutofit fontScale="92500" lnSpcReduction="10000"/>
          </a:bodyPr>
          <a:lstStyle/>
          <a:p>
            <a:r>
              <a:rPr lang="en-UG" dirty="0"/>
              <a:t>The </a:t>
            </a:r>
            <a:r>
              <a:rPr lang="en-UG" b="1" dirty="0"/>
              <a:t>software security lifecycle </a:t>
            </a:r>
            <a:r>
              <a:rPr lang="en-UG" dirty="0"/>
              <a:t>is an ongoing process that involves identifying, assessing, and mitigating security risks throughout the development and operational phases of a software system. </a:t>
            </a:r>
            <a:endParaRPr lang="en-US" dirty="0"/>
          </a:p>
          <a:p>
            <a:pPr marL="0" indent="0">
              <a:buNone/>
            </a:pPr>
            <a:r>
              <a:rPr lang="en-UG" b="1" dirty="0"/>
              <a:t>This lifecycle includes the following stages:</a:t>
            </a:r>
          </a:p>
          <a:p>
            <a:r>
              <a:rPr lang="en-UG" b="1" dirty="0"/>
              <a:t>Requirements Analysis: </a:t>
            </a:r>
            <a:r>
              <a:rPr lang="en-UG" dirty="0"/>
              <a:t>Identify security requirements and potential threats during the requirements phase.</a:t>
            </a:r>
          </a:p>
          <a:p>
            <a:r>
              <a:rPr lang="en-UG" b="1" dirty="0"/>
              <a:t>Design and Architecture: </a:t>
            </a:r>
            <a:r>
              <a:rPr lang="en-UG" dirty="0"/>
              <a:t>Incorporate security controls into the software's design and architecture.</a:t>
            </a:r>
          </a:p>
          <a:p>
            <a:r>
              <a:rPr lang="en-UG" b="1" dirty="0"/>
              <a:t>Development: </a:t>
            </a:r>
            <a:r>
              <a:rPr lang="en-UG" dirty="0"/>
              <a:t>Use secure coding practices to minimize vulnerabilities during development.</a:t>
            </a:r>
          </a:p>
          <a:p>
            <a:r>
              <a:rPr lang="en-UG" b="1" dirty="0"/>
              <a:t>Testing: </a:t>
            </a:r>
            <a:r>
              <a:rPr lang="en-UG" dirty="0"/>
              <a:t>Conduct thorough security testing to identify and address vulnerabilities.</a:t>
            </a:r>
          </a:p>
          <a:p>
            <a:r>
              <a:rPr lang="en-UG" b="1" dirty="0"/>
              <a:t>Deployment and Maintenance: </a:t>
            </a:r>
            <a:r>
              <a:rPr lang="en-UG" dirty="0"/>
              <a:t>Continuously monitor, patch, and update the software to address emerging security threats.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6899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182-B919-401A-AC8E-95AFAF59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security threats and vulnerabilities in software security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DDD1-F1E0-4A05-B237-FE677544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2015732"/>
            <a:ext cx="11013141" cy="414302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Security threats and vulnerabilities </a:t>
            </a:r>
            <a:r>
              <a:rPr lang="en-US" sz="2400" dirty="0"/>
              <a:t>are pervasive in the realm of software security. </a:t>
            </a:r>
          </a:p>
          <a:p>
            <a:r>
              <a:rPr lang="en-US" sz="2400" dirty="0"/>
              <a:t>Understanding these threats and vulnerabilities is essential for developers and security professionals to protect software systems effectively. </a:t>
            </a:r>
            <a:endParaRPr lang="en-US" sz="2400" b="1" dirty="0"/>
          </a:p>
          <a:p>
            <a:r>
              <a:rPr lang="en-UG" sz="2400" b="1" dirty="0"/>
              <a:t>Injection attacks: </a:t>
            </a:r>
            <a:r>
              <a:rPr lang="en-UG" sz="2400" dirty="0"/>
              <a:t>Malicious code is inserted into a system through forms, queries</a:t>
            </a:r>
            <a:r>
              <a:rPr lang="en-US" sz="2400" dirty="0"/>
              <a:t>,</a:t>
            </a:r>
            <a:r>
              <a:rPr lang="en-UG" sz="2400" dirty="0"/>
              <a:t> or other data entry points.</a:t>
            </a:r>
          </a:p>
          <a:p>
            <a:r>
              <a:rPr lang="en-UG" sz="2400" b="1" dirty="0"/>
              <a:t>Cross-site scripting (XSS): </a:t>
            </a:r>
            <a:r>
              <a:rPr lang="en-UG" sz="2400" dirty="0"/>
              <a:t>Attackers inject malicious code into web pages viewed by other users.</a:t>
            </a:r>
          </a:p>
          <a:p>
            <a:r>
              <a:rPr lang="en-UG" sz="2400" b="1" dirty="0"/>
              <a:t>Broken authentication and session management: </a:t>
            </a:r>
            <a:r>
              <a:rPr lang="en-UG" sz="2400" dirty="0"/>
              <a:t>Poor management of authentication and session data can result in unauthorized access to user accounts and data.</a:t>
            </a:r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22689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231-F834-44DD-A672-0AB2E850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91868" cy="1049235"/>
          </a:xfrm>
        </p:spPr>
        <p:txBody>
          <a:bodyPr/>
          <a:lstStyle/>
          <a:p>
            <a:r>
              <a:rPr lang="en-US" b="1" dirty="0"/>
              <a:t>Common security threats and vulnerabilities in software security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60D1-0D1A-443F-BD0C-B94348B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015732"/>
            <a:ext cx="11241742" cy="4143021"/>
          </a:xfrm>
        </p:spPr>
        <p:txBody>
          <a:bodyPr>
            <a:normAutofit/>
          </a:bodyPr>
          <a:lstStyle/>
          <a:p>
            <a:r>
              <a:rPr lang="en-UG" sz="2400" b="1" dirty="0"/>
              <a:t>Insecure direct object references: </a:t>
            </a:r>
            <a:r>
              <a:rPr lang="en-UG" sz="2400" dirty="0"/>
              <a:t>Poorly designed code allows an attacker to manipulate a URL or other direct object reference to access private data or resources.</a:t>
            </a:r>
          </a:p>
          <a:p>
            <a:r>
              <a:rPr lang="en-UG" sz="2400" b="1" dirty="0"/>
              <a:t>Security misconfiguration: </a:t>
            </a:r>
            <a:r>
              <a:rPr lang="en-UG" sz="2400" dirty="0"/>
              <a:t>Weak configuration of system components or applications creates vulnerabilities.</a:t>
            </a:r>
          </a:p>
          <a:p>
            <a:r>
              <a:rPr lang="en-UG" sz="2400" b="1" dirty="0"/>
              <a:t>Insecure cryptographic storage: </a:t>
            </a:r>
            <a:r>
              <a:rPr lang="en-UG" sz="2400" dirty="0"/>
              <a:t>Sensitive data such as passwords, keys</a:t>
            </a:r>
            <a:r>
              <a:rPr lang="en-US" sz="2400" dirty="0"/>
              <a:t>,</a:t>
            </a:r>
            <a:r>
              <a:rPr lang="en-UG" sz="2400" dirty="0"/>
              <a:t> or other confidential information is not properly encrypted, leading to theft or exposure.</a:t>
            </a:r>
          </a:p>
          <a:p>
            <a:r>
              <a:rPr lang="en-UG" sz="2400" b="1" dirty="0"/>
              <a:t>Insufficient transport layer protection: </a:t>
            </a:r>
            <a:r>
              <a:rPr lang="en-UG" sz="2400" dirty="0"/>
              <a:t>Weak or </a:t>
            </a:r>
            <a:r>
              <a:rPr lang="en-US" sz="2400" dirty="0"/>
              <a:t>non-existent</a:t>
            </a:r>
            <a:r>
              <a:rPr lang="en-UG" sz="2400" dirty="0"/>
              <a:t> encryption during data transmission leaves it vulnerable to interception or tampering.</a:t>
            </a:r>
          </a:p>
          <a:p>
            <a:pPr marL="0" indent="0">
              <a:buNone/>
            </a:pPr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18362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B2F1-CB7A-49A8-9C63-49B5646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Software Security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B833-6304-4199-8E19-4961006D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02856" cy="415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Software security </a:t>
            </a:r>
            <a:r>
              <a:rPr lang="en-US" dirty="0"/>
              <a:t>is a critical field of study and practice that focuses on protecting software applications, systems, and data from various security threats and vulnerabilities.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The Significance of Software Security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Software is an integral part of virtually every industry and sector, from finance and healthcare to transportation and entertainment. </a:t>
            </a:r>
          </a:p>
          <a:p>
            <a:r>
              <a:rPr lang="en-US" dirty="0"/>
              <a:t>This widespread use of software means that it's a prime target for malicious actors who seek to exploit vulnerabilities for financial gain, data theft, espionage, or disruption. </a:t>
            </a:r>
          </a:p>
          <a:p>
            <a:r>
              <a:rPr lang="en-US" dirty="0"/>
              <a:t>Software security is the proactive approach to mitigate these risks and protect against potential threats.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9397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231-F834-44DD-A672-0AB2E850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91868" cy="1049235"/>
          </a:xfrm>
        </p:spPr>
        <p:txBody>
          <a:bodyPr/>
          <a:lstStyle/>
          <a:p>
            <a:r>
              <a:rPr lang="en-US" b="1" dirty="0"/>
              <a:t>Common security threats and vulnerabilities in software security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60D1-0D1A-443F-BD0C-B94348B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015732"/>
            <a:ext cx="11241742" cy="4143021"/>
          </a:xfrm>
        </p:spPr>
        <p:txBody>
          <a:bodyPr>
            <a:normAutofit/>
          </a:bodyPr>
          <a:lstStyle/>
          <a:p>
            <a:r>
              <a:rPr lang="en-UG" sz="2400" b="1" dirty="0"/>
              <a:t>Insufficient logging and monitoring: </a:t>
            </a:r>
            <a:r>
              <a:rPr lang="en-UG" sz="2400" dirty="0"/>
              <a:t>Failing to monitor user activity and application logs makes it difficult to detect attacks or suspicious </a:t>
            </a:r>
            <a:r>
              <a:rPr lang="en-US" sz="2400" dirty="0"/>
              <a:t>behavior</a:t>
            </a:r>
            <a:r>
              <a:rPr lang="en-UG" sz="2400" dirty="0"/>
              <a:t>.</a:t>
            </a:r>
          </a:p>
          <a:p>
            <a:r>
              <a:rPr lang="en-UG" sz="2400" b="1" dirty="0"/>
              <a:t>Using components with known vulnerabilities: </a:t>
            </a:r>
            <a:r>
              <a:rPr lang="en-UG" sz="2400" dirty="0"/>
              <a:t>Using third-party or open-source software components without proper testing or updating can create security risks.</a:t>
            </a:r>
          </a:p>
          <a:p>
            <a:r>
              <a:rPr lang="en-UG" sz="2400" b="1" dirty="0"/>
              <a:t>Spoofing and phishing: </a:t>
            </a:r>
            <a:r>
              <a:rPr lang="en-UG" sz="2400" dirty="0"/>
              <a:t>Attackers use email or other communication methods to impersonate trusted sources and trick users into divulging sensitive information or downloading malicious software.</a:t>
            </a:r>
            <a:endParaRPr lang="en-US" sz="2400" dirty="0"/>
          </a:p>
          <a:p>
            <a:endParaRPr lang="en-UG" sz="2400" dirty="0"/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96795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17BC-6C5A-4403-8F3C-009DBE42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software development practices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76B9-7535-4430-AC1B-717BC6BF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22174" cy="4037749"/>
          </a:xfrm>
        </p:spPr>
        <p:txBody>
          <a:bodyPr>
            <a:normAutofit/>
          </a:bodyPr>
          <a:lstStyle/>
          <a:p>
            <a:r>
              <a:rPr lang="en-US" sz="2400" b="1" dirty="0"/>
              <a:t>Secure software development practices </a:t>
            </a:r>
            <a:r>
              <a:rPr lang="en-US" sz="2400" dirty="0"/>
              <a:t>are essential to ensure that software applications are built with security in mind from the start. </a:t>
            </a:r>
          </a:p>
          <a:p>
            <a:r>
              <a:rPr lang="en-US" sz="2400" dirty="0"/>
              <a:t>These practices help identify and mitigate security vulnerabilities, reducing the risk of data breaches, unauthorized access, and other security threats. </a:t>
            </a:r>
          </a:p>
          <a:p>
            <a:r>
              <a:rPr lang="en-US" sz="2400" b="1" dirty="0"/>
              <a:t>Some key secure software development practices: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Secure coding guidelines, Input validation and output encoding, Authentication and authorization, Session management, Error handling, and logging, Secure data storage and transmission, and Code reviews and static analysis</a:t>
            </a:r>
            <a:endParaRPr lang="en-UG" sz="2400" dirty="0"/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25801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0BA-59E9-47E0-83DD-D1605EF7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software development practices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7C8-80DA-4C45-B4C8-DC2414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2015732"/>
            <a:ext cx="10824882" cy="4037749"/>
          </a:xfrm>
        </p:spPr>
        <p:txBody>
          <a:bodyPr>
            <a:normAutofit/>
          </a:bodyPr>
          <a:lstStyle/>
          <a:p>
            <a:r>
              <a:rPr lang="en-UG" b="1" dirty="0"/>
              <a:t>Secure Coding Guidelines:</a:t>
            </a:r>
            <a:r>
              <a:rPr lang="en-US" b="1" dirty="0"/>
              <a:t> </a:t>
            </a:r>
            <a:r>
              <a:rPr lang="en-UG" dirty="0"/>
              <a:t>Adhere to secure coding practices, such as input validation, output encoding, and the use of prepared statements to prevent common vulnerabilities like SQL injection, cross-site scripting (XSS), and buffer overflows.</a:t>
            </a:r>
            <a:endParaRPr lang="en-US" dirty="0"/>
          </a:p>
          <a:p>
            <a:r>
              <a:rPr lang="en-UG" b="1" dirty="0"/>
              <a:t>Threat </a:t>
            </a:r>
            <a:r>
              <a:rPr lang="en-US" b="1" dirty="0"/>
              <a:t>Modelling</a:t>
            </a:r>
            <a:r>
              <a:rPr lang="en-UG" b="1" dirty="0"/>
              <a:t>:</a:t>
            </a:r>
            <a:r>
              <a:rPr lang="en-US" b="1" dirty="0"/>
              <a:t> </a:t>
            </a:r>
            <a:r>
              <a:rPr lang="en-UG" dirty="0"/>
              <a:t>Before starting development, identify potential threats and attack vectors that your software may face. Understand the system's assets, entry points, and potential vulnerabilities.</a:t>
            </a:r>
          </a:p>
          <a:p>
            <a:r>
              <a:rPr lang="en-UG" b="1" dirty="0"/>
              <a:t>Authentication and Session Management:</a:t>
            </a:r>
            <a:r>
              <a:rPr lang="en-US" b="1" dirty="0"/>
              <a:t> </a:t>
            </a:r>
            <a:r>
              <a:rPr lang="en-UG" dirty="0"/>
              <a:t>Use strong authentication methods and protect session data. Ensure that passwords are stored securely using appropriate hashing algorithms.</a:t>
            </a:r>
            <a:endParaRPr lang="en-US" dirty="0"/>
          </a:p>
          <a:p>
            <a:r>
              <a:rPr lang="en-UG" b="1" dirty="0"/>
              <a:t>Error Handling:</a:t>
            </a:r>
            <a:r>
              <a:rPr lang="en-US" b="1" dirty="0"/>
              <a:t> </a:t>
            </a:r>
            <a:r>
              <a:rPr lang="en-UG" dirty="0"/>
              <a:t>Implement error handling that doesn't leak sensitive information to users. Log errors securely for debugging without revealing critical information.</a:t>
            </a:r>
          </a:p>
          <a:p>
            <a:endParaRPr lang="en-UG" dirty="0"/>
          </a:p>
          <a:p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1432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0BA-59E9-47E0-83DD-D1605EF7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software development practices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7C8-80DA-4C45-B4C8-DC2414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2015732"/>
            <a:ext cx="10824882" cy="4037749"/>
          </a:xfrm>
        </p:spPr>
        <p:txBody>
          <a:bodyPr>
            <a:normAutofit lnSpcReduction="10000"/>
          </a:bodyPr>
          <a:lstStyle/>
          <a:p>
            <a:r>
              <a:rPr lang="en-UG" b="1" dirty="0"/>
              <a:t>Access Control and Authorization:</a:t>
            </a:r>
            <a:r>
              <a:rPr lang="en-US" b="1" dirty="0"/>
              <a:t> </a:t>
            </a:r>
            <a:r>
              <a:rPr lang="en-UG" dirty="0"/>
              <a:t>Implement proper access controls to ensure that users only have access to the resources they are authorized to access. Enforce least privilege principles.</a:t>
            </a:r>
            <a:endParaRPr lang="en-US" dirty="0"/>
          </a:p>
          <a:p>
            <a:r>
              <a:rPr lang="en-UG" b="1" dirty="0"/>
              <a:t>Data Encryption:</a:t>
            </a:r>
            <a:r>
              <a:rPr lang="en-US" b="1" dirty="0"/>
              <a:t> </a:t>
            </a:r>
            <a:r>
              <a:rPr lang="en-UG" dirty="0"/>
              <a:t>Encrypt sensitive data both at rest and in transit. Use secure encryption algorithms and protocols.</a:t>
            </a:r>
            <a:endParaRPr lang="en-US" dirty="0"/>
          </a:p>
          <a:p>
            <a:r>
              <a:rPr lang="en-UG" b="1" dirty="0"/>
              <a:t>Security Testing:</a:t>
            </a:r>
            <a:r>
              <a:rPr lang="en-US" b="1" dirty="0"/>
              <a:t> </a:t>
            </a:r>
            <a:r>
              <a:rPr lang="en-UG" dirty="0"/>
              <a:t>Conduct regular security testing, including vulnerability assessments, penetration testing, and code reviews, to identify and fix security vulnerabilities.</a:t>
            </a:r>
            <a:endParaRPr lang="en-US" dirty="0"/>
          </a:p>
          <a:p>
            <a:r>
              <a:rPr lang="en-UG" b="1" dirty="0"/>
              <a:t>Security Updates:</a:t>
            </a:r>
            <a:r>
              <a:rPr lang="en-US" b="1" dirty="0"/>
              <a:t> </a:t>
            </a:r>
            <a:r>
              <a:rPr lang="en-UG" dirty="0"/>
              <a:t>Stay informed about security updates for the programming languages, libraries, and frameworks you use, and promptly apply patches to address vulnerabilities.</a:t>
            </a:r>
          </a:p>
          <a:p>
            <a:r>
              <a:rPr lang="en-UG" b="1" dirty="0"/>
              <a:t>Input Validation:</a:t>
            </a:r>
            <a:r>
              <a:rPr lang="en-US" b="1" dirty="0"/>
              <a:t> </a:t>
            </a:r>
            <a:r>
              <a:rPr lang="en-UG" dirty="0"/>
              <a:t>Validate and sanitize all user inputs to prevent injection attacks and data manipulation.</a:t>
            </a:r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08343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0BA-59E9-47E0-83DD-D1605EF7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software development practices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7C8-80DA-4C45-B4C8-DC2414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2015732"/>
            <a:ext cx="10824882" cy="4037749"/>
          </a:xfrm>
        </p:spPr>
        <p:txBody>
          <a:bodyPr>
            <a:normAutofit/>
          </a:bodyPr>
          <a:lstStyle/>
          <a:p>
            <a:r>
              <a:rPr lang="en-UG" b="1" dirty="0"/>
              <a:t>Security Testing:</a:t>
            </a:r>
            <a:r>
              <a:rPr lang="en-US" b="1" dirty="0"/>
              <a:t> </a:t>
            </a:r>
            <a:r>
              <a:rPr lang="en-UG" dirty="0"/>
              <a:t>Conduct regular security testing, including vulnerability assessments, penetration testing, and code reviews, to identify and fix security vulnerabilities.</a:t>
            </a:r>
            <a:endParaRPr lang="en-US" dirty="0"/>
          </a:p>
          <a:p>
            <a:r>
              <a:rPr lang="en-UG" b="1" dirty="0"/>
              <a:t>Security Headers:</a:t>
            </a:r>
            <a:r>
              <a:rPr lang="en-US" dirty="0"/>
              <a:t> </a:t>
            </a:r>
            <a:r>
              <a:rPr lang="en-UG" dirty="0"/>
              <a:t>Implement security-related HTTP headers like Content Security Policy (CSP), X-Content-Type-Options, X-Frame-Options, and X-XSS-Protection to enhance web application security.</a:t>
            </a:r>
          </a:p>
          <a:p>
            <a:r>
              <a:rPr lang="en-UG" b="1" dirty="0"/>
              <a:t>API Security:</a:t>
            </a:r>
            <a:r>
              <a:rPr lang="en-US" b="1" dirty="0"/>
              <a:t> </a:t>
            </a:r>
            <a:r>
              <a:rPr lang="en-UG" dirty="0"/>
              <a:t>Secure APIs with proper authentication, authorization, and rate limiting. Use API tokens or OAuth for access control.</a:t>
            </a:r>
            <a:endParaRPr lang="en-US" dirty="0"/>
          </a:p>
          <a:p>
            <a:r>
              <a:rPr lang="en-UG" b="1" dirty="0"/>
              <a:t>File Uploads:</a:t>
            </a:r>
            <a:r>
              <a:rPr lang="en-US" b="1" dirty="0"/>
              <a:t> </a:t>
            </a:r>
            <a:r>
              <a:rPr lang="en-UG" dirty="0"/>
              <a:t>If your application allows file uploads, validate and sanitize uploaded files to prevent malicious uploads and potential execution of harmful code.</a:t>
            </a:r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7756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0BA-59E9-47E0-83DD-D1605EF7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software development practices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7C8-80DA-4C45-B4C8-DC2414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2015732"/>
            <a:ext cx="10824882" cy="4037749"/>
          </a:xfrm>
        </p:spPr>
        <p:txBody>
          <a:bodyPr>
            <a:normAutofit/>
          </a:bodyPr>
          <a:lstStyle/>
          <a:p>
            <a:r>
              <a:rPr lang="en-UG" b="1" dirty="0"/>
              <a:t>Security Testing:</a:t>
            </a:r>
            <a:r>
              <a:rPr lang="en-US" b="1" dirty="0"/>
              <a:t> </a:t>
            </a:r>
            <a:r>
              <a:rPr lang="en-UG" dirty="0"/>
              <a:t>Conduct regular security testing, including vulnerability assessments, penetration testing, and code reviews, to identify and fix security vulnerabilities.</a:t>
            </a:r>
            <a:endParaRPr lang="en-US" dirty="0"/>
          </a:p>
          <a:p>
            <a:r>
              <a:rPr lang="en-UG" b="1" dirty="0"/>
              <a:t>Security Headers:</a:t>
            </a:r>
            <a:r>
              <a:rPr lang="en-US" dirty="0"/>
              <a:t> </a:t>
            </a:r>
            <a:r>
              <a:rPr lang="en-UG" dirty="0"/>
              <a:t>Implement security-related HTTP headers like Content Security Policy (CSP), X-Content-Type-Options, X-Frame-Options, and X-XSS-Protection to enhance web application security.</a:t>
            </a:r>
          </a:p>
          <a:p>
            <a:r>
              <a:rPr lang="en-UG" b="1" dirty="0"/>
              <a:t>API Security:</a:t>
            </a:r>
            <a:r>
              <a:rPr lang="en-US" b="1" dirty="0"/>
              <a:t> </a:t>
            </a:r>
            <a:r>
              <a:rPr lang="en-UG" dirty="0"/>
              <a:t>Secure APIs with proper authentication, authorization, and rate limiting. Use API tokens or OAuth for access control.</a:t>
            </a:r>
            <a:endParaRPr lang="en-US" dirty="0"/>
          </a:p>
          <a:p>
            <a:r>
              <a:rPr lang="en-UG" b="1" dirty="0"/>
              <a:t>File Uploads:</a:t>
            </a:r>
            <a:r>
              <a:rPr lang="en-US" b="1" dirty="0"/>
              <a:t> </a:t>
            </a:r>
            <a:r>
              <a:rPr lang="en-UG" dirty="0"/>
              <a:t>If your application allows file uploads, validate and sanitize uploaded files to prevent malicious uploads and potential execution of harmful code.</a:t>
            </a:r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40751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0BA-59E9-47E0-83DD-D1605EF7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software development practices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7C8-80DA-4C45-B4C8-DC2414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2015732"/>
            <a:ext cx="10824882" cy="4037749"/>
          </a:xfrm>
        </p:spPr>
        <p:txBody>
          <a:bodyPr>
            <a:normAutofit/>
          </a:bodyPr>
          <a:lstStyle/>
          <a:p>
            <a:r>
              <a:rPr lang="en-UG" b="1" dirty="0"/>
              <a:t>Code Reviews:</a:t>
            </a:r>
            <a:r>
              <a:rPr lang="en-US" b="1" dirty="0"/>
              <a:t> </a:t>
            </a:r>
            <a:r>
              <a:rPr lang="en-UG" dirty="0"/>
              <a:t>Conduct regular code reviews that specifically focus on security issues. Identify and address vulnerabilities early in the development process.</a:t>
            </a:r>
          </a:p>
          <a:p>
            <a:r>
              <a:rPr lang="en-UG" b="1" dirty="0"/>
              <a:t>Secure Development Lifecycle (SDLC):</a:t>
            </a:r>
            <a:r>
              <a:rPr lang="en-US" b="1" dirty="0"/>
              <a:t> </a:t>
            </a:r>
            <a:r>
              <a:rPr lang="en-UG" dirty="0"/>
              <a:t>Incorporate security into every phase of the software development lifecycle, from requirements to design, development, testing, and maintenance.</a:t>
            </a:r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552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0D0-30A9-45B3-8A80-191E0B13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8787"/>
          </a:xfrm>
        </p:spPr>
        <p:txBody>
          <a:bodyPr>
            <a:normAutofit/>
          </a:bodyPr>
          <a:lstStyle/>
          <a:p>
            <a:r>
              <a:rPr lang="en-US" sz="3600" b="1" dirty="0"/>
              <a:t>The Software Security Triad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0D6-40DA-400D-BDF1-0523EF5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63270"/>
            <a:ext cx="11053483" cy="409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Software security revolves around three fundamental principles;</a:t>
            </a:r>
          </a:p>
          <a:p>
            <a:r>
              <a:rPr lang="en-US" b="1" dirty="0"/>
              <a:t>Confidentiality:</a:t>
            </a:r>
            <a:r>
              <a:rPr lang="en-US" dirty="0"/>
              <a:t> Ensuring that sensitive data remains private and accessible only to authorized users or systems.</a:t>
            </a:r>
          </a:p>
          <a:p>
            <a:r>
              <a:rPr lang="en-US" b="1" dirty="0"/>
              <a:t>Integrity:</a:t>
            </a:r>
            <a:r>
              <a:rPr lang="en-US" dirty="0"/>
              <a:t> Guaranteeing the accuracy and reliability of data and software functionality by preventing unauthorized changes or alterations.</a:t>
            </a:r>
          </a:p>
          <a:p>
            <a:r>
              <a:rPr lang="en-US" b="1" dirty="0"/>
              <a:t>Availability:</a:t>
            </a:r>
            <a:r>
              <a:rPr lang="en-US" dirty="0"/>
              <a:t> Ensuring that software and its associated resources are available when needed and not disrupted by security incidents or attacks.</a:t>
            </a:r>
          </a:p>
        </p:txBody>
      </p:sp>
    </p:spTree>
    <p:extLst>
      <p:ext uri="{BB962C8B-B14F-4D97-AF65-F5344CB8AC3E}">
        <p14:creationId xmlns:p14="http://schemas.microsoft.com/office/powerpoint/2010/main" val="353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0D0-30A9-45B3-8A80-191E0B13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878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Software Development Lifecycle (SDLC)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0D6-40DA-400D-BDF1-0523EF5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63270"/>
            <a:ext cx="11053483" cy="4090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security should be integrated into every phase of the Software Development Lifecycle (SDLC). </a:t>
            </a:r>
          </a:p>
          <a:p>
            <a:r>
              <a:rPr lang="en-US" dirty="0"/>
              <a:t>This includes requirements gathering, design, coding, testing, deployment, and maintenance. </a:t>
            </a:r>
          </a:p>
          <a:p>
            <a:r>
              <a:rPr lang="en-US" dirty="0"/>
              <a:t>By addressing security concerns at each stage, developers can minimize vulnerabilities and reduce the likelihood of security breaches.</a:t>
            </a:r>
          </a:p>
          <a:p>
            <a:pPr marL="0" indent="0">
              <a:buNone/>
            </a:pPr>
            <a:r>
              <a:rPr lang="en-US" b="1" dirty="0"/>
              <a:t>Common Software Security Threats:</a:t>
            </a:r>
            <a:endParaRPr lang="en-US" dirty="0"/>
          </a:p>
          <a:p>
            <a:r>
              <a:rPr lang="en-US" dirty="0"/>
              <a:t>Understanding potential threats is crucial in software security.</a:t>
            </a:r>
          </a:p>
          <a:p>
            <a:pPr marL="0" indent="0">
              <a:buNone/>
            </a:pPr>
            <a:r>
              <a:rPr lang="en-US" b="1" dirty="0"/>
              <a:t>Software Security Best Practices:</a:t>
            </a:r>
            <a:endParaRPr lang="en-US" dirty="0"/>
          </a:p>
          <a:p>
            <a:r>
              <a:rPr lang="en-US" dirty="0"/>
              <a:t>To enhance software security, various best practices should be followed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0D0-30A9-45B3-8A80-191E0B13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8787"/>
          </a:xfrm>
        </p:spPr>
        <p:txBody>
          <a:bodyPr>
            <a:normAutofit/>
          </a:bodyPr>
          <a:lstStyle/>
          <a:p>
            <a:r>
              <a:rPr lang="en-US" sz="3600" b="1" dirty="0"/>
              <a:t>Compliance and Regulations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0D6-40DA-400D-BDF1-0523EF5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63270"/>
            <a:ext cx="11053483" cy="4090211"/>
          </a:xfrm>
        </p:spPr>
        <p:txBody>
          <a:bodyPr>
            <a:normAutofit/>
          </a:bodyPr>
          <a:lstStyle/>
          <a:p>
            <a:r>
              <a:rPr lang="en-US" dirty="0"/>
              <a:t>Many industries have specific regulations and standards related to software security. </a:t>
            </a:r>
          </a:p>
          <a:p>
            <a:r>
              <a:rPr lang="en-US" b="1" dirty="0"/>
              <a:t>For example</a:t>
            </a:r>
            <a:r>
              <a:rPr lang="en-US" dirty="0"/>
              <a:t>, the healthcare sector must comply with the Health Insurance Portability and Accountability Act (HIPAA), while the financial industry follows guidelines like the Payment Card Industry Data Security Standard (PCI DSS).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49C2-17EE-4B58-A7DE-9004BB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Authentication</a:t>
            </a:r>
            <a:endParaRPr lang="en-U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AA4C-F5FA-490D-9EE4-83A73C9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1" y="2015732"/>
            <a:ext cx="10865224" cy="42909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 is the process of verifying if someone is who they claim to be.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authentication, a system learns who you are based on what you know, have, or are.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authentication, a user verifies that they have the correct credentials.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login on a system a user has to authenticate with their username and password.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username may either have to be entered or selected from a drop down list and the password has to be typed.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5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49C2-17EE-4B58-A7DE-9004BB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Authentication</a:t>
            </a:r>
            <a:endParaRPr lang="en-U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AA4C-F5FA-490D-9EE4-83A73C9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2" y="2042626"/>
            <a:ext cx="11120718" cy="4290939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classic approach towards authentication.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authentication, the user has to type their password or PIN (personal identification number) to login.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password is generally kept secret. Most systems provide usernames and passwords as the default authentication method.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are the lack of replay resistance: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attacker that steals the raw biometric data can replay that data to authenticate as the user. This risk can be mitigated by a reasonable password update policy where, after a break, the users may be urged to update their passwords.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49C2-17EE-4B58-A7DE-9004BB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Authentication</a:t>
            </a:r>
            <a:endParaRPr lang="en-U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AA4C-F5FA-490D-9EE4-83A73C9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9" y="2015732"/>
            <a:ext cx="11093824" cy="4290939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Biometric logins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target fingerprints, Iris scans, or behavioral patterns (e.g., how you swipe across your screen).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biometric factors for authentication is convenient as users cannot (generally) neither lose nor forget them.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Their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limitation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lack of replay resistance.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from passwords, biometrics cannot be changed, so a loss of data means that this authentication form loses its utility.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someone’s fingerprints are known by the attacker, they can no longer be used for authentication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49C2-17EE-4B58-A7DE-9004BB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Authentication</a:t>
            </a:r>
            <a:endParaRPr lang="en-U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AA4C-F5FA-490D-9EE4-83A73C9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2015732"/>
            <a:ext cx="11013141" cy="4290939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Biometric logins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target fingerprints, Iris scans, or behavioral patterns (e.g., how you swipe across your screen).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biometric factors for authentication is convenient as users cannot (generally) neither lose nor forget them.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Their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limitation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lack of replay resistance.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from passwords, biometrics cannot be changed, so a loss of data means that this authentication form loses its utility.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someone’s fingerprints are known by the attacker, they can no longer be used for authentication</a:t>
            </a:r>
            <a:endParaRPr lang="en-U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76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226</TotalTime>
  <Words>2508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SOFTWARE SECURITY</vt:lpstr>
      <vt:lpstr>Introduction to Software Security</vt:lpstr>
      <vt:lpstr>The Software Security Triad</vt:lpstr>
      <vt:lpstr>The Software Development Lifecycle (SDLC)</vt:lpstr>
      <vt:lpstr>Compliance and Regulations</vt:lpstr>
      <vt:lpstr>Authentication</vt:lpstr>
      <vt:lpstr>Authentication</vt:lpstr>
      <vt:lpstr>Authentication</vt:lpstr>
      <vt:lpstr>Authentication</vt:lpstr>
      <vt:lpstr>Authentication</vt:lpstr>
      <vt:lpstr>Access rights</vt:lpstr>
      <vt:lpstr>Confidentiality, Integrity, and Availability</vt:lpstr>
      <vt:lpstr>Confidentiality</vt:lpstr>
      <vt:lpstr>Integrity</vt:lpstr>
      <vt:lpstr>Availability</vt:lpstr>
      <vt:lpstr>Importance of Software Security:</vt:lpstr>
      <vt:lpstr>The Software Security Lifecycle</vt:lpstr>
      <vt:lpstr>Common security threats and vulnerabilities in software security</vt:lpstr>
      <vt:lpstr>Common security threats and vulnerabilities in software security</vt:lpstr>
      <vt:lpstr>Common security threats and vulnerabilities in software security</vt:lpstr>
      <vt:lpstr>Secure software development practices</vt:lpstr>
      <vt:lpstr>Secure software development practices</vt:lpstr>
      <vt:lpstr>Secure software development practices</vt:lpstr>
      <vt:lpstr>Secure software development practices</vt:lpstr>
      <vt:lpstr>Secure software development practices</vt:lpstr>
      <vt:lpstr>Secure software development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dc:creator>Moses Odongo</dc:creator>
  <cp:lastModifiedBy>Moses Odongo</cp:lastModifiedBy>
  <cp:revision>20</cp:revision>
  <dcterms:created xsi:type="dcterms:W3CDTF">2023-09-07T08:17:02Z</dcterms:created>
  <dcterms:modified xsi:type="dcterms:W3CDTF">2023-09-28T06:44:06Z</dcterms:modified>
</cp:coreProperties>
</file>