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57" r:id="rId3"/>
    <p:sldId id="276" r:id="rId4"/>
    <p:sldId id="258" r:id="rId5"/>
    <p:sldId id="259" r:id="rId6"/>
    <p:sldId id="260" r:id="rId7"/>
    <p:sldId id="261" r:id="rId8"/>
    <p:sldId id="262" r:id="rId9"/>
    <p:sldId id="272" r:id="rId10"/>
    <p:sldId id="274" r:id="rId11"/>
    <p:sldId id="263" r:id="rId12"/>
    <p:sldId id="264" r:id="rId13"/>
    <p:sldId id="265" r:id="rId14"/>
    <p:sldId id="266" r:id="rId15"/>
    <p:sldId id="268" r:id="rId16"/>
    <p:sldId id="269" r:id="rId17"/>
    <p:sldId id="267" r:id="rId18"/>
    <p:sldId id="270" r:id="rId19"/>
    <p:sldId id="27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oogle.com/search?q=Define+Tampering+in+threat+modelling&amp;oq=Define+Tampering+in+threat+modelling&amp;gs_lcrp=EgZjaHJvbWUyBggAEEUYOTIHCAEQIRigAdIBCTE1MTQ2ajFqN6gCALACAA&amp;sourceid=chrome&amp;ie=UTF-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E42D-390E-4B48-9FF4-9D755E9E58F4}"/>
              </a:ext>
            </a:extLst>
          </p:cNvPr>
          <p:cNvSpPr>
            <a:spLocks noGrp="1"/>
          </p:cNvSpPr>
          <p:nvPr>
            <p:ph type="title"/>
          </p:nvPr>
        </p:nvSpPr>
        <p:spPr/>
        <p:txBody>
          <a:bodyPr/>
          <a:lstStyle/>
          <a:p>
            <a:r>
              <a:rPr lang="en-US" dirty="0"/>
              <a:t>THREAT MODELLING</a:t>
            </a:r>
            <a:endParaRPr lang="en-UG" dirty="0"/>
          </a:p>
        </p:txBody>
      </p:sp>
      <p:sp>
        <p:nvSpPr>
          <p:cNvPr id="3" name="Content Placeholder 2">
            <a:extLst>
              <a:ext uri="{FF2B5EF4-FFF2-40B4-BE49-F238E27FC236}">
                <a16:creationId xmlns:a16="http://schemas.microsoft.com/office/drawing/2014/main" id="{F28B5DCF-ECA7-4763-ABED-52ACB95D09D2}"/>
              </a:ext>
            </a:extLst>
          </p:cNvPr>
          <p:cNvSpPr>
            <a:spLocks noGrp="1"/>
          </p:cNvSpPr>
          <p:nvPr>
            <p:ph idx="1"/>
          </p:nvPr>
        </p:nvSpPr>
        <p:spPr/>
        <p:txBody>
          <a:bodyPr/>
          <a:lstStyle/>
          <a:p>
            <a:pPr algn="ctr"/>
            <a:r>
              <a:rPr lang="en-US" dirty="0"/>
              <a:t>PRESENTATION BY GROUP TWO</a:t>
            </a:r>
          </a:p>
          <a:p>
            <a:pPr algn="ctr"/>
            <a:r>
              <a:rPr lang="en-US" dirty="0"/>
              <a:t>Annet Balinambyo</a:t>
            </a:r>
          </a:p>
          <a:p>
            <a:pPr algn="ctr"/>
            <a:r>
              <a:rPr lang="en-US" dirty="0"/>
              <a:t>Abbo Fulumera</a:t>
            </a:r>
          </a:p>
          <a:p>
            <a:pPr algn="ctr"/>
            <a:r>
              <a:rPr lang="en-US" dirty="0"/>
              <a:t>Doreen Namwenya</a:t>
            </a:r>
            <a:endParaRPr lang="en-UG" dirty="0"/>
          </a:p>
        </p:txBody>
      </p:sp>
    </p:spTree>
    <p:extLst>
      <p:ext uri="{BB962C8B-B14F-4D97-AF65-F5344CB8AC3E}">
        <p14:creationId xmlns:p14="http://schemas.microsoft.com/office/powerpoint/2010/main" val="167894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D163-A309-4830-BDD0-A32D733D79E3}"/>
              </a:ext>
            </a:extLst>
          </p:cNvPr>
          <p:cNvSpPr>
            <a:spLocks noGrp="1"/>
          </p:cNvSpPr>
          <p:nvPr>
            <p:ph type="title"/>
          </p:nvPr>
        </p:nvSpPr>
        <p:spPr/>
        <p:txBody>
          <a:bodyPr/>
          <a:lstStyle/>
          <a:p>
            <a:r>
              <a:rPr lang="en-US" dirty="0"/>
              <a:t>Techniques cont.</a:t>
            </a:r>
            <a:endParaRPr lang="en-UG" dirty="0"/>
          </a:p>
        </p:txBody>
      </p:sp>
      <p:sp>
        <p:nvSpPr>
          <p:cNvPr id="3" name="Content Placeholder 2">
            <a:extLst>
              <a:ext uri="{FF2B5EF4-FFF2-40B4-BE49-F238E27FC236}">
                <a16:creationId xmlns:a16="http://schemas.microsoft.com/office/drawing/2014/main" id="{94692407-8BFF-4C7D-BD82-75CDB8D07B8E}"/>
              </a:ext>
            </a:extLst>
          </p:cNvPr>
          <p:cNvSpPr>
            <a:spLocks noGrp="1"/>
          </p:cNvSpPr>
          <p:nvPr>
            <p:ph idx="1"/>
          </p:nvPr>
        </p:nvSpPr>
        <p:spPr/>
        <p:txBody>
          <a:bodyPr/>
          <a:lstStyle/>
          <a:p>
            <a:pPr marL="0" indent="0">
              <a:buNone/>
            </a:pPr>
            <a:r>
              <a:rPr lang="en-US" dirty="0"/>
              <a:t>2. PASTA</a:t>
            </a:r>
          </a:p>
          <a:p>
            <a:r>
              <a:rPr lang="en-US" dirty="0"/>
              <a:t>Process for Attack Simulation and Threat Analysis, establishes a seven-step process through which a business can evaluate a system from an attacker’s perspective.</a:t>
            </a:r>
          </a:p>
          <a:p>
            <a:pPr marL="0" indent="0">
              <a:buNone/>
            </a:pPr>
            <a:r>
              <a:rPr lang="en-US" dirty="0"/>
              <a:t>3. VAST</a:t>
            </a:r>
          </a:p>
          <a:p>
            <a:r>
              <a:rPr lang="en-US" dirty="0"/>
              <a:t>VAST (Visual, Agile, Simple Threat modeling) was initially conceived in an effort to address the shortcomings of other threat modeling techniques</a:t>
            </a:r>
            <a:endParaRPr lang="en-UG" dirty="0"/>
          </a:p>
        </p:txBody>
      </p:sp>
    </p:spTree>
    <p:extLst>
      <p:ext uri="{BB962C8B-B14F-4D97-AF65-F5344CB8AC3E}">
        <p14:creationId xmlns:p14="http://schemas.microsoft.com/office/powerpoint/2010/main" val="144771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E5CC-A19A-4204-A71E-22E094CE04DE}"/>
              </a:ext>
            </a:extLst>
          </p:cNvPr>
          <p:cNvSpPr>
            <a:spLocks noGrp="1"/>
          </p:cNvSpPr>
          <p:nvPr>
            <p:ph type="title"/>
          </p:nvPr>
        </p:nvSpPr>
        <p:spPr/>
        <p:txBody>
          <a:bodyPr/>
          <a:lstStyle/>
          <a:p>
            <a:r>
              <a:rPr lang="en-US" dirty="0"/>
              <a:t>Misconceptions of threat modeling</a:t>
            </a:r>
            <a:br>
              <a:rPr lang="en-US" dirty="0"/>
            </a:br>
            <a:endParaRPr lang="en-UG" dirty="0"/>
          </a:p>
        </p:txBody>
      </p:sp>
      <p:sp>
        <p:nvSpPr>
          <p:cNvPr id="3" name="Content Placeholder 2">
            <a:extLst>
              <a:ext uri="{FF2B5EF4-FFF2-40B4-BE49-F238E27FC236}">
                <a16:creationId xmlns:a16="http://schemas.microsoft.com/office/drawing/2014/main" id="{848C1836-F0AB-4E07-AE13-B6EC7E84C486}"/>
              </a:ext>
            </a:extLst>
          </p:cNvPr>
          <p:cNvSpPr>
            <a:spLocks noGrp="1"/>
          </p:cNvSpPr>
          <p:nvPr>
            <p:ph idx="1"/>
          </p:nvPr>
        </p:nvSpPr>
        <p:spPr>
          <a:xfrm>
            <a:off x="118334" y="1376980"/>
            <a:ext cx="12073665" cy="4676502"/>
          </a:xfrm>
        </p:spPr>
        <p:txBody>
          <a:bodyPr>
            <a:normAutofit fontScale="85000" lnSpcReduction="10000"/>
          </a:bodyPr>
          <a:lstStyle/>
          <a:p>
            <a:r>
              <a:rPr lang="en-US" dirty="0"/>
              <a:t>As a security process, threat modeling is subject to several misconceptions. </a:t>
            </a:r>
          </a:p>
          <a:p>
            <a:r>
              <a:rPr lang="en-US" dirty="0"/>
              <a:t>Some people believe threat modeling is only a design-stage activity, some see it as an optional exercise for which penetration testing or code review can substitute, and some think the process is simply too complicated. The following should help dispel some of these misconceptions:</a:t>
            </a:r>
          </a:p>
          <a:p>
            <a:r>
              <a:rPr lang="en-US" b="1" dirty="0"/>
              <a:t>Penetration testing and code reviews can’t substitute for threat modeling.</a:t>
            </a:r>
            <a:r>
              <a:rPr lang="en-US" dirty="0"/>
              <a:t> Penetration testing and secure code review are two activities that are effective for finding bugs in code. However, security assessments. (e.g., threat modeling) are better at uncovering design flaws.</a:t>
            </a:r>
          </a:p>
          <a:p>
            <a:r>
              <a:rPr lang="en-US" b="1" dirty="0"/>
              <a:t>There’s a good reason to conduct a threat model after deployment.</a:t>
            </a:r>
            <a:r>
              <a:rPr lang="en-US" dirty="0"/>
              <a:t> Understanding the issues in the current deployment influences future security architecture strategy, and monitoring weaknesses allows for faster and more effective remediation. Without understanding the potential threats an application faces, you can’t ensure that you’re addressing all risks.</a:t>
            </a:r>
          </a:p>
          <a:p>
            <a:r>
              <a:rPr lang="en-US" b="1" dirty="0"/>
              <a:t>Threat modeling isn’t that complicated.</a:t>
            </a:r>
            <a:r>
              <a:rPr lang="en-US" dirty="0"/>
              <a:t> Many developers are intimidated by the idea of threat modeling. At first glance, it can seem daunting. However, if you break up the tasks into workable steps, performing a threat model on a simple web application—or even a complex architecture—becomes systematic. The key is to start with basic best practices.</a:t>
            </a:r>
          </a:p>
          <a:p>
            <a:endParaRPr lang="en-UG" dirty="0"/>
          </a:p>
        </p:txBody>
      </p:sp>
    </p:spTree>
    <p:extLst>
      <p:ext uri="{BB962C8B-B14F-4D97-AF65-F5344CB8AC3E}">
        <p14:creationId xmlns:p14="http://schemas.microsoft.com/office/powerpoint/2010/main" val="64578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BE7F-8F2F-46D3-8984-AD816A8B8B8A}"/>
              </a:ext>
            </a:extLst>
          </p:cNvPr>
          <p:cNvSpPr>
            <a:spLocks noGrp="1"/>
          </p:cNvSpPr>
          <p:nvPr>
            <p:ph type="title"/>
          </p:nvPr>
        </p:nvSpPr>
        <p:spPr/>
        <p:txBody>
          <a:bodyPr/>
          <a:lstStyle/>
          <a:p>
            <a:r>
              <a:rPr lang="en-US" dirty="0">
                <a:latin typeface="inherit"/>
              </a:rPr>
              <a:t>Best practices of threat modeling</a:t>
            </a:r>
            <a:br>
              <a:rPr lang="en-US" dirty="0">
                <a:solidFill>
                  <a:srgbClr val="5A2A82"/>
                </a:solidFill>
                <a:latin typeface="inherit"/>
              </a:rPr>
            </a:br>
            <a:endParaRPr lang="en-UG" dirty="0"/>
          </a:p>
        </p:txBody>
      </p:sp>
      <p:sp>
        <p:nvSpPr>
          <p:cNvPr id="3" name="Content Placeholder 2">
            <a:extLst>
              <a:ext uri="{FF2B5EF4-FFF2-40B4-BE49-F238E27FC236}">
                <a16:creationId xmlns:a16="http://schemas.microsoft.com/office/drawing/2014/main" id="{9CF2DE4F-52C7-4757-B322-13CE4D250436}"/>
              </a:ext>
            </a:extLst>
          </p:cNvPr>
          <p:cNvSpPr>
            <a:spLocks noGrp="1"/>
          </p:cNvSpPr>
          <p:nvPr>
            <p:ph idx="1"/>
          </p:nvPr>
        </p:nvSpPr>
        <p:spPr/>
        <p:txBody>
          <a:bodyPr>
            <a:normAutofit fontScale="92500" lnSpcReduction="20000"/>
          </a:bodyPr>
          <a:lstStyle/>
          <a:p>
            <a:r>
              <a:rPr lang="en-US" b="1" dirty="0">
                <a:solidFill>
                  <a:srgbClr val="111C24"/>
                </a:solidFill>
                <a:latin typeface="Roboto"/>
              </a:rPr>
              <a:t>1. Define the scope and depth of analysis.</a:t>
            </a:r>
            <a:r>
              <a:rPr lang="en-US" dirty="0">
                <a:solidFill>
                  <a:srgbClr val="111C24"/>
                </a:solidFill>
                <a:latin typeface="Roboto"/>
              </a:rPr>
              <a:t> Determine the scope with stakeholders, then break down the depth of analysis for individual development teams so they can threat model the software.</a:t>
            </a:r>
          </a:p>
          <a:p>
            <a:r>
              <a:rPr lang="en-US" b="1" dirty="0">
                <a:solidFill>
                  <a:srgbClr val="111C24"/>
                </a:solidFill>
                <a:latin typeface="Roboto"/>
              </a:rPr>
              <a:t>2. Gain a visual understanding of what you’re threat modeling.</a:t>
            </a:r>
            <a:r>
              <a:rPr lang="en-US" dirty="0">
                <a:solidFill>
                  <a:srgbClr val="111C24"/>
                </a:solidFill>
                <a:latin typeface="Roboto"/>
              </a:rPr>
              <a:t> Create a diagram of the major system components (e.g., application server, data warehouse, </a:t>
            </a:r>
            <a:r>
              <a:rPr lang="en-US" dirty="0">
                <a:latin typeface="Roboto"/>
              </a:rPr>
              <a:t>thick client </a:t>
            </a:r>
            <a:r>
              <a:rPr lang="en-US" dirty="0">
                <a:solidFill>
                  <a:srgbClr val="111C24"/>
                </a:solidFill>
                <a:latin typeface="Roboto"/>
              </a:rPr>
              <a:t>database) and the interactions among those components.</a:t>
            </a:r>
          </a:p>
          <a:p>
            <a:r>
              <a:rPr lang="en-US" b="1" dirty="0">
                <a:solidFill>
                  <a:srgbClr val="111C24"/>
                </a:solidFill>
                <a:latin typeface="Roboto"/>
              </a:rPr>
              <a:t>3. Model the attack possibilities.</a:t>
            </a:r>
            <a:r>
              <a:rPr lang="en-US" dirty="0">
                <a:solidFill>
                  <a:srgbClr val="111C24"/>
                </a:solidFill>
                <a:latin typeface="Roboto"/>
              </a:rPr>
              <a:t> Identify software assets, security controls, and threat agents and diagram their locations to create a security model of the system (see Figure 1). Once you’ve have modeled the system, you can identify what could go wrong (i.e., the threats) using methods like STRIDE.</a:t>
            </a:r>
          </a:p>
          <a:p>
            <a:endParaRPr lang="en-UG" dirty="0"/>
          </a:p>
        </p:txBody>
      </p:sp>
    </p:spTree>
    <p:extLst>
      <p:ext uri="{BB962C8B-B14F-4D97-AF65-F5344CB8AC3E}">
        <p14:creationId xmlns:p14="http://schemas.microsoft.com/office/powerpoint/2010/main" val="367371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1931-0666-4418-B99D-13FB22666E26}"/>
              </a:ext>
            </a:extLst>
          </p:cNvPr>
          <p:cNvSpPr>
            <a:spLocks noGrp="1"/>
          </p:cNvSpPr>
          <p:nvPr>
            <p:ph type="title"/>
          </p:nvPr>
        </p:nvSpPr>
        <p:spPr/>
        <p:txBody>
          <a:bodyPr/>
          <a:lstStyle/>
          <a:p>
            <a:r>
              <a:rPr lang="en-US" dirty="0"/>
              <a:t>BEST PRACTICES CONT.</a:t>
            </a:r>
            <a:endParaRPr lang="en-UG" dirty="0"/>
          </a:p>
        </p:txBody>
      </p:sp>
      <p:sp>
        <p:nvSpPr>
          <p:cNvPr id="3" name="Content Placeholder 2">
            <a:extLst>
              <a:ext uri="{FF2B5EF4-FFF2-40B4-BE49-F238E27FC236}">
                <a16:creationId xmlns:a16="http://schemas.microsoft.com/office/drawing/2014/main" id="{09FFADA3-44A2-4B8B-8632-85EF20B372AE}"/>
              </a:ext>
            </a:extLst>
          </p:cNvPr>
          <p:cNvSpPr>
            <a:spLocks noGrp="1"/>
          </p:cNvSpPr>
          <p:nvPr>
            <p:ph idx="1"/>
          </p:nvPr>
        </p:nvSpPr>
        <p:spPr/>
        <p:txBody>
          <a:bodyPr>
            <a:normAutofit fontScale="85000" lnSpcReduction="10000"/>
          </a:bodyPr>
          <a:lstStyle/>
          <a:p>
            <a:r>
              <a:rPr lang="en-US" b="1" dirty="0">
                <a:solidFill>
                  <a:srgbClr val="111C24"/>
                </a:solidFill>
                <a:latin typeface="Roboto"/>
              </a:rPr>
              <a:t>4. Identify threats.</a:t>
            </a:r>
            <a:r>
              <a:rPr lang="en-US" dirty="0">
                <a:solidFill>
                  <a:srgbClr val="111C24"/>
                </a:solidFill>
                <a:latin typeface="Roboto"/>
              </a:rPr>
              <a:t> To produce a list of potential attacks, ask questions such as the following:</a:t>
            </a:r>
          </a:p>
          <a:p>
            <a:pPr>
              <a:buFont typeface="Wingdings" panose="05000000000000000000" pitchFamily="2" charset="2"/>
              <a:buChar char="ü"/>
            </a:pPr>
            <a:r>
              <a:rPr lang="en-US" dirty="0">
                <a:solidFill>
                  <a:srgbClr val="111C24"/>
                </a:solidFill>
                <a:latin typeface="Roboto"/>
              </a:rPr>
              <a:t>Are there paths where a threat agent can reach an asset without going through a control?</a:t>
            </a:r>
          </a:p>
          <a:p>
            <a:pPr>
              <a:buFont typeface="Wingdings" panose="05000000000000000000" pitchFamily="2" charset="2"/>
              <a:buChar char="ü"/>
            </a:pPr>
            <a:r>
              <a:rPr lang="en-US" dirty="0">
                <a:solidFill>
                  <a:srgbClr val="111C24"/>
                </a:solidFill>
                <a:latin typeface="Roboto"/>
              </a:rPr>
              <a:t>Could a threat agent defeat this security control?</a:t>
            </a:r>
          </a:p>
          <a:p>
            <a:pPr>
              <a:buFont typeface="Wingdings" panose="05000000000000000000" pitchFamily="2" charset="2"/>
              <a:buChar char="ü"/>
            </a:pPr>
            <a:r>
              <a:rPr lang="en-US" dirty="0">
                <a:solidFill>
                  <a:srgbClr val="111C24"/>
                </a:solidFill>
                <a:latin typeface="Roboto"/>
              </a:rPr>
              <a:t>What must a threat agent do to defeat this control?</a:t>
            </a:r>
          </a:p>
          <a:p>
            <a:r>
              <a:rPr lang="en-US" b="1" dirty="0">
                <a:solidFill>
                  <a:srgbClr val="111C24"/>
                </a:solidFill>
                <a:latin typeface="Roboto"/>
              </a:rPr>
              <a:t>5. Create a traceability matrix of missing or weak security controls.</a:t>
            </a:r>
            <a:r>
              <a:rPr lang="en-US" dirty="0">
                <a:solidFill>
                  <a:srgbClr val="111C24"/>
                </a:solidFill>
                <a:latin typeface="Roboto"/>
              </a:rPr>
              <a:t> Consider the threat agents and follow their control paths. If you reach the software asset without going through a security control, that’s a potential attack. If you go through a control, consider whether it would halt a threat agent or whether the agent would have methods to bypass it.</a:t>
            </a:r>
          </a:p>
          <a:p>
            <a:endParaRPr lang="en-UG" dirty="0"/>
          </a:p>
        </p:txBody>
      </p:sp>
    </p:spTree>
    <p:extLst>
      <p:ext uri="{BB962C8B-B14F-4D97-AF65-F5344CB8AC3E}">
        <p14:creationId xmlns:p14="http://schemas.microsoft.com/office/powerpoint/2010/main" val="395817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432C-F925-4132-95E3-3E4E26A27BE9}"/>
              </a:ext>
            </a:extLst>
          </p:cNvPr>
          <p:cNvSpPr>
            <a:spLocks noGrp="1"/>
          </p:cNvSpPr>
          <p:nvPr>
            <p:ph type="title"/>
          </p:nvPr>
        </p:nvSpPr>
        <p:spPr/>
        <p:txBody>
          <a:bodyPr/>
          <a:lstStyle/>
          <a:p>
            <a:r>
              <a:rPr lang="en-US" dirty="0"/>
              <a:t>Threat modelling approaches</a:t>
            </a:r>
            <a:endParaRPr lang="en-UG" dirty="0"/>
          </a:p>
        </p:txBody>
      </p:sp>
      <p:sp>
        <p:nvSpPr>
          <p:cNvPr id="3" name="Content Placeholder 2">
            <a:extLst>
              <a:ext uri="{FF2B5EF4-FFF2-40B4-BE49-F238E27FC236}">
                <a16:creationId xmlns:a16="http://schemas.microsoft.com/office/drawing/2014/main" id="{ABE10AA3-A681-4536-A50F-C1E17C9963DE}"/>
              </a:ext>
            </a:extLst>
          </p:cNvPr>
          <p:cNvSpPr>
            <a:spLocks noGrp="1"/>
          </p:cNvSpPr>
          <p:nvPr>
            <p:ph idx="1"/>
          </p:nvPr>
        </p:nvSpPr>
        <p:spPr/>
        <p:txBody>
          <a:bodyPr/>
          <a:lstStyle/>
          <a:p>
            <a:r>
              <a:rPr lang="en-US" dirty="0"/>
              <a:t>Model the system.</a:t>
            </a:r>
          </a:p>
          <a:p>
            <a:r>
              <a:rPr lang="en-US" dirty="0"/>
              <a:t>Conduct a threat analysis.</a:t>
            </a:r>
          </a:p>
          <a:p>
            <a:r>
              <a:rPr lang="en-US" dirty="0"/>
              <a:t>Prioritize the threats.</a:t>
            </a:r>
          </a:p>
          <a:p>
            <a:pPr marL="0" indent="0">
              <a:buNone/>
            </a:pPr>
            <a:r>
              <a:rPr lang="en-US" dirty="0"/>
              <a:t>1. System modeling consists of two parts:</a:t>
            </a:r>
          </a:p>
          <a:p>
            <a:pPr>
              <a:buFont typeface="Wingdings" panose="05000000000000000000" pitchFamily="2" charset="2"/>
              <a:buChar char="ü"/>
            </a:pPr>
            <a:r>
              <a:rPr lang="en-US" dirty="0"/>
              <a:t>Creating a component diagram with a control flow graph (which shows all possible execution paths in a program)</a:t>
            </a:r>
          </a:p>
          <a:p>
            <a:pPr>
              <a:buFont typeface="Wingdings" panose="05000000000000000000" pitchFamily="2" charset="2"/>
              <a:buChar char="ü"/>
            </a:pPr>
            <a:r>
              <a:rPr lang="en-US" dirty="0"/>
              <a:t>Identifying assets, security controls, trust zones, and threat agents</a:t>
            </a:r>
          </a:p>
          <a:p>
            <a:pPr marL="0" indent="0">
              <a:buNone/>
            </a:pPr>
            <a:endParaRPr lang="en-US" dirty="0"/>
          </a:p>
          <a:p>
            <a:pPr marL="0" indent="0">
              <a:buNone/>
            </a:pPr>
            <a:endParaRPr lang="en-UG" dirty="0"/>
          </a:p>
        </p:txBody>
      </p:sp>
    </p:spTree>
    <p:extLst>
      <p:ext uri="{BB962C8B-B14F-4D97-AF65-F5344CB8AC3E}">
        <p14:creationId xmlns:p14="http://schemas.microsoft.com/office/powerpoint/2010/main" val="129185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1DE4-5D95-4BF8-A659-013B79F6BF57}"/>
              </a:ext>
            </a:extLst>
          </p:cNvPr>
          <p:cNvSpPr>
            <a:spLocks noGrp="1"/>
          </p:cNvSpPr>
          <p:nvPr>
            <p:ph type="title"/>
          </p:nvPr>
        </p:nvSpPr>
        <p:spPr/>
        <p:txBody>
          <a:bodyPr/>
          <a:lstStyle/>
          <a:p>
            <a:r>
              <a:rPr lang="en-US" dirty="0"/>
              <a:t>APPROACHES CONTINUED</a:t>
            </a:r>
            <a:endParaRPr lang="en-UG" dirty="0"/>
          </a:p>
        </p:txBody>
      </p:sp>
      <p:sp>
        <p:nvSpPr>
          <p:cNvPr id="3" name="Content Placeholder 2">
            <a:extLst>
              <a:ext uri="{FF2B5EF4-FFF2-40B4-BE49-F238E27FC236}">
                <a16:creationId xmlns:a16="http://schemas.microsoft.com/office/drawing/2014/main" id="{869DAFDF-FA91-4DFA-9A1F-A68425C90EB0}"/>
              </a:ext>
            </a:extLst>
          </p:cNvPr>
          <p:cNvSpPr>
            <a:spLocks noGrp="1"/>
          </p:cNvSpPr>
          <p:nvPr>
            <p:ph idx="1"/>
          </p:nvPr>
        </p:nvSpPr>
        <p:spPr/>
        <p:txBody>
          <a:bodyPr>
            <a:normAutofit fontScale="92500" lnSpcReduction="10000"/>
          </a:bodyPr>
          <a:lstStyle/>
          <a:p>
            <a:pPr marL="0" indent="0">
              <a:buNone/>
            </a:pPr>
            <a:r>
              <a:rPr lang="en-US" dirty="0"/>
              <a:t>2.Conduct a threat analysis</a:t>
            </a:r>
          </a:p>
          <a:p>
            <a:r>
              <a:rPr lang="en-US" dirty="0"/>
              <a:t>Perhaps the most important activity in threat modeling is identifying threats. Most approaches fall into two categories:</a:t>
            </a:r>
          </a:p>
          <a:p>
            <a:r>
              <a:rPr lang="en-US" b="1" dirty="0"/>
              <a:t>Checklist-based approaches.</a:t>
            </a:r>
            <a:r>
              <a:rPr lang="en-US" dirty="0"/>
              <a:t> Many threat modeling approaches involve a checklist or a template. For example, STRIDE recommends you consider six types of threats—spoofing, tampering, repudiation, information disclosure, denial of service, and escalation of privilege—for all dataflows that cross a trust boundary.</a:t>
            </a:r>
          </a:p>
          <a:p>
            <a:r>
              <a:rPr lang="en-US" b="1" dirty="0"/>
              <a:t>Non-checklist-based approaches.</a:t>
            </a:r>
            <a:r>
              <a:rPr lang="en-US" dirty="0"/>
              <a:t> These approaches generally use creative methods (e.g., brainstorming) to identify attacks.</a:t>
            </a:r>
          </a:p>
          <a:p>
            <a:endParaRPr lang="en-UG" dirty="0"/>
          </a:p>
        </p:txBody>
      </p:sp>
    </p:spTree>
    <p:extLst>
      <p:ext uri="{BB962C8B-B14F-4D97-AF65-F5344CB8AC3E}">
        <p14:creationId xmlns:p14="http://schemas.microsoft.com/office/powerpoint/2010/main" val="73797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4F99-A709-40C9-9171-6B97A96DECAE}"/>
              </a:ext>
            </a:extLst>
          </p:cNvPr>
          <p:cNvSpPr>
            <a:spLocks noGrp="1"/>
          </p:cNvSpPr>
          <p:nvPr>
            <p:ph type="title"/>
          </p:nvPr>
        </p:nvSpPr>
        <p:spPr/>
        <p:txBody>
          <a:bodyPr/>
          <a:lstStyle/>
          <a:p>
            <a:r>
              <a:rPr lang="en-US" dirty="0"/>
              <a:t>Approaches continued</a:t>
            </a:r>
            <a:endParaRPr lang="en-UG" dirty="0"/>
          </a:p>
        </p:txBody>
      </p:sp>
      <p:sp>
        <p:nvSpPr>
          <p:cNvPr id="3" name="Content Placeholder 2">
            <a:extLst>
              <a:ext uri="{FF2B5EF4-FFF2-40B4-BE49-F238E27FC236}">
                <a16:creationId xmlns:a16="http://schemas.microsoft.com/office/drawing/2014/main" id="{D99AE1F6-2C9F-4491-8691-FDD68BE7BFB9}"/>
              </a:ext>
            </a:extLst>
          </p:cNvPr>
          <p:cNvSpPr>
            <a:spLocks noGrp="1"/>
          </p:cNvSpPr>
          <p:nvPr>
            <p:ph idx="1"/>
          </p:nvPr>
        </p:nvSpPr>
        <p:spPr/>
        <p:txBody>
          <a:bodyPr/>
          <a:lstStyle/>
          <a:p>
            <a:pPr marL="0" indent="0">
              <a:buNone/>
            </a:pPr>
            <a:r>
              <a:rPr lang="en-US" dirty="0"/>
              <a:t>3. Prioritizing Threats.</a:t>
            </a:r>
          </a:p>
          <a:p>
            <a:r>
              <a:rPr lang="en-US" dirty="0"/>
              <a:t>Once the system is modeled and threat analysis conducted, we’ve generated a list of threats. Now it’s time to prioritize them using guidelines for quantifying the likelihood and impact of each threat to arrive at severity</a:t>
            </a:r>
            <a:endParaRPr lang="en-UG" dirty="0"/>
          </a:p>
        </p:txBody>
      </p:sp>
    </p:spTree>
    <p:extLst>
      <p:ext uri="{BB962C8B-B14F-4D97-AF65-F5344CB8AC3E}">
        <p14:creationId xmlns:p14="http://schemas.microsoft.com/office/powerpoint/2010/main" val="97992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A23F-29DF-4529-8237-CAAC9C10379B}"/>
              </a:ext>
            </a:extLst>
          </p:cNvPr>
          <p:cNvSpPr>
            <a:spLocks noGrp="1"/>
          </p:cNvSpPr>
          <p:nvPr>
            <p:ph type="title"/>
          </p:nvPr>
        </p:nvSpPr>
        <p:spPr/>
        <p:txBody>
          <a:bodyPr/>
          <a:lstStyle/>
          <a:p>
            <a:r>
              <a:rPr lang="en-US" dirty="0"/>
              <a:t>Illustration of threat modelling approaches</a:t>
            </a:r>
            <a:endParaRPr lang="en-UG" dirty="0"/>
          </a:p>
        </p:txBody>
      </p:sp>
      <p:pic>
        <p:nvPicPr>
          <p:cNvPr id="5" name="Content Placeholder 4">
            <a:extLst>
              <a:ext uri="{FF2B5EF4-FFF2-40B4-BE49-F238E27FC236}">
                <a16:creationId xmlns:a16="http://schemas.microsoft.com/office/drawing/2014/main" id="{723C59EA-502B-4AE8-8587-1881A21F2FAA}"/>
              </a:ext>
            </a:extLst>
          </p:cNvPr>
          <p:cNvPicPr>
            <a:picLocks noGrp="1" noChangeAspect="1"/>
          </p:cNvPicPr>
          <p:nvPr>
            <p:ph idx="1"/>
          </p:nvPr>
        </p:nvPicPr>
        <p:blipFill>
          <a:blip r:embed="rId2"/>
          <a:stretch>
            <a:fillRect/>
          </a:stretch>
        </p:blipFill>
        <p:spPr>
          <a:xfrm>
            <a:off x="0" y="1602889"/>
            <a:ext cx="12295991" cy="4450592"/>
          </a:xfrm>
        </p:spPr>
      </p:pic>
    </p:spTree>
    <p:extLst>
      <p:ext uri="{BB962C8B-B14F-4D97-AF65-F5344CB8AC3E}">
        <p14:creationId xmlns:p14="http://schemas.microsoft.com/office/powerpoint/2010/main" val="34517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82BC-C2C0-48B6-8FF0-443AF51442A2}"/>
              </a:ext>
            </a:extLst>
          </p:cNvPr>
          <p:cNvSpPr>
            <a:spLocks noGrp="1"/>
          </p:cNvSpPr>
          <p:nvPr>
            <p:ph type="title"/>
          </p:nvPr>
        </p:nvSpPr>
        <p:spPr/>
        <p:txBody>
          <a:bodyPr/>
          <a:lstStyle/>
          <a:p>
            <a:r>
              <a:rPr lang="en-US" dirty="0"/>
              <a:t>BENEFITS OF THREAT MODELLING</a:t>
            </a:r>
            <a:endParaRPr lang="en-UG" dirty="0"/>
          </a:p>
        </p:txBody>
      </p:sp>
      <p:sp>
        <p:nvSpPr>
          <p:cNvPr id="3" name="Content Placeholder 2">
            <a:extLst>
              <a:ext uri="{FF2B5EF4-FFF2-40B4-BE49-F238E27FC236}">
                <a16:creationId xmlns:a16="http://schemas.microsoft.com/office/drawing/2014/main" id="{67989273-2279-4A60-B5B3-5373384B69F3}"/>
              </a:ext>
            </a:extLst>
          </p:cNvPr>
          <p:cNvSpPr>
            <a:spLocks noGrp="1"/>
          </p:cNvSpPr>
          <p:nvPr>
            <p:ph idx="1"/>
          </p:nvPr>
        </p:nvSpPr>
        <p:spPr>
          <a:xfrm>
            <a:off x="311972" y="1430768"/>
            <a:ext cx="11768865" cy="4622714"/>
          </a:xfrm>
        </p:spPr>
        <p:txBody>
          <a:bodyPr>
            <a:normAutofit/>
          </a:bodyPr>
          <a:lstStyle/>
          <a:p>
            <a:pPr>
              <a:buFont typeface="Wingdings" panose="05000000000000000000" pitchFamily="2" charset="2"/>
              <a:buChar char="ü"/>
            </a:pPr>
            <a:r>
              <a:rPr lang="en-US" dirty="0"/>
              <a:t>It helps you identify and eliminate preventable errors, including software bugs, unpatched vulnerabilities, and misconfiguration. </a:t>
            </a:r>
          </a:p>
          <a:p>
            <a:pPr>
              <a:buFont typeface="Wingdings" panose="05000000000000000000" pitchFamily="2" charset="2"/>
              <a:buChar char="ü"/>
            </a:pPr>
            <a:r>
              <a:rPr lang="en-US" dirty="0"/>
              <a:t>It reduces risk exposure by minimizing and mitigating vulnerabilities in your attack surface. </a:t>
            </a:r>
          </a:p>
          <a:p>
            <a:pPr>
              <a:buFont typeface="Wingdings" panose="05000000000000000000" pitchFamily="2" charset="2"/>
              <a:buChar char="ü"/>
            </a:pPr>
            <a:r>
              <a:rPr lang="en-US" dirty="0"/>
              <a:t>It promotes a deeper understanding of software and hardware systems, particularly from a risk perspective. </a:t>
            </a:r>
          </a:p>
          <a:p>
            <a:pPr>
              <a:buFont typeface="Wingdings" panose="05000000000000000000" pitchFamily="2" charset="2"/>
              <a:buChar char="ü"/>
            </a:pPr>
            <a:r>
              <a:rPr lang="en-US" dirty="0"/>
              <a:t>It ensures more effective threat prioritization, informing everything from purchase decisions to mitigation efforts. </a:t>
            </a:r>
          </a:p>
          <a:p>
            <a:pPr>
              <a:buFont typeface="Wingdings" panose="05000000000000000000" pitchFamily="2" charset="2"/>
              <a:buChar char="ü"/>
            </a:pPr>
            <a:r>
              <a:rPr lang="en-US" dirty="0"/>
              <a:t>It helps validate and test existing security controls and systems. </a:t>
            </a:r>
          </a:p>
          <a:p>
            <a:pPr>
              <a:buFont typeface="Wingdings" panose="05000000000000000000" pitchFamily="2" charset="2"/>
              <a:buChar char="ü"/>
            </a:pPr>
            <a:r>
              <a:rPr lang="en-US" dirty="0"/>
              <a:t>Provided you leverage the right tools, it empowers your organization to adapt faster to a constantly-changing threat landscape, keeping pace where traditional risk management frameworks might fall behind. </a:t>
            </a:r>
          </a:p>
          <a:p>
            <a:endParaRPr lang="en-UG" dirty="0"/>
          </a:p>
        </p:txBody>
      </p:sp>
    </p:spTree>
    <p:extLst>
      <p:ext uri="{BB962C8B-B14F-4D97-AF65-F5344CB8AC3E}">
        <p14:creationId xmlns:p14="http://schemas.microsoft.com/office/powerpoint/2010/main" val="394378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5D1F-9E3E-46DE-95B6-B923343CEAAA}"/>
              </a:ext>
            </a:extLst>
          </p:cNvPr>
          <p:cNvSpPr>
            <a:spLocks noGrp="1"/>
          </p:cNvSpPr>
          <p:nvPr>
            <p:ph type="title"/>
          </p:nvPr>
        </p:nvSpPr>
        <p:spPr/>
        <p:txBody>
          <a:bodyPr/>
          <a:lstStyle/>
          <a:p>
            <a:r>
              <a:rPr lang="en-US" dirty="0"/>
              <a:t>BENEFITS CONT.</a:t>
            </a:r>
            <a:endParaRPr lang="en-UG" dirty="0"/>
          </a:p>
        </p:txBody>
      </p:sp>
      <p:sp>
        <p:nvSpPr>
          <p:cNvPr id="3" name="Content Placeholder 2">
            <a:extLst>
              <a:ext uri="{FF2B5EF4-FFF2-40B4-BE49-F238E27FC236}">
                <a16:creationId xmlns:a16="http://schemas.microsoft.com/office/drawing/2014/main" id="{C418A5BD-4D62-4A73-A011-213D85E58DD6}"/>
              </a:ext>
            </a:extLst>
          </p:cNvPr>
          <p:cNvSpPr>
            <a:spLocks noGrp="1"/>
          </p:cNvSpPr>
          <p:nvPr>
            <p:ph idx="1"/>
          </p:nvPr>
        </p:nvSpPr>
        <p:spPr>
          <a:xfrm>
            <a:off x="129093" y="1355464"/>
            <a:ext cx="11790380" cy="4698018"/>
          </a:xfrm>
        </p:spPr>
        <p:txBody>
          <a:bodyPr>
            <a:normAutofit/>
          </a:bodyPr>
          <a:lstStyle/>
          <a:p>
            <a:pPr>
              <a:buFont typeface="Wingdings" panose="05000000000000000000" pitchFamily="2" charset="2"/>
              <a:buChar char="ü"/>
            </a:pPr>
            <a:r>
              <a:rPr lang="en-US" dirty="0"/>
              <a:t>It identifies and eliminates bottlenecks, single points of failure, and ineffective controls/policies. </a:t>
            </a:r>
          </a:p>
          <a:p>
            <a:pPr>
              <a:buFont typeface="Wingdings" panose="05000000000000000000" pitchFamily="2" charset="2"/>
              <a:buChar char="ü"/>
            </a:pPr>
            <a:r>
              <a:rPr lang="en-US" dirty="0"/>
              <a:t>It arms you with an intimate understanding of the cyber kill chain, particularly the specific defensive actions you can take at each stage of that cycle. </a:t>
            </a:r>
          </a:p>
          <a:p>
            <a:pPr>
              <a:buFont typeface="Wingdings" panose="05000000000000000000" pitchFamily="2" charset="2"/>
              <a:buChar char="ü"/>
            </a:pPr>
            <a:r>
              <a:rPr lang="en-US" dirty="0"/>
              <a:t>It provides you with a standardized means of quantifying and assessing the effectiveness of your existing cybersecurity strategy. </a:t>
            </a:r>
          </a:p>
          <a:p>
            <a:pPr>
              <a:buFont typeface="Wingdings" panose="05000000000000000000" pitchFamily="2" charset="2"/>
              <a:buChar char="ü"/>
            </a:pPr>
            <a:r>
              <a:rPr lang="en-US" dirty="0"/>
              <a:t>It provides operational visibility which might otherwise escape your notice. </a:t>
            </a:r>
          </a:p>
          <a:p>
            <a:pPr>
              <a:buFont typeface="Wingdings" panose="05000000000000000000" pitchFamily="2" charset="2"/>
              <a:buChar char="ü"/>
            </a:pPr>
            <a:r>
              <a:rPr lang="en-US" dirty="0"/>
              <a:t>It improves both quality assurance and general development/design. </a:t>
            </a:r>
          </a:p>
          <a:p>
            <a:pPr>
              <a:buFont typeface="Wingdings" panose="05000000000000000000" pitchFamily="2" charset="2"/>
              <a:buChar char="ü"/>
            </a:pPr>
            <a:r>
              <a:rPr lang="en-US" dirty="0"/>
              <a:t>It enhances collaboration, driving home that cyber resilience and cybersecurity is everyone’s responsibility.</a:t>
            </a:r>
          </a:p>
          <a:p>
            <a:endParaRPr lang="en-UG" dirty="0"/>
          </a:p>
        </p:txBody>
      </p:sp>
    </p:spTree>
    <p:extLst>
      <p:ext uri="{BB962C8B-B14F-4D97-AF65-F5344CB8AC3E}">
        <p14:creationId xmlns:p14="http://schemas.microsoft.com/office/powerpoint/2010/main" val="402980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84DC-B0E9-4493-B46B-1487B38C7160}"/>
              </a:ext>
            </a:extLst>
          </p:cNvPr>
          <p:cNvSpPr>
            <a:spLocks noGrp="1"/>
          </p:cNvSpPr>
          <p:nvPr>
            <p:ph type="title"/>
          </p:nvPr>
        </p:nvSpPr>
        <p:spPr/>
        <p:txBody>
          <a:bodyPr/>
          <a:lstStyle/>
          <a:p>
            <a:r>
              <a:rPr lang="en-US" dirty="0"/>
              <a:t>THREAT MODELLING</a:t>
            </a:r>
            <a:endParaRPr lang="en-UG" dirty="0"/>
          </a:p>
        </p:txBody>
      </p:sp>
      <p:sp>
        <p:nvSpPr>
          <p:cNvPr id="3" name="Content Placeholder 2">
            <a:extLst>
              <a:ext uri="{FF2B5EF4-FFF2-40B4-BE49-F238E27FC236}">
                <a16:creationId xmlns:a16="http://schemas.microsoft.com/office/drawing/2014/main" id="{901E5B48-BC2B-4F8C-9C8C-6566BC035E8F}"/>
              </a:ext>
            </a:extLst>
          </p:cNvPr>
          <p:cNvSpPr>
            <a:spLocks noGrp="1"/>
          </p:cNvSpPr>
          <p:nvPr>
            <p:ph idx="1"/>
          </p:nvPr>
        </p:nvSpPr>
        <p:spPr/>
        <p:txBody>
          <a:bodyPr>
            <a:normAutofit/>
          </a:bodyPr>
          <a:lstStyle/>
          <a:p>
            <a:pPr marL="457200" indent="-457200">
              <a:buAutoNum type="arabicPeriod"/>
            </a:pPr>
            <a:r>
              <a:rPr lang="en-US" dirty="0"/>
              <a:t>Threat modeling is a </a:t>
            </a:r>
            <a:r>
              <a:rPr lang="en-US" b="1" dirty="0"/>
              <a:t>structured approach of identifying and prioritizing potential threats to a system, and</a:t>
            </a:r>
            <a:r>
              <a:rPr lang="en-US" dirty="0"/>
              <a:t> determining the value that potential mitigations can provide in terms of reducing risk. It involves systematically analyzing a system's components, data flows, and potential vulnerabilities to assess the likelihood and impact of various threats.</a:t>
            </a:r>
          </a:p>
          <a:p>
            <a:pPr marL="457200" indent="-457200">
              <a:buAutoNum type="arabicPeriod"/>
            </a:pPr>
            <a:r>
              <a:rPr lang="en-US" dirty="0"/>
              <a:t>2.Or, </a:t>
            </a:r>
            <a:r>
              <a:rPr lang="en-US" dirty="0">
                <a:latin typeface="Times New Roman" panose="02020603050405020304" pitchFamily="18" charset="0"/>
                <a:cs typeface="Times New Roman" panose="02020603050405020304" pitchFamily="18" charset="0"/>
              </a:rPr>
              <a:t>Threat modeling is the process of using hypothetical scenarios, system diagrams, and testing to help secure systems and data. By identifying vulnerabilities, helping with risk assessment, and suggesting corrective action,</a:t>
            </a:r>
            <a:endParaRPr lang="en-US" dirty="0"/>
          </a:p>
          <a:p>
            <a:endParaRPr lang="en-UG" dirty="0"/>
          </a:p>
        </p:txBody>
      </p:sp>
    </p:spTree>
    <p:extLst>
      <p:ext uri="{BB962C8B-B14F-4D97-AF65-F5344CB8AC3E}">
        <p14:creationId xmlns:p14="http://schemas.microsoft.com/office/powerpoint/2010/main" val="1795522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C1C3-2DEB-4B7C-8E41-F0C5138B760C}"/>
              </a:ext>
            </a:extLst>
          </p:cNvPr>
          <p:cNvSpPr>
            <a:spLocks noGrp="1"/>
          </p:cNvSpPr>
          <p:nvPr>
            <p:ph type="title"/>
          </p:nvPr>
        </p:nvSpPr>
        <p:spPr/>
        <p:txBody>
          <a:bodyPr/>
          <a:lstStyle/>
          <a:p>
            <a:r>
              <a:rPr lang="en-US" dirty="0"/>
              <a:t>REFERENCES</a:t>
            </a:r>
            <a:endParaRPr lang="en-UG" dirty="0"/>
          </a:p>
        </p:txBody>
      </p:sp>
      <p:sp>
        <p:nvSpPr>
          <p:cNvPr id="3" name="Content Placeholder 2">
            <a:extLst>
              <a:ext uri="{FF2B5EF4-FFF2-40B4-BE49-F238E27FC236}">
                <a16:creationId xmlns:a16="http://schemas.microsoft.com/office/drawing/2014/main" id="{2839A62A-D242-4BD7-9F73-BAD5AB7EEA0F}"/>
              </a:ext>
            </a:extLst>
          </p:cNvPr>
          <p:cNvSpPr>
            <a:spLocks noGrp="1"/>
          </p:cNvSpPr>
          <p:nvPr>
            <p:ph idx="1"/>
          </p:nvPr>
        </p:nvSpPr>
        <p:spPr/>
        <p:txBody>
          <a:bodyPr>
            <a:normAutofit fontScale="92500" lnSpcReduction="20000"/>
          </a:bodyPr>
          <a:lstStyle/>
          <a:p>
            <a:endParaRPr lang="en-US" dirty="0">
              <a:hlinkClick r:id="rId2"/>
            </a:endParaRPr>
          </a:p>
          <a:p>
            <a:r>
              <a:rPr lang="en-US" dirty="0">
                <a:hlinkClick r:id="rId2"/>
              </a:rPr>
              <a:t>https://www.synopsys.com/glossary/what-is-threat-modeling.html#:~:text=Threat%20modeling%20is%20a%20structured,criticality%2C%20and%20prioritize%20remediation%20methods.</a:t>
            </a:r>
          </a:p>
          <a:p>
            <a:r>
              <a:rPr lang="en-US" dirty="0">
                <a:hlinkClick r:id="rId2"/>
              </a:rPr>
              <a:t>https://www.centraleyes.com/why-is-threat-modeling-so-important/#:~:text=It%20promotes%20a%20deeper%20understanding,existing%20security%20controls%20and%20systems.</a:t>
            </a:r>
          </a:p>
          <a:p>
            <a:r>
              <a:rPr lang="en-US" dirty="0">
                <a:hlinkClick r:id="rId2"/>
              </a:rPr>
              <a:t>https://www.google.com/search?q=Define+Tampering+in+threat+modelling&amp;oq=Define+Tampering+in+threat+modelling&amp;gs_lcrp=EgZjaHJvbWUyBggAEEUYOTIHCAEQIRigAdIBCTE1MTQ2ajFqN6gCALACAA&amp;sourceid=chrome&amp;ie=UTF-8</a:t>
            </a:r>
            <a:endParaRPr lang="en-US" dirty="0"/>
          </a:p>
          <a:p>
            <a:endParaRPr lang="en-UG" dirty="0"/>
          </a:p>
        </p:txBody>
      </p:sp>
    </p:spTree>
    <p:extLst>
      <p:ext uri="{BB962C8B-B14F-4D97-AF65-F5344CB8AC3E}">
        <p14:creationId xmlns:p14="http://schemas.microsoft.com/office/powerpoint/2010/main" val="334448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C577-689D-4EEC-94A7-0C2478BB47BB}"/>
              </a:ext>
            </a:extLst>
          </p:cNvPr>
          <p:cNvSpPr>
            <a:spLocks noGrp="1"/>
          </p:cNvSpPr>
          <p:nvPr>
            <p:ph type="title"/>
          </p:nvPr>
        </p:nvSpPr>
        <p:spPr/>
        <p:txBody>
          <a:bodyPr/>
          <a:lstStyle/>
          <a:p>
            <a:r>
              <a:rPr lang="en-US" dirty="0"/>
              <a:t>Threat modeling methods create these outcomes.</a:t>
            </a:r>
            <a:endParaRPr lang="en-UG" dirty="0"/>
          </a:p>
        </p:txBody>
      </p:sp>
      <p:sp>
        <p:nvSpPr>
          <p:cNvPr id="3" name="Content Placeholder 2">
            <a:extLst>
              <a:ext uri="{FF2B5EF4-FFF2-40B4-BE49-F238E27FC236}">
                <a16:creationId xmlns:a16="http://schemas.microsoft.com/office/drawing/2014/main" id="{57A850C4-3443-4AE9-AD29-5E3C8E951281}"/>
              </a:ext>
            </a:extLst>
          </p:cNvPr>
          <p:cNvSpPr>
            <a:spLocks noGrp="1"/>
          </p:cNvSpPr>
          <p:nvPr>
            <p:ph idx="1"/>
          </p:nvPr>
        </p:nvSpPr>
        <p:spPr>
          <a:xfrm>
            <a:off x="1451579" y="2015732"/>
            <a:ext cx="9603275" cy="3450613"/>
          </a:xfrm>
        </p:spPr>
        <p:txBody>
          <a:bodyPr>
            <a:normAutofit fontScale="77500" lnSpcReduction="20000"/>
          </a:bodyPr>
          <a:lstStyle/>
          <a:p>
            <a:r>
              <a:rPr lang="en-US" dirty="0"/>
              <a:t>An abstraction of the system</a:t>
            </a:r>
          </a:p>
          <a:p>
            <a:pPr>
              <a:buFont typeface="Wingdings" panose="05000000000000000000" pitchFamily="2" charset="2"/>
              <a:buChar char="ü"/>
            </a:pPr>
            <a:r>
              <a:rPr lang="en-US" dirty="0"/>
              <a:t>This is high-level view of the system or application. It typically includes diagrams, data flow charts, and other visual representations that help you understand the system's architecture and how different components interact</a:t>
            </a:r>
          </a:p>
          <a:p>
            <a:r>
              <a:rPr lang="en-US" dirty="0"/>
              <a:t>Profiles of potential attackers, including their goals and methods.</a:t>
            </a:r>
          </a:p>
          <a:p>
            <a:pPr>
              <a:buFont typeface="Wingdings" panose="05000000000000000000" pitchFamily="2" charset="2"/>
              <a:buChar char="ü"/>
            </a:pPr>
            <a:r>
              <a:rPr lang="en-US" dirty="0"/>
              <a:t>To effectively assess security threats, it's essential to consider who might try to compromise the system and what their motivations, capabilities, and what methods might be. </a:t>
            </a:r>
          </a:p>
          <a:p>
            <a:r>
              <a:rPr lang="en-US" dirty="0"/>
              <a:t>A catalog of threats that could arise</a:t>
            </a:r>
          </a:p>
          <a:p>
            <a:pPr>
              <a:buFont typeface="Wingdings" panose="05000000000000000000" pitchFamily="2" charset="2"/>
              <a:buChar char="ü"/>
            </a:pPr>
            <a:r>
              <a:rPr lang="en-US" dirty="0"/>
              <a:t>Once you have an abstract view of the system and an understanding of potential attackers, you can create a catalog of threats that could arise. This catalog list may include vulnerabilities that could be exploited by attackers to compromise the system's security</a:t>
            </a:r>
          </a:p>
          <a:p>
            <a:endParaRPr lang="en-UG" dirty="0"/>
          </a:p>
        </p:txBody>
      </p:sp>
    </p:spTree>
    <p:extLst>
      <p:ext uri="{BB962C8B-B14F-4D97-AF65-F5344CB8AC3E}">
        <p14:creationId xmlns:p14="http://schemas.microsoft.com/office/powerpoint/2010/main" val="33793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22C7-CCAC-4B8C-BC8C-925877968102}"/>
              </a:ext>
            </a:extLst>
          </p:cNvPr>
          <p:cNvSpPr>
            <a:spLocks noGrp="1"/>
          </p:cNvSpPr>
          <p:nvPr>
            <p:ph type="title"/>
          </p:nvPr>
        </p:nvSpPr>
        <p:spPr/>
        <p:txBody>
          <a:bodyPr/>
          <a:lstStyle/>
          <a:p>
            <a:r>
              <a:rPr lang="en-US" dirty="0"/>
              <a:t>HOW THREAT MODELLING WORKS</a:t>
            </a:r>
            <a:endParaRPr lang="en-UG" dirty="0"/>
          </a:p>
        </p:txBody>
      </p:sp>
      <p:sp>
        <p:nvSpPr>
          <p:cNvPr id="3" name="Content Placeholder 2">
            <a:extLst>
              <a:ext uri="{FF2B5EF4-FFF2-40B4-BE49-F238E27FC236}">
                <a16:creationId xmlns:a16="http://schemas.microsoft.com/office/drawing/2014/main" id="{89CAA68B-32D5-4093-81B5-D56A6C7FE5C5}"/>
              </a:ext>
            </a:extLst>
          </p:cNvPr>
          <p:cNvSpPr>
            <a:spLocks noGrp="1"/>
          </p:cNvSpPr>
          <p:nvPr>
            <p:ph idx="1"/>
          </p:nvPr>
        </p:nvSpPr>
        <p:spPr/>
        <p:txBody>
          <a:bodyPr>
            <a:normAutofit fontScale="85000" lnSpcReduction="10000"/>
          </a:bodyPr>
          <a:lstStyle/>
          <a:p>
            <a:r>
              <a:rPr lang="en-US" dirty="0"/>
              <a:t>Threat modeling works by identifying the types of threat agents that cause harm to an application or computer system. </a:t>
            </a:r>
          </a:p>
          <a:p>
            <a:r>
              <a:rPr lang="en-US" dirty="0"/>
              <a:t>It adopts the perspective of malicious hackers to see how much damage they could do. When conducting threat modeling, organizations perform a thorough analysis of the software architecture, business context, and other artifacts (e.g., functional specifications, user documentation). </a:t>
            </a:r>
          </a:p>
          <a:p>
            <a:r>
              <a:rPr lang="en-US" dirty="0"/>
              <a:t>This process enables a deeper understanding and discovery of important aspects of the system. </a:t>
            </a:r>
          </a:p>
          <a:p>
            <a:r>
              <a:rPr lang="en-US" dirty="0"/>
              <a:t>Typically, organizations conduct threat modeling during the design stage (but it can occur at other stages) of a new application to help developers find vulnerabilities and become aware of the security implications of their design, code, and configuration decisions. </a:t>
            </a:r>
            <a:endParaRPr lang="en-UG" dirty="0"/>
          </a:p>
        </p:txBody>
      </p:sp>
    </p:spTree>
    <p:extLst>
      <p:ext uri="{BB962C8B-B14F-4D97-AF65-F5344CB8AC3E}">
        <p14:creationId xmlns:p14="http://schemas.microsoft.com/office/powerpoint/2010/main" val="202951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1990-F380-4E1A-B074-635ABB7FA7A4}"/>
              </a:ext>
            </a:extLst>
          </p:cNvPr>
          <p:cNvSpPr>
            <a:spLocks noGrp="1"/>
          </p:cNvSpPr>
          <p:nvPr>
            <p:ph type="title"/>
          </p:nvPr>
        </p:nvSpPr>
        <p:spPr/>
        <p:txBody>
          <a:bodyPr/>
          <a:lstStyle/>
          <a:p>
            <a:r>
              <a:rPr lang="en-US" dirty="0"/>
              <a:t>STEPS HOW DEVELOPERS PERFORM TREAT MODELLING.</a:t>
            </a:r>
            <a:endParaRPr lang="en-UG" dirty="0"/>
          </a:p>
        </p:txBody>
      </p:sp>
      <p:sp>
        <p:nvSpPr>
          <p:cNvPr id="3" name="Content Placeholder 2">
            <a:extLst>
              <a:ext uri="{FF2B5EF4-FFF2-40B4-BE49-F238E27FC236}">
                <a16:creationId xmlns:a16="http://schemas.microsoft.com/office/drawing/2014/main" id="{4ABCFC4C-0DCA-4D97-9D2D-656BBEB8B9CF}"/>
              </a:ext>
            </a:extLst>
          </p:cNvPr>
          <p:cNvSpPr>
            <a:spLocks noGrp="1"/>
          </p:cNvSpPr>
          <p:nvPr>
            <p:ph idx="1"/>
          </p:nvPr>
        </p:nvSpPr>
        <p:spPr/>
        <p:txBody>
          <a:bodyPr/>
          <a:lstStyle/>
          <a:p>
            <a:r>
              <a:rPr lang="en-US" dirty="0"/>
              <a:t>Generally, developers perform threat modeling in four steps.</a:t>
            </a:r>
          </a:p>
          <a:p>
            <a:r>
              <a:rPr lang="en-US" b="1" dirty="0"/>
              <a:t>Diagram.</a:t>
            </a:r>
            <a:r>
              <a:rPr lang="en-US" dirty="0"/>
              <a:t> What are we building?</a:t>
            </a:r>
          </a:p>
          <a:p>
            <a:r>
              <a:rPr lang="en-US" b="1" dirty="0"/>
              <a:t>Identify threats.</a:t>
            </a:r>
            <a:r>
              <a:rPr lang="en-US" dirty="0"/>
              <a:t> What could go wrong?</a:t>
            </a:r>
          </a:p>
          <a:p>
            <a:r>
              <a:rPr lang="en-US" b="1" dirty="0"/>
              <a:t>Mitigate.</a:t>
            </a:r>
            <a:r>
              <a:rPr lang="en-US" dirty="0"/>
              <a:t> What are we doing to defend against threats?</a:t>
            </a:r>
          </a:p>
          <a:p>
            <a:r>
              <a:rPr lang="en-US" b="1" dirty="0"/>
              <a:t>Validate.</a:t>
            </a:r>
            <a:r>
              <a:rPr lang="en-US" dirty="0"/>
              <a:t> Have we acted on each of the previous steps?</a:t>
            </a:r>
          </a:p>
          <a:p>
            <a:endParaRPr lang="en-UG" dirty="0"/>
          </a:p>
        </p:txBody>
      </p:sp>
    </p:spTree>
    <p:extLst>
      <p:ext uri="{BB962C8B-B14F-4D97-AF65-F5344CB8AC3E}">
        <p14:creationId xmlns:p14="http://schemas.microsoft.com/office/powerpoint/2010/main" val="120125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5769-902A-4A1F-BCB7-423C863E763F}"/>
              </a:ext>
            </a:extLst>
          </p:cNvPr>
          <p:cNvSpPr>
            <a:spLocks noGrp="1"/>
          </p:cNvSpPr>
          <p:nvPr>
            <p:ph type="title"/>
          </p:nvPr>
        </p:nvSpPr>
        <p:spPr/>
        <p:txBody>
          <a:bodyPr/>
          <a:lstStyle/>
          <a:p>
            <a:r>
              <a:rPr lang="en-US" dirty="0"/>
              <a:t>Merits of threat modelling</a:t>
            </a:r>
            <a:endParaRPr lang="en-UG" dirty="0"/>
          </a:p>
        </p:txBody>
      </p:sp>
      <p:sp>
        <p:nvSpPr>
          <p:cNvPr id="3" name="Content Placeholder 2">
            <a:extLst>
              <a:ext uri="{FF2B5EF4-FFF2-40B4-BE49-F238E27FC236}">
                <a16:creationId xmlns:a16="http://schemas.microsoft.com/office/drawing/2014/main" id="{5FD8098D-0516-4DC8-B26B-A004D10FD290}"/>
              </a:ext>
            </a:extLst>
          </p:cNvPr>
          <p:cNvSpPr>
            <a:spLocks noGrp="1"/>
          </p:cNvSpPr>
          <p:nvPr>
            <p:ph idx="1"/>
          </p:nvPr>
        </p:nvSpPr>
        <p:spPr>
          <a:xfrm>
            <a:off x="1451579" y="2015732"/>
            <a:ext cx="9603275" cy="4037749"/>
          </a:xfrm>
        </p:spPr>
        <p:txBody>
          <a:bodyPr>
            <a:normAutofit fontScale="92500" lnSpcReduction="20000"/>
          </a:bodyPr>
          <a:lstStyle/>
          <a:p>
            <a:r>
              <a:rPr lang="en-US" dirty="0"/>
              <a:t>When performed correctly, threat modeling can provide a clear line of sight across a software project, helping to justify security efforts. </a:t>
            </a:r>
          </a:p>
          <a:p>
            <a:r>
              <a:rPr lang="en-US" dirty="0"/>
              <a:t>The threat modeling process helps an organization document knowable security threats to an application and make rational decisions about how to address them. Otherwise, decision-makers could act rashly based on scant or no supporting evidence.</a:t>
            </a:r>
          </a:p>
          <a:p>
            <a:r>
              <a:rPr lang="en-US" dirty="0"/>
              <a:t>Overall, a well-documented threat model provides assurances that are useful in explaining and defending the security posture of an application or computer system. </a:t>
            </a:r>
          </a:p>
          <a:p>
            <a:pPr marL="0" indent="0">
              <a:buNone/>
            </a:pPr>
            <a:r>
              <a:rPr lang="en-US" dirty="0"/>
              <a:t>And when the development organization is serious about security, threat modeling is the most effective way to do the following:</a:t>
            </a:r>
          </a:p>
          <a:p>
            <a:pPr marL="0" indent="0">
              <a:buNone/>
            </a:pPr>
            <a:br>
              <a:rPr lang="en-US" dirty="0"/>
            </a:br>
            <a:endParaRPr lang="en-UG" dirty="0"/>
          </a:p>
        </p:txBody>
      </p:sp>
    </p:spTree>
    <p:extLst>
      <p:ext uri="{BB962C8B-B14F-4D97-AF65-F5344CB8AC3E}">
        <p14:creationId xmlns:p14="http://schemas.microsoft.com/office/powerpoint/2010/main" val="53449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32F1-90D5-4248-A9BA-27B436676207}"/>
              </a:ext>
            </a:extLst>
          </p:cNvPr>
          <p:cNvSpPr>
            <a:spLocks noGrp="1"/>
          </p:cNvSpPr>
          <p:nvPr>
            <p:ph type="title"/>
          </p:nvPr>
        </p:nvSpPr>
        <p:spPr/>
        <p:txBody>
          <a:bodyPr/>
          <a:lstStyle/>
          <a:p>
            <a:r>
              <a:rPr lang="en-US" dirty="0"/>
              <a:t>THREAT MODELLING MOST EFFECTIVE IN DOING THE FOLLOWING.</a:t>
            </a:r>
            <a:endParaRPr lang="en-UG" dirty="0"/>
          </a:p>
        </p:txBody>
      </p:sp>
      <p:sp>
        <p:nvSpPr>
          <p:cNvPr id="3" name="Content Placeholder 2">
            <a:extLst>
              <a:ext uri="{FF2B5EF4-FFF2-40B4-BE49-F238E27FC236}">
                <a16:creationId xmlns:a16="http://schemas.microsoft.com/office/drawing/2014/main" id="{BD2FBFE8-9C42-452F-B239-CE299F639868}"/>
              </a:ext>
            </a:extLst>
          </p:cNvPr>
          <p:cNvSpPr>
            <a:spLocks noGrp="1"/>
          </p:cNvSpPr>
          <p:nvPr>
            <p:ph idx="1"/>
          </p:nvPr>
        </p:nvSpPr>
        <p:spPr>
          <a:xfrm>
            <a:off x="1451579" y="2015732"/>
            <a:ext cx="9603275" cy="3879459"/>
          </a:xfrm>
        </p:spPr>
        <p:txBody>
          <a:bodyPr>
            <a:normAutofit/>
          </a:bodyPr>
          <a:lstStyle/>
          <a:p>
            <a:r>
              <a:rPr lang="en-US" dirty="0"/>
              <a:t>Detect problems early in the software development life cycle (SDLC—even before coding begins.</a:t>
            </a:r>
          </a:p>
          <a:p>
            <a:r>
              <a:rPr lang="en-US" dirty="0"/>
              <a:t>Spot design flaws that traditional testing methods and code reviews may overlook.</a:t>
            </a:r>
          </a:p>
          <a:p>
            <a:r>
              <a:rPr lang="en-US" dirty="0"/>
              <a:t>Evaluate new forms of attack that you might not otherwise consider.</a:t>
            </a:r>
          </a:p>
          <a:p>
            <a:r>
              <a:rPr lang="en-US" dirty="0"/>
              <a:t>Maximize testing budgets by helping target testing and code review.</a:t>
            </a:r>
          </a:p>
          <a:p>
            <a:r>
              <a:rPr lang="en-US" dirty="0"/>
              <a:t>Identify security requirements.</a:t>
            </a:r>
          </a:p>
          <a:p>
            <a:pPr marL="0" indent="0">
              <a:buNone/>
            </a:pPr>
            <a:endParaRPr lang="en-UG" dirty="0"/>
          </a:p>
        </p:txBody>
      </p:sp>
    </p:spTree>
    <p:extLst>
      <p:ext uri="{BB962C8B-B14F-4D97-AF65-F5344CB8AC3E}">
        <p14:creationId xmlns:p14="http://schemas.microsoft.com/office/powerpoint/2010/main" val="163296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1431-3480-41F0-B97A-C7C435746AAB}"/>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008B27CF-8900-4605-BA43-D028967C00AA}"/>
              </a:ext>
            </a:extLst>
          </p:cNvPr>
          <p:cNvSpPr>
            <a:spLocks noGrp="1"/>
          </p:cNvSpPr>
          <p:nvPr>
            <p:ph idx="1"/>
          </p:nvPr>
        </p:nvSpPr>
        <p:spPr>
          <a:xfrm>
            <a:off x="1451579" y="2015732"/>
            <a:ext cx="9603275" cy="4037749"/>
          </a:xfrm>
        </p:spPr>
        <p:txBody>
          <a:bodyPr>
            <a:normAutofit lnSpcReduction="10000"/>
          </a:bodyPr>
          <a:lstStyle/>
          <a:p>
            <a:r>
              <a:rPr lang="en-US" dirty="0"/>
              <a:t>Remediate problems before software release and prevent costly recoding post-deployment.</a:t>
            </a:r>
          </a:p>
          <a:p>
            <a:r>
              <a:rPr lang="en-US" dirty="0"/>
              <a:t>Think about threats beyond standard attacks to the security issues unique to your application.</a:t>
            </a:r>
          </a:p>
          <a:p>
            <a:r>
              <a:rPr lang="en-US" dirty="0"/>
              <a:t>Keep frameworks ahead of the internal and external attackers relevant to your applications.</a:t>
            </a:r>
          </a:p>
          <a:p>
            <a:r>
              <a:rPr lang="en-US" dirty="0"/>
              <a:t>Highlight assets, threat agents, and controls to deduce components that attackers will target.</a:t>
            </a:r>
          </a:p>
          <a:p>
            <a:r>
              <a:rPr lang="en-US" dirty="0"/>
              <a:t>Model the location of threat agents, motivations, skills, and capabilities to locate potential attackers in relation to the system architecture.</a:t>
            </a:r>
          </a:p>
          <a:p>
            <a:pPr marL="0" indent="0">
              <a:buNone/>
            </a:pPr>
            <a:endParaRPr lang="en-UG" dirty="0"/>
          </a:p>
        </p:txBody>
      </p:sp>
    </p:spTree>
    <p:extLst>
      <p:ext uri="{BB962C8B-B14F-4D97-AF65-F5344CB8AC3E}">
        <p14:creationId xmlns:p14="http://schemas.microsoft.com/office/powerpoint/2010/main" val="51673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D325-14CD-4DE0-8DA9-6E21E45D9BEA}"/>
              </a:ext>
            </a:extLst>
          </p:cNvPr>
          <p:cNvSpPr>
            <a:spLocks noGrp="1"/>
          </p:cNvSpPr>
          <p:nvPr>
            <p:ph type="title"/>
          </p:nvPr>
        </p:nvSpPr>
        <p:spPr/>
        <p:txBody>
          <a:bodyPr/>
          <a:lstStyle/>
          <a:p>
            <a:r>
              <a:rPr lang="en-US" dirty="0"/>
              <a:t>POPULAR TECHNIQUES IN THREAT MODELLING</a:t>
            </a:r>
            <a:endParaRPr lang="en-UG" dirty="0"/>
          </a:p>
        </p:txBody>
      </p:sp>
      <p:sp>
        <p:nvSpPr>
          <p:cNvPr id="3" name="Content Placeholder 2">
            <a:extLst>
              <a:ext uri="{FF2B5EF4-FFF2-40B4-BE49-F238E27FC236}">
                <a16:creationId xmlns:a16="http://schemas.microsoft.com/office/drawing/2014/main" id="{46D3C91F-CA63-499B-A645-06A27E18BEDA}"/>
              </a:ext>
            </a:extLst>
          </p:cNvPr>
          <p:cNvSpPr>
            <a:spLocks noGrp="1"/>
          </p:cNvSpPr>
          <p:nvPr>
            <p:ph idx="1"/>
          </p:nvPr>
        </p:nvSpPr>
        <p:spPr/>
        <p:txBody>
          <a:bodyPr>
            <a:normAutofit fontScale="85000" lnSpcReduction="10000"/>
          </a:bodyPr>
          <a:lstStyle/>
          <a:p>
            <a:pPr marL="457200" indent="-457200">
              <a:buAutoNum type="arabicPeriod"/>
            </a:pPr>
            <a:r>
              <a:rPr lang="en-US" dirty="0"/>
              <a:t>STRIDE, is focused primarily on development and design AND IT IS  the most mature threat modeling framework on the market.</a:t>
            </a:r>
          </a:p>
          <a:p>
            <a:pPr marL="0" indent="0">
              <a:buNone/>
            </a:pPr>
            <a:r>
              <a:rPr lang="en-US" dirty="0"/>
              <a:t>It includes; </a:t>
            </a:r>
          </a:p>
          <a:p>
            <a:pPr>
              <a:buFont typeface="Wingdings" panose="05000000000000000000" pitchFamily="2" charset="2"/>
              <a:buChar char="ü"/>
            </a:pPr>
            <a:r>
              <a:rPr lang="en-US" dirty="0"/>
              <a:t>Spoofing which refers to a deceptive technique used by malicious actors to assume the identity of a legitimate user or system component to have un authorized access to information.</a:t>
            </a:r>
          </a:p>
          <a:p>
            <a:pPr>
              <a:buFont typeface="Wingdings" panose="05000000000000000000" pitchFamily="2" charset="2"/>
              <a:buChar char="ü"/>
            </a:pPr>
            <a:r>
              <a:rPr lang="en-US" dirty="0"/>
              <a:t> Tampering which involves the attacker or hacker manipulating, removing, or modifying important data to attack a system or network</a:t>
            </a:r>
          </a:p>
          <a:p>
            <a:pPr>
              <a:buFont typeface="Wingdings" panose="05000000000000000000" pitchFamily="2" charset="2"/>
              <a:buChar char="ü"/>
            </a:pPr>
            <a:r>
              <a:rPr lang="en-US" dirty="0"/>
              <a:t>Repudiation which  happens when an application or system does not adopt controls to properly track and log users' actions, thus permitting malicious manipulation or forging the identification of new actions.</a:t>
            </a:r>
            <a:endParaRPr lang="en-UG" dirty="0"/>
          </a:p>
        </p:txBody>
      </p:sp>
    </p:spTree>
    <p:extLst>
      <p:ext uri="{BB962C8B-B14F-4D97-AF65-F5344CB8AC3E}">
        <p14:creationId xmlns:p14="http://schemas.microsoft.com/office/powerpoint/2010/main" val="28162057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184</TotalTime>
  <Words>1959</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Gill Sans MT</vt:lpstr>
      <vt:lpstr>inherit</vt:lpstr>
      <vt:lpstr>Roboto</vt:lpstr>
      <vt:lpstr>Times New Roman</vt:lpstr>
      <vt:lpstr>Wingdings</vt:lpstr>
      <vt:lpstr>Gallery</vt:lpstr>
      <vt:lpstr>THREAT MODELLING</vt:lpstr>
      <vt:lpstr>THREAT MODELLING</vt:lpstr>
      <vt:lpstr>Threat modeling methods create these outcomes.</vt:lpstr>
      <vt:lpstr>HOW THREAT MODELLING WORKS</vt:lpstr>
      <vt:lpstr>STEPS HOW DEVELOPERS PERFORM TREAT MODELLING.</vt:lpstr>
      <vt:lpstr>Merits of threat modelling</vt:lpstr>
      <vt:lpstr>THREAT MODELLING MOST EFFECTIVE IN DOING THE FOLLOWING.</vt:lpstr>
      <vt:lpstr>CONT.</vt:lpstr>
      <vt:lpstr>POPULAR TECHNIQUES IN THREAT MODELLING</vt:lpstr>
      <vt:lpstr>Techniques cont.</vt:lpstr>
      <vt:lpstr>Misconceptions of threat modeling </vt:lpstr>
      <vt:lpstr>Best practices of threat modeling </vt:lpstr>
      <vt:lpstr>BEST PRACTICES CONT.</vt:lpstr>
      <vt:lpstr>Threat modelling approaches</vt:lpstr>
      <vt:lpstr>APPROACHES CONTINUED</vt:lpstr>
      <vt:lpstr>Approaches continued</vt:lpstr>
      <vt:lpstr>Illustration of threat modelling approaches</vt:lpstr>
      <vt:lpstr>BENEFITS OF THREAT MODELLING</vt:lpstr>
      <vt:lpstr>BENEFITS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MODELLING</dc:title>
  <dc:creator>WITI</dc:creator>
  <cp:lastModifiedBy>WITI</cp:lastModifiedBy>
  <cp:revision>15</cp:revision>
  <dcterms:created xsi:type="dcterms:W3CDTF">2023-10-18T13:41:49Z</dcterms:created>
  <dcterms:modified xsi:type="dcterms:W3CDTF">2023-10-19T07:31:54Z</dcterms:modified>
</cp:coreProperties>
</file>