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1925D-FA0B-41D9-AC00-9A09488BB04F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D0EE0-639D-40EA-BC97-09D82A5DA2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9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D0EE0-639D-40EA-BC97-09D82A5DA24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29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9A8F81-8525-FA3F-B0A2-FCDF7A69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429000"/>
            <a:ext cx="2914651" cy="3357562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DD300F9-750D-2262-6EAD-27D231AD2694}"/>
              </a:ext>
            </a:extLst>
          </p:cNvPr>
          <p:cNvSpPr/>
          <p:nvPr/>
        </p:nvSpPr>
        <p:spPr>
          <a:xfrm>
            <a:off x="3414711" y="242888"/>
            <a:ext cx="8143877" cy="6115050"/>
          </a:xfrm>
          <a:prstGeom prst="wedgeEllipseCallout">
            <a:avLst>
              <a:gd name="adj1" fmla="val -58664"/>
              <a:gd name="adj2" fmla="val 34076"/>
            </a:avLst>
          </a:prstGeom>
          <a:solidFill>
            <a:schemeClr val="bg2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DCEA2-4612-A54A-AC48-F9B4898A106A}"/>
              </a:ext>
            </a:extLst>
          </p:cNvPr>
          <p:cNvSpPr txBox="1"/>
          <p:nvPr/>
        </p:nvSpPr>
        <p:spPr>
          <a:xfrm>
            <a:off x="4645781" y="920621"/>
            <a:ext cx="66579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accent6">
                    <a:lumMod val="75000"/>
                  </a:schemeClr>
                </a:solidFill>
              </a:rPr>
              <a:t>Olá</a:t>
            </a:r>
            <a:r>
              <a:rPr lang="pt-BR" sz="4000" b="1" dirty="0">
                <a:solidFill>
                  <a:schemeClr val="accent6">
                    <a:lumMod val="75000"/>
                  </a:schemeClr>
                </a:solidFill>
              </a:rPr>
              <a:t>! Tudo bem?</a:t>
            </a:r>
          </a:p>
          <a:p>
            <a:r>
              <a:rPr lang="pt-BR" sz="4000" b="1" dirty="0">
                <a:solidFill>
                  <a:schemeClr val="accent6">
                    <a:lumMod val="75000"/>
                  </a:schemeClr>
                </a:solidFill>
              </a:rPr>
              <a:t>A partir de agora vamos fazer uma breve apresentação do sistema, são Informações imprescindíveis e muito legais... Chega ai...</a:t>
            </a:r>
          </a:p>
          <a:p>
            <a:endParaRPr lang="pt-BR" sz="3600" dirty="0"/>
          </a:p>
        </p:txBody>
      </p:sp>
      <p:sp>
        <p:nvSpPr>
          <p:cNvPr id="9" name="Action Button: Go Forward or Next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A71B762-085A-CA1A-D00E-BB584F002E28}"/>
              </a:ext>
            </a:extLst>
          </p:cNvPr>
          <p:cNvSpPr/>
          <p:nvPr/>
        </p:nvSpPr>
        <p:spPr>
          <a:xfrm>
            <a:off x="11015667" y="6197638"/>
            <a:ext cx="962740" cy="551999"/>
          </a:xfrm>
          <a:prstGeom prst="actionButtonForwardNext">
            <a:avLst/>
          </a:prstGeom>
          <a:solidFill>
            <a:schemeClr val="accent1">
              <a:alpha val="88000"/>
            </a:schemeClr>
          </a:solidFill>
          <a:ln>
            <a:solidFill>
              <a:schemeClr val="accent1">
                <a:shade val="15000"/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77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745ABF-4D2A-03D3-3DA6-892972CE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0"/>
            <a:ext cx="1571624" cy="157162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535E09E-BA42-93EB-AAEC-A8D8647CB584}"/>
              </a:ext>
            </a:extLst>
          </p:cNvPr>
          <p:cNvSpPr/>
          <p:nvPr/>
        </p:nvSpPr>
        <p:spPr>
          <a:xfrm>
            <a:off x="2928938" y="242888"/>
            <a:ext cx="9015411" cy="1571624"/>
          </a:xfrm>
          <a:prstGeom prst="wedgeRectCallout">
            <a:avLst>
              <a:gd name="adj1" fmla="val -64419"/>
              <a:gd name="adj2" fmla="val 68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0ADD5-FB05-8F79-13AE-6C9C401824AE}"/>
              </a:ext>
            </a:extLst>
          </p:cNvPr>
          <p:cNvSpPr txBox="1"/>
          <p:nvPr/>
        </p:nvSpPr>
        <p:spPr>
          <a:xfrm>
            <a:off x="3071813" y="357184"/>
            <a:ext cx="8729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Olá! A próxima tela é “</a:t>
            </a:r>
            <a:r>
              <a:rPr lang="pt-BR" dirty="0">
                <a:solidFill>
                  <a:srgbClr val="0070C0"/>
                </a:solidFill>
              </a:rPr>
              <a:t>Entradas de Produtos</a:t>
            </a:r>
            <a:r>
              <a:rPr lang="pt-BR" dirty="0"/>
              <a:t>”. Lembre – se é um padrão. “</a:t>
            </a:r>
            <a:r>
              <a:rPr lang="pt-BR" dirty="0">
                <a:solidFill>
                  <a:srgbClr val="0070C0"/>
                </a:solidFill>
              </a:rPr>
              <a:t>Entradas de Produtos Ctrl+D</a:t>
            </a:r>
            <a:r>
              <a:rPr lang="pt-BR" dirty="0"/>
              <a:t>”. Nesse cadastro é possivel realizar as quatro operações de um cadastro comum. São eles: “</a:t>
            </a:r>
            <a:r>
              <a:rPr lang="pt-BR" dirty="0">
                <a:solidFill>
                  <a:srgbClr val="0070C0"/>
                </a:solidFill>
              </a:rPr>
              <a:t>Consultar</a:t>
            </a:r>
            <a:r>
              <a:rPr lang="pt-BR" dirty="0"/>
              <a:t>”, “</a:t>
            </a:r>
            <a:r>
              <a:rPr lang="pt-BR" dirty="0">
                <a:solidFill>
                  <a:srgbClr val="0070C0"/>
                </a:solidFill>
              </a:rPr>
              <a:t>Incluir</a:t>
            </a:r>
            <a:r>
              <a:rPr lang="pt-BR" dirty="0"/>
              <a:t>”, “</a:t>
            </a:r>
            <a:r>
              <a:rPr lang="pt-BR" dirty="0">
                <a:solidFill>
                  <a:srgbClr val="0070C0"/>
                </a:solidFill>
              </a:rPr>
              <a:t>Alterar</a:t>
            </a:r>
            <a:r>
              <a:rPr lang="pt-BR" dirty="0"/>
              <a:t>”, “</a:t>
            </a:r>
            <a:r>
              <a:rPr lang="pt-BR" dirty="0">
                <a:solidFill>
                  <a:srgbClr val="0070C0"/>
                </a:solidFill>
              </a:rPr>
              <a:t>Excluir</a:t>
            </a:r>
            <a:r>
              <a:rPr lang="pt-BR" dirty="0"/>
              <a:t>” e tirar uma listagem ou um relatório. Observe nas imagens a baixo na barra Navgator é bem simples.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9F59D-5947-B5CB-F283-D5A0A0148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205" y="2162612"/>
            <a:ext cx="3905795" cy="523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23702E-3E08-7943-ADFC-72DF0284B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09" y="2219778"/>
            <a:ext cx="1481229" cy="409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1CB4C8-CE41-B798-08F5-1092F1339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1753" y="2162612"/>
            <a:ext cx="2581635" cy="447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4A3F4-40B0-C707-6BB4-8D8961C27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951" y="2986074"/>
            <a:ext cx="2581635" cy="2919412"/>
          </a:xfrm>
          <a:prstGeom prst="rect">
            <a:avLst/>
          </a:prstGeom>
        </p:spPr>
      </p:pic>
      <p:sp>
        <p:nvSpPr>
          <p:cNvPr id="11" name="Action Button: Go Forward or Nex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2FA8DAB-1D84-30E2-101A-2229AE5C8766}"/>
              </a:ext>
            </a:extLst>
          </p:cNvPr>
          <p:cNvSpPr/>
          <p:nvPr/>
        </p:nvSpPr>
        <p:spPr>
          <a:xfrm>
            <a:off x="10672763" y="6081760"/>
            <a:ext cx="962740" cy="551999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19BF94-1956-363C-968A-330BDF50D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497" y="2938448"/>
            <a:ext cx="7973141" cy="369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8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5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F25331-2345-27E3-77DD-462EEBEA8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112" y="181379"/>
            <a:ext cx="2267311" cy="2533246"/>
          </a:xfrm>
          <a:prstGeom prst="rect">
            <a:avLst/>
          </a:prstGeom>
        </p:spPr>
      </p:pic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54DE83C-B114-A30D-9B36-1417717F9D4F}"/>
              </a:ext>
            </a:extLst>
          </p:cNvPr>
          <p:cNvSpPr/>
          <p:nvPr/>
        </p:nvSpPr>
        <p:spPr>
          <a:xfrm>
            <a:off x="10944225" y="6124622"/>
            <a:ext cx="962740" cy="551999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CBB461E-58E8-37C5-1ABD-82B9D4705394}"/>
              </a:ext>
            </a:extLst>
          </p:cNvPr>
          <p:cNvSpPr/>
          <p:nvPr/>
        </p:nvSpPr>
        <p:spPr>
          <a:xfrm>
            <a:off x="5514974" y="300038"/>
            <a:ext cx="2828925" cy="931111"/>
          </a:xfrm>
          <a:prstGeom prst="wedgeRectCallout">
            <a:avLst>
              <a:gd name="adj1" fmla="val 108199"/>
              <a:gd name="adj2" fmla="val 8331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CBA67-8F55-C8A3-60A1-967A6555F106}"/>
              </a:ext>
            </a:extLst>
          </p:cNvPr>
          <p:cNvSpPr txBox="1"/>
          <p:nvPr/>
        </p:nvSpPr>
        <p:spPr>
          <a:xfrm>
            <a:off x="5861446" y="565538"/>
            <a:ext cx="236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Só para reforçar...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7D070B-D201-5287-AF83-0E81EF9C7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32" y="486950"/>
            <a:ext cx="4295129" cy="523948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ED8E71B-5278-35A9-9345-9CF514F51F08}"/>
              </a:ext>
            </a:extLst>
          </p:cNvPr>
          <p:cNvSpPr/>
          <p:nvPr/>
        </p:nvSpPr>
        <p:spPr>
          <a:xfrm>
            <a:off x="578643" y="1212215"/>
            <a:ext cx="4586288" cy="2362338"/>
          </a:xfrm>
          <a:prstGeom prst="wedgeRectCallout">
            <a:avLst>
              <a:gd name="adj1" fmla="val 64214"/>
              <a:gd name="adj2" fmla="val -1817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2E255-0A43-B440-5936-1F6EBA53EEF7}"/>
              </a:ext>
            </a:extLst>
          </p:cNvPr>
          <p:cNvSpPr txBox="1"/>
          <p:nvPr/>
        </p:nvSpPr>
        <p:spPr>
          <a:xfrm>
            <a:off x="700085" y="1266228"/>
            <a:ext cx="4464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acima você pode consultar informações, referente aos nomes de acordo com o cadastro que você está utilizando, se for “Cadastro de Cliente”, você digita uma parte do nome e o sistema consulta tudo que ele achar da quela parte que você digitou, depois é só clicar no botão verde.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C50E96E-3A63-F3E5-CCF7-006CFD02080D}"/>
              </a:ext>
            </a:extLst>
          </p:cNvPr>
          <p:cNvSpPr/>
          <p:nvPr/>
        </p:nvSpPr>
        <p:spPr>
          <a:xfrm>
            <a:off x="6172196" y="2085973"/>
            <a:ext cx="2657476" cy="1443037"/>
          </a:xfrm>
          <a:prstGeom prst="wedgeRectCallout">
            <a:avLst>
              <a:gd name="adj1" fmla="val 67339"/>
              <a:gd name="adj2" fmla="val -3849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7A69A-1C97-10F9-3C74-05DD155F3F7E}"/>
              </a:ext>
            </a:extLst>
          </p:cNvPr>
          <p:cNvSpPr txBox="1"/>
          <p:nvPr/>
        </p:nvSpPr>
        <p:spPr>
          <a:xfrm>
            <a:off x="6162767" y="2100256"/>
            <a:ext cx="2666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é o botão de Imprimir dados que está na parte do Grid, é só clicar que sai um relatório.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CCADB-00D0-CF3B-AD35-4E9B27401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3" y="4004477"/>
            <a:ext cx="4586288" cy="26721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B10FA5-49C6-FB2A-DC56-47E4B2066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109" y="1378651"/>
            <a:ext cx="1969382" cy="544443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C7EDA9D9-BFDF-DAE8-8997-9701CCD299A2}"/>
              </a:ext>
            </a:extLst>
          </p:cNvPr>
          <p:cNvSpPr/>
          <p:nvPr/>
        </p:nvSpPr>
        <p:spPr>
          <a:xfrm>
            <a:off x="5861446" y="4419857"/>
            <a:ext cx="3754039" cy="1704765"/>
          </a:xfrm>
          <a:prstGeom prst="wedgeRectCallout">
            <a:avLst>
              <a:gd name="adj1" fmla="val 68735"/>
              <a:gd name="adj2" fmla="val -4938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11F8DC-7307-0DC0-8017-C4DABBDAB9CC}"/>
              </a:ext>
            </a:extLst>
          </p:cNvPr>
          <p:cNvSpPr txBox="1"/>
          <p:nvPr/>
        </p:nvSpPr>
        <p:spPr>
          <a:xfrm>
            <a:off x="5861446" y="4544152"/>
            <a:ext cx="3611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como a imagem da barra de Navigator já mostra, você pode realizar as operações de “Inclusão”, “Alteração” e “Exclusão” dos dados.</a:t>
            </a:r>
          </a:p>
        </p:txBody>
      </p:sp>
    </p:spTree>
    <p:extLst>
      <p:ext uri="{BB962C8B-B14F-4D97-AF65-F5344CB8AC3E}">
        <p14:creationId xmlns:p14="http://schemas.microsoft.com/office/powerpoint/2010/main" val="116722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25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75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  <p:bldP spid="16" grpId="0" animBg="1"/>
      <p:bldP spid="17" grpId="0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F0E1587-3FDF-0088-CA0D-185C0F2352CC}"/>
              </a:ext>
            </a:extLst>
          </p:cNvPr>
          <p:cNvSpPr/>
          <p:nvPr/>
        </p:nvSpPr>
        <p:spPr>
          <a:xfrm>
            <a:off x="9444035" y="1777714"/>
            <a:ext cx="2614615" cy="4565936"/>
          </a:xfrm>
          <a:prstGeom prst="wedgeRectCallout">
            <a:avLst>
              <a:gd name="adj1" fmla="val -39958"/>
              <a:gd name="adj2" fmla="val 58103"/>
            </a:avLst>
          </a:prstGeom>
          <a:solidFill>
            <a:schemeClr val="bg1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78961-3757-4883-DA41-A5811923E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0"/>
            <a:ext cx="1571624" cy="157162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AB42017-E1EF-EBD3-C96E-83313DA91973}"/>
              </a:ext>
            </a:extLst>
          </p:cNvPr>
          <p:cNvSpPr/>
          <p:nvPr/>
        </p:nvSpPr>
        <p:spPr>
          <a:xfrm>
            <a:off x="2100263" y="185738"/>
            <a:ext cx="3000373" cy="842962"/>
          </a:xfrm>
          <a:prstGeom prst="wedgeRectCallout">
            <a:avLst>
              <a:gd name="adj1" fmla="val -82284"/>
              <a:gd name="adj2" fmla="val 5199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7DE48-DDBD-CC6D-2B95-EE3ACAFD62B6}"/>
              </a:ext>
            </a:extLst>
          </p:cNvPr>
          <p:cNvSpPr txBox="1"/>
          <p:nvPr/>
        </p:nvSpPr>
        <p:spPr>
          <a:xfrm>
            <a:off x="2200273" y="271457"/>
            <a:ext cx="290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nois vamos detalhar a tela de vendas!</a:t>
            </a:r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B18834E-C9A1-7468-A550-E49AF1624487}"/>
              </a:ext>
            </a:extLst>
          </p:cNvPr>
          <p:cNvSpPr/>
          <p:nvPr/>
        </p:nvSpPr>
        <p:spPr>
          <a:xfrm>
            <a:off x="10944225" y="6124622"/>
            <a:ext cx="962740" cy="551999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50FEBD-7E20-6152-923A-F2902C719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1657343"/>
            <a:ext cx="9210675" cy="501492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EE49886-FF0A-4BA4-7DC9-FE6BDB558C88}"/>
              </a:ext>
            </a:extLst>
          </p:cNvPr>
          <p:cNvSpPr/>
          <p:nvPr/>
        </p:nvSpPr>
        <p:spPr>
          <a:xfrm>
            <a:off x="5972175" y="185738"/>
            <a:ext cx="5934790" cy="1534652"/>
          </a:xfrm>
          <a:prstGeom prst="wedgeRectCallout">
            <a:avLst>
              <a:gd name="adj1" fmla="val -67500"/>
              <a:gd name="adj2" fmla="val 5661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03B0C-624E-661F-C7B1-BAAE85BDE25A}"/>
              </a:ext>
            </a:extLst>
          </p:cNvPr>
          <p:cNvSpPr txBox="1"/>
          <p:nvPr/>
        </p:nvSpPr>
        <p:spPr>
          <a:xfrm>
            <a:off x="6053136" y="243062"/>
            <a:ext cx="5810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Bem, nessa tela aqui é a onde vamos simular as vendas, a onde selecionamos o cliente e os produtos, e suas respectivas quantidades e no final ao finalizar o sistema gera um numero de um pedido e depois imprimi um cupom não fiscal.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DD8F2-7984-D071-2713-D278121F2BAC}"/>
              </a:ext>
            </a:extLst>
          </p:cNvPr>
          <p:cNvSpPr txBox="1"/>
          <p:nvPr/>
        </p:nvSpPr>
        <p:spPr>
          <a:xfrm>
            <a:off x="9444034" y="2000250"/>
            <a:ext cx="2614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F3</a:t>
            </a:r>
            <a:r>
              <a:rPr lang="pt-BR" dirty="0"/>
              <a:t> – Abrir pedido</a:t>
            </a:r>
          </a:p>
          <a:p>
            <a:r>
              <a:rPr lang="pt-BR" dirty="0">
                <a:solidFill>
                  <a:schemeClr val="accent5"/>
                </a:solidFill>
              </a:rPr>
              <a:t>F4</a:t>
            </a:r>
            <a:r>
              <a:rPr lang="pt-BR" dirty="0"/>
              <a:t> – Consulta Produto</a:t>
            </a:r>
          </a:p>
          <a:p>
            <a:r>
              <a:rPr lang="pt-BR" dirty="0">
                <a:solidFill>
                  <a:schemeClr val="accent5"/>
                </a:solidFill>
              </a:rPr>
              <a:t>F5</a:t>
            </a:r>
            <a:r>
              <a:rPr lang="pt-BR" dirty="0"/>
              <a:t> – Consulta Clientes</a:t>
            </a:r>
          </a:p>
          <a:p>
            <a:r>
              <a:rPr lang="pt-BR" dirty="0">
                <a:solidFill>
                  <a:schemeClr val="accent5"/>
                </a:solidFill>
              </a:rPr>
              <a:t>F6</a:t>
            </a:r>
            <a:r>
              <a:rPr lang="pt-BR" dirty="0"/>
              <a:t> – Seleciona produtos na tela de consulta</a:t>
            </a:r>
          </a:p>
          <a:p>
            <a:endParaRPr lang="pt-BR" dirty="0"/>
          </a:p>
          <a:p>
            <a:r>
              <a:rPr lang="pt-BR" dirty="0">
                <a:solidFill>
                  <a:schemeClr val="accent5"/>
                </a:solidFill>
              </a:rPr>
              <a:t>F7</a:t>
            </a:r>
            <a:r>
              <a:rPr lang="pt-BR" dirty="0"/>
              <a:t> – Grava Pedido</a:t>
            </a:r>
          </a:p>
          <a:p>
            <a:endParaRPr lang="pt-BR" dirty="0"/>
          </a:p>
          <a:p>
            <a:r>
              <a:rPr lang="pt-BR" dirty="0">
                <a:solidFill>
                  <a:schemeClr val="accent5"/>
                </a:solidFill>
              </a:rPr>
              <a:t>F8</a:t>
            </a:r>
            <a:r>
              <a:rPr lang="pt-BR" dirty="0"/>
              <a:t> – Consulta Pedido pelo Número que é gerado no final da</a:t>
            </a:r>
          </a:p>
          <a:p>
            <a:r>
              <a:rPr lang="pt-BR" dirty="0"/>
              <a:t>Operação</a:t>
            </a:r>
          </a:p>
          <a:p>
            <a:endParaRPr lang="pt-BR" dirty="0"/>
          </a:p>
          <a:p>
            <a:r>
              <a:rPr lang="pt-BR" dirty="0">
                <a:solidFill>
                  <a:schemeClr val="accent5"/>
                </a:solidFill>
              </a:rPr>
              <a:t>F9</a:t>
            </a:r>
            <a:r>
              <a:rPr lang="pt-BR" dirty="0"/>
              <a:t> – Cencela o Pedido</a:t>
            </a:r>
          </a:p>
        </p:txBody>
      </p:sp>
    </p:spTree>
    <p:extLst>
      <p:ext uri="{BB962C8B-B14F-4D97-AF65-F5344CB8AC3E}">
        <p14:creationId xmlns:p14="http://schemas.microsoft.com/office/powerpoint/2010/main" val="8749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5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/>
      <p:bldP spid="10" grpId="0" animBg="1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D23357-599F-E649-F911-96A46DC1B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569" y="181379"/>
            <a:ext cx="2267311" cy="2533246"/>
          </a:xfrm>
          <a:prstGeom prst="rect">
            <a:avLst/>
          </a:prstGeom>
        </p:spPr>
      </p:pic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D69CC89-8EC5-D39B-A397-B47561F402B3}"/>
              </a:ext>
            </a:extLst>
          </p:cNvPr>
          <p:cNvSpPr/>
          <p:nvPr/>
        </p:nvSpPr>
        <p:spPr>
          <a:xfrm>
            <a:off x="10944225" y="6124622"/>
            <a:ext cx="962740" cy="551999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32203FD-48E0-2820-2342-902661071E65}"/>
              </a:ext>
            </a:extLst>
          </p:cNvPr>
          <p:cNvSpPr/>
          <p:nvPr/>
        </p:nvSpPr>
        <p:spPr>
          <a:xfrm>
            <a:off x="7059393" y="109911"/>
            <a:ext cx="2828925" cy="789283"/>
          </a:xfrm>
          <a:prstGeom prst="wedgeRectCallout">
            <a:avLst>
              <a:gd name="adj1" fmla="val 83957"/>
              <a:gd name="adj2" fmla="val 12495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E33FA-05BC-3967-91DC-DFA5820A082F}"/>
              </a:ext>
            </a:extLst>
          </p:cNvPr>
          <p:cNvSpPr txBox="1"/>
          <p:nvPr/>
        </p:nvSpPr>
        <p:spPr>
          <a:xfrm>
            <a:off x="7059393" y="191308"/>
            <a:ext cx="282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Só para detalhar a consulta...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B27C4E-8D7E-9BFA-EA5D-372194330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1" y="1928812"/>
            <a:ext cx="7701142" cy="4829205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41EFC12-EE66-2545-F05D-9267E61DF941}"/>
              </a:ext>
            </a:extLst>
          </p:cNvPr>
          <p:cNvSpPr/>
          <p:nvPr/>
        </p:nvSpPr>
        <p:spPr>
          <a:xfrm>
            <a:off x="114120" y="99982"/>
            <a:ext cx="6143805" cy="1671668"/>
          </a:xfrm>
          <a:prstGeom prst="wedgeRectCallout">
            <a:avLst>
              <a:gd name="adj1" fmla="val 56141"/>
              <a:gd name="adj2" fmla="val 4927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69984-E717-8211-E453-811024F1D06A}"/>
              </a:ext>
            </a:extLst>
          </p:cNvPr>
          <p:cNvSpPr txBox="1"/>
          <p:nvPr/>
        </p:nvSpPr>
        <p:spPr>
          <a:xfrm>
            <a:off x="214313" y="191308"/>
            <a:ext cx="5881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Aqui, a principio você vai digitar um valor e teclar </a:t>
            </a:r>
            <a:r>
              <a:rPr lang="pt-BR" dirty="0">
                <a:solidFill>
                  <a:schemeClr val="accent5"/>
                </a:solidFill>
              </a:rPr>
              <a:t>F3</a:t>
            </a:r>
            <a:r>
              <a:rPr lang="pt-BR" dirty="0"/>
              <a:t>, e ai como a imagem mostra o sistema vai consultar tudo referente ao valor que você passou. Ao dar </a:t>
            </a:r>
            <a:r>
              <a:rPr lang="pt-BR" dirty="0">
                <a:solidFill>
                  <a:schemeClr val="accent5"/>
                </a:solidFill>
              </a:rPr>
              <a:t>&lt;ENTER&gt;</a:t>
            </a:r>
            <a:r>
              <a:rPr lang="pt-BR" dirty="0"/>
              <a:t> o sistema pula para o grid e se tornará possível selecionar qualquer registro que você desejar.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A24F690-E6CD-E596-466C-240521E70D6A}"/>
              </a:ext>
            </a:extLst>
          </p:cNvPr>
          <p:cNvSpPr/>
          <p:nvPr/>
        </p:nvSpPr>
        <p:spPr>
          <a:xfrm>
            <a:off x="8115300" y="1928812"/>
            <a:ext cx="2943225" cy="4429156"/>
          </a:xfrm>
          <a:prstGeom prst="wedgeRectCallout">
            <a:avLst>
              <a:gd name="adj1" fmla="val -45590"/>
              <a:gd name="adj2" fmla="val 57470"/>
            </a:avLst>
          </a:prstGeom>
          <a:solidFill>
            <a:schemeClr val="bg1"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A076F9-14D4-5332-484C-EF36CC1D6078}"/>
              </a:ext>
            </a:extLst>
          </p:cNvPr>
          <p:cNvSpPr txBox="1"/>
          <p:nvPr/>
        </p:nvSpPr>
        <p:spPr>
          <a:xfrm>
            <a:off x="8115300" y="2480811"/>
            <a:ext cx="2943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Algumas teclas de atalho :</a:t>
            </a:r>
          </a:p>
          <a:p>
            <a:endParaRPr lang="pt-BR" dirty="0"/>
          </a:p>
          <a:p>
            <a:r>
              <a:rPr lang="pt-BR" dirty="0">
                <a:solidFill>
                  <a:schemeClr val="accent5"/>
                </a:solidFill>
              </a:rPr>
              <a:t>&lt;ENTER&gt;</a:t>
            </a:r>
            <a:r>
              <a:rPr lang="pt-BR" dirty="0"/>
              <a:t> - Para navegar e selecionar um registro</a:t>
            </a:r>
          </a:p>
          <a:p>
            <a:endParaRPr lang="pt-BR" dirty="0"/>
          </a:p>
          <a:p>
            <a:r>
              <a:rPr lang="pt-BR" dirty="0">
                <a:solidFill>
                  <a:schemeClr val="accent5"/>
                </a:solidFill>
              </a:rPr>
              <a:t>F3</a:t>
            </a:r>
            <a:r>
              <a:rPr lang="pt-BR" dirty="0"/>
              <a:t> – Efetuar a pesquisa.</a:t>
            </a:r>
          </a:p>
          <a:p>
            <a:endParaRPr lang="pt-BR" dirty="0"/>
          </a:p>
          <a:p>
            <a:r>
              <a:rPr lang="pt-BR" dirty="0">
                <a:solidFill>
                  <a:schemeClr val="accent5"/>
                </a:solidFill>
              </a:rPr>
              <a:t>F5</a:t>
            </a:r>
            <a:r>
              <a:rPr lang="pt-BR" dirty="0"/>
              <a:t> – Para selecionar um registro</a:t>
            </a:r>
          </a:p>
          <a:p>
            <a:endParaRPr lang="pt-BR" dirty="0"/>
          </a:p>
          <a:p>
            <a:r>
              <a:rPr lang="pt-BR" dirty="0">
                <a:solidFill>
                  <a:schemeClr val="accent5"/>
                </a:solidFill>
              </a:rPr>
              <a:t>&lt;ESC&gt;</a:t>
            </a:r>
            <a:r>
              <a:rPr lang="pt-BR" dirty="0"/>
              <a:t> Fechar a Tela.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18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75E7120-2222-F314-3233-F5BFF10168AE}"/>
              </a:ext>
            </a:extLst>
          </p:cNvPr>
          <p:cNvSpPr/>
          <p:nvPr/>
        </p:nvSpPr>
        <p:spPr>
          <a:xfrm>
            <a:off x="10944225" y="6124622"/>
            <a:ext cx="962740" cy="551999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0872B-A833-0B03-A9D4-35CDBC18C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0"/>
            <a:ext cx="1571624" cy="157162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BA4FC06-124F-6CAB-13C2-7D696268166E}"/>
              </a:ext>
            </a:extLst>
          </p:cNvPr>
          <p:cNvSpPr/>
          <p:nvPr/>
        </p:nvSpPr>
        <p:spPr>
          <a:xfrm>
            <a:off x="2100263" y="185738"/>
            <a:ext cx="3000373" cy="842962"/>
          </a:xfrm>
          <a:prstGeom prst="wedgeRectCallout">
            <a:avLst>
              <a:gd name="adj1" fmla="val -82284"/>
              <a:gd name="adj2" fmla="val 5199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4E4C3-D4CB-6532-E47E-8C84DFBCA3C5}"/>
              </a:ext>
            </a:extLst>
          </p:cNvPr>
          <p:cNvSpPr txBox="1"/>
          <p:nvPr/>
        </p:nvSpPr>
        <p:spPr>
          <a:xfrm>
            <a:off x="2200273" y="271457"/>
            <a:ext cx="290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nois vamos detalhar a finalização das vendas!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D696C1-6312-FEF5-83FE-05FBF21A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6" y="1843088"/>
            <a:ext cx="7377112" cy="4886785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BC96FFA-FFC4-F3C1-3909-C02573A928B4}"/>
              </a:ext>
            </a:extLst>
          </p:cNvPr>
          <p:cNvSpPr/>
          <p:nvPr/>
        </p:nvSpPr>
        <p:spPr>
          <a:xfrm>
            <a:off x="5815013" y="142874"/>
            <a:ext cx="6091952" cy="1571624"/>
          </a:xfrm>
          <a:prstGeom prst="wedgeRectCallout">
            <a:avLst>
              <a:gd name="adj1" fmla="val -56482"/>
              <a:gd name="adj2" fmla="val 62500"/>
            </a:avLst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26A87-85CF-2479-E476-06A6E1996F17}"/>
              </a:ext>
            </a:extLst>
          </p:cNvPr>
          <p:cNvSpPr txBox="1"/>
          <p:nvPr/>
        </p:nvSpPr>
        <p:spPr>
          <a:xfrm>
            <a:off x="5857877" y="214305"/>
            <a:ext cx="5957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Depois que você abriu o pedido </a:t>
            </a:r>
            <a:r>
              <a:rPr lang="pt-BR" b="1" dirty="0">
                <a:solidFill>
                  <a:srgbClr val="FF0000"/>
                </a:solidFill>
              </a:rPr>
              <a:t>&lt;F3&gt;</a:t>
            </a:r>
            <a:r>
              <a:rPr lang="pt-BR" dirty="0"/>
              <a:t> e preencheu todos os campos necessário e informou os produtos e teclou </a:t>
            </a:r>
            <a:r>
              <a:rPr lang="pt-BR" b="1" dirty="0">
                <a:solidFill>
                  <a:srgbClr val="FF0000"/>
                </a:solidFill>
              </a:rPr>
              <a:t>&lt;F7&gt;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o sistema pergunta se deseja gravar o pedido, se a resposta for afirmativa, o sistema gera o numero do pedido, veja na tela a seguir.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0470CC-5C88-15DE-BF25-E23A6E079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112" y="1995405"/>
            <a:ext cx="4009788" cy="1433595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4FD422C-DE70-0D43-364E-48907826BC60}"/>
              </a:ext>
            </a:extLst>
          </p:cNvPr>
          <p:cNvSpPr/>
          <p:nvPr/>
        </p:nvSpPr>
        <p:spPr>
          <a:xfrm>
            <a:off x="7763111" y="3743324"/>
            <a:ext cx="4143853" cy="1843089"/>
          </a:xfrm>
          <a:prstGeom prst="wedgeRectCallout">
            <a:avLst>
              <a:gd name="adj1" fmla="val -41633"/>
              <a:gd name="adj2" fmla="val 66700"/>
            </a:avLst>
          </a:prstGeom>
          <a:solidFill>
            <a:schemeClr val="bg1">
              <a:alpha val="78000"/>
            </a:schemeClr>
          </a:solidFill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309C3-35CD-44F6-E73F-85911DE843BC}"/>
              </a:ext>
            </a:extLst>
          </p:cNvPr>
          <p:cNvSpPr txBox="1"/>
          <p:nvPr/>
        </p:nvSpPr>
        <p:spPr>
          <a:xfrm>
            <a:off x="7824906" y="3862408"/>
            <a:ext cx="3990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Depois que foi confirmado o pedido,  o sistema gera um número, veja na tela acima. Depois que clicou OK, o sistema pergunta se deseja imprimir o Pedido, veja na proxima tela</a:t>
            </a:r>
          </a:p>
        </p:txBody>
      </p:sp>
    </p:spTree>
    <p:extLst>
      <p:ext uri="{BB962C8B-B14F-4D97-AF65-F5344CB8AC3E}">
        <p14:creationId xmlns:p14="http://schemas.microsoft.com/office/powerpoint/2010/main" val="260279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5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5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85FB9-E701-3E52-74FE-18F3DD61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0"/>
            <a:ext cx="1571624" cy="157162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B669CB9-9355-DC8D-680F-08F5EDBC163E}"/>
              </a:ext>
            </a:extLst>
          </p:cNvPr>
          <p:cNvSpPr/>
          <p:nvPr/>
        </p:nvSpPr>
        <p:spPr>
          <a:xfrm>
            <a:off x="2100263" y="185737"/>
            <a:ext cx="3157537" cy="1200329"/>
          </a:xfrm>
          <a:prstGeom prst="wedgeRectCallout">
            <a:avLst>
              <a:gd name="adj1" fmla="val -72329"/>
              <a:gd name="adj2" fmla="val 139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25AFF-F4F4-7A2B-E341-2D7CD16FEECE}"/>
              </a:ext>
            </a:extLst>
          </p:cNvPr>
          <p:cNvSpPr txBox="1"/>
          <p:nvPr/>
        </p:nvSpPr>
        <p:spPr>
          <a:xfrm>
            <a:off x="2200273" y="214305"/>
            <a:ext cx="3057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Continuando... O sistema pergunta se deseja imprimir o pedido, veja na tela ao lado.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5B95CF-8A0C-5842-2823-D1F121850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45" y="214305"/>
            <a:ext cx="3057527" cy="1390844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588FB4F-F1AC-182A-3E53-BCF1619D7C21}"/>
              </a:ext>
            </a:extLst>
          </p:cNvPr>
          <p:cNvSpPr/>
          <p:nvPr/>
        </p:nvSpPr>
        <p:spPr>
          <a:xfrm>
            <a:off x="9010648" y="123915"/>
            <a:ext cx="3057527" cy="1290719"/>
          </a:xfrm>
          <a:prstGeom prst="wedgeRectCallout">
            <a:avLst>
              <a:gd name="adj1" fmla="val -61020"/>
              <a:gd name="adj2" fmla="val 15228"/>
            </a:avLst>
          </a:prstGeom>
          <a:solidFill>
            <a:schemeClr val="bg1">
              <a:alpha val="6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113EF-740B-2CC7-16FE-1A4258321749}"/>
              </a:ext>
            </a:extLst>
          </p:cNvPr>
          <p:cNvSpPr txBox="1"/>
          <p:nvPr/>
        </p:nvSpPr>
        <p:spPr>
          <a:xfrm>
            <a:off x="9144000" y="328613"/>
            <a:ext cx="28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confirmar o sistema imprimi o pedido em tela. Veja na tela abixo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4F5D67-D070-67C0-8EEF-C60A9C68B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6" y="1776322"/>
            <a:ext cx="8886822" cy="5063103"/>
          </a:xfrm>
          <a:prstGeom prst="rect">
            <a:avLst/>
          </a:prstGeom>
        </p:spPr>
      </p:pic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CC74B4C-2A67-9979-9CA8-C960D22A5818}"/>
              </a:ext>
            </a:extLst>
          </p:cNvPr>
          <p:cNvSpPr/>
          <p:nvPr/>
        </p:nvSpPr>
        <p:spPr>
          <a:xfrm>
            <a:off x="10944225" y="6124622"/>
            <a:ext cx="962740" cy="551999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44A9D085-A50A-8DC0-4D23-080EF325B1A7}"/>
              </a:ext>
            </a:extLst>
          </p:cNvPr>
          <p:cNvSpPr/>
          <p:nvPr/>
        </p:nvSpPr>
        <p:spPr>
          <a:xfrm>
            <a:off x="9144000" y="1857375"/>
            <a:ext cx="2924175" cy="2771775"/>
          </a:xfrm>
          <a:prstGeom prst="wedgeRectCallout">
            <a:avLst>
              <a:gd name="adj1" fmla="val -44286"/>
              <a:gd name="adj2" fmla="val 62944"/>
            </a:avLst>
          </a:prstGeom>
          <a:solidFill>
            <a:schemeClr val="bg1"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57F598-5E24-9655-B734-02C74D049AC5}"/>
              </a:ext>
            </a:extLst>
          </p:cNvPr>
          <p:cNvSpPr txBox="1"/>
          <p:nvPr/>
        </p:nvSpPr>
        <p:spPr>
          <a:xfrm>
            <a:off x="9331761" y="2135857"/>
            <a:ext cx="2548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Observação:</a:t>
            </a:r>
            <a:r>
              <a:rPr lang="pt-BR" dirty="0"/>
              <a:t> Tanto na entrada de produtos, quanto na Venda no Bancão, o sistema movimenta quantidades em estoque da tabela de produtos.</a:t>
            </a:r>
          </a:p>
        </p:txBody>
      </p:sp>
    </p:spTree>
    <p:extLst>
      <p:ext uri="{BB962C8B-B14F-4D97-AF65-F5344CB8AC3E}">
        <p14:creationId xmlns:p14="http://schemas.microsoft.com/office/powerpoint/2010/main" val="241311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9B69A3-290B-7ED6-5AAA-3C1A3CDC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0"/>
            <a:ext cx="1571624" cy="157162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80BA542-7D70-8CF3-6F2B-7F1C365BC320}"/>
              </a:ext>
            </a:extLst>
          </p:cNvPr>
          <p:cNvSpPr/>
          <p:nvPr/>
        </p:nvSpPr>
        <p:spPr>
          <a:xfrm>
            <a:off x="2100263" y="185738"/>
            <a:ext cx="3157537" cy="814388"/>
          </a:xfrm>
          <a:prstGeom prst="wedgeRectCallout">
            <a:avLst>
              <a:gd name="adj1" fmla="val -68257"/>
              <a:gd name="adj2" fmla="val 4724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74AD5-DC20-F0A7-2727-81D08B019F94}"/>
              </a:ext>
            </a:extLst>
          </p:cNvPr>
          <p:cNvSpPr txBox="1"/>
          <p:nvPr/>
        </p:nvSpPr>
        <p:spPr>
          <a:xfrm>
            <a:off x="2200273" y="214305"/>
            <a:ext cx="305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Agora, vamos ver o cancelamento do pedido.</a:t>
            </a:r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B4944DC-D4B6-D004-D1BB-BF290D6C754B}"/>
              </a:ext>
            </a:extLst>
          </p:cNvPr>
          <p:cNvSpPr/>
          <p:nvPr/>
        </p:nvSpPr>
        <p:spPr>
          <a:xfrm>
            <a:off x="10944225" y="6124622"/>
            <a:ext cx="962740" cy="551999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0B9E1B-B0FE-BC8A-E401-E9BA2F519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714500"/>
            <a:ext cx="8091487" cy="4986794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2A43D0C-22FD-D4BC-31AE-042734319A0B}"/>
              </a:ext>
            </a:extLst>
          </p:cNvPr>
          <p:cNvSpPr/>
          <p:nvPr/>
        </p:nvSpPr>
        <p:spPr>
          <a:xfrm>
            <a:off x="8315322" y="214306"/>
            <a:ext cx="3752853" cy="3900494"/>
          </a:xfrm>
          <a:prstGeom prst="wedgeRectCallout">
            <a:avLst>
              <a:gd name="adj1" fmla="val -50478"/>
              <a:gd name="adj2" fmla="val 58769"/>
            </a:avLst>
          </a:prstGeom>
          <a:solidFill>
            <a:schemeClr val="bg1">
              <a:lumMod val="95000"/>
              <a:alpha val="6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6BF565-8200-4653-20A7-A57C0D8CBC30}"/>
              </a:ext>
            </a:extLst>
          </p:cNvPr>
          <p:cNvSpPr txBox="1"/>
          <p:nvPr/>
        </p:nvSpPr>
        <p:spPr>
          <a:xfrm>
            <a:off x="8365085" y="314319"/>
            <a:ext cx="36580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Depois foi teclado &lt;F3&gt; e foi preencido o cliente e os produtos e viu – se a necessidade de cancelar, então foi teclado &lt;F9&gt;, ai o sistema pediu confirmação, se a resposta for a firmativa o sistema mostra uma mensagem, avisando que o pedido foi cancelado. Veja na tela a seguir. Ao clicar OK, o sistema limpa tudo e fica em modo de espera, aguardando que um novo pedido seja aberto.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4CBD3B-FB70-0AAE-7364-B6E95D699B8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9373" y="4619558"/>
            <a:ext cx="3658081" cy="123521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53454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B8DEB-67AC-CE26-C661-B74429B3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0"/>
            <a:ext cx="1571624" cy="157162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0FA665C-4C69-8C79-D47F-6D84DA152FBC}"/>
              </a:ext>
            </a:extLst>
          </p:cNvPr>
          <p:cNvSpPr/>
          <p:nvPr/>
        </p:nvSpPr>
        <p:spPr>
          <a:xfrm>
            <a:off x="2100263" y="185738"/>
            <a:ext cx="3995737" cy="814388"/>
          </a:xfrm>
          <a:prstGeom prst="wedgeRectCallout">
            <a:avLst>
              <a:gd name="adj1" fmla="val -66827"/>
              <a:gd name="adj2" fmla="val 5075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9C905-47D5-3CA2-D1FB-A0E63E039C9A}"/>
              </a:ext>
            </a:extLst>
          </p:cNvPr>
          <p:cNvSpPr txBox="1"/>
          <p:nvPr/>
        </p:nvSpPr>
        <p:spPr>
          <a:xfrm>
            <a:off x="2157409" y="114289"/>
            <a:ext cx="3938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Agora, veremos ainda a consulta do pedido. Vamos usar o ultimo pedido que foi gerado o: 000008</a:t>
            </a:r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50D9A5B-E9EE-347E-FCEE-00356C0066AD}"/>
              </a:ext>
            </a:extLst>
          </p:cNvPr>
          <p:cNvSpPr/>
          <p:nvPr/>
        </p:nvSpPr>
        <p:spPr>
          <a:xfrm>
            <a:off x="10944225" y="6124622"/>
            <a:ext cx="962740" cy="551999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D71B22-3F52-145D-397A-0F976ED2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20" y="128576"/>
            <a:ext cx="3105330" cy="1000265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9763F07-D49F-D41F-131C-D0F4C478A52F}"/>
              </a:ext>
            </a:extLst>
          </p:cNvPr>
          <p:cNvSpPr/>
          <p:nvPr/>
        </p:nvSpPr>
        <p:spPr>
          <a:xfrm>
            <a:off x="9579232" y="58"/>
            <a:ext cx="2488943" cy="4070266"/>
          </a:xfrm>
          <a:prstGeom prst="wedgeRectCallou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25B457-34C5-F828-9183-8A8FB6AED789}"/>
              </a:ext>
            </a:extLst>
          </p:cNvPr>
          <p:cNvSpPr txBox="1"/>
          <p:nvPr/>
        </p:nvSpPr>
        <p:spPr>
          <a:xfrm>
            <a:off x="9658170" y="100006"/>
            <a:ext cx="24100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tela do pedido ao teclar &lt;F8&gt; o sistema pedirá o número que deseja consultar. Ao digitar o número o sistema pedirá confirmação se deseja imprimir o pedido, sedo a resposta a formativa ou negativa o sistema vai mostrar o pedido na tela. Veja as telas a seguir.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C286D2-6C03-2877-3A9E-12F35E433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513" y="4667155"/>
            <a:ext cx="2429214" cy="12764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52F906-9553-5010-78F8-A1109196A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67" y="2243138"/>
            <a:ext cx="4332862" cy="3700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4BFEFD-A6DF-DBAD-7B2A-591DC67C5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0940" y="2201638"/>
            <a:ext cx="4835962" cy="37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9B73BE-1E54-A5B6-6DCA-5B3ABEA24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0"/>
            <a:ext cx="1571624" cy="157162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2AF9D3C-09F1-E9DE-8EBD-9623485B8C3A}"/>
              </a:ext>
            </a:extLst>
          </p:cNvPr>
          <p:cNvSpPr/>
          <p:nvPr/>
        </p:nvSpPr>
        <p:spPr>
          <a:xfrm>
            <a:off x="2100263" y="185738"/>
            <a:ext cx="3995737" cy="814388"/>
          </a:xfrm>
          <a:prstGeom prst="wedgeRectCallout">
            <a:avLst>
              <a:gd name="adj1" fmla="val -66827"/>
              <a:gd name="adj2" fmla="val 5075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F61D7-A9EA-EC45-FAB7-6F35E5696B38}"/>
              </a:ext>
            </a:extLst>
          </p:cNvPr>
          <p:cNvSpPr txBox="1"/>
          <p:nvPr/>
        </p:nvSpPr>
        <p:spPr>
          <a:xfrm>
            <a:off x="2157409" y="114289"/>
            <a:ext cx="3938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Agora, veremos só mais alguns detalhes por exemplo: algumas configuração de pasta.</a:t>
            </a:r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D416B1E-47C3-4135-5B8E-A13478757635}"/>
              </a:ext>
            </a:extLst>
          </p:cNvPr>
          <p:cNvSpPr/>
          <p:nvPr/>
        </p:nvSpPr>
        <p:spPr>
          <a:xfrm>
            <a:off x="10944225" y="6124622"/>
            <a:ext cx="962740" cy="551999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B4800F1-7F08-6433-E33A-4475BB920880}"/>
              </a:ext>
            </a:extLst>
          </p:cNvPr>
          <p:cNvSpPr/>
          <p:nvPr/>
        </p:nvSpPr>
        <p:spPr>
          <a:xfrm>
            <a:off x="8191498" y="85724"/>
            <a:ext cx="3876677" cy="3286125"/>
          </a:xfrm>
          <a:prstGeom prst="wedgeRectCallout">
            <a:avLst>
              <a:gd name="adj1" fmla="val -51798"/>
              <a:gd name="adj2" fmla="val 55933"/>
            </a:avLst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854EB-DF14-FF10-C075-C29D3417A790}"/>
              </a:ext>
            </a:extLst>
          </p:cNvPr>
          <p:cNvSpPr txBox="1"/>
          <p:nvPr/>
        </p:nvSpPr>
        <p:spPr>
          <a:xfrm>
            <a:off x="8285820" y="200024"/>
            <a:ext cx="3649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Executavel do sistema necessita que tenha alguns arquivos junto com ele: fbclient.dll e ConfidDB.ini.</a:t>
            </a:r>
          </a:p>
          <a:p>
            <a:r>
              <a:rPr lang="pt-BR" dirty="0"/>
              <a:t>Esse ConfigDB.ini, fica as configurações de banco, se ele não existir o sistema vai abrir uma tela para que seja informado as configurações de banco veja nas telas aseguir.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B8B302-A28B-F124-AF94-BEB82E9B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108" y="3742824"/>
            <a:ext cx="3732875" cy="22863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E9D8A5-94E9-A57F-8FB9-A08734C75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77" y="3880981"/>
            <a:ext cx="7394307" cy="29770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0E6888-EB69-38AA-A56F-1CBD22151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35" y="1757526"/>
            <a:ext cx="7394307" cy="204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8B5099-DF10-133E-4115-6F898E79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0"/>
            <a:ext cx="1571624" cy="157162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0D021FC-2777-4013-0C1A-E01340097890}"/>
              </a:ext>
            </a:extLst>
          </p:cNvPr>
          <p:cNvSpPr/>
          <p:nvPr/>
        </p:nvSpPr>
        <p:spPr>
          <a:xfrm>
            <a:off x="2100263" y="185738"/>
            <a:ext cx="3995737" cy="814388"/>
          </a:xfrm>
          <a:prstGeom prst="wedgeRectCallout">
            <a:avLst>
              <a:gd name="adj1" fmla="val -66827"/>
              <a:gd name="adj2" fmla="val 5075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E5004-74CD-E834-D7C9-C5B2BB4E1F9F}"/>
              </a:ext>
            </a:extLst>
          </p:cNvPr>
          <p:cNvSpPr txBox="1"/>
          <p:nvPr/>
        </p:nvSpPr>
        <p:spPr>
          <a:xfrm>
            <a:off x="2157409" y="114289"/>
            <a:ext cx="3938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para finalizar vou mostrar alguns Testes Unitário para testar as principais funções do sistema.</a:t>
            </a:r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7228096-3FDA-07A6-8CA6-9CB67B2AD84F}"/>
              </a:ext>
            </a:extLst>
          </p:cNvPr>
          <p:cNvSpPr/>
          <p:nvPr/>
        </p:nvSpPr>
        <p:spPr>
          <a:xfrm>
            <a:off x="10944225" y="6124622"/>
            <a:ext cx="962740" cy="551999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A46F6C-2ADA-6E9E-3171-0F7C1F1D0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35" y="1688770"/>
            <a:ext cx="10402015" cy="498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5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3962C-29BB-95A0-A277-3681A08E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429000"/>
            <a:ext cx="2914651" cy="3357562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2EEC22A-0038-5FAA-5112-182FA245BDEB}"/>
              </a:ext>
            </a:extLst>
          </p:cNvPr>
          <p:cNvSpPr/>
          <p:nvPr/>
        </p:nvSpPr>
        <p:spPr>
          <a:xfrm>
            <a:off x="2957512" y="71439"/>
            <a:ext cx="6000751" cy="3357562"/>
          </a:xfrm>
          <a:prstGeom prst="wedgeRectCallout">
            <a:avLst>
              <a:gd name="adj1" fmla="val -55029"/>
              <a:gd name="adj2" fmla="val 999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873F9-0ED3-2ED1-D34A-F0D203F10138}"/>
              </a:ext>
            </a:extLst>
          </p:cNvPr>
          <p:cNvSpPr txBox="1"/>
          <p:nvPr/>
        </p:nvSpPr>
        <p:spPr>
          <a:xfrm>
            <a:off x="3143036" y="266786"/>
            <a:ext cx="57104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O sistema foi desenvolvido em Delphi XE Radio Studio 10.3, não usa componentes de terceiros, o único que o sistema usa é o DevExpress e o FireDac componente de acesso aos dados. O banco é o Firebird-3.0.10.33601. É a conselhavel instalar essa mesma versão até mesmo por questões de compatibilidade, não se preoculpe vai no pacote e vou fazer um tutorial de como instalar o mesmo.</a:t>
            </a:r>
          </a:p>
          <a:p>
            <a:pPr algn="just"/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                              Vamos lá??</a:t>
            </a:r>
          </a:p>
          <a:p>
            <a:pPr algn="just"/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3862E9-14F1-BEB4-F32F-5CBC3D452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965" y="4243128"/>
            <a:ext cx="4405521" cy="2543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4F3C75-9258-3259-D8F4-9EF1E4CC9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651" y="2203554"/>
            <a:ext cx="2586247" cy="4583008"/>
          </a:xfrm>
          <a:prstGeom prst="rect">
            <a:avLst/>
          </a:prstGeom>
        </p:spPr>
      </p:pic>
      <p:sp>
        <p:nvSpPr>
          <p:cNvPr id="14" name="Action Button: Go Forward or Next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BE7B2DD-89D6-C250-211C-8F630E3ADA2D}"/>
              </a:ext>
            </a:extLst>
          </p:cNvPr>
          <p:cNvSpPr/>
          <p:nvPr/>
        </p:nvSpPr>
        <p:spPr>
          <a:xfrm>
            <a:off x="11015667" y="5883303"/>
            <a:ext cx="962740" cy="551999"/>
          </a:xfrm>
          <a:prstGeom prst="actionButtonForwardNext">
            <a:avLst/>
          </a:prstGeom>
          <a:solidFill>
            <a:schemeClr val="accent1">
              <a:alpha val="66000"/>
            </a:schemeClr>
          </a:solidFill>
          <a:ln>
            <a:solidFill>
              <a:schemeClr val="accent1">
                <a:shade val="15000"/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04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BE58BE-9C61-FA7A-BE59-1FB1656A5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0"/>
            <a:ext cx="1571624" cy="157162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383FCF0-D4DA-0850-3B9F-EF81E7D94B07}"/>
              </a:ext>
            </a:extLst>
          </p:cNvPr>
          <p:cNvSpPr/>
          <p:nvPr/>
        </p:nvSpPr>
        <p:spPr>
          <a:xfrm>
            <a:off x="2100263" y="185738"/>
            <a:ext cx="3995737" cy="814388"/>
          </a:xfrm>
          <a:prstGeom prst="wedgeRectCallout">
            <a:avLst>
              <a:gd name="adj1" fmla="val -66827"/>
              <a:gd name="adj2" fmla="val 5075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FB0E8-7DFD-E473-843F-C8B1DECE8E21}"/>
              </a:ext>
            </a:extLst>
          </p:cNvPr>
          <p:cNvSpPr txBox="1"/>
          <p:nvPr/>
        </p:nvSpPr>
        <p:spPr>
          <a:xfrm>
            <a:off x="2128835" y="408266"/>
            <a:ext cx="393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Muito Obrigado pela a sua atenção!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10891-DE31-B8E1-8059-5B459F961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" y="2100264"/>
            <a:ext cx="11630025" cy="4571998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0E229FD-D5D6-6047-369F-F499E559E2A6}"/>
              </a:ext>
            </a:extLst>
          </p:cNvPr>
          <p:cNvSpPr/>
          <p:nvPr/>
        </p:nvSpPr>
        <p:spPr>
          <a:xfrm>
            <a:off x="7336627" y="133053"/>
            <a:ext cx="2100263" cy="1228725"/>
          </a:xfrm>
          <a:prstGeom prst="wedgeRectCallout">
            <a:avLst>
              <a:gd name="adj1" fmla="val -46683"/>
              <a:gd name="adj2" fmla="val 659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7515B-B481-0E8C-7E80-63A633ADA7D2}"/>
              </a:ext>
            </a:extLst>
          </p:cNvPr>
          <p:cNvSpPr txBox="1"/>
          <p:nvPr/>
        </p:nvSpPr>
        <p:spPr>
          <a:xfrm>
            <a:off x="7515225" y="285750"/>
            <a:ext cx="181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10867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>
        <p:sndAc>
          <p:stSnd>
            <p:snd r:embed="rId2" name="applause.wav"/>
          </p:stSnd>
        </p:sndAc>
      </p:transition>
    </mc:Choice>
    <mc:Fallback>
      <p:transition spd="slow" advClick="0" advTm="3000">
        <p:sndAc>
          <p:stSnd>
            <p:snd r:embed="rId2" name="applaus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429D55C3-38D8-49CD-6A4E-31D68EAF71D8}"/>
              </a:ext>
            </a:extLst>
          </p:cNvPr>
          <p:cNvSpPr/>
          <p:nvPr/>
        </p:nvSpPr>
        <p:spPr>
          <a:xfrm>
            <a:off x="279816" y="181200"/>
            <a:ext cx="11632367" cy="951822"/>
          </a:xfrm>
          <a:prstGeom prst="wedgeRectCallout">
            <a:avLst>
              <a:gd name="adj1" fmla="val -37457"/>
              <a:gd name="adj2" fmla="val 420000"/>
            </a:avLst>
          </a:prstGeom>
          <a:solidFill>
            <a:schemeClr val="accent1">
              <a:lumMod val="20000"/>
              <a:lumOff val="80000"/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E2344-3D2D-4A99-B9CD-E3AF89A5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132" y="3725055"/>
            <a:ext cx="3029262" cy="3365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86737-2B27-14B4-BE6B-60BDA9ABCA1B}"/>
              </a:ext>
            </a:extLst>
          </p:cNvPr>
          <p:cNvSpPr txBox="1"/>
          <p:nvPr/>
        </p:nvSpPr>
        <p:spPr>
          <a:xfrm>
            <a:off x="544582" y="436507"/>
            <a:ext cx="1143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instalação do FireBird é bem simples é só da Next, Next e Next... nos botões das telas a seguir.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F3CF9-8B42-6EA5-F801-EB05FDD21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178" y="1587384"/>
            <a:ext cx="3202913" cy="11842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ACB819-6A63-616F-1C5A-601FC4BA1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177" y="3051703"/>
            <a:ext cx="3202914" cy="3625097"/>
          </a:xfrm>
          <a:prstGeom prst="rect">
            <a:avLst/>
          </a:prstGeom>
        </p:spPr>
      </p:pic>
      <p:sp>
        <p:nvSpPr>
          <p:cNvPr id="19" name="Action Button: Go Forward or Next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D1CAEE7-3986-D450-D845-8A200201EDD8}"/>
              </a:ext>
            </a:extLst>
          </p:cNvPr>
          <p:cNvSpPr/>
          <p:nvPr/>
        </p:nvSpPr>
        <p:spPr>
          <a:xfrm>
            <a:off x="11015667" y="5954750"/>
            <a:ext cx="962740" cy="551999"/>
          </a:xfrm>
          <a:prstGeom prst="actionButtonForwardNext">
            <a:avLst/>
          </a:prstGeom>
          <a:ln>
            <a:solidFill>
              <a:schemeClr val="accent1">
                <a:shade val="15000"/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3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8DAC1-91B0-5F83-6489-10AF1FEE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8" y="85310"/>
            <a:ext cx="2887370" cy="3257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76E5E-C4DB-3528-2BA9-D0BEA4633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25" y="85310"/>
            <a:ext cx="2887370" cy="3257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7C0B44-49B0-EA9B-082F-D93D75BB3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52" y="87791"/>
            <a:ext cx="2887370" cy="3237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045DCA-9BA3-1AD5-60C7-F3DDB5147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308" y="85310"/>
            <a:ext cx="2887372" cy="3257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6D37C2-77FF-57EF-768F-24F378AB5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398" y="3445582"/>
            <a:ext cx="2887370" cy="3237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A04679-CC8A-1F4C-206E-437788EC8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4976" y="3443101"/>
            <a:ext cx="2991580" cy="32578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4CDA81-B99A-35C4-1CE4-34C08AA95F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8286" y="3460572"/>
            <a:ext cx="2843890" cy="3237896"/>
          </a:xfrm>
          <a:prstGeom prst="rect">
            <a:avLst/>
          </a:prstGeom>
        </p:spPr>
      </p:pic>
      <p:sp>
        <p:nvSpPr>
          <p:cNvPr id="19" name="Action Button: Go Forward or Next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E772189-3767-2F65-F578-1588FBBF0746}"/>
              </a:ext>
            </a:extLst>
          </p:cNvPr>
          <p:cNvSpPr/>
          <p:nvPr/>
        </p:nvSpPr>
        <p:spPr>
          <a:xfrm>
            <a:off x="11015667" y="5754733"/>
            <a:ext cx="962740" cy="551999"/>
          </a:xfrm>
          <a:prstGeom prst="actionButtonForwardNex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54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01FBDDF-56C2-9780-E108-9A9FB043FC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01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2098" y="164893"/>
            <a:ext cx="7500078" cy="6669846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C1C4F6-A057-9102-E750-8A772B4BE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5" y="0"/>
            <a:ext cx="4172261" cy="6693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B37A13-F57A-38C6-5C15-3E9B30A1916D}"/>
              </a:ext>
            </a:extLst>
          </p:cNvPr>
          <p:cNvSpPr txBox="1"/>
          <p:nvPr/>
        </p:nvSpPr>
        <p:spPr>
          <a:xfrm>
            <a:off x="491513" y="1843961"/>
            <a:ext cx="327101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chemeClr val="accent6">
                    <a:lumMod val="50000"/>
                  </a:schemeClr>
                </a:solidFill>
              </a:rPr>
              <a:t>Bem, passado essa fase de instalação do FireBird, vou comçar a mostrar pra vocês as funcionalidades do sistema. </a:t>
            </a:r>
          </a:p>
          <a:p>
            <a:pPr algn="just"/>
            <a:r>
              <a:rPr lang="pt-BR" sz="2000" b="1" dirty="0">
                <a:solidFill>
                  <a:schemeClr val="accent6">
                    <a:lumMod val="50000"/>
                  </a:schemeClr>
                </a:solidFill>
              </a:rPr>
              <a:t>             Bora lá?</a:t>
            </a:r>
          </a:p>
          <a:p>
            <a:pPr algn="just"/>
            <a:endParaRPr lang="pt-BR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Action Button: Go Forward or Nex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E6F048D-5A68-4042-1BBE-C5928ABD263C}"/>
              </a:ext>
            </a:extLst>
          </p:cNvPr>
          <p:cNvSpPr/>
          <p:nvPr/>
        </p:nvSpPr>
        <p:spPr>
          <a:xfrm>
            <a:off x="11068580" y="6069668"/>
            <a:ext cx="962740" cy="551999"/>
          </a:xfrm>
          <a:prstGeom prst="actionButtonForwardNext">
            <a:avLst/>
          </a:prstGeom>
          <a:solidFill>
            <a:schemeClr val="accent1">
              <a:alpha val="64000"/>
            </a:schemeClr>
          </a:solidFill>
          <a:ln>
            <a:solidFill>
              <a:schemeClr val="accent1">
                <a:shade val="15000"/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32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2CEAE1-BA63-8972-573A-60AB1808F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4" y="381000"/>
            <a:ext cx="6011055" cy="6312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CB042-20B7-ADF0-E69E-CE6358F09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273" y="4108334"/>
            <a:ext cx="3957402" cy="2391051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21E429C-2349-9C51-E5D9-F14810FF4C11}"/>
              </a:ext>
            </a:extLst>
          </p:cNvPr>
          <p:cNvSpPr/>
          <p:nvPr/>
        </p:nvSpPr>
        <p:spPr>
          <a:xfrm>
            <a:off x="5174103" y="74951"/>
            <a:ext cx="6280879" cy="2353456"/>
          </a:xfrm>
          <a:prstGeom prst="wedgeEllipseCallout">
            <a:avLst>
              <a:gd name="adj1" fmla="val -69759"/>
              <a:gd name="adj2" fmla="val 644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5BB7B-8C18-5FF7-244D-9D981754265F}"/>
              </a:ext>
            </a:extLst>
          </p:cNvPr>
          <p:cNvSpPr txBox="1"/>
          <p:nvPr/>
        </p:nvSpPr>
        <p:spPr>
          <a:xfrm>
            <a:off x="6096000" y="381000"/>
            <a:ext cx="46651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6">
                    <a:lumMod val="50000"/>
                  </a:schemeClr>
                </a:solidFill>
              </a:rPr>
              <a:t>Vamos começar pela a tela de Login do sistema. Para se logar, basta digitar o Usuário: “</a:t>
            </a:r>
            <a:r>
              <a:rPr lang="pt-BR" sz="2000" b="1" dirty="0">
                <a:solidFill>
                  <a:schemeClr val="accent5"/>
                </a:solidFill>
              </a:rPr>
              <a:t>ADMIN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</a:rPr>
              <a:t>” e a Senha: “</a:t>
            </a:r>
            <a:r>
              <a:rPr lang="pt-BR" sz="2000" b="1" dirty="0">
                <a:solidFill>
                  <a:schemeClr val="accent5"/>
                </a:solidFill>
              </a:rPr>
              <a:t>123456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</a:rPr>
              <a:t>” e logo em seguida clicar no botão “</a:t>
            </a:r>
            <a:r>
              <a:rPr lang="pt-BR" sz="2000" b="1" dirty="0">
                <a:solidFill>
                  <a:schemeClr val="accent2"/>
                </a:solidFill>
              </a:rPr>
              <a:t>Entrar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</a:rPr>
              <a:t>” ou “</a:t>
            </a:r>
            <a:r>
              <a:rPr lang="pt-BR" sz="2000" b="1" dirty="0">
                <a:solidFill>
                  <a:schemeClr val="accent2"/>
                </a:solidFill>
              </a:rPr>
              <a:t>Cancelar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</a:rPr>
              <a:t>” para desistir.</a:t>
            </a:r>
          </a:p>
          <a:p>
            <a:pPr algn="just"/>
            <a:endParaRPr lang="pt-BR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C58596-164E-48B3-F431-AD2724B0F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632" y="2872264"/>
            <a:ext cx="2284751" cy="3627122"/>
          </a:xfrm>
          <a:prstGeom prst="rect">
            <a:avLst/>
          </a:prstGeom>
        </p:spPr>
      </p:pic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E621173-F50A-5060-1FAA-CA9F9C1C559C}"/>
              </a:ext>
            </a:extLst>
          </p:cNvPr>
          <p:cNvSpPr/>
          <p:nvPr/>
        </p:nvSpPr>
        <p:spPr>
          <a:xfrm>
            <a:off x="10987091" y="5940464"/>
            <a:ext cx="962740" cy="551999"/>
          </a:xfrm>
          <a:prstGeom prst="actionButtonForwardNext">
            <a:avLst/>
          </a:prstGeom>
          <a:ln>
            <a:solidFill>
              <a:schemeClr val="accent1">
                <a:shade val="15000"/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0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8A723-4508-D369-F479-5A51F2E035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7000"/>
                    </a14:imgEffect>
                    <a14:imgEffect>
                      <a14:colorTemperature colorTemp="6100"/>
                    </a14:imgEffect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1223" y="1248947"/>
            <a:ext cx="2305057" cy="5423319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03325BE-B69A-FDC8-D541-71A846E4068C}"/>
              </a:ext>
            </a:extLst>
          </p:cNvPr>
          <p:cNvSpPr/>
          <p:nvPr/>
        </p:nvSpPr>
        <p:spPr>
          <a:xfrm>
            <a:off x="128585" y="214312"/>
            <a:ext cx="9629774" cy="2225320"/>
          </a:xfrm>
          <a:prstGeom prst="wedgeEllipseCallout">
            <a:avLst>
              <a:gd name="adj1" fmla="val 60025"/>
              <a:gd name="adj2" fmla="val 4487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52F34-4603-8FE3-864E-7DE7A3670E78}"/>
              </a:ext>
            </a:extLst>
          </p:cNvPr>
          <p:cNvSpPr txBox="1"/>
          <p:nvPr/>
        </p:nvSpPr>
        <p:spPr>
          <a:xfrm>
            <a:off x="1225419" y="249988"/>
            <a:ext cx="7772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E ai está o nosso sistema...</a:t>
            </a:r>
          </a:p>
          <a:p>
            <a:pPr algn="ctr"/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Nele temos o menu principal na parte superior com os seguintes itens: “</a:t>
            </a:r>
            <a:r>
              <a:rPr lang="pt-BR" b="1" dirty="0">
                <a:solidFill>
                  <a:srgbClr val="0070C0"/>
                </a:solidFill>
              </a:rPr>
              <a:t>Cadastros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” com “</a:t>
            </a:r>
            <a:r>
              <a:rPr lang="pt-BR" b="1" dirty="0">
                <a:solidFill>
                  <a:srgbClr val="0070C0"/>
                </a:solidFill>
              </a:rPr>
              <a:t>Clientes Ctrl+E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” e “</a:t>
            </a:r>
            <a:r>
              <a:rPr lang="pt-BR" b="1" dirty="0">
                <a:solidFill>
                  <a:srgbClr val="0070C0"/>
                </a:solidFill>
              </a:rPr>
              <a:t>Produtos Ctrl+P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”, “</a:t>
            </a:r>
            <a:r>
              <a:rPr lang="pt-BR" b="1" dirty="0">
                <a:solidFill>
                  <a:srgbClr val="0070C0"/>
                </a:solidFill>
              </a:rPr>
              <a:t>Entradas de Produtos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” com “</a:t>
            </a:r>
            <a:r>
              <a:rPr lang="pt-BR" b="1" dirty="0">
                <a:solidFill>
                  <a:srgbClr val="0070C0"/>
                </a:solidFill>
              </a:rPr>
              <a:t>Entradas Ctrl+D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” e “</a:t>
            </a:r>
            <a:r>
              <a:rPr lang="pt-BR" b="1" dirty="0">
                <a:solidFill>
                  <a:srgbClr val="0070C0"/>
                </a:solidFill>
              </a:rPr>
              <a:t>Venda no Balcão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” com “</a:t>
            </a:r>
            <a:r>
              <a:rPr lang="pt-BR" b="1" dirty="0">
                <a:solidFill>
                  <a:srgbClr val="0070C0"/>
                </a:solidFill>
              </a:rPr>
              <a:t>Fazer Vendas F2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” e logo mais a baixo, temos os atalhos: “</a:t>
            </a:r>
            <a:r>
              <a:rPr lang="pt-BR" b="1" dirty="0">
                <a:solidFill>
                  <a:srgbClr val="0070C0"/>
                </a:solidFill>
              </a:rPr>
              <a:t>Cadastro de Clentes Ctrl+E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”, </a:t>
            </a:r>
          </a:p>
          <a:p>
            <a:pPr algn="ctr"/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pt-BR" b="1" dirty="0">
                <a:solidFill>
                  <a:srgbClr val="0070C0"/>
                </a:solidFill>
              </a:rPr>
              <a:t>Cadastro de Produtos Ctrl+P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” e “</a:t>
            </a:r>
            <a:r>
              <a:rPr lang="pt-BR" b="1" dirty="0">
                <a:solidFill>
                  <a:srgbClr val="0070C0"/>
                </a:solidFill>
              </a:rPr>
              <a:t>Vendas no Balcão F2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”.</a:t>
            </a:r>
          </a:p>
          <a:p>
            <a:pPr algn="just"/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736B35-382D-F2C5-3E11-19F4C2CC86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7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489" y="2475308"/>
            <a:ext cx="6979086" cy="4196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90B949-D565-FC18-D5E0-39FE66038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862" y="4094780"/>
            <a:ext cx="1619476" cy="438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0BB1AC-B894-D583-9BCE-FBB53A53B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9105" y="2381343"/>
            <a:ext cx="1677522" cy="8006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9AB743-B9B6-BAC1-3097-55DD0752A0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9105" y="3419766"/>
            <a:ext cx="1687053" cy="409849"/>
          </a:xfrm>
          <a:prstGeom prst="rect">
            <a:avLst/>
          </a:prstGeom>
        </p:spPr>
      </p:pic>
      <p:sp>
        <p:nvSpPr>
          <p:cNvPr id="20" name="Action Button: Go Forward or Next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8CB7EE-914D-AC44-4547-D1E15D8C9DC1}"/>
              </a:ext>
            </a:extLst>
          </p:cNvPr>
          <p:cNvSpPr/>
          <p:nvPr/>
        </p:nvSpPr>
        <p:spPr>
          <a:xfrm>
            <a:off x="11015667" y="6054763"/>
            <a:ext cx="962740" cy="551999"/>
          </a:xfrm>
          <a:prstGeom prst="actionButtonForwardNex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shade val="15000"/>
                <a:alpha val="40000"/>
              </a:schemeClr>
            </a:solidFill>
          </a:ln>
          <a:effectLst>
            <a:outerShdw blurRad="50800" dist="50800" dir="5400000" algn="ctr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18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3A18C-CA96-903C-753B-58841DC9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0"/>
            <a:ext cx="1571624" cy="157162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EFF8E5B-60B8-EB9E-6B78-93ABA2EBE59E}"/>
              </a:ext>
            </a:extLst>
          </p:cNvPr>
          <p:cNvSpPr/>
          <p:nvPr/>
        </p:nvSpPr>
        <p:spPr>
          <a:xfrm>
            <a:off x="2928938" y="242888"/>
            <a:ext cx="9015411" cy="1571624"/>
          </a:xfrm>
          <a:prstGeom prst="wedgeRectCallout">
            <a:avLst>
              <a:gd name="adj1" fmla="val -64419"/>
              <a:gd name="adj2" fmla="val 68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C2699-B849-B667-94A3-EBBD5D6B6485}"/>
              </a:ext>
            </a:extLst>
          </p:cNvPr>
          <p:cNvSpPr txBox="1"/>
          <p:nvPr/>
        </p:nvSpPr>
        <p:spPr>
          <a:xfrm>
            <a:off x="3071813" y="357184"/>
            <a:ext cx="8729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Olá de novo! Agora nois vamos detalhar as telas ou os cadastros e vamos começar com o “</a:t>
            </a:r>
            <a:r>
              <a:rPr lang="pt-BR" dirty="0">
                <a:solidFill>
                  <a:srgbClr val="0070C0"/>
                </a:solidFill>
              </a:rPr>
              <a:t>Cadastro de Cliente Ctrl+E</a:t>
            </a:r>
            <a:r>
              <a:rPr lang="pt-BR" dirty="0"/>
              <a:t>”. Nesse cadastro é possivel realizar as quatro operações de um cadastro comum. São eles: “</a:t>
            </a:r>
            <a:r>
              <a:rPr lang="pt-BR" dirty="0">
                <a:solidFill>
                  <a:srgbClr val="0070C0"/>
                </a:solidFill>
              </a:rPr>
              <a:t>Consultar</a:t>
            </a:r>
            <a:r>
              <a:rPr lang="pt-BR" dirty="0"/>
              <a:t>”, “</a:t>
            </a:r>
            <a:r>
              <a:rPr lang="pt-BR" dirty="0">
                <a:solidFill>
                  <a:srgbClr val="0070C0"/>
                </a:solidFill>
              </a:rPr>
              <a:t>Incluir</a:t>
            </a:r>
            <a:r>
              <a:rPr lang="pt-BR" dirty="0"/>
              <a:t>”, “</a:t>
            </a:r>
            <a:r>
              <a:rPr lang="pt-BR" dirty="0">
                <a:solidFill>
                  <a:srgbClr val="0070C0"/>
                </a:solidFill>
              </a:rPr>
              <a:t>Alterar</a:t>
            </a:r>
            <a:r>
              <a:rPr lang="pt-BR" dirty="0"/>
              <a:t>”, “</a:t>
            </a:r>
            <a:r>
              <a:rPr lang="pt-BR" dirty="0">
                <a:solidFill>
                  <a:srgbClr val="0070C0"/>
                </a:solidFill>
              </a:rPr>
              <a:t>Excluir</a:t>
            </a:r>
            <a:r>
              <a:rPr lang="pt-BR" dirty="0"/>
              <a:t>” e tirar uma listagem ou um relatório. Observe nas imagens a baixo na barra Navgator é bem simples. Lembrando que em todas as telas é padrão.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8A6DA5-E422-E539-3C2B-13EDE841E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1" y="3043238"/>
            <a:ext cx="6715027" cy="3571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A5274C-3A92-757B-2FEE-4BD3CE5D1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205" y="2162612"/>
            <a:ext cx="3905795" cy="523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021FD-15CF-D2B4-CCC9-31CD99D3F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409" y="2219778"/>
            <a:ext cx="1481229" cy="409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1C733B-5851-B039-3CD3-AE0EE8D14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1753" y="2162612"/>
            <a:ext cx="2581635" cy="4477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BEA927-A97A-2081-E944-E412DC32A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7630" y="3244281"/>
            <a:ext cx="2581635" cy="2919412"/>
          </a:xfrm>
          <a:prstGeom prst="rect">
            <a:avLst/>
          </a:prstGeom>
        </p:spPr>
      </p:pic>
      <p:sp>
        <p:nvSpPr>
          <p:cNvPr id="29" name="Action Button: Go Forward or Next 2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EBAD3B4-2402-D806-82C3-0CBA74EAA18F}"/>
              </a:ext>
            </a:extLst>
          </p:cNvPr>
          <p:cNvSpPr/>
          <p:nvPr/>
        </p:nvSpPr>
        <p:spPr>
          <a:xfrm>
            <a:off x="10672763" y="6081760"/>
            <a:ext cx="962740" cy="551999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0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5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72C88-3EFA-820A-728C-632C15E5B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0"/>
            <a:ext cx="1571624" cy="157162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803B7BA-FB51-33C7-EE97-5D67EC61738F}"/>
              </a:ext>
            </a:extLst>
          </p:cNvPr>
          <p:cNvSpPr/>
          <p:nvPr/>
        </p:nvSpPr>
        <p:spPr>
          <a:xfrm>
            <a:off x="2928938" y="242888"/>
            <a:ext cx="9015411" cy="1571624"/>
          </a:xfrm>
          <a:prstGeom prst="wedgeRectCallout">
            <a:avLst>
              <a:gd name="adj1" fmla="val -64419"/>
              <a:gd name="adj2" fmla="val 68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8DFA0-F6AB-EA77-6783-7B715397BF09}"/>
              </a:ext>
            </a:extLst>
          </p:cNvPr>
          <p:cNvSpPr txBox="1"/>
          <p:nvPr/>
        </p:nvSpPr>
        <p:spPr>
          <a:xfrm>
            <a:off x="3071813" y="357184"/>
            <a:ext cx="8729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Olá! A próxima tela é “</a:t>
            </a:r>
            <a:r>
              <a:rPr lang="pt-BR" dirty="0">
                <a:solidFill>
                  <a:srgbClr val="0070C0"/>
                </a:solidFill>
              </a:rPr>
              <a:t>Cadstro de Produtos</a:t>
            </a:r>
            <a:r>
              <a:rPr lang="pt-BR" dirty="0"/>
              <a:t>”. Lembre – se é um padrão. “</a:t>
            </a:r>
            <a:r>
              <a:rPr lang="pt-BR" dirty="0">
                <a:solidFill>
                  <a:srgbClr val="0070C0"/>
                </a:solidFill>
              </a:rPr>
              <a:t>Cadastro de Produtos Ctrl+P</a:t>
            </a:r>
            <a:r>
              <a:rPr lang="pt-BR" dirty="0"/>
              <a:t>”. Nesse cadastro é possivel realizar as quatro operações de um cadastro comum. São eles: “</a:t>
            </a:r>
            <a:r>
              <a:rPr lang="pt-BR" dirty="0">
                <a:solidFill>
                  <a:srgbClr val="0070C0"/>
                </a:solidFill>
              </a:rPr>
              <a:t>Consultar</a:t>
            </a:r>
            <a:r>
              <a:rPr lang="pt-BR" dirty="0"/>
              <a:t>”, “</a:t>
            </a:r>
            <a:r>
              <a:rPr lang="pt-BR" dirty="0">
                <a:solidFill>
                  <a:srgbClr val="0070C0"/>
                </a:solidFill>
              </a:rPr>
              <a:t>Incluir</a:t>
            </a:r>
            <a:r>
              <a:rPr lang="pt-BR" dirty="0"/>
              <a:t>”, “</a:t>
            </a:r>
            <a:r>
              <a:rPr lang="pt-BR" dirty="0">
                <a:solidFill>
                  <a:srgbClr val="0070C0"/>
                </a:solidFill>
              </a:rPr>
              <a:t>Alterar</a:t>
            </a:r>
            <a:r>
              <a:rPr lang="pt-BR" dirty="0"/>
              <a:t>”, “</a:t>
            </a:r>
            <a:r>
              <a:rPr lang="pt-BR" dirty="0">
                <a:solidFill>
                  <a:srgbClr val="0070C0"/>
                </a:solidFill>
              </a:rPr>
              <a:t>Excluir</a:t>
            </a:r>
            <a:r>
              <a:rPr lang="pt-BR" dirty="0"/>
              <a:t>” e tirar uma listagem ou um relatório. Observe nas imagens a baixo na barra Navgator é bem simples.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5146B-A23F-F835-A6EB-1EAEE1181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205" y="2162612"/>
            <a:ext cx="3905795" cy="523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8C76A9-67E5-05D3-7D8E-2DE0EA821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09" y="2219778"/>
            <a:ext cx="1481229" cy="409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1C49F6-B2E5-95CF-33BB-4CE741166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1753" y="2162612"/>
            <a:ext cx="2581635" cy="447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B8427B-7F8D-5DEC-9549-A3E006630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83" y="2743293"/>
            <a:ext cx="8121055" cy="37575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BE901-0884-131A-ECC5-DD4765D50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3951" y="2986074"/>
            <a:ext cx="2581635" cy="2919412"/>
          </a:xfrm>
          <a:prstGeom prst="rect">
            <a:avLst/>
          </a:prstGeom>
        </p:spPr>
      </p:pic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C96500F-98DF-035C-8711-41678A95A6E9}"/>
              </a:ext>
            </a:extLst>
          </p:cNvPr>
          <p:cNvSpPr/>
          <p:nvPr/>
        </p:nvSpPr>
        <p:spPr>
          <a:xfrm>
            <a:off x="10672763" y="6081760"/>
            <a:ext cx="962740" cy="551999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5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5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924</TotalTime>
  <Words>1240</Words>
  <Application>Microsoft Office PowerPoint</Application>
  <PresentationFormat>Widescreen</PresentationFormat>
  <Paragraphs>59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ednardo honorato</dc:creator>
  <cp:lastModifiedBy>ednardo honorato</cp:lastModifiedBy>
  <cp:revision>132</cp:revision>
  <dcterms:created xsi:type="dcterms:W3CDTF">2024-06-16T07:23:18Z</dcterms:created>
  <dcterms:modified xsi:type="dcterms:W3CDTF">2024-06-16T22:47:56Z</dcterms:modified>
</cp:coreProperties>
</file>