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56" r:id="rId3"/>
    <p:sldId id="287" r:id="rId4"/>
    <p:sldId id="286" r:id="rId5"/>
    <p:sldId id="25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64" r:id="rId17"/>
    <p:sldId id="298" r:id="rId18"/>
    <p:sldId id="299" r:id="rId19"/>
    <p:sldId id="300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0" d="100"/>
          <a:sy n="80" d="100"/>
        </p:scale>
        <p:origin x="70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16ADD4-2769-4E73-B44F-B63E197E05FA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E96EEE5B-7E22-4225-8E60-6F02BFE6694C}">
      <dgm:prSet phldrT="[Texto]" custT="1"/>
      <dgm:spPr>
        <a:solidFill>
          <a:schemeClr val="accent6"/>
        </a:solidFill>
      </dgm:spPr>
      <dgm:t>
        <a:bodyPr/>
        <a:lstStyle/>
        <a:p>
          <a:pPr algn="l"/>
          <a:r>
            <a:rPr lang="pt-BR" sz="1400"/>
            <a:t>Entendimento do problema de negócio e mapeamento das soluções</a:t>
          </a:r>
          <a:endParaRPr lang="pt-BR" sz="1400" dirty="0"/>
        </a:p>
      </dgm:t>
    </dgm:pt>
    <dgm:pt modelId="{A1EB7E2F-619B-4903-B7A2-C9EEA5B71942}" type="parTrans" cxnId="{EFFD04C9-ADB7-4F10-A999-ABB943CB77D5}">
      <dgm:prSet/>
      <dgm:spPr/>
      <dgm:t>
        <a:bodyPr/>
        <a:lstStyle/>
        <a:p>
          <a:pPr algn="l"/>
          <a:endParaRPr lang="pt-BR" sz="1600"/>
        </a:p>
      </dgm:t>
    </dgm:pt>
    <dgm:pt modelId="{6A0B3CF4-76A5-454D-B048-CF43F3C89896}" type="sibTrans" cxnId="{EFFD04C9-ADB7-4F10-A999-ABB943CB77D5}">
      <dgm:prSet custT="1"/>
      <dgm:spPr/>
      <dgm:t>
        <a:bodyPr/>
        <a:lstStyle/>
        <a:p>
          <a:pPr algn="l"/>
          <a:endParaRPr lang="pt-BR" sz="1600"/>
        </a:p>
      </dgm:t>
    </dgm:pt>
    <dgm:pt modelId="{A03FEE79-DA1D-4E31-B3CE-9052459A1868}">
      <dgm:prSet phldrT="[Texto]" custT="1"/>
      <dgm:spPr>
        <a:solidFill>
          <a:schemeClr val="accent6"/>
        </a:solidFill>
      </dgm:spPr>
      <dgm:t>
        <a:bodyPr/>
        <a:lstStyle/>
        <a:p>
          <a:pPr algn="l"/>
          <a:r>
            <a:rPr lang="pt-BR" sz="1400"/>
            <a:t>Preparação da base de dados</a:t>
          </a:r>
          <a:endParaRPr lang="pt-BR" sz="1400" dirty="0"/>
        </a:p>
      </dgm:t>
    </dgm:pt>
    <dgm:pt modelId="{D5121F1C-E730-42FD-9792-84FFA912B97A}" type="parTrans" cxnId="{F04F74A0-86BD-4A18-9196-8FD3B1BB6873}">
      <dgm:prSet/>
      <dgm:spPr/>
      <dgm:t>
        <a:bodyPr/>
        <a:lstStyle/>
        <a:p>
          <a:pPr algn="l"/>
          <a:endParaRPr lang="pt-BR" sz="1600"/>
        </a:p>
      </dgm:t>
    </dgm:pt>
    <dgm:pt modelId="{716E9E82-8A25-483D-8919-45731F1AA62C}" type="sibTrans" cxnId="{F04F74A0-86BD-4A18-9196-8FD3B1BB6873}">
      <dgm:prSet custT="1"/>
      <dgm:spPr/>
      <dgm:t>
        <a:bodyPr/>
        <a:lstStyle/>
        <a:p>
          <a:pPr algn="l"/>
          <a:endParaRPr lang="pt-BR" sz="1600"/>
        </a:p>
      </dgm:t>
    </dgm:pt>
    <dgm:pt modelId="{C17FB710-6E0B-4AB9-A83F-1008770B3D6F}">
      <dgm:prSet phldrT="[Texto]" custT="1"/>
      <dgm:spPr>
        <a:solidFill>
          <a:schemeClr val="accent6"/>
        </a:solidFill>
      </dgm:spPr>
      <dgm:t>
        <a:bodyPr/>
        <a:lstStyle/>
        <a:p>
          <a:pPr algn="l"/>
          <a:r>
            <a:rPr lang="pt-BR" sz="1400"/>
            <a:t>Análise exploratória dos dados</a:t>
          </a:r>
          <a:endParaRPr lang="pt-BR" sz="1400" dirty="0"/>
        </a:p>
      </dgm:t>
    </dgm:pt>
    <dgm:pt modelId="{C497BF96-44FC-46F2-886E-F5D00BD0D940}" type="parTrans" cxnId="{1087E1E0-EEAC-4FD0-B167-80061C6D9904}">
      <dgm:prSet/>
      <dgm:spPr/>
      <dgm:t>
        <a:bodyPr/>
        <a:lstStyle/>
        <a:p>
          <a:pPr algn="l"/>
          <a:endParaRPr lang="pt-BR" sz="1600"/>
        </a:p>
      </dgm:t>
    </dgm:pt>
    <dgm:pt modelId="{72193ADC-26F3-4FD9-9494-50FD67BAF75F}" type="sibTrans" cxnId="{1087E1E0-EEAC-4FD0-B167-80061C6D9904}">
      <dgm:prSet custT="1"/>
      <dgm:spPr/>
      <dgm:t>
        <a:bodyPr/>
        <a:lstStyle/>
        <a:p>
          <a:pPr algn="l"/>
          <a:endParaRPr lang="pt-BR" sz="1600"/>
        </a:p>
      </dgm:t>
    </dgm:pt>
    <dgm:pt modelId="{460ABED5-7C8B-4E3B-8D48-D93A0D41AE34}">
      <dgm:prSet phldrT="[Texto]" custT="1"/>
      <dgm:spPr>
        <a:solidFill>
          <a:schemeClr val="accent6"/>
        </a:solidFill>
      </dgm:spPr>
      <dgm:t>
        <a:bodyPr/>
        <a:lstStyle/>
        <a:p>
          <a:pPr algn="l"/>
          <a:r>
            <a:rPr lang="pt-BR" sz="1400"/>
            <a:t>Apresentação de insights e propostas de ações para o negócio</a:t>
          </a:r>
          <a:endParaRPr lang="pt-BR" sz="1400" dirty="0"/>
        </a:p>
      </dgm:t>
    </dgm:pt>
    <dgm:pt modelId="{5A66E37B-0EF8-4ACA-B2A0-19832C0D4E55}" type="parTrans" cxnId="{C451EF26-029F-400A-8BA9-513AD3932B4B}">
      <dgm:prSet/>
      <dgm:spPr/>
      <dgm:t>
        <a:bodyPr/>
        <a:lstStyle/>
        <a:p>
          <a:pPr algn="l"/>
          <a:endParaRPr lang="pt-BR" sz="1600"/>
        </a:p>
      </dgm:t>
    </dgm:pt>
    <dgm:pt modelId="{0280759B-576B-43FF-BA91-3B0F25E50302}" type="sibTrans" cxnId="{C451EF26-029F-400A-8BA9-513AD3932B4B}">
      <dgm:prSet custT="1"/>
      <dgm:spPr/>
      <dgm:t>
        <a:bodyPr/>
        <a:lstStyle/>
        <a:p>
          <a:pPr algn="l"/>
          <a:endParaRPr lang="pt-BR" sz="1600"/>
        </a:p>
      </dgm:t>
    </dgm:pt>
    <dgm:pt modelId="{A0D25A14-DB9F-4FFE-A478-3C178F19E6BF}">
      <dgm:prSet phldrT="[Texto]" custT="1"/>
      <dgm:spPr>
        <a:solidFill>
          <a:schemeClr val="bg1">
            <a:lumMod val="50000"/>
          </a:schemeClr>
        </a:solidFill>
      </dgm:spPr>
      <dgm:t>
        <a:bodyPr/>
        <a:lstStyle/>
        <a:p>
          <a:pPr algn="l"/>
          <a:r>
            <a:rPr lang="pt-BR" sz="1400"/>
            <a:t>Modelagem</a:t>
          </a:r>
          <a:endParaRPr lang="pt-BR" sz="1400" dirty="0"/>
        </a:p>
      </dgm:t>
    </dgm:pt>
    <dgm:pt modelId="{41D957F2-CD8C-4839-B8EF-1B052EA18D35}" type="parTrans" cxnId="{BA3E138D-877C-4431-8900-324799ECED94}">
      <dgm:prSet/>
      <dgm:spPr/>
      <dgm:t>
        <a:bodyPr/>
        <a:lstStyle/>
        <a:p>
          <a:pPr algn="l"/>
          <a:endParaRPr lang="pt-BR" sz="1600"/>
        </a:p>
      </dgm:t>
    </dgm:pt>
    <dgm:pt modelId="{A087598B-AED7-46E0-8AD5-3485B5E46AFB}" type="sibTrans" cxnId="{BA3E138D-877C-4431-8900-324799ECED94}">
      <dgm:prSet custT="1"/>
      <dgm:spPr/>
      <dgm:t>
        <a:bodyPr/>
        <a:lstStyle/>
        <a:p>
          <a:pPr algn="l"/>
          <a:endParaRPr lang="pt-BR" sz="1600"/>
        </a:p>
      </dgm:t>
    </dgm:pt>
    <dgm:pt modelId="{CD7486B5-58A2-4796-ABF4-A39EDD6AD56F}">
      <dgm:prSet phldrT="[Texto]" custT="1"/>
      <dgm:spPr>
        <a:solidFill>
          <a:schemeClr val="bg1">
            <a:lumMod val="50000"/>
          </a:schemeClr>
        </a:solidFill>
      </dgm:spPr>
      <dgm:t>
        <a:bodyPr/>
        <a:lstStyle/>
        <a:p>
          <a:pPr algn="l"/>
          <a:r>
            <a:rPr lang="pt-BR" sz="1400"/>
            <a:t>Apresentação dos resultados</a:t>
          </a:r>
          <a:endParaRPr lang="pt-BR" sz="1400" dirty="0"/>
        </a:p>
      </dgm:t>
    </dgm:pt>
    <dgm:pt modelId="{BDFD6A65-E7ED-40A2-8F6C-9BFB9892BD82}" type="parTrans" cxnId="{8E8FFCE5-C7B9-48DB-A20C-29E679F3B147}">
      <dgm:prSet/>
      <dgm:spPr/>
      <dgm:t>
        <a:bodyPr/>
        <a:lstStyle/>
        <a:p>
          <a:pPr algn="l"/>
          <a:endParaRPr lang="pt-BR" sz="1600"/>
        </a:p>
      </dgm:t>
    </dgm:pt>
    <dgm:pt modelId="{DD8FB177-B14D-4B9B-AF7E-E950902B6592}" type="sibTrans" cxnId="{8E8FFCE5-C7B9-48DB-A20C-29E679F3B147}">
      <dgm:prSet custT="1"/>
      <dgm:spPr/>
      <dgm:t>
        <a:bodyPr/>
        <a:lstStyle/>
        <a:p>
          <a:pPr algn="l"/>
          <a:endParaRPr lang="pt-BR" sz="1600"/>
        </a:p>
      </dgm:t>
    </dgm:pt>
    <dgm:pt modelId="{432B3FBE-899B-41C0-A0D9-0DB5E1DA8E7B}">
      <dgm:prSet phldrT="[Texto]" custT="1"/>
      <dgm:spPr>
        <a:solidFill>
          <a:schemeClr val="bg1">
            <a:lumMod val="50000"/>
          </a:schemeClr>
        </a:solidFill>
      </dgm:spPr>
      <dgm:t>
        <a:bodyPr/>
        <a:lstStyle/>
        <a:p>
          <a:pPr algn="l"/>
          <a:r>
            <a:rPr lang="pt-BR" sz="1400"/>
            <a:t>Deploy e monitoramento</a:t>
          </a:r>
          <a:endParaRPr lang="pt-BR" sz="1400" dirty="0"/>
        </a:p>
      </dgm:t>
    </dgm:pt>
    <dgm:pt modelId="{9E44EAF5-739E-4653-BD9B-DA10E952DD0A}" type="parTrans" cxnId="{FCCA9C76-65C7-401C-930F-B824D2508210}">
      <dgm:prSet/>
      <dgm:spPr/>
      <dgm:t>
        <a:bodyPr/>
        <a:lstStyle/>
        <a:p>
          <a:pPr algn="l"/>
          <a:endParaRPr lang="pt-BR" sz="1600"/>
        </a:p>
      </dgm:t>
    </dgm:pt>
    <dgm:pt modelId="{A7F5080A-A77B-4D27-9064-A482E450814C}" type="sibTrans" cxnId="{FCCA9C76-65C7-401C-930F-B824D2508210}">
      <dgm:prSet/>
      <dgm:spPr/>
      <dgm:t>
        <a:bodyPr/>
        <a:lstStyle/>
        <a:p>
          <a:pPr algn="l"/>
          <a:endParaRPr lang="pt-BR" sz="1600"/>
        </a:p>
      </dgm:t>
    </dgm:pt>
    <dgm:pt modelId="{F9288F61-EEB6-4B3F-B908-F8E4FCA2D0D4}" type="pres">
      <dgm:prSet presAssocID="{5016ADD4-2769-4E73-B44F-B63E197E05FA}" presName="CompostProcess" presStyleCnt="0">
        <dgm:presLayoutVars>
          <dgm:dir/>
          <dgm:resizeHandles val="exact"/>
        </dgm:presLayoutVars>
      </dgm:prSet>
      <dgm:spPr/>
    </dgm:pt>
    <dgm:pt modelId="{33D75CE8-8B15-4555-ABA5-8C0F8AF4278B}" type="pres">
      <dgm:prSet presAssocID="{5016ADD4-2769-4E73-B44F-B63E197E05FA}" presName="arrow" presStyleLbl="bgShp" presStyleIdx="0" presStyleCnt="1"/>
      <dgm:spPr/>
    </dgm:pt>
    <dgm:pt modelId="{27C727B4-E4D6-4C90-8048-087EE0521DF2}" type="pres">
      <dgm:prSet presAssocID="{5016ADD4-2769-4E73-B44F-B63E197E05FA}" presName="linearProcess" presStyleCnt="0"/>
      <dgm:spPr/>
    </dgm:pt>
    <dgm:pt modelId="{65594BB8-0D5D-46AD-A197-453DB51BEF6B}" type="pres">
      <dgm:prSet presAssocID="{E96EEE5B-7E22-4225-8E60-6F02BFE6694C}" presName="textNode" presStyleLbl="node1" presStyleIdx="0" presStyleCnt="7">
        <dgm:presLayoutVars>
          <dgm:bulletEnabled val="1"/>
        </dgm:presLayoutVars>
      </dgm:prSet>
      <dgm:spPr/>
    </dgm:pt>
    <dgm:pt modelId="{F6530874-D940-419C-8496-0A8BE5482427}" type="pres">
      <dgm:prSet presAssocID="{6A0B3CF4-76A5-454D-B048-CF43F3C89896}" presName="sibTrans" presStyleCnt="0"/>
      <dgm:spPr/>
    </dgm:pt>
    <dgm:pt modelId="{12A92C67-B07F-4D3F-879E-BF85402CC58A}" type="pres">
      <dgm:prSet presAssocID="{A03FEE79-DA1D-4E31-B3CE-9052459A1868}" presName="textNode" presStyleLbl="node1" presStyleIdx="1" presStyleCnt="7">
        <dgm:presLayoutVars>
          <dgm:bulletEnabled val="1"/>
        </dgm:presLayoutVars>
      </dgm:prSet>
      <dgm:spPr/>
    </dgm:pt>
    <dgm:pt modelId="{78C18938-223D-442E-BCF9-3FDAB1EFCDC4}" type="pres">
      <dgm:prSet presAssocID="{716E9E82-8A25-483D-8919-45731F1AA62C}" presName="sibTrans" presStyleCnt="0"/>
      <dgm:spPr/>
    </dgm:pt>
    <dgm:pt modelId="{C6B487C8-433D-49F2-810A-2D68715EBE71}" type="pres">
      <dgm:prSet presAssocID="{C17FB710-6E0B-4AB9-A83F-1008770B3D6F}" presName="textNode" presStyleLbl="node1" presStyleIdx="2" presStyleCnt="7">
        <dgm:presLayoutVars>
          <dgm:bulletEnabled val="1"/>
        </dgm:presLayoutVars>
      </dgm:prSet>
      <dgm:spPr/>
    </dgm:pt>
    <dgm:pt modelId="{333D617D-CC5E-4345-9FCE-2F069E0AF6DB}" type="pres">
      <dgm:prSet presAssocID="{72193ADC-26F3-4FD9-9494-50FD67BAF75F}" presName="sibTrans" presStyleCnt="0"/>
      <dgm:spPr/>
    </dgm:pt>
    <dgm:pt modelId="{B88ABC4E-2AEB-4BFB-98B6-838A08683C65}" type="pres">
      <dgm:prSet presAssocID="{460ABED5-7C8B-4E3B-8D48-D93A0D41AE34}" presName="textNode" presStyleLbl="node1" presStyleIdx="3" presStyleCnt="7">
        <dgm:presLayoutVars>
          <dgm:bulletEnabled val="1"/>
        </dgm:presLayoutVars>
      </dgm:prSet>
      <dgm:spPr/>
    </dgm:pt>
    <dgm:pt modelId="{B70A715E-84C1-4474-AD4C-9FD07DA54CCE}" type="pres">
      <dgm:prSet presAssocID="{0280759B-576B-43FF-BA91-3B0F25E50302}" presName="sibTrans" presStyleCnt="0"/>
      <dgm:spPr/>
    </dgm:pt>
    <dgm:pt modelId="{522453DD-E25A-488B-A130-885044864B45}" type="pres">
      <dgm:prSet presAssocID="{A0D25A14-DB9F-4FFE-A478-3C178F19E6BF}" presName="textNode" presStyleLbl="node1" presStyleIdx="4" presStyleCnt="7">
        <dgm:presLayoutVars>
          <dgm:bulletEnabled val="1"/>
        </dgm:presLayoutVars>
      </dgm:prSet>
      <dgm:spPr/>
    </dgm:pt>
    <dgm:pt modelId="{4DFB7B75-E1F5-4DFD-8D21-8E2333B4D392}" type="pres">
      <dgm:prSet presAssocID="{A087598B-AED7-46E0-8AD5-3485B5E46AFB}" presName="sibTrans" presStyleCnt="0"/>
      <dgm:spPr/>
    </dgm:pt>
    <dgm:pt modelId="{6EFDA3B2-5440-4DE3-972D-53A49C55DEED}" type="pres">
      <dgm:prSet presAssocID="{CD7486B5-58A2-4796-ABF4-A39EDD6AD56F}" presName="textNode" presStyleLbl="node1" presStyleIdx="5" presStyleCnt="7">
        <dgm:presLayoutVars>
          <dgm:bulletEnabled val="1"/>
        </dgm:presLayoutVars>
      </dgm:prSet>
      <dgm:spPr/>
    </dgm:pt>
    <dgm:pt modelId="{65EA1E10-AE0F-4F7D-BD63-395B84AB3C36}" type="pres">
      <dgm:prSet presAssocID="{DD8FB177-B14D-4B9B-AF7E-E950902B6592}" presName="sibTrans" presStyleCnt="0"/>
      <dgm:spPr/>
    </dgm:pt>
    <dgm:pt modelId="{BB70029F-86CA-40CF-8AA1-A522FFA348D3}" type="pres">
      <dgm:prSet presAssocID="{432B3FBE-899B-41C0-A0D9-0DB5E1DA8E7B}" presName="textNode" presStyleLbl="node1" presStyleIdx="6" presStyleCnt="7">
        <dgm:presLayoutVars>
          <dgm:bulletEnabled val="1"/>
        </dgm:presLayoutVars>
      </dgm:prSet>
      <dgm:spPr/>
    </dgm:pt>
  </dgm:ptLst>
  <dgm:cxnLst>
    <dgm:cxn modelId="{A8785F07-2E3E-401A-8039-60DC3720518C}" type="presOf" srcId="{5016ADD4-2769-4E73-B44F-B63E197E05FA}" destId="{F9288F61-EEB6-4B3F-B908-F8E4FCA2D0D4}" srcOrd="0" destOrd="0" presId="urn:microsoft.com/office/officeart/2005/8/layout/hProcess9"/>
    <dgm:cxn modelId="{DE743B0D-18A4-4D2A-9124-EE81B30F45C4}" type="presOf" srcId="{CD7486B5-58A2-4796-ABF4-A39EDD6AD56F}" destId="{6EFDA3B2-5440-4DE3-972D-53A49C55DEED}" srcOrd="0" destOrd="0" presId="urn:microsoft.com/office/officeart/2005/8/layout/hProcess9"/>
    <dgm:cxn modelId="{C451EF26-029F-400A-8BA9-513AD3932B4B}" srcId="{5016ADD4-2769-4E73-B44F-B63E197E05FA}" destId="{460ABED5-7C8B-4E3B-8D48-D93A0D41AE34}" srcOrd="3" destOrd="0" parTransId="{5A66E37B-0EF8-4ACA-B2A0-19832C0D4E55}" sibTransId="{0280759B-576B-43FF-BA91-3B0F25E50302}"/>
    <dgm:cxn modelId="{9EE9EC2D-8AF5-4225-9FA3-206037381BFE}" type="presOf" srcId="{E96EEE5B-7E22-4225-8E60-6F02BFE6694C}" destId="{65594BB8-0D5D-46AD-A197-453DB51BEF6B}" srcOrd="0" destOrd="0" presId="urn:microsoft.com/office/officeart/2005/8/layout/hProcess9"/>
    <dgm:cxn modelId="{B6580441-ABA3-46A6-B7C2-DE3A6B80F640}" type="presOf" srcId="{A0D25A14-DB9F-4FFE-A478-3C178F19E6BF}" destId="{522453DD-E25A-488B-A130-885044864B45}" srcOrd="0" destOrd="0" presId="urn:microsoft.com/office/officeart/2005/8/layout/hProcess9"/>
    <dgm:cxn modelId="{7DA7BD74-6382-4F2B-92AB-45E793FE9BD5}" type="presOf" srcId="{460ABED5-7C8B-4E3B-8D48-D93A0D41AE34}" destId="{B88ABC4E-2AEB-4BFB-98B6-838A08683C65}" srcOrd="0" destOrd="0" presId="urn:microsoft.com/office/officeart/2005/8/layout/hProcess9"/>
    <dgm:cxn modelId="{FCCA9C76-65C7-401C-930F-B824D2508210}" srcId="{5016ADD4-2769-4E73-B44F-B63E197E05FA}" destId="{432B3FBE-899B-41C0-A0D9-0DB5E1DA8E7B}" srcOrd="6" destOrd="0" parTransId="{9E44EAF5-739E-4653-BD9B-DA10E952DD0A}" sibTransId="{A7F5080A-A77B-4D27-9064-A482E450814C}"/>
    <dgm:cxn modelId="{BA3E138D-877C-4431-8900-324799ECED94}" srcId="{5016ADD4-2769-4E73-B44F-B63E197E05FA}" destId="{A0D25A14-DB9F-4FFE-A478-3C178F19E6BF}" srcOrd="4" destOrd="0" parTransId="{41D957F2-CD8C-4839-B8EF-1B052EA18D35}" sibTransId="{A087598B-AED7-46E0-8AD5-3485B5E46AFB}"/>
    <dgm:cxn modelId="{810702A0-0EF0-4A39-B0E8-2D18CBA5501C}" type="presOf" srcId="{432B3FBE-899B-41C0-A0D9-0DB5E1DA8E7B}" destId="{BB70029F-86CA-40CF-8AA1-A522FFA348D3}" srcOrd="0" destOrd="0" presId="urn:microsoft.com/office/officeart/2005/8/layout/hProcess9"/>
    <dgm:cxn modelId="{F04F74A0-86BD-4A18-9196-8FD3B1BB6873}" srcId="{5016ADD4-2769-4E73-B44F-B63E197E05FA}" destId="{A03FEE79-DA1D-4E31-B3CE-9052459A1868}" srcOrd="1" destOrd="0" parTransId="{D5121F1C-E730-42FD-9792-84FFA912B97A}" sibTransId="{716E9E82-8A25-483D-8919-45731F1AA62C}"/>
    <dgm:cxn modelId="{EFFD04C9-ADB7-4F10-A999-ABB943CB77D5}" srcId="{5016ADD4-2769-4E73-B44F-B63E197E05FA}" destId="{E96EEE5B-7E22-4225-8E60-6F02BFE6694C}" srcOrd="0" destOrd="0" parTransId="{A1EB7E2F-619B-4903-B7A2-C9EEA5B71942}" sibTransId="{6A0B3CF4-76A5-454D-B048-CF43F3C89896}"/>
    <dgm:cxn modelId="{EB4440DB-5FB2-4B7A-BA66-132EDEF157C9}" type="presOf" srcId="{C17FB710-6E0B-4AB9-A83F-1008770B3D6F}" destId="{C6B487C8-433D-49F2-810A-2D68715EBE71}" srcOrd="0" destOrd="0" presId="urn:microsoft.com/office/officeart/2005/8/layout/hProcess9"/>
    <dgm:cxn modelId="{1087E1E0-EEAC-4FD0-B167-80061C6D9904}" srcId="{5016ADD4-2769-4E73-B44F-B63E197E05FA}" destId="{C17FB710-6E0B-4AB9-A83F-1008770B3D6F}" srcOrd="2" destOrd="0" parTransId="{C497BF96-44FC-46F2-886E-F5D00BD0D940}" sibTransId="{72193ADC-26F3-4FD9-9494-50FD67BAF75F}"/>
    <dgm:cxn modelId="{8E8FFCE5-C7B9-48DB-A20C-29E679F3B147}" srcId="{5016ADD4-2769-4E73-B44F-B63E197E05FA}" destId="{CD7486B5-58A2-4796-ABF4-A39EDD6AD56F}" srcOrd="5" destOrd="0" parTransId="{BDFD6A65-E7ED-40A2-8F6C-9BFB9892BD82}" sibTransId="{DD8FB177-B14D-4B9B-AF7E-E950902B6592}"/>
    <dgm:cxn modelId="{5AF1B1E7-8346-4AC1-B7C3-D61315B4CD9E}" type="presOf" srcId="{A03FEE79-DA1D-4E31-B3CE-9052459A1868}" destId="{12A92C67-B07F-4D3F-879E-BF85402CC58A}" srcOrd="0" destOrd="0" presId="urn:microsoft.com/office/officeart/2005/8/layout/hProcess9"/>
    <dgm:cxn modelId="{28643C44-AAC4-4A84-B863-0E5C67A6F0FD}" type="presParOf" srcId="{F9288F61-EEB6-4B3F-B908-F8E4FCA2D0D4}" destId="{33D75CE8-8B15-4555-ABA5-8C0F8AF4278B}" srcOrd="0" destOrd="0" presId="urn:microsoft.com/office/officeart/2005/8/layout/hProcess9"/>
    <dgm:cxn modelId="{DC433527-B77D-42A3-AB18-0B3238399A4D}" type="presParOf" srcId="{F9288F61-EEB6-4B3F-B908-F8E4FCA2D0D4}" destId="{27C727B4-E4D6-4C90-8048-087EE0521DF2}" srcOrd="1" destOrd="0" presId="urn:microsoft.com/office/officeart/2005/8/layout/hProcess9"/>
    <dgm:cxn modelId="{D9563576-D4C0-4118-8019-03C1B71A33AD}" type="presParOf" srcId="{27C727B4-E4D6-4C90-8048-087EE0521DF2}" destId="{65594BB8-0D5D-46AD-A197-453DB51BEF6B}" srcOrd="0" destOrd="0" presId="urn:microsoft.com/office/officeart/2005/8/layout/hProcess9"/>
    <dgm:cxn modelId="{51FDD19E-0A28-4C94-BF0A-22DA244BA1C2}" type="presParOf" srcId="{27C727B4-E4D6-4C90-8048-087EE0521DF2}" destId="{F6530874-D940-419C-8496-0A8BE5482427}" srcOrd="1" destOrd="0" presId="urn:microsoft.com/office/officeart/2005/8/layout/hProcess9"/>
    <dgm:cxn modelId="{7724B474-009B-40CB-8CCB-805088A228BC}" type="presParOf" srcId="{27C727B4-E4D6-4C90-8048-087EE0521DF2}" destId="{12A92C67-B07F-4D3F-879E-BF85402CC58A}" srcOrd="2" destOrd="0" presId="urn:microsoft.com/office/officeart/2005/8/layout/hProcess9"/>
    <dgm:cxn modelId="{6C8D9111-49CE-4307-A856-40D9B8048659}" type="presParOf" srcId="{27C727B4-E4D6-4C90-8048-087EE0521DF2}" destId="{78C18938-223D-442E-BCF9-3FDAB1EFCDC4}" srcOrd="3" destOrd="0" presId="urn:microsoft.com/office/officeart/2005/8/layout/hProcess9"/>
    <dgm:cxn modelId="{92E30BC4-7A80-4211-AF90-1B50C39B1328}" type="presParOf" srcId="{27C727B4-E4D6-4C90-8048-087EE0521DF2}" destId="{C6B487C8-433D-49F2-810A-2D68715EBE71}" srcOrd="4" destOrd="0" presId="urn:microsoft.com/office/officeart/2005/8/layout/hProcess9"/>
    <dgm:cxn modelId="{1F2AD2E5-D62A-41CA-92D7-536B508E762D}" type="presParOf" srcId="{27C727B4-E4D6-4C90-8048-087EE0521DF2}" destId="{333D617D-CC5E-4345-9FCE-2F069E0AF6DB}" srcOrd="5" destOrd="0" presId="urn:microsoft.com/office/officeart/2005/8/layout/hProcess9"/>
    <dgm:cxn modelId="{F314C29A-73AF-460B-B872-FA67F9A664CE}" type="presParOf" srcId="{27C727B4-E4D6-4C90-8048-087EE0521DF2}" destId="{B88ABC4E-2AEB-4BFB-98B6-838A08683C65}" srcOrd="6" destOrd="0" presId="urn:microsoft.com/office/officeart/2005/8/layout/hProcess9"/>
    <dgm:cxn modelId="{9F1277A8-9A87-4A5A-B0ED-976EC302C88D}" type="presParOf" srcId="{27C727B4-E4D6-4C90-8048-087EE0521DF2}" destId="{B70A715E-84C1-4474-AD4C-9FD07DA54CCE}" srcOrd="7" destOrd="0" presId="urn:microsoft.com/office/officeart/2005/8/layout/hProcess9"/>
    <dgm:cxn modelId="{9497B887-752E-4B17-84A9-AA29F20224F5}" type="presParOf" srcId="{27C727B4-E4D6-4C90-8048-087EE0521DF2}" destId="{522453DD-E25A-488B-A130-885044864B45}" srcOrd="8" destOrd="0" presId="urn:microsoft.com/office/officeart/2005/8/layout/hProcess9"/>
    <dgm:cxn modelId="{06E174E3-1A00-47F4-85D4-36DA36905DB7}" type="presParOf" srcId="{27C727B4-E4D6-4C90-8048-087EE0521DF2}" destId="{4DFB7B75-E1F5-4DFD-8D21-8E2333B4D392}" srcOrd="9" destOrd="0" presId="urn:microsoft.com/office/officeart/2005/8/layout/hProcess9"/>
    <dgm:cxn modelId="{2BB7D5A9-B5B3-4736-B69B-BEBF9A1DF0CB}" type="presParOf" srcId="{27C727B4-E4D6-4C90-8048-087EE0521DF2}" destId="{6EFDA3B2-5440-4DE3-972D-53A49C55DEED}" srcOrd="10" destOrd="0" presId="urn:microsoft.com/office/officeart/2005/8/layout/hProcess9"/>
    <dgm:cxn modelId="{818E4259-B2BC-4674-87E6-A1D88016312D}" type="presParOf" srcId="{27C727B4-E4D6-4C90-8048-087EE0521DF2}" destId="{65EA1E10-AE0F-4F7D-BD63-395B84AB3C36}" srcOrd="11" destOrd="0" presId="urn:microsoft.com/office/officeart/2005/8/layout/hProcess9"/>
    <dgm:cxn modelId="{D1ABBD91-5918-4369-8008-EC28E9BFB101}" type="presParOf" srcId="{27C727B4-E4D6-4C90-8048-087EE0521DF2}" destId="{BB70029F-86CA-40CF-8AA1-A522FFA348D3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D75CE8-8B15-4555-ABA5-8C0F8AF4278B}">
      <dsp:nvSpPr>
        <dsp:cNvPr id="0" name=""/>
        <dsp:cNvSpPr/>
      </dsp:nvSpPr>
      <dsp:spPr>
        <a:xfrm>
          <a:off x="841006" y="0"/>
          <a:ext cx="9531408" cy="333723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594BB8-0D5D-46AD-A197-453DB51BEF6B}">
      <dsp:nvSpPr>
        <dsp:cNvPr id="0" name=""/>
        <dsp:cNvSpPr/>
      </dsp:nvSpPr>
      <dsp:spPr>
        <a:xfrm>
          <a:off x="2190" y="1001169"/>
          <a:ext cx="1401130" cy="1334893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Entendimento do problema de negócio e mapeamento das soluções</a:t>
          </a:r>
          <a:endParaRPr lang="pt-BR" sz="1400" kern="1200" dirty="0"/>
        </a:p>
      </dsp:txBody>
      <dsp:txXfrm>
        <a:off x="67354" y="1066333"/>
        <a:ext cx="1270802" cy="1204565"/>
      </dsp:txXfrm>
    </dsp:sp>
    <dsp:sp modelId="{12A92C67-B07F-4D3F-879E-BF85402CC58A}">
      <dsp:nvSpPr>
        <dsp:cNvPr id="0" name=""/>
        <dsp:cNvSpPr/>
      </dsp:nvSpPr>
      <dsp:spPr>
        <a:xfrm>
          <a:off x="1636842" y="1001169"/>
          <a:ext cx="1401130" cy="1334893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Preparação da base de dados</a:t>
          </a:r>
          <a:endParaRPr lang="pt-BR" sz="1400" kern="1200" dirty="0"/>
        </a:p>
      </dsp:txBody>
      <dsp:txXfrm>
        <a:off x="1702006" y="1066333"/>
        <a:ext cx="1270802" cy="1204565"/>
      </dsp:txXfrm>
    </dsp:sp>
    <dsp:sp modelId="{C6B487C8-433D-49F2-810A-2D68715EBE71}">
      <dsp:nvSpPr>
        <dsp:cNvPr id="0" name=""/>
        <dsp:cNvSpPr/>
      </dsp:nvSpPr>
      <dsp:spPr>
        <a:xfrm>
          <a:off x="3271493" y="1001169"/>
          <a:ext cx="1401130" cy="1334893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Análise exploratória dos dados</a:t>
          </a:r>
          <a:endParaRPr lang="pt-BR" sz="1400" kern="1200" dirty="0"/>
        </a:p>
      </dsp:txBody>
      <dsp:txXfrm>
        <a:off x="3336657" y="1066333"/>
        <a:ext cx="1270802" cy="1204565"/>
      </dsp:txXfrm>
    </dsp:sp>
    <dsp:sp modelId="{B88ABC4E-2AEB-4BFB-98B6-838A08683C65}">
      <dsp:nvSpPr>
        <dsp:cNvPr id="0" name=""/>
        <dsp:cNvSpPr/>
      </dsp:nvSpPr>
      <dsp:spPr>
        <a:xfrm>
          <a:off x="4906145" y="1001169"/>
          <a:ext cx="1401130" cy="1334893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Apresentação de insights e propostas de ações para o negócio</a:t>
          </a:r>
          <a:endParaRPr lang="pt-BR" sz="1400" kern="1200" dirty="0"/>
        </a:p>
      </dsp:txBody>
      <dsp:txXfrm>
        <a:off x="4971309" y="1066333"/>
        <a:ext cx="1270802" cy="1204565"/>
      </dsp:txXfrm>
    </dsp:sp>
    <dsp:sp modelId="{522453DD-E25A-488B-A130-885044864B45}">
      <dsp:nvSpPr>
        <dsp:cNvPr id="0" name=""/>
        <dsp:cNvSpPr/>
      </dsp:nvSpPr>
      <dsp:spPr>
        <a:xfrm>
          <a:off x="6540797" y="1001169"/>
          <a:ext cx="1401130" cy="1334893"/>
        </a:xfrm>
        <a:prstGeom prst="round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Modelagem</a:t>
          </a:r>
          <a:endParaRPr lang="pt-BR" sz="1400" kern="1200" dirty="0"/>
        </a:p>
      </dsp:txBody>
      <dsp:txXfrm>
        <a:off x="6605961" y="1066333"/>
        <a:ext cx="1270802" cy="1204565"/>
      </dsp:txXfrm>
    </dsp:sp>
    <dsp:sp modelId="{6EFDA3B2-5440-4DE3-972D-53A49C55DEED}">
      <dsp:nvSpPr>
        <dsp:cNvPr id="0" name=""/>
        <dsp:cNvSpPr/>
      </dsp:nvSpPr>
      <dsp:spPr>
        <a:xfrm>
          <a:off x="8175449" y="1001169"/>
          <a:ext cx="1401130" cy="1334893"/>
        </a:xfrm>
        <a:prstGeom prst="round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Apresentação dos resultados</a:t>
          </a:r>
          <a:endParaRPr lang="pt-BR" sz="1400" kern="1200" dirty="0"/>
        </a:p>
      </dsp:txBody>
      <dsp:txXfrm>
        <a:off x="8240613" y="1066333"/>
        <a:ext cx="1270802" cy="1204565"/>
      </dsp:txXfrm>
    </dsp:sp>
    <dsp:sp modelId="{BB70029F-86CA-40CF-8AA1-A522FFA348D3}">
      <dsp:nvSpPr>
        <dsp:cNvPr id="0" name=""/>
        <dsp:cNvSpPr/>
      </dsp:nvSpPr>
      <dsp:spPr>
        <a:xfrm>
          <a:off x="9810101" y="1001169"/>
          <a:ext cx="1401130" cy="1334893"/>
        </a:xfrm>
        <a:prstGeom prst="round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Deploy e monitoramento</a:t>
          </a:r>
          <a:endParaRPr lang="pt-BR" sz="1400" kern="1200" dirty="0"/>
        </a:p>
      </dsp:txBody>
      <dsp:txXfrm>
        <a:off x="9875265" y="1066333"/>
        <a:ext cx="1270802" cy="12045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E8DD3-B9A5-6DAC-7EE5-0B24DCF40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7D5439-465F-1C2A-F7B5-B2F9FB1D3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263CFB-6AB7-4723-4260-2BDB0F298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A9BA-74F1-4E52-B89A-598B1BDFE5F4}" type="datetimeFigureOut">
              <a:rPr lang="pt-BR" smtClean="0"/>
              <a:t>09/01/2024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298154-7199-2B2E-9CB8-CF7D4F34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6CDF2A-3E1A-A353-7CA3-1EE560E58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FABB7-5DC8-48F1-8C74-709F209359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330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13F2D-AF41-A368-6C51-D0387DC5A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B5330BF-D5B7-0FAF-CFEC-CB917AE0C3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B9BBB7-7A32-897C-6BF5-CEFB5F989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A9BA-74F1-4E52-B89A-598B1BDFE5F4}" type="datetimeFigureOut">
              <a:rPr lang="pt-BR" smtClean="0"/>
              <a:t>09/01/2024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E6CFFD-0AD2-283A-2544-161A8E78D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0779C1-7C93-C599-83AE-39649F2B4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FABB7-5DC8-48F1-8C74-709F209359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8307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D388C8B-A135-81DE-1A6F-0941EB61A3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46E7F90-FA2E-096A-ABE9-D2808BCA9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5B91DB-6737-A130-E412-898AD29DD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A9BA-74F1-4E52-B89A-598B1BDFE5F4}" type="datetimeFigureOut">
              <a:rPr lang="pt-BR" smtClean="0"/>
              <a:t>09/01/2024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59B43B-86E4-6486-C03D-4EC3099C8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6420B0-61AE-19FD-ED05-479E8D18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FABB7-5DC8-48F1-8C74-709F209359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4351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D99A4-5D94-BD08-75EF-464576B21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94236-4A76-BD5C-6467-0732ECC8C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0DBFE6-D1A9-55C2-BFBC-434CD5781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A9BA-74F1-4E52-B89A-598B1BDFE5F4}" type="datetimeFigureOut">
              <a:rPr lang="pt-BR" smtClean="0"/>
              <a:t>09/01/2024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749EFF-64B0-EE98-9052-4FEB361B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C938E7-A899-43DA-E142-D3C91CBAD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FABB7-5DC8-48F1-8C74-709F209359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1199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1A1DA1-D60D-A4F2-67E4-8F9E456B8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4715BC1-4778-573D-9F9D-D909D8410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80F4B8-9033-7ECF-92E5-38AEA5E1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A9BA-74F1-4E52-B89A-598B1BDFE5F4}" type="datetimeFigureOut">
              <a:rPr lang="pt-BR" smtClean="0"/>
              <a:t>09/01/2024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8FCAAE-E767-CF3D-33E9-944BE3FC0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6CD9BE-3ABC-BDF4-896E-709C1B16B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FABB7-5DC8-48F1-8C74-709F209359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1807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3FA6FA-07A0-2277-63F2-BED52C46A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F2A48F-8226-5781-9328-0AA493BFA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E5486F1-1EE0-9B7E-C27A-E3BD797A5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7994BA2-BFAA-8D8F-9A65-55CDA4458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A9BA-74F1-4E52-B89A-598B1BDFE5F4}" type="datetimeFigureOut">
              <a:rPr lang="pt-BR" smtClean="0"/>
              <a:t>09/01/2024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AE9331-C0E1-2914-2E7C-A01CC57B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4D5DE86-BBC7-AC21-938C-A36D93E1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FABB7-5DC8-48F1-8C74-709F209359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382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153DF-9997-EDE6-E98B-8C9830407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6BD0A2-F1CD-A6E3-0855-F4FA15ED1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3E9BD2-B7A9-5D41-51F1-74383748F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39C2F79-90EC-F2F6-2EB8-0215F86BB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ACF1B93-B94E-DE88-1073-4C359D4E6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F773E32-F5F4-462F-C631-4EC0338B1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A9BA-74F1-4E52-B89A-598B1BDFE5F4}" type="datetimeFigureOut">
              <a:rPr lang="pt-BR" smtClean="0"/>
              <a:t>09/01/2024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9AC6FC5-3258-49EE-100A-0451A36C8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22A8AC3-718D-A5F1-9B48-D16076FBD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FABB7-5DC8-48F1-8C74-709F209359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2693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398557-9ACA-CD11-3432-8E6656103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9D28F22-E110-F6A4-B2BB-56867E73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A9BA-74F1-4E52-B89A-598B1BDFE5F4}" type="datetimeFigureOut">
              <a:rPr lang="pt-BR" smtClean="0"/>
              <a:t>09/01/2024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DF68C0F-382F-C46F-E03E-49D9CDA30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9CFBAE6-B489-50B1-8332-20D9D1E9C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FABB7-5DC8-48F1-8C74-709F209359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7014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ED781D1-0805-3E4C-FE07-5D2D1D498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A9BA-74F1-4E52-B89A-598B1BDFE5F4}" type="datetimeFigureOut">
              <a:rPr lang="pt-BR" smtClean="0"/>
              <a:t>09/01/2024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742AFB1-0732-EE54-0A0F-6B1CE2E0F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30B4C84-1863-10D1-D9A6-A297D2B93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FABB7-5DC8-48F1-8C74-709F209359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0822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21B2DA-9D4A-182C-C84C-6F77FEACC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1CDBF3-AB8A-60DB-8294-85AA073FF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E8A5F3F-58AF-F8B4-8723-9D4C96AF0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CC1761-6549-2782-742A-5A0A02B25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A9BA-74F1-4E52-B89A-598B1BDFE5F4}" type="datetimeFigureOut">
              <a:rPr lang="pt-BR" smtClean="0"/>
              <a:t>09/01/2024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B98F14-7FE5-D462-909B-32FF9299B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3789F66-168A-709F-75B8-F2ACC6F9B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FABB7-5DC8-48F1-8C74-709F209359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751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DD2A8A-D3E9-9F03-CEB7-CC28D8287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C9822CC-4F57-6E47-6EB4-E378627CC8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B52790-C487-BDFA-7930-3943CB111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0278BC-29A2-AFA4-0D68-F9156AA72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A9BA-74F1-4E52-B89A-598B1BDFE5F4}" type="datetimeFigureOut">
              <a:rPr lang="pt-BR" smtClean="0"/>
              <a:t>09/01/2024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8EFF3B6-E50B-D47F-6CDE-842631A91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02A05A-7521-1BD2-ACF4-F9821CD8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FABB7-5DC8-48F1-8C74-709F209359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402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5747A85-E6D6-9974-7F57-CC38D1463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FA3999E-9DAB-14A3-4129-F534491C3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49B3D9-2F25-2A6A-40A4-D8952D1FC2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0A9BA-74F1-4E52-B89A-598B1BDFE5F4}" type="datetimeFigureOut">
              <a:rPr lang="pt-BR" smtClean="0"/>
              <a:t>09/01/2024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383513-9D03-4CB6-E095-85602E6EB6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BBA990-8F41-C73A-303E-9019DA70D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FABB7-5DC8-48F1-8C74-709F209359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2611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Big Data Analytics, Semantics and AI services | Holistic">
            <a:extLst>
              <a:ext uri="{FF2B5EF4-FFF2-40B4-BE49-F238E27FC236}">
                <a16:creationId xmlns:a16="http://schemas.microsoft.com/office/drawing/2014/main" id="{0C08FF5E-C407-4629-3255-C045939C54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9" name="Rectangle 1038">
            <a:extLst>
              <a:ext uri="{FF2B5EF4-FFF2-40B4-BE49-F238E27FC236}">
                <a16:creationId xmlns:a16="http://schemas.microsoft.com/office/drawing/2014/main" id="{3B432D73-5C38-474F-AF96-A3228731B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45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EDFC6DF-0CFD-9DA5-F449-CD33399EACF2}"/>
              </a:ext>
            </a:extLst>
          </p:cNvPr>
          <p:cNvSpPr txBox="1"/>
          <p:nvPr/>
        </p:nvSpPr>
        <p:spPr>
          <a:xfrm>
            <a:off x="409575" y="3850630"/>
            <a:ext cx="436244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>
                <a:solidFill>
                  <a:schemeClr val="bg1"/>
                </a:solidFill>
                <a:cs typeface="Arial" panose="020B0604020202020204" pitchFamily="34" charset="0"/>
              </a:rPr>
              <a:t>Avaliação do Cenário de Churn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8BD257E-1676-EABD-2C24-B3018151F837}"/>
              </a:ext>
            </a:extLst>
          </p:cNvPr>
          <p:cNvSpPr txBox="1"/>
          <p:nvPr/>
        </p:nvSpPr>
        <p:spPr>
          <a:xfrm>
            <a:off x="409575" y="3250460"/>
            <a:ext cx="4362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>
                <a:solidFill>
                  <a:schemeClr val="bg1"/>
                </a:solidFill>
                <a:cs typeface="Arial" panose="020B0604020202020204" pitchFamily="34" charset="0"/>
              </a:rPr>
              <a:t>Desafio Técnico – A3DATA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90A4B40-B3A3-565E-CB8F-AD3AF323533D}"/>
              </a:ext>
            </a:extLst>
          </p:cNvPr>
          <p:cNvSpPr txBox="1"/>
          <p:nvPr/>
        </p:nvSpPr>
        <p:spPr>
          <a:xfrm>
            <a:off x="409575" y="6257830"/>
            <a:ext cx="4362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i="1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por Ednário Mendonça</a:t>
            </a:r>
          </a:p>
        </p:txBody>
      </p:sp>
    </p:spTree>
    <p:extLst>
      <p:ext uri="{BB962C8B-B14F-4D97-AF65-F5344CB8AC3E}">
        <p14:creationId xmlns:p14="http://schemas.microsoft.com/office/powerpoint/2010/main" val="3331359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8BB3F4A4-9770-804C-331D-AB1199A6F5A7}"/>
              </a:ext>
            </a:extLst>
          </p:cNvPr>
          <p:cNvSpPr/>
          <p:nvPr/>
        </p:nvSpPr>
        <p:spPr>
          <a:xfrm>
            <a:off x="0" y="0"/>
            <a:ext cx="12192000" cy="10084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54462D9-A57E-4A9F-ECFF-BC61C2360D35}"/>
              </a:ext>
            </a:extLst>
          </p:cNvPr>
          <p:cNvSpPr txBox="1"/>
          <p:nvPr/>
        </p:nvSpPr>
        <p:spPr>
          <a:xfrm>
            <a:off x="290004" y="211814"/>
            <a:ext cx="9355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>
                <a:solidFill>
                  <a:schemeClr val="bg1"/>
                </a:solidFill>
                <a:cs typeface="Arial" panose="020B0604020202020204" pitchFamily="34" charset="0"/>
              </a:rPr>
              <a:t>Distribuição de algumas variáveis categóricas vs churn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152DE3A-2561-2B75-F4BD-5D5DB34C6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04" y="1883039"/>
            <a:ext cx="5536218" cy="333253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C09349B-9D57-1D36-4933-EB8759226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559" y="1881877"/>
            <a:ext cx="5536218" cy="333370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75CDAC6-9D1A-C124-3D84-CA31B5DE3EB5}"/>
              </a:ext>
            </a:extLst>
          </p:cNvPr>
          <p:cNvSpPr txBox="1"/>
          <p:nvPr/>
        </p:nvSpPr>
        <p:spPr>
          <a:xfrm>
            <a:off x="192275" y="6341606"/>
            <a:ext cx="10782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b="0" i="1">
                <a:solidFill>
                  <a:srgbClr val="000000"/>
                </a:solidFill>
                <a:effectLst/>
                <a:latin typeface="Helvetica Neue"/>
              </a:rPr>
              <a:t>Em todos os casos, os testes estatísticos mostraram diferença significativas entre os percentuais.</a:t>
            </a:r>
            <a:endParaRPr lang="pt-BR" sz="1400" i="1"/>
          </a:p>
        </p:txBody>
      </p:sp>
    </p:spTree>
    <p:extLst>
      <p:ext uri="{BB962C8B-B14F-4D97-AF65-F5344CB8AC3E}">
        <p14:creationId xmlns:p14="http://schemas.microsoft.com/office/powerpoint/2010/main" val="1364478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8BB3F4A4-9770-804C-331D-AB1199A6F5A7}"/>
              </a:ext>
            </a:extLst>
          </p:cNvPr>
          <p:cNvSpPr/>
          <p:nvPr/>
        </p:nvSpPr>
        <p:spPr>
          <a:xfrm>
            <a:off x="0" y="0"/>
            <a:ext cx="12192000" cy="10084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54462D9-A57E-4A9F-ECFF-BC61C2360D35}"/>
              </a:ext>
            </a:extLst>
          </p:cNvPr>
          <p:cNvSpPr txBox="1"/>
          <p:nvPr/>
        </p:nvSpPr>
        <p:spPr>
          <a:xfrm>
            <a:off x="290004" y="211814"/>
            <a:ext cx="9355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>
                <a:solidFill>
                  <a:schemeClr val="bg1"/>
                </a:solidFill>
                <a:cs typeface="Arial" panose="020B0604020202020204" pitchFamily="34" charset="0"/>
              </a:rPr>
              <a:t>Distribuição de algumas variáveis categóricas vs churn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847A55D-AB4C-F142-D7C2-7839BC538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25" y="1871829"/>
            <a:ext cx="5536218" cy="339177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A6D00E5-CAE2-D547-1B85-675C6A1F9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537" y="1871829"/>
            <a:ext cx="5130065" cy="339177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528510A4-738E-E206-A496-F7988EE1080B}"/>
              </a:ext>
            </a:extLst>
          </p:cNvPr>
          <p:cNvSpPr txBox="1"/>
          <p:nvPr/>
        </p:nvSpPr>
        <p:spPr>
          <a:xfrm>
            <a:off x="192275" y="6341606"/>
            <a:ext cx="10782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b="0" i="1">
                <a:solidFill>
                  <a:srgbClr val="000000"/>
                </a:solidFill>
                <a:effectLst/>
                <a:latin typeface="Helvetica Neue"/>
              </a:rPr>
              <a:t>Em todos os casos, os testes estatísticos mostraram diferença significativas entre os percentuais.</a:t>
            </a:r>
            <a:endParaRPr lang="pt-BR" sz="1400" i="1"/>
          </a:p>
        </p:txBody>
      </p:sp>
    </p:spTree>
    <p:extLst>
      <p:ext uri="{BB962C8B-B14F-4D97-AF65-F5344CB8AC3E}">
        <p14:creationId xmlns:p14="http://schemas.microsoft.com/office/powerpoint/2010/main" val="684716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8BB3F4A4-9770-804C-331D-AB1199A6F5A7}"/>
              </a:ext>
            </a:extLst>
          </p:cNvPr>
          <p:cNvSpPr/>
          <p:nvPr/>
        </p:nvSpPr>
        <p:spPr>
          <a:xfrm>
            <a:off x="0" y="0"/>
            <a:ext cx="12192000" cy="10084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54462D9-A57E-4A9F-ECFF-BC61C2360D35}"/>
              </a:ext>
            </a:extLst>
          </p:cNvPr>
          <p:cNvSpPr txBox="1"/>
          <p:nvPr/>
        </p:nvSpPr>
        <p:spPr>
          <a:xfrm>
            <a:off x="290004" y="211814"/>
            <a:ext cx="9355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>
                <a:solidFill>
                  <a:schemeClr val="bg1"/>
                </a:solidFill>
                <a:cs typeface="Arial" panose="020B0604020202020204" pitchFamily="34" charset="0"/>
              </a:rPr>
              <a:t>Distribuição de algumas variáveis categóricas vs churn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53E5A24-E5F0-B9FB-332C-6FC734267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724" y="1531189"/>
            <a:ext cx="7284552" cy="413608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562A9AB-1590-C4BE-E698-9F62587C4221}"/>
              </a:ext>
            </a:extLst>
          </p:cNvPr>
          <p:cNvSpPr txBox="1"/>
          <p:nvPr/>
        </p:nvSpPr>
        <p:spPr>
          <a:xfrm>
            <a:off x="192275" y="6341606"/>
            <a:ext cx="10782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b="0" i="1">
                <a:solidFill>
                  <a:srgbClr val="000000"/>
                </a:solidFill>
                <a:effectLst/>
                <a:latin typeface="Helvetica Neue"/>
              </a:rPr>
              <a:t>Em todos os casos, os testes estatísticos mostraram diferença significativas entre os percentuais.</a:t>
            </a:r>
            <a:endParaRPr lang="pt-BR" sz="1400" i="1"/>
          </a:p>
        </p:txBody>
      </p:sp>
    </p:spTree>
    <p:extLst>
      <p:ext uri="{BB962C8B-B14F-4D97-AF65-F5344CB8AC3E}">
        <p14:creationId xmlns:p14="http://schemas.microsoft.com/office/powerpoint/2010/main" val="3275329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8BB3F4A4-9770-804C-331D-AB1199A6F5A7}"/>
              </a:ext>
            </a:extLst>
          </p:cNvPr>
          <p:cNvSpPr/>
          <p:nvPr/>
        </p:nvSpPr>
        <p:spPr>
          <a:xfrm>
            <a:off x="0" y="0"/>
            <a:ext cx="12192000" cy="10084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54462D9-A57E-4A9F-ECFF-BC61C2360D35}"/>
              </a:ext>
            </a:extLst>
          </p:cNvPr>
          <p:cNvSpPr txBox="1"/>
          <p:nvPr/>
        </p:nvSpPr>
        <p:spPr>
          <a:xfrm>
            <a:off x="290004" y="211814"/>
            <a:ext cx="9355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>
                <a:solidFill>
                  <a:schemeClr val="bg1"/>
                </a:solidFill>
                <a:cs typeface="Arial" panose="020B0604020202020204" pitchFamily="34" charset="0"/>
              </a:rPr>
              <a:t>Distribuição de algumas variáveis categóricas vs churn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6639CC-74DF-7A51-5C69-6B0FB7CF0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422" y="1784729"/>
            <a:ext cx="6097156" cy="381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557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8BB3F4A4-9770-804C-331D-AB1199A6F5A7}"/>
              </a:ext>
            </a:extLst>
          </p:cNvPr>
          <p:cNvSpPr/>
          <p:nvPr/>
        </p:nvSpPr>
        <p:spPr>
          <a:xfrm>
            <a:off x="0" y="0"/>
            <a:ext cx="12192000" cy="10084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54462D9-A57E-4A9F-ECFF-BC61C2360D35}"/>
              </a:ext>
            </a:extLst>
          </p:cNvPr>
          <p:cNvSpPr txBox="1"/>
          <p:nvPr/>
        </p:nvSpPr>
        <p:spPr>
          <a:xfrm>
            <a:off x="290004" y="211814"/>
            <a:ext cx="3827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>
                <a:solidFill>
                  <a:schemeClr val="bg1"/>
                </a:solidFill>
                <a:cs typeface="Arial" panose="020B0604020202020204" pitchFamily="34" charset="0"/>
              </a:rPr>
              <a:t>Distribuição do churn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E837298-F609-6B74-23EE-292427B61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440" y="1774613"/>
            <a:ext cx="9993120" cy="260646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D9D2348-E3D8-5CB7-E013-FBBED87EC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440" y="4381081"/>
            <a:ext cx="3372321" cy="2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467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eta Logo – PNG e Vetor – Download de Logo">
            <a:extLst>
              <a:ext uri="{FF2B5EF4-FFF2-40B4-BE49-F238E27FC236}">
                <a16:creationId xmlns:a16="http://schemas.microsoft.com/office/drawing/2014/main" id="{5C63F6DF-843B-636A-0B4F-31296388E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968" y="749605"/>
            <a:ext cx="2291904" cy="461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2A3045E-7861-DDAD-AACA-26EC08D8B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230" y="1353358"/>
            <a:ext cx="528541" cy="52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Whatsapp Logo – PNG e Vetor – Download de Logo">
            <a:extLst>
              <a:ext uri="{FF2B5EF4-FFF2-40B4-BE49-F238E27FC236}">
                <a16:creationId xmlns:a16="http://schemas.microsoft.com/office/drawing/2014/main" id="{5A677D0B-006D-0B92-4C7A-46305D73E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528" y="1332083"/>
            <a:ext cx="617458" cy="62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Mark Zuckerberg PNG Background Image | PNG Arts">
            <a:extLst>
              <a:ext uri="{FF2B5EF4-FFF2-40B4-BE49-F238E27FC236}">
                <a16:creationId xmlns:a16="http://schemas.microsoft.com/office/drawing/2014/main" id="{E418688C-EE38-CCC5-0E3C-AFC6E5963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96" y="934618"/>
            <a:ext cx="2364700" cy="2113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2AD19B59-EEAE-D85A-207F-19888DBAF753}"/>
              </a:ext>
            </a:extLst>
          </p:cNvPr>
          <p:cNvSpPr txBox="1"/>
          <p:nvPr/>
        </p:nvSpPr>
        <p:spPr>
          <a:xfrm>
            <a:off x="812539" y="5150400"/>
            <a:ext cx="34090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/>
              <a:t>Suponhamos o seguinte objetivo dele: traçar um perfil dos usuários do Instagram.</a:t>
            </a:r>
          </a:p>
        </p:txBody>
      </p:sp>
      <p:pic>
        <p:nvPicPr>
          <p:cNvPr id="2060" name="Picture 12">
            <a:extLst>
              <a:ext uri="{FF2B5EF4-FFF2-40B4-BE49-F238E27FC236}">
                <a16:creationId xmlns:a16="http://schemas.microsoft.com/office/drawing/2014/main" id="{0F2B1160-422E-8FA1-155E-16F942887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879" y="1353358"/>
            <a:ext cx="528541" cy="52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eta: para Baixo 5">
            <a:extLst>
              <a:ext uri="{FF2B5EF4-FFF2-40B4-BE49-F238E27FC236}">
                <a16:creationId xmlns:a16="http://schemas.microsoft.com/office/drawing/2014/main" id="{00987740-E603-D204-E126-9886F8DF4F90}"/>
              </a:ext>
            </a:extLst>
          </p:cNvPr>
          <p:cNvSpPr/>
          <p:nvPr/>
        </p:nvSpPr>
        <p:spPr>
          <a:xfrm>
            <a:off x="2095393" y="3792460"/>
            <a:ext cx="843378" cy="992080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E4A990AA-3F54-EA8F-B16B-3EA57D5C7062}"/>
              </a:ext>
            </a:extLst>
          </p:cNvPr>
          <p:cNvSpPr txBox="1"/>
          <p:nvPr/>
        </p:nvSpPr>
        <p:spPr>
          <a:xfrm>
            <a:off x="5972478" y="1837799"/>
            <a:ext cx="1182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i="1"/>
              <a:t>Gênero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A7D8410-B3B2-D661-4F95-D90FCEED3649}"/>
              </a:ext>
            </a:extLst>
          </p:cNvPr>
          <p:cNvSpPr txBox="1"/>
          <p:nvPr/>
        </p:nvSpPr>
        <p:spPr>
          <a:xfrm>
            <a:off x="5981534" y="2372660"/>
            <a:ext cx="1438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i="1"/>
              <a:t>Idade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0757555-EDAC-B018-100F-B01AD1D7161B}"/>
              </a:ext>
            </a:extLst>
          </p:cNvPr>
          <p:cNvSpPr txBox="1"/>
          <p:nvPr/>
        </p:nvSpPr>
        <p:spPr>
          <a:xfrm>
            <a:off x="6193654" y="3104212"/>
            <a:ext cx="1438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i="1"/>
              <a:t>Estado Civil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3F48FD8-3DB6-7B3D-4EB3-54EE8D02CE6E}"/>
              </a:ext>
            </a:extLst>
          </p:cNvPr>
          <p:cNvSpPr txBox="1"/>
          <p:nvPr/>
        </p:nvSpPr>
        <p:spPr>
          <a:xfrm>
            <a:off x="7384740" y="1481157"/>
            <a:ext cx="1438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i="1"/>
              <a:t>Localidade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23702A7-0862-C362-54EB-E5663E35AFC4}"/>
              </a:ext>
            </a:extLst>
          </p:cNvPr>
          <p:cNvSpPr txBox="1"/>
          <p:nvPr/>
        </p:nvSpPr>
        <p:spPr>
          <a:xfrm>
            <a:off x="7899862" y="2064884"/>
            <a:ext cx="2005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i="1"/>
              <a:t>Tempo de acesso na plataforma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D3857165-0EAE-D11C-C108-A8E3F7E8F817}"/>
              </a:ext>
            </a:extLst>
          </p:cNvPr>
          <p:cNvSpPr txBox="1"/>
          <p:nvPr/>
        </p:nvSpPr>
        <p:spPr>
          <a:xfrm>
            <a:off x="8050636" y="3030798"/>
            <a:ext cx="1732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i="1"/>
              <a:t>Horários e dias de acesso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0398C4F9-BB9D-47ED-2663-4E4E0855ACC3}"/>
              </a:ext>
            </a:extLst>
          </p:cNvPr>
          <p:cNvSpPr txBox="1"/>
          <p:nvPr/>
        </p:nvSpPr>
        <p:spPr>
          <a:xfrm>
            <a:off x="9206214" y="1582598"/>
            <a:ext cx="1545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i="1"/>
              <a:t>Curtidas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3DA76A28-594E-7DED-195A-A61BFE1B6719}"/>
              </a:ext>
            </a:extLst>
          </p:cNvPr>
          <p:cNvSpPr txBox="1"/>
          <p:nvPr/>
        </p:nvSpPr>
        <p:spPr>
          <a:xfrm>
            <a:off x="9010193" y="934618"/>
            <a:ext cx="1545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i="1"/>
              <a:t>Escolaridade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5B928BE3-ADE6-CFD9-5493-D977E05B7881}"/>
              </a:ext>
            </a:extLst>
          </p:cNvPr>
          <p:cNvSpPr txBox="1"/>
          <p:nvPr/>
        </p:nvSpPr>
        <p:spPr>
          <a:xfrm>
            <a:off x="9824437" y="2339798"/>
            <a:ext cx="2005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i="1"/>
              <a:t>Conteúdos que mais gosta</a:t>
            </a:r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32F9293D-5729-24CD-97EE-C6FF499315BE}"/>
              </a:ext>
            </a:extLst>
          </p:cNvPr>
          <p:cNvSpPr/>
          <p:nvPr/>
        </p:nvSpPr>
        <p:spPr>
          <a:xfrm>
            <a:off x="5904994" y="749605"/>
            <a:ext cx="5868000" cy="3180386"/>
          </a:xfrm>
          <a:custGeom>
            <a:avLst/>
            <a:gdLst>
              <a:gd name="connsiteX0" fmla="*/ 44388 w 5894786"/>
              <a:gd name="connsiteY0" fmla="*/ 1083076 h 3180386"/>
              <a:gd name="connsiteX1" fmla="*/ 133165 w 5894786"/>
              <a:gd name="connsiteY1" fmla="*/ 1056443 h 3180386"/>
              <a:gd name="connsiteX2" fmla="*/ 177553 w 5894786"/>
              <a:gd name="connsiteY2" fmla="*/ 1038687 h 3180386"/>
              <a:gd name="connsiteX3" fmla="*/ 213064 w 5894786"/>
              <a:gd name="connsiteY3" fmla="*/ 1020932 h 3180386"/>
              <a:gd name="connsiteX4" fmla="*/ 292963 w 5894786"/>
              <a:gd name="connsiteY4" fmla="*/ 1012054 h 3180386"/>
              <a:gd name="connsiteX5" fmla="*/ 372862 w 5894786"/>
              <a:gd name="connsiteY5" fmla="*/ 985421 h 3180386"/>
              <a:gd name="connsiteX6" fmla="*/ 417250 w 5894786"/>
              <a:gd name="connsiteY6" fmla="*/ 967666 h 3180386"/>
              <a:gd name="connsiteX7" fmla="*/ 532660 w 5894786"/>
              <a:gd name="connsiteY7" fmla="*/ 958788 h 3180386"/>
              <a:gd name="connsiteX8" fmla="*/ 674703 w 5894786"/>
              <a:gd name="connsiteY8" fmla="*/ 932155 h 3180386"/>
              <a:gd name="connsiteX9" fmla="*/ 878889 w 5894786"/>
              <a:gd name="connsiteY9" fmla="*/ 923278 h 3180386"/>
              <a:gd name="connsiteX10" fmla="*/ 1003177 w 5894786"/>
              <a:gd name="connsiteY10" fmla="*/ 905522 h 3180386"/>
              <a:gd name="connsiteX11" fmla="*/ 1260629 w 5894786"/>
              <a:gd name="connsiteY11" fmla="*/ 852256 h 3180386"/>
              <a:gd name="connsiteX12" fmla="*/ 1376039 w 5894786"/>
              <a:gd name="connsiteY12" fmla="*/ 807868 h 3180386"/>
              <a:gd name="connsiteX13" fmla="*/ 1455938 w 5894786"/>
              <a:gd name="connsiteY13" fmla="*/ 781235 h 3180386"/>
              <a:gd name="connsiteX14" fmla="*/ 1580225 w 5894786"/>
              <a:gd name="connsiteY14" fmla="*/ 692458 h 3180386"/>
              <a:gd name="connsiteX15" fmla="*/ 1651246 w 5894786"/>
              <a:gd name="connsiteY15" fmla="*/ 639192 h 3180386"/>
              <a:gd name="connsiteX16" fmla="*/ 1686757 w 5894786"/>
              <a:gd name="connsiteY16" fmla="*/ 603681 h 3180386"/>
              <a:gd name="connsiteX17" fmla="*/ 1846555 w 5894786"/>
              <a:gd name="connsiteY17" fmla="*/ 514905 h 3180386"/>
              <a:gd name="connsiteX18" fmla="*/ 1935332 w 5894786"/>
              <a:gd name="connsiteY18" fmla="*/ 470516 h 3180386"/>
              <a:gd name="connsiteX19" fmla="*/ 1988598 w 5894786"/>
              <a:gd name="connsiteY19" fmla="*/ 443883 h 3180386"/>
              <a:gd name="connsiteX20" fmla="*/ 2201662 w 5894786"/>
              <a:gd name="connsiteY20" fmla="*/ 399495 h 3180386"/>
              <a:gd name="connsiteX21" fmla="*/ 2272683 w 5894786"/>
              <a:gd name="connsiteY21" fmla="*/ 381740 h 3180386"/>
              <a:gd name="connsiteX22" fmla="*/ 2396971 w 5894786"/>
              <a:gd name="connsiteY22" fmla="*/ 363984 h 3180386"/>
              <a:gd name="connsiteX23" fmla="*/ 2547891 w 5894786"/>
              <a:gd name="connsiteY23" fmla="*/ 337351 h 3180386"/>
              <a:gd name="connsiteX24" fmla="*/ 2672178 w 5894786"/>
              <a:gd name="connsiteY24" fmla="*/ 292963 h 3180386"/>
              <a:gd name="connsiteX25" fmla="*/ 2831977 w 5894786"/>
              <a:gd name="connsiteY25" fmla="*/ 230819 h 3180386"/>
              <a:gd name="connsiteX26" fmla="*/ 2894120 w 5894786"/>
              <a:gd name="connsiteY26" fmla="*/ 195309 h 3180386"/>
              <a:gd name="connsiteX27" fmla="*/ 3080551 w 5894786"/>
              <a:gd name="connsiteY27" fmla="*/ 150920 h 3180386"/>
              <a:gd name="connsiteX28" fmla="*/ 3480046 w 5894786"/>
              <a:gd name="connsiteY28" fmla="*/ 44388 h 3180386"/>
              <a:gd name="connsiteX29" fmla="*/ 3879542 w 5894786"/>
              <a:gd name="connsiteY29" fmla="*/ 0 h 3180386"/>
              <a:gd name="connsiteX30" fmla="*/ 4314547 w 5894786"/>
              <a:gd name="connsiteY30" fmla="*/ 8878 h 3180386"/>
              <a:gd name="connsiteX31" fmla="*/ 4438835 w 5894786"/>
              <a:gd name="connsiteY31" fmla="*/ 53266 h 3180386"/>
              <a:gd name="connsiteX32" fmla="*/ 4669654 w 5894786"/>
              <a:gd name="connsiteY32" fmla="*/ 177553 h 3180386"/>
              <a:gd name="connsiteX33" fmla="*/ 4785064 w 5894786"/>
              <a:gd name="connsiteY33" fmla="*/ 257452 h 3180386"/>
              <a:gd name="connsiteX34" fmla="*/ 4820575 w 5894786"/>
              <a:gd name="connsiteY34" fmla="*/ 301841 h 3180386"/>
              <a:gd name="connsiteX35" fmla="*/ 4909351 w 5894786"/>
              <a:gd name="connsiteY35" fmla="*/ 435006 h 3180386"/>
              <a:gd name="connsiteX36" fmla="*/ 4927107 w 5894786"/>
              <a:gd name="connsiteY36" fmla="*/ 861134 h 3180386"/>
              <a:gd name="connsiteX37" fmla="*/ 5113538 w 5894786"/>
              <a:gd name="connsiteY37" fmla="*/ 1038687 h 3180386"/>
              <a:gd name="connsiteX38" fmla="*/ 5166804 w 5894786"/>
              <a:gd name="connsiteY38" fmla="*/ 1065320 h 3180386"/>
              <a:gd name="connsiteX39" fmla="*/ 5228947 w 5894786"/>
              <a:gd name="connsiteY39" fmla="*/ 1100831 h 3180386"/>
              <a:gd name="connsiteX40" fmla="*/ 5406501 w 5894786"/>
              <a:gd name="connsiteY40" fmla="*/ 1154097 h 3180386"/>
              <a:gd name="connsiteX41" fmla="*/ 5459767 w 5894786"/>
              <a:gd name="connsiteY41" fmla="*/ 1171852 h 3180386"/>
              <a:gd name="connsiteX42" fmla="*/ 5504155 w 5894786"/>
              <a:gd name="connsiteY42" fmla="*/ 1198485 h 3180386"/>
              <a:gd name="connsiteX43" fmla="*/ 5584054 w 5894786"/>
              <a:gd name="connsiteY43" fmla="*/ 1260629 h 3180386"/>
              <a:gd name="connsiteX44" fmla="*/ 5672831 w 5894786"/>
              <a:gd name="connsiteY44" fmla="*/ 1358283 h 3180386"/>
              <a:gd name="connsiteX45" fmla="*/ 5717219 w 5894786"/>
              <a:gd name="connsiteY45" fmla="*/ 1420427 h 3180386"/>
              <a:gd name="connsiteX46" fmla="*/ 5788241 w 5894786"/>
              <a:gd name="connsiteY46" fmla="*/ 1518081 h 3180386"/>
              <a:gd name="connsiteX47" fmla="*/ 5814874 w 5894786"/>
              <a:gd name="connsiteY47" fmla="*/ 1589103 h 3180386"/>
              <a:gd name="connsiteX48" fmla="*/ 5841507 w 5894786"/>
              <a:gd name="connsiteY48" fmla="*/ 1651247 h 3180386"/>
              <a:gd name="connsiteX49" fmla="*/ 5859262 w 5894786"/>
              <a:gd name="connsiteY49" fmla="*/ 1686757 h 3180386"/>
              <a:gd name="connsiteX50" fmla="*/ 5877017 w 5894786"/>
              <a:gd name="connsiteY50" fmla="*/ 1740023 h 3180386"/>
              <a:gd name="connsiteX51" fmla="*/ 5885895 w 5894786"/>
              <a:gd name="connsiteY51" fmla="*/ 1828800 h 3180386"/>
              <a:gd name="connsiteX52" fmla="*/ 5894773 w 5894786"/>
              <a:gd name="connsiteY52" fmla="*/ 1873188 h 3180386"/>
              <a:gd name="connsiteX53" fmla="*/ 5877017 w 5894786"/>
              <a:gd name="connsiteY53" fmla="*/ 2192784 h 3180386"/>
              <a:gd name="connsiteX54" fmla="*/ 5850384 w 5894786"/>
              <a:gd name="connsiteY54" fmla="*/ 2237173 h 3180386"/>
              <a:gd name="connsiteX55" fmla="*/ 5779363 w 5894786"/>
              <a:gd name="connsiteY55" fmla="*/ 2325949 h 3180386"/>
              <a:gd name="connsiteX56" fmla="*/ 5752730 w 5894786"/>
              <a:gd name="connsiteY56" fmla="*/ 2352582 h 3180386"/>
              <a:gd name="connsiteX57" fmla="*/ 5637320 w 5894786"/>
              <a:gd name="connsiteY57" fmla="*/ 2432481 h 3180386"/>
              <a:gd name="connsiteX58" fmla="*/ 5228947 w 5894786"/>
              <a:gd name="connsiteY58" fmla="*/ 2574524 h 3180386"/>
              <a:gd name="connsiteX59" fmla="*/ 4971495 w 5894786"/>
              <a:gd name="connsiteY59" fmla="*/ 2627790 h 3180386"/>
              <a:gd name="connsiteX60" fmla="*/ 4856085 w 5894786"/>
              <a:gd name="connsiteY60" fmla="*/ 2663301 h 3180386"/>
              <a:gd name="connsiteX61" fmla="*/ 4678532 w 5894786"/>
              <a:gd name="connsiteY61" fmla="*/ 2725445 h 3180386"/>
              <a:gd name="connsiteX62" fmla="*/ 4598633 w 5894786"/>
              <a:gd name="connsiteY62" fmla="*/ 2769833 h 3180386"/>
              <a:gd name="connsiteX63" fmla="*/ 4509856 w 5894786"/>
              <a:gd name="connsiteY63" fmla="*/ 2814221 h 3180386"/>
              <a:gd name="connsiteX64" fmla="*/ 4456590 w 5894786"/>
              <a:gd name="connsiteY64" fmla="*/ 2858610 h 3180386"/>
              <a:gd name="connsiteX65" fmla="*/ 4358936 w 5894786"/>
              <a:gd name="connsiteY65" fmla="*/ 2894120 h 3180386"/>
              <a:gd name="connsiteX66" fmla="*/ 4048217 w 5894786"/>
              <a:gd name="connsiteY66" fmla="*/ 3009530 h 3180386"/>
              <a:gd name="connsiteX67" fmla="*/ 3799643 w 5894786"/>
              <a:gd name="connsiteY67" fmla="*/ 3089429 h 3180386"/>
              <a:gd name="connsiteX68" fmla="*/ 3675355 w 5894786"/>
              <a:gd name="connsiteY68" fmla="*/ 3116062 h 3180386"/>
              <a:gd name="connsiteX69" fmla="*/ 3568823 w 5894786"/>
              <a:gd name="connsiteY69" fmla="*/ 3142695 h 3180386"/>
              <a:gd name="connsiteX70" fmla="*/ 3453413 w 5894786"/>
              <a:gd name="connsiteY70" fmla="*/ 3151573 h 3180386"/>
              <a:gd name="connsiteX71" fmla="*/ 3338004 w 5894786"/>
              <a:gd name="connsiteY71" fmla="*/ 3178206 h 3180386"/>
              <a:gd name="connsiteX72" fmla="*/ 2476870 w 5894786"/>
              <a:gd name="connsiteY72" fmla="*/ 3151573 h 3180386"/>
              <a:gd name="connsiteX73" fmla="*/ 2414726 w 5894786"/>
              <a:gd name="connsiteY73" fmla="*/ 3142695 h 3180386"/>
              <a:gd name="connsiteX74" fmla="*/ 2228295 w 5894786"/>
              <a:gd name="connsiteY74" fmla="*/ 3080551 h 3180386"/>
              <a:gd name="connsiteX75" fmla="*/ 2175029 w 5894786"/>
              <a:gd name="connsiteY75" fmla="*/ 3053918 h 3180386"/>
              <a:gd name="connsiteX76" fmla="*/ 2148396 w 5894786"/>
              <a:gd name="connsiteY76" fmla="*/ 3027285 h 3180386"/>
              <a:gd name="connsiteX77" fmla="*/ 2068497 w 5894786"/>
              <a:gd name="connsiteY77" fmla="*/ 2974019 h 3180386"/>
              <a:gd name="connsiteX78" fmla="*/ 1953087 w 5894786"/>
              <a:gd name="connsiteY78" fmla="*/ 2902998 h 3180386"/>
              <a:gd name="connsiteX79" fmla="*/ 1873188 w 5894786"/>
              <a:gd name="connsiteY79" fmla="*/ 2894120 h 3180386"/>
              <a:gd name="connsiteX80" fmla="*/ 1766656 w 5894786"/>
              <a:gd name="connsiteY80" fmla="*/ 2876365 h 3180386"/>
              <a:gd name="connsiteX81" fmla="*/ 506027 w 5894786"/>
              <a:gd name="connsiteY81" fmla="*/ 2840854 h 3180386"/>
              <a:gd name="connsiteX82" fmla="*/ 417250 w 5894786"/>
              <a:gd name="connsiteY82" fmla="*/ 2831977 h 3180386"/>
              <a:gd name="connsiteX83" fmla="*/ 346229 w 5894786"/>
              <a:gd name="connsiteY83" fmla="*/ 2814221 h 3180386"/>
              <a:gd name="connsiteX84" fmla="*/ 275208 w 5894786"/>
              <a:gd name="connsiteY84" fmla="*/ 2805344 h 3180386"/>
              <a:gd name="connsiteX85" fmla="*/ 213064 w 5894786"/>
              <a:gd name="connsiteY85" fmla="*/ 2778711 h 3180386"/>
              <a:gd name="connsiteX86" fmla="*/ 142043 w 5894786"/>
              <a:gd name="connsiteY86" fmla="*/ 2752078 h 3180386"/>
              <a:gd name="connsiteX87" fmla="*/ 115410 w 5894786"/>
              <a:gd name="connsiteY87" fmla="*/ 2725445 h 3180386"/>
              <a:gd name="connsiteX88" fmla="*/ 88777 w 5894786"/>
              <a:gd name="connsiteY88" fmla="*/ 2707689 h 3180386"/>
              <a:gd name="connsiteX89" fmla="*/ 35510 w 5894786"/>
              <a:gd name="connsiteY89" fmla="*/ 2645546 h 3180386"/>
              <a:gd name="connsiteX90" fmla="*/ 26633 w 5894786"/>
              <a:gd name="connsiteY90" fmla="*/ 2618913 h 3180386"/>
              <a:gd name="connsiteX91" fmla="*/ 8877 w 5894786"/>
              <a:gd name="connsiteY91" fmla="*/ 2574524 h 3180386"/>
              <a:gd name="connsiteX92" fmla="*/ 26633 w 5894786"/>
              <a:gd name="connsiteY92" fmla="*/ 2325949 h 3180386"/>
              <a:gd name="connsiteX93" fmla="*/ 71021 w 5894786"/>
              <a:gd name="connsiteY93" fmla="*/ 2228295 h 3180386"/>
              <a:gd name="connsiteX94" fmla="*/ 124287 w 5894786"/>
              <a:gd name="connsiteY94" fmla="*/ 2121763 h 3180386"/>
              <a:gd name="connsiteX95" fmla="*/ 133165 w 5894786"/>
              <a:gd name="connsiteY95" fmla="*/ 2077375 h 3180386"/>
              <a:gd name="connsiteX96" fmla="*/ 177553 w 5894786"/>
              <a:gd name="connsiteY96" fmla="*/ 1988598 h 3180386"/>
              <a:gd name="connsiteX97" fmla="*/ 213064 w 5894786"/>
              <a:gd name="connsiteY97" fmla="*/ 1828800 h 3180386"/>
              <a:gd name="connsiteX98" fmla="*/ 213064 w 5894786"/>
              <a:gd name="connsiteY98" fmla="*/ 1562470 h 3180386"/>
              <a:gd name="connsiteX99" fmla="*/ 177553 w 5894786"/>
              <a:gd name="connsiteY99" fmla="*/ 1509204 h 3180386"/>
              <a:gd name="connsiteX100" fmla="*/ 142043 w 5894786"/>
              <a:gd name="connsiteY100" fmla="*/ 1420427 h 3180386"/>
              <a:gd name="connsiteX101" fmla="*/ 133165 w 5894786"/>
              <a:gd name="connsiteY101" fmla="*/ 1393794 h 3180386"/>
              <a:gd name="connsiteX102" fmla="*/ 106532 w 5894786"/>
              <a:gd name="connsiteY102" fmla="*/ 1367161 h 3180386"/>
              <a:gd name="connsiteX103" fmla="*/ 44388 w 5894786"/>
              <a:gd name="connsiteY103" fmla="*/ 1287262 h 3180386"/>
              <a:gd name="connsiteX104" fmla="*/ 26633 w 5894786"/>
              <a:gd name="connsiteY104" fmla="*/ 1251751 h 3180386"/>
              <a:gd name="connsiteX105" fmla="*/ 17755 w 5894786"/>
              <a:gd name="connsiteY105" fmla="*/ 1225118 h 3180386"/>
              <a:gd name="connsiteX106" fmla="*/ 0 w 5894786"/>
              <a:gd name="connsiteY106" fmla="*/ 1180730 h 3180386"/>
              <a:gd name="connsiteX107" fmla="*/ 44388 w 5894786"/>
              <a:gd name="connsiteY107" fmla="*/ 1083076 h 3180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5894786" h="3180386">
                <a:moveTo>
                  <a:pt x="44388" y="1083076"/>
                </a:moveTo>
                <a:cubicBezTo>
                  <a:pt x="66582" y="1062361"/>
                  <a:pt x="13130" y="1092454"/>
                  <a:pt x="133165" y="1056443"/>
                </a:cubicBezTo>
                <a:cubicBezTo>
                  <a:pt x="148429" y="1051864"/>
                  <a:pt x="162991" y="1045159"/>
                  <a:pt x="177553" y="1038687"/>
                </a:cubicBezTo>
                <a:cubicBezTo>
                  <a:pt x="189646" y="1033312"/>
                  <a:pt x="200169" y="1023908"/>
                  <a:pt x="213064" y="1020932"/>
                </a:cubicBezTo>
                <a:cubicBezTo>
                  <a:pt x="239175" y="1014906"/>
                  <a:pt x="266330" y="1015013"/>
                  <a:pt x="292963" y="1012054"/>
                </a:cubicBezTo>
                <a:cubicBezTo>
                  <a:pt x="319596" y="1003176"/>
                  <a:pt x="346796" y="995847"/>
                  <a:pt x="372862" y="985421"/>
                </a:cubicBezTo>
                <a:cubicBezTo>
                  <a:pt x="387658" y="979503"/>
                  <a:pt x="401531" y="970286"/>
                  <a:pt x="417250" y="967666"/>
                </a:cubicBezTo>
                <a:cubicBezTo>
                  <a:pt x="455309" y="961323"/>
                  <a:pt x="494190" y="961747"/>
                  <a:pt x="532660" y="958788"/>
                </a:cubicBezTo>
                <a:cubicBezTo>
                  <a:pt x="579123" y="947173"/>
                  <a:pt x="626872" y="934234"/>
                  <a:pt x="674703" y="932155"/>
                </a:cubicBezTo>
                <a:lnTo>
                  <a:pt x="878889" y="923278"/>
                </a:lnTo>
                <a:cubicBezTo>
                  <a:pt x="920318" y="917359"/>
                  <a:pt x="962140" y="913729"/>
                  <a:pt x="1003177" y="905522"/>
                </a:cubicBezTo>
                <a:cubicBezTo>
                  <a:pt x="1377774" y="830603"/>
                  <a:pt x="941629" y="901335"/>
                  <a:pt x="1260629" y="852256"/>
                </a:cubicBezTo>
                <a:cubicBezTo>
                  <a:pt x="1299099" y="837460"/>
                  <a:pt x="1337303" y="821954"/>
                  <a:pt x="1376039" y="807868"/>
                </a:cubicBezTo>
                <a:cubicBezTo>
                  <a:pt x="1402422" y="798274"/>
                  <a:pt x="1430498" y="793107"/>
                  <a:pt x="1455938" y="781235"/>
                </a:cubicBezTo>
                <a:cubicBezTo>
                  <a:pt x="1478846" y="770545"/>
                  <a:pt x="1568376" y="701344"/>
                  <a:pt x="1580225" y="692458"/>
                </a:cubicBezTo>
                <a:lnTo>
                  <a:pt x="1651246" y="639192"/>
                </a:lnTo>
                <a:cubicBezTo>
                  <a:pt x="1663083" y="627355"/>
                  <a:pt x="1672962" y="613165"/>
                  <a:pt x="1686757" y="603681"/>
                </a:cubicBezTo>
                <a:cubicBezTo>
                  <a:pt x="1779405" y="539986"/>
                  <a:pt x="1771502" y="555843"/>
                  <a:pt x="1846555" y="514905"/>
                </a:cubicBezTo>
                <a:cubicBezTo>
                  <a:pt x="1978685" y="442834"/>
                  <a:pt x="1806507" y="529073"/>
                  <a:pt x="1935332" y="470516"/>
                </a:cubicBezTo>
                <a:cubicBezTo>
                  <a:pt x="1953404" y="462302"/>
                  <a:pt x="1969681" y="449902"/>
                  <a:pt x="1988598" y="443883"/>
                </a:cubicBezTo>
                <a:cubicBezTo>
                  <a:pt x="2184455" y="381565"/>
                  <a:pt x="2067221" y="424703"/>
                  <a:pt x="2201662" y="399495"/>
                </a:cubicBezTo>
                <a:cubicBezTo>
                  <a:pt x="2225646" y="394998"/>
                  <a:pt x="2248674" y="386105"/>
                  <a:pt x="2272683" y="381740"/>
                </a:cubicBezTo>
                <a:cubicBezTo>
                  <a:pt x="2313858" y="374254"/>
                  <a:pt x="2355796" y="371470"/>
                  <a:pt x="2396971" y="363984"/>
                </a:cubicBezTo>
                <a:cubicBezTo>
                  <a:pt x="2587539" y="329335"/>
                  <a:pt x="2341009" y="360339"/>
                  <a:pt x="2547891" y="337351"/>
                </a:cubicBezTo>
                <a:cubicBezTo>
                  <a:pt x="2661832" y="304797"/>
                  <a:pt x="2558717" y="337087"/>
                  <a:pt x="2672178" y="292963"/>
                </a:cubicBezTo>
                <a:cubicBezTo>
                  <a:pt x="2725167" y="272356"/>
                  <a:pt x="2780840" y="256387"/>
                  <a:pt x="2831977" y="230819"/>
                </a:cubicBezTo>
                <a:cubicBezTo>
                  <a:pt x="2853316" y="220150"/>
                  <a:pt x="2871407" y="202610"/>
                  <a:pt x="2894120" y="195309"/>
                </a:cubicBezTo>
                <a:cubicBezTo>
                  <a:pt x="2954936" y="175761"/>
                  <a:pt x="3019948" y="171121"/>
                  <a:pt x="3080551" y="150920"/>
                </a:cubicBezTo>
                <a:cubicBezTo>
                  <a:pt x="3204334" y="109660"/>
                  <a:pt x="3360295" y="54367"/>
                  <a:pt x="3480046" y="44388"/>
                </a:cubicBezTo>
                <a:cubicBezTo>
                  <a:pt x="3755668" y="21420"/>
                  <a:pt x="3622559" y="36712"/>
                  <a:pt x="3879542" y="0"/>
                </a:cubicBezTo>
                <a:lnTo>
                  <a:pt x="4314547" y="8878"/>
                </a:lnTo>
                <a:cubicBezTo>
                  <a:pt x="4358341" y="13049"/>
                  <a:pt x="4398094" y="36668"/>
                  <a:pt x="4438835" y="53266"/>
                </a:cubicBezTo>
                <a:cubicBezTo>
                  <a:pt x="4538717" y="93959"/>
                  <a:pt x="4578437" y="117912"/>
                  <a:pt x="4669654" y="177553"/>
                </a:cubicBezTo>
                <a:cubicBezTo>
                  <a:pt x="4708815" y="203158"/>
                  <a:pt x="4748946" y="227708"/>
                  <a:pt x="4785064" y="257452"/>
                </a:cubicBezTo>
                <a:cubicBezTo>
                  <a:pt x="4799691" y="269498"/>
                  <a:pt x="4809370" y="286561"/>
                  <a:pt x="4820575" y="301841"/>
                </a:cubicBezTo>
                <a:cubicBezTo>
                  <a:pt x="4877178" y="379027"/>
                  <a:pt x="4871507" y="371932"/>
                  <a:pt x="4909351" y="435006"/>
                </a:cubicBezTo>
                <a:cubicBezTo>
                  <a:pt x="4915270" y="577049"/>
                  <a:pt x="4909473" y="720066"/>
                  <a:pt x="4927107" y="861134"/>
                </a:cubicBezTo>
                <a:cubicBezTo>
                  <a:pt x="4935633" y="929345"/>
                  <a:pt x="5091688" y="1027762"/>
                  <a:pt x="5113538" y="1038687"/>
                </a:cubicBezTo>
                <a:cubicBezTo>
                  <a:pt x="5131293" y="1047565"/>
                  <a:pt x="5149326" y="1055909"/>
                  <a:pt x="5166804" y="1065320"/>
                </a:cubicBezTo>
                <a:cubicBezTo>
                  <a:pt x="5187810" y="1076631"/>
                  <a:pt x="5207089" y="1091268"/>
                  <a:pt x="5228947" y="1100831"/>
                </a:cubicBezTo>
                <a:cubicBezTo>
                  <a:pt x="5275037" y="1120996"/>
                  <a:pt x="5360866" y="1140675"/>
                  <a:pt x="5406501" y="1154097"/>
                </a:cubicBezTo>
                <a:cubicBezTo>
                  <a:pt x="5424456" y="1159378"/>
                  <a:pt x="5442729" y="1164107"/>
                  <a:pt x="5459767" y="1171852"/>
                </a:cubicBezTo>
                <a:cubicBezTo>
                  <a:pt x="5475475" y="1178992"/>
                  <a:pt x="5490114" y="1188456"/>
                  <a:pt x="5504155" y="1198485"/>
                </a:cubicBezTo>
                <a:cubicBezTo>
                  <a:pt x="5531611" y="1218096"/>
                  <a:pt x="5558557" y="1238531"/>
                  <a:pt x="5584054" y="1260629"/>
                </a:cubicBezTo>
                <a:cubicBezTo>
                  <a:pt x="5619553" y="1291395"/>
                  <a:pt x="5645152" y="1321377"/>
                  <a:pt x="5672831" y="1358283"/>
                </a:cubicBezTo>
                <a:cubicBezTo>
                  <a:pt x="5688105" y="1378648"/>
                  <a:pt x="5701945" y="1400062"/>
                  <a:pt x="5717219" y="1420427"/>
                </a:cubicBezTo>
                <a:cubicBezTo>
                  <a:pt x="5741518" y="1452826"/>
                  <a:pt x="5769859" y="1481317"/>
                  <a:pt x="5788241" y="1518081"/>
                </a:cubicBezTo>
                <a:cubicBezTo>
                  <a:pt x="5799548" y="1540696"/>
                  <a:pt x="5805484" y="1565628"/>
                  <a:pt x="5814874" y="1589103"/>
                </a:cubicBezTo>
                <a:cubicBezTo>
                  <a:pt x="5823244" y="1610028"/>
                  <a:pt x="5832181" y="1630730"/>
                  <a:pt x="5841507" y="1651247"/>
                </a:cubicBezTo>
                <a:cubicBezTo>
                  <a:pt x="5846983" y="1663295"/>
                  <a:pt x="5854347" y="1674470"/>
                  <a:pt x="5859262" y="1686757"/>
                </a:cubicBezTo>
                <a:cubicBezTo>
                  <a:pt x="5866213" y="1704134"/>
                  <a:pt x="5871099" y="1722268"/>
                  <a:pt x="5877017" y="1740023"/>
                </a:cubicBezTo>
                <a:cubicBezTo>
                  <a:pt x="5879976" y="1769615"/>
                  <a:pt x="5881964" y="1799321"/>
                  <a:pt x="5885895" y="1828800"/>
                </a:cubicBezTo>
                <a:cubicBezTo>
                  <a:pt x="5887889" y="1843757"/>
                  <a:pt x="5895141" y="1858103"/>
                  <a:pt x="5894773" y="1873188"/>
                </a:cubicBezTo>
                <a:cubicBezTo>
                  <a:pt x="5892171" y="1979853"/>
                  <a:pt x="5889933" y="2086872"/>
                  <a:pt x="5877017" y="2192784"/>
                </a:cubicBezTo>
                <a:cubicBezTo>
                  <a:pt x="5874928" y="2209912"/>
                  <a:pt x="5860588" y="2223258"/>
                  <a:pt x="5850384" y="2237173"/>
                </a:cubicBezTo>
                <a:cubicBezTo>
                  <a:pt x="5827974" y="2267733"/>
                  <a:pt x="5806160" y="2299152"/>
                  <a:pt x="5779363" y="2325949"/>
                </a:cubicBezTo>
                <a:cubicBezTo>
                  <a:pt x="5770485" y="2334827"/>
                  <a:pt x="5762774" y="2345049"/>
                  <a:pt x="5752730" y="2352582"/>
                </a:cubicBezTo>
                <a:cubicBezTo>
                  <a:pt x="5715298" y="2380656"/>
                  <a:pt x="5679605" y="2412451"/>
                  <a:pt x="5637320" y="2432481"/>
                </a:cubicBezTo>
                <a:cubicBezTo>
                  <a:pt x="5450730" y="2520867"/>
                  <a:pt x="5453669" y="2532388"/>
                  <a:pt x="5228947" y="2574524"/>
                </a:cubicBezTo>
                <a:cubicBezTo>
                  <a:pt x="5141322" y="2590954"/>
                  <a:pt x="5057442" y="2604650"/>
                  <a:pt x="4971495" y="2627790"/>
                </a:cubicBezTo>
                <a:cubicBezTo>
                  <a:pt x="4932629" y="2638254"/>
                  <a:pt x="4894269" y="2650573"/>
                  <a:pt x="4856085" y="2663301"/>
                </a:cubicBezTo>
                <a:cubicBezTo>
                  <a:pt x="4796598" y="2683130"/>
                  <a:pt x="4733346" y="2694993"/>
                  <a:pt x="4678532" y="2725445"/>
                </a:cubicBezTo>
                <a:cubicBezTo>
                  <a:pt x="4651899" y="2740241"/>
                  <a:pt x="4625594" y="2755643"/>
                  <a:pt x="4598633" y="2769833"/>
                </a:cubicBezTo>
                <a:cubicBezTo>
                  <a:pt x="4569355" y="2785242"/>
                  <a:pt x="4537912" y="2796686"/>
                  <a:pt x="4509856" y="2814221"/>
                </a:cubicBezTo>
                <a:cubicBezTo>
                  <a:pt x="4490257" y="2826471"/>
                  <a:pt x="4477016" y="2847796"/>
                  <a:pt x="4456590" y="2858610"/>
                </a:cubicBezTo>
                <a:cubicBezTo>
                  <a:pt x="4425979" y="2874816"/>
                  <a:pt x="4390669" y="2880237"/>
                  <a:pt x="4358936" y="2894120"/>
                </a:cubicBezTo>
                <a:cubicBezTo>
                  <a:pt x="3930507" y="3081558"/>
                  <a:pt x="4365227" y="2918956"/>
                  <a:pt x="4048217" y="3009530"/>
                </a:cubicBezTo>
                <a:cubicBezTo>
                  <a:pt x="3964533" y="3033440"/>
                  <a:pt x="3884744" y="3071193"/>
                  <a:pt x="3799643" y="3089429"/>
                </a:cubicBezTo>
                <a:lnTo>
                  <a:pt x="3675355" y="3116062"/>
                </a:lnTo>
                <a:cubicBezTo>
                  <a:pt x="3639689" y="3124293"/>
                  <a:pt x="3604967" y="3136912"/>
                  <a:pt x="3568823" y="3142695"/>
                </a:cubicBezTo>
                <a:cubicBezTo>
                  <a:pt x="3530724" y="3148791"/>
                  <a:pt x="3491883" y="3148614"/>
                  <a:pt x="3453413" y="3151573"/>
                </a:cubicBezTo>
                <a:cubicBezTo>
                  <a:pt x="3414943" y="3160451"/>
                  <a:pt x="3377483" y="3177815"/>
                  <a:pt x="3338004" y="3178206"/>
                </a:cubicBezTo>
                <a:cubicBezTo>
                  <a:pt x="3064619" y="3180913"/>
                  <a:pt x="2760654" y="3187045"/>
                  <a:pt x="2476870" y="3151573"/>
                </a:cubicBezTo>
                <a:cubicBezTo>
                  <a:pt x="2456107" y="3148978"/>
                  <a:pt x="2435441" y="3145654"/>
                  <a:pt x="2414726" y="3142695"/>
                </a:cubicBezTo>
                <a:cubicBezTo>
                  <a:pt x="2341432" y="3120707"/>
                  <a:pt x="2300433" y="3110255"/>
                  <a:pt x="2228295" y="3080551"/>
                </a:cubicBezTo>
                <a:cubicBezTo>
                  <a:pt x="2209939" y="3072993"/>
                  <a:pt x="2191546" y="3064929"/>
                  <a:pt x="2175029" y="3053918"/>
                </a:cubicBezTo>
                <a:cubicBezTo>
                  <a:pt x="2164583" y="3046954"/>
                  <a:pt x="2157845" y="3035552"/>
                  <a:pt x="2148396" y="3027285"/>
                </a:cubicBezTo>
                <a:cubicBezTo>
                  <a:pt x="2084880" y="2971709"/>
                  <a:pt x="2127097" y="3008490"/>
                  <a:pt x="2068497" y="2974019"/>
                </a:cubicBezTo>
                <a:cubicBezTo>
                  <a:pt x="2029563" y="2951117"/>
                  <a:pt x="1997981" y="2907986"/>
                  <a:pt x="1953087" y="2902998"/>
                </a:cubicBezTo>
                <a:cubicBezTo>
                  <a:pt x="1926454" y="2900039"/>
                  <a:pt x="1899716" y="2897910"/>
                  <a:pt x="1873188" y="2894120"/>
                </a:cubicBezTo>
                <a:cubicBezTo>
                  <a:pt x="1837549" y="2889029"/>
                  <a:pt x="1802604" y="2878308"/>
                  <a:pt x="1766656" y="2876365"/>
                </a:cubicBezTo>
                <a:cubicBezTo>
                  <a:pt x="1570055" y="2865738"/>
                  <a:pt x="637968" y="2844153"/>
                  <a:pt x="506027" y="2840854"/>
                </a:cubicBezTo>
                <a:cubicBezTo>
                  <a:pt x="476435" y="2837895"/>
                  <a:pt x="446585" y="2836866"/>
                  <a:pt x="417250" y="2831977"/>
                </a:cubicBezTo>
                <a:cubicBezTo>
                  <a:pt x="393180" y="2827965"/>
                  <a:pt x="370213" y="2818718"/>
                  <a:pt x="346229" y="2814221"/>
                </a:cubicBezTo>
                <a:cubicBezTo>
                  <a:pt x="322780" y="2809824"/>
                  <a:pt x="298882" y="2808303"/>
                  <a:pt x="275208" y="2805344"/>
                </a:cubicBezTo>
                <a:cubicBezTo>
                  <a:pt x="254493" y="2796466"/>
                  <a:pt x="233989" y="2787081"/>
                  <a:pt x="213064" y="2778711"/>
                </a:cubicBezTo>
                <a:cubicBezTo>
                  <a:pt x="189589" y="2769321"/>
                  <a:pt x="164239" y="2764185"/>
                  <a:pt x="142043" y="2752078"/>
                </a:cubicBezTo>
                <a:cubicBezTo>
                  <a:pt x="131021" y="2746066"/>
                  <a:pt x="125055" y="2733483"/>
                  <a:pt x="115410" y="2725445"/>
                </a:cubicBezTo>
                <a:cubicBezTo>
                  <a:pt x="107213" y="2718614"/>
                  <a:pt x="96974" y="2714520"/>
                  <a:pt x="88777" y="2707689"/>
                </a:cubicBezTo>
                <a:cubicBezTo>
                  <a:pt x="64044" y="2687078"/>
                  <a:pt x="55106" y="2671674"/>
                  <a:pt x="35510" y="2645546"/>
                </a:cubicBezTo>
                <a:cubicBezTo>
                  <a:pt x="32551" y="2636668"/>
                  <a:pt x="29919" y="2627675"/>
                  <a:pt x="26633" y="2618913"/>
                </a:cubicBezTo>
                <a:cubicBezTo>
                  <a:pt x="21037" y="2603991"/>
                  <a:pt x="8877" y="2590460"/>
                  <a:pt x="8877" y="2574524"/>
                </a:cubicBezTo>
                <a:cubicBezTo>
                  <a:pt x="8877" y="2491455"/>
                  <a:pt x="16927" y="2408449"/>
                  <a:pt x="26633" y="2325949"/>
                </a:cubicBezTo>
                <a:cubicBezTo>
                  <a:pt x="32910" y="2272592"/>
                  <a:pt x="50371" y="2273724"/>
                  <a:pt x="71021" y="2228295"/>
                </a:cubicBezTo>
                <a:cubicBezTo>
                  <a:pt x="123530" y="2112777"/>
                  <a:pt x="46465" y="2238498"/>
                  <a:pt x="124287" y="2121763"/>
                </a:cubicBezTo>
                <a:cubicBezTo>
                  <a:pt x="127246" y="2106967"/>
                  <a:pt x="127561" y="2091385"/>
                  <a:pt x="133165" y="2077375"/>
                </a:cubicBezTo>
                <a:cubicBezTo>
                  <a:pt x="145453" y="2046656"/>
                  <a:pt x="177553" y="1988598"/>
                  <a:pt x="177553" y="1988598"/>
                </a:cubicBezTo>
                <a:cubicBezTo>
                  <a:pt x="206743" y="1852381"/>
                  <a:pt x="193910" y="1905415"/>
                  <a:pt x="213064" y="1828800"/>
                </a:cubicBezTo>
                <a:cubicBezTo>
                  <a:pt x="224075" y="1729701"/>
                  <a:pt x="234215" y="1676685"/>
                  <a:pt x="213064" y="1562470"/>
                </a:cubicBezTo>
                <a:cubicBezTo>
                  <a:pt x="209178" y="1541487"/>
                  <a:pt x="189390" y="1526959"/>
                  <a:pt x="177553" y="1509204"/>
                </a:cubicBezTo>
                <a:cubicBezTo>
                  <a:pt x="161045" y="1443166"/>
                  <a:pt x="178715" y="1502939"/>
                  <a:pt x="142043" y="1420427"/>
                </a:cubicBezTo>
                <a:cubicBezTo>
                  <a:pt x="138242" y="1411876"/>
                  <a:pt x="138356" y="1401580"/>
                  <a:pt x="133165" y="1393794"/>
                </a:cubicBezTo>
                <a:cubicBezTo>
                  <a:pt x="126201" y="1383348"/>
                  <a:pt x="114240" y="1377071"/>
                  <a:pt x="106532" y="1367161"/>
                </a:cubicBezTo>
                <a:cubicBezTo>
                  <a:pt x="32201" y="1271593"/>
                  <a:pt x="104853" y="1347727"/>
                  <a:pt x="44388" y="1287262"/>
                </a:cubicBezTo>
                <a:cubicBezTo>
                  <a:pt x="38470" y="1275425"/>
                  <a:pt x="31846" y="1263915"/>
                  <a:pt x="26633" y="1251751"/>
                </a:cubicBezTo>
                <a:cubicBezTo>
                  <a:pt x="22947" y="1243150"/>
                  <a:pt x="21041" y="1233880"/>
                  <a:pt x="17755" y="1225118"/>
                </a:cubicBezTo>
                <a:cubicBezTo>
                  <a:pt x="12160" y="1210197"/>
                  <a:pt x="5918" y="1195526"/>
                  <a:pt x="0" y="1180730"/>
                </a:cubicBezTo>
                <a:cubicBezTo>
                  <a:pt x="9469" y="1114443"/>
                  <a:pt x="22194" y="1103791"/>
                  <a:pt x="44388" y="1083076"/>
                </a:cubicBezTo>
                <a:close/>
              </a:path>
            </a:pathLst>
          </a:cu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Seta: para Baixo 51">
            <a:extLst>
              <a:ext uri="{FF2B5EF4-FFF2-40B4-BE49-F238E27FC236}">
                <a16:creationId xmlns:a16="http://schemas.microsoft.com/office/drawing/2014/main" id="{D75C5DA3-0B31-178A-E1C1-AFB8FBE5C2A4}"/>
              </a:ext>
            </a:extLst>
          </p:cNvPr>
          <p:cNvSpPr/>
          <p:nvPr/>
        </p:nvSpPr>
        <p:spPr>
          <a:xfrm rot="16200000">
            <a:off x="4883765" y="5162190"/>
            <a:ext cx="843378" cy="992080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A1A1F724-7116-AE64-8B58-1096BA710C58}"/>
              </a:ext>
            </a:extLst>
          </p:cNvPr>
          <p:cNvSpPr txBox="1"/>
          <p:nvPr/>
        </p:nvSpPr>
        <p:spPr>
          <a:xfrm>
            <a:off x="6107000" y="5458175"/>
            <a:ext cx="2548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/>
              <a:t>Utilizar dados sobre...</a:t>
            </a:r>
          </a:p>
        </p:txBody>
      </p:sp>
      <p:cxnSp>
        <p:nvCxnSpPr>
          <p:cNvPr id="55" name="Conector: Curvo 54">
            <a:extLst>
              <a:ext uri="{FF2B5EF4-FFF2-40B4-BE49-F238E27FC236}">
                <a16:creationId xmlns:a16="http://schemas.microsoft.com/office/drawing/2014/main" id="{AB98F55A-0A3C-A050-F66B-844FB59CB244}"/>
              </a:ext>
            </a:extLst>
          </p:cNvPr>
          <p:cNvCxnSpPr>
            <a:stCxn id="60" idx="0"/>
          </p:cNvCxnSpPr>
          <p:nvPr/>
        </p:nvCxnSpPr>
        <p:spPr>
          <a:xfrm rot="5400000" flipH="1" flipV="1">
            <a:off x="7320899" y="4090928"/>
            <a:ext cx="1427713" cy="1306783"/>
          </a:xfrm>
          <a:prstGeom prst="curvedConnector3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15C2E82D-3D21-7D8B-03A8-CE038893507F}"/>
              </a:ext>
            </a:extLst>
          </p:cNvPr>
          <p:cNvSpPr txBox="1"/>
          <p:nvPr/>
        </p:nvSpPr>
        <p:spPr>
          <a:xfrm>
            <a:off x="6912044" y="2630689"/>
            <a:ext cx="1438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i="1"/>
              <a:t>Renda</a:t>
            </a:r>
          </a:p>
        </p:txBody>
      </p:sp>
      <p:pic>
        <p:nvPicPr>
          <p:cNvPr id="2" name="Picture 2" descr="Dark Technology Wallpapers - Top Free Dark Technology Backgrounds -  WallpaperAccess">
            <a:extLst>
              <a:ext uri="{FF2B5EF4-FFF2-40B4-BE49-F238E27FC236}">
                <a16:creationId xmlns:a16="http://schemas.microsoft.com/office/drawing/2014/main" id="{8776C955-E743-50F5-A62D-1CD0869C57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94CA094-4417-4423-D641-799019B25644}"/>
              </a:ext>
            </a:extLst>
          </p:cNvPr>
          <p:cNvSpPr txBox="1"/>
          <p:nvPr/>
        </p:nvSpPr>
        <p:spPr>
          <a:xfrm>
            <a:off x="409575" y="3850630"/>
            <a:ext cx="40132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i="1">
                <a:solidFill>
                  <a:schemeClr val="bg1"/>
                </a:solidFill>
                <a:cs typeface="Arial" panose="020B0604020202020204" pitchFamily="34" charset="0"/>
              </a:rPr>
              <a:t>Principais insights obtidos</a:t>
            </a:r>
          </a:p>
        </p:txBody>
      </p:sp>
    </p:spTree>
    <p:extLst>
      <p:ext uri="{BB962C8B-B14F-4D97-AF65-F5344CB8AC3E}">
        <p14:creationId xmlns:p14="http://schemas.microsoft.com/office/powerpoint/2010/main" val="4170378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8BB3F4A4-9770-804C-331D-AB1199A6F5A7}"/>
              </a:ext>
            </a:extLst>
          </p:cNvPr>
          <p:cNvSpPr/>
          <p:nvPr/>
        </p:nvSpPr>
        <p:spPr>
          <a:xfrm>
            <a:off x="0" y="0"/>
            <a:ext cx="12192000" cy="10084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54462D9-A57E-4A9F-ECFF-BC61C2360D35}"/>
              </a:ext>
            </a:extLst>
          </p:cNvPr>
          <p:cNvSpPr txBox="1"/>
          <p:nvPr/>
        </p:nvSpPr>
        <p:spPr>
          <a:xfrm>
            <a:off x="145001" y="211814"/>
            <a:ext cx="46019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>
                <a:solidFill>
                  <a:schemeClr val="bg1"/>
                </a:solidFill>
                <a:cs typeface="Arial" panose="020B0604020202020204" pitchFamily="34" charset="0"/>
              </a:rPr>
              <a:t>Principais insights obtidos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FE95B15-FF0E-1D50-3490-9ABB088B745E}"/>
              </a:ext>
            </a:extLst>
          </p:cNvPr>
          <p:cNvSpPr txBox="1"/>
          <p:nvPr/>
        </p:nvSpPr>
        <p:spPr>
          <a:xfrm>
            <a:off x="290004" y="1402671"/>
            <a:ext cx="8645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/>
          </a:p>
        </p:txBody>
      </p:sp>
      <p:pic>
        <p:nvPicPr>
          <p:cNvPr id="2" name="Picture 2" descr="MSL:Analytics">
            <a:extLst>
              <a:ext uri="{FF2B5EF4-FFF2-40B4-BE49-F238E27FC236}">
                <a16:creationId xmlns:a16="http://schemas.microsoft.com/office/drawing/2014/main" id="{E81FD239-3C44-92B0-4AD3-C158DBE39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1116" y="3376997"/>
            <a:ext cx="3808545" cy="3644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FD0658FB-6B63-2213-CECC-F22C3DCD0D68}"/>
              </a:ext>
            </a:extLst>
          </p:cNvPr>
          <p:cNvSpPr txBox="1"/>
          <p:nvPr/>
        </p:nvSpPr>
        <p:spPr>
          <a:xfrm>
            <a:off x="290004" y="1402671"/>
            <a:ext cx="86456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/>
              <a:t>Os clientes que possuem método de pagamento automático têm uma chance menor de churn;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/>
              <a:t>Clientes que possuem tipos de contrato mais longos (1 e 2 anos) possuem menos chence de churn, em relação ao tipo mês-a-mês;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/>
              <a:t>Clientes não possuem: proteção de sistema, suporte técnico, além de serviço de segurança e backup online têm uma chance maior de churn;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/>
              <a:t>Cliente que possuem serviço de internet DSL possuem uma chance menor de churn em relação à fibra óptica.</a:t>
            </a:r>
          </a:p>
        </p:txBody>
      </p:sp>
    </p:spTree>
    <p:extLst>
      <p:ext uri="{BB962C8B-B14F-4D97-AF65-F5344CB8AC3E}">
        <p14:creationId xmlns:p14="http://schemas.microsoft.com/office/powerpoint/2010/main" val="321373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eta Logo – PNG e Vetor – Download de Logo">
            <a:extLst>
              <a:ext uri="{FF2B5EF4-FFF2-40B4-BE49-F238E27FC236}">
                <a16:creationId xmlns:a16="http://schemas.microsoft.com/office/drawing/2014/main" id="{5C63F6DF-843B-636A-0B4F-31296388E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968" y="749605"/>
            <a:ext cx="2291904" cy="461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2A3045E-7861-DDAD-AACA-26EC08D8B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230" y="1353358"/>
            <a:ext cx="528541" cy="52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Whatsapp Logo – PNG e Vetor – Download de Logo">
            <a:extLst>
              <a:ext uri="{FF2B5EF4-FFF2-40B4-BE49-F238E27FC236}">
                <a16:creationId xmlns:a16="http://schemas.microsoft.com/office/drawing/2014/main" id="{5A677D0B-006D-0B92-4C7A-46305D73E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528" y="1332083"/>
            <a:ext cx="617458" cy="62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Mark Zuckerberg PNG Background Image | PNG Arts">
            <a:extLst>
              <a:ext uri="{FF2B5EF4-FFF2-40B4-BE49-F238E27FC236}">
                <a16:creationId xmlns:a16="http://schemas.microsoft.com/office/drawing/2014/main" id="{E418688C-EE38-CCC5-0E3C-AFC6E5963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96" y="934618"/>
            <a:ext cx="2364700" cy="2113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2AD19B59-EEAE-D85A-207F-19888DBAF753}"/>
              </a:ext>
            </a:extLst>
          </p:cNvPr>
          <p:cNvSpPr txBox="1"/>
          <p:nvPr/>
        </p:nvSpPr>
        <p:spPr>
          <a:xfrm>
            <a:off x="812539" y="5150400"/>
            <a:ext cx="34090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/>
              <a:t>Suponhamos o seguinte objetivo dele: traçar um perfil dos usuários do Instagram.</a:t>
            </a:r>
          </a:p>
        </p:txBody>
      </p:sp>
      <p:pic>
        <p:nvPicPr>
          <p:cNvPr id="2060" name="Picture 12">
            <a:extLst>
              <a:ext uri="{FF2B5EF4-FFF2-40B4-BE49-F238E27FC236}">
                <a16:creationId xmlns:a16="http://schemas.microsoft.com/office/drawing/2014/main" id="{0F2B1160-422E-8FA1-155E-16F942887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879" y="1353358"/>
            <a:ext cx="528541" cy="52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eta: para Baixo 5">
            <a:extLst>
              <a:ext uri="{FF2B5EF4-FFF2-40B4-BE49-F238E27FC236}">
                <a16:creationId xmlns:a16="http://schemas.microsoft.com/office/drawing/2014/main" id="{00987740-E603-D204-E126-9886F8DF4F90}"/>
              </a:ext>
            </a:extLst>
          </p:cNvPr>
          <p:cNvSpPr/>
          <p:nvPr/>
        </p:nvSpPr>
        <p:spPr>
          <a:xfrm>
            <a:off x="2095393" y="3792460"/>
            <a:ext cx="843378" cy="992080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E4A990AA-3F54-EA8F-B16B-3EA57D5C7062}"/>
              </a:ext>
            </a:extLst>
          </p:cNvPr>
          <p:cNvSpPr txBox="1"/>
          <p:nvPr/>
        </p:nvSpPr>
        <p:spPr>
          <a:xfrm>
            <a:off x="5972478" y="1837799"/>
            <a:ext cx="1182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i="1"/>
              <a:t>Gênero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A7D8410-B3B2-D661-4F95-D90FCEED3649}"/>
              </a:ext>
            </a:extLst>
          </p:cNvPr>
          <p:cNvSpPr txBox="1"/>
          <p:nvPr/>
        </p:nvSpPr>
        <p:spPr>
          <a:xfrm>
            <a:off x="5981534" y="2372660"/>
            <a:ext cx="1438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i="1"/>
              <a:t>Idade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0757555-EDAC-B018-100F-B01AD1D7161B}"/>
              </a:ext>
            </a:extLst>
          </p:cNvPr>
          <p:cNvSpPr txBox="1"/>
          <p:nvPr/>
        </p:nvSpPr>
        <p:spPr>
          <a:xfrm>
            <a:off x="6193654" y="3104212"/>
            <a:ext cx="1438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i="1"/>
              <a:t>Estado Civil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3F48FD8-3DB6-7B3D-4EB3-54EE8D02CE6E}"/>
              </a:ext>
            </a:extLst>
          </p:cNvPr>
          <p:cNvSpPr txBox="1"/>
          <p:nvPr/>
        </p:nvSpPr>
        <p:spPr>
          <a:xfrm>
            <a:off x="7384740" y="1481157"/>
            <a:ext cx="1438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i="1"/>
              <a:t>Localidade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23702A7-0862-C362-54EB-E5663E35AFC4}"/>
              </a:ext>
            </a:extLst>
          </p:cNvPr>
          <p:cNvSpPr txBox="1"/>
          <p:nvPr/>
        </p:nvSpPr>
        <p:spPr>
          <a:xfrm>
            <a:off x="7899862" y="2064884"/>
            <a:ext cx="2005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i="1"/>
              <a:t>Tempo de acesso na plataforma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D3857165-0EAE-D11C-C108-A8E3F7E8F817}"/>
              </a:ext>
            </a:extLst>
          </p:cNvPr>
          <p:cNvSpPr txBox="1"/>
          <p:nvPr/>
        </p:nvSpPr>
        <p:spPr>
          <a:xfrm>
            <a:off x="8050636" y="3030798"/>
            <a:ext cx="1732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i="1"/>
              <a:t>Horários e dias de acesso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0398C4F9-BB9D-47ED-2663-4E4E0855ACC3}"/>
              </a:ext>
            </a:extLst>
          </p:cNvPr>
          <p:cNvSpPr txBox="1"/>
          <p:nvPr/>
        </p:nvSpPr>
        <p:spPr>
          <a:xfrm>
            <a:off x="9206214" y="1582598"/>
            <a:ext cx="1545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i="1"/>
              <a:t>Curtidas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3DA76A28-594E-7DED-195A-A61BFE1B6719}"/>
              </a:ext>
            </a:extLst>
          </p:cNvPr>
          <p:cNvSpPr txBox="1"/>
          <p:nvPr/>
        </p:nvSpPr>
        <p:spPr>
          <a:xfrm>
            <a:off x="9010193" y="934618"/>
            <a:ext cx="1545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i="1"/>
              <a:t>Escolaridade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5B928BE3-ADE6-CFD9-5493-D977E05B7881}"/>
              </a:ext>
            </a:extLst>
          </p:cNvPr>
          <p:cNvSpPr txBox="1"/>
          <p:nvPr/>
        </p:nvSpPr>
        <p:spPr>
          <a:xfrm>
            <a:off x="9824437" y="2339798"/>
            <a:ext cx="2005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i="1"/>
              <a:t>Conteúdos que mais gosta</a:t>
            </a:r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32F9293D-5729-24CD-97EE-C6FF499315BE}"/>
              </a:ext>
            </a:extLst>
          </p:cNvPr>
          <p:cNvSpPr/>
          <p:nvPr/>
        </p:nvSpPr>
        <p:spPr>
          <a:xfrm>
            <a:off x="5904994" y="749605"/>
            <a:ext cx="5868000" cy="3180386"/>
          </a:xfrm>
          <a:custGeom>
            <a:avLst/>
            <a:gdLst>
              <a:gd name="connsiteX0" fmla="*/ 44388 w 5894786"/>
              <a:gd name="connsiteY0" fmla="*/ 1083076 h 3180386"/>
              <a:gd name="connsiteX1" fmla="*/ 133165 w 5894786"/>
              <a:gd name="connsiteY1" fmla="*/ 1056443 h 3180386"/>
              <a:gd name="connsiteX2" fmla="*/ 177553 w 5894786"/>
              <a:gd name="connsiteY2" fmla="*/ 1038687 h 3180386"/>
              <a:gd name="connsiteX3" fmla="*/ 213064 w 5894786"/>
              <a:gd name="connsiteY3" fmla="*/ 1020932 h 3180386"/>
              <a:gd name="connsiteX4" fmla="*/ 292963 w 5894786"/>
              <a:gd name="connsiteY4" fmla="*/ 1012054 h 3180386"/>
              <a:gd name="connsiteX5" fmla="*/ 372862 w 5894786"/>
              <a:gd name="connsiteY5" fmla="*/ 985421 h 3180386"/>
              <a:gd name="connsiteX6" fmla="*/ 417250 w 5894786"/>
              <a:gd name="connsiteY6" fmla="*/ 967666 h 3180386"/>
              <a:gd name="connsiteX7" fmla="*/ 532660 w 5894786"/>
              <a:gd name="connsiteY7" fmla="*/ 958788 h 3180386"/>
              <a:gd name="connsiteX8" fmla="*/ 674703 w 5894786"/>
              <a:gd name="connsiteY8" fmla="*/ 932155 h 3180386"/>
              <a:gd name="connsiteX9" fmla="*/ 878889 w 5894786"/>
              <a:gd name="connsiteY9" fmla="*/ 923278 h 3180386"/>
              <a:gd name="connsiteX10" fmla="*/ 1003177 w 5894786"/>
              <a:gd name="connsiteY10" fmla="*/ 905522 h 3180386"/>
              <a:gd name="connsiteX11" fmla="*/ 1260629 w 5894786"/>
              <a:gd name="connsiteY11" fmla="*/ 852256 h 3180386"/>
              <a:gd name="connsiteX12" fmla="*/ 1376039 w 5894786"/>
              <a:gd name="connsiteY12" fmla="*/ 807868 h 3180386"/>
              <a:gd name="connsiteX13" fmla="*/ 1455938 w 5894786"/>
              <a:gd name="connsiteY13" fmla="*/ 781235 h 3180386"/>
              <a:gd name="connsiteX14" fmla="*/ 1580225 w 5894786"/>
              <a:gd name="connsiteY14" fmla="*/ 692458 h 3180386"/>
              <a:gd name="connsiteX15" fmla="*/ 1651246 w 5894786"/>
              <a:gd name="connsiteY15" fmla="*/ 639192 h 3180386"/>
              <a:gd name="connsiteX16" fmla="*/ 1686757 w 5894786"/>
              <a:gd name="connsiteY16" fmla="*/ 603681 h 3180386"/>
              <a:gd name="connsiteX17" fmla="*/ 1846555 w 5894786"/>
              <a:gd name="connsiteY17" fmla="*/ 514905 h 3180386"/>
              <a:gd name="connsiteX18" fmla="*/ 1935332 w 5894786"/>
              <a:gd name="connsiteY18" fmla="*/ 470516 h 3180386"/>
              <a:gd name="connsiteX19" fmla="*/ 1988598 w 5894786"/>
              <a:gd name="connsiteY19" fmla="*/ 443883 h 3180386"/>
              <a:gd name="connsiteX20" fmla="*/ 2201662 w 5894786"/>
              <a:gd name="connsiteY20" fmla="*/ 399495 h 3180386"/>
              <a:gd name="connsiteX21" fmla="*/ 2272683 w 5894786"/>
              <a:gd name="connsiteY21" fmla="*/ 381740 h 3180386"/>
              <a:gd name="connsiteX22" fmla="*/ 2396971 w 5894786"/>
              <a:gd name="connsiteY22" fmla="*/ 363984 h 3180386"/>
              <a:gd name="connsiteX23" fmla="*/ 2547891 w 5894786"/>
              <a:gd name="connsiteY23" fmla="*/ 337351 h 3180386"/>
              <a:gd name="connsiteX24" fmla="*/ 2672178 w 5894786"/>
              <a:gd name="connsiteY24" fmla="*/ 292963 h 3180386"/>
              <a:gd name="connsiteX25" fmla="*/ 2831977 w 5894786"/>
              <a:gd name="connsiteY25" fmla="*/ 230819 h 3180386"/>
              <a:gd name="connsiteX26" fmla="*/ 2894120 w 5894786"/>
              <a:gd name="connsiteY26" fmla="*/ 195309 h 3180386"/>
              <a:gd name="connsiteX27" fmla="*/ 3080551 w 5894786"/>
              <a:gd name="connsiteY27" fmla="*/ 150920 h 3180386"/>
              <a:gd name="connsiteX28" fmla="*/ 3480046 w 5894786"/>
              <a:gd name="connsiteY28" fmla="*/ 44388 h 3180386"/>
              <a:gd name="connsiteX29" fmla="*/ 3879542 w 5894786"/>
              <a:gd name="connsiteY29" fmla="*/ 0 h 3180386"/>
              <a:gd name="connsiteX30" fmla="*/ 4314547 w 5894786"/>
              <a:gd name="connsiteY30" fmla="*/ 8878 h 3180386"/>
              <a:gd name="connsiteX31" fmla="*/ 4438835 w 5894786"/>
              <a:gd name="connsiteY31" fmla="*/ 53266 h 3180386"/>
              <a:gd name="connsiteX32" fmla="*/ 4669654 w 5894786"/>
              <a:gd name="connsiteY32" fmla="*/ 177553 h 3180386"/>
              <a:gd name="connsiteX33" fmla="*/ 4785064 w 5894786"/>
              <a:gd name="connsiteY33" fmla="*/ 257452 h 3180386"/>
              <a:gd name="connsiteX34" fmla="*/ 4820575 w 5894786"/>
              <a:gd name="connsiteY34" fmla="*/ 301841 h 3180386"/>
              <a:gd name="connsiteX35" fmla="*/ 4909351 w 5894786"/>
              <a:gd name="connsiteY35" fmla="*/ 435006 h 3180386"/>
              <a:gd name="connsiteX36" fmla="*/ 4927107 w 5894786"/>
              <a:gd name="connsiteY36" fmla="*/ 861134 h 3180386"/>
              <a:gd name="connsiteX37" fmla="*/ 5113538 w 5894786"/>
              <a:gd name="connsiteY37" fmla="*/ 1038687 h 3180386"/>
              <a:gd name="connsiteX38" fmla="*/ 5166804 w 5894786"/>
              <a:gd name="connsiteY38" fmla="*/ 1065320 h 3180386"/>
              <a:gd name="connsiteX39" fmla="*/ 5228947 w 5894786"/>
              <a:gd name="connsiteY39" fmla="*/ 1100831 h 3180386"/>
              <a:gd name="connsiteX40" fmla="*/ 5406501 w 5894786"/>
              <a:gd name="connsiteY40" fmla="*/ 1154097 h 3180386"/>
              <a:gd name="connsiteX41" fmla="*/ 5459767 w 5894786"/>
              <a:gd name="connsiteY41" fmla="*/ 1171852 h 3180386"/>
              <a:gd name="connsiteX42" fmla="*/ 5504155 w 5894786"/>
              <a:gd name="connsiteY42" fmla="*/ 1198485 h 3180386"/>
              <a:gd name="connsiteX43" fmla="*/ 5584054 w 5894786"/>
              <a:gd name="connsiteY43" fmla="*/ 1260629 h 3180386"/>
              <a:gd name="connsiteX44" fmla="*/ 5672831 w 5894786"/>
              <a:gd name="connsiteY44" fmla="*/ 1358283 h 3180386"/>
              <a:gd name="connsiteX45" fmla="*/ 5717219 w 5894786"/>
              <a:gd name="connsiteY45" fmla="*/ 1420427 h 3180386"/>
              <a:gd name="connsiteX46" fmla="*/ 5788241 w 5894786"/>
              <a:gd name="connsiteY46" fmla="*/ 1518081 h 3180386"/>
              <a:gd name="connsiteX47" fmla="*/ 5814874 w 5894786"/>
              <a:gd name="connsiteY47" fmla="*/ 1589103 h 3180386"/>
              <a:gd name="connsiteX48" fmla="*/ 5841507 w 5894786"/>
              <a:gd name="connsiteY48" fmla="*/ 1651247 h 3180386"/>
              <a:gd name="connsiteX49" fmla="*/ 5859262 w 5894786"/>
              <a:gd name="connsiteY49" fmla="*/ 1686757 h 3180386"/>
              <a:gd name="connsiteX50" fmla="*/ 5877017 w 5894786"/>
              <a:gd name="connsiteY50" fmla="*/ 1740023 h 3180386"/>
              <a:gd name="connsiteX51" fmla="*/ 5885895 w 5894786"/>
              <a:gd name="connsiteY51" fmla="*/ 1828800 h 3180386"/>
              <a:gd name="connsiteX52" fmla="*/ 5894773 w 5894786"/>
              <a:gd name="connsiteY52" fmla="*/ 1873188 h 3180386"/>
              <a:gd name="connsiteX53" fmla="*/ 5877017 w 5894786"/>
              <a:gd name="connsiteY53" fmla="*/ 2192784 h 3180386"/>
              <a:gd name="connsiteX54" fmla="*/ 5850384 w 5894786"/>
              <a:gd name="connsiteY54" fmla="*/ 2237173 h 3180386"/>
              <a:gd name="connsiteX55" fmla="*/ 5779363 w 5894786"/>
              <a:gd name="connsiteY55" fmla="*/ 2325949 h 3180386"/>
              <a:gd name="connsiteX56" fmla="*/ 5752730 w 5894786"/>
              <a:gd name="connsiteY56" fmla="*/ 2352582 h 3180386"/>
              <a:gd name="connsiteX57" fmla="*/ 5637320 w 5894786"/>
              <a:gd name="connsiteY57" fmla="*/ 2432481 h 3180386"/>
              <a:gd name="connsiteX58" fmla="*/ 5228947 w 5894786"/>
              <a:gd name="connsiteY58" fmla="*/ 2574524 h 3180386"/>
              <a:gd name="connsiteX59" fmla="*/ 4971495 w 5894786"/>
              <a:gd name="connsiteY59" fmla="*/ 2627790 h 3180386"/>
              <a:gd name="connsiteX60" fmla="*/ 4856085 w 5894786"/>
              <a:gd name="connsiteY60" fmla="*/ 2663301 h 3180386"/>
              <a:gd name="connsiteX61" fmla="*/ 4678532 w 5894786"/>
              <a:gd name="connsiteY61" fmla="*/ 2725445 h 3180386"/>
              <a:gd name="connsiteX62" fmla="*/ 4598633 w 5894786"/>
              <a:gd name="connsiteY62" fmla="*/ 2769833 h 3180386"/>
              <a:gd name="connsiteX63" fmla="*/ 4509856 w 5894786"/>
              <a:gd name="connsiteY63" fmla="*/ 2814221 h 3180386"/>
              <a:gd name="connsiteX64" fmla="*/ 4456590 w 5894786"/>
              <a:gd name="connsiteY64" fmla="*/ 2858610 h 3180386"/>
              <a:gd name="connsiteX65" fmla="*/ 4358936 w 5894786"/>
              <a:gd name="connsiteY65" fmla="*/ 2894120 h 3180386"/>
              <a:gd name="connsiteX66" fmla="*/ 4048217 w 5894786"/>
              <a:gd name="connsiteY66" fmla="*/ 3009530 h 3180386"/>
              <a:gd name="connsiteX67" fmla="*/ 3799643 w 5894786"/>
              <a:gd name="connsiteY67" fmla="*/ 3089429 h 3180386"/>
              <a:gd name="connsiteX68" fmla="*/ 3675355 w 5894786"/>
              <a:gd name="connsiteY68" fmla="*/ 3116062 h 3180386"/>
              <a:gd name="connsiteX69" fmla="*/ 3568823 w 5894786"/>
              <a:gd name="connsiteY69" fmla="*/ 3142695 h 3180386"/>
              <a:gd name="connsiteX70" fmla="*/ 3453413 w 5894786"/>
              <a:gd name="connsiteY70" fmla="*/ 3151573 h 3180386"/>
              <a:gd name="connsiteX71" fmla="*/ 3338004 w 5894786"/>
              <a:gd name="connsiteY71" fmla="*/ 3178206 h 3180386"/>
              <a:gd name="connsiteX72" fmla="*/ 2476870 w 5894786"/>
              <a:gd name="connsiteY72" fmla="*/ 3151573 h 3180386"/>
              <a:gd name="connsiteX73" fmla="*/ 2414726 w 5894786"/>
              <a:gd name="connsiteY73" fmla="*/ 3142695 h 3180386"/>
              <a:gd name="connsiteX74" fmla="*/ 2228295 w 5894786"/>
              <a:gd name="connsiteY74" fmla="*/ 3080551 h 3180386"/>
              <a:gd name="connsiteX75" fmla="*/ 2175029 w 5894786"/>
              <a:gd name="connsiteY75" fmla="*/ 3053918 h 3180386"/>
              <a:gd name="connsiteX76" fmla="*/ 2148396 w 5894786"/>
              <a:gd name="connsiteY76" fmla="*/ 3027285 h 3180386"/>
              <a:gd name="connsiteX77" fmla="*/ 2068497 w 5894786"/>
              <a:gd name="connsiteY77" fmla="*/ 2974019 h 3180386"/>
              <a:gd name="connsiteX78" fmla="*/ 1953087 w 5894786"/>
              <a:gd name="connsiteY78" fmla="*/ 2902998 h 3180386"/>
              <a:gd name="connsiteX79" fmla="*/ 1873188 w 5894786"/>
              <a:gd name="connsiteY79" fmla="*/ 2894120 h 3180386"/>
              <a:gd name="connsiteX80" fmla="*/ 1766656 w 5894786"/>
              <a:gd name="connsiteY80" fmla="*/ 2876365 h 3180386"/>
              <a:gd name="connsiteX81" fmla="*/ 506027 w 5894786"/>
              <a:gd name="connsiteY81" fmla="*/ 2840854 h 3180386"/>
              <a:gd name="connsiteX82" fmla="*/ 417250 w 5894786"/>
              <a:gd name="connsiteY82" fmla="*/ 2831977 h 3180386"/>
              <a:gd name="connsiteX83" fmla="*/ 346229 w 5894786"/>
              <a:gd name="connsiteY83" fmla="*/ 2814221 h 3180386"/>
              <a:gd name="connsiteX84" fmla="*/ 275208 w 5894786"/>
              <a:gd name="connsiteY84" fmla="*/ 2805344 h 3180386"/>
              <a:gd name="connsiteX85" fmla="*/ 213064 w 5894786"/>
              <a:gd name="connsiteY85" fmla="*/ 2778711 h 3180386"/>
              <a:gd name="connsiteX86" fmla="*/ 142043 w 5894786"/>
              <a:gd name="connsiteY86" fmla="*/ 2752078 h 3180386"/>
              <a:gd name="connsiteX87" fmla="*/ 115410 w 5894786"/>
              <a:gd name="connsiteY87" fmla="*/ 2725445 h 3180386"/>
              <a:gd name="connsiteX88" fmla="*/ 88777 w 5894786"/>
              <a:gd name="connsiteY88" fmla="*/ 2707689 h 3180386"/>
              <a:gd name="connsiteX89" fmla="*/ 35510 w 5894786"/>
              <a:gd name="connsiteY89" fmla="*/ 2645546 h 3180386"/>
              <a:gd name="connsiteX90" fmla="*/ 26633 w 5894786"/>
              <a:gd name="connsiteY90" fmla="*/ 2618913 h 3180386"/>
              <a:gd name="connsiteX91" fmla="*/ 8877 w 5894786"/>
              <a:gd name="connsiteY91" fmla="*/ 2574524 h 3180386"/>
              <a:gd name="connsiteX92" fmla="*/ 26633 w 5894786"/>
              <a:gd name="connsiteY92" fmla="*/ 2325949 h 3180386"/>
              <a:gd name="connsiteX93" fmla="*/ 71021 w 5894786"/>
              <a:gd name="connsiteY93" fmla="*/ 2228295 h 3180386"/>
              <a:gd name="connsiteX94" fmla="*/ 124287 w 5894786"/>
              <a:gd name="connsiteY94" fmla="*/ 2121763 h 3180386"/>
              <a:gd name="connsiteX95" fmla="*/ 133165 w 5894786"/>
              <a:gd name="connsiteY95" fmla="*/ 2077375 h 3180386"/>
              <a:gd name="connsiteX96" fmla="*/ 177553 w 5894786"/>
              <a:gd name="connsiteY96" fmla="*/ 1988598 h 3180386"/>
              <a:gd name="connsiteX97" fmla="*/ 213064 w 5894786"/>
              <a:gd name="connsiteY97" fmla="*/ 1828800 h 3180386"/>
              <a:gd name="connsiteX98" fmla="*/ 213064 w 5894786"/>
              <a:gd name="connsiteY98" fmla="*/ 1562470 h 3180386"/>
              <a:gd name="connsiteX99" fmla="*/ 177553 w 5894786"/>
              <a:gd name="connsiteY99" fmla="*/ 1509204 h 3180386"/>
              <a:gd name="connsiteX100" fmla="*/ 142043 w 5894786"/>
              <a:gd name="connsiteY100" fmla="*/ 1420427 h 3180386"/>
              <a:gd name="connsiteX101" fmla="*/ 133165 w 5894786"/>
              <a:gd name="connsiteY101" fmla="*/ 1393794 h 3180386"/>
              <a:gd name="connsiteX102" fmla="*/ 106532 w 5894786"/>
              <a:gd name="connsiteY102" fmla="*/ 1367161 h 3180386"/>
              <a:gd name="connsiteX103" fmla="*/ 44388 w 5894786"/>
              <a:gd name="connsiteY103" fmla="*/ 1287262 h 3180386"/>
              <a:gd name="connsiteX104" fmla="*/ 26633 w 5894786"/>
              <a:gd name="connsiteY104" fmla="*/ 1251751 h 3180386"/>
              <a:gd name="connsiteX105" fmla="*/ 17755 w 5894786"/>
              <a:gd name="connsiteY105" fmla="*/ 1225118 h 3180386"/>
              <a:gd name="connsiteX106" fmla="*/ 0 w 5894786"/>
              <a:gd name="connsiteY106" fmla="*/ 1180730 h 3180386"/>
              <a:gd name="connsiteX107" fmla="*/ 44388 w 5894786"/>
              <a:gd name="connsiteY107" fmla="*/ 1083076 h 3180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5894786" h="3180386">
                <a:moveTo>
                  <a:pt x="44388" y="1083076"/>
                </a:moveTo>
                <a:cubicBezTo>
                  <a:pt x="66582" y="1062361"/>
                  <a:pt x="13130" y="1092454"/>
                  <a:pt x="133165" y="1056443"/>
                </a:cubicBezTo>
                <a:cubicBezTo>
                  <a:pt x="148429" y="1051864"/>
                  <a:pt x="162991" y="1045159"/>
                  <a:pt x="177553" y="1038687"/>
                </a:cubicBezTo>
                <a:cubicBezTo>
                  <a:pt x="189646" y="1033312"/>
                  <a:pt x="200169" y="1023908"/>
                  <a:pt x="213064" y="1020932"/>
                </a:cubicBezTo>
                <a:cubicBezTo>
                  <a:pt x="239175" y="1014906"/>
                  <a:pt x="266330" y="1015013"/>
                  <a:pt x="292963" y="1012054"/>
                </a:cubicBezTo>
                <a:cubicBezTo>
                  <a:pt x="319596" y="1003176"/>
                  <a:pt x="346796" y="995847"/>
                  <a:pt x="372862" y="985421"/>
                </a:cubicBezTo>
                <a:cubicBezTo>
                  <a:pt x="387658" y="979503"/>
                  <a:pt x="401531" y="970286"/>
                  <a:pt x="417250" y="967666"/>
                </a:cubicBezTo>
                <a:cubicBezTo>
                  <a:pt x="455309" y="961323"/>
                  <a:pt x="494190" y="961747"/>
                  <a:pt x="532660" y="958788"/>
                </a:cubicBezTo>
                <a:cubicBezTo>
                  <a:pt x="579123" y="947173"/>
                  <a:pt x="626872" y="934234"/>
                  <a:pt x="674703" y="932155"/>
                </a:cubicBezTo>
                <a:lnTo>
                  <a:pt x="878889" y="923278"/>
                </a:lnTo>
                <a:cubicBezTo>
                  <a:pt x="920318" y="917359"/>
                  <a:pt x="962140" y="913729"/>
                  <a:pt x="1003177" y="905522"/>
                </a:cubicBezTo>
                <a:cubicBezTo>
                  <a:pt x="1377774" y="830603"/>
                  <a:pt x="941629" y="901335"/>
                  <a:pt x="1260629" y="852256"/>
                </a:cubicBezTo>
                <a:cubicBezTo>
                  <a:pt x="1299099" y="837460"/>
                  <a:pt x="1337303" y="821954"/>
                  <a:pt x="1376039" y="807868"/>
                </a:cubicBezTo>
                <a:cubicBezTo>
                  <a:pt x="1402422" y="798274"/>
                  <a:pt x="1430498" y="793107"/>
                  <a:pt x="1455938" y="781235"/>
                </a:cubicBezTo>
                <a:cubicBezTo>
                  <a:pt x="1478846" y="770545"/>
                  <a:pt x="1568376" y="701344"/>
                  <a:pt x="1580225" y="692458"/>
                </a:cubicBezTo>
                <a:lnTo>
                  <a:pt x="1651246" y="639192"/>
                </a:lnTo>
                <a:cubicBezTo>
                  <a:pt x="1663083" y="627355"/>
                  <a:pt x="1672962" y="613165"/>
                  <a:pt x="1686757" y="603681"/>
                </a:cubicBezTo>
                <a:cubicBezTo>
                  <a:pt x="1779405" y="539986"/>
                  <a:pt x="1771502" y="555843"/>
                  <a:pt x="1846555" y="514905"/>
                </a:cubicBezTo>
                <a:cubicBezTo>
                  <a:pt x="1978685" y="442834"/>
                  <a:pt x="1806507" y="529073"/>
                  <a:pt x="1935332" y="470516"/>
                </a:cubicBezTo>
                <a:cubicBezTo>
                  <a:pt x="1953404" y="462302"/>
                  <a:pt x="1969681" y="449902"/>
                  <a:pt x="1988598" y="443883"/>
                </a:cubicBezTo>
                <a:cubicBezTo>
                  <a:pt x="2184455" y="381565"/>
                  <a:pt x="2067221" y="424703"/>
                  <a:pt x="2201662" y="399495"/>
                </a:cubicBezTo>
                <a:cubicBezTo>
                  <a:pt x="2225646" y="394998"/>
                  <a:pt x="2248674" y="386105"/>
                  <a:pt x="2272683" y="381740"/>
                </a:cubicBezTo>
                <a:cubicBezTo>
                  <a:pt x="2313858" y="374254"/>
                  <a:pt x="2355796" y="371470"/>
                  <a:pt x="2396971" y="363984"/>
                </a:cubicBezTo>
                <a:cubicBezTo>
                  <a:pt x="2587539" y="329335"/>
                  <a:pt x="2341009" y="360339"/>
                  <a:pt x="2547891" y="337351"/>
                </a:cubicBezTo>
                <a:cubicBezTo>
                  <a:pt x="2661832" y="304797"/>
                  <a:pt x="2558717" y="337087"/>
                  <a:pt x="2672178" y="292963"/>
                </a:cubicBezTo>
                <a:cubicBezTo>
                  <a:pt x="2725167" y="272356"/>
                  <a:pt x="2780840" y="256387"/>
                  <a:pt x="2831977" y="230819"/>
                </a:cubicBezTo>
                <a:cubicBezTo>
                  <a:pt x="2853316" y="220150"/>
                  <a:pt x="2871407" y="202610"/>
                  <a:pt x="2894120" y="195309"/>
                </a:cubicBezTo>
                <a:cubicBezTo>
                  <a:pt x="2954936" y="175761"/>
                  <a:pt x="3019948" y="171121"/>
                  <a:pt x="3080551" y="150920"/>
                </a:cubicBezTo>
                <a:cubicBezTo>
                  <a:pt x="3204334" y="109660"/>
                  <a:pt x="3360295" y="54367"/>
                  <a:pt x="3480046" y="44388"/>
                </a:cubicBezTo>
                <a:cubicBezTo>
                  <a:pt x="3755668" y="21420"/>
                  <a:pt x="3622559" y="36712"/>
                  <a:pt x="3879542" y="0"/>
                </a:cubicBezTo>
                <a:lnTo>
                  <a:pt x="4314547" y="8878"/>
                </a:lnTo>
                <a:cubicBezTo>
                  <a:pt x="4358341" y="13049"/>
                  <a:pt x="4398094" y="36668"/>
                  <a:pt x="4438835" y="53266"/>
                </a:cubicBezTo>
                <a:cubicBezTo>
                  <a:pt x="4538717" y="93959"/>
                  <a:pt x="4578437" y="117912"/>
                  <a:pt x="4669654" y="177553"/>
                </a:cubicBezTo>
                <a:cubicBezTo>
                  <a:pt x="4708815" y="203158"/>
                  <a:pt x="4748946" y="227708"/>
                  <a:pt x="4785064" y="257452"/>
                </a:cubicBezTo>
                <a:cubicBezTo>
                  <a:pt x="4799691" y="269498"/>
                  <a:pt x="4809370" y="286561"/>
                  <a:pt x="4820575" y="301841"/>
                </a:cubicBezTo>
                <a:cubicBezTo>
                  <a:pt x="4877178" y="379027"/>
                  <a:pt x="4871507" y="371932"/>
                  <a:pt x="4909351" y="435006"/>
                </a:cubicBezTo>
                <a:cubicBezTo>
                  <a:pt x="4915270" y="577049"/>
                  <a:pt x="4909473" y="720066"/>
                  <a:pt x="4927107" y="861134"/>
                </a:cubicBezTo>
                <a:cubicBezTo>
                  <a:pt x="4935633" y="929345"/>
                  <a:pt x="5091688" y="1027762"/>
                  <a:pt x="5113538" y="1038687"/>
                </a:cubicBezTo>
                <a:cubicBezTo>
                  <a:pt x="5131293" y="1047565"/>
                  <a:pt x="5149326" y="1055909"/>
                  <a:pt x="5166804" y="1065320"/>
                </a:cubicBezTo>
                <a:cubicBezTo>
                  <a:pt x="5187810" y="1076631"/>
                  <a:pt x="5207089" y="1091268"/>
                  <a:pt x="5228947" y="1100831"/>
                </a:cubicBezTo>
                <a:cubicBezTo>
                  <a:pt x="5275037" y="1120996"/>
                  <a:pt x="5360866" y="1140675"/>
                  <a:pt x="5406501" y="1154097"/>
                </a:cubicBezTo>
                <a:cubicBezTo>
                  <a:pt x="5424456" y="1159378"/>
                  <a:pt x="5442729" y="1164107"/>
                  <a:pt x="5459767" y="1171852"/>
                </a:cubicBezTo>
                <a:cubicBezTo>
                  <a:pt x="5475475" y="1178992"/>
                  <a:pt x="5490114" y="1188456"/>
                  <a:pt x="5504155" y="1198485"/>
                </a:cubicBezTo>
                <a:cubicBezTo>
                  <a:pt x="5531611" y="1218096"/>
                  <a:pt x="5558557" y="1238531"/>
                  <a:pt x="5584054" y="1260629"/>
                </a:cubicBezTo>
                <a:cubicBezTo>
                  <a:pt x="5619553" y="1291395"/>
                  <a:pt x="5645152" y="1321377"/>
                  <a:pt x="5672831" y="1358283"/>
                </a:cubicBezTo>
                <a:cubicBezTo>
                  <a:pt x="5688105" y="1378648"/>
                  <a:pt x="5701945" y="1400062"/>
                  <a:pt x="5717219" y="1420427"/>
                </a:cubicBezTo>
                <a:cubicBezTo>
                  <a:pt x="5741518" y="1452826"/>
                  <a:pt x="5769859" y="1481317"/>
                  <a:pt x="5788241" y="1518081"/>
                </a:cubicBezTo>
                <a:cubicBezTo>
                  <a:pt x="5799548" y="1540696"/>
                  <a:pt x="5805484" y="1565628"/>
                  <a:pt x="5814874" y="1589103"/>
                </a:cubicBezTo>
                <a:cubicBezTo>
                  <a:pt x="5823244" y="1610028"/>
                  <a:pt x="5832181" y="1630730"/>
                  <a:pt x="5841507" y="1651247"/>
                </a:cubicBezTo>
                <a:cubicBezTo>
                  <a:pt x="5846983" y="1663295"/>
                  <a:pt x="5854347" y="1674470"/>
                  <a:pt x="5859262" y="1686757"/>
                </a:cubicBezTo>
                <a:cubicBezTo>
                  <a:pt x="5866213" y="1704134"/>
                  <a:pt x="5871099" y="1722268"/>
                  <a:pt x="5877017" y="1740023"/>
                </a:cubicBezTo>
                <a:cubicBezTo>
                  <a:pt x="5879976" y="1769615"/>
                  <a:pt x="5881964" y="1799321"/>
                  <a:pt x="5885895" y="1828800"/>
                </a:cubicBezTo>
                <a:cubicBezTo>
                  <a:pt x="5887889" y="1843757"/>
                  <a:pt x="5895141" y="1858103"/>
                  <a:pt x="5894773" y="1873188"/>
                </a:cubicBezTo>
                <a:cubicBezTo>
                  <a:pt x="5892171" y="1979853"/>
                  <a:pt x="5889933" y="2086872"/>
                  <a:pt x="5877017" y="2192784"/>
                </a:cubicBezTo>
                <a:cubicBezTo>
                  <a:pt x="5874928" y="2209912"/>
                  <a:pt x="5860588" y="2223258"/>
                  <a:pt x="5850384" y="2237173"/>
                </a:cubicBezTo>
                <a:cubicBezTo>
                  <a:pt x="5827974" y="2267733"/>
                  <a:pt x="5806160" y="2299152"/>
                  <a:pt x="5779363" y="2325949"/>
                </a:cubicBezTo>
                <a:cubicBezTo>
                  <a:pt x="5770485" y="2334827"/>
                  <a:pt x="5762774" y="2345049"/>
                  <a:pt x="5752730" y="2352582"/>
                </a:cubicBezTo>
                <a:cubicBezTo>
                  <a:pt x="5715298" y="2380656"/>
                  <a:pt x="5679605" y="2412451"/>
                  <a:pt x="5637320" y="2432481"/>
                </a:cubicBezTo>
                <a:cubicBezTo>
                  <a:pt x="5450730" y="2520867"/>
                  <a:pt x="5453669" y="2532388"/>
                  <a:pt x="5228947" y="2574524"/>
                </a:cubicBezTo>
                <a:cubicBezTo>
                  <a:pt x="5141322" y="2590954"/>
                  <a:pt x="5057442" y="2604650"/>
                  <a:pt x="4971495" y="2627790"/>
                </a:cubicBezTo>
                <a:cubicBezTo>
                  <a:pt x="4932629" y="2638254"/>
                  <a:pt x="4894269" y="2650573"/>
                  <a:pt x="4856085" y="2663301"/>
                </a:cubicBezTo>
                <a:cubicBezTo>
                  <a:pt x="4796598" y="2683130"/>
                  <a:pt x="4733346" y="2694993"/>
                  <a:pt x="4678532" y="2725445"/>
                </a:cubicBezTo>
                <a:cubicBezTo>
                  <a:pt x="4651899" y="2740241"/>
                  <a:pt x="4625594" y="2755643"/>
                  <a:pt x="4598633" y="2769833"/>
                </a:cubicBezTo>
                <a:cubicBezTo>
                  <a:pt x="4569355" y="2785242"/>
                  <a:pt x="4537912" y="2796686"/>
                  <a:pt x="4509856" y="2814221"/>
                </a:cubicBezTo>
                <a:cubicBezTo>
                  <a:pt x="4490257" y="2826471"/>
                  <a:pt x="4477016" y="2847796"/>
                  <a:pt x="4456590" y="2858610"/>
                </a:cubicBezTo>
                <a:cubicBezTo>
                  <a:pt x="4425979" y="2874816"/>
                  <a:pt x="4390669" y="2880237"/>
                  <a:pt x="4358936" y="2894120"/>
                </a:cubicBezTo>
                <a:cubicBezTo>
                  <a:pt x="3930507" y="3081558"/>
                  <a:pt x="4365227" y="2918956"/>
                  <a:pt x="4048217" y="3009530"/>
                </a:cubicBezTo>
                <a:cubicBezTo>
                  <a:pt x="3964533" y="3033440"/>
                  <a:pt x="3884744" y="3071193"/>
                  <a:pt x="3799643" y="3089429"/>
                </a:cubicBezTo>
                <a:lnTo>
                  <a:pt x="3675355" y="3116062"/>
                </a:lnTo>
                <a:cubicBezTo>
                  <a:pt x="3639689" y="3124293"/>
                  <a:pt x="3604967" y="3136912"/>
                  <a:pt x="3568823" y="3142695"/>
                </a:cubicBezTo>
                <a:cubicBezTo>
                  <a:pt x="3530724" y="3148791"/>
                  <a:pt x="3491883" y="3148614"/>
                  <a:pt x="3453413" y="3151573"/>
                </a:cubicBezTo>
                <a:cubicBezTo>
                  <a:pt x="3414943" y="3160451"/>
                  <a:pt x="3377483" y="3177815"/>
                  <a:pt x="3338004" y="3178206"/>
                </a:cubicBezTo>
                <a:cubicBezTo>
                  <a:pt x="3064619" y="3180913"/>
                  <a:pt x="2760654" y="3187045"/>
                  <a:pt x="2476870" y="3151573"/>
                </a:cubicBezTo>
                <a:cubicBezTo>
                  <a:pt x="2456107" y="3148978"/>
                  <a:pt x="2435441" y="3145654"/>
                  <a:pt x="2414726" y="3142695"/>
                </a:cubicBezTo>
                <a:cubicBezTo>
                  <a:pt x="2341432" y="3120707"/>
                  <a:pt x="2300433" y="3110255"/>
                  <a:pt x="2228295" y="3080551"/>
                </a:cubicBezTo>
                <a:cubicBezTo>
                  <a:pt x="2209939" y="3072993"/>
                  <a:pt x="2191546" y="3064929"/>
                  <a:pt x="2175029" y="3053918"/>
                </a:cubicBezTo>
                <a:cubicBezTo>
                  <a:pt x="2164583" y="3046954"/>
                  <a:pt x="2157845" y="3035552"/>
                  <a:pt x="2148396" y="3027285"/>
                </a:cubicBezTo>
                <a:cubicBezTo>
                  <a:pt x="2084880" y="2971709"/>
                  <a:pt x="2127097" y="3008490"/>
                  <a:pt x="2068497" y="2974019"/>
                </a:cubicBezTo>
                <a:cubicBezTo>
                  <a:pt x="2029563" y="2951117"/>
                  <a:pt x="1997981" y="2907986"/>
                  <a:pt x="1953087" y="2902998"/>
                </a:cubicBezTo>
                <a:cubicBezTo>
                  <a:pt x="1926454" y="2900039"/>
                  <a:pt x="1899716" y="2897910"/>
                  <a:pt x="1873188" y="2894120"/>
                </a:cubicBezTo>
                <a:cubicBezTo>
                  <a:pt x="1837549" y="2889029"/>
                  <a:pt x="1802604" y="2878308"/>
                  <a:pt x="1766656" y="2876365"/>
                </a:cubicBezTo>
                <a:cubicBezTo>
                  <a:pt x="1570055" y="2865738"/>
                  <a:pt x="637968" y="2844153"/>
                  <a:pt x="506027" y="2840854"/>
                </a:cubicBezTo>
                <a:cubicBezTo>
                  <a:pt x="476435" y="2837895"/>
                  <a:pt x="446585" y="2836866"/>
                  <a:pt x="417250" y="2831977"/>
                </a:cubicBezTo>
                <a:cubicBezTo>
                  <a:pt x="393180" y="2827965"/>
                  <a:pt x="370213" y="2818718"/>
                  <a:pt x="346229" y="2814221"/>
                </a:cubicBezTo>
                <a:cubicBezTo>
                  <a:pt x="322780" y="2809824"/>
                  <a:pt x="298882" y="2808303"/>
                  <a:pt x="275208" y="2805344"/>
                </a:cubicBezTo>
                <a:cubicBezTo>
                  <a:pt x="254493" y="2796466"/>
                  <a:pt x="233989" y="2787081"/>
                  <a:pt x="213064" y="2778711"/>
                </a:cubicBezTo>
                <a:cubicBezTo>
                  <a:pt x="189589" y="2769321"/>
                  <a:pt x="164239" y="2764185"/>
                  <a:pt x="142043" y="2752078"/>
                </a:cubicBezTo>
                <a:cubicBezTo>
                  <a:pt x="131021" y="2746066"/>
                  <a:pt x="125055" y="2733483"/>
                  <a:pt x="115410" y="2725445"/>
                </a:cubicBezTo>
                <a:cubicBezTo>
                  <a:pt x="107213" y="2718614"/>
                  <a:pt x="96974" y="2714520"/>
                  <a:pt x="88777" y="2707689"/>
                </a:cubicBezTo>
                <a:cubicBezTo>
                  <a:pt x="64044" y="2687078"/>
                  <a:pt x="55106" y="2671674"/>
                  <a:pt x="35510" y="2645546"/>
                </a:cubicBezTo>
                <a:cubicBezTo>
                  <a:pt x="32551" y="2636668"/>
                  <a:pt x="29919" y="2627675"/>
                  <a:pt x="26633" y="2618913"/>
                </a:cubicBezTo>
                <a:cubicBezTo>
                  <a:pt x="21037" y="2603991"/>
                  <a:pt x="8877" y="2590460"/>
                  <a:pt x="8877" y="2574524"/>
                </a:cubicBezTo>
                <a:cubicBezTo>
                  <a:pt x="8877" y="2491455"/>
                  <a:pt x="16927" y="2408449"/>
                  <a:pt x="26633" y="2325949"/>
                </a:cubicBezTo>
                <a:cubicBezTo>
                  <a:pt x="32910" y="2272592"/>
                  <a:pt x="50371" y="2273724"/>
                  <a:pt x="71021" y="2228295"/>
                </a:cubicBezTo>
                <a:cubicBezTo>
                  <a:pt x="123530" y="2112777"/>
                  <a:pt x="46465" y="2238498"/>
                  <a:pt x="124287" y="2121763"/>
                </a:cubicBezTo>
                <a:cubicBezTo>
                  <a:pt x="127246" y="2106967"/>
                  <a:pt x="127561" y="2091385"/>
                  <a:pt x="133165" y="2077375"/>
                </a:cubicBezTo>
                <a:cubicBezTo>
                  <a:pt x="145453" y="2046656"/>
                  <a:pt x="177553" y="1988598"/>
                  <a:pt x="177553" y="1988598"/>
                </a:cubicBezTo>
                <a:cubicBezTo>
                  <a:pt x="206743" y="1852381"/>
                  <a:pt x="193910" y="1905415"/>
                  <a:pt x="213064" y="1828800"/>
                </a:cubicBezTo>
                <a:cubicBezTo>
                  <a:pt x="224075" y="1729701"/>
                  <a:pt x="234215" y="1676685"/>
                  <a:pt x="213064" y="1562470"/>
                </a:cubicBezTo>
                <a:cubicBezTo>
                  <a:pt x="209178" y="1541487"/>
                  <a:pt x="189390" y="1526959"/>
                  <a:pt x="177553" y="1509204"/>
                </a:cubicBezTo>
                <a:cubicBezTo>
                  <a:pt x="161045" y="1443166"/>
                  <a:pt x="178715" y="1502939"/>
                  <a:pt x="142043" y="1420427"/>
                </a:cubicBezTo>
                <a:cubicBezTo>
                  <a:pt x="138242" y="1411876"/>
                  <a:pt x="138356" y="1401580"/>
                  <a:pt x="133165" y="1393794"/>
                </a:cubicBezTo>
                <a:cubicBezTo>
                  <a:pt x="126201" y="1383348"/>
                  <a:pt x="114240" y="1377071"/>
                  <a:pt x="106532" y="1367161"/>
                </a:cubicBezTo>
                <a:cubicBezTo>
                  <a:pt x="32201" y="1271593"/>
                  <a:pt x="104853" y="1347727"/>
                  <a:pt x="44388" y="1287262"/>
                </a:cubicBezTo>
                <a:cubicBezTo>
                  <a:pt x="38470" y="1275425"/>
                  <a:pt x="31846" y="1263915"/>
                  <a:pt x="26633" y="1251751"/>
                </a:cubicBezTo>
                <a:cubicBezTo>
                  <a:pt x="22947" y="1243150"/>
                  <a:pt x="21041" y="1233880"/>
                  <a:pt x="17755" y="1225118"/>
                </a:cubicBezTo>
                <a:cubicBezTo>
                  <a:pt x="12160" y="1210197"/>
                  <a:pt x="5918" y="1195526"/>
                  <a:pt x="0" y="1180730"/>
                </a:cubicBezTo>
                <a:cubicBezTo>
                  <a:pt x="9469" y="1114443"/>
                  <a:pt x="22194" y="1103791"/>
                  <a:pt x="44388" y="1083076"/>
                </a:cubicBezTo>
                <a:close/>
              </a:path>
            </a:pathLst>
          </a:cu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Seta: para Baixo 51">
            <a:extLst>
              <a:ext uri="{FF2B5EF4-FFF2-40B4-BE49-F238E27FC236}">
                <a16:creationId xmlns:a16="http://schemas.microsoft.com/office/drawing/2014/main" id="{D75C5DA3-0B31-178A-E1C1-AFB8FBE5C2A4}"/>
              </a:ext>
            </a:extLst>
          </p:cNvPr>
          <p:cNvSpPr/>
          <p:nvPr/>
        </p:nvSpPr>
        <p:spPr>
          <a:xfrm rot="16200000">
            <a:off x="4883765" y="5162190"/>
            <a:ext cx="843378" cy="992080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A1A1F724-7116-AE64-8B58-1096BA710C58}"/>
              </a:ext>
            </a:extLst>
          </p:cNvPr>
          <p:cNvSpPr txBox="1"/>
          <p:nvPr/>
        </p:nvSpPr>
        <p:spPr>
          <a:xfrm>
            <a:off x="6107000" y="5458175"/>
            <a:ext cx="2548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/>
              <a:t>Utilizar dados sobre...</a:t>
            </a:r>
          </a:p>
        </p:txBody>
      </p:sp>
      <p:cxnSp>
        <p:nvCxnSpPr>
          <p:cNvPr id="55" name="Conector: Curvo 54">
            <a:extLst>
              <a:ext uri="{FF2B5EF4-FFF2-40B4-BE49-F238E27FC236}">
                <a16:creationId xmlns:a16="http://schemas.microsoft.com/office/drawing/2014/main" id="{AB98F55A-0A3C-A050-F66B-844FB59CB244}"/>
              </a:ext>
            </a:extLst>
          </p:cNvPr>
          <p:cNvCxnSpPr>
            <a:stCxn id="60" idx="0"/>
          </p:cNvCxnSpPr>
          <p:nvPr/>
        </p:nvCxnSpPr>
        <p:spPr>
          <a:xfrm rot="5400000" flipH="1" flipV="1">
            <a:off x="7320899" y="4090928"/>
            <a:ext cx="1427713" cy="1306783"/>
          </a:xfrm>
          <a:prstGeom prst="curvedConnector3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15C2E82D-3D21-7D8B-03A8-CE038893507F}"/>
              </a:ext>
            </a:extLst>
          </p:cNvPr>
          <p:cNvSpPr txBox="1"/>
          <p:nvPr/>
        </p:nvSpPr>
        <p:spPr>
          <a:xfrm>
            <a:off x="6912044" y="2630689"/>
            <a:ext cx="1438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i="1"/>
              <a:t>Renda</a:t>
            </a:r>
          </a:p>
        </p:txBody>
      </p:sp>
      <p:pic>
        <p:nvPicPr>
          <p:cNvPr id="2" name="Picture 2" descr="Dark Technology Wallpapers - Top Free Dark Technology Backgrounds -  WallpaperAccess">
            <a:extLst>
              <a:ext uri="{FF2B5EF4-FFF2-40B4-BE49-F238E27FC236}">
                <a16:creationId xmlns:a16="http://schemas.microsoft.com/office/drawing/2014/main" id="{8776C955-E743-50F5-A62D-1CD0869C57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94CA094-4417-4423-D641-799019B25644}"/>
              </a:ext>
            </a:extLst>
          </p:cNvPr>
          <p:cNvSpPr txBox="1"/>
          <p:nvPr/>
        </p:nvSpPr>
        <p:spPr>
          <a:xfrm>
            <a:off x="409575" y="3850630"/>
            <a:ext cx="40132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i="1">
                <a:solidFill>
                  <a:schemeClr val="bg1"/>
                </a:solidFill>
                <a:cs typeface="Arial" panose="020B0604020202020204" pitchFamily="34" charset="0"/>
              </a:rPr>
              <a:t>Propostas de ações para o negócio</a:t>
            </a:r>
          </a:p>
        </p:txBody>
      </p:sp>
    </p:spTree>
    <p:extLst>
      <p:ext uri="{BB962C8B-B14F-4D97-AF65-F5344CB8AC3E}">
        <p14:creationId xmlns:p14="http://schemas.microsoft.com/office/powerpoint/2010/main" val="3802122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8BB3F4A4-9770-804C-331D-AB1199A6F5A7}"/>
              </a:ext>
            </a:extLst>
          </p:cNvPr>
          <p:cNvSpPr/>
          <p:nvPr/>
        </p:nvSpPr>
        <p:spPr>
          <a:xfrm>
            <a:off x="0" y="0"/>
            <a:ext cx="12192000" cy="10084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54462D9-A57E-4A9F-ECFF-BC61C2360D35}"/>
              </a:ext>
            </a:extLst>
          </p:cNvPr>
          <p:cNvSpPr txBox="1"/>
          <p:nvPr/>
        </p:nvSpPr>
        <p:spPr>
          <a:xfrm>
            <a:off x="110532" y="211814"/>
            <a:ext cx="58722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>
                <a:solidFill>
                  <a:schemeClr val="bg1"/>
                </a:solidFill>
                <a:cs typeface="Arial" panose="020B0604020202020204" pitchFamily="34" charset="0"/>
              </a:rPr>
              <a:t>Proposta de ações para o negócio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DEE8918-D046-8D54-FBF1-6E5834066D69}"/>
              </a:ext>
            </a:extLst>
          </p:cNvPr>
          <p:cNvSpPr txBox="1"/>
          <p:nvPr/>
        </p:nvSpPr>
        <p:spPr>
          <a:xfrm>
            <a:off x="290004" y="1402671"/>
            <a:ext cx="1152685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/>
              <a:t>Avaliar a real importância de se ter o serviço de interenet em fibra óptica e a possibilidade de adotar o serviço DSL em definitivo;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/>
              <a:t>Incentivar os clientes atuais e os novos clientes a utilizarem métodos de pagamento automático. Essa incentivação pode acontecer por meio de promoções e descontos em fatura;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/>
              <a:t>Assim como no caso dos métodos de pagamento, incentivar os clientes atuais e os novos clientes a escolherem o tipo de contrato mais longo (1 e 2 anos);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/>
              <a:t>Serviços de proteção de sistema, suporte técnico, segurança e backup online podem ser inclusos como bônus em alguns pacotes como forma de incentivar os clientes atuais e novos a utilizarem métodos de pagamento automático e terem contratos mais longos.</a:t>
            </a:r>
          </a:p>
        </p:txBody>
      </p:sp>
    </p:spTree>
    <p:extLst>
      <p:ext uri="{BB962C8B-B14F-4D97-AF65-F5344CB8AC3E}">
        <p14:creationId xmlns:p14="http://schemas.microsoft.com/office/powerpoint/2010/main" val="3689757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eta Logo – PNG e Vetor – Download de Logo">
            <a:extLst>
              <a:ext uri="{FF2B5EF4-FFF2-40B4-BE49-F238E27FC236}">
                <a16:creationId xmlns:a16="http://schemas.microsoft.com/office/drawing/2014/main" id="{5C63F6DF-843B-636A-0B4F-31296388E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968" y="749605"/>
            <a:ext cx="2291904" cy="461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2A3045E-7861-DDAD-AACA-26EC08D8B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230" y="1353358"/>
            <a:ext cx="528541" cy="52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Whatsapp Logo – PNG e Vetor – Download de Logo">
            <a:extLst>
              <a:ext uri="{FF2B5EF4-FFF2-40B4-BE49-F238E27FC236}">
                <a16:creationId xmlns:a16="http://schemas.microsoft.com/office/drawing/2014/main" id="{5A677D0B-006D-0B92-4C7A-46305D73E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528" y="1332083"/>
            <a:ext cx="617458" cy="62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Mark Zuckerberg PNG Background Image | PNG Arts">
            <a:extLst>
              <a:ext uri="{FF2B5EF4-FFF2-40B4-BE49-F238E27FC236}">
                <a16:creationId xmlns:a16="http://schemas.microsoft.com/office/drawing/2014/main" id="{E418688C-EE38-CCC5-0E3C-AFC6E5963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96" y="934618"/>
            <a:ext cx="2364700" cy="2113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2AD19B59-EEAE-D85A-207F-19888DBAF753}"/>
              </a:ext>
            </a:extLst>
          </p:cNvPr>
          <p:cNvSpPr txBox="1"/>
          <p:nvPr/>
        </p:nvSpPr>
        <p:spPr>
          <a:xfrm>
            <a:off x="812539" y="5150400"/>
            <a:ext cx="34090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/>
              <a:t>Suponhamos o seguinte objetivo dele: traçar um perfil dos usuários do Instagram.</a:t>
            </a:r>
          </a:p>
        </p:txBody>
      </p:sp>
      <p:pic>
        <p:nvPicPr>
          <p:cNvPr id="2060" name="Picture 12">
            <a:extLst>
              <a:ext uri="{FF2B5EF4-FFF2-40B4-BE49-F238E27FC236}">
                <a16:creationId xmlns:a16="http://schemas.microsoft.com/office/drawing/2014/main" id="{0F2B1160-422E-8FA1-155E-16F942887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879" y="1353358"/>
            <a:ext cx="528541" cy="52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eta: para Baixo 5">
            <a:extLst>
              <a:ext uri="{FF2B5EF4-FFF2-40B4-BE49-F238E27FC236}">
                <a16:creationId xmlns:a16="http://schemas.microsoft.com/office/drawing/2014/main" id="{00987740-E603-D204-E126-9886F8DF4F90}"/>
              </a:ext>
            </a:extLst>
          </p:cNvPr>
          <p:cNvSpPr/>
          <p:nvPr/>
        </p:nvSpPr>
        <p:spPr>
          <a:xfrm>
            <a:off x="2095393" y="3792460"/>
            <a:ext cx="843378" cy="992080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E4A990AA-3F54-EA8F-B16B-3EA57D5C7062}"/>
              </a:ext>
            </a:extLst>
          </p:cNvPr>
          <p:cNvSpPr txBox="1"/>
          <p:nvPr/>
        </p:nvSpPr>
        <p:spPr>
          <a:xfrm>
            <a:off x="5972478" y="1837799"/>
            <a:ext cx="1182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i="1"/>
              <a:t>Gênero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A7D8410-B3B2-D661-4F95-D90FCEED3649}"/>
              </a:ext>
            </a:extLst>
          </p:cNvPr>
          <p:cNvSpPr txBox="1"/>
          <p:nvPr/>
        </p:nvSpPr>
        <p:spPr>
          <a:xfrm>
            <a:off x="5981534" y="2372660"/>
            <a:ext cx="1438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i="1"/>
              <a:t>Idade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0757555-EDAC-B018-100F-B01AD1D7161B}"/>
              </a:ext>
            </a:extLst>
          </p:cNvPr>
          <p:cNvSpPr txBox="1"/>
          <p:nvPr/>
        </p:nvSpPr>
        <p:spPr>
          <a:xfrm>
            <a:off x="6193654" y="3104212"/>
            <a:ext cx="1438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i="1"/>
              <a:t>Estado Civil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3F48FD8-3DB6-7B3D-4EB3-54EE8D02CE6E}"/>
              </a:ext>
            </a:extLst>
          </p:cNvPr>
          <p:cNvSpPr txBox="1"/>
          <p:nvPr/>
        </p:nvSpPr>
        <p:spPr>
          <a:xfrm>
            <a:off x="7384740" y="1481157"/>
            <a:ext cx="1438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i="1"/>
              <a:t>Localidade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23702A7-0862-C362-54EB-E5663E35AFC4}"/>
              </a:ext>
            </a:extLst>
          </p:cNvPr>
          <p:cNvSpPr txBox="1"/>
          <p:nvPr/>
        </p:nvSpPr>
        <p:spPr>
          <a:xfrm>
            <a:off x="7899862" y="2064884"/>
            <a:ext cx="2005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i="1"/>
              <a:t>Tempo de acesso na plataforma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D3857165-0EAE-D11C-C108-A8E3F7E8F817}"/>
              </a:ext>
            </a:extLst>
          </p:cNvPr>
          <p:cNvSpPr txBox="1"/>
          <p:nvPr/>
        </p:nvSpPr>
        <p:spPr>
          <a:xfrm>
            <a:off x="8050636" y="3030798"/>
            <a:ext cx="1732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i="1"/>
              <a:t>Horários e dias de acesso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0398C4F9-BB9D-47ED-2663-4E4E0855ACC3}"/>
              </a:ext>
            </a:extLst>
          </p:cNvPr>
          <p:cNvSpPr txBox="1"/>
          <p:nvPr/>
        </p:nvSpPr>
        <p:spPr>
          <a:xfrm>
            <a:off x="9206214" y="1582598"/>
            <a:ext cx="1545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i="1"/>
              <a:t>Curtidas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3DA76A28-594E-7DED-195A-A61BFE1B6719}"/>
              </a:ext>
            </a:extLst>
          </p:cNvPr>
          <p:cNvSpPr txBox="1"/>
          <p:nvPr/>
        </p:nvSpPr>
        <p:spPr>
          <a:xfrm>
            <a:off x="9010193" y="934618"/>
            <a:ext cx="1545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i="1"/>
              <a:t>Escolaridade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5B928BE3-ADE6-CFD9-5493-D977E05B7881}"/>
              </a:ext>
            </a:extLst>
          </p:cNvPr>
          <p:cNvSpPr txBox="1"/>
          <p:nvPr/>
        </p:nvSpPr>
        <p:spPr>
          <a:xfrm>
            <a:off x="9824437" y="2339798"/>
            <a:ext cx="2005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i="1"/>
              <a:t>Conteúdos que mais gosta</a:t>
            </a:r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32F9293D-5729-24CD-97EE-C6FF499315BE}"/>
              </a:ext>
            </a:extLst>
          </p:cNvPr>
          <p:cNvSpPr/>
          <p:nvPr/>
        </p:nvSpPr>
        <p:spPr>
          <a:xfrm>
            <a:off x="5904994" y="749605"/>
            <a:ext cx="5868000" cy="3180386"/>
          </a:xfrm>
          <a:custGeom>
            <a:avLst/>
            <a:gdLst>
              <a:gd name="connsiteX0" fmla="*/ 44388 w 5894786"/>
              <a:gd name="connsiteY0" fmla="*/ 1083076 h 3180386"/>
              <a:gd name="connsiteX1" fmla="*/ 133165 w 5894786"/>
              <a:gd name="connsiteY1" fmla="*/ 1056443 h 3180386"/>
              <a:gd name="connsiteX2" fmla="*/ 177553 w 5894786"/>
              <a:gd name="connsiteY2" fmla="*/ 1038687 h 3180386"/>
              <a:gd name="connsiteX3" fmla="*/ 213064 w 5894786"/>
              <a:gd name="connsiteY3" fmla="*/ 1020932 h 3180386"/>
              <a:gd name="connsiteX4" fmla="*/ 292963 w 5894786"/>
              <a:gd name="connsiteY4" fmla="*/ 1012054 h 3180386"/>
              <a:gd name="connsiteX5" fmla="*/ 372862 w 5894786"/>
              <a:gd name="connsiteY5" fmla="*/ 985421 h 3180386"/>
              <a:gd name="connsiteX6" fmla="*/ 417250 w 5894786"/>
              <a:gd name="connsiteY6" fmla="*/ 967666 h 3180386"/>
              <a:gd name="connsiteX7" fmla="*/ 532660 w 5894786"/>
              <a:gd name="connsiteY7" fmla="*/ 958788 h 3180386"/>
              <a:gd name="connsiteX8" fmla="*/ 674703 w 5894786"/>
              <a:gd name="connsiteY8" fmla="*/ 932155 h 3180386"/>
              <a:gd name="connsiteX9" fmla="*/ 878889 w 5894786"/>
              <a:gd name="connsiteY9" fmla="*/ 923278 h 3180386"/>
              <a:gd name="connsiteX10" fmla="*/ 1003177 w 5894786"/>
              <a:gd name="connsiteY10" fmla="*/ 905522 h 3180386"/>
              <a:gd name="connsiteX11" fmla="*/ 1260629 w 5894786"/>
              <a:gd name="connsiteY11" fmla="*/ 852256 h 3180386"/>
              <a:gd name="connsiteX12" fmla="*/ 1376039 w 5894786"/>
              <a:gd name="connsiteY12" fmla="*/ 807868 h 3180386"/>
              <a:gd name="connsiteX13" fmla="*/ 1455938 w 5894786"/>
              <a:gd name="connsiteY13" fmla="*/ 781235 h 3180386"/>
              <a:gd name="connsiteX14" fmla="*/ 1580225 w 5894786"/>
              <a:gd name="connsiteY14" fmla="*/ 692458 h 3180386"/>
              <a:gd name="connsiteX15" fmla="*/ 1651246 w 5894786"/>
              <a:gd name="connsiteY15" fmla="*/ 639192 h 3180386"/>
              <a:gd name="connsiteX16" fmla="*/ 1686757 w 5894786"/>
              <a:gd name="connsiteY16" fmla="*/ 603681 h 3180386"/>
              <a:gd name="connsiteX17" fmla="*/ 1846555 w 5894786"/>
              <a:gd name="connsiteY17" fmla="*/ 514905 h 3180386"/>
              <a:gd name="connsiteX18" fmla="*/ 1935332 w 5894786"/>
              <a:gd name="connsiteY18" fmla="*/ 470516 h 3180386"/>
              <a:gd name="connsiteX19" fmla="*/ 1988598 w 5894786"/>
              <a:gd name="connsiteY19" fmla="*/ 443883 h 3180386"/>
              <a:gd name="connsiteX20" fmla="*/ 2201662 w 5894786"/>
              <a:gd name="connsiteY20" fmla="*/ 399495 h 3180386"/>
              <a:gd name="connsiteX21" fmla="*/ 2272683 w 5894786"/>
              <a:gd name="connsiteY21" fmla="*/ 381740 h 3180386"/>
              <a:gd name="connsiteX22" fmla="*/ 2396971 w 5894786"/>
              <a:gd name="connsiteY22" fmla="*/ 363984 h 3180386"/>
              <a:gd name="connsiteX23" fmla="*/ 2547891 w 5894786"/>
              <a:gd name="connsiteY23" fmla="*/ 337351 h 3180386"/>
              <a:gd name="connsiteX24" fmla="*/ 2672178 w 5894786"/>
              <a:gd name="connsiteY24" fmla="*/ 292963 h 3180386"/>
              <a:gd name="connsiteX25" fmla="*/ 2831977 w 5894786"/>
              <a:gd name="connsiteY25" fmla="*/ 230819 h 3180386"/>
              <a:gd name="connsiteX26" fmla="*/ 2894120 w 5894786"/>
              <a:gd name="connsiteY26" fmla="*/ 195309 h 3180386"/>
              <a:gd name="connsiteX27" fmla="*/ 3080551 w 5894786"/>
              <a:gd name="connsiteY27" fmla="*/ 150920 h 3180386"/>
              <a:gd name="connsiteX28" fmla="*/ 3480046 w 5894786"/>
              <a:gd name="connsiteY28" fmla="*/ 44388 h 3180386"/>
              <a:gd name="connsiteX29" fmla="*/ 3879542 w 5894786"/>
              <a:gd name="connsiteY29" fmla="*/ 0 h 3180386"/>
              <a:gd name="connsiteX30" fmla="*/ 4314547 w 5894786"/>
              <a:gd name="connsiteY30" fmla="*/ 8878 h 3180386"/>
              <a:gd name="connsiteX31" fmla="*/ 4438835 w 5894786"/>
              <a:gd name="connsiteY31" fmla="*/ 53266 h 3180386"/>
              <a:gd name="connsiteX32" fmla="*/ 4669654 w 5894786"/>
              <a:gd name="connsiteY32" fmla="*/ 177553 h 3180386"/>
              <a:gd name="connsiteX33" fmla="*/ 4785064 w 5894786"/>
              <a:gd name="connsiteY33" fmla="*/ 257452 h 3180386"/>
              <a:gd name="connsiteX34" fmla="*/ 4820575 w 5894786"/>
              <a:gd name="connsiteY34" fmla="*/ 301841 h 3180386"/>
              <a:gd name="connsiteX35" fmla="*/ 4909351 w 5894786"/>
              <a:gd name="connsiteY35" fmla="*/ 435006 h 3180386"/>
              <a:gd name="connsiteX36" fmla="*/ 4927107 w 5894786"/>
              <a:gd name="connsiteY36" fmla="*/ 861134 h 3180386"/>
              <a:gd name="connsiteX37" fmla="*/ 5113538 w 5894786"/>
              <a:gd name="connsiteY37" fmla="*/ 1038687 h 3180386"/>
              <a:gd name="connsiteX38" fmla="*/ 5166804 w 5894786"/>
              <a:gd name="connsiteY38" fmla="*/ 1065320 h 3180386"/>
              <a:gd name="connsiteX39" fmla="*/ 5228947 w 5894786"/>
              <a:gd name="connsiteY39" fmla="*/ 1100831 h 3180386"/>
              <a:gd name="connsiteX40" fmla="*/ 5406501 w 5894786"/>
              <a:gd name="connsiteY40" fmla="*/ 1154097 h 3180386"/>
              <a:gd name="connsiteX41" fmla="*/ 5459767 w 5894786"/>
              <a:gd name="connsiteY41" fmla="*/ 1171852 h 3180386"/>
              <a:gd name="connsiteX42" fmla="*/ 5504155 w 5894786"/>
              <a:gd name="connsiteY42" fmla="*/ 1198485 h 3180386"/>
              <a:gd name="connsiteX43" fmla="*/ 5584054 w 5894786"/>
              <a:gd name="connsiteY43" fmla="*/ 1260629 h 3180386"/>
              <a:gd name="connsiteX44" fmla="*/ 5672831 w 5894786"/>
              <a:gd name="connsiteY44" fmla="*/ 1358283 h 3180386"/>
              <a:gd name="connsiteX45" fmla="*/ 5717219 w 5894786"/>
              <a:gd name="connsiteY45" fmla="*/ 1420427 h 3180386"/>
              <a:gd name="connsiteX46" fmla="*/ 5788241 w 5894786"/>
              <a:gd name="connsiteY46" fmla="*/ 1518081 h 3180386"/>
              <a:gd name="connsiteX47" fmla="*/ 5814874 w 5894786"/>
              <a:gd name="connsiteY47" fmla="*/ 1589103 h 3180386"/>
              <a:gd name="connsiteX48" fmla="*/ 5841507 w 5894786"/>
              <a:gd name="connsiteY48" fmla="*/ 1651247 h 3180386"/>
              <a:gd name="connsiteX49" fmla="*/ 5859262 w 5894786"/>
              <a:gd name="connsiteY49" fmla="*/ 1686757 h 3180386"/>
              <a:gd name="connsiteX50" fmla="*/ 5877017 w 5894786"/>
              <a:gd name="connsiteY50" fmla="*/ 1740023 h 3180386"/>
              <a:gd name="connsiteX51" fmla="*/ 5885895 w 5894786"/>
              <a:gd name="connsiteY51" fmla="*/ 1828800 h 3180386"/>
              <a:gd name="connsiteX52" fmla="*/ 5894773 w 5894786"/>
              <a:gd name="connsiteY52" fmla="*/ 1873188 h 3180386"/>
              <a:gd name="connsiteX53" fmla="*/ 5877017 w 5894786"/>
              <a:gd name="connsiteY53" fmla="*/ 2192784 h 3180386"/>
              <a:gd name="connsiteX54" fmla="*/ 5850384 w 5894786"/>
              <a:gd name="connsiteY54" fmla="*/ 2237173 h 3180386"/>
              <a:gd name="connsiteX55" fmla="*/ 5779363 w 5894786"/>
              <a:gd name="connsiteY55" fmla="*/ 2325949 h 3180386"/>
              <a:gd name="connsiteX56" fmla="*/ 5752730 w 5894786"/>
              <a:gd name="connsiteY56" fmla="*/ 2352582 h 3180386"/>
              <a:gd name="connsiteX57" fmla="*/ 5637320 w 5894786"/>
              <a:gd name="connsiteY57" fmla="*/ 2432481 h 3180386"/>
              <a:gd name="connsiteX58" fmla="*/ 5228947 w 5894786"/>
              <a:gd name="connsiteY58" fmla="*/ 2574524 h 3180386"/>
              <a:gd name="connsiteX59" fmla="*/ 4971495 w 5894786"/>
              <a:gd name="connsiteY59" fmla="*/ 2627790 h 3180386"/>
              <a:gd name="connsiteX60" fmla="*/ 4856085 w 5894786"/>
              <a:gd name="connsiteY60" fmla="*/ 2663301 h 3180386"/>
              <a:gd name="connsiteX61" fmla="*/ 4678532 w 5894786"/>
              <a:gd name="connsiteY61" fmla="*/ 2725445 h 3180386"/>
              <a:gd name="connsiteX62" fmla="*/ 4598633 w 5894786"/>
              <a:gd name="connsiteY62" fmla="*/ 2769833 h 3180386"/>
              <a:gd name="connsiteX63" fmla="*/ 4509856 w 5894786"/>
              <a:gd name="connsiteY63" fmla="*/ 2814221 h 3180386"/>
              <a:gd name="connsiteX64" fmla="*/ 4456590 w 5894786"/>
              <a:gd name="connsiteY64" fmla="*/ 2858610 h 3180386"/>
              <a:gd name="connsiteX65" fmla="*/ 4358936 w 5894786"/>
              <a:gd name="connsiteY65" fmla="*/ 2894120 h 3180386"/>
              <a:gd name="connsiteX66" fmla="*/ 4048217 w 5894786"/>
              <a:gd name="connsiteY66" fmla="*/ 3009530 h 3180386"/>
              <a:gd name="connsiteX67" fmla="*/ 3799643 w 5894786"/>
              <a:gd name="connsiteY67" fmla="*/ 3089429 h 3180386"/>
              <a:gd name="connsiteX68" fmla="*/ 3675355 w 5894786"/>
              <a:gd name="connsiteY68" fmla="*/ 3116062 h 3180386"/>
              <a:gd name="connsiteX69" fmla="*/ 3568823 w 5894786"/>
              <a:gd name="connsiteY69" fmla="*/ 3142695 h 3180386"/>
              <a:gd name="connsiteX70" fmla="*/ 3453413 w 5894786"/>
              <a:gd name="connsiteY70" fmla="*/ 3151573 h 3180386"/>
              <a:gd name="connsiteX71" fmla="*/ 3338004 w 5894786"/>
              <a:gd name="connsiteY71" fmla="*/ 3178206 h 3180386"/>
              <a:gd name="connsiteX72" fmla="*/ 2476870 w 5894786"/>
              <a:gd name="connsiteY72" fmla="*/ 3151573 h 3180386"/>
              <a:gd name="connsiteX73" fmla="*/ 2414726 w 5894786"/>
              <a:gd name="connsiteY73" fmla="*/ 3142695 h 3180386"/>
              <a:gd name="connsiteX74" fmla="*/ 2228295 w 5894786"/>
              <a:gd name="connsiteY74" fmla="*/ 3080551 h 3180386"/>
              <a:gd name="connsiteX75" fmla="*/ 2175029 w 5894786"/>
              <a:gd name="connsiteY75" fmla="*/ 3053918 h 3180386"/>
              <a:gd name="connsiteX76" fmla="*/ 2148396 w 5894786"/>
              <a:gd name="connsiteY76" fmla="*/ 3027285 h 3180386"/>
              <a:gd name="connsiteX77" fmla="*/ 2068497 w 5894786"/>
              <a:gd name="connsiteY77" fmla="*/ 2974019 h 3180386"/>
              <a:gd name="connsiteX78" fmla="*/ 1953087 w 5894786"/>
              <a:gd name="connsiteY78" fmla="*/ 2902998 h 3180386"/>
              <a:gd name="connsiteX79" fmla="*/ 1873188 w 5894786"/>
              <a:gd name="connsiteY79" fmla="*/ 2894120 h 3180386"/>
              <a:gd name="connsiteX80" fmla="*/ 1766656 w 5894786"/>
              <a:gd name="connsiteY80" fmla="*/ 2876365 h 3180386"/>
              <a:gd name="connsiteX81" fmla="*/ 506027 w 5894786"/>
              <a:gd name="connsiteY81" fmla="*/ 2840854 h 3180386"/>
              <a:gd name="connsiteX82" fmla="*/ 417250 w 5894786"/>
              <a:gd name="connsiteY82" fmla="*/ 2831977 h 3180386"/>
              <a:gd name="connsiteX83" fmla="*/ 346229 w 5894786"/>
              <a:gd name="connsiteY83" fmla="*/ 2814221 h 3180386"/>
              <a:gd name="connsiteX84" fmla="*/ 275208 w 5894786"/>
              <a:gd name="connsiteY84" fmla="*/ 2805344 h 3180386"/>
              <a:gd name="connsiteX85" fmla="*/ 213064 w 5894786"/>
              <a:gd name="connsiteY85" fmla="*/ 2778711 h 3180386"/>
              <a:gd name="connsiteX86" fmla="*/ 142043 w 5894786"/>
              <a:gd name="connsiteY86" fmla="*/ 2752078 h 3180386"/>
              <a:gd name="connsiteX87" fmla="*/ 115410 w 5894786"/>
              <a:gd name="connsiteY87" fmla="*/ 2725445 h 3180386"/>
              <a:gd name="connsiteX88" fmla="*/ 88777 w 5894786"/>
              <a:gd name="connsiteY88" fmla="*/ 2707689 h 3180386"/>
              <a:gd name="connsiteX89" fmla="*/ 35510 w 5894786"/>
              <a:gd name="connsiteY89" fmla="*/ 2645546 h 3180386"/>
              <a:gd name="connsiteX90" fmla="*/ 26633 w 5894786"/>
              <a:gd name="connsiteY90" fmla="*/ 2618913 h 3180386"/>
              <a:gd name="connsiteX91" fmla="*/ 8877 w 5894786"/>
              <a:gd name="connsiteY91" fmla="*/ 2574524 h 3180386"/>
              <a:gd name="connsiteX92" fmla="*/ 26633 w 5894786"/>
              <a:gd name="connsiteY92" fmla="*/ 2325949 h 3180386"/>
              <a:gd name="connsiteX93" fmla="*/ 71021 w 5894786"/>
              <a:gd name="connsiteY93" fmla="*/ 2228295 h 3180386"/>
              <a:gd name="connsiteX94" fmla="*/ 124287 w 5894786"/>
              <a:gd name="connsiteY94" fmla="*/ 2121763 h 3180386"/>
              <a:gd name="connsiteX95" fmla="*/ 133165 w 5894786"/>
              <a:gd name="connsiteY95" fmla="*/ 2077375 h 3180386"/>
              <a:gd name="connsiteX96" fmla="*/ 177553 w 5894786"/>
              <a:gd name="connsiteY96" fmla="*/ 1988598 h 3180386"/>
              <a:gd name="connsiteX97" fmla="*/ 213064 w 5894786"/>
              <a:gd name="connsiteY97" fmla="*/ 1828800 h 3180386"/>
              <a:gd name="connsiteX98" fmla="*/ 213064 w 5894786"/>
              <a:gd name="connsiteY98" fmla="*/ 1562470 h 3180386"/>
              <a:gd name="connsiteX99" fmla="*/ 177553 w 5894786"/>
              <a:gd name="connsiteY99" fmla="*/ 1509204 h 3180386"/>
              <a:gd name="connsiteX100" fmla="*/ 142043 w 5894786"/>
              <a:gd name="connsiteY100" fmla="*/ 1420427 h 3180386"/>
              <a:gd name="connsiteX101" fmla="*/ 133165 w 5894786"/>
              <a:gd name="connsiteY101" fmla="*/ 1393794 h 3180386"/>
              <a:gd name="connsiteX102" fmla="*/ 106532 w 5894786"/>
              <a:gd name="connsiteY102" fmla="*/ 1367161 h 3180386"/>
              <a:gd name="connsiteX103" fmla="*/ 44388 w 5894786"/>
              <a:gd name="connsiteY103" fmla="*/ 1287262 h 3180386"/>
              <a:gd name="connsiteX104" fmla="*/ 26633 w 5894786"/>
              <a:gd name="connsiteY104" fmla="*/ 1251751 h 3180386"/>
              <a:gd name="connsiteX105" fmla="*/ 17755 w 5894786"/>
              <a:gd name="connsiteY105" fmla="*/ 1225118 h 3180386"/>
              <a:gd name="connsiteX106" fmla="*/ 0 w 5894786"/>
              <a:gd name="connsiteY106" fmla="*/ 1180730 h 3180386"/>
              <a:gd name="connsiteX107" fmla="*/ 44388 w 5894786"/>
              <a:gd name="connsiteY107" fmla="*/ 1083076 h 3180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5894786" h="3180386">
                <a:moveTo>
                  <a:pt x="44388" y="1083076"/>
                </a:moveTo>
                <a:cubicBezTo>
                  <a:pt x="66582" y="1062361"/>
                  <a:pt x="13130" y="1092454"/>
                  <a:pt x="133165" y="1056443"/>
                </a:cubicBezTo>
                <a:cubicBezTo>
                  <a:pt x="148429" y="1051864"/>
                  <a:pt x="162991" y="1045159"/>
                  <a:pt x="177553" y="1038687"/>
                </a:cubicBezTo>
                <a:cubicBezTo>
                  <a:pt x="189646" y="1033312"/>
                  <a:pt x="200169" y="1023908"/>
                  <a:pt x="213064" y="1020932"/>
                </a:cubicBezTo>
                <a:cubicBezTo>
                  <a:pt x="239175" y="1014906"/>
                  <a:pt x="266330" y="1015013"/>
                  <a:pt x="292963" y="1012054"/>
                </a:cubicBezTo>
                <a:cubicBezTo>
                  <a:pt x="319596" y="1003176"/>
                  <a:pt x="346796" y="995847"/>
                  <a:pt x="372862" y="985421"/>
                </a:cubicBezTo>
                <a:cubicBezTo>
                  <a:pt x="387658" y="979503"/>
                  <a:pt x="401531" y="970286"/>
                  <a:pt x="417250" y="967666"/>
                </a:cubicBezTo>
                <a:cubicBezTo>
                  <a:pt x="455309" y="961323"/>
                  <a:pt x="494190" y="961747"/>
                  <a:pt x="532660" y="958788"/>
                </a:cubicBezTo>
                <a:cubicBezTo>
                  <a:pt x="579123" y="947173"/>
                  <a:pt x="626872" y="934234"/>
                  <a:pt x="674703" y="932155"/>
                </a:cubicBezTo>
                <a:lnTo>
                  <a:pt x="878889" y="923278"/>
                </a:lnTo>
                <a:cubicBezTo>
                  <a:pt x="920318" y="917359"/>
                  <a:pt x="962140" y="913729"/>
                  <a:pt x="1003177" y="905522"/>
                </a:cubicBezTo>
                <a:cubicBezTo>
                  <a:pt x="1377774" y="830603"/>
                  <a:pt x="941629" y="901335"/>
                  <a:pt x="1260629" y="852256"/>
                </a:cubicBezTo>
                <a:cubicBezTo>
                  <a:pt x="1299099" y="837460"/>
                  <a:pt x="1337303" y="821954"/>
                  <a:pt x="1376039" y="807868"/>
                </a:cubicBezTo>
                <a:cubicBezTo>
                  <a:pt x="1402422" y="798274"/>
                  <a:pt x="1430498" y="793107"/>
                  <a:pt x="1455938" y="781235"/>
                </a:cubicBezTo>
                <a:cubicBezTo>
                  <a:pt x="1478846" y="770545"/>
                  <a:pt x="1568376" y="701344"/>
                  <a:pt x="1580225" y="692458"/>
                </a:cubicBezTo>
                <a:lnTo>
                  <a:pt x="1651246" y="639192"/>
                </a:lnTo>
                <a:cubicBezTo>
                  <a:pt x="1663083" y="627355"/>
                  <a:pt x="1672962" y="613165"/>
                  <a:pt x="1686757" y="603681"/>
                </a:cubicBezTo>
                <a:cubicBezTo>
                  <a:pt x="1779405" y="539986"/>
                  <a:pt x="1771502" y="555843"/>
                  <a:pt x="1846555" y="514905"/>
                </a:cubicBezTo>
                <a:cubicBezTo>
                  <a:pt x="1978685" y="442834"/>
                  <a:pt x="1806507" y="529073"/>
                  <a:pt x="1935332" y="470516"/>
                </a:cubicBezTo>
                <a:cubicBezTo>
                  <a:pt x="1953404" y="462302"/>
                  <a:pt x="1969681" y="449902"/>
                  <a:pt x="1988598" y="443883"/>
                </a:cubicBezTo>
                <a:cubicBezTo>
                  <a:pt x="2184455" y="381565"/>
                  <a:pt x="2067221" y="424703"/>
                  <a:pt x="2201662" y="399495"/>
                </a:cubicBezTo>
                <a:cubicBezTo>
                  <a:pt x="2225646" y="394998"/>
                  <a:pt x="2248674" y="386105"/>
                  <a:pt x="2272683" y="381740"/>
                </a:cubicBezTo>
                <a:cubicBezTo>
                  <a:pt x="2313858" y="374254"/>
                  <a:pt x="2355796" y="371470"/>
                  <a:pt x="2396971" y="363984"/>
                </a:cubicBezTo>
                <a:cubicBezTo>
                  <a:pt x="2587539" y="329335"/>
                  <a:pt x="2341009" y="360339"/>
                  <a:pt x="2547891" y="337351"/>
                </a:cubicBezTo>
                <a:cubicBezTo>
                  <a:pt x="2661832" y="304797"/>
                  <a:pt x="2558717" y="337087"/>
                  <a:pt x="2672178" y="292963"/>
                </a:cubicBezTo>
                <a:cubicBezTo>
                  <a:pt x="2725167" y="272356"/>
                  <a:pt x="2780840" y="256387"/>
                  <a:pt x="2831977" y="230819"/>
                </a:cubicBezTo>
                <a:cubicBezTo>
                  <a:pt x="2853316" y="220150"/>
                  <a:pt x="2871407" y="202610"/>
                  <a:pt x="2894120" y="195309"/>
                </a:cubicBezTo>
                <a:cubicBezTo>
                  <a:pt x="2954936" y="175761"/>
                  <a:pt x="3019948" y="171121"/>
                  <a:pt x="3080551" y="150920"/>
                </a:cubicBezTo>
                <a:cubicBezTo>
                  <a:pt x="3204334" y="109660"/>
                  <a:pt x="3360295" y="54367"/>
                  <a:pt x="3480046" y="44388"/>
                </a:cubicBezTo>
                <a:cubicBezTo>
                  <a:pt x="3755668" y="21420"/>
                  <a:pt x="3622559" y="36712"/>
                  <a:pt x="3879542" y="0"/>
                </a:cubicBezTo>
                <a:lnTo>
                  <a:pt x="4314547" y="8878"/>
                </a:lnTo>
                <a:cubicBezTo>
                  <a:pt x="4358341" y="13049"/>
                  <a:pt x="4398094" y="36668"/>
                  <a:pt x="4438835" y="53266"/>
                </a:cubicBezTo>
                <a:cubicBezTo>
                  <a:pt x="4538717" y="93959"/>
                  <a:pt x="4578437" y="117912"/>
                  <a:pt x="4669654" y="177553"/>
                </a:cubicBezTo>
                <a:cubicBezTo>
                  <a:pt x="4708815" y="203158"/>
                  <a:pt x="4748946" y="227708"/>
                  <a:pt x="4785064" y="257452"/>
                </a:cubicBezTo>
                <a:cubicBezTo>
                  <a:pt x="4799691" y="269498"/>
                  <a:pt x="4809370" y="286561"/>
                  <a:pt x="4820575" y="301841"/>
                </a:cubicBezTo>
                <a:cubicBezTo>
                  <a:pt x="4877178" y="379027"/>
                  <a:pt x="4871507" y="371932"/>
                  <a:pt x="4909351" y="435006"/>
                </a:cubicBezTo>
                <a:cubicBezTo>
                  <a:pt x="4915270" y="577049"/>
                  <a:pt x="4909473" y="720066"/>
                  <a:pt x="4927107" y="861134"/>
                </a:cubicBezTo>
                <a:cubicBezTo>
                  <a:pt x="4935633" y="929345"/>
                  <a:pt x="5091688" y="1027762"/>
                  <a:pt x="5113538" y="1038687"/>
                </a:cubicBezTo>
                <a:cubicBezTo>
                  <a:pt x="5131293" y="1047565"/>
                  <a:pt x="5149326" y="1055909"/>
                  <a:pt x="5166804" y="1065320"/>
                </a:cubicBezTo>
                <a:cubicBezTo>
                  <a:pt x="5187810" y="1076631"/>
                  <a:pt x="5207089" y="1091268"/>
                  <a:pt x="5228947" y="1100831"/>
                </a:cubicBezTo>
                <a:cubicBezTo>
                  <a:pt x="5275037" y="1120996"/>
                  <a:pt x="5360866" y="1140675"/>
                  <a:pt x="5406501" y="1154097"/>
                </a:cubicBezTo>
                <a:cubicBezTo>
                  <a:pt x="5424456" y="1159378"/>
                  <a:pt x="5442729" y="1164107"/>
                  <a:pt x="5459767" y="1171852"/>
                </a:cubicBezTo>
                <a:cubicBezTo>
                  <a:pt x="5475475" y="1178992"/>
                  <a:pt x="5490114" y="1188456"/>
                  <a:pt x="5504155" y="1198485"/>
                </a:cubicBezTo>
                <a:cubicBezTo>
                  <a:pt x="5531611" y="1218096"/>
                  <a:pt x="5558557" y="1238531"/>
                  <a:pt x="5584054" y="1260629"/>
                </a:cubicBezTo>
                <a:cubicBezTo>
                  <a:pt x="5619553" y="1291395"/>
                  <a:pt x="5645152" y="1321377"/>
                  <a:pt x="5672831" y="1358283"/>
                </a:cubicBezTo>
                <a:cubicBezTo>
                  <a:pt x="5688105" y="1378648"/>
                  <a:pt x="5701945" y="1400062"/>
                  <a:pt x="5717219" y="1420427"/>
                </a:cubicBezTo>
                <a:cubicBezTo>
                  <a:pt x="5741518" y="1452826"/>
                  <a:pt x="5769859" y="1481317"/>
                  <a:pt x="5788241" y="1518081"/>
                </a:cubicBezTo>
                <a:cubicBezTo>
                  <a:pt x="5799548" y="1540696"/>
                  <a:pt x="5805484" y="1565628"/>
                  <a:pt x="5814874" y="1589103"/>
                </a:cubicBezTo>
                <a:cubicBezTo>
                  <a:pt x="5823244" y="1610028"/>
                  <a:pt x="5832181" y="1630730"/>
                  <a:pt x="5841507" y="1651247"/>
                </a:cubicBezTo>
                <a:cubicBezTo>
                  <a:pt x="5846983" y="1663295"/>
                  <a:pt x="5854347" y="1674470"/>
                  <a:pt x="5859262" y="1686757"/>
                </a:cubicBezTo>
                <a:cubicBezTo>
                  <a:pt x="5866213" y="1704134"/>
                  <a:pt x="5871099" y="1722268"/>
                  <a:pt x="5877017" y="1740023"/>
                </a:cubicBezTo>
                <a:cubicBezTo>
                  <a:pt x="5879976" y="1769615"/>
                  <a:pt x="5881964" y="1799321"/>
                  <a:pt x="5885895" y="1828800"/>
                </a:cubicBezTo>
                <a:cubicBezTo>
                  <a:pt x="5887889" y="1843757"/>
                  <a:pt x="5895141" y="1858103"/>
                  <a:pt x="5894773" y="1873188"/>
                </a:cubicBezTo>
                <a:cubicBezTo>
                  <a:pt x="5892171" y="1979853"/>
                  <a:pt x="5889933" y="2086872"/>
                  <a:pt x="5877017" y="2192784"/>
                </a:cubicBezTo>
                <a:cubicBezTo>
                  <a:pt x="5874928" y="2209912"/>
                  <a:pt x="5860588" y="2223258"/>
                  <a:pt x="5850384" y="2237173"/>
                </a:cubicBezTo>
                <a:cubicBezTo>
                  <a:pt x="5827974" y="2267733"/>
                  <a:pt x="5806160" y="2299152"/>
                  <a:pt x="5779363" y="2325949"/>
                </a:cubicBezTo>
                <a:cubicBezTo>
                  <a:pt x="5770485" y="2334827"/>
                  <a:pt x="5762774" y="2345049"/>
                  <a:pt x="5752730" y="2352582"/>
                </a:cubicBezTo>
                <a:cubicBezTo>
                  <a:pt x="5715298" y="2380656"/>
                  <a:pt x="5679605" y="2412451"/>
                  <a:pt x="5637320" y="2432481"/>
                </a:cubicBezTo>
                <a:cubicBezTo>
                  <a:pt x="5450730" y="2520867"/>
                  <a:pt x="5453669" y="2532388"/>
                  <a:pt x="5228947" y="2574524"/>
                </a:cubicBezTo>
                <a:cubicBezTo>
                  <a:pt x="5141322" y="2590954"/>
                  <a:pt x="5057442" y="2604650"/>
                  <a:pt x="4971495" y="2627790"/>
                </a:cubicBezTo>
                <a:cubicBezTo>
                  <a:pt x="4932629" y="2638254"/>
                  <a:pt x="4894269" y="2650573"/>
                  <a:pt x="4856085" y="2663301"/>
                </a:cubicBezTo>
                <a:cubicBezTo>
                  <a:pt x="4796598" y="2683130"/>
                  <a:pt x="4733346" y="2694993"/>
                  <a:pt x="4678532" y="2725445"/>
                </a:cubicBezTo>
                <a:cubicBezTo>
                  <a:pt x="4651899" y="2740241"/>
                  <a:pt x="4625594" y="2755643"/>
                  <a:pt x="4598633" y="2769833"/>
                </a:cubicBezTo>
                <a:cubicBezTo>
                  <a:pt x="4569355" y="2785242"/>
                  <a:pt x="4537912" y="2796686"/>
                  <a:pt x="4509856" y="2814221"/>
                </a:cubicBezTo>
                <a:cubicBezTo>
                  <a:pt x="4490257" y="2826471"/>
                  <a:pt x="4477016" y="2847796"/>
                  <a:pt x="4456590" y="2858610"/>
                </a:cubicBezTo>
                <a:cubicBezTo>
                  <a:pt x="4425979" y="2874816"/>
                  <a:pt x="4390669" y="2880237"/>
                  <a:pt x="4358936" y="2894120"/>
                </a:cubicBezTo>
                <a:cubicBezTo>
                  <a:pt x="3930507" y="3081558"/>
                  <a:pt x="4365227" y="2918956"/>
                  <a:pt x="4048217" y="3009530"/>
                </a:cubicBezTo>
                <a:cubicBezTo>
                  <a:pt x="3964533" y="3033440"/>
                  <a:pt x="3884744" y="3071193"/>
                  <a:pt x="3799643" y="3089429"/>
                </a:cubicBezTo>
                <a:lnTo>
                  <a:pt x="3675355" y="3116062"/>
                </a:lnTo>
                <a:cubicBezTo>
                  <a:pt x="3639689" y="3124293"/>
                  <a:pt x="3604967" y="3136912"/>
                  <a:pt x="3568823" y="3142695"/>
                </a:cubicBezTo>
                <a:cubicBezTo>
                  <a:pt x="3530724" y="3148791"/>
                  <a:pt x="3491883" y="3148614"/>
                  <a:pt x="3453413" y="3151573"/>
                </a:cubicBezTo>
                <a:cubicBezTo>
                  <a:pt x="3414943" y="3160451"/>
                  <a:pt x="3377483" y="3177815"/>
                  <a:pt x="3338004" y="3178206"/>
                </a:cubicBezTo>
                <a:cubicBezTo>
                  <a:pt x="3064619" y="3180913"/>
                  <a:pt x="2760654" y="3187045"/>
                  <a:pt x="2476870" y="3151573"/>
                </a:cubicBezTo>
                <a:cubicBezTo>
                  <a:pt x="2456107" y="3148978"/>
                  <a:pt x="2435441" y="3145654"/>
                  <a:pt x="2414726" y="3142695"/>
                </a:cubicBezTo>
                <a:cubicBezTo>
                  <a:pt x="2341432" y="3120707"/>
                  <a:pt x="2300433" y="3110255"/>
                  <a:pt x="2228295" y="3080551"/>
                </a:cubicBezTo>
                <a:cubicBezTo>
                  <a:pt x="2209939" y="3072993"/>
                  <a:pt x="2191546" y="3064929"/>
                  <a:pt x="2175029" y="3053918"/>
                </a:cubicBezTo>
                <a:cubicBezTo>
                  <a:pt x="2164583" y="3046954"/>
                  <a:pt x="2157845" y="3035552"/>
                  <a:pt x="2148396" y="3027285"/>
                </a:cubicBezTo>
                <a:cubicBezTo>
                  <a:pt x="2084880" y="2971709"/>
                  <a:pt x="2127097" y="3008490"/>
                  <a:pt x="2068497" y="2974019"/>
                </a:cubicBezTo>
                <a:cubicBezTo>
                  <a:pt x="2029563" y="2951117"/>
                  <a:pt x="1997981" y="2907986"/>
                  <a:pt x="1953087" y="2902998"/>
                </a:cubicBezTo>
                <a:cubicBezTo>
                  <a:pt x="1926454" y="2900039"/>
                  <a:pt x="1899716" y="2897910"/>
                  <a:pt x="1873188" y="2894120"/>
                </a:cubicBezTo>
                <a:cubicBezTo>
                  <a:pt x="1837549" y="2889029"/>
                  <a:pt x="1802604" y="2878308"/>
                  <a:pt x="1766656" y="2876365"/>
                </a:cubicBezTo>
                <a:cubicBezTo>
                  <a:pt x="1570055" y="2865738"/>
                  <a:pt x="637968" y="2844153"/>
                  <a:pt x="506027" y="2840854"/>
                </a:cubicBezTo>
                <a:cubicBezTo>
                  <a:pt x="476435" y="2837895"/>
                  <a:pt x="446585" y="2836866"/>
                  <a:pt x="417250" y="2831977"/>
                </a:cubicBezTo>
                <a:cubicBezTo>
                  <a:pt x="393180" y="2827965"/>
                  <a:pt x="370213" y="2818718"/>
                  <a:pt x="346229" y="2814221"/>
                </a:cubicBezTo>
                <a:cubicBezTo>
                  <a:pt x="322780" y="2809824"/>
                  <a:pt x="298882" y="2808303"/>
                  <a:pt x="275208" y="2805344"/>
                </a:cubicBezTo>
                <a:cubicBezTo>
                  <a:pt x="254493" y="2796466"/>
                  <a:pt x="233989" y="2787081"/>
                  <a:pt x="213064" y="2778711"/>
                </a:cubicBezTo>
                <a:cubicBezTo>
                  <a:pt x="189589" y="2769321"/>
                  <a:pt x="164239" y="2764185"/>
                  <a:pt x="142043" y="2752078"/>
                </a:cubicBezTo>
                <a:cubicBezTo>
                  <a:pt x="131021" y="2746066"/>
                  <a:pt x="125055" y="2733483"/>
                  <a:pt x="115410" y="2725445"/>
                </a:cubicBezTo>
                <a:cubicBezTo>
                  <a:pt x="107213" y="2718614"/>
                  <a:pt x="96974" y="2714520"/>
                  <a:pt x="88777" y="2707689"/>
                </a:cubicBezTo>
                <a:cubicBezTo>
                  <a:pt x="64044" y="2687078"/>
                  <a:pt x="55106" y="2671674"/>
                  <a:pt x="35510" y="2645546"/>
                </a:cubicBezTo>
                <a:cubicBezTo>
                  <a:pt x="32551" y="2636668"/>
                  <a:pt x="29919" y="2627675"/>
                  <a:pt x="26633" y="2618913"/>
                </a:cubicBezTo>
                <a:cubicBezTo>
                  <a:pt x="21037" y="2603991"/>
                  <a:pt x="8877" y="2590460"/>
                  <a:pt x="8877" y="2574524"/>
                </a:cubicBezTo>
                <a:cubicBezTo>
                  <a:pt x="8877" y="2491455"/>
                  <a:pt x="16927" y="2408449"/>
                  <a:pt x="26633" y="2325949"/>
                </a:cubicBezTo>
                <a:cubicBezTo>
                  <a:pt x="32910" y="2272592"/>
                  <a:pt x="50371" y="2273724"/>
                  <a:pt x="71021" y="2228295"/>
                </a:cubicBezTo>
                <a:cubicBezTo>
                  <a:pt x="123530" y="2112777"/>
                  <a:pt x="46465" y="2238498"/>
                  <a:pt x="124287" y="2121763"/>
                </a:cubicBezTo>
                <a:cubicBezTo>
                  <a:pt x="127246" y="2106967"/>
                  <a:pt x="127561" y="2091385"/>
                  <a:pt x="133165" y="2077375"/>
                </a:cubicBezTo>
                <a:cubicBezTo>
                  <a:pt x="145453" y="2046656"/>
                  <a:pt x="177553" y="1988598"/>
                  <a:pt x="177553" y="1988598"/>
                </a:cubicBezTo>
                <a:cubicBezTo>
                  <a:pt x="206743" y="1852381"/>
                  <a:pt x="193910" y="1905415"/>
                  <a:pt x="213064" y="1828800"/>
                </a:cubicBezTo>
                <a:cubicBezTo>
                  <a:pt x="224075" y="1729701"/>
                  <a:pt x="234215" y="1676685"/>
                  <a:pt x="213064" y="1562470"/>
                </a:cubicBezTo>
                <a:cubicBezTo>
                  <a:pt x="209178" y="1541487"/>
                  <a:pt x="189390" y="1526959"/>
                  <a:pt x="177553" y="1509204"/>
                </a:cubicBezTo>
                <a:cubicBezTo>
                  <a:pt x="161045" y="1443166"/>
                  <a:pt x="178715" y="1502939"/>
                  <a:pt x="142043" y="1420427"/>
                </a:cubicBezTo>
                <a:cubicBezTo>
                  <a:pt x="138242" y="1411876"/>
                  <a:pt x="138356" y="1401580"/>
                  <a:pt x="133165" y="1393794"/>
                </a:cubicBezTo>
                <a:cubicBezTo>
                  <a:pt x="126201" y="1383348"/>
                  <a:pt x="114240" y="1377071"/>
                  <a:pt x="106532" y="1367161"/>
                </a:cubicBezTo>
                <a:cubicBezTo>
                  <a:pt x="32201" y="1271593"/>
                  <a:pt x="104853" y="1347727"/>
                  <a:pt x="44388" y="1287262"/>
                </a:cubicBezTo>
                <a:cubicBezTo>
                  <a:pt x="38470" y="1275425"/>
                  <a:pt x="31846" y="1263915"/>
                  <a:pt x="26633" y="1251751"/>
                </a:cubicBezTo>
                <a:cubicBezTo>
                  <a:pt x="22947" y="1243150"/>
                  <a:pt x="21041" y="1233880"/>
                  <a:pt x="17755" y="1225118"/>
                </a:cubicBezTo>
                <a:cubicBezTo>
                  <a:pt x="12160" y="1210197"/>
                  <a:pt x="5918" y="1195526"/>
                  <a:pt x="0" y="1180730"/>
                </a:cubicBezTo>
                <a:cubicBezTo>
                  <a:pt x="9469" y="1114443"/>
                  <a:pt x="22194" y="1103791"/>
                  <a:pt x="44388" y="1083076"/>
                </a:cubicBezTo>
                <a:close/>
              </a:path>
            </a:pathLst>
          </a:cu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Seta: para Baixo 51">
            <a:extLst>
              <a:ext uri="{FF2B5EF4-FFF2-40B4-BE49-F238E27FC236}">
                <a16:creationId xmlns:a16="http://schemas.microsoft.com/office/drawing/2014/main" id="{D75C5DA3-0B31-178A-E1C1-AFB8FBE5C2A4}"/>
              </a:ext>
            </a:extLst>
          </p:cNvPr>
          <p:cNvSpPr/>
          <p:nvPr/>
        </p:nvSpPr>
        <p:spPr>
          <a:xfrm rot="16200000">
            <a:off x="4883765" y="5162190"/>
            <a:ext cx="843378" cy="992080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A1A1F724-7116-AE64-8B58-1096BA710C58}"/>
              </a:ext>
            </a:extLst>
          </p:cNvPr>
          <p:cNvSpPr txBox="1"/>
          <p:nvPr/>
        </p:nvSpPr>
        <p:spPr>
          <a:xfrm>
            <a:off x="6107000" y="5458175"/>
            <a:ext cx="2548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/>
              <a:t>Utilizar dados sobre...</a:t>
            </a:r>
          </a:p>
        </p:txBody>
      </p:sp>
      <p:cxnSp>
        <p:nvCxnSpPr>
          <p:cNvPr id="55" name="Conector: Curvo 54">
            <a:extLst>
              <a:ext uri="{FF2B5EF4-FFF2-40B4-BE49-F238E27FC236}">
                <a16:creationId xmlns:a16="http://schemas.microsoft.com/office/drawing/2014/main" id="{AB98F55A-0A3C-A050-F66B-844FB59CB244}"/>
              </a:ext>
            </a:extLst>
          </p:cNvPr>
          <p:cNvCxnSpPr>
            <a:stCxn id="60" idx="0"/>
          </p:cNvCxnSpPr>
          <p:nvPr/>
        </p:nvCxnSpPr>
        <p:spPr>
          <a:xfrm rot="5400000" flipH="1" flipV="1">
            <a:off x="7320899" y="4090928"/>
            <a:ext cx="1427713" cy="1306783"/>
          </a:xfrm>
          <a:prstGeom prst="curvedConnector3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15C2E82D-3D21-7D8B-03A8-CE038893507F}"/>
              </a:ext>
            </a:extLst>
          </p:cNvPr>
          <p:cNvSpPr txBox="1"/>
          <p:nvPr/>
        </p:nvSpPr>
        <p:spPr>
          <a:xfrm>
            <a:off x="6912044" y="2630689"/>
            <a:ext cx="1438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i="1"/>
              <a:t>Renda</a:t>
            </a:r>
          </a:p>
        </p:txBody>
      </p:sp>
      <p:pic>
        <p:nvPicPr>
          <p:cNvPr id="2" name="Picture 2" descr="Dark Technology Wallpapers - Top Free Dark Technology Backgrounds -  WallpaperAccess">
            <a:extLst>
              <a:ext uri="{FF2B5EF4-FFF2-40B4-BE49-F238E27FC236}">
                <a16:creationId xmlns:a16="http://schemas.microsoft.com/office/drawing/2014/main" id="{8776C955-E743-50F5-A62D-1CD0869C57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94CA094-4417-4423-D641-799019B25644}"/>
              </a:ext>
            </a:extLst>
          </p:cNvPr>
          <p:cNvSpPr txBox="1"/>
          <p:nvPr/>
        </p:nvSpPr>
        <p:spPr>
          <a:xfrm>
            <a:off x="409575" y="3850630"/>
            <a:ext cx="4013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i="1">
                <a:solidFill>
                  <a:schemeClr val="bg1"/>
                </a:solidFill>
                <a:cs typeface="Arial" panose="020B0604020202020204" pitchFamily="34" charset="0"/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434311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8BB3F4A4-9770-804C-331D-AB1199A6F5A7}"/>
              </a:ext>
            </a:extLst>
          </p:cNvPr>
          <p:cNvSpPr/>
          <p:nvPr/>
        </p:nvSpPr>
        <p:spPr>
          <a:xfrm>
            <a:off x="0" y="0"/>
            <a:ext cx="12192000" cy="10084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54462D9-A57E-4A9F-ECFF-BC61C2360D35}"/>
              </a:ext>
            </a:extLst>
          </p:cNvPr>
          <p:cNvSpPr txBox="1"/>
          <p:nvPr/>
        </p:nvSpPr>
        <p:spPr>
          <a:xfrm>
            <a:off x="290004" y="211814"/>
            <a:ext cx="44978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>
                <a:solidFill>
                  <a:schemeClr val="bg1"/>
                </a:solidFill>
                <a:cs typeface="Arial" panose="020B0604020202020204" pitchFamily="34" charset="0"/>
              </a:rPr>
              <a:t>Sumário da apresentação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FE95B15-FF0E-1D50-3490-9ABB088B745E}"/>
              </a:ext>
            </a:extLst>
          </p:cNvPr>
          <p:cNvSpPr txBox="1"/>
          <p:nvPr/>
        </p:nvSpPr>
        <p:spPr>
          <a:xfrm>
            <a:off x="290004" y="2061366"/>
            <a:ext cx="68945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/>
              <a:t>O problema de negócio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/>
              <a:t>Roadmap do processo de solução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/>
              <a:t>Análise exploratória dos dados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/>
              <a:t>Principais insights obtidos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/>
              <a:t>Propostas de ações para o negócio</a:t>
            </a:r>
          </a:p>
        </p:txBody>
      </p:sp>
    </p:spTree>
    <p:extLst>
      <p:ext uri="{BB962C8B-B14F-4D97-AF65-F5344CB8AC3E}">
        <p14:creationId xmlns:p14="http://schemas.microsoft.com/office/powerpoint/2010/main" val="1938014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8BB3F4A4-9770-804C-331D-AB1199A6F5A7}"/>
              </a:ext>
            </a:extLst>
          </p:cNvPr>
          <p:cNvSpPr/>
          <p:nvPr/>
        </p:nvSpPr>
        <p:spPr>
          <a:xfrm>
            <a:off x="0" y="0"/>
            <a:ext cx="12192000" cy="10084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54462D9-A57E-4A9F-ECFF-BC61C2360D35}"/>
              </a:ext>
            </a:extLst>
          </p:cNvPr>
          <p:cNvSpPr txBox="1"/>
          <p:nvPr/>
        </p:nvSpPr>
        <p:spPr>
          <a:xfrm>
            <a:off x="290004" y="211814"/>
            <a:ext cx="4143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>
                <a:solidFill>
                  <a:schemeClr val="bg1"/>
                </a:solidFill>
                <a:cs typeface="Arial" panose="020B0604020202020204" pitchFamily="34" charset="0"/>
              </a:rPr>
              <a:t>O problema de negócio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FE95B15-FF0E-1D50-3490-9ABB088B745E}"/>
              </a:ext>
            </a:extLst>
          </p:cNvPr>
          <p:cNvSpPr txBox="1"/>
          <p:nvPr/>
        </p:nvSpPr>
        <p:spPr>
          <a:xfrm>
            <a:off x="290004" y="2614025"/>
            <a:ext cx="67739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/>
              <a:t>A empresa de telecomunicações XYZ tem por objetivo avaliar o seu cenário de churn elevado e, uma vez que o produto possui um custo elevado de instalação, a empresa gostaria de uma estratégia de negócio para reduzir esse churn.</a:t>
            </a:r>
          </a:p>
        </p:txBody>
      </p:sp>
      <p:pic>
        <p:nvPicPr>
          <p:cNvPr id="2050" name="Picture 2" descr="business problem symbol color 19617135 PNG">
            <a:extLst>
              <a:ext uri="{FF2B5EF4-FFF2-40B4-BE49-F238E27FC236}">
                <a16:creationId xmlns:a16="http://schemas.microsoft.com/office/drawing/2014/main" id="{8E83CB80-DFF5-BE99-8F8F-2F03FA0FF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523" y="2059911"/>
            <a:ext cx="2073473" cy="461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0444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8BB3F4A4-9770-804C-331D-AB1199A6F5A7}"/>
              </a:ext>
            </a:extLst>
          </p:cNvPr>
          <p:cNvSpPr/>
          <p:nvPr/>
        </p:nvSpPr>
        <p:spPr>
          <a:xfrm>
            <a:off x="0" y="0"/>
            <a:ext cx="12192000" cy="10084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54462D9-A57E-4A9F-ECFF-BC61C2360D35}"/>
              </a:ext>
            </a:extLst>
          </p:cNvPr>
          <p:cNvSpPr txBox="1"/>
          <p:nvPr/>
        </p:nvSpPr>
        <p:spPr>
          <a:xfrm>
            <a:off x="290004" y="211814"/>
            <a:ext cx="58510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>
                <a:solidFill>
                  <a:schemeClr val="bg1"/>
                </a:solidFill>
                <a:cs typeface="Arial" panose="020B0604020202020204" pitchFamily="34" charset="0"/>
              </a:rPr>
              <a:t>Roadmap do processo de solução</a:t>
            </a: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BB8567E4-B2FF-6BF2-B23F-906CB9EA38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5323642"/>
              </p:ext>
            </p:extLst>
          </p:nvPr>
        </p:nvGraphicFramePr>
        <p:xfrm>
          <a:off x="489289" y="1961351"/>
          <a:ext cx="11213422" cy="33372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2962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eta Logo – PNG e Vetor – Download de Logo">
            <a:extLst>
              <a:ext uri="{FF2B5EF4-FFF2-40B4-BE49-F238E27FC236}">
                <a16:creationId xmlns:a16="http://schemas.microsoft.com/office/drawing/2014/main" id="{5C63F6DF-843B-636A-0B4F-31296388E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968" y="749605"/>
            <a:ext cx="2291904" cy="461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2A3045E-7861-DDAD-AACA-26EC08D8B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230" y="1353358"/>
            <a:ext cx="528541" cy="52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Whatsapp Logo – PNG e Vetor – Download de Logo">
            <a:extLst>
              <a:ext uri="{FF2B5EF4-FFF2-40B4-BE49-F238E27FC236}">
                <a16:creationId xmlns:a16="http://schemas.microsoft.com/office/drawing/2014/main" id="{5A677D0B-006D-0B92-4C7A-46305D73E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528" y="1332083"/>
            <a:ext cx="617458" cy="62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Mark Zuckerberg PNG Background Image | PNG Arts">
            <a:extLst>
              <a:ext uri="{FF2B5EF4-FFF2-40B4-BE49-F238E27FC236}">
                <a16:creationId xmlns:a16="http://schemas.microsoft.com/office/drawing/2014/main" id="{E418688C-EE38-CCC5-0E3C-AFC6E5963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96" y="934618"/>
            <a:ext cx="2364700" cy="2113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2AD19B59-EEAE-D85A-207F-19888DBAF753}"/>
              </a:ext>
            </a:extLst>
          </p:cNvPr>
          <p:cNvSpPr txBox="1"/>
          <p:nvPr/>
        </p:nvSpPr>
        <p:spPr>
          <a:xfrm>
            <a:off x="812539" y="5150400"/>
            <a:ext cx="34090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/>
              <a:t>Suponhamos o seguinte objetivo dele: traçar um perfil dos usuários do Instagram.</a:t>
            </a:r>
          </a:p>
        </p:txBody>
      </p:sp>
      <p:pic>
        <p:nvPicPr>
          <p:cNvPr id="2060" name="Picture 12">
            <a:extLst>
              <a:ext uri="{FF2B5EF4-FFF2-40B4-BE49-F238E27FC236}">
                <a16:creationId xmlns:a16="http://schemas.microsoft.com/office/drawing/2014/main" id="{0F2B1160-422E-8FA1-155E-16F942887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879" y="1353358"/>
            <a:ext cx="528541" cy="52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eta: para Baixo 5">
            <a:extLst>
              <a:ext uri="{FF2B5EF4-FFF2-40B4-BE49-F238E27FC236}">
                <a16:creationId xmlns:a16="http://schemas.microsoft.com/office/drawing/2014/main" id="{00987740-E603-D204-E126-9886F8DF4F90}"/>
              </a:ext>
            </a:extLst>
          </p:cNvPr>
          <p:cNvSpPr/>
          <p:nvPr/>
        </p:nvSpPr>
        <p:spPr>
          <a:xfrm>
            <a:off x="2095393" y="3792460"/>
            <a:ext cx="843378" cy="992080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E4A990AA-3F54-EA8F-B16B-3EA57D5C7062}"/>
              </a:ext>
            </a:extLst>
          </p:cNvPr>
          <p:cNvSpPr txBox="1"/>
          <p:nvPr/>
        </p:nvSpPr>
        <p:spPr>
          <a:xfrm>
            <a:off x="5972478" y="1837799"/>
            <a:ext cx="1182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i="1"/>
              <a:t>Gênero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A7D8410-B3B2-D661-4F95-D90FCEED3649}"/>
              </a:ext>
            </a:extLst>
          </p:cNvPr>
          <p:cNvSpPr txBox="1"/>
          <p:nvPr/>
        </p:nvSpPr>
        <p:spPr>
          <a:xfrm>
            <a:off x="5981534" y="2372660"/>
            <a:ext cx="1438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i="1"/>
              <a:t>Idade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0757555-EDAC-B018-100F-B01AD1D7161B}"/>
              </a:ext>
            </a:extLst>
          </p:cNvPr>
          <p:cNvSpPr txBox="1"/>
          <p:nvPr/>
        </p:nvSpPr>
        <p:spPr>
          <a:xfrm>
            <a:off x="6193654" y="3104212"/>
            <a:ext cx="1438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i="1"/>
              <a:t>Estado Civil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3F48FD8-3DB6-7B3D-4EB3-54EE8D02CE6E}"/>
              </a:ext>
            </a:extLst>
          </p:cNvPr>
          <p:cNvSpPr txBox="1"/>
          <p:nvPr/>
        </p:nvSpPr>
        <p:spPr>
          <a:xfrm>
            <a:off x="7384740" y="1481157"/>
            <a:ext cx="1438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i="1"/>
              <a:t>Localidade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23702A7-0862-C362-54EB-E5663E35AFC4}"/>
              </a:ext>
            </a:extLst>
          </p:cNvPr>
          <p:cNvSpPr txBox="1"/>
          <p:nvPr/>
        </p:nvSpPr>
        <p:spPr>
          <a:xfrm>
            <a:off x="7899862" y="2064884"/>
            <a:ext cx="2005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i="1"/>
              <a:t>Tempo de acesso na plataforma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D3857165-0EAE-D11C-C108-A8E3F7E8F817}"/>
              </a:ext>
            </a:extLst>
          </p:cNvPr>
          <p:cNvSpPr txBox="1"/>
          <p:nvPr/>
        </p:nvSpPr>
        <p:spPr>
          <a:xfrm>
            <a:off x="8050636" y="3030798"/>
            <a:ext cx="1732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i="1"/>
              <a:t>Horários e dias de acesso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0398C4F9-BB9D-47ED-2663-4E4E0855ACC3}"/>
              </a:ext>
            </a:extLst>
          </p:cNvPr>
          <p:cNvSpPr txBox="1"/>
          <p:nvPr/>
        </p:nvSpPr>
        <p:spPr>
          <a:xfrm>
            <a:off x="9206214" y="1582598"/>
            <a:ext cx="1545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i="1"/>
              <a:t>Curtidas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3DA76A28-594E-7DED-195A-A61BFE1B6719}"/>
              </a:ext>
            </a:extLst>
          </p:cNvPr>
          <p:cNvSpPr txBox="1"/>
          <p:nvPr/>
        </p:nvSpPr>
        <p:spPr>
          <a:xfrm>
            <a:off x="9010193" y="934618"/>
            <a:ext cx="1545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i="1"/>
              <a:t>Escolaridade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5B928BE3-ADE6-CFD9-5493-D977E05B7881}"/>
              </a:ext>
            </a:extLst>
          </p:cNvPr>
          <p:cNvSpPr txBox="1"/>
          <p:nvPr/>
        </p:nvSpPr>
        <p:spPr>
          <a:xfrm>
            <a:off x="9824437" y="2339798"/>
            <a:ext cx="2005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i="1"/>
              <a:t>Conteúdos que mais gosta</a:t>
            </a:r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32F9293D-5729-24CD-97EE-C6FF499315BE}"/>
              </a:ext>
            </a:extLst>
          </p:cNvPr>
          <p:cNvSpPr/>
          <p:nvPr/>
        </p:nvSpPr>
        <p:spPr>
          <a:xfrm>
            <a:off x="5904994" y="749605"/>
            <a:ext cx="5868000" cy="3180386"/>
          </a:xfrm>
          <a:custGeom>
            <a:avLst/>
            <a:gdLst>
              <a:gd name="connsiteX0" fmla="*/ 44388 w 5894786"/>
              <a:gd name="connsiteY0" fmla="*/ 1083076 h 3180386"/>
              <a:gd name="connsiteX1" fmla="*/ 133165 w 5894786"/>
              <a:gd name="connsiteY1" fmla="*/ 1056443 h 3180386"/>
              <a:gd name="connsiteX2" fmla="*/ 177553 w 5894786"/>
              <a:gd name="connsiteY2" fmla="*/ 1038687 h 3180386"/>
              <a:gd name="connsiteX3" fmla="*/ 213064 w 5894786"/>
              <a:gd name="connsiteY3" fmla="*/ 1020932 h 3180386"/>
              <a:gd name="connsiteX4" fmla="*/ 292963 w 5894786"/>
              <a:gd name="connsiteY4" fmla="*/ 1012054 h 3180386"/>
              <a:gd name="connsiteX5" fmla="*/ 372862 w 5894786"/>
              <a:gd name="connsiteY5" fmla="*/ 985421 h 3180386"/>
              <a:gd name="connsiteX6" fmla="*/ 417250 w 5894786"/>
              <a:gd name="connsiteY6" fmla="*/ 967666 h 3180386"/>
              <a:gd name="connsiteX7" fmla="*/ 532660 w 5894786"/>
              <a:gd name="connsiteY7" fmla="*/ 958788 h 3180386"/>
              <a:gd name="connsiteX8" fmla="*/ 674703 w 5894786"/>
              <a:gd name="connsiteY8" fmla="*/ 932155 h 3180386"/>
              <a:gd name="connsiteX9" fmla="*/ 878889 w 5894786"/>
              <a:gd name="connsiteY9" fmla="*/ 923278 h 3180386"/>
              <a:gd name="connsiteX10" fmla="*/ 1003177 w 5894786"/>
              <a:gd name="connsiteY10" fmla="*/ 905522 h 3180386"/>
              <a:gd name="connsiteX11" fmla="*/ 1260629 w 5894786"/>
              <a:gd name="connsiteY11" fmla="*/ 852256 h 3180386"/>
              <a:gd name="connsiteX12" fmla="*/ 1376039 w 5894786"/>
              <a:gd name="connsiteY12" fmla="*/ 807868 h 3180386"/>
              <a:gd name="connsiteX13" fmla="*/ 1455938 w 5894786"/>
              <a:gd name="connsiteY13" fmla="*/ 781235 h 3180386"/>
              <a:gd name="connsiteX14" fmla="*/ 1580225 w 5894786"/>
              <a:gd name="connsiteY14" fmla="*/ 692458 h 3180386"/>
              <a:gd name="connsiteX15" fmla="*/ 1651246 w 5894786"/>
              <a:gd name="connsiteY15" fmla="*/ 639192 h 3180386"/>
              <a:gd name="connsiteX16" fmla="*/ 1686757 w 5894786"/>
              <a:gd name="connsiteY16" fmla="*/ 603681 h 3180386"/>
              <a:gd name="connsiteX17" fmla="*/ 1846555 w 5894786"/>
              <a:gd name="connsiteY17" fmla="*/ 514905 h 3180386"/>
              <a:gd name="connsiteX18" fmla="*/ 1935332 w 5894786"/>
              <a:gd name="connsiteY18" fmla="*/ 470516 h 3180386"/>
              <a:gd name="connsiteX19" fmla="*/ 1988598 w 5894786"/>
              <a:gd name="connsiteY19" fmla="*/ 443883 h 3180386"/>
              <a:gd name="connsiteX20" fmla="*/ 2201662 w 5894786"/>
              <a:gd name="connsiteY20" fmla="*/ 399495 h 3180386"/>
              <a:gd name="connsiteX21" fmla="*/ 2272683 w 5894786"/>
              <a:gd name="connsiteY21" fmla="*/ 381740 h 3180386"/>
              <a:gd name="connsiteX22" fmla="*/ 2396971 w 5894786"/>
              <a:gd name="connsiteY22" fmla="*/ 363984 h 3180386"/>
              <a:gd name="connsiteX23" fmla="*/ 2547891 w 5894786"/>
              <a:gd name="connsiteY23" fmla="*/ 337351 h 3180386"/>
              <a:gd name="connsiteX24" fmla="*/ 2672178 w 5894786"/>
              <a:gd name="connsiteY24" fmla="*/ 292963 h 3180386"/>
              <a:gd name="connsiteX25" fmla="*/ 2831977 w 5894786"/>
              <a:gd name="connsiteY25" fmla="*/ 230819 h 3180386"/>
              <a:gd name="connsiteX26" fmla="*/ 2894120 w 5894786"/>
              <a:gd name="connsiteY26" fmla="*/ 195309 h 3180386"/>
              <a:gd name="connsiteX27" fmla="*/ 3080551 w 5894786"/>
              <a:gd name="connsiteY27" fmla="*/ 150920 h 3180386"/>
              <a:gd name="connsiteX28" fmla="*/ 3480046 w 5894786"/>
              <a:gd name="connsiteY28" fmla="*/ 44388 h 3180386"/>
              <a:gd name="connsiteX29" fmla="*/ 3879542 w 5894786"/>
              <a:gd name="connsiteY29" fmla="*/ 0 h 3180386"/>
              <a:gd name="connsiteX30" fmla="*/ 4314547 w 5894786"/>
              <a:gd name="connsiteY30" fmla="*/ 8878 h 3180386"/>
              <a:gd name="connsiteX31" fmla="*/ 4438835 w 5894786"/>
              <a:gd name="connsiteY31" fmla="*/ 53266 h 3180386"/>
              <a:gd name="connsiteX32" fmla="*/ 4669654 w 5894786"/>
              <a:gd name="connsiteY32" fmla="*/ 177553 h 3180386"/>
              <a:gd name="connsiteX33" fmla="*/ 4785064 w 5894786"/>
              <a:gd name="connsiteY33" fmla="*/ 257452 h 3180386"/>
              <a:gd name="connsiteX34" fmla="*/ 4820575 w 5894786"/>
              <a:gd name="connsiteY34" fmla="*/ 301841 h 3180386"/>
              <a:gd name="connsiteX35" fmla="*/ 4909351 w 5894786"/>
              <a:gd name="connsiteY35" fmla="*/ 435006 h 3180386"/>
              <a:gd name="connsiteX36" fmla="*/ 4927107 w 5894786"/>
              <a:gd name="connsiteY36" fmla="*/ 861134 h 3180386"/>
              <a:gd name="connsiteX37" fmla="*/ 5113538 w 5894786"/>
              <a:gd name="connsiteY37" fmla="*/ 1038687 h 3180386"/>
              <a:gd name="connsiteX38" fmla="*/ 5166804 w 5894786"/>
              <a:gd name="connsiteY38" fmla="*/ 1065320 h 3180386"/>
              <a:gd name="connsiteX39" fmla="*/ 5228947 w 5894786"/>
              <a:gd name="connsiteY39" fmla="*/ 1100831 h 3180386"/>
              <a:gd name="connsiteX40" fmla="*/ 5406501 w 5894786"/>
              <a:gd name="connsiteY40" fmla="*/ 1154097 h 3180386"/>
              <a:gd name="connsiteX41" fmla="*/ 5459767 w 5894786"/>
              <a:gd name="connsiteY41" fmla="*/ 1171852 h 3180386"/>
              <a:gd name="connsiteX42" fmla="*/ 5504155 w 5894786"/>
              <a:gd name="connsiteY42" fmla="*/ 1198485 h 3180386"/>
              <a:gd name="connsiteX43" fmla="*/ 5584054 w 5894786"/>
              <a:gd name="connsiteY43" fmla="*/ 1260629 h 3180386"/>
              <a:gd name="connsiteX44" fmla="*/ 5672831 w 5894786"/>
              <a:gd name="connsiteY44" fmla="*/ 1358283 h 3180386"/>
              <a:gd name="connsiteX45" fmla="*/ 5717219 w 5894786"/>
              <a:gd name="connsiteY45" fmla="*/ 1420427 h 3180386"/>
              <a:gd name="connsiteX46" fmla="*/ 5788241 w 5894786"/>
              <a:gd name="connsiteY46" fmla="*/ 1518081 h 3180386"/>
              <a:gd name="connsiteX47" fmla="*/ 5814874 w 5894786"/>
              <a:gd name="connsiteY47" fmla="*/ 1589103 h 3180386"/>
              <a:gd name="connsiteX48" fmla="*/ 5841507 w 5894786"/>
              <a:gd name="connsiteY48" fmla="*/ 1651247 h 3180386"/>
              <a:gd name="connsiteX49" fmla="*/ 5859262 w 5894786"/>
              <a:gd name="connsiteY49" fmla="*/ 1686757 h 3180386"/>
              <a:gd name="connsiteX50" fmla="*/ 5877017 w 5894786"/>
              <a:gd name="connsiteY50" fmla="*/ 1740023 h 3180386"/>
              <a:gd name="connsiteX51" fmla="*/ 5885895 w 5894786"/>
              <a:gd name="connsiteY51" fmla="*/ 1828800 h 3180386"/>
              <a:gd name="connsiteX52" fmla="*/ 5894773 w 5894786"/>
              <a:gd name="connsiteY52" fmla="*/ 1873188 h 3180386"/>
              <a:gd name="connsiteX53" fmla="*/ 5877017 w 5894786"/>
              <a:gd name="connsiteY53" fmla="*/ 2192784 h 3180386"/>
              <a:gd name="connsiteX54" fmla="*/ 5850384 w 5894786"/>
              <a:gd name="connsiteY54" fmla="*/ 2237173 h 3180386"/>
              <a:gd name="connsiteX55" fmla="*/ 5779363 w 5894786"/>
              <a:gd name="connsiteY55" fmla="*/ 2325949 h 3180386"/>
              <a:gd name="connsiteX56" fmla="*/ 5752730 w 5894786"/>
              <a:gd name="connsiteY56" fmla="*/ 2352582 h 3180386"/>
              <a:gd name="connsiteX57" fmla="*/ 5637320 w 5894786"/>
              <a:gd name="connsiteY57" fmla="*/ 2432481 h 3180386"/>
              <a:gd name="connsiteX58" fmla="*/ 5228947 w 5894786"/>
              <a:gd name="connsiteY58" fmla="*/ 2574524 h 3180386"/>
              <a:gd name="connsiteX59" fmla="*/ 4971495 w 5894786"/>
              <a:gd name="connsiteY59" fmla="*/ 2627790 h 3180386"/>
              <a:gd name="connsiteX60" fmla="*/ 4856085 w 5894786"/>
              <a:gd name="connsiteY60" fmla="*/ 2663301 h 3180386"/>
              <a:gd name="connsiteX61" fmla="*/ 4678532 w 5894786"/>
              <a:gd name="connsiteY61" fmla="*/ 2725445 h 3180386"/>
              <a:gd name="connsiteX62" fmla="*/ 4598633 w 5894786"/>
              <a:gd name="connsiteY62" fmla="*/ 2769833 h 3180386"/>
              <a:gd name="connsiteX63" fmla="*/ 4509856 w 5894786"/>
              <a:gd name="connsiteY63" fmla="*/ 2814221 h 3180386"/>
              <a:gd name="connsiteX64" fmla="*/ 4456590 w 5894786"/>
              <a:gd name="connsiteY64" fmla="*/ 2858610 h 3180386"/>
              <a:gd name="connsiteX65" fmla="*/ 4358936 w 5894786"/>
              <a:gd name="connsiteY65" fmla="*/ 2894120 h 3180386"/>
              <a:gd name="connsiteX66" fmla="*/ 4048217 w 5894786"/>
              <a:gd name="connsiteY66" fmla="*/ 3009530 h 3180386"/>
              <a:gd name="connsiteX67" fmla="*/ 3799643 w 5894786"/>
              <a:gd name="connsiteY67" fmla="*/ 3089429 h 3180386"/>
              <a:gd name="connsiteX68" fmla="*/ 3675355 w 5894786"/>
              <a:gd name="connsiteY68" fmla="*/ 3116062 h 3180386"/>
              <a:gd name="connsiteX69" fmla="*/ 3568823 w 5894786"/>
              <a:gd name="connsiteY69" fmla="*/ 3142695 h 3180386"/>
              <a:gd name="connsiteX70" fmla="*/ 3453413 w 5894786"/>
              <a:gd name="connsiteY70" fmla="*/ 3151573 h 3180386"/>
              <a:gd name="connsiteX71" fmla="*/ 3338004 w 5894786"/>
              <a:gd name="connsiteY71" fmla="*/ 3178206 h 3180386"/>
              <a:gd name="connsiteX72" fmla="*/ 2476870 w 5894786"/>
              <a:gd name="connsiteY72" fmla="*/ 3151573 h 3180386"/>
              <a:gd name="connsiteX73" fmla="*/ 2414726 w 5894786"/>
              <a:gd name="connsiteY73" fmla="*/ 3142695 h 3180386"/>
              <a:gd name="connsiteX74" fmla="*/ 2228295 w 5894786"/>
              <a:gd name="connsiteY74" fmla="*/ 3080551 h 3180386"/>
              <a:gd name="connsiteX75" fmla="*/ 2175029 w 5894786"/>
              <a:gd name="connsiteY75" fmla="*/ 3053918 h 3180386"/>
              <a:gd name="connsiteX76" fmla="*/ 2148396 w 5894786"/>
              <a:gd name="connsiteY76" fmla="*/ 3027285 h 3180386"/>
              <a:gd name="connsiteX77" fmla="*/ 2068497 w 5894786"/>
              <a:gd name="connsiteY77" fmla="*/ 2974019 h 3180386"/>
              <a:gd name="connsiteX78" fmla="*/ 1953087 w 5894786"/>
              <a:gd name="connsiteY78" fmla="*/ 2902998 h 3180386"/>
              <a:gd name="connsiteX79" fmla="*/ 1873188 w 5894786"/>
              <a:gd name="connsiteY79" fmla="*/ 2894120 h 3180386"/>
              <a:gd name="connsiteX80" fmla="*/ 1766656 w 5894786"/>
              <a:gd name="connsiteY80" fmla="*/ 2876365 h 3180386"/>
              <a:gd name="connsiteX81" fmla="*/ 506027 w 5894786"/>
              <a:gd name="connsiteY81" fmla="*/ 2840854 h 3180386"/>
              <a:gd name="connsiteX82" fmla="*/ 417250 w 5894786"/>
              <a:gd name="connsiteY82" fmla="*/ 2831977 h 3180386"/>
              <a:gd name="connsiteX83" fmla="*/ 346229 w 5894786"/>
              <a:gd name="connsiteY83" fmla="*/ 2814221 h 3180386"/>
              <a:gd name="connsiteX84" fmla="*/ 275208 w 5894786"/>
              <a:gd name="connsiteY84" fmla="*/ 2805344 h 3180386"/>
              <a:gd name="connsiteX85" fmla="*/ 213064 w 5894786"/>
              <a:gd name="connsiteY85" fmla="*/ 2778711 h 3180386"/>
              <a:gd name="connsiteX86" fmla="*/ 142043 w 5894786"/>
              <a:gd name="connsiteY86" fmla="*/ 2752078 h 3180386"/>
              <a:gd name="connsiteX87" fmla="*/ 115410 w 5894786"/>
              <a:gd name="connsiteY87" fmla="*/ 2725445 h 3180386"/>
              <a:gd name="connsiteX88" fmla="*/ 88777 w 5894786"/>
              <a:gd name="connsiteY88" fmla="*/ 2707689 h 3180386"/>
              <a:gd name="connsiteX89" fmla="*/ 35510 w 5894786"/>
              <a:gd name="connsiteY89" fmla="*/ 2645546 h 3180386"/>
              <a:gd name="connsiteX90" fmla="*/ 26633 w 5894786"/>
              <a:gd name="connsiteY90" fmla="*/ 2618913 h 3180386"/>
              <a:gd name="connsiteX91" fmla="*/ 8877 w 5894786"/>
              <a:gd name="connsiteY91" fmla="*/ 2574524 h 3180386"/>
              <a:gd name="connsiteX92" fmla="*/ 26633 w 5894786"/>
              <a:gd name="connsiteY92" fmla="*/ 2325949 h 3180386"/>
              <a:gd name="connsiteX93" fmla="*/ 71021 w 5894786"/>
              <a:gd name="connsiteY93" fmla="*/ 2228295 h 3180386"/>
              <a:gd name="connsiteX94" fmla="*/ 124287 w 5894786"/>
              <a:gd name="connsiteY94" fmla="*/ 2121763 h 3180386"/>
              <a:gd name="connsiteX95" fmla="*/ 133165 w 5894786"/>
              <a:gd name="connsiteY95" fmla="*/ 2077375 h 3180386"/>
              <a:gd name="connsiteX96" fmla="*/ 177553 w 5894786"/>
              <a:gd name="connsiteY96" fmla="*/ 1988598 h 3180386"/>
              <a:gd name="connsiteX97" fmla="*/ 213064 w 5894786"/>
              <a:gd name="connsiteY97" fmla="*/ 1828800 h 3180386"/>
              <a:gd name="connsiteX98" fmla="*/ 213064 w 5894786"/>
              <a:gd name="connsiteY98" fmla="*/ 1562470 h 3180386"/>
              <a:gd name="connsiteX99" fmla="*/ 177553 w 5894786"/>
              <a:gd name="connsiteY99" fmla="*/ 1509204 h 3180386"/>
              <a:gd name="connsiteX100" fmla="*/ 142043 w 5894786"/>
              <a:gd name="connsiteY100" fmla="*/ 1420427 h 3180386"/>
              <a:gd name="connsiteX101" fmla="*/ 133165 w 5894786"/>
              <a:gd name="connsiteY101" fmla="*/ 1393794 h 3180386"/>
              <a:gd name="connsiteX102" fmla="*/ 106532 w 5894786"/>
              <a:gd name="connsiteY102" fmla="*/ 1367161 h 3180386"/>
              <a:gd name="connsiteX103" fmla="*/ 44388 w 5894786"/>
              <a:gd name="connsiteY103" fmla="*/ 1287262 h 3180386"/>
              <a:gd name="connsiteX104" fmla="*/ 26633 w 5894786"/>
              <a:gd name="connsiteY104" fmla="*/ 1251751 h 3180386"/>
              <a:gd name="connsiteX105" fmla="*/ 17755 w 5894786"/>
              <a:gd name="connsiteY105" fmla="*/ 1225118 h 3180386"/>
              <a:gd name="connsiteX106" fmla="*/ 0 w 5894786"/>
              <a:gd name="connsiteY106" fmla="*/ 1180730 h 3180386"/>
              <a:gd name="connsiteX107" fmla="*/ 44388 w 5894786"/>
              <a:gd name="connsiteY107" fmla="*/ 1083076 h 3180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5894786" h="3180386">
                <a:moveTo>
                  <a:pt x="44388" y="1083076"/>
                </a:moveTo>
                <a:cubicBezTo>
                  <a:pt x="66582" y="1062361"/>
                  <a:pt x="13130" y="1092454"/>
                  <a:pt x="133165" y="1056443"/>
                </a:cubicBezTo>
                <a:cubicBezTo>
                  <a:pt x="148429" y="1051864"/>
                  <a:pt x="162991" y="1045159"/>
                  <a:pt x="177553" y="1038687"/>
                </a:cubicBezTo>
                <a:cubicBezTo>
                  <a:pt x="189646" y="1033312"/>
                  <a:pt x="200169" y="1023908"/>
                  <a:pt x="213064" y="1020932"/>
                </a:cubicBezTo>
                <a:cubicBezTo>
                  <a:pt x="239175" y="1014906"/>
                  <a:pt x="266330" y="1015013"/>
                  <a:pt x="292963" y="1012054"/>
                </a:cubicBezTo>
                <a:cubicBezTo>
                  <a:pt x="319596" y="1003176"/>
                  <a:pt x="346796" y="995847"/>
                  <a:pt x="372862" y="985421"/>
                </a:cubicBezTo>
                <a:cubicBezTo>
                  <a:pt x="387658" y="979503"/>
                  <a:pt x="401531" y="970286"/>
                  <a:pt x="417250" y="967666"/>
                </a:cubicBezTo>
                <a:cubicBezTo>
                  <a:pt x="455309" y="961323"/>
                  <a:pt x="494190" y="961747"/>
                  <a:pt x="532660" y="958788"/>
                </a:cubicBezTo>
                <a:cubicBezTo>
                  <a:pt x="579123" y="947173"/>
                  <a:pt x="626872" y="934234"/>
                  <a:pt x="674703" y="932155"/>
                </a:cubicBezTo>
                <a:lnTo>
                  <a:pt x="878889" y="923278"/>
                </a:lnTo>
                <a:cubicBezTo>
                  <a:pt x="920318" y="917359"/>
                  <a:pt x="962140" y="913729"/>
                  <a:pt x="1003177" y="905522"/>
                </a:cubicBezTo>
                <a:cubicBezTo>
                  <a:pt x="1377774" y="830603"/>
                  <a:pt x="941629" y="901335"/>
                  <a:pt x="1260629" y="852256"/>
                </a:cubicBezTo>
                <a:cubicBezTo>
                  <a:pt x="1299099" y="837460"/>
                  <a:pt x="1337303" y="821954"/>
                  <a:pt x="1376039" y="807868"/>
                </a:cubicBezTo>
                <a:cubicBezTo>
                  <a:pt x="1402422" y="798274"/>
                  <a:pt x="1430498" y="793107"/>
                  <a:pt x="1455938" y="781235"/>
                </a:cubicBezTo>
                <a:cubicBezTo>
                  <a:pt x="1478846" y="770545"/>
                  <a:pt x="1568376" y="701344"/>
                  <a:pt x="1580225" y="692458"/>
                </a:cubicBezTo>
                <a:lnTo>
                  <a:pt x="1651246" y="639192"/>
                </a:lnTo>
                <a:cubicBezTo>
                  <a:pt x="1663083" y="627355"/>
                  <a:pt x="1672962" y="613165"/>
                  <a:pt x="1686757" y="603681"/>
                </a:cubicBezTo>
                <a:cubicBezTo>
                  <a:pt x="1779405" y="539986"/>
                  <a:pt x="1771502" y="555843"/>
                  <a:pt x="1846555" y="514905"/>
                </a:cubicBezTo>
                <a:cubicBezTo>
                  <a:pt x="1978685" y="442834"/>
                  <a:pt x="1806507" y="529073"/>
                  <a:pt x="1935332" y="470516"/>
                </a:cubicBezTo>
                <a:cubicBezTo>
                  <a:pt x="1953404" y="462302"/>
                  <a:pt x="1969681" y="449902"/>
                  <a:pt x="1988598" y="443883"/>
                </a:cubicBezTo>
                <a:cubicBezTo>
                  <a:pt x="2184455" y="381565"/>
                  <a:pt x="2067221" y="424703"/>
                  <a:pt x="2201662" y="399495"/>
                </a:cubicBezTo>
                <a:cubicBezTo>
                  <a:pt x="2225646" y="394998"/>
                  <a:pt x="2248674" y="386105"/>
                  <a:pt x="2272683" y="381740"/>
                </a:cubicBezTo>
                <a:cubicBezTo>
                  <a:pt x="2313858" y="374254"/>
                  <a:pt x="2355796" y="371470"/>
                  <a:pt x="2396971" y="363984"/>
                </a:cubicBezTo>
                <a:cubicBezTo>
                  <a:pt x="2587539" y="329335"/>
                  <a:pt x="2341009" y="360339"/>
                  <a:pt x="2547891" y="337351"/>
                </a:cubicBezTo>
                <a:cubicBezTo>
                  <a:pt x="2661832" y="304797"/>
                  <a:pt x="2558717" y="337087"/>
                  <a:pt x="2672178" y="292963"/>
                </a:cubicBezTo>
                <a:cubicBezTo>
                  <a:pt x="2725167" y="272356"/>
                  <a:pt x="2780840" y="256387"/>
                  <a:pt x="2831977" y="230819"/>
                </a:cubicBezTo>
                <a:cubicBezTo>
                  <a:pt x="2853316" y="220150"/>
                  <a:pt x="2871407" y="202610"/>
                  <a:pt x="2894120" y="195309"/>
                </a:cubicBezTo>
                <a:cubicBezTo>
                  <a:pt x="2954936" y="175761"/>
                  <a:pt x="3019948" y="171121"/>
                  <a:pt x="3080551" y="150920"/>
                </a:cubicBezTo>
                <a:cubicBezTo>
                  <a:pt x="3204334" y="109660"/>
                  <a:pt x="3360295" y="54367"/>
                  <a:pt x="3480046" y="44388"/>
                </a:cubicBezTo>
                <a:cubicBezTo>
                  <a:pt x="3755668" y="21420"/>
                  <a:pt x="3622559" y="36712"/>
                  <a:pt x="3879542" y="0"/>
                </a:cubicBezTo>
                <a:lnTo>
                  <a:pt x="4314547" y="8878"/>
                </a:lnTo>
                <a:cubicBezTo>
                  <a:pt x="4358341" y="13049"/>
                  <a:pt x="4398094" y="36668"/>
                  <a:pt x="4438835" y="53266"/>
                </a:cubicBezTo>
                <a:cubicBezTo>
                  <a:pt x="4538717" y="93959"/>
                  <a:pt x="4578437" y="117912"/>
                  <a:pt x="4669654" y="177553"/>
                </a:cubicBezTo>
                <a:cubicBezTo>
                  <a:pt x="4708815" y="203158"/>
                  <a:pt x="4748946" y="227708"/>
                  <a:pt x="4785064" y="257452"/>
                </a:cubicBezTo>
                <a:cubicBezTo>
                  <a:pt x="4799691" y="269498"/>
                  <a:pt x="4809370" y="286561"/>
                  <a:pt x="4820575" y="301841"/>
                </a:cubicBezTo>
                <a:cubicBezTo>
                  <a:pt x="4877178" y="379027"/>
                  <a:pt x="4871507" y="371932"/>
                  <a:pt x="4909351" y="435006"/>
                </a:cubicBezTo>
                <a:cubicBezTo>
                  <a:pt x="4915270" y="577049"/>
                  <a:pt x="4909473" y="720066"/>
                  <a:pt x="4927107" y="861134"/>
                </a:cubicBezTo>
                <a:cubicBezTo>
                  <a:pt x="4935633" y="929345"/>
                  <a:pt x="5091688" y="1027762"/>
                  <a:pt x="5113538" y="1038687"/>
                </a:cubicBezTo>
                <a:cubicBezTo>
                  <a:pt x="5131293" y="1047565"/>
                  <a:pt x="5149326" y="1055909"/>
                  <a:pt x="5166804" y="1065320"/>
                </a:cubicBezTo>
                <a:cubicBezTo>
                  <a:pt x="5187810" y="1076631"/>
                  <a:pt x="5207089" y="1091268"/>
                  <a:pt x="5228947" y="1100831"/>
                </a:cubicBezTo>
                <a:cubicBezTo>
                  <a:pt x="5275037" y="1120996"/>
                  <a:pt x="5360866" y="1140675"/>
                  <a:pt x="5406501" y="1154097"/>
                </a:cubicBezTo>
                <a:cubicBezTo>
                  <a:pt x="5424456" y="1159378"/>
                  <a:pt x="5442729" y="1164107"/>
                  <a:pt x="5459767" y="1171852"/>
                </a:cubicBezTo>
                <a:cubicBezTo>
                  <a:pt x="5475475" y="1178992"/>
                  <a:pt x="5490114" y="1188456"/>
                  <a:pt x="5504155" y="1198485"/>
                </a:cubicBezTo>
                <a:cubicBezTo>
                  <a:pt x="5531611" y="1218096"/>
                  <a:pt x="5558557" y="1238531"/>
                  <a:pt x="5584054" y="1260629"/>
                </a:cubicBezTo>
                <a:cubicBezTo>
                  <a:pt x="5619553" y="1291395"/>
                  <a:pt x="5645152" y="1321377"/>
                  <a:pt x="5672831" y="1358283"/>
                </a:cubicBezTo>
                <a:cubicBezTo>
                  <a:pt x="5688105" y="1378648"/>
                  <a:pt x="5701945" y="1400062"/>
                  <a:pt x="5717219" y="1420427"/>
                </a:cubicBezTo>
                <a:cubicBezTo>
                  <a:pt x="5741518" y="1452826"/>
                  <a:pt x="5769859" y="1481317"/>
                  <a:pt x="5788241" y="1518081"/>
                </a:cubicBezTo>
                <a:cubicBezTo>
                  <a:pt x="5799548" y="1540696"/>
                  <a:pt x="5805484" y="1565628"/>
                  <a:pt x="5814874" y="1589103"/>
                </a:cubicBezTo>
                <a:cubicBezTo>
                  <a:pt x="5823244" y="1610028"/>
                  <a:pt x="5832181" y="1630730"/>
                  <a:pt x="5841507" y="1651247"/>
                </a:cubicBezTo>
                <a:cubicBezTo>
                  <a:pt x="5846983" y="1663295"/>
                  <a:pt x="5854347" y="1674470"/>
                  <a:pt x="5859262" y="1686757"/>
                </a:cubicBezTo>
                <a:cubicBezTo>
                  <a:pt x="5866213" y="1704134"/>
                  <a:pt x="5871099" y="1722268"/>
                  <a:pt x="5877017" y="1740023"/>
                </a:cubicBezTo>
                <a:cubicBezTo>
                  <a:pt x="5879976" y="1769615"/>
                  <a:pt x="5881964" y="1799321"/>
                  <a:pt x="5885895" y="1828800"/>
                </a:cubicBezTo>
                <a:cubicBezTo>
                  <a:pt x="5887889" y="1843757"/>
                  <a:pt x="5895141" y="1858103"/>
                  <a:pt x="5894773" y="1873188"/>
                </a:cubicBezTo>
                <a:cubicBezTo>
                  <a:pt x="5892171" y="1979853"/>
                  <a:pt x="5889933" y="2086872"/>
                  <a:pt x="5877017" y="2192784"/>
                </a:cubicBezTo>
                <a:cubicBezTo>
                  <a:pt x="5874928" y="2209912"/>
                  <a:pt x="5860588" y="2223258"/>
                  <a:pt x="5850384" y="2237173"/>
                </a:cubicBezTo>
                <a:cubicBezTo>
                  <a:pt x="5827974" y="2267733"/>
                  <a:pt x="5806160" y="2299152"/>
                  <a:pt x="5779363" y="2325949"/>
                </a:cubicBezTo>
                <a:cubicBezTo>
                  <a:pt x="5770485" y="2334827"/>
                  <a:pt x="5762774" y="2345049"/>
                  <a:pt x="5752730" y="2352582"/>
                </a:cubicBezTo>
                <a:cubicBezTo>
                  <a:pt x="5715298" y="2380656"/>
                  <a:pt x="5679605" y="2412451"/>
                  <a:pt x="5637320" y="2432481"/>
                </a:cubicBezTo>
                <a:cubicBezTo>
                  <a:pt x="5450730" y="2520867"/>
                  <a:pt x="5453669" y="2532388"/>
                  <a:pt x="5228947" y="2574524"/>
                </a:cubicBezTo>
                <a:cubicBezTo>
                  <a:pt x="5141322" y="2590954"/>
                  <a:pt x="5057442" y="2604650"/>
                  <a:pt x="4971495" y="2627790"/>
                </a:cubicBezTo>
                <a:cubicBezTo>
                  <a:pt x="4932629" y="2638254"/>
                  <a:pt x="4894269" y="2650573"/>
                  <a:pt x="4856085" y="2663301"/>
                </a:cubicBezTo>
                <a:cubicBezTo>
                  <a:pt x="4796598" y="2683130"/>
                  <a:pt x="4733346" y="2694993"/>
                  <a:pt x="4678532" y="2725445"/>
                </a:cubicBezTo>
                <a:cubicBezTo>
                  <a:pt x="4651899" y="2740241"/>
                  <a:pt x="4625594" y="2755643"/>
                  <a:pt x="4598633" y="2769833"/>
                </a:cubicBezTo>
                <a:cubicBezTo>
                  <a:pt x="4569355" y="2785242"/>
                  <a:pt x="4537912" y="2796686"/>
                  <a:pt x="4509856" y="2814221"/>
                </a:cubicBezTo>
                <a:cubicBezTo>
                  <a:pt x="4490257" y="2826471"/>
                  <a:pt x="4477016" y="2847796"/>
                  <a:pt x="4456590" y="2858610"/>
                </a:cubicBezTo>
                <a:cubicBezTo>
                  <a:pt x="4425979" y="2874816"/>
                  <a:pt x="4390669" y="2880237"/>
                  <a:pt x="4358936" y="2894120"/>
                </a:cubicBezTo>
                <a:cubicBezTo>
                  <a:pt x="3930507" y="3081558"/>
                  <a:pt x="4365227" y="2918956"/>
                  <a:pt x="4048217" y="3009530"/>
                </a:cubicBezTo>
                <a:cubicBezTo>
                  <a:pt x="3964533" y="3033440"/>
                  <a:pt x="3884744" y="3071193"/>
                  <a:pt x="3799643" y="3089429"/>
                </a:cubicBezTo>
                <a:lnTo>
                  <a:pt x="3675355" y="3116062"/>
                </a:lnTo>
                <a:cubicBezTo>
                  <a:pt x="3639689" y="3124293"/>
                  <a:pt x="3604967" y="3136912"/>
                  <a:pt x="3568823" y="3142695"/>
                </a:cubicBezTo>
                <a:cubicBezTo>
                  <a:pt x="3530724" y="3148791"/>
                  <a:pt x="3491883" y="3148614"/>
                  <a:pt x="3453413" y="3151573"/>
                </a:cubicBezTo>
                <a:cubicBezTo>
                  <a:pt x="3414943" y="3160451"/>
                  <a:pt x="3377483" y="3177815"/>
                  <a:pt x="3338004" y="3178206"/>
                </a:cubicBezTo>
                <a:cubicBezTo>
                  <a:pt x="3064619" y="3180913"/>
                  <a:pt x="2760654" y="3187045"/>
                  <a:pt x="2476870" y="3151573"/>
                </a:cubicBezTo>
                <a:cubicBezTo>
                  <a:pt x="2456107" y="3148978"/>
                  <a:pt x="2435441" y="3145654"/>
                  <a:pt x="2414726" y="3142695"/>
                </a:cubicBezTo>
                <a:cubicBezTo>
                  <a:pt x="2341432" y="3120707"/>
                  <a:pt x="2300433" y="3110255"/>
                  <a:pt x="2228295" y="3080551"/>
                </a:cubicBezTo>
                <a:cubicBezTo>
                  <a:pt x="2209939" y="3072993"/>
                  <a:pt x="2191546" y="3064929"/>
                  <a:pt x="2175029" y="3053918"/>
                </a:cubicBezTo>
                <a:cubicBezTo>
                  <a:pt x="2164583" y="3046954"/>
                  <a:pt x="2157845" y="3035552"/>
                  <a:pt x="2148396" y="3027285"/>
                </a:cubicBezTo>
                <a:cubicBezTo>
                  <a:pt x="2084880" y="2971709"/>
                  <a:pt x="2127097" y="3008490"/>
                  <a:pt x="2068497" y="2974019"/>
                </a:cubicBezTo>
                <a:cubicBezTo>
                  <a:pt x="2029563" y="2951117"/>
                  <a:pt x="1997981" y="2907986"/>
                  <a:pt x="1953087" y="2902998"/>
                </a:cubicBezTo>
                <a:cubicBezTo>
                  <a:pt x="1926454" y="2900039"/>
                  <a:pt x="1899716" y="2897910"/>
                  <a:pt x="1873188" y="2894120"/>
                </a:cubicBezTo>
                <a:cubicBezTo>
                  <a:pt x="1837549" y="2889029"/>
                  <a:pt x="1802604" y="2878308"/>
                  <a:pt x="1766656" y="2876365"/>
                </a:cubicBezTo>
                <a:cubicBezTo>
                  <a:pt x="1570055" y="2865738"/>
                  <a:pt x="637968" y="2844153"/>
                  <a:pt x="506027" y="2840854"/>
                </a:cubicBezTo>
                <a:cubicBezTo>
                  <a:pt x="476435" y="2837895"/>
                  <a:pt x="446585" y="2836866"/>
                  <a:pt x="417250" y="2831977"/>
                </a:cubicBezTo>
                <a:cubicBezTo>
                  <a:pt x="393180" y="2827965"/>
                  <a:pt x="370213" y="2818718"/>
                  <a:pt x="346229" y="2814221"/>
                </a:cubicBezTo>
                <a:cubicBezTo>
                  <a:pt x="322780" y="2809824"/>
                  <a:pt x="298882" y="2808303"/>
                  <a:pt x="275208" y="2805344"/>
                </a:cubicBezTo>
                <a:cubicBezTo>
                  <a:pt x="254493" y="2796466"/>
                  <a:pt x="233989" y="2787081"/>
                  <a:pt x="213064" y="2778711"/>
                </a:cubicBezTo>
                <a:cubicBezTo>
                  <a:pt x="189589" y="2769321"/>
                  <a:pt x="164239" y="2764185"/>
                  <a:pt x="142043" y="2752078"/>
                </a:cubicBezTo>
                <a:cubicBezTo>
                  <a:pt x="131021" y="2746066"/>
                  <a:pt x="125055" y="2733483"/>
                  <a:pt x="115410" y="2725445"/>
                </a:cubicBezTo>
                <a:cubicBezTo>
                  <a:pt x="107213" y="2718614"/>
                  <a:pt x="96974" y="2714520"/>
                  <a:pt x="88777" y="2707689"/>
                </a:cubicBezTo>
                <a:cubicBezTo>
                  <a:pt x="64044" y="2687078"/>
                  <a:pt x="55106" y="2671674"/>
                  <a:pt x="35510" y="2645546"/>
                </a:cubicBezTo>
                <a:cubicBezTo>
                  <a:pt x="32551" y="2636668"/>
                  <a:pt x="29919" y="2627675"/>
                  <a:pt x="26633" y="2618913"/>
                </a:cubicBezTo>
                <a:cubicBezTo>
                  <a:pt x="21037" y="2603991"/>
                  <a:pt x="8877" y="2590460"/>
                  <a:pt x="8877" y="2574524"/>
                </a:cubicBezTo>
                <a:cubicBezTo>
                  <a:pt x="8877" y="2491455"/>
                  <a:pt x="16927" y="2408449"/>
                  <a:pt x="26633" y="2325949"/>
                </a:cubicBezTo>
                <a:cubicBezTo>
                  <a:pt x="32910" y="2272592"/>
                  <a:pt x="50371" y="2273724"/>
                  <a:pt x="71021" y="2228295"/>
                </a:cubicBezTo>
                <a:cubicBezTo>
                  <a:pt x="123530" y="2112777"/>
                  <a:pt x="46465" y="2238498"/>
                  <a:pt x="124287" y="2121763"/>
                </a:cubicBezTo>
                <a:cubicBezTo>
                  <a:pt x="127246" y="2106967"/>
                  <a:pt x="127561" y="2091385"/>
                  <a:pt x="133165" y="2077375"/>
                </a:cubicBezTo>
                <a:cubicBezTo>
                  <a:pt x="145453" y="2046656"/>
                  <a:pt x="177553" y="1988598"/>
                  <a:pt x="177553" y="1988598"/>
                </a:cubicBezTo>
                <a:cubicBezTo>
                  <a:pt x="206743" y="1852381"/>
                  <a:pt x="193910" y="1905415"/>
                  <a:pt x="213064" y="1828800"/>
                </a:cubicBezTo>
                <a:cubicBezTo>
                  <a:pt x="224075" y="1729701"/>
                  <a:pt x="234215" y="1676685"/>
                  <a:pt x="213064" y="1562470"/>
                </a:cubicBezTo>
                <a:cubicBezTo>
                  <a:pt x="209178" y="1541487"/>
                  <a:pt x="189390" y="1526959"/>
                  <a:pt x="177553" y="1509204"/>
                </a:cubicBezTo>
                <a:cubicBezTo>
                  <a:pt x="161045" y="1443166"/>
                  <a:pt x="178715" y="1502939"/>
                  <a:pt x="142043" y="1420427"/>
                </a:cubicBezTo>
                <a:cubicBezTo>
                  <a:pt x="138242" y="1411876"/>
                  <a:pt x="138356" y="1401580"/>
                  <a:pt x="133165" y="1393794"/>
                </a:cubicBezTo>
                <a:cubicBezTo>
                  <a:pt x="126201" y="1383348"/>
                  <a:pt x="114240" y="1377071"/>
                  <a:pt x="106532" y="1367161"/>
                </a:cubicBezTo>
                <a:cubicBezTo>
                  <a:pt x="32201" y="1271593"/>
                  <a:pt x="104853" y="1347727"/>
                  <a:pt x="44388" y="1287262"/>
                </a:cubicBezTo>
                <a:cubicBezTo>
                  <a:pt x="38470" y="1275425"/>
                  <a:pt x="31846" y="1263915"/>
                  <a:pt x="26633" y="1251751"/>
                </a:cubicBezTo>
                <a:cubicBezTo>
                  <a:pt x="22947" y="1243150"/>
                  <a:pt x="21041" y="1233880"/>
                  <a:pt x="17755" y="1225118"/>
                </a:cubicBezTo>
                <a:cubicBezTo>
                  <a:pt x="12160" y="1210197"/>
                  <a:pt x="5918" y="1195526"/>
                  <a:pt x="0" y="1180730"/>
                </a:cubicBezTo>
                <a:cubicBezTo>
                  <a:pt x="9469" y="1114443"/>
                  <a:pt x="22194" y="1103791"/>
                  <a:pt x="44388" y="1083076"/>
                </a:cubicBezTo>
                <a:close/>
              </a:path>
            </a:pathLst>
          </a:cu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Seta: para Baixo 51">
            <a:extLst>
              <a:ext uri="{FF2B5EF4-FFF2-40B4-BE49-F238E27FC236}">
                <a16:creationId xmlns:a16="http://schemas.microsoft.com/office/drawing/2014/main" id="{D75C5DA3-0B31-178A-E1C1-AFB8FBE5C2A4}"/>
              </a:ext>
            </a:extLst>
          </p:cNvPr>
          <p:cNvSpPr/>
          <p:nvPr/>
        </p:nvSpPr>
        <p:spPr>
          <a:xfrm rot="16200000">
            <a:off x="4883765" y="5162190"/>
            <a:ext cx="843378" cy="992080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A1A1F724-7116-AE64-8B58-1096BA710C58}"/>
              </a:ext>
            </a:extLst>
          </p:cNvPr>
          <p:cNvSpPr txBox="1"/>
          <p:nvPr/>
        </p:nvSpPr>
        <p:spPr>
          <a:xfrm>
            <a:off x="6107000" y="5458175"/>
            <a:ext cx="2548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/>
              <a:t>Utilizar dados sobre...</a:t>
            </a:r>
          </a:p>
        </p:txBody>
      </p:sp>
      <p:cxnSp>
        <p:nvCxnSpPr>
          <p:cNvPr id="55" name="Conector: Curvo 54">
            <a:extLst>
              <a:ext uri="{FF2B5EF4-FFF2-40B4-BE49-F238E27FC236}">
                <a16:creationId xmlns:a16="http://schemas.microsoft.com/office/drawing/2014/main" id="{AB98F55A-0A3C-A050-F66B-844FB59CB244}"/>
              </a:ext>
            </a:extLst>
          </p:cNvPr>
          <p:cNvCxnSpPr>
            <a:stCxn id="60" idx="0"/>
          </p:cNvCxnSpPr>
          <p:nvPr/>
        </p:nvCxnSpPr>
        <p:spPr>
          <a:xfrm rot="5400000" flipH="1" flipV="1">
            <a:off x="7320899" y="4090928"/>
            <a:ext cx="1427713" cy="1306783"/>
          </a:xfrm>
          <a:prstGeom prst="curvedConnector3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15C2E82D-3D21-7D8B-03A8-CE038893507F}"/>
              </a:ext>
            </a:extLst>
          </p:cNvPr>
          <p:cNvSpPr txBox="1"/>
          <p:nvPr/>
        </p:nvSpPr>
        <p:spPr>
          <a:xfrm>
            <a:off x="6912044" y="2630689"/>
            <a:ext cx="1438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i="1"/>
              <a:t>Renda</a:t>
            </a:r>
          </a:p>
        </p:txBody>
      </p:sp>
      <p:pic>
        <p:nvPicPr>
          <p:cNvPr id="2" name="Picture 2" descr="Dark Technology Wallpapers - Top Free Dark Technology Backgrounds -  WallpaperAccess">
            <a:extLst>
              <a:ext uri="{FF2B5EF4-FFF2-40B4-BE49-F238E27FC236}">
                <a16:creationId xmlns:a16="http://schemas.microsoft.com/office/drawing/2014/main" id="{8776C955-E743-50F5-A62D-1CD0869C57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94CA094-4417-4423-D641-799019B25644}"/>
              </a:ext>
            </a:extLst>
          </p:cNvPr>
          <p:cNvSpPr txBox="1"/>
          <p:nvPr/>
        </p:nvSpPr>
        <p:spPr>
          <a:xfrm>
            <a:off x="409575" y="3850630"/>
            <a:ext cx="40132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i="1">
                <a:solidFill>
                  <a:schemeClr val="bg1"/>
                </a:solidFill>
                <a:cs typeface="Arial" panose="020B0604020202020204" pitchFamily="34" charset="0"/>
              </a:rPr>
              <a:t>Análise exploratória dos dados</a:t>
            </a:r>
          </a:p>
        </p:txBody>
      </p:sp>
    </p:spTree>
    <p:extLst>
      <p:ext uri="{BB962C8B-B14F-4D97-AF65-F5344CB8AC3E}">
        <p14:creationId xmlns:p14="http://schemas.microsoft.com/office/powerpoint/2010/main" val="4183191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8BB3F4A4-9770-804C-331D-AB1199A6F5A7}"/>
              </a:ext>
            </a:extLst>
          </p:cNvPr>
          <p:cNvSpPr/>
          <p:nvPr/>
        </p:nvSpPr>
        <p:spPr>
          <a:xfrm>
            <a:off x="0" y="0"/>
            <a:ext cx="12192000" cy="10084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54462D9-A57E-4A9F-ECFF-BC61C2360D35}"/>
              </a:ext>
            </a:extLst>
          </p:cNvPr>
          <p:cNvSpPr txBox="1"/>
          <p:nvPr/>
        </p:nvSpPr>
        <p:spPr>
          <a:xfrm>
            <a:off x="290004" y="211814"/>
            <a:ext cx="3827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>
                <a:solidFill>
                  <a:schemeClr val="bg1"/>
                </a:solidFill>
                <a:cs typeface="Arial" panose="020B0604020202020204" pitchFamily="34" charset="0"/>
              </a:rPr>
              <a:t>Distribuição do churn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EF6BF86-D6A5-2933-4D67-E7EC35249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72" y="1962926"/>
            <a:ext cx="5522819" cy="4015843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7E5EBEC-F73C-FDDC-4F5A-A125B8A0BE27}"/>
              </a:ext>
            </a:extLst>
          </p:cNvPr>
          <p:cNvSpPr txBox="1"/>
          <p:nvPr/>
        </p:nvSpPr>
        <p:spPr>
          <a:xfrm>
            <a:off x="7224765" y="2995862"/>
            <a:ext cx="45000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0" i="1">
                <a:solidFill>
                  <a:srgbClr val="000000"/>
                </a:solidFill>
                <a:effectLst/>
                <a:latin typeface="Helvetica Neue"/>
              </a:rPr>
              <a:t>Podemos ver que realmente há um alto percentual de Churn, tendo em vista que um percentual aceitável seria entre 5% e 7% de acordo com o Bessemer Venture Partners - BVP.</a:t>
            </a:r>
            <a:endParaRPr lang="pt-BR" sz="2000" i="1"/>
          </a:p>
        </p:txBody>
      </p:sp>
    </p:spTree>
    <p:extLst>
      <p:ext uri="{BB962C8B-B14F-4D97-AF65-F5344CB8AC3E}">
        <p14:creationId xmlns:p14="http://schemas.microsoft.com/office/powerpoint/2010/main" val="3639630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8BB3F4A4-9770-804C-331D-AB1199A6F5A7}"/>
              </a:ext>
            </a:extLst>
          </p:cNvPr>
          <p:cNvSpPr/>
          <p:nvPr/>
        </p:nvSpPr>
        <p:spPr>
          <a:xfrm>
            <a:off x="0" y="0"/>
            <a:ext cx="12192000" cy="10084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54462D9-A57E-4A9F-ECFF-BC61C2360D35}"/>
              </a:ext>
            </a:extLst>
          </p:cNvPr>
          <p:cNvSpPr txBox="1"/>
          <p:nvPr/>
        </p:nvSpPr>
        <p:spPr>
          <a:xfrm>
            <a:off x="290004" y="211814"/>
            <a:ext cx="9355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>
                <a:solidFill>
                  <a:schemeClr val="bg1"/>
                </a:solidFill>
                <a:cs typeface="Arial" panose="020B0604020202020204" pitchFamily="34" charset="0"/>
              </a:rPr>
              <a:t>Distribuição de algumas variáveis categóricas vs churn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ACE6984-57AD-289F-B50D-6FD05B0A4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41" y="1872307"/>
            <a:ext cx="5032865" cy="358304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ABCF528-E7E1-A85A-6031-F217ED4D9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396" y="1894661"/>
            <a:ext cx="5032865" cy="353833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045534C-D924-2CB0-937C-C2B4C88CDF28}"/>
              </a:ext>
            </a:extLst>
          </p:cNvPr>
          <p:cNvSpPr txBox="1"/>
          <p:nvPr/>
        </p:nvSpPr>
        <p:spPr>
          <a:xfrm>
            <a:off x="192275" y="6341606"/>
            <a:ext cx="10782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b="0" i="1">
                <a:solidFill>
                  <a:srgbClr val="000000"/>
                </a:solidFill>
                <a:effectLst/>
                <a:latin typeface="Helvetica Neue"/>
              </a:rPr>
              <a:t>Em todos os casos, os testes estatísticos mostraram diferença significativas entre os percentuais.</a:t>
            </a:r>
            <a:endParaRPr lang="pt-BR" sz="1400" i="1"/>
          </a:p>
        </p:txBody>
      </p:sp>
    </p:spTree>
    <p:extLst>
      <p:ext uri="{BB962C8B-B14F-4D97-AF65-F5344CB8AC3E}">
        <p14:creationId xmlns:p14="http://schemas.microsoft.com/office/powerpoint/2010/main" val="574241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8BB3F4A4-9770-804C-331D-AB1199A6F5A7}"/>
              </a:ext>
            </a:extLst>
          </p:cNvPr>
          <p:cNvSpPr/>
          <p:nvPr/>
        </p:nvSpPr>
        <p:spPr>
          <a:xfrm>
            <a:off x="0" y="0"/>
            <a:ext cx="12192000" cy="10084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54462D9-A57E-4A9F-ECFF-BC61C2360D35}"/>
              </a:ext>
            </a:extLst>
          </p:cNvPr>
          <p:cNvSpPr txBox="1"/>
          <p:nvPr/>
        </p:nvSpPr>
        <p:spPr>
          <a:xfrm>
            <a:off x="290004" y="211814"/>
            <a:ext cx="9355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>
                <a:solidFill>
                  <a:schemeClr val="bg1"/>
                </a:solidFill>
                <a:cs typeface="Arial" panose="020B0604020202020204" pitchFamily="34" charset="0"/>
              </a:rPr>
              <a:t>Distribuição de algumas variáveis categóricas vs churn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BE2A946-216C-2799-5DB3-B11298C44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03" y="1727914"/>
            <a:ext cx="5032865" cy="361515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0F16FD5-2AEA-1268-C89B-FA7B41966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915" y="1723487"/>
            <a:ext cx="5536216" cy="361958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5209379-0024-D7FC-DE5C-BBE91C57E4EC}"/>
              </a:ext>
            </a:extLst>
          </p:cNvPr>
          <p:cNvSpPr txBox="1"/>
          <p:nvPr/>
        </p:nvSpPr>
        <p:spPr>
          <a:xfrm>
            <a:off x="192275" y="6341606"/>
            <a:ext cx="10782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b="0" i="1">
                <a:solidFill>
                  <a:srgbClr val="000000"/>
                </a:solidFill>
                <a:effectLst/>
                <a:latin typeface="Helvetica Neue"/>
              </a:rPr>
              <a:t>Em todos os casos, os testes estatísticos mostraram diferença significativas entre os percentuais.</a:t>
            </a:r>
            <a:endParaRPr lang="pt-BR" sz="1400" i="1"/>
          </a:p>
        </p:txBody>
      </p:sp>
    </p:spTree>
    <p:extLst>
      <p:ext uri="{BB962C8B-B14F-4D97-AF65-F5344CB8AC3E}">
        <p14:creationId xmlns:p14="http://schemas.microsoft.com/office/powerpoint/2010/main" val="782297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8BB3F4A4-9770-804C-331D-AB1199A6F5A7}"/>
              </a:ext>
            </a:extLst>
          </p:cNvPr>
          <p:cNvSpPr/>
          <p:nvPr/>
        </p:nvSpPr>
        <p:spPr>
          <a:xfrm>
            <a:off x="0" y="0"/>
            <a:ext cx="12192000" cy="10084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54462D9-A57E-4A9F-ECFF-BC61C2360D35}"/>
              </a:ext>
            </a:extLst>
          </p:cNvPr>
          <p:cNvSpPr txBox="1"/>
          <p:nvPr/>
        </p:nvSpPr>
        <p:spPr>
          <a:xfrm>
            <a:off x="290004" y="211814"/>
            <a:ext cx="9355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>
                <a:solidFill>
                  <a:schemeClr val="bg1"/>
                </a:solidFill>
                <a:cs typeface="Arial" panose="020B0604020202020204" pitchFamily="34" charset="0"/>
              </a:rPr>
              <a:t>Distribuição de algumas variáveis categóricas vs churn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7E75948-1710-DDEC-D757-90610935A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91" y="1894309"/>
            <a:ext cx="5536217" cy="33433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6366D0C-39BA-2715-E825-21B7DD132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387" y="1894309"/>
            <a:ext cx="5536218" cy="3331317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B9D0D59A-9BF1-9DDB-8986-21E694962113}"/>
              </a:ext>
            </a:extLst>
          </p:cNvPr>
          <p:cNvSpPr txBox="1"/>
          <p:nvPr/>
        </p:nvSpPr>
        <p:spPr>
          <a:xfrm>
            <a:off x="192275" y="6341606"/>
            <a:ext cx="10782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b="0" i="1">
                <a:solidFill>
                  <a:srgbClr val="000000"/>
                </a:solidFill>
                <a:effectLst/>
                <a:latin typeface="Helvetica Neue"/>
              </a:rPr>
              <a:t>Em todos os casos, os testes estatísticos mostraram diferença significativas entre os percentuais.</a:t>
            </a:r>
            <a:endParaRPr lang="pt-BR" sz="1400" i="1"/>
          </a:p>
        </p:txBody>
      </p:sp>
    </p:spTree>
    <p:extLst>
      <p:ext uri="{BB962C8B-B14F-4D97-AF65-F5344CB8AC3E}">
        <p14:creationId xmlns:p14="http://schemas.microsoft.com/office/powerpoint/2010/main" val="7052667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3414</TotalTime>
  <Words>699</Words>
  <Application>Microsoft Office PowerPoint</Application>
  <PresentationFormat>Widescreen</PresentationFormat>
  <Paragraphs>107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Helvetica Neue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Ednário Barbosa de Mendonça</dc:creator>
  <cp:lastModifiedBy>Ednário Barbosa de Mendonça</cp:lastModifiedBy>
  <cp:revision>30</cp:revision>
  <dcterms:created xsi:type="dcterms:W3CDTF">2022-06-17T14:35:35Z</dcterms:created>
  <dcterms:modified xsi:type="dcterms:W3CDTF">2024-01-10T16:17:10Z</dcterms:modified>
</cp:coreProperties>
</file>