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6"/>
  </p:normalViewPr>
  <p:slideViewPr>
    <p:cSldViewPr snapToGrid="0" snapToObjects="1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3D1B-A783-4F43-A677-AC28D4DDAE91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31EA-1261-B142-B788-E7D3ED0DA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AE01-DA4D-3243-941D-AD81C9736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74B62-A638-2C44-91A1-6CCFB180E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96844-1D75-1E48-867D-57E6837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2D67-764C-8B4E-9134-0830A2A01686}" type="datetime1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63B05-BF08-F948-9674-F3EC287E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0A1DD-7CB3-AC40-A74C-0820C41F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49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9941E-6B8A-3442-A92F-BDE38B09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527DB9-A586-074A-8BD4-F4C8D9A70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D946E-8837-CA46-94E1-FE3F28E2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2EAE-8F73-9641-805B-C19997E040A8}" type="datetime1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325CA8-DCC8-0244-A301-7C469993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D9D5B-44B5-9B4E-8A80-E92C850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7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0E4F6E-D504-3148-96FB-53CF9FCD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281CA1-542F-1C4A-96C7-50E5D149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67C30-3213-234A-B0B1-07CFC98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01F-AA61-7449-B254-6E3C318D004D}" type="datetime1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52A37-CAAE-0D44-BF75-2F62BF6E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5DA7A-F02F-B44C-BE07-3785488B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82C16-331D-7C42-8E09-E69CF4B7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B3073-A63F-FD4E-A4F0-1963190D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72D87-E6E7-8342-A985-D8888FEF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EDBB-AF5F-DF45-9CAA-A6B7CBB0A2AD}" type="datetime1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FC9C4-C65D-6549-95E6-89CBB9BB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31296-1AC1-3542-A3F4-D6FF3CB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90273-4E57-4F44-B14A-50B7AC0A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04BC0-5EE4-594D-907A-F377C8CD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165CE-928C-C541-AFEA-E176450E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D750-5A84-ED4B-9550-57C51455D97A}" type="datetime1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0DF0E-E4C1-674E-80CC-D3A9FA3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B430A-D80B-7549-A6D6-0A3FF85C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6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2ED0-D3C9-034E-9E5C-F6ACD007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E9236-82A4-D944-9079-E91A3F38A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E59C3-DE8C-E64A-A661-40FC8BCFC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1322-BEBB-6941-9D37-8EDAAD5A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2F1A-755C-5341-A930-DC1F54061932}" type="datetime1">
              <a:rPr lang="pt-BR" smtClean="0"/>
              <a:t>07/07/2021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EC8FE2-352B-0741-91AE-0AA5BF17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DB7EB-8387-D24A-94FF-CA43B4D7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916D8-CA88-D742-8F97-92DFAD88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1BB57E-27E1-E74C-BED8-FFBEE73E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D3C6C-C667-BF4D-A23B-63BAFC1A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7374D2-2A46-3A48-B143-5222319AF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ABD93-1384-554F-9844-D011C57E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22298A-3985-5C4F-A56C-E1354FAC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0E32-37F7-1441-ABCB-95F0A85574B0}" type="datetime1">
              <a:rPr lang="pt-BR" smtClean="0"/>
              <a:t>07/07/2021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8BB9D6-1B6E-9743-B04F-5A642A31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C6BFCC-7F35-EA4E-BDAC-CB808C99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09B5A-5E69-2747-BF0B-6018E6B7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E51F2C-3A76-AF4C-95DC-6B09B06D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996-4008-BB4B-B818-4D75600C0C6B}" type="datetime1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E3A3F4-FD75-754D-BA04-8C2C2093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FD88F1-E0CB-F14E-8028-6A4511CC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9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D73860-2AE1-BB42-9C4E-A1480438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AFBB-5F04-4E46-B53E-29E81CF12278}" type="datetime1">
              <a:rPr lang="pt-BR" smtClean="0"/>
              <a:t>07/07/2021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79BCDE-6773-A64D-BECC-94B80AF6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E269E7-F98C-CB4C-BEBC-90B116BC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6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1FACD-E47B-7340-97B7-F6AF8C28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F4F5C-054B-EA4E-A5D8-65C5DF22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49A0C0-965F-894A-89BC-F60059A4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4DB2F5-157D-3140-AF92-95C96F6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28C7-D466-8442-AD6D-85E371629A93}" type="datetime1">
              <a:rPr lang="pt-BR" smtClean="0"/>
              <a:t>07/07/2021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EC2EB0-E2CA-B646-AFC3-FE1BF11F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38DD2F-D237-7246-857C-BF2F5DA8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6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91EC2-A302-2C45-B415-A81D9C4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DA304C-6AB4-AA41-B12B-87296CE0F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461202-4022-8A4A-8CE2-71D5D8C7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3B1A4-D06F-4D41-99AD-D600903F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6815-0429-0446-B77A-3728F04263B0}" type="datetime1">
              <a:rPr lang="pt-BR" smtClean="0"/>
              <a:t>07/07/2021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C03EE-1346-DD4C-97B1-F7B0BF9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6964EC-6A98-6340-89A0-8C60CCF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D7A503-C587-7D48-BF7E-DFA48678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0B6C0-3343-5A41-B560-49FA3CA6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4D61E-B272-0141-B921-DD37F6B39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5A98-8CB7-9148-85D3-CF9341FAE02F}" type="datetime1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B90AB-A976-B64B-B8A2-A6589CB46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68DA9-8CC6-1443-8593-B777E03AD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CBD6-D868-CC48-B199-D02FEE511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57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afalab.github.io/pages/teach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6834BE-C10E-1342-ADE8-B031281A5D70}"/>
              </a:ext>
            </a:extLst>
          </p:cNvPr>
          <p:cNvSpPr txBox="1"/>
          <p:nvPr/>
        </p:nvSpPr>
        <p:spPr>
          <a:xfrm>
            <a:off x="823784" y="510746"/>
            <a:ext cx="1068447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600" dirty="0" err="1">
                <a:solidFill>
                  <a:srgbClr val="002060"/>
                </a:solidFill>
                <a:latin typeface="Chalkboard" panose="03050602040202020205" pitchFamily="66" charset="77"/>
              </a:rPr>
              <a:t>Hierarchical</a:t>
            </a:r>
            <a:r>
              <a:rPr lang="pt-BR" sz="9600" dirty="0">
                <a:solidFill>
                  <a:srgbClr val="002060"/>
                </a:solidFill>
                <a:latin typeface="Chalkboard" panose="03050602040202020205" pitchFamily="66" charset="77"/>
              </a:rPr>
              <a:t> </a:t>
            </a:r>
            <a:r>
              <a:rPr lang="pt-BR" sz="9600" dirty="0" err="1">
                <a:solidFill>
                  <a:srgbClr val="002060"/>
                </a:solidFill>
                <a:latin typeface="Chalkboard" panose="03050602040202020205" pitchFamily="66" charset="77"/>
              </a:rPr>
              <a:t>Clustering</a:t>
            </a:r>
            <a:endParaRPr lang="pt-BR" sz="9600" dirty="0">
              <a:solidFill>
                <a:srgbClr val="002060"/>
              </a:solidFill>
              <a:latin typeface="Chalkboard" panose="03050602040202020205" pitchFamily="66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48EE05-308C-E848-8FBB-47F185C00296}"/>
              </a:ext>
            </a:extLst>
          </p:cNvPr>
          <p:cNvSpPr txBox="1"/>
          <p:nvPr/>
        </p:nvSpPr>
        <p:spPr>
          <a:xfrm>
            <a:off x="655791" y="5158120"/>
            <a:ext cx="1068447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Coursera</a:t>
            </a:r>
            <a:r>
              <a:rPr lang="pt-BR" sz="4000" dirty="0">
                <a:solidFill>
                  <a:srgbClr val="002060"/>
                </a:solidFill>
                <a:latin typeface="Chalkboard" panose="03050602040202020205" pitchFamily="66" charset="77"/>
              </a:rPr>
              <a:t> – week3</a:t>
            </a:r>
          </a:p>
          <a:p>
            <a:pPr algn="ctr"/>
            <a:r>
              <a:rPr lang="pt-BR" sz="4000" dirty="0">
                <a:solidFill>
                  <a:srgbClr val="002060"/>
                </a:solidFill>
                <a:latin typeface="Chalkboard" panose="03050602040202020205" pitchFamily="66" charset="77"/>
              </a:rPr>
              <a:t>July, 2021</a:t>
            </a:r>
          </a:p>
        </p:txBody>
      </p:sp>
    </p:spTree>
    <p:extLst>
      <p:ext uri="{BB962C8B-B14F-4D97-AF65-F5344CB8AC3E}">
        <p14:creationId xmlns:p14="http://schemas.microsoft.com/office/powerpoint/2010/main" val="5350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6834BE-C10E-1342-ADE8-B031281A5D70}"/>
              </a:ext>
            </a:extLst>
          </p:cNvPr>
          <p:cNvSpPr txBox="1"/>
          <p:nvPr/>
        </p:nvSpPr>
        <p:spPr>
          <a:xfrm>
            <a:off x="823784" y="510746"/>
            <a:ext cx="10684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Clustering</a:t>
            </a:r>
            <a:r>
              <a:rPr lang="pt-BR" sz="2400" dirty="0">
                <a:latin typeface="Chalkboard" panose="03050602040202020205" pitchFamily="66" charset="77"/>
              </a:rPr>
              <a:t> organizes </a:t>
            </a:r>
            <a:r>
              <a:rPr lang="pt-BR" sz="2400" dirty="0" err="1">
                <a:latin typeface="Chalkboard" panose="03050602040202020205" pitchFamily="66" charset="77"/>
              </a:rPr>
              <a:t>things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that</a:t>
            </a:r>
            <a:r>
              <a:rPr lang="pt-BR" sz="2400" dirty="0">
                <a:latin typeface="Chalkboard" panose="03050602040202020205" pitchFamily="66" charset="77"/>
              </a:rPr>
              <a:t> are </a:t>
            </a:r>
            <a:r>
              <a:rPr lang="pt-BR" sz="2400" b="1" dirty="0">
                <a:latin typeface="Chalkboard" panose="03050602040202020205" pitchFamily="66" charset="77"/>
              </a:rPr>
              <a:t>close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into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groups</a:t>
            </a:r>
            <a:r>
              <a:rPr lang="pt-BR" sz="2400" dirty="0">
                <a:latin typeface="Chalkboard" panose="03050602040202020205" pitchFamily="66" charset="7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How</a:t>
            </a:r>
            <a:r>
              <a:rPr lang="pt-BR" sz="2400" dirty="0">
                <a:latin typeface="Chalkboard" panose="03050602040202020205" pitchFamily="66" charset="77"/>
              </a:rPr>
              <a:t> do </a:t>
            </a:r>
            <a:r>
              <a:rPr lang="pt-BR" sz="2400" dirty="0" err="1">
                <a:latin typeface="Chalkboard" panose="03050602040202020205" pitchFamily="66" charset="77"/>
              </a:rPr>
              <a:t>we</a:t>
            </a:r>
            <a:r>
              <a:rPr lang="pt-BR" sz="2400" dirty="0">
                <a:latin typeface="Chalkboard" panose="03050602040202020205" pitchFamily="66" charset="77"/>
              </a:rPr>
              <a:t> define close?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How</a:t>
            </a:r>
            <a:r>
              <a:rPr lang="pt-BR" sz="2400" dirty="0">
                <a:latin typeface="Chalkboard" panose="03050602040202020205" pitchFamily="66" charset="77"/>
              </a:rPr>
              <a:t> do </a:t>
            </a:r>
            <a:r>
              <a:rPr lang="pt-BR" sz="2400" dirty="0" err="1">
                <a:latin typeface="Chalkboard" panose="03050602040202020205" pitchFamily="66" charset="77"/>
              </a:rPr>
              <a:t>we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group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things</a:t>
            </a:r>
            <a:r>
              <a:rPr lang="pt-BR" sz="2400" dirty="0">
                <a:latin typeface="Chalkboard" panose="03050602040202020205" pitchFamily="66" charset="7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How</a:t>
            </a:r>
            <a:r>
              <a:rPr lang="pt-BR" sz="2400" dirty="0">
                <a:latin typeface="Chalkboard" panose="03050602040202020205" pitchFamily="66" charset="77"/>
              </a:rPr>
              <a:t> do </a:t>
            </a:r>
            <a:r>
              <a:rPr lang="pt-BR" sz="2400" dirty="0" err="1">
                <a:latin typeface="Chalkboard" panose="03050602040202020205" pitchFamily="66" charset="77"/>
              </a:rPr>
              <a:t>we</a:t>
            </a:r>
            <a:r>
              <a:rPr lang="pt-BR" sz="2400" dirty="0">
                <a:latin typeface="Chalkboard" panose="03050602040202020205" pitchFamily="66" charset="77"/>
              </a:rPr>
              <a:t> visualize </a:t>
            </a:r>
            <a:r>
              <a:rPr lang="pt-BR" sz="2400" dirty="0" err="1">
                <a:latin typeface="Chalkboard" panose="03050602040202020205" pitchFamily="66" charset="77"/>
              </a:rPr>
              <a:t>the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grouping</a:t>
            </a:r>
            <a:r>
              <a:rPr lang="pt-BR" sz="2400" dirty="0">
                <a:latin typeface="Chalkboard" panose="03050602040202020205" pitchFamily="66" charset="7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How</a:t>
            </a:r>
            <a:r>
              <a:rPr lang="pt-BR" sz="2400" dirty="0">
                <a:latin typeface="Chalkboard" panose="03050602040202020205" pitchFamily="66" charset="77"/>
              </a:rPr>
              <a:t> do </a:t>
            </a:r>
            <a:r>
              <a:rPr lang="pt-BR" sz="2400" dirty="0" err="1">
                <a:latin typeface="Chalkboard" panose="03050602040202020205" pitchFamily="66" charset="77"/>
              </a:rPr>
              <a:t>we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interpret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grouping</a:t>
            </a:r>
            <a:r>
              <a:rPr lang="pt-BR" sz="2400" dirty="0">
                <a:latin typeface="Chalkboard" panose="03050602040202020205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327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D72E65-F6A0-3942-8057-2CFCB75DAD97}"/>
              </a:ext>
            </a:extLst>
          </p:cNvPr>
          <p:cNvSpPr txBox="1"/>
          <p:nvPr/>
        </p:nvSpPr>
        <p:spPr>
          <a:xfrm>
            <a:off x="753762" y="626075"/>
            <a:ext cx="10684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halkboard" panose="03050602040202020205" pitchFamily="66" charset="77"/>
              </a:rPr>
              <a:t>An</a:t>
            </a:r>
            <a:r>
              <a:rPr lang="pt-BR" sz="2400" b="1" dirty="0">
                <a:latin typeface="Chalkboard" panose="03050602040202020205" pitchFamily="66" charset="77"/>
              </a:rPr>
              <a:t> </a:t>
            </a:r>
            <a:r>
              <a:rPr lang="pt-BR" sz="2400" b="1" dirty="0" err="1">
                <a:latin typeface="Chalkboard" panose="03050602040202020205" pitchFamily="66" charset="77"/>
              </a:rPr>
              <a:t>agglomerative</a:t>
            </a:r>
            <a:r>
              <a:rPr lang="pt-BR" sz="2400" b="1" dirty="0">
                <a:latin typeface="Chalkboard" panose="03050602040202020205" pitchFamily="66" charset="77"/>
              </a:rPr>
              <a:t>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Find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closest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two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things</a:t>
            </a: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Put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them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together</a:t>
            </a: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Find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next</a:t>
            </a:r>
            <a:r>
              <a:rPr lang="pt-BR" sz="2400" dirty="0">
                <a:latin typeface="Chalkboard" panose="03050602040202020205" pitchFamily="66" charset="77"/>
              </a:rPr>
              <a:t> closes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latin typeface="Chalkboard" panose="03050602040202020205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halkboard" panose="03050602040202020205" pitchFamily="66" charset="77"/>
              </a:rPr>
              <a:t>Requires</a:t>
            </a:r>
            <a:endParaRPr lang="pt-BR" sz="2400" b="1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halkboard" panose="03050602040202020205" pitchFamily="66" charset="77"/>
              </a:rPr>
              <a:t>A </a:t>
            </a:r>
            <a:r>
              <a:rPr lang="pt-BR" sz="2400" dirty="0" err="1">
                <a:latin typeface="Chalkboard" panose="03050602040202020205" pitchFamily="66" charset="77"/>
              </a:rPr>
              <a:t>defined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distance</a:t>
            </a: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halkboard" panose="03050602040202020205" pitchFamily="66" charset="77"/>
              </a:rPr>
              <a:t>A </a:t>
            </a:r>
            <a:r>
              <a:rPr lang="pt-BR" sz="2400" dirty="0" err="1">
                <a:latin typeface="Chalkboard" panose="03050602040202020205" pitchFamily="66" charset="77"/>
              </a:rPr>
              <a:t>merging</a:t>
            </a:r>
            <a:r>
              <a:rPr lang="pt-BR" sz="2400" dirty="0">
                <a:latin typeface="Chalkboard" panose="03050602040202020205" pitchFamily="66" charset="77"/>
              </a:rPr>
              <a:t> approach</a:t>
            </a:r>
          </a:p>
          <a:p>
            <a:pPr lvl="1"/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halkboard" panose="03050602040202020205" pitchFamily="66" charset="77"/>
              </a:rPr>
              <a:t>Produces</a:t>
            </a:r>
            <a:endParaRPr lang="pt-BR" sz="2400" b="1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halkboard" panose="03050602040202020205" pitchFamily="66" charset="77"/>
              </a:rPr>
              <a:t>A </a:t>
            </a:r>
            <a:r>
              <a:rPr lang="pt-BR" sz="2400" dirty="0" err="1">
                <a:latin typeface="Chalkboard" panose="03050602040202020205" pitchFamily="66" charset="77"/>
              </a:rPr>
              <a:t>tree</a:t>
            </a:r>
            <a:r>
              <a:rPr lang="pt-BR" sz="2400" dirty="0">
                <a:latin typeface="Chalkboard" panose="03050602040202020205" pitchFamily="66" charset="77"/>
              </a:rPr>
              <a:t> (</a:t>
            </a:r>
            <a:r>
              <a:rPr lang="pt-BR" sz="2400" dirty="0" err="1">
                <a:latin typeface="Chalkboard" panose="03050602040202020205" pitchFamily="66" charset="77"/>
              </a:rPr>
              <a:t>dendogram</a:t>
            </a:r>
            <a:r>
              <a:rPr lang="pt-BR" sz="2400" dirty="0">
                <a:latin typeface="Chalkboard" panose="03050602040202020205" pitchFamily="66" charset="77"/>
              </a:rPr>
              <a:t>) </a:t>
            </a:r>
            <a:r>
              <a:rPr lang="pt-BR" sz="2400" dirty="0" err="1">
                <a:latin typeface="Chalkboard" panose="03050602040202020205" pitchFamily="66" charset="77"/>
              </a:rPr>
              <a:t>showing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how</a:t>
            </a:r>
            <a:r>
              <a:rPr lang="pt-BR" sz="2400" dirty="0">
                <a:latin typeface="Chalkboard" panose="03050602040202020205" pitchFamily="66" charset="77"/>
              </a:rPr>
              <a:t> close </a:t>
            </a:r>
            <a:r>
              <a:rPr lang="pt-BR" sz="2400" dirty="0" err="1">
                <a:latin typeface="Chalkboard" panose="03050602040202020205" pitchFamily="66" charset="77"/>
              </a:rPr>
              <a:t>things</a:t>
            </a:r>
            <a:r>
              <a:rPr lang="pt-BR" sz="2400" dirty="0">
                <a:latin typeface="Chalkboard" panose="03050602040202020205" pitchFamily="66" charset="77"/>
              </a:rPr>
              <a:t> are </a:t>
            </a:r>
            <a:r>
              <a:rPr lang="pt-BR" sz="2400" dirty="0" err="1">
                <a:latin typeface="Chalkboard" panose="03050602040202020205" pitchFamily="66" charset="77"/>
              </a:rPr>
              <a:t>to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each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other</a:t>
            </a:r>
            <a:r>
              <a:rPr lang="pt-BR" sz="2400" dirty="0">
                <a:latin typeface="Chalkboard" panose="03050602040202020205" pitchFamily="66" charset="77"/>
              </a:rPr>
              <a:t>.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EE1393-9B28-F74A-A09F-DE84DA27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27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D72E65-F6A0-3942-8057-2CFCB75DAD97}"/>
              </a:ext>
            </a:extLst>
          </p:cNvPr>
          <p:cNvSpPr txBox="1"/>
          <p:nvPr/>
        </p:nvSpPr>
        <p:spPr>
          <a:xfrm>
            <a:off x="753762" y="1166842"/>
            <a:ext cx="10684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halkboard" panose="03050602040202020205" pitchFamily="66" charset="77"/>
              </a:rPr>
              <a:t>An</a:t>
            </a:r>
            <a:r>
              <a:rPr lang="pt-BR" sz="2400" b="1" dirty="0">
                <a:latin typeface="Chalkboard" panose="03050602040202020205" pitchFamily="66" charset="77"/>
              </a:rPr>
              <a:t> </a:t>
            </a:r>
            <a:r>
              <a:rPr lang="pt-BR" sz="2400" b="1" dirty="0" err="1">
                <a:latin typeface="Chalkboard" panose="03050602040202020205" pitchFamily="66" charset="77"/>
              </a:rPr>
              <a:t>agglomerative</a:t>
            </a:r>
            <a:r>
              <a:rPr lang="pt-BR" sz="2400" b="1" dirty="0">
                <a:latin typeface="Chalkboard" panose="03050602040202020205" pitchFamily="66" charset="77"/>
              </a:rPr>
              <a:t>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Find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closest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two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things</a:t>
            </a: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Put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them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together</a:t>
            </a: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halkboard" panose="03050602040202020205" pitchFamily="66" charset="77"/>
              </a:rPr>
              <a:t>Find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the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next</a:t>
            </a:r>
            <a:r>
              <a:rPr lang="pt-BR" sz="2400" dirty="0">
                <a:latin typeface="Chalkboard" panose="03050602040202020205" pitchFamily="66" charset="77"/>
              </a:rPr>
              <a:t> closes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latin typeface="Chalkboard" panose="03050602040202020205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halkboard" panose="03050602040202020205" pitchFamily="66" charset="77"/>
              </a:rPr>
              <a:t>Requires</a:t>
            </a:r>
            <a:endParaRPr lang="pt-BR" sz="2400" b="1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halkboard" panose="03050602040202020205" pitchFamily="66" charset="77"/>
              </a:rPr>
              <a:t>A </a:t>
            </a:r>
            <a:r>
              <a:rPr lang="pt-BR" sz="2400" dirty="0" err="1">
                <a:latin typeface="Chalkboard" panose="03050602040202020205" pitchFamily="66" charset="77"/>
              </a:rPr>
              <a:t>defined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distance</a:t>
            </a:r>
            <a:endParaRPr lang="pt-BR" sz="2400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halkboard" panose="03050602040202020205" pitchFamily="66" charset="77"/>
              </a:rPr>
              <a:t>A </a:t>
            </a:r>
            <a:r>
              <a:rPr lang="pt-BR" sz="2400" dirty="0" err="1">
                <a:latin typeface="Chalkboard" panose="03050602040202020205" pitchFamily="66" charset="77"/>
              </a:rPr>
              <a:t>merging</a:t>
            </a:r>
            <a:r>
              <a:rPr lang="pt-BR" sz="2400" dirty="0">
                <a:latin typeface="Chalkboard" panose="03050602040202020205" pitchFamily="66" charset="77"/>
              </a:rPr>
              <a:t> approach</a:t>
            </a:r>
          </a:p>
          <a:p>
            <a:pPr lvl="1"/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halkboard" panose="03050602040202020205" pitchFamily="66" charset="77"/>
              </a:rPr>
              <a:t>Produces</a:t>
            </a:r>
            <a:endParaRPr lang="pt-BR" sz="2400" b="1" dirty="0">
              <a:latin typeface="Chalkboard" panose="03050602040202020205" pitchFamily="66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halkboard" panose="03050602040202020205" pitchFamily="66" charset="77"/>
              </a:rPr>
              <a:t>A </a:t>
            </a:r>
            <a:r>
              <a:rPr lang="pt-BR" sz="2400" dirty="0" err="1">
                <a:latin typeface="Chalkboard" panose="03050602040202020205" pitchFamily="66" charset="77"/>
              </a:rPr>
              <a:t>tree</a:t>
            </a:r>
            <a:r>
              <a:rPr lang="pt-BR" sz="2400" dirty="0">
                <a:latin typeface="Chalkboard" panose="03050602040202020205" pitchFamily="66" charset="77"/>
              </a:rPr>
              <a:t> (</a:t>
            </a:r>
            <a:r>
              <a:rPr lang="pt-BR" sz="2400" dirty="0" err="1">
                <a:latin typeface="Chalkboard" panose="03050602040202020205" pitchFamily="66" charset="77"/>
              </a:rPr>
              <a:t>dendrogram</a:t>
            </a:r>
            <a:r>
              <a:rPr lang="pt-BR" sz="2400" dirty="0">
                <a:latin typeface="Chalkboard" panose="03050602040202020205" pitchFamily="66" charset="77"/>
              </a:rPr>
              <a:t>) </a:t>
            </a:r>
            <a:r>
              <a:rPr lang="pt-BR" sz="2400" dirty="0" err="1">
                <a:latin typeface="Chalkboard" panose="03050602040202020205" pitchFamily="66" charset="77"/>
              </a:rPr>
              <a:t>showing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how</a:t>
            </a:r>
            <a:r>
              <a:rPr lang="pt-BR" sz="2400" dirty="0">
                <a:latin typeface="Chalkboard" panose="03050602040202020205" pitchFamily="66" charset="77"/>
              </a:rPr>
              <a:t> close </a:t>
            </a:r>
            <a:r>
              <a:rPr lang="pt-BR" sz="2400" dirty="0" err="1">
                <a:latin typeface="Chalkboard" panose="03050602040202020205" pitchFamily="66" charset="77"/>
              </a:rPr>
              <a:t>things</a:t>
            </a:r>
            <a:r>
              <a:rPr lang="pt-BR" sz="2400" dirty="0">
                <a:latin typeface="Chalkboard" panose="03050602040202020205" pitchFamily="66" charset="77"/>
              </a:rPr>
              <a:t> are </a:t>
            </a:r>
            <a:r>
              <a:rPr lang="pt-BR" sz="2400" dirty="0" err="1">
                <a:latin typeface="Chalkboard" panose="03050602040202020205" pitchFamily="66" charset="77"/>
              </a:rPr>
              <a:t>to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each</a:t>
            </a:r>
            <a:r>
              <a:rPr lang="pt-BR" sz="2400" dirty="0">
                <a:latin typeface="Chalkboard" panose="03050602040202020205" pitchFamily="66" charset="77"/>
              </a:rPr>
              <a:t> </a:t>
            </a:r>
            <a:r>
              <a:rPr lang="pt-BR" sz="2400" dirty="0" err="1">
                <a:latin typeface="Chalkboard" panose="03050602040202020205" pitchFamily="66" charset="77"/>
              </a:rPr>
              <a:t>other</a:t>
            </a:r>
            <a:r>
              <a:rPr lang="pt-BR" sz="2400" dirty="0">
                <a:latin typeface="Chalkboard" panose="03050602040202020205" pitchFamily="66" charset="77"/>
              </a:rPr>
              <a:t>.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EE1393-9B28-F74A-A09F-DE84DA27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A837B-BC35-0747-87BB-7E499B9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600" dirty="0" err="1">
                <a:solidFill>
                  <a:srgbClr val="002060"/>
                </a:solidFill>
                <a:latin typeface="Chalkboard" panose="03050602040202020205" pitchFamily="66" charset="77"/>
              </a:rPr>
              <a:t>How</a:t>
            </a:r>
            <a:r>
              <a:rPr lang="pt-BR" sz="5600" dirty="0">
                <a:solidFill>
                  <a:srgbClr val="002060"/>
                </a:solidFill>
                <a:latin typeface="Chalkboard" panose="03050602040202020205" pitchFamily="66" charset="77"/>
              </a:rPr>
              <a:t> do </a:t>
            </a:r>
            <a:r>
              <a:rPr lang="pt-BR" sz="5600" dirty="0" err="1">
                <a:solidFill>
                  <a:srgbClr val="002060"/>
                </a:solidFill>
                <a:latin typeface="Chalkboard" panose="03050602040202020205" pitchFamily="66" charset="77"/>
              </a:rPr>
              <a:t>we</a:t>
            </a:r>
            <a:r>
              <a:rPr lang="pt-BR" sz="5600" dirty="0">
                <a:solidFill>
                  <a:srgbClr val="002060"/>
                </a:solidFill>
                <a:latin typeface="Chalkboard" panose="03050602040202020205" pitchFamily="66" charset="77"/>
              </a:rPr>
              <a:t> define close?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A9A18-E792-4E42-B4E7-C3E95F62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Chalkboard" panose="03050602040202020205" pitchFamily="66" charset="77"/>
              </a:rPr>
              <a:t>Most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important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step</a:t>
            </a:r>
            <a:r>
              <a:rPr lang="pt-BR" dirty="0">
                <a:latin typeface="Chalkboard" panose="03050602040202020205" pitchFamily="66" charset="77"/>
              </a:rPr>
              <a:t>:</a:t>
            </a:r>
          </a:p>
          <a:p>
            <a:pPr lvl="1"/>
            <a:r>
              <a:rPr lang="pt-BR" dirty="0" err="1">
                <a:latin typeface="Chalkboard" panose="03050602040202020205" pitchFamily="66" charset="77"/>
              </a:rPr>
              <a:t>Garbage</a:t>
            </a:r>
            <a:r>
              <a:rPr lang="pt-BR" dirty="0">
                <a:latin typeface="Chalkboard" panose="03050602040202020205" pitchFamily="66" charset="77"/>
              </a:rPr>
              <a:t> in -&gt; </a:t>
            </a:r>
            <a:r>
              <a:rPr lang="pt-BR" dirty="0" err="1">
                <a:latin typeface="Chalkboard" panose="03050602040202020205" pitchFamily="66" charset="77"/>
              </a:rPr>
              <a:t>garbage</a:t>
            </a:r>
            <a:r>
              <a:rPr lang="pt-BR" dirty="0">
                <a:latin typeface="Chalkboard" panose="03050602040202020205" pitchFamily="66" charset="77"/>
              </a:rPr>
              <a:t> out</a:t>
            </a:r>
          </a:p>
          <a:p>
            <a:pPr lvl="1"/>
            <a:endParaRPr lang="pt-BR" dirty="0">
              <a:latin typeface="Chalkboard" panose="03050602040202020205" pitchFamily="66" charset="77"/>
            </a:endParaRPr>
          </a:p>
          <a:p>
            <a:r>
              <a:rPr lang="pt-BR" dirty="0" err="1">
                <a:latin typeface="Chalkboard" panose="03050602040202020205" pitchFamily="66" charset="77"/>
              </a:rPr>
              <a:t>Distance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or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similarity</a:t>
            </a:r>
            <a:r>
              <a:rPr lang="pt-BR" dirty="0">
                <a:latin typeface="Chalkboard" panose="03050602040202020205" pitchFamily="66" charset="77"/>
              </a:rPr>
              <a:t>:</a:t>
            </a:r>
          </a:p>
          <a:p>
            <a:pPr lvl="1"/>
            <a:r>
              <a:rPr lang="pt-BR" dirty="0" err="1">
                <a:latin typeface="Chalkboard" panose="03050602040202020205" pitchFamily="66" charset="77"/>
              </a:rPr>
              <a:t>Continuous</a:t>
            </a:r>
            <a:r>
              <a:rPr lang="pt-BR" dirty="0">
                <a:latin typeface="Chalkboard" panose="03050602040202020205" pitchFamily="66" charset="77"/>
              </a:rPr>
              <a:t> – </a:t>
            </a:r>
            <a:r>
              <a:rPr lang="pt-BR" dirty="0" err="1">
                <a:latin typeface="Chalkboard" panose="03050602040202020205" pitchFamily="66" charset="77"/>
              </a:rPr>
              <a:t>eucleadian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distance</a:t>
            </a:r>
            <a:endParaRPr lang="pt-BR" dirty="0">
              <a:latin typeface="Chalkboard" panose="03050602040202020205" pitchFamily="66" charset="77"/>
            </a:endParaRPr>
          </a:p>
          <a:p>
            <a:pPr lvl="1"/>
            <a:r>
              <a:rPr lang="pt-BR" dirty="0" err="1">
                <a:latin typeface="Chalkboard" panose="03050602040202020205" pitchFamily="66" charset="77"/>
              </a:rPr>
              <a:t>Continuous</a:t>
            </a:r>
            <a:r>
              <a:rPr lang="pt-BR" dirty="0">
                <a:latin typeface="Chalkboard" panose="03050602040202020205" pitchFamily="66" charset="77"/>
              </a:rPr>
              <a:t> – </a:t>
            </a:r>
            <a:r>
              <a:rPr lang="pt-BR" dirty="0" err="1">
                <a:latin typeface="Chalkboard" panose="03050602040202020205" pitchFamily="66" charset="77"/>
              </a:rPr>
              <a:t>correlation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similarity</a:t>
            </a:r>
            <a:endParaRPr lang="pt-BR" dirty="0">
              <a:latin typeface="Chalkboard" panose="03050602040202020205" pitchFamily="66" charset="77"/>
            </a:endParaRPr>
          </a:p>
          <a:p>
            <a:pPr lvl="1"/>
            <a:r>
              <a:rPr lang="pt-BR" dirty="0" err="1">
                <a:latin typeface="Chalkboard" panose="03050602040202020205" pitchFamily="66" charset="77"/>
              </a:rPr>
              <a:t>Binary</a:t>
            </a:r>
            <a:r>
              <a:rPr lang="pt-BR" dirty="0">
                <a:latin typeface="Chalkboard" panose="03050602040202020205" pitchFamily="66" charset="77"/>
              </a:rPr>
              <a:t> – </a:t>
            </a:r>
            <a:r>
              <a:rPr lang="pt-BR" dirty="0" err="1">
                <a:latin typeface="Chalkboard" panose="03050602040202020205" pitchFamily="66" charset="77"/>
              </a:rPr>
              <a:t>manhattan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distance</a:t>
            </a:r>
            <a:endParaRPr lang="pt-BR" dirty="0">
              <a:latin typeface="Chalkboard" panose="03050602040202020205" pitchFamily="66" charset="77"/>
            </a:endParaRPr>
          </a:p>
          <a:p>
            <a:pPr lvl="1"/>
            <a:endParaRPr lang="pt-BR" dirty="0">
              <a:latin typeface="Chalkboard" panose="03050602040202020205" pitchFamily="66" charset="77"/>
            </a:endParaRPr>
          </a:p>
          <a:p>
            <a:r>
              <a:rPr lang="pt-BR" dirty="0" err="1">
                <a:latin typeface="Chalkboard" panose="03050602040202020205" pitchFamily="66" charset="77"/>
              </a:rPr>
              <a:t>Pick</a:t>
            </a:r>
            <a:r>
              <a:rPr lang="pt-BR" dirty="0">
                <a:latin typeface="Chalkboard" panose="03050602040202020205" pitchFamily="66" charset="77"/>
              </a:rPr>
              <a:t> a </a:t>
            </a:r>
            <a:r>
              <a:rPr lang="pt-BR" dirty="0" err="1">
                <a:latin typeface="Chalkboard" panose="03050602040202020205" pitchFamily="66" charset="77"/>
              </a:rPr>
              <a:t>distance</a:t>
            </a:r>
            <a:r>
              <a:rPr lang="pt-BR" dirty="0">
                <a:latin typeface="Chalkboard" panose="03050602040202020205" pitchFamily="66" charset="77"/>
              </a:rPr>
              <a:t>/</a:t>
            </a:r>
            <a:r>
              <a:rPr lang="pt-BR" dirty="0" err="1">
                <a:latin typeface="Chalkboard" panose="03050602040202020205" pitchFamily="66" charset="77"/>
              </a:rPr>
              <a:t>similarity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that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makes</a:t>
            </a:r>
            <a:r>
              <a:rPr lang="pt-BR" dirty="0">
                <a:latin typeface="Chalkboard" panose="03050602040202020205" pitchFamily="66" charset="77"/>
              </a:rPr>
              <a:t> </a:t>
            </a:r>
            <a:r>
              <a:rPr lang="pt-BR" dirty="0" err="1">
                <a:latin typeface="Chalkboard" panose="03050602040202020205" pitchFamily="66" charset="77"/>
              </a:rPr>
              <a:t>sense</a:t>
            </a:r>
            <a:r>
              <a:rPr lang="pt-BR" dirty="0">
                <a:latin typeface="Chalkboard" panose="03050602040202020205" pitchFamily="66" charset="77"/>
              </a:rPr>
              <a:t> for </a:t>
            </a:r>
            <a:r>
              <a:rPr lang="pt-BR" dirty="0" err="1">
                <a:latin typeface="Chalkboard" panose="03050602040202020205" pitchFamily="66" charset="77"/>
              </a:rPr>
              <a:t>your</a:t>
            </a:r>
            <a:r>
              <a:rPr lang="pt-BR" dirty="0">
                <a:latin typeface="Chalkboard" panose="03050602040202020205" pitchFamily="66" charset="77"/>
              </a:rPr>
              <a:t> problem.</a:t>
            </a:r>
          </a:p>
          <a:p>
            <a:pPr marL="0" indent="0">
              <a:buNone/>
            </a:pPr>
            <a:endParaRPr lang="pt-BR" dirty="0">
              <a:latin typeface="Chalkboard" panose="03050602040202020205" pitchFamily="66" charset="77"/>
            </a:endParaRP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3363ED-D33D-BD4F-9B71-21F2AEC4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3363ED-D33D-BD4F-9B71-21F2AEC4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893" y="6382832"/>
            <a:ext cx="2743200" cy="365125"/>
          </a:xfrm>
        </p:spPr>
        <p:txBody>
          <a:bodyPr/>
          <a:lstStyle/>
          <a:p>
            <a:fld id="{2E7ECBD6-D868-CC48-B199-D02FEE511D09}" type="slidenum">
              <a:rPr lang="pt-BR" smtClean="0"/>
              <a:t>6</a:t>
            </a:fld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374EEFB4-3B05-B440-8D0A-399E291958E6}"/>
              </a:ext>
            </a:extLst>
          </p:cNvPr>
          <p:cNvSpPr/>
          <p:nvPr/>
        </p:nvSpPr>
        <p:spPr>
          <a:xfrm rot="5400000" flipH="1" flipV="1">
            <a:off x="4792436" y="1157201"/>
            <a:ext cx="3559628" cy="3037117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43D9BDEC-EE27-AA44-9F07-0894E592CCDC}"/>
              </a:ext>
            </a:extLst>
          </p:cNvPr>
          <p:cNvSpPr/>
          <p:nvPr/>
        </p:nvSpPr>
        <p:spPr>
          <a:xfrm>
            <a:off x="8213271" y="895945"/>
            <a:ext cx="832757" cy="35596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6DD6805F-5369-344E-BD13-16EF0D12F27B}"/>
              </a:ext>
            </a:extLst>
          </p:cNvPr>
          <p:cNvSpPr/>
          <p:nvPr/>
        </p:nvSpPr>
        <p:spPr>
          <a:xfrm rot="16200000" flipH="1" flipV="1">
            <a:off x="6172198" y="3418368"/>
            <a:ext cx="800101" cy="30371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CFF7B624-DB30-F043-BA86-F8DF37A6C3A2}"/>
                  </a:ext>
                </a:extLst>
              </p:cNvPr>
              <p:cNvSpPr txBox="1"/>
              <p:nvPr/>
            </p:nvSpPr>
            <p:spPr>
              <a:xfrm>
                <a:off x="686345" y="5531954"/>
                <a:ext cx="3105658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Em geral: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+ …+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ra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CFF7B624-DB30-F043-BA86-F8DF37A6C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5" y="5531954"/>
                <a:ext cx="3105658" cy="704745"/>
              </a:xfrm>
              <a:prstGeom prst="rect">
                <a:avLst/>
              </a:prstGeom>
              <a:blipFill>
                <a:blip r:embed="rId2"/>
                <a:stretch>
                  <a:fillRect l="-2041" t="-3509" r="-51429" b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ítulo 1">
            <a:extLst>
              <a:ext uri="{FF2B5EF4-FFF2-40B4-BE49-F238E27FC236}">
                <a16:creationId xmlns:a16="http://schemas.microsoft.com/office/drawing/2014/main" id="{F460ED70-A590-1E43-8ED7-1443284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pt-BR" sz="5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Euclidean</a:t>
            </a:r>
            <a:r>
              <a:rPr lang="pt-BR" sz="5000" dirty="0">
                <a:solidFill>
                  <a:srgbClr val="002060"/>
                </a:solidFill>
                <a:latin typeface="Chalkboard" panose="03050602040202020205" pitchFamily="66" charset="77"/>
              </a:rPr>
              <a:t> </a:t>
            </a:r>
            <a:r>
              <a:rPr lang="pt-BR" sz="5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distance</a:t>
            </a:r>
            <a:br>
              <a:rPr lang="pt-BR" sz="5000" dirty="0"/>
            </a:br>
            <a:endParaRPr lang="pt-BR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AB90DF12-F990-3C4D-9DAC-1F2A85D33573}"/>
                  </a:ext>
                </a:extLst>
              </p:cNvPr>
              <p:cNvSpPr txBox="1"/>
              <p:nvPr/>
            </p:nvSpPr>
            <p:spPr>
              <a:xfrm>
                <a:off x="7988837" y="461254"/>
                <a:ext cx="1942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Baltimore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AB90DF12-F990-3C4D-9DAC-1F2A85D3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37" y="461254"/>
                <a:ext cx="1942006" cy="369332"/>
              </a:xfrm>
              <a:prstGeom prst="rect">
                <a:avLst/>
              </a:prstGeom>
              <a:blipFill>
                <a:blip r:embed="rId3"/>
                <a:stretch>
                  <a:fillRect l="-3268" t="-6667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21CDF8C1-D6BB-5F4A-BA33-ACE1FD4EBC42}"/>
                  </a:ext>
                </a:extLst>
              </p:cNvPr>
              <p:cNvSpPr txBox="1"/>
              <p:nvPr/>
            </p:nvSpPr>
            <p:spPr>
              <a:xfrm>
                <a:off x="3890715" y="4525597"/>
                <a:ext cx="1237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DC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21CDF8C1-D6BB-5F4A-BA33-ACE1FD4EB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15" y="4525597"/>
                <a:ext cx="1237775" cy="369332"/>
              </a:xfrm>
              <a:prstGeom prst="rect">
                <a:avLst/>
              </a:prstGeom>
              <a:blipFill>
                <a:blip r:embed="rId4"/>
                <a:stretch>
                  <a:fillRect l="-4082" t="-66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41F99340-AA2E-DF4C-A8D2-2E013D2D3D2A}"/>
                  </a:ext>
                </a:extLst>
              </p:cNvPr>
              <p:cNvSpPr txBox="1"/>
              <p:nvPr/>
            </p:nvSpPr>
            <p:spPr>
              <a:xfrm>
                <a:off x="6055443" y="5418278"/>
                <a:ext cx="1051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41F99340-AA2E-DF4C-A8D2-2E013D2D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43" y="5418278"/>
                <a:ext cx="105182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41F8A70E-3209-5A4F-806A-C4E05421B8DB}"/>
                  </a:ext>
                </a:extLst>
              </p:cNvPr>
              <p:cNvSpPr txBox="1"/>
              <p:nvPr/>
            </p:nvSpPr>
            <p:spPr>
              <a:xfrm>
                <a:off x="9068840" y="2491093"/>
                <a:ext cx="97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41F8A70E-3209-5A4F-806A-C4E05421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40" y="2491093"/>
                <a:ext cx="97706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aixaDeTexto 132">
                <a:extLst>
                  <a:ext uri="{FF2B5EF4-FFF2-40B4-BE49-F238E27FC236}">
                    <a16:creationId xmlns:a16="http://schemas.microsoft.com/office/drawing/2014/main" id="{56C56553-DF08-284B-9955-BBD26558AB3C}"/>
                  </a:ext>
                </a:extLst>
              </p:cNvPr>
              <p:cNvSpPr txBox="1"/>
              <p:nvPr/>
            </p:nvSpPr>
            <p:spPr>
              <a:xfrm>
                <a:off x="2765760" y="1810275"/>
                <a:ext cx="310565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3" name="CaixaDeTexto 132">
                <a:extLst>
                  <a:ext uri="{FF2B5EF4-FFF2-40B4-BE49-F238E27FC236}">
                    <a16:creationId xmlns:a16="http://schemas.microsoft.com/office/drawing/2014/main" id="{56C56553-DF08-284B-9955-BBD26558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60" y="1810275"/>
                <a:ext cx="3105658" cy="427746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18312A-4A80-7F40-8B73-2787754E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7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4B42EC3-FC16-CF47-B8FA-EE1D10C33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Manhattam</a:t>
            </a:r>
            <a:r>
              <a:rPr lang="pt-BR" sz="5000" dirty="0">
                <a:solidFill>
                  <a:srgbClr val="002060"/>
                </a:solidFill>
                <a:latin typeface="Chalkboard" panose="03050602040202020205" pitchFamily="66" charset="77"/>
              </a:rPr>
              <a:t> </a:t>
            </a:r>
            <a:r>
              <a:rPr lang="pt-BR" sz="5000" dirty="0" err="1">
                <a:solidFill>
                  <a:srgbClr val="002060"/>
                </a:solidFill>
                <a:latin typeface="Chalkboard" panose="03050602040202020205" pitchFamily="66" charset="77"/>
              </a:rPr>
              <a:t>distance</a:t>
            </a:r>
            <a:endParaRPr lang="pt-BR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B83168A-127A-2F4F-924C-A2BDE4C14F94}"/>
                  </a:ext>
                </a:extLst>
              </p:cNvPr>
              <p:cNvSpPr txBox="1"/>
              <p:nvPr/>
            </p:nvSpPr>
            <p:spPr>
              <a:xfrm>
                <a:off x="2698690" y="5810776"/>
                <a:ext cx="6794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geral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+ …+ |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|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B83168A-127A-2F4F-924C-A2BDE4C1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90" y="5810776"/>
                <a:ext cx="6794619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eometria do táxi – Wikipédia, a enciclopédia livre">
            <a:extLst>
              <a:ext uri="{FF2B5EF4-FFF2-40B4-BE49-F238E27FC236}">
                <a16:creationId xmlns:a16="http://schemas.microsoft.com/office/drawing/2014/main" id="{D8A4DD97-F48B-7747-8692-810CF7518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9" y="1298120"/>
            <a:ext cx="4073979" cy="40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A837B-BC35-0747-87BB-7E499B9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600" dirty="0" err="1">
                <a:solidFill>
                  <a:srgbClr val="002060"/>
                </a:solidFill>
                <a:latin typeface="Chalkboard" panose="03050602040202020205" pitchFamily="66" charset="77"/>
              </a:rPr>
              <a:t>References</a:t>
            </a:r>
            <a:r>
              <a:rPr lang="pt-BR" sz="5600" dirty="0">
                <a:solidFill>
                  <a:srgbClr val="002060"/>
                </a:solidFill>
                <a:latin typeface="Chalkboard" panose="03050602040202020205" pitchFamily="66" charset="77"/>
              </a:rPr>
              <a:t> </a:t>
            </a:r>
            <a:r>
              <a:rPr lang="pt-BR" sz="5600" dirty="0" err="1">
                <a:solidFill>
                  <a:srgbClr val="002060"/>
                </a:solidFill>
                <a:latin typeface="Chalkboard" panose="03050602040202020205" pitchFamily="66" charset="77"/>
              </a:rPr>
              <a:t>and</a:t>
            </a:r>
            <a:r>
              <a:rPr lang="pt-BR" sz="5600" dirty="0">
                <a:solidFill>
                  <a:srgbClr val="002060"/>
                </a:solidFill>
                <a:latin typeface="Chalkboard" panose="03050602040202020205" pitchFamily="66" charset="77"/>
              </a:rPr>
              <a:t> links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A9A18-E792-4E42-B4E7-C3E95F62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Chalkboard" panose="03050602040202020205" pitchFamily="66" charset="77"/>
                <a:hlinkClick r:id="rId2"/>
              </a:rPr>
              <a:t>http://rafalab.github.io/pages/teaching.html</a:t>
            </a:r>
            <a:endParaRPr lang="pt-BR" dirty="0">
              <a:latin typeface="Chalkboard" panose="03050602040202020205" pitchFamily="66" charset="77"/>
            </a:endParaRPr>
          </a:p>
          <a:p>
            <a:r>
              <a:rPr lang="pt-BR" dirty="0" err="1">
                <a:latin typeface="Chalkboard" panose="03050602040202020205" pitchFamily="66" charset="77"/>
              </a:rPr>
              <a:t>https</a:t>
            </a:r>
            <a:r>
              <a:rPr lang="pt-BR" dirty="0">
                <a:latin typeface="Chalkboard" panose="03050602040202020205" pitchFamily="66" charset="77"/>
              </a:rPr>
              <a:t>://</a:t>
            </a:r>
            <a:r>
              <a:rPr lang="pt-BR" dirty="0" err="1">
                <a:latin typeface="Chalkboard" panose="03050602040202020205" pitchFamily="66" charset="77"/>
              </a:rPr>
              <a:t>rafalab.github.io</a:t>
            </a:r>
            <a:r>
              <a:rPr lang="pt-BR" dirty="0">
                <a:latin typeface="Chalkboard" panose="03050602040202020205" pitchFamily="66" charset="77"/>
              </a:rPr>
              <a:t>/</a:t>
            </a:r>
            <a:r>
              <a:rPr lang="pt-BR" dirty="0" err="1">
                <a:latin typeface="Chalkboard" panose="03050602040202020205" pitchFamily="66" charset="77"/>
              </a:rPr>
              <a:t>dsbook</a:t>
            </a:r>
            <a:r>
              <a:rPr lang="pt-BR" dirty="0">
                <a:latin typeface="Chalkboard" panose="03050602040202020205" pitchFamily="66" charset="77"/>
              </a:rPr>
              <a:t>/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3363ED-D33D-BD4F-9B71-21F2AEC4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CBD6-D868-CC48-B199-D02FEE511D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20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235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Chalkboard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How do we define close? </vt:lpstr>
      <vt:lpstr>Euclidean distance </vt:lpstr>
      <vt:lpstr>Apresentação do PowerPoint</vt:lpstr>
      <vt:lpstr>References and 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Edneide Ramalho</dc:creator>
  <cp:lastModifiedBy>Edneide Ramalho</cp:lastModifiedBy>
  <cp:revision>20</cp:revision>
  <dcterms:created xsi:type="dcterms:W3CDTF">2021-07-07T15:24:31Z</dcterms:created>
  <dcterms:modified xsi:type="dcterms:W3CDTF">2021-07-07T16:12:55Z</dcterms:modified>
</cp:coreProperties>
</file>