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4399895" cy="2879979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57475" y="1143000"/>
            <a:ext cx="1543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00000" y="4713336"/>
            <a:ext cx="10800000" cy="10026667"/>
          </a:xfrm>
        </p:spPr>
        <p:txBody>
          <a:bodyPr anchor="b"/>
          <a:lstStyle>
            <a:lvl1pPr algn="ctr">
              <a:defRPr sz="945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00000" y="15126669"/>
            <a:ext cx="10800000" cy="6953331"/>
          </a:xfrm>
        </p:spPr>
        <p:txBody>
          <a:bodyPr/>
          <a:lstStyle>
            <a:lvl1pPr marL="0" indent="0" algn="ctr">
              <a:buNone/>
              <a:defRPr sz="3780"/>
            </a:lvl1pPr>
            <a:lvl2pPr marL="720090" indent="0" algn="ctr">
              <a:buNone/>
              <a:defRPr sz="3150"/>
            </a:lvl2pPr>
            <a:lvl3pPr marL="1440180" indent="0" algn="ctr">
              <a:buNone/>
              <a:defRPr sz="2835"/>
            </a:lvl3pPr>
            <a:lvl4pPr marL="2160270" indent="0" algn="ctr">
              <a:buNone/>
              <a:defRPr sz="2520"/>
            </a:lvl4pPr>
            <a:lvl5pPr marL="2879725" indent="0" algn="ctr">
              <a:buNone/>
              <a:defRPr sz="2520"/>
            </a:lvl5pPr>
            <a:lvl6pPr marL="3599815" indent="0" algn="ctr">
              <a:buNone/>
              <a:defRPr sz="2520"/>
            </a:lvl6pPr>
            <a:lvl7pPr marL="4319905" indent="0" algn="ctr">
              <a:buNone/>
              <a:defRPr sz="2520"/>
            </a:lvl7pPr>
            <a:lvl8pPr marL="5039995" indent="0" algn="ctr">
              <a:buNone/>
              <a:defRPr sz="2520"/>
            </a:lvl8pPr>
            <a:lvl9pPr marL="5760085" indent="0" algn="ctr">
              <a:buNone/>
              <a:defRPr sz="252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05000" y="1533333"/>
            <a:ext cx="3105000" cy="2440666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90000" y="1533333"/>
            <a:ext cx="9135000" cy="2440666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2500" y="7180002"/>
            <a:ext cx="12420000" cy="11979998"/>
          </a:xfrm>
        </p:spPr>
        <p:txBody>
          <a:bodyPr anchor="b"/>
          <a:lstStyle>
            <a:lvl1pPr>
              <a:defRPr sz="945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2500" y="19273336"/>
            <a:ext cx="12420000" cy="6299998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2009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4018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602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72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81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0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6008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000" y="7666667"/>
            <a:ext cx="6120000" cy="1827333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90000" y="7666667"/>
            <a:ext cx="6120000" cy="1827333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1876" y="1533333"/>
            <a:ext cx="12420000" cy="556666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91876" y="7060002"/>
            <a:ext cx="6091875" cy="3459998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20090" indent="0">
              <a:buNone/>
              <a:defRPr sz="3150" b="1"/>
            </a:lvl2pPr>
            <a:lvl3pPr marL="1440180" indent="0">
              <a:buNone/>
              <a:defRPr sz="2835" b="1"/>
            </a:lvl3pPr>
            <a:lvl4pPr marL="2160270" indent="0">
              <a:buNone/>
              <a:defRPr sz="2520" b="1"/>
            </a:lvl4pPr>
            <a:lvl5pPr marL="2879725" indent="0">
              <a:buNone/>
              <a:defRPr sz="2520" b="1"/>
            </a:lvl5pPr>
            <a:lvl6pPr marL="3599815" indent="0">
              <a:buNone/>
              <a:defRPr sz="2520" b="1"/>
            </a:lvl6pPr>
            <a:lvl7pPr marL="4319905" indent="0">
              <a:buNone/>
              <a:defRPr sz="2520" b="1"/>
            </a:lvl7pPr>
            <a:lvl8pPr marL="5039995" indent="0">
              <a:buNone/>
              <a:defRPr sz="2520" b="1"/>
            </a:lvl8pPr>
            <a:lvl9pPr marL="5760085" indent="0">
              <a:buNone/>
              <a:defRPr sz="252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91876" y="10520000"/>
            <a:ext cx="6091875" cy="1547333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290000" y="7060002"/>
            <a:ext cx="6121876" cy="3459998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20090" indent="0">
              <a:buNone/>
              <a:defRPr sz="3150" b="1"/>
            </a:lvl2pPr>
            <a:lvl3pPr marL="1440180" indent="0">
              <a:buNone/>
              <a:defRPr sz="2835" b="1"/>
            </a:lvl3pPr>
            <a:lvl4pPr marL="2160270" indent="0">
              <a:buNone/>
              <a:defRPr sz="2520" b="1"/>
            </a:lvl4pPr>
            <a:lvl5pPr marL="2879725" indent="0">
              <a:buNone/>
              <a:defRPr sz="2520" b="1"/>
            </a:lvl5pPr>
            <a:lvl6pPr marL="3599815" indent="0">
              <a:buNone/>
              <a:defRPr sz="2520" b="1"/>
            </a:lvl6pPr>
            <a:lvl7pPr marL="4319905" indent="0">
              <a:buNone/>
              <a:defRPr sz="2520" b="1"/>
            </a:lvl7pPr>
            <a:lvl8pPr marL="5039995" indent="0">
              <a:buNone/>
              <a:defRPr sz="2520" b="1"/>
            </a:lvl8pPr>
            <a:lvl9pPr marL="5760085" indent="0">
              <a:buNone/>
              <a:defRPr sz="252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290000" y="10520000"/>
            <a:ext cx="6121876" cy="1547333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1876" y="1920000"/>
            <a:ext cx="4644375" cy="6720000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1876" y="4146667"/>
            <a:ext cx="7290000" cy="20466667"/>
          </a:xfrm>
        </p:spPr>
        <p:txBody>
          <a:bodyPr/>
          <a:lstStyle>
            <a:lvl1pPr>
              <a:defRPr sz="5040"/>
            </a:lvl1pPr>
            <a:lvl2pPr>
              <a:defRPr sz="4410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91876" y="8640000"/>
            <a:ext cx="4644375" cy="16006669"/>
          </a:xfrm>
        </p:spPr>
        <p:txBody>
          <a:bodyPr/>
          <a:lstStyle>
            <a:lvl1pPr marL="0" indent="0">
              <a:buNone/>
              <a:defRPr sz="2520"/>
            </a:lvl1pPr>
            <a:lvl2pPr marL="720090" indent="0">
              <a:buNone/>
              <a:defRPr sz="2205"/>
            </a:lvl2pPr>
            <a:lvl3pPr marL="1440180" indent="0">
              <a:buNone/>
              <a:defRPr sz="1890"/>
            </a:lvl3pPr>
            <a:lvl4pPr marL="2160270" indent="0">
              <a:buNone/>
              <a:defRPr sz="1575"/>
            </a:lvl4pPr>
            <a:lvl5pPr marL="2879725" indent="0">
              <a:buNone/>
              <a:defRPr sz="1575"/>
            </a:lvl5pPr>
            <a:lvl6pPr marL="3599815" indent="0">
              <a:buNone/>
              <a:defRPr sz="1575"/>
            </a:lvl6pPr>
            <a:lvl7pPr marL="4319905" indent="0">
              <a:buNone/>
              <a:defRPr sz="1575"/>
            </a:lvl7pPr>
            <a:lvl8pPr marL="5039995" indent="0">
              <a:buNone/>
              <a:defRPr sz="1575"/>
            </a:lvl8pPr>
            <a:lvl9pPr marL="5760085" indent="0">
              <a:buNone/>
              <a:defRPr sz="15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1876" y="1920000"/>
            <a:ext cx="4644375" cy="6720000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121876" y="4146667"/>
            <a:ext cx="7290000" cy="20466667"/>
          </a:xfrm>
        </p:spPr>
        <p:txBody>
          <a:bodyPr/>
          <a:lstStyle>
            <a:lvl1pPr marL="0" indent="0">
              <a:buNone/>
              <a:defRPr sz="5040"/>
            </a:lvl1pPr>
            <a:lvl2pPr marL="720090" indent="0">
              <a:buNone/>
              <a:defRPr sz="4410"/>
            </a:lvl2pPr>
            <a:lvl3pPr marL="1440180" indent="0">
              <a:buNone/>
              <a:defRPr sz="3780"/>
            </a:lvl3pPr>
            <a:lvl4pPr marL="2160270" indent="0">
              <a:buNone/>
              <a:defRPr sz="3150"/>
            </a:lvl4pPr>
            <a:lvl5pPr marL="2879725" indent="0">
              <a:buNone/>
              <a:defRPr sz="3150"/>
            </a:lvl5pPr>
            <a:lvl6pPr marL="3599815" indent="0">
              <a:buNone/>
              <a:defRPr sz="3150"/>
            </a:lvl6pPr>
            <a:lvl7pPr marL="4319905" indent="0">
              <a:buNone/>
              <a:defRPr sz="3150"/>
            </a:lvl7pPr>
            <a:lvl8pPr marL="5039995" indent="0">
              <a:buNone/>
              <a:defRPr sz="3150"/>
            </a:lvl8pPr>
            <a:lvl9pPr marL="5760085" indent="0">
              <a:buNone/>
              <a:defRPr sz="315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91876" y="8640000"/>
            <a:ext cx="4644375" cy="16006669"/>
          </a:xfrm>
        </p:spPr>
        <p:txBody>
          <a:bodyPr/>
          <a:lstStyle>
            <a:lvl1pPr marL="0" indent="0">
              <a:buNone/>
              <a:defRPr sz="2520"/>
            </a:lvl1pPr>
            <a:lvl2pPr marL="720090" indent="0">
              <a:buNone/>
              <a:defRPr sz="2205"/>
            </a:lvl2pPr>
            <a:lvl3pPr marL="1440180" indent="0">
              <a:buNone/>
              <a:defRPr sz="1890"/>
            </a:lvl3pPr>
            <a:lvl4pPr marL="2160270" indent="0">
              <a:buNone/>
              <a:defRPr sz="1575"/>
            </a:lvl4pPr>
            <a:lvl5pPr marL="2879725" indent="0">
              <a:buNone/>
              <a:defRPr sz="1575"/>
            </a:lvl5pPr>
            <a:lvl6pPr marL="3599815" indent="0">
              <a:buNone/>
              <a:defRPr sz="1575"/>
            </a:lvl6pPr>
            <a:lvl7pPr marL="4319905" indent="0">
              <a:buNone/>
              <a:defRPr sz="1575"/>
            </a:lvl7pPr>
            <a:lvl8pPr marL="5039995" indent="0">
              <a:buNone/>
              <a:defRPr sz="1575"/>
            </a:lvl8pPr>
            <a:lvl9pPr marL="5760085" indent="0">
              <a:buNone/>
              <a:defRPr sz="15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90000" y="1533333"/>
            <a:ext cx="12420000" cy="5566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90000" y="7666667"/>
            <a:ext cx="12420000" cy="18273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90000" y="26693334"/>
            <a:ext cx="3240000" cy="1533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770000" y="26693334"/>
            <a:ext cx="4860000" cy="1533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70000" y="26693334"/>
            <a:ext cx="3240000" cy="1533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440180" rtl="0" eaLnBrk="1" latinLnBrk="0" hangingPunct="1">
        <a:lnSpc>
          <a:spcPct val="90000"/>
        </a:lnSpc>
        <a:spcBef>
          <a:spcPct val="0"/>
        </a:spcBef>
        <a:buNone/>
        <a:defRPr sz="69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45" indent="-360045" algn="l" defTabSz="144018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1pPr>
      <a:lvl2pPr marL="1080135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800225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20315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770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860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50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400040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20130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72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81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0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6008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2" name="表格 41"/>
          <p:cNvGraphicFramePr/>
          <p:nvPr>
            <p:custDataLst>
              <p:tags r:id="rId1"/>
            </p:custDataLst>
          </p:nvPr>
        </p:nvGraphicFramePr>
        <p:xfrm>
          <a:off x="5501640" y="925830"/>
          <a:ext cx="329755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185"/>
                <a:gridCol w="1099185"/>
              </a:tblGrid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45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表格 43"/>
          <p:cNvGraphicFramePr/>
          <p:nvPr/>
        </p:nvGraphicFramePr>
        <p:xfrm>
          <a:off x="2690495" y="2037080"/>
          <a:ext cx="329755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185"/>
                <a:gridCol w="1099185"/>
              </a:tblGrid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24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文本框 44"/>
          <p:cNvSpPr txBox="1"/>
          <p:nvPr/>
        </p:nvSpPr>
        <p:spPr>
          <a:xfrm>
            <a:off x="153670" y="240030"/>
            <a:ext cx="23539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 b="1"/>
              <a:t>三阶二叉树</a:t>
            </a:r>
            <a:endParaRPr lang="zh-CN" altLang="zh-CN" sz="2400" b="1"/>
          </a:p>
          <a:p>
            <a:r>
              <a:rPr lang="zh-CN" altLang="zh-CN" sz="2400" b="1"/>
              <a:t>删除</a:t>
            </a:r>
            <a:r>
              <a:rPr lang="en-US" altLang="zh-CN" sz="24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37</a:t>
            </a:r>
            <a:endParaRPr lang="en-US" altLang="zh-CN" sz="24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graphicFrame>
        <p:nvGraphicFramePr>
          <p:cNvPr id="46" name="表格 45"/>
          <p:cNvGraphicFramePr/>
          <p:nvPr/>
        </p:nvGraphicFramePr>
        <p:xfrm>
          <a:off x="720725" y="3014980"/>
          <a:ext cx="329755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185"/>
                <a:gridCol w="1099185"/>
              </a:tblGrid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3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表格 46"/>
          <p:cNvGraphicFramePr/>
          <p:nvPr/>
        </p:nvGraphicFramePr>
        <p:xfrm>
          <a:off x="3648075" y="3014980"/>
          <a:ext cx="329755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185"/>
                <a:gridCol w="1099185"/>
              </a:tblGrid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37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8" name="表格 47"/>
          <p:cNvGraphicFramePr/>
          <p:nvPr/>
        </p:nvGraphicFramePr>
        <p:xfrm>
          <a:off x="7869555" y="2037080"/>
          <a:ext cx="329755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185"/>
                <a:gridCol w="1099185"/>
              </a:tblGrid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90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表格 48"/>
          <p:cNvGraphicFramePr/>
          <p:nvPr/>
        </p:nvGraphicFramePr>
        <p:xfrm>
          <a:off x="6575425" y="3014980"/>
          <a:ext cx="329755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185"/>
                <a:gridCol w="1099185"/>
              </a:tblGrid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61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70</a:t>
                      </a:r>
                      <a:endParaRPr lang="en-US" altLang="zh-CN" sz="28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表格 49"/>
          <p:cNvGraphicFramePr/>
          <p:nvPr/>
        </p:nvGraphicFramePr>
        <p:xfrm>
          <a:off x="9359265" y="3014980"/>
          <a:ext cx="329755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185"/>
                <a:gridCol w="1099185"/>
              </a:tblGrid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100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1" name="直接连接符 50"/>
          <p:cNvCxnSpPr/>
          <p:nvPr/>
        </p:nvCxnSpPr>
        <p:spPr>
          <a:xfrm flipH="1">
            <a:off x="3792220" y="1403350"/>
            <a:ext cx="1741805" cy="62039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6586855" y="1394460"/>
            <a:ext cx="2384425" cy="6426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endCxn id="46" idx="0"/>
          </p:cNvCxnSpPr>
          <p:nvPr/>
        </p:nvCxnSpPr>
        <p:spPr>
          <a:xfrm flipH="1">
            <a:off x="1819910" y="2504440"/>
            <a:ext cx="878840" cy="5105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44" idx="2"/>
            <a:endCxn id="47" idx="0"/>
          </p:cNvCxnSpPr>
          <p:nvPr/>
        </p:nvCxnSpPr>
        <p:spPr>
          <a:xfrm>
            <a:off x="3789680" y="2555240"/>
            <a:ext cx="957580" cy="459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endCxn id="49" idx="0"/>
          </p:cNvCxnSpPr>
          <p:nvPr/>
        </p:nvCxnSpPr>
        <p:spPr>
          <a:xfrm flipH="1">
            <a:off x="7674610" y="2544445"/>
            <a:ext cx="208915" cy="47053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8" idx="2"/>
            <a:endCxn id="50" idx="0"/>
          </p:cNvCxnSpPr>
          <p:nvPr/>
        </p:nvCxnSpPr>
        <p:spPr>
          <a:xfrm>
            <a:off x="8968740" y="2555240"/>
            <a:ext cx="1489710" cy="4597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表格 56"/>
          <p:cNvGraphicFramePr/>
          <p:nvPr/>
        </p:nvGraphicFramePr>
        <p:xfrm>
          <a:off x="5476240" y="6253480"/>
          <a:ext cx="329755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185"/>
                <a:gridCol w="1099185"/>
              </a:tblGrid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45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" name="表格 57"/>
          <p:cNvGraphicFramePr/>
          <p:nvPr/>
        </p:nvGraphicFramePr>
        <p:xfrm>
          <a:off x="2665095" y="7364730"/>
          <a:ext cx="329755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185"/>
                <a:gridCol w="1099185"/>
              </a:tblGrid>
              <a:tr h="51816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文本框 58"/>
          <p:cNvSpPr txBox="1"/>
          <p:nvPr/>
        </p:nvSpPr>
        <p:spPr>
          <a:xfrm>
            <a:off x="3570605" y="5104130"/>
            <a:ext cx="7267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 b="1"/>
              <a:t>兄弟不够借</a:t>
            </a:r>
            <a:r>
              <a:rPr lang="en-US" altLang="zh-CN" sz="2400" b="1"/>
              <a:t>,</a:t>
            </a:r>
            <a:r>
              <a:rPr lang="zh-CN" altLang="zh-CN" sz="2400" b="1"/>
              <a:t>没有右兄弟</a:t>
            </a:r>
            <a:r>
              <a:rPr lang="en-US" altLang="zh-CN" sz="2400" b="1"/>
              <a:t>,</a:t>
            </a:r>
            <a:r>
              <a:rPr lang="zh-CN" altLang="en-US" sz="2400" b="1"/>
              <a:t>拉</a:t>
            </a:r>
            <a:r>
              <a:rPr lang="en-US" altLang="zh-CN" sz="2400" b="1"/>
              <a:t>“</a:t>
            </a:r>
            <a:r>
              <a:rPr lang="zh-CN" altLang="en-US" sz="2400" b="1"/>
              <a:t>双亲</a:t>
            </a:r>
            <a:r>
              <a:rPr lang="en-US" altLang="zh-CN" sz="2400" b="1"/>
              <a:t>”</a:t>
            </a:r>
            <a:r>
              <a:rPr lang="zh-CN" altLang="en-US" sz="2400" b="1"/>
              <a:t>下来，</a:t>
            </a:r>
            <a:r>
              <a:rPr lang="zh-CN" altLang="zh-CN" sz="2400" b="1"/>
              <a:t>合并左</a:t>
            </a:r>
            <a:r>
              <a:rPr lang="zh-CN" altLang="zh-CN" sz="2400" b="1"/>
              <a:t>兄弟</a:t>
            </a:r>
            <a:endParaRPr lang="zh-CN" altLang="zh-CN" sz="2400" b="1"/>
          </a:p>
        </p:txBody>
      </p:sp>
      <p:graphicFrame>
        <p:nvGraphicFramePr>
          <p:cNvPr id="60" name="表格 59"/>
          <p:cNvGraphicFramePr/>
          <p:nvPr/>
        </p:nvGraphicFramePr>
        <p:xfrm>
          <a:off x="695325" y="8342630"/>
          <a:ext cx="329755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185"/>
                <a:gridCol w="1099185"/>
              </a:tblGrid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3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35">
                          <a:sym typeface="+mn-ea"/>
                        </a:rPr>
                        <a:t>24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2" name="表格 61"/>
          <p:cNvGraphicFramePr/>
          <p:nvPr/>
        </p:nvGraphicFramePr>
        <p:xfrm>
          <a:off x="7844155" y="7364730"/>
          <a:ext cx="329755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185"/>
                <a:gridCol w="1099185"/>
              </a:tblGrid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90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表格 62"/>
          <p:cNvGraphicFramePr/>
          <p:nvPr/>
        </p:nvGraphicFramePr>
        <p:xfrm>
          <a:off x="6550025" y="8342630"/>
          <a:ext cx="329755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185"/>
                <a:gridCol w="1099185"/>
              </a:tblGrid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61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70</a:t>
                      </a:r>
                      <a:endParaRPr lang="en-US" altLang="zh-CN" sz="28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4" name="表格 63"/>
          <p:cNvGraphicFramePr/>
          <p:nvPr/>
        </p:nvGraphicFramePr>
        <p:xfrm>
          <a:off x="9333865" y="8342630"/>
          <a:ext cx="329755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185"/>
                <a:gridCol w="1099185"/>
              </a:tblGrid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100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5" name="直接连接符 64"/>
          <p:cNvCxnSpPr/>
          <p:nvPr/>
        </p:nvCxnSpPr>
        <p:spPr>
          <a:xfrm flipH="1">
            <a:off x="3766820" y="6731000"/>
            <a:ext cx="1741805" cy="62039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6561455" y="6722110"/>
            <a:ext cx="2384425" cy="6426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60" idx="0"/>
          </p:cNvCxnSpPr>
          <p:nvPr/>
        </p:nvCxnSpPr>
        <p:spPr>
          <a:xfrm flipH="1">
            <a:off x="1794510" y="7832090"/>
            <a:ext cx="878840" cy="5105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endCxn id="63" idx="0"/>
          </p:cNvCxnSpPr>
          <p:nvPr/>
        </p:nvCxnSpPr>
        <p:spPr>
          <a:xfrm flipH="1">
            <a:off x="7649210" y="7872095"/>
            <a:ext cx="208915" cy="47053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62" idx="2"/>
            <a:endCxn id="64" idx="0"/>
          </p:cNvCxnSpPr>
          <p:nvPr/>
        </p:nvCxnSpPr>
        <p:spPr>
          <a:xfrm>
            <a:off x="8943340" y="7888605"/>
            <a:ext cx="1489710" cy="45402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表格 81"/>
          <p:cNvGraphicFramePr/>
          <p:nvPr/>
        </p:nvGraphicFramePr>
        <p:xfrm>
          <a:off x="5353050" y="12058650"/>
          <a:ext cx="329755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185"/>
                <a:gridCol w="1099185"/>
              </a:tblGrid>
              <a:tr h="523875">
                <a:tc>
                  <a:txBody>
                    <a:bodyPr/>
                    <a:p>
                      <a:pPr>
                        <a:buNone/>
                      </a:pP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3" name="表格 82"/>
          <p:cNvGraphicFramePr/>
          <p:nvPr/>
        </p:nvGraphicFramePr>
        <p:xfrm>
          <a:off x="2541905" y="13169900"/>
          <a:ext cx="329755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185"/>
                <a:gridCol w="1099185"/>
              </a:tblGrid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45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4" name="表格 83"/>
          <p:cNvGraphicFramePr/>
          <p:nvPr/>
        </p:nvGraphicFramePr>
        <p:xfrm>
          <a:off x="572135" y="14147800"/>
          <a:ext cx="329755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185"/>
                <a:gridCol w="1099185"/>
              </a:tblGrid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3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35">
                          <a:sym typeface="+mn-ea"/>
                        </a:rPr>
                        <a:t>24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5" name="表格 84"/>
          <p:cNvGraphicFramePr/>
          <p:nvPr/>
        </p:nvGraphicFramePr>
        <p:xfrm>
          <a:off x="7720965" y="13169900"/>
          <a:ext cx="329755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185"/>
                <a:gridCol w="1099185"/>
              </a:tblGrid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90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6" name="表格 85"/>
          <p:cNvGraphicFramePr/>
          <p:nvPr/>
        </p:nvGraphicFramePr>
        <p:xfrm>
          <a:off x="6426835" y="14147800"/>
          <a:ext cx="329755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185"/>
                <a:gridCol w="1099185"/>
              </a:tblGrid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61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70</a:t>
                      </a:r>
                      <a:endParaRPr lang="en-US" altLang="zh-CN" sz="28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7" name="表格 86"/>
          <p:cNvGraphicFramePr/>
          <p:nvPr/>
        </p:nvGraphicFramePr>
        <p:xfrm>
          <a:off x="9210675" y="14147800"/>
          <a:ext cx="329755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185"/>
                <a:gridCol w="1099185"/>
              </a:tblGrid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100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8" name="直接连接符 87"/>
          <p:cNvCxnSpPr/>
          <p:nvPr/>
        </p:nvCxnSpPr>
        <p:spPr>
          <a:xfrm flipH="1">
            <a:off x="3643630" y="12536170"/>
            <a:ext cx="1741805" cy="62039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6438265" y="12527280"/>
            <a:ext cx="2384425" cy="6426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endCxn id="84" idx="0"/>
          </p:cNvCxnSpPr>
          <p:nvPr/>
        </p:nvCxnSpPr>
        <p:spPr>
          <a:xfrm flipH="1">
            <a:off x="1671320" y="13637260"/>
            <a:ext cx="878840" cy="5105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endCxn id="86" idx="0"/>
          </p:cNvCxnSpPr>
          <p:nvPr/>
        </p:nvCxnSpPr>
        <p:spPr>
          <a:xfrm flipH="1">
            <a:off x="7526020" y="13677265"/>
            <a:ext cx="208915" cy="47053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85" idx="2"/>
            <a:endCxn id="87" idx="0"/>
          </p:cNvCxnSpPr>
          <p:nvPr/>
        </p:nvCxnSpPr>
        <p:spPr>
          <a:xfrm>
            <a:off x="8820150" y="13693775"/>
            <a:ext cx="1489710" cy="45402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1819910" y="10553700"/>
            <a:ext cx="103536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 b="1"/>
              <a:t>此时双亲节点，不满足关键字最少条件，</a:t>
            </a:r>
            <a:r>
              <a:rPr lang="zh-CN" altLang="en-US" sz="2400" b="1">
                <a:sym typeface="+mn-ea"/>
              </a:rPr>
              <a:t>拉</a:t>
            </a:r>
            <a:r>
              <a:rPr lang="en-US" altLang="zh-CN" sz="2400" b="1">
                <a:sym typeface="+mn-ea"/>
              </a:rPr>
              <a:t>“</a:t>
            </a:r>
            <a:r>
              <a:rPr lang="zh-CN" altLang="en-US" sz="2400" b="1">
                <a:sym typeface="+mn-ea"/>
              </a:rPr>
              <a:t>双亲</a:t>
            </a:r>
            <a:r>
              <a:rPr lang="en-US" altLang="zh-CN" sz="2400" b="1">
                <a:sym typeface="+mn-ea"/>
              </a:rPr>
              <a:t>”</a:t>
            </a:r>
            <a:r>
              <a:rPr lang="zh-CN" altLang="en-US" sz="2400" b="1">
                <a:sym typeface="+mn-ea"/>
              </a:rPr>
              <a:t>下来，</a:t>
            </a:r>
            <a:r>
              <a:rPr lang="zh-CN" altLang="zh-CN" sz="2400" b="1">
                <a:sym typeface="+mn-ea"/>
              </a:rPr>
              <a:t>合并</a:t>
            </a:r>
            <a:r>
              <a:rPr lang="zh-CN" altLang="zh-CN" sz="2400" b="1">
                <a:sym typeface="+mn-ea"/>
              </a:rPr>
              <a:t>右兄弟</a:t>
            </a:r>
            <a:endParaRPr lang="zh-CN" altLang="zh-CN" sz="2400" b="1"/>
          </a:p>
          <a:p>
            <a:endParaRPr lang="zh-CN" altLang="zh-CN" sz="2400" b="1"/>
          </a:p>
        </p:txBody>
      </p:sp>
      <p:graphicFrame>
        <p:nvGraphicFramePr>
          <p:cNvPr id="108" name="表格 107"/>
          <p:cNvGraphicFramePr/>
          <p:nvPr/>
        </p:nvGraphicFramePr>
        <p:xfrm>
          <a:off x="5253990" y="16322040"/>
          <a:ext cx="329755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185"/>
              </a:tblGrid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45</a:t>
                      </a:r>
                      <a:endParaRPr lang="en-US" altLang="zh-CN" sz="28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9" name="表格 108"/>
          <p:cNvGraphicFramePr/>
          <p:nvPr/>
        </p:nvGraphicFramePr>
        <p:xfrm>
          <a:off x="1524635" y="17523460"/>
          <a:ext cx="329755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185"/>
                <a:gridCol w="1099185"/>
              </a:tblGrid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3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35">
                          <a:sym typeface="+mn-ea"/>
                        </a:rPr>
                        <a:t>24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0" name="表格 109"/>
          <p:cNvGraphicFramePr/>
          <p:nvPr/>
        </p:nvGraphicFramePr>
        <p:xfrm>
          <a:off x="6353175" y="16322040"/>
          <a:ext cx="329755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185"/>
              </a:tblGrid>
              <a:tr h="523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90</a:t>
                      </a:r>
                      <a:endParaRPr lang="en-US" altLang="zh-CN" sz="28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1" name="表格 110"/>
          <p:cNvGraphicFramePr/>
          <p:nvPr/>
        </p:nvGraphicFramePr>
        <p:xfrm>
          <a:off x="4704715" y="17526318"/>
          <a:ext cx="329755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185"/>
                <a:gridCol w="1099185"/>
              </a:tblGrid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61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70</a:t>
                      </a:r>
                      <a:endParaRPr lang="en-US" altLang="zh-CN" sz="28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2" name="表格 111"/>
          <p:cNvGraphicFramePr/>
          <p:nvPr/>
        </p:nvGraphicFramePr>
        <p:xfrm>
          <a:off x="7425055" y="17523460"/>
          <a:ext cx="329755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185"/>
                <a:gridCol w="1099185"/>
              </a:tblGrid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100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3" name="直接连接符 112"/>
          <p:cNvCxnSpPr/>
          <p:nvPr/>
        </p:nvCxnSpPr>
        <p:spPr>
          <a:xfrm flipH="1">
            <a:off x="2613660" y="16844010"/>
            <a:ext cx="2644140" cy="66484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endCxn id="111" idx="0"/>
          </p:cNvCxnSpPr>
          <p:nvPr/>
        </p:nvCxnSpPr>
        <p:spPr>
          <a:xfrm flipH="1">
            <a:off x="5803900" y="16844010"/>
            <a:ext cx="521970" cy="68262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endCxn id="112" idx="0"/>
          </p:cNvCxnSpPr>
          <p:nvPr/>
        </p:nvCxnSpPr>
        <p:spPr>
          <a:xfrm>
            <a:off x="7379335" y="16814800"/>
            <a:ext cx="1144905" cy="70866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11754485" y="13171805"/>
            <a:ext cx="227076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solidFill>
                  <a:srgbClr val="FF0000"/>
                </a:solidFill>
                <a:sym typeface="+mn-ea"/>
              </a:rPr>
              <a:t>拉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“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双亲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”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下来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12643485" y="16814800"/>
            <a:ext cx="9956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 b="1">
                <a:solidFill>
                  <a:srgbClr val="FF0000"/>
                </a:solidFill>
                <a:sym typeface="+mn-ea"/>
              </a:rPr>
              <a:t>合并</a:t>
            </a:r>
            <a:endParaRPr lang="zh-CN" altLang="en-US" sz="3200" b="1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118" name="直接连接符 117"/>
          <p:cNvCxnSpPr/>
          <p:nvPr/>
        </p:nvCxnSpPr>
        <p:spPr>
          <a:xfrm>
            <a:off x="430530" y="15811500"/>
            <a:ext cx="138874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173*45"/>
  <p:tag name="TABLE_ENDDRAG_RECT" val="200*1037*173*4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WPS 演示</Application>
  <PresentationFormat>宽屏</PresentationFormat>
  <Paragraphs>70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endnow</cp:lastModifiedBy>
  <cp:revision>8</cp:revision>
  <dcterms:created xsi:type="dcterms:W3CDTF">2021-07-10T07:36:13Z</dcterms:created>
  <dcterms:modified xsi:type="dcterms:W3CDTF">2021-07-10T08:03:58Z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83B9E35D5C3045B183703B9F3E078B62</vt:lpwstr>
  </property>
  <property fmtid="{D5CDD505-2E9C-101B-9397-08002B2CF9AE}" pid="3" name="KSOProductBuildVer">
    <vt:lpwstr>2052-11.1.0.10578</vt:lpwstr>
  </property>
</Properties>
</file>