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8" r:id="rId4"/>
    <p:sldId id="265" r:id="rId5"/>
    <p:sldId id="257" r:id="rId6"/>
    <p:sldId id="295" r:id="rId7"/>
    <p:sldId id="296" r:id="rId8"/>
    <p:sldId id="297" r:id="rId9"/>
    <p:sldId id="264" r:id="rId10"/>
    <p:sldId id="299" r:id="rId11"/>
    <p:sldId id="302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93A"/>
    <a:srgbClr val="5C2163"/>
    <a:srgbClr val="2E3182"/>
    <a:srgbClr val="F14C79"/>
    <a:srgbClr val="00D9FB"/>
    <a:srgbClr val="2B4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11" autoAdjust="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58859B6-D4C5-4B20-B7D3-BC9E8D79CD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BE817C-65DF-4E39-8EA6-E0A6C7082F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37FB6-D0D9-4CE0-A609-D5C2A4FD62EF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D5D4C3-44E4-447E-828D-91A3FC989D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5056EE-88D2-4FAA-817F-BF56AEEFD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4FD70-0AEC-48DD-AEAC-AC1419E10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72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EBEA-9561-412F-B155-267A26338EE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2B76-A7E4-43F7-AF55-408FD2ED4A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2B76-A7E4-43F7-AF55-408FD2ED4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9498-3D3D-45DC-806D-0EE0F839C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B860E-35E7-4242-8436-6287F80F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289-EA79-4267-9088-CE29FE1B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46A4-72E4-4A24-B8CB-F04BAEC9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FD46-185E-4857-8100-AB3A780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B92-9ABE-4105-8B8E-6B070DB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149B1-716D-407D-8BA2-70487C2AE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6D3A-C9C4-4B4A-8C5B-E8BCA8A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41E0-E618-428E-AA95-7107417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BDDA-A9EF-40E4-95CB-42D53DFE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AC94F-B3EF-4D99-9F41-E13C85E0B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12A55-8468-42FD-ABDE-CBA7D7FC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24FB-D1D8-4E7D-85F9-D0ED4E5D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F1D8-D3E3-4449-BCD1-A10F2A7D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8C6E-D2FE-44B0-BA59-556D9BA3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D1B63B-C4A6-4AC7-AACB-71B02CC550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628FA-FDC1-4995-8404-F438A7601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52FF-3F35-487A-8E64-945744C5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7BA2-EE15-4207-9670-1F8EE3EA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2A16-501E-45D6-98A5-86038D4B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9B6B-B4A1-4C9E-9D7F-C1978134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Immagine 7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CA03AF1A-C96E-4ED3-B665-29C5B4932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265B29-E412-4B91-ADAA-054E690F6ADF}"/>
              </a:ext>
            </a:extLst>
          </p:cNvPr>
          <p:cNvSpPr txBox="1"/>
          <p:nvPr userDrawn="1"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29773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AC05-55F6-4B51-8617-B7C83E62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CB0C-6E09-4D56-8985-8ABBB3B1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6BB8-DD3A-4E30-9836-8A07BFC0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7500-3D78-4C58-9C40-9657CC20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7BEE-58B2-4DE8-AEA5-6D1AE5C8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C0DD-29D3-4415-A1E5-CE299348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5AEE-4DB9-4C49-AD0F-861891FBA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3B7B9-3B3E-4CC8-9FC7-20DFA072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F83F-E14B-47E4-938F-E77F3F8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763E-1216-4916-8E8F-93C62868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F9EF6-AB1D-40FB-B7D5-8BA0F0A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6C37-47A0-4975-9DFE-903C3B1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ED3F-6BE7-4E69-8DE9-5F72C97C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709EA-B86D-4A42-A404-1ED0F290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701B7-D7D9-4111-ADCE-181BE9E43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D520E-6F6E-4F31-9041-C30518E2F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6C88A-E581-49A0-A2E1-75AD3D0E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BA8B2-FCA0-49E5-BD99-62D9B056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61F1B-52F8-4DC6-ABE4-391B67D0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E9C0-6007-47D0-B915-E69F6CC5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E28B1-2CCB-413F-8118-203DDF7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00982-7A4C-4202-AF36-366E5356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DC22F-25CD-4CF2-8F06-CC051A1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B05817-B5D5-4209-B457-67075383A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553DA-C503-42A1-B94C-92C2A204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9AB78-3C7D-4150-BCE1-ABA47C68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A985-734C-43C3-B49E-6E95B4C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Immagine 7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FBA7AC00-F53C-4A56-8A05-16519BF3C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144DB8-5637-45AF-A120-BD859F669DBF}"/>
              </a:ext>
            </a:extLst>
          </p:cNvPr>
          <p:cNvSpPr txBox="1"/>
          <p:nvPr userDrawn="1"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5759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7C5D-5E95-4360-BC50-F194AC9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0847-9AEC-47F2-9124-B1A93BFF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57F4-2DBD-45FB-8BB5-6F04386E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5FA95-1C15-420D-A9E5-C3C70744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5415-68BE-46C7-A478-4467A9F5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C2CD-BF10-45AD-9B8F-1C53842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2153-5C86-43D6-A736-3107CD29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1947F-753A-478A-9AA9-EB5C69C0A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3DB23-6922-45DB-BB87-50DA5950A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A753-83BD-480D-82B5-B0B18261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C45F4-5359-4717-97D1-8103442F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9E352-E663-47B2-8D6E-8ECBC37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BC4E8-B340-47A6-8625-A0E70AAD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06174" cy="6254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7994-A22D-436F-9DE1-D73FB2F9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25625"/>
            <a:ext cx="11306174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AE11-B985-4463-B185-5130F1D9F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D240-F039-4337-B5FD-3E68A9461EE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C4FE-129B-4D44-AC4E-5FEADFC7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9951-9F10-4580-A149-88C44DD7B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A6C7-9C96-45EF-B679-9BFAB9A6C4ED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DF6EA19E-ADAB-4DF7-AFB4-F57716CD7B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90088B-7967-42B9-A11A-6354DAF120F4}"/>
              </a:ext>
            </a:extLst>
          </p:cNvPr>
          <p:cNvSpPr txBox="1"/>
          <p:nvPr userDrawn="1"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295949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Arabic Typesetting" panose="03020402040406030203" pitchFamily="66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Arabic Typesetting" panose="03020402040406030203" pitchFamily="66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holding, child, young&#10;&#10;Description automatically generated">
            <a:extLst>
              <a:ext uri="{FF2B5EF4-FFF2-40B4-BE49-F238E27FC236}">
                <a16:creationId xmlns:a16="http://schemas.microsoft.com/office/drawing/2014/main" id="{3B56F27F-9F69-4FF2-895B-1BE942DA92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D2C344-923D-4837-86E1-11657CB22C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40D68-C38F-466B-8D56-CCF1EAB4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764" y="2315572"/>
            <a:ext cx="8677835" cy="1564953"/>
          </a:xfrm>
        </p:spPr>
        <p:txBody>
          <a:bodyPr lIns="0" tIns="0" rIns="0" bIns="0"/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SECURE INFORMATION FLOW IN JAVA BYTECODE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9D2A31-0639-437A-8BEE-DA2190FEEC32}"/>
              </a:ext>
            </a:extLst>
          </p:cNvPr>
          <p:cNvGrpSpPr/>
          <p:nvPr/>
        </p:nvGrpSpPr>
        <p:grpSpPr>
          <a:xfrm rot="5400000">
            <a:off x="741523" y="3050424"/>
            <a:ext cx="1564953" cy="0"/>
            <a:chOff x="1523996" y="3509963"/>
            <a:chExt cx="390815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C5A07C-9A31-4939-9C8A-138A5C921E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5981" y="1833794"/>
              <a:ext cx="0" cy="3352338"/>
            </a:xfrm>
            <a:prstGeom prst="line">
              <a:avLst/>
            </a:prstGeom>
            <a:ln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5341E0-94FC-4149-B0A4-7C52A4C4B6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6648" y="2607311"/>
              <a:ext cx="0" cy="1805304"/>
            </a:xfrm>
            <a:prstGeom prst="line">
              <a:avLst/>
            </a:prstGeom>
            <a:ln w="635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69D603D-20C6-4550-854F-70B9593FC264}"/>
              </a:ext>
            </a:extLst>
          </p:cNvPr>
          <p:cNvSpPr/>
          <p:nvPr/>
        </p:nvSpPr>
        <p:spPr>
          <a:xfrm flipH="1">
            <a:off x="9002400" y="3670300"/>
            <a:ext cx="3189600" cy="3187700"/>
          </a:xfrm>
          <a:prstGeom prst="rt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BAB28-EAD6-4DAC-B2B0-46A1FE515856}"/>
              </a:ext>
            </a:extLst>
          </p:cNvPr>
          <p:cNvSpPr/>
          <p:nvPr/>
        </p:nvSpPr>
        <p:spPr>
          <a:xfrm>
            <a:off x="7188201" y="0"/>
            <a:ext cx="5003799" cy="685800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3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8436308-E793-454C-9CA8-C474B7050B46}"/>
              </a:ext>
            </a:extLst>
          </p:cNvPr>
          <p:cNvSpPr/>
          <p:nvPr/>
        </p:nvSpPr>
        <p:spPr>
          <a:xfrm flipH="1" flipV="1">
            <a:off x="7810500" y="-6"/>
            <a:ext cx="4381498" cy="5422905"/>
          </a:xfrm>
          <a:prstGeom prst="rtTriangle">
            <a:avLst/>
          </a:prstGeom>
          <a:gradFill flip="none" rotWithShape="1">
            <a:gsLst>
              <a:gs pos="100000">
                <a:schemeClr val="accent4">
                  <a:alpha val="10000"/>
                </a:schemeClr>
              </a:gs>
              <a:gs pos="0">
                <a:schemeClr val="accent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AA999F8D-AF5C-4B84-8B28-A9FCBF64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18446D-BDCE-4C3E-B26F-6D4DFCF41278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954F75-A0B4-4C15-8D96-FA068DC64E93}"/>
              </a:ext>
            </a:extLst>
          </p:cNvPr>
          <p:cNvSpPr txBox="1">
            <a:spLocks/>
          </p:cNvSpPr>
          <p:nvPr/>
        </p:nvSpPr>
        <p:spPr>
          <a:xfrm>
            <a:off x="1837764" y="4007772"/>
            <a:ext cx="5759538" cy="5135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Arabic Typesetting" panose="03020402040406030203" pitchFamily="66" charset="-78"/>
              </a:defRPr>
            </a:lvl1pPr>
          </a:lstStyle>
          <a:p>
            <a:pPr algn="l"/>
            <a:r>
              <a:rPr lang="en-US" sz="3200" b="0" dirty="0">
                <a:solidFill>
                  <a:schemeClr val="bg1"/>
                </a:solidFill>
                <a:latin typeface="+mn-lt"/>
              </a:rPr>
              <a:t>T. Billi, E. </a:t>
            </a:r>
            <a:r>
              <a:rPr lang="en-US" sz="3200" b="0" dirty="0" err="1">
                <a:solidFill>
                  <a:schemeClr val="bg1"/>
                </a:solidFill>
                <a:latin typeface="+mn-lt"/>
              </a:rPr>
              <a:t>Casapieri</a:t>
            </a:r>
            <a:r>
              <a:rPr lang="en-US" sz="3200" b="0" dirty="0">
                <a:solidFill>
                  <a:schemeClr val="bg1"/>
                </a:solidFill>
                <a:latin typeface="+mn-lt"/>
              </a:rPr>
              <a:t>, A. Di Donato</a:t>
            </a:r>
          </a:p>
        </p:txBody>
      </p:sp>
    </p:spTree>
    <p:extLst>
      <p:ext uri="{BB962C8B-B14F-4D97-AF65-F5344CB8AC3E}">
        <p14:creationId xmlns:p14="http://schemas.microsoft.com/office/powerpoint/2010/main" val="163247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29C0CB-8A02-4128-AD34-EF570C321802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91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8994A6-503C-4FEF-BB97-ACB18681773F}"/>
              </a:ext>
            </a:extLst>
          </p:cNvPr>
          <p:cNvSpPr/>
          <p:nvPr/>
        </p:nvSpPr>
        <p:spPr>
          <a:xfrm rot="16200000" flipH="1">
            <a:off x="5803901" y="469901"/>
            <a:ext cx="6857999" cy="59182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lumMod val="50000"/>
                  <a:alpha val="4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73D2324-AF92-4C79-ACA4-F6D174647C66}"/>
              </a:ext>
            </a:extLst>
          </p:cNvPr>
          <p:cNvSpPr/>
          <p:nvPr/>
        </p:nvSpPr>
        <p:spPr>
          <a:xfrm rot="16200000">
            <a:off x="10341991" y="5007990"/>
            <a:ext cx="1507428" cy="2192591"/>
          </a:xfrm>
          <a:prstGeom prst="rtTriangle">
            <a:avLst/>
          </a:prstGeom>
          <a:solidFill>
            <a:schemeClr val="accent2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magine 7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3F0F7037-070A-4EB3-83B7-63DCB146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0F254-153F-4524-BB5E-59979AD7DD25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031EE1-8A34-45F8-BCF7-1285B581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98" y="18663"/>
            <a:ext cx="2393005" cy="671209"/>
          </a:xfrm>
        </p:spPr>
        <p:txBody>
          <a:bodyPr/>
          <a:lstStyle/>
          <a:p>
            <a:r>
              <a:rPr lang="en-US" sz="4800" dirty="0"/>
              <a:t>     </a:t>
            </a:r>
            <a:r>
              <a:rPr lang="en-US" dirty="0"/>
              <a:t>ESEMPIO 2</a:t>
            </a:r>
            <a:endParaRPr lang="en-US" sz="4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892A289-65CF-4281-A1EB-C8CC10CD5A6B}"/>
              </a:ext>
            </a:extLst>
          </p:cNvPr>
          <p:cNvSpPr/>
          <p:nvPr/>
        </p:nvSpPr>
        <p:spPr>
          <a:xfrm>
            <a:off x="450622" y="1750929"/>
            <a:ext cx="93565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Bytecode:</a:t>
            </a:r>
          </a:p>
          <a:p>
            <a:r>
              <a:rPr lang="it-IT" sz="2800" dirty="0"/>
              <a:t>      </a:t>
            </a:r>
          </a:p>
          <a:p>
            <a:r>
              <a:rPr lang="it-IT" sz="2800" dirty="0"/>
              <a:t>         </a:t>
            </a:r>
            <a:r>
              <a:rPr lang="en-US" sz="2800" dirty="0">
                <a:solidFill>
                  <a:schemeClr val="bg1"/>
                </a:solidFill>
              </a:rPr>
              <a:t>push 0 </a:t>
            </a:r>
            <a:r>
              <a:rPr lang="it-IT" sz="2800" dirty="0">
                <a:solidFill>
                  <a:schemeClr val="bg1"/>
                </a:solidFill>
              </a:rPr>
              <a:t>               M(x)= High </a:t>
            </a:r>
          </a:p>
          <a:p>
            <a:r>
              <a:rPr lang="it-IT" sz="2800" dirty="0">
                <a:solidFill>
                  <a:schemeClr val="bg1"/>
                </a:solidFill>
              </a:rPr>
              <a:t>         </a:t>
            </a:r>
            <a:r>
              <a:rPr lang="en-US" sz="2800" dirty="0">
                <a:solidFill>
                  <a:schemeClr val="bg1"/>
                </a:solidFill>
              </a:rPr>
              <a:t>load x</a:t>
            </a:r>
            <a:r>
              <a:rPr lang="it-IT" sz="2800" dirty="0">
                <a:solidFill>
                  <a:schemeClr val="bg1"/>
                </a:solidFill>
              </a:rPr>
              <a:t>                 M(y)= Low</a:t>
            </a:r>
          </a:p>
          <a:p>
            <a:r>
              <a:rPr lang="it-IT" sz="2800" dirty="0">
                <a:solidFill>
                  <a:schemeClr val="bg1"/>
                </a:solidFill>
              </a:rPr>
              <a:t>         push 0                M(z)= High</a:t>
            </a:r>
          </a:p>
          <a:p>
            <a:r>
              <a:rPr lang="it-IT" sz="2800" dirty="0">
                <a:solidFill>
                  <a:schemeClr val="bg1"/>
                </a:solidFill>
              </a:rPr>
              <a:t>         </a:t>
            </a:r>
            <a:r>
              <a:rPr lang="en-US" sz="2800" dirty="0">
                <a:solidFill>
                  <a:schemeClr val="bg1"/>
                </a:solidFill>
              </a:rPr>
              <a:t>store z</a:t>
            </a:r>
            <a:endParaRPr lang="it-IT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   store y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pop</a:t>
            </a:r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         halt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-- specification AG state.memory[1] = lo  is false</a:t>
            </a:r>
            <a:endParaRPr lang="it-IT" sz="20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226A87F-9D4C-4C9E-9726-6DC78053BD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69" t="27162" r="43024" b="7830"/>
          <a:stretch/>
        </p:blipFill>
        <p:spPr>
          <a:xfrm>
            <a:off x="7898860" y="84695"/>
            <a:ext cx="2202270" cy="6140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941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7B825-B60F-4785-B769-1A4DAD44A3F5}"/>
              </a:ext>
            </a:extLst>
          </p:cNvPr>
          <p:cNvGrpSpPr/>
          <p:nvPr/>
        </p:nvGrpSpPr>
        <p:grpSpPr>
          <a:xfrm flipH="1">
            <a:off x="0" y="0"/>
            <a:ext cx="12192005" cy="6858000"/>
            <a:chOff x="-1" y="0"/>
            <a:chExt cx="1219200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099F77-6E5A-4E38-A3B8-98E11E329799}"/>
                </a:ext>
              </a:extLst>
            </p:cNvPr>
            <p:cNvSpPr/>
            <p:nvPr/>
          </p:nvSpPr>
          <p:spPr>
            <a:xfrm flipH="1">
              <a:off x="-1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91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66486-E515-4712-B7D3-BEB5D1415F96}"/>
                </a:ext>
              </a:extLst>
            </p:cNvPr>
            <p:cNvSpPr/>
            <p:nvPr/>
          </p:nvSpPr>
          <p:spPr>
            <a:xfrm rot="16200000" flipH="1">
              <a:off x="5803901" y="469901"/>
              <a:ext cx="6857999" cy="5918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50000"/>
                    <a:alpha val="4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76150C0F-A8B1-44F3-9BB1-1142F6FFC6F0}"/>
                </a:ext>
              </a:extLst>
            </p:cNvPr>
            <p:cNvSpPr/>
            <p:nvPr/>
          </p:nvSpPr>
          <p:spPr>
            <a:xfrm rot="16200000">
              <a:off x="7391403" y="2057399"/>
              <a:ext cx="5857875" cy="3743326"/>
            </a:xfrm>
            <a:prstGeom prst="rtTriangl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magine 8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898EF420-0DF3-4D5A-9C16-9A710008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8153E9-CFEF-4628-860D-A2F32A3BB0CA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B61C8C-EE52-4C99-AFDC-41E47A766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" t="4678" r="77008" b="3936"/>
          <a:stretch/>
        </p:blipFill>
        <p:spPr>
          <a:xfrm>
            <a:off x="1761341" y="841522"/>
            <a:ext cx="2676904" cy="5531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E49E04-EDC9-4B92-A897-F4007B4EC8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23996" r="80530" b="11384"/>
          <a:stretch/>
        </p:blipFill>
        <p:spPr>
          <a:xfrm>
            <a:off x="5350969" y="1352112"/>
            <a:ext cx="2320849" cy="4510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40BD83-07E4-4656-9AF4-EDADC342DD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7455" r="78044" b="948"/>
          <a:stretch/>
        </p:blipFill>
        <p:spPr>
          <a:xfrm>
            <a:off x="8492241" y="786549"/>
            <a:ext cx="2527856" cy="5586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526B96-A976-4604-92BF-45D00804A3F2}"/>
              </a:ext>
            </a:extLst>
          </p:cNvPr>
          <p:cNvSpPr txBox="1"/>
          <p:nvPr/>
        </p:nvSpPr>
        <p:spPr>
          <a:xfrm>
            <a:off x="2336191" y="417217"/>
            <a:ext cx="152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Stato iniziale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E91AF85-6EAC-4584-9973-82E236EB17FC}"/>
              </a:ext>
            </a:extLst>
          </p:cNvPr>
          <p:cNvSpPr txBox="1"/>
          <p:nvPr/>
        </p:nvSpPr>
        <p:spPr>
          <a:xfrm>
            <a:off x="5232182" y="946045"/>
            <a:ext cx="23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Evoluzione degli stati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67B170D-2ACF-459B-B92C-9740D007D53A}"/>
              </a:ext>
            </a:extLst>
          </p:cNvPr>
          <p:cNvSpPr txBox="1"/>
          <p:nvPr/>
        </p:nvSpPr>
        <p:spPr>
          <a:xfrm>
            <a:off x="8652583" y="380482"/>
            <a:ext cx="2207172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Stato finale</a:t>
            </a:r>
          </a:p>
        </p:txBody>
      </p:sp>
    </p:spTree>
    <p:extLst>
      <p:ext uri="{BB962C8B-B14F-4D97-AF65-F5344CB8AC3E}">
        <p14:creationId xmlns:p14="http://schemas.microsoft.com/office/powerpoint/2010/main" val="361894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29C0CB-8A02-4128-AD34-EF570C321802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91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8994A6-503C-4FEF-BB97-ACB18681773F}"/>
              </a:ext>
            </a:extLst>
          </p:cNvPr>
          <p:cNvSpPr/>
          <p:nvPr/>
        </p:nvSpPr>
        <p:spPr>
          <a:xfrm rot="16200000" flipH="1">
            <a:off x="5803902" y="469902"/>
            <a:ext cx="6857999" cy="59182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lumMod val="50000"/>
                  <a:alpha val="4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73D2324-AF92-4C79-ACA4-F6D174647C66}"/>
              </a:ext>
            </a:extLst>
          </p:cNvPr>
          <p:cNvSpPr/>
          <p:nvPr/>
        </p:nvSpPr>
        <p:spPr>
          <a:xfrm rot="16200000">
            <a:off x="10341991" y="5007990"/>
            <a:ext cx="1507428" cy="2192591"/>
          </a:xfrm>
          <a:prstGeom prst="rtTriangle">
            <a:avLst/>
          </a:prstGeom>
          <a:solidFill>
            <a:schemeClr val="accent2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magine 7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3F0F7037-070A-4EB3-83B7-63DCB146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0F254-153F-4524-BB5E-59979AD7DD25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46E42A-009B-4AE9-83C3-4072AEE1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2939" y="555862"/>
            <a:ext cx="9223513" cy="888524"/>
          </a:xfrm>
        </p:spPr>
        <p:txBody>
          <a:bodyPr/>
          <a:lstStyle/>
          <a:p>
            <a:r>
              <a:rPr lang="en-US" sz="4400" dirty="0"/>
              <a:t>           ESEMPIO 2: Bytecode </a:t>
            </a:r>
            <a:r>
              <a:rPr lang="en-US" sz="4400" dirty="0" err="1"/>
              <a:t>sicuro</a:t>
            </a:r>
            <a:endParaRPr lang="en-US" sz="44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5968390-432D-413F-BF3A-7BED819DBD25}"/>
              </a:ext>
            </a:extLst>
          </p:cNvPr>
          <p:cNvSpPr/>
          <p:nvPr/>
        </p:nvSpPr>
        <p:spPr>
          <a:xfrm>
            <a:off x="482756" y="1586569"/>
            <a:ext cx="93565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Bytecode:</a:t>
            </a:r>
          </a:p>
          <a:p>
            <a:r>
              <a:rPr lang="it-IT" sz="2800" dirty="0"/>
              <a:t>      </a:t>
            </a:r>
          </a:p>
          <a:p>
            <a:r>
              <a:rPr lang="it-IT" sz="2800" dirty="0"/>
              <a:t>         </a:t>
            </a:r>
            <a:r>
              <a:rPr lang="en-US" sz="2800" dirty="0">
                <a:solidFill>
                  <a:schemeClr val="bg1"/>
                </a:solidFill>
              </a:rPr>
              <a:t>push 0 </a:t>
            </a:r>
            <a:r>
              <a:rPr lang="it-IT" sz="2800" dirty="0">
                <a:solidFill>
                  <a:schemeClr val="bg1"/>
                </a:solidFill>
              </a:rPr>
              <a:t>               M(x)= High </a:t>
            </a:r>
          </a:p>
          <a:p>
            <a:r>
              <a:rPr lang="it-IT" sz="2800" dirty="0">
                <a:solidFill>
                  <a:schemeClr val="bg1"/>
                </a:solidFill>
              </a:rPr>
              <a:t>         </a:t>
            </a:r>
            <a:r>
              <a:rPr lang="en-US" sz="2800" dirty="0">
                <a:solidFill>
                  <a:schemeClr val="bg1"/>
                </a:solidFill>
              </a:rPr>
              <a:t>load x</a:t>
            </a:r>
            <a:r>
              <a:rPr lang="it-IT" sz="2800" dirty="0">
                <a:solidFill>
                  <a:schemeClr val="bg1"/>
                </a:solidFill>
              </a:rPr>
              <a:t>                 M(y)= Low</a:t>
            </a:r>
          </a:p>
          <a:p>
            <a:r>
              <a:rPr lang="it-IT" sz="2800" dirty="0">
                <a:solidFill>
                  <a:schemeClr val="bg1"/>
                </a:solidFill>
              </a:rPr>
              <a:t>         push 0                M(z)= High</a:t>
            </a:r>
          </a:p>
          <a:p>
            <a:r>
              <a:rPr lang="it-IT" sz="2800" dirty="0">
                <a:solidFill>
                  <a:schemeClr val="bg1"/>
                </a:solidFill>
              </a:rPr>
              <a:t>         </a:t>
            </a:r>
            <a:r>
              <a:rPr lang="en-US" sz="2800" dirty="0">
                <a:solidFill>
                  <a:schemeClr val="bg1"/>
                </a:solidFill>
              </a:rPr>
              <a:t>store y</a:t>
            </a:r>
            <a:endParaRPr lang="it-IT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   store z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pop</a:t>
            </a:r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         halt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-- specification AG state.memory[1] = lo  is true</a:t>
            </a:r>
            <a:endParaRPr lang="it-IT" sz="20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3ED40F-0B64-43CB-BD44-76F8C88F9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t="28071" r="80703" b="10739"/>
          <a:stretch/>
        </p:blipFill>
        <p:spPr>
          <a:xfrm>
            <a:off x="6565922" y="1908313"/>
            <a:ext cx="2180400" cy="4002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74EE05-C915-4B92-A71E-35B2C7B45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t="7501" r="77020" b="1219"/>
          <a:stretch/>
        </p:blipFill>
        <p:spPr>
          <a:xfrm>
            <a:off x="8906409" y="493554"/>
            <a:ext cx="2610426" cy="5764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EB47EA-2940-4FB1-920E-37FA5301B0E5}"/>
              </a:ext>
            </a:extLst>
          </p:cNvPr>
          <p:cNvSpPr txBox="1"/>
          <p:nvPr/>
        </p:nvSpPr>
        <p:spPr>
          <a:xfrm>
            <a:off x="6411111" y="1486838"/>
            <a:ext cx="240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Evoluzione degli stati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C0210B-BEFD-4E8B-9DA9-471636A034BB}"/>
              </a:ext>
            </a:extLst>
          </p:cNvPr>
          <p:cNvSpPr txBox="1"/>
          <p:nvPr/>
        </p:nvSpPr>
        <p:spPr>
          <a:xfrm>
            <a:off x="9469500" y="103610"/>
            <a:ext cx="14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Stato finale</a:t>
            </a:r>
          </a:p>
        </p:txBody>
      </p:sp>
    </p:spTree>
    <p:extLst>
      <p:ext uri="{BB962C8B-B14F-4D97-AF65-F5344CB8AC3E}">
        <p14:creationId xmlns:p14="http://schemas.microsoft.com/office/powerpoint/2010/main" val="30421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9E0393-C20E-455E-A3E5-C47290094C22}"/>
              </a:ext>
            </a:extLst>
          </p:cNvPr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7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8" name="Picture 27" descr="A picture containing table, sitting, holding, keyboard&#10;&#10;Description automatically generated">
            <a:extLst>
              <a:ext uri="{FF2B5EF4-FFF2-40B4-BE49-F238E27FC236}">
                <a16:creationId xmlns:a16="http://schemas.microsoft.com/office/drawing/2014/main" id="{B15FFE87-48D9-4BBE-B0F6-43AA3EE9E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5660567" cy="6858000"/>
          </a:xfrm>
          <a:custGeom>
            <a:avLst/>
            <a:gdLst>
              <a:gd name="connsiteX0" fmla="*/ 0 w 5660567"/>
              <a:gd name="connsiteY0" fmla="*/ 0 h 6858000"/>
              <a:gd name="connsiteX1" fmla="*/ 5660567 w 5660567"/>
              <a:gd name="connsiteY1" fmla="*/ 0 h 6858000"/>
              <a:gd name="connsiteX2" fmla="*/ 2225866 w 5660567"/>
              <a:gd name="connsiteY2" fmla="*/ 6858000 h 6858000"/>
              <a:gd name="connsiteX3" fmla="*/ 0 w 56605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67" h="6858000">
                <a:moveTo>
                  <a:pt x="0" y="0"/>
                </a:moveTo>
                <a:lnTo>
                  <a:pt x="5660567" y="0"/>
                </a:lnTo>
                <a:lnTo>
                  <a:pt x="22258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519FA-631B-4A02-8B37-692FCEB60D91}"/>
              </a:ext>
            </a:extLst>
          </p:cNvPr>
          <p:cNvSpPr/>
          <p:nvPr/>
        </p:nvSpPr>
        <p:spPr>
          <a:xfrm flipV="1">
            <a:off x="2" y="0"/>
            <a:ext cx="5660567" cy="6858000"/>
          </a:xfrm>
          <a:custGeom>
            <a:avLst/>
            <a:gdLst>
              <a:gd name="connsiteX0" fmla="*/ 0 w 5660567"/>
              <a:gd name="connsiteY0" fmla="*/ 6858000 h 6858000"/>
              <a:gd name="connsiteX1" fmla="*/ 5660567 w 5660567"/>
              <a:gd name="connsiteY1" fmla="*/ 6858000 h 6858000"/>
              <a:gd name="connsiteX2" fmla="*/ 2225866 w 5660567"/>
              <a:gd name="connsiteY2" fmla="*/ 0 h 6858000"/>
              <a:gd name="connsiteX3" fmla="*/ 0 w 566056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67" h="6858000">
                <a:moveTo>
                  <a:pt x="0" y="6858000"/>
                </a:moveTo>
                <a:lnTo>
                  <a:pt x="5660567" y="6858000"/>
                </a:lnTo>
                <a:lnTo>
                  <a:pt x="22258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68000"/>
                </a:schemeClr>
              </a:gs>
              <a:gs pos="84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4DF2FC-1D40-4440-A102-C38ACE6A5D74}"/>
              </a:ext>
            </a:extLst>
          </p:cNvPr>
          <p:cNvGrpSpPr/>
          <p:nvPr/>
        </p:nvGrpSpPr>
        <p:grpSpPr>
          <a:xfrm rot="10800000">
            <a:off x="5270500" y="5640382"/>
            <a:ext cx="6478588" cy="1"/>
            <a:chOff x="1523994" y="3509963"/>
            <a:chExt cx="16178965" cy="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F5339F-04E9-4047-840C-9101BCC8B86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079810" y="3509963"/>
              <a:ext cx="15623149" cy="0"/>
            </a:xfrm>
            <a:prstGeom prst="line">
              <a:avLst/>
            </a:prstGeom>
            <a:ln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238019-D6D2-4B28-8292-3FAA3992EE4B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4" y="3509964"/>
              <a:ext cx="3127828" cy="0"/>
            </a:xfrm>
            <a:prstGeom prst="line">
              <a:avLst/>
            </a:prstGeom>
            <a:ln w="635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34AA7B3-0C6A-41F4-9681-030357943B6F}"/>
              </a:ext>
            </a:extLst>
          </p:cNvPr>
          <p:cNvSpPr txBox="1"/>
          <p:nvPr/>
        </p:nvSpPr>
        <p:spPr>
          <a:xfrm>
            <a:off x="5416738" y="1683490"/>
            <a:ext cx="6336259" cy="7793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Model checker per la </a:t>
            </a:r>
            <a:r>
              <a:rPr lang="en-US" b="1" dirty="0" err="1">
                <a:solidFill>
                  <a:schemeClr val="bg1"/>
                </a:solidFill>
              </a:rPr>
              <a:t>verifica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della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proprietà</a:t>
            </a:r>
            <a:r>
              <a:rPr lang="en-US" b="1" dirty="0">
                <a:solidFill>
                  <a:schemeClr val="bg1"/>
                </a:solidFill>
              </a:rPr>
              <a:t> di Secure Information Flow in </a:t>
            </a:r>
            <a:r>
              <a:rPr lang="en-US" b="1" dirty="0" err="1">
                <a:solidFill>
                  <a:schemeClr val="bg1"/>
                </a:solidFill>
              </a:rPr>
              <a:t>frammenti</a:t>
            </a:r>
            <a:r>
              <a:rPr lang="en-US" b="1" dirty="0">
                <a:solidFill>
                  <a:schemeClr val="bg1"/>
                </a:solidFill>
              </a:rPr>
              <a:t> di </a:t>
            </a:r>
            <a:r>
              <a:rPr lang="en-US" b="1" dirty="0" err="1">
                <a:solidFill>
                  <a:schemeClr val="bg1"/>
                </a:solidFill>
              </a:rPr>
              <a:t>codice</a:t>
            </a:r>
            <a:r>
              <a:rPr lang="en-US" b="1" dirty="0">
                <a:solidFill>
                  <a:schemeClr val="bg1"/>
                </a:solidFill>
              </a:rPr>
              <a:t> bytecode Java.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49CEFF-7A04-44DC-B938-0CD5FD4E6713}"/>
              </a:ext>
            </a:extLst>
          </p:cNvPr>
          <p:cNvGrpSpPr/>
          <p:nvPr/>
        </p:nvGrpSpPr>
        <p:grpSpPr>
          <a:xfrm rot="10800000">
            <a:off x="7851227" y="-2"/>
            <a:ext cx="3897859" cy="1098331"/>
            <a:chOff x="4203700" y="5759669"/>
            <a:chExt cx="3567824" cy="10983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3F41C6-BEAF-4935-A813-FF18A3A91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700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7757F-538B-416C-92E3-9B98CF3C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30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7A10E2-A935-4265-9407-584467B80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265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23CC8C-C3B4-4CF6-AD79-81443DF24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395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72E619-B5EF-45C9-9F8C-FF6B329DF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1524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3588-5EE5-46B2-8E66-3BC192789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960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E9C90DC-11F6-4736-8AD1-520383ED1A57}"/>
              </a:ext>
            </a:extLst>
          </p:cNvPr>
          <p:cNvSpPr txBox="1">
            <a:spLocks/>
          </p:cNvSpPr>
          <p:nvPr/>
        </p:nvSpPr>
        <p:spPr>
          <a:xfrm>
            <a:off x="243830" y="549163"/>
            <a:ext cx="4830002" cy="175396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Arabic Typesetting" panose="03020402040406030203" pitchFamily="66" charset="-78"/>
              </a:defRPr>
            </a:lvl1pPr>
          </a:lstStyle>
          <a:p>
            <a:r>
              <a:rPr lang="en-US" sz="4400" dirty="0"/>
              <a:t>PRESENTAZIONE DEL PROGETTO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C38566F-72FE-44D8-B8DF-379B54913ECC}"/>
              </a:ext>
            </a:extLst>
          </p:cNvPr>
          <p:cNvSpPr/>
          <p:nvPr/>
        </p:nvSpPr>
        <p:spPr>
          <a:xfrm flipV="1">
            <a:off x="2225868" y="0"/>
            <a:ext cx="3574648" cy="6858000"/>
          </a:xfrm>
          <a:custGeom>
            <a:avLst/>
            <a:gdLst>
              <a:gd name="connsiteX0" fmla="*/ 3434701 w 3574648"/>
              <a:gd name="connsiteY0" fmla="*/ 6858000 h 6858000"/>
              <a:gd name="connsiteX1" fmla="*/ 3574648 w 3574648"/>
              <a:gd name="connsiteY1" fmla="*/ 6858000 h 6858000"/>
              <a:gd name="connsiteX2" fmla="*/ 23835 w 3574648"/>
              <a:gd name="connsiteY2" fmla="*/ 0 h 6858000"/>
              <a:gd name="connsiteX3" fmla="*/ 0 w 357464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4648" h="6858000">
                <a:moveTo>
                  <a:pt x="3434701" y="6858000"/>
                </a:moveTo>
                <a:lnTo>
                  <a:pt x="3574648" y="6858000"/>
                </a:lnTo>
                <a:lnTo>
                  <a:pt x="2383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83000"/>
                </a:schemeClr>
              </a:gs>
              <a:gs pos="94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Immagine 17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23D25030-3907-420C-BE07-9B167CA67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BBF8221-BF3B-4FB3-9A10-114A8A3D30C7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0D16E2-86B3-43C7-B64F-3EE5FDA037C2}"/>
              </a:ext>
            </a:extLst>
          </p:cNvPr>
          <p:cNvSpPr txBox="1"/>
          <p:nvPr/>
        </p:nvSpPr>
        <p:spPr>
          <a:xfrm>
            <a:off x="4818606" y="3158839"/>
            <a:ext cx="677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</a:rPr>
              <a:t>Implementazione</a:t>
            </a:r>
            <a:r>
              <a:rPr lang="en-US" sz="1800" b="1" dirty="0">
                <a:solidFill>
                  <a:schemeClr val="bg1"/>
                </a:solidFill>
              </a:rPr>
              <a:t> del Transition System in </a:t>
            </a:r>
            <a:r>
              <a:rPr lang="en-US" sz="1800" b="1" dirty="0" err="1">
                <a:solidFill>
                  <a:schemeClr val="bg1"/>
                </a:solidFill>
              </a:rPr>
              <a:t>semantica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astratta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FEDFA0-DA4E-4E30-9DEE-B86F2EB1092E}"/>
              </a:ext>
            </a:extLst>
          </p:cNvPr>
          <p:cNvSpPr txBox="1"/>
          <p:nvPr/>
        </p:nvSpPr>
        <p:spPr>
          <a:xfrm>
            <a:off x="4398782" y="4504802"/>
            <a:ext cx="62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Tool utilizzato: </a:t>
            </a:r>
            <a:r>
              <a:rPr lang="it-IT" b="1" dirty="0" err="1">
                <a:solidFill>
                  <a:schemeClr val="bg1"/>
                </a:solidFill>
              </a:rPr>
              <a:t>NuSMV</a:t>
            </a:r>
            <a:r>
              <a:rPr lang="it-IT" b="1" dirty="0">
                <a:solidFill>
                  <a:schemeClr val="bg1"/>
                </a:solidFill>
              </a:rPr>
              <a:t>.  (https://nusmv.fbk.eu/)</a:t>
            </a:r>
          </a:p>
        </p:txBody>
      </p:sp>
    </p:spTree>
    <p:extLst>
      <p:ext uri="{BB962C8B-B14F-4D97-AF65-F5344CB8AC3E}">
        <p14:creationId xmlns:p14="http://schemas.microsoft.com/office/powerpoint/2010/main" val="36706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DBA4D6E5-7FB3-4823-9795-24138EBAB298}"/>
              </a:ext>
            </a:extLst>
          </p:cNvPr>
          <p:cNvSpPr/>
          <p:nvPr/>
        </p:nvSpPr>
        <p:spPr>
          <a:xfrm>
            <a:off x="2647922" y="5375266"/>
            <a:ext cx="1229714" cy="713317"/>
          </a:xfrm>
          <a:prstGeom prst="parallelogram">
            <a:avLst>
              <a:gd name="adj" fmla="val 50362"/>
            </a:avLst>
          </a:prstGeom>
          <a:solidFill>
            <a:sysClr val="window" lastClr="FFFFFF">
              <a:alpha val="37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215900" sx="102000" sy="102000" algn="ctr" rotWithShape="0">
              <a:prstClr val="black">
                <a:alpha val="17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400" kern="0">
              <a:solidFill>
                <a:schemeClr val="accent2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E808D98D-A6B7-4F3A-BBBC-9313F2F1325A}"/>
              </a:ext>
            </a:extLst>
          </p:cNvPr>
          <p:cNvSpPr/>
          <p:nvPr/>
        </p:nvSpPr>
        <p:spPr>
          <a:xfrm>
            <a:off x="3353686" y="3962369"/>
            <a:ext cx="1229714" cy="713317"/>
          </a:xfrm>
          <a:prstGeom prst="parallelogram">
            <a:avLst>
              <a:gd name="adj" fmla="val 50362"/>
            </a:avLst>
          </a:prstGeom>
          <a:solidFill>
            <a:sysClr val="window" lastClr="FFFFFF">
              <a:alpha val="37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215900" sx="102000" sy="102000" algn="ctr" rotWithShape="0">
              <a:prstClr val="black">
                <a:alpha val="17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400" kern="0">
              <a:solidFill>
                <a:schemeClr val="accent2"/>
              </a:solidFill>
            </a:endParaRP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724E867-7B4B-408D-B28A-97C50608BCE4}"/>
              </a:ext>
            </a:extLst>
          </p:cNvPr>
          <p:cNvSpPr/>
          <p:nvPr/>
        </p:nvSpPr>
        <p:spPr>
          <a:xfrm>
            <a:off x="4059450" y="2549473"/>
            <a:ext cx="1229714" cy="713317"/>
          </a:xfrm>
          <a:prstGeom prst="parallelogram">
            <a:avLst>
              <a:gd name="adj" fmla="val 50362"/>
            </a:avLst>
          </a:prstGeom>
          <a:solidFill>
            <a:sysClr val="window" lastClr="FFFFFF">
              <a:alpha val="37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215900" sx="102000" sy="102000" algn="ctr" rotWithShape="0">
              <a:prstClr val="black">
                <a:alpha val="17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400" kern="0">
              <a:solidFill>
                <a:schemeClr val="accent2"/>
              </a:solidFill>
            </a:endParaRP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E2B4E927-4DF9-4090-91FC-D84DB5C060CB}"/>
              </a:ext>
            </a:extLst>
          </p:cNvPr>
          <p:cNvSpPr/>
          <p:nvPr/>
        </p:nvSpPr>
        <p:spPr>
          <a:xfrm>
            <a:off x="4765214" y="1136577"/>
            <a:ext cx="1229714" cy="713317"/>
          </a:xfrm>
          <a:prstGeom prst="parallelogram">
            <a:avLst>
              <a:gd name="adj" fmla="val 50362"/>
            </a:avLst>
          </a:prstGeom>
          <a:solidFill>
            <a:sysClr val="window" lastClr="FFFFFF">
              <a:alpha val="37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215900" sx="102000" sy="102000" algn="ctr" rotWithShape="0">
              <a:prstClr val="black">
                <a:alpha val="17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400" kern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81F46-A795-48D3-831F-654B9817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4" y="1762207"/>
            <a:ext cx="3769592" cy="663149"/>
          </a:xfrm>
        </p:spPr>
        <p:txBody>
          <a:bodyPr/>
          <a:lstStyle/>
          <a:p>
            <a:r>
              <a:rPr lang="en-US" sz="4400" dirty="0"/>
              <a:t>ASSUNZIONI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7073B6-201B-4603-AA47-DB5340A95B12}"/>
              </a:ext>
            </a:extLst>
          </p:cNvPr>
          <p:cNvSpPr/>
          <p:nvPr/>
        </p:nvSpPr>
        <p:spPr>
          <a:xfrm flipH="1">
            <a:off x="2256508" y="0"/>
            <a:ext cx="9935491" cy="6858000"/>
          </a:xfrm>
          <a:custGeom>
            <a:avLst/>
            <a:gdLst>
              <a:gd name="connsiteX0" fmla="*/ 6500790 w 9935491"/>
              <a:gd name="connsiteY0" fmla="*/ 0 h 6858000"/>
              <a:gd name="connsiteX1" fmla="*/ 5528591 w 9935491"/>
              <a:gd name="connsiteY1" fmla="*/ 0 h 6858000"/>
              <a:gd name="connsiteX2" fmla="*/ 4274924 w 9935491"/>
              <a:gd name="connsiteY2" fmla="*/ 0 h 6858000"/>
              <a:gd name="connsiteX3" fmla="*/ 0 w 9935491"/>
              <a:gd name="connsiteY3" fmla="*/ 0 h 6858000"/>
              <a:gd name="connsiteX4" fmla="*/ 0 w 9935491"/>
              <a:gd name="connsiteY4" fmla="*/ 6858000 h 6858000"/>
              <a:gd name="connsiteX5" fmla="*/ 4274924 w 9935491"/>
              <a:gd name="connsiteY5" fmla="*/ 6858000 h 6858000"/>
              <a:gd name="connsiteX6" fmla="*/ 5528591 w 9935491"/>
              <a:gd name="connsiteY6" fmla="*/ 6858000 h 6858000"/>
              <a:gd name="connsiteX7" fmla="*/ 9935491 w 993549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491" h="6858000">
                <a:moveTo>
                  <a:pt x="6500790" y="0"/>
                </a:moveTo>
                <a:lnTo>
                  <a:pt x="5528591" y="0"/>
                </a:lnTo>
                <a:lnTo>
                  <a:pt x="4274924" y="0"/>
                </a:lnTo>
                <a:lnTo>
                  <a:pt x="0" y="0"/>
                </a:lnTo>
                <a:lnTo>
                  <a:pt x="0" y="6858000"/>
                </a:lnTo>
                <a:lnTo>
                  <a:pt x="4274924" y="6858000"/>
                </a:lnTo>
                <a:lnTo>
                  <a:pt x="5528591" y="6858000"/>
                </a:lnTo>
                <a:lnTo>
                  <a:pt x="9935491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68000"/>
                </a:schemeClr>
              </a:gs>
              <a:gs pos="84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11BB6-2B41-4B10-BB57-54B8DFF355AA}"/>
              </a:ext>
            </a:extLst>
          </p:cNvPr>
          <p:cNvSpPr txBox="1"/>
          <p:nvPr/>
        </p:nvSpPr>
        <p:spPr>
          <a:xfrm>
            <a:off x="6547655" y="1278704"/>
            <a:ext cx="494732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Set limitato di istruzioni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CB561-FA68-49CB-BC5C-91FC3C7A53CA}"/>
              </a:ext>
            </a:extLst>
          </p:cNvPr>
          <p:cNvSpPr txBox="1"/>
          <p:nvPr/>
        </p:nvSpPr>
        <p:spPr>
          <a:xfrm>
            <a:off x="5841891" y="2691599"/>
            <a:ext cx="56530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2 slot nello stack dell’IPD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F46AC-00BE-41F8-BCC4-C774338EC750}"/>
              </a:ext>
            </a:extLst>
          </p:cNvPr>
          <p:cNvSpPr txBox="1"/>
          <p:nvPr/>
        </p:nvSpPr>
        <p:spPr>
          <a:xfrm>
            <a:off x="5136127" y="4104495"/>
            <a:ext cx="63588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5 slot nello stack degli operandi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06EFF-8239-4F0A-9A56-04CA2DB0C8A8}"/>
              </a:ext>
            </a:extLst>
          </p:cNvPr>
          <p:cNvSpPr txBox="1"/>
          <p:nvPr/>
        </p:nvSpPr>
        <p:spPr>
          <a:xfrm>
            <a:off x="4430362" y="5517392"/>
            <a:ext cx="727201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Numero di variabili in memoria limitato a 3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E30F6098-2DD6-40AA-93E2-26CC079C40C3}"/>
              </a:ext>
            </a:extLst>
          </p:cNvPr>
          <p:cNvSpPr/>
          <p:nvPr/>
        </p:nvSpPr>
        <p:spPr>
          <a:xfrm>
            <a:off x="2431382" y="5127033"/>
            <a:ext cx="1452632" cy="842624"/>
          </a:xfrm>
          <a:prstGeom prst="parallelogram">
            <a:avLst>
              <a:gd name="adj" fmla="val 503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098EBDFE-DD1A-4AA2-BC82-C7C3BF1D69D0}"/>
              </a:ext>
            </a:extLst>
          </p:cNvPr>
          <p:cNvSpPr/>
          <p:nvPr/>
        </p:nvSpPr>
        <p:spPr>
          <a:xfrm>
            <a:off x="3137146" y="3714136"/>
            <a:ext cx="1452632" cy="842624"/>
          </a:xfrm>
          <a:prstGeom prst="parallelogram">
            <a:avLst>
              <a:gd name="adj" fmla="val 503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3BB1E039-BB18-426D-A97F-E2A7EFEE292C}"/>
              </a:ext>
            </a:extLst>
          </p:cNvPr>
          <p:cNvSpPr/>
          <p:nvPr/>
        </p:nvSpPr>
        <p:spPr>
          <a:xfrm>
            <a:off x="3842910" y="2301240"/>
            <a:ext cx="1452632" cy="842624"/>
          </a:xfrm>
          <a:prstGeom prst="parallelogram">
            <a:avLst>
              <a:gd name="adj" fmla="val 503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#</a:t>
            </a:r>
            <a:r>
              <a:rPr lang="en-US" sz="4000" b="1" i="1" dirty="0"/>
              <a:t>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2A710E1-B97D-44CB-9A08-7BFFF2A8E4CF}"/>
              </a:ext>
            </a:extLst>
          </p:cNvPr>
          <p:cNvSpPr/>
          <p:nvPr/>
        </p:nvSpPr>
        <p:spPr>
          <a:xfrm>
            <a:off x="4548674" y="888344"/>
            <a:ext cx="1452632" cy="842624"/>
          </a:xfrm>
          <a:prstGeom prst="parallelogram">
            <a:avLst>
              <a:gd name="adj" fmla="val 503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#</a:t>
            </a:r>
            <a:r>
              <a:rPr lang="en-US" sz="4000" b="1" i="1" dirty="0"/>
              <a:t>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FE8086-348A-48C0-891B-E8F4DD7C2C83}"/>
              </a:ext>
            </a:extLst>
          </p:cNvPr>
          <p:cNvGrpSpPr/>
          <p:nvPr/>
        </p:nvGrpSpPr>
        <p:grpSpPr>
          <a:xfrm>
            <a:off x="4571795" y="2016104"/>
            <a:ext cx="6923184" cy="2825792"/>
            <a:chOff x="5504036" y="2016104"/>
            <a:chExt cx="5915712" cy="282579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465E8B-18F0-44EF-917C-D8F60804FF03}"/>
                </a:ext>
              </a:extLst>
            </p:cNvPr>
            <p:cNvCxnSpPr>
              <a:cxnSpLocks/>
            </p:cNvCxnSpPr>
            <p:nvPr/>
          </p:nvCxnSpPr>
          <p:spPr>
            <a:xfrm>
              <a:off x="6710156" y="2016104"/>
              <a:ext cx="4709592" cy="0"/>
            </a:xfrm>
            <a:prstGeom prst="line">
              <a:avLst/>
            </a:prstGeom>
            <a:ln cap="rnd">
              <a:solidFill>
                <a:schemeClr val="bg1">
                  <a:alpha val="5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6BD326-9537-4BDD-828F-74A0958FCE1C}"/>
                </a:ext>
              </a:extLst>
            </p:cNvPr>
            <p:cNvCxnSpPr>
              <a:cxnSpLocks/>
            </p:cNvCxnSpPr>
            <p:nvPr/>
          </p:nvCxnSpPr>
          <p:spPr>
            <a:xfrm>
              <a:off x="6107096" y="3429000"/>
              <a:ext cx="5312652" cy="0"/>
            </a:xfrm>
            <a:prstGeom prst="line">
              <a:avLst/>
            </a:prstGeom>
            <a:ln cap="rnd">
              <a:solidFill>
                <a:schemeClr val="bg1">
                  <a:alpha val="5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C50B3D-E432-44D0-8861-86039C4BF1CE}"/>
                </a:ext>
              </a:extLst>
            </p:cNvPr>
            <p:cNvCxnSpPr>
              <a:cxnSpLocks/>
            </p:cNvCxnSpPr>
            <p:nvPr/>
          </p:nvCxnSpPr>
          <p:spPr>
            <a:xfrm>
              <a:off x="5504036" y="4841896"/>
              <a:ext cx="5915712" cy="0"/>
            </a:xfrm>
            <a:prstGeom prst="line">
              <a:avLst/>
            </a:prstGeom>
            <a:ln cap="rnd">
              <a:solidFill>
                <a:schemeClr val="bg1">
                  <a:alpha val="5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DD557CD-C7FC-49E5-9A6C-E8614AD2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469" y="299122"/>
            <a:ext cx="1574661" cy="12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49652-AE68-4632-BA28-9C7D89B56B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564716-03C4-4ECD-A880-5D68677E32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6C4D1E73-1855-4938-A776-09A4676D6DAF}"/>
              </a:ext>
            </a:extLst>
          </p:cNvPr>
          <p:cNvSpPr/>
          <p:nvPr/>
        </p:nvSpPr>
        <p:spPr>
          <a:xfrm flipH="1">
            <a:off x="9002400" y="3670300"/>
            <a:ext cx="3189600" cy="3187700"/>
          </a:xfrm>
          <a:prstGeom prst="rt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58AB8-2F14-4DF8-842B-74BE63C33492}"/>
              </a:ext>
            </a:extLst>
          </p:cNvPr>
          <p:cNvSpPr/>
          <p:nvPr/>
        </p:nvSpPr>
        <p:spPr>
          <a:xfrm rot="10800000">
            <a:off x="1" y="0"/>
            <a:ext cx="5003799" cy="685800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alpha val="3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C81E30FB-57D3-40D4-A29E-F24F707F51D8}"/>
              </a:ext>
            </a:extLst>
          </p:cNvPr>
          <p:cNvSpPr/>
          <p:nvPr/>
        </p:nvSpPr>
        <p:spPr>
          <a:xfrm flipH="1" flipV="1">
            <a:off x="7810500" y="-6"/>
            <a:ext cx="4381498" cy="5422905"/>
          </a:xfrm>
          <a:prstGeom prst="rtTriangle">
            <a:avLst/>
          </a:prstGeom>
          <a:gradFill flip="none" rotWithShape="1">
            <a:gsLst>
              <a:gs pos="100000">
                <a:schemeClr val="accent4">
                  <a:alpha val="10000"/>
                </a:schemeClr>
              </a:gs>
              <a:gs pos="0">
                <a:schemeClr val="accent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F09152-57F0-4C56-B151-C0D20612B96E}"/>
              </a:ext>
            </a:extLst>
          </p:cNvPr>
          <p:cNvGrpSpPr/>
          <p:nvPr/>
        </p:nvGrpSpPr>
        <p:grpSpPr>
          <a:xfrm rot="10800000">
            <a:off x="474724" y="-2"/>
            <a:ext cx="3897859" cy="1098331"/>
            <a:chOff x="4203700" y="5759669"/>
            <a:chExt cx="3567824" cy="109833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23F002-5C19-47CD-9E24-5C82DCCE7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700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F9B5FB-4EA9-4A21-939F-C5333983A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30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EC06FF-89AE-4AEB-A0A4-93F7CE12E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265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423F6-5CE7-4454-8764-07A323D4A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395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35BFFC-0C9F-4DE9-96EC-C77FD5A5C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1524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10F917-A11B-4FA2-BF6B-9019E7AE3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960" y="5759669"/>
              <a:ext cx="0" cy="1098331"/>
            </a:xfrm>
            <a:prstGeom prst="line">
              <a:avLst/>
            </a:prstGeom>
            <a:ln w="38100" cap="rnd">
              <a:gradFill>
                <a:gsLst>
                  <a:gs pos="0">
                    <a:schemeClr val="bg1">
                      <a:alpha val="18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CBE3925E-21BD-490A-9714-21D13094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649786"/>
            <a:ext cx="11306174" cy="625475"/>
          </a:xfrm>
        </p:spPr>
        <p:txBody>
          <a:bodyPr/>
          <a:lstStyle/>
          <a:p>
            <a:pPr algn="ctr"/>
            <a:r>
              <a:rPr lang="en-US" sz="4000" dirty="0"/>
              <a:t>SCELTE DI IMPLEMENTAZIONE</a:t>
            </a:r>
          </a:p>
        </p:txBody>
      </p:sp>
      <p:cxnSp>
        <p:nvCxnSpPr>
          <p:cNvPr id="25" name="Straight Connector 107">
            <a:extLst>
              <a:ext uri="{FF2B5EF4-FFF2-40B4-BE49-F238E27FC236}">
                <a16:creationId xmlns:a16="http://schemas.microsoft.com/office/drawing/2014/main" id="{62B3BCAB-54B1-4766-88A5-AEF19E43C2EF}"/>
              </a:ext>
            </a:extLst>
          </p:cNvPr>
          <p:cNvCxnSpPr>
            <a:cxnSpLocks/>
          </p:cNvCxnSpPr>
          <p:nvPr/>
        </p:nvCxnSpPr>
        <p:spPr>
          <a:xfrm rot="5400000">
            <a:off x="6095998" y="1041726"/>
            <a:ext cx="0" cy="722903"/>
          </a:xfrm>
          <a:prstGeom prst="line">
            <a:avLst/>
          </a:prstGeom>
          <a:ln w="63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1895328-FD62-4D53-BA78-FBA63B08B1C1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pic>
        <p:nvPicPr>
          <p:cNvPr id="30" name="Immagine 29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87FE5B90-450F-4FFF-A985-24F589D36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1E53CE-AAA1-441E-8F6E-11CA04A15954}"/>
              </a:ext>
            </a:extLst>
          </p:cNvPr>
          <p:cNvSpPr txBox="1"/>
          <p:nvPr/>
        </p:nvSpPr>
        <p:spPr>
          <a:xfrm>
            <a:off x="1047342" y="1993631"/>
            <a:ext cx="10097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</a:rPr>
              <a:t>Codice sviluppato in più moduli.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</a:rPr>
              <a:t>Struttura dati ad hoc per le istruzioni.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</a:rPr>
              <a:t>Istruzioni viste dal model </a:t>
            </a:r>
            <a:r>
              <a:rPr lang="it-IT" sz="2400" b="1" dirty="0" err="1">
                <a:solidFill>
                  <a:schemeClr val="bg1"/>
                </a:solidFill>
              </a:rPr>
              <a:t>checker</a:t>
            </a:r>
            <a:r>
              <a:rPr lang="it-IT" sz="2400" b="1" dirty="0">
                <a:solidFill>
                  <a:schemeClr val="bg1"/>
                </a:solidFill>
              </a:rPr>
              <a:t> come                           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istruzione [argomento] [</a:t>
            </a:r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ipd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</a:rPr>
              <a:t>Set di valori che possono assumere le variabili: 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{lo, hi, </a:t>
            </a:r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cs typeface="Courier New" panose="02070309020205020404" pitchFamily="49" charset="0"/>
              </a:rPr>
              <a:t>Script Python per automatizzare la riscrittura del modello al variare del </a:t>
            </a:r>
            <a:r>
              <a:rPr lang="it-IT" sz="2400" b="1" dirty="0" err="1">
                <a:solidFill>
                  <a:schemeClr val="bg1"/>
                </a:solidFill>
                <a:cs typeface="Courier New" panose="02070309020205020404" pitchFamily="49" charset="0"/>
              </a:rPr>
              <a:t>bytecode</a:t>
            </a:r>
            <a:r>
              <a:rPr lang="it-IT" sz="2400" b="1" dirty="0">
                <a:solidFill>
                  <a:schemeClr val="bg1"/>
                </a:solidFill>
                <a:cs typeface="Courier New" panose="02070309020205020404" pitchFamily="49" charset="0"/>
              </a:rPr>
              <a:t> da analizzare.</a:t>
            </a:r>
          </a:p>
        </p:txBody>
      </p:sp>
    </p:spTree>
    <p:extLst>
      <p:ext uri="{BB962C8B-B14F-4D97-AF65-F5344CB8AC3E}">
        <p14:creationId xmlns:p14="http://schemas.microsoft.com/office/powerpoint/2010/main" val="356953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7B825-B60F-4785-B769-1A4DAD44A3F5}"/>
              </a:ext>
            </a:extLst>
          </p:cNvPr>
          <p:cNvGrpSpPr/>
          <p:nvPr/>
        </p:nvGrpSpPr>
        <p:grpSpPr>
          <a:xfrm flipH="1">
            <a:off x="-3" y="0"/>
            <a:ext cx="12192005" cy="6858000"/>
            <a:chOff x="-1" y="0"/>
            <a:chExt cx="1219200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099F77-6E5A-4E38-A3B8-98E11E329799}"/>
                </a:ext>
              </a:extLst>
            </p:cNvPr>
            <p:cNvSpPr/>
            <p:nvPr/>
          </p:nvSpPr>
          <p:spPr>
            <a:xfrm flipH="1">
              <a:off x="-1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91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66486-E515-4712-B7D3-BEB5D1415F96}"/>
                </a:ext>
              </a:extLst>
            </p:cNvPr>
            <p:cNvSpPr/>
            <p:nvPr/>
          </p:nvSpPr>
          <p:spPr>
            <a:xfrm rot="16200000" flipH="1">
              <a:off x="5803901" y="469901"/>
              <a:ext cx="6857999" cy="5918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50000"/>
                    <a:alpha val="4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76150C0F-A8B1-44F3-9BB1-1142F6FFC6F0}"/>
                </a:ext>
              </a:extLst>
            </p:cNvPr>
            <p:cNvSpPr/>
            <p:nvPr/>
          </p:nvSpPr>
          <p:spPr>
            <a:xfrm rot="16200000">
              <a:off x="7391403" y="2057399"/>
              <a:ext cx="5857875" cy="3743326"/>
            </a:xfrm>
            <a:prstGeom prst="rtTriangl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&amp;</a:t>
              </a:r>
            </a:p>
          </p:txBody>
        </p:sp>
      </p:grpSp>
      <p:pic>
        <p:nvPicPr>
          <p:cNvPr id="15" name="Immagine 14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3189A13F-C8DA-45AC-9108-91821C75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9D5DD7-83EF-441F-8B8C-22898F974BDD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A4D058-A681-42C0-B918-88E9E59C76FB}"/>
              </a:ext>
            </a:extLst>
          </p:cNvPr>
          <p:cNvSpPr txBox="1">
            <a:spLocks/>
          </p:cNvSpPr>
          <p:nvPr/>
        </p:nvSpPr>
        <p:spPr>
          <a:xfrm>
            <a:off x="442911" y="230622"/>
            <a:ext cx="11306174" cy="6254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Arabic Typesetting" panose="03020402040406030203" pitchFamily="66" charset="-78"/>
              </a:defRPr>
            </a:lvl1pPr>
          </a:lstStyle>
          <a:p>
            <a:pPr algn="ctr"/>
            <a:r>
              <a:rPr lang="en-US" sz="4000" dirty="0"/>
              <a:t>CODICE</a:t>
            </a:r>
          </a:p>
        </p:txBody>
      </p:sp>
      <p:cxnSp>
        <p:nvCxnSpPr>
          <p:cNvPr id="21" name="Straight Connector 107">
            <a:extLst>
              <a:ext uri="{FF2B5EF4-FFF2-40B4-BE49-F238E27FC236}">
                <a16:creationId xmlns:a16="http://schemas.microsoft.com/office/drawing/2014/main" id="{E5CB3E4C-D8FE-4D75-9ADE-CC86A643977B}"/>
              </a:ext>
            </a:extLst>
          </p:cNvPr>
          <p:cNvCxnSpPr>
            <a:cxnSpLocks/>
          </p:cNvCxnSpPr>
          <p:nvPr/>
        </p:nvCxnSpPr>
        <p:spPr>
          <a:xfrm rot="5400000">
            <a:off x="6170575" y="535952"/>
            <a:ext cx="0" cy="722903"/>
          </a:xfrm>
          <a:prstGeom prst="line">
            <a:avLst/>
          </a:prstGeom>
          <a:ln w="63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557236-36CA-4448-9AB2-00F7B0DE9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5" y="1161408"/>
            <a:ext cx="6018698" cy="5064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6F09384-5041-4439-9532-055F327D3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77" y="2164658"/>
            <a:ext cx="5162243" cy="2528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430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7B825-B60F-4785-B769-1A4DAD44A3F5}"/>
              </a:ext>
            </a:extLst>
          </p:cNvPr>
          <p:cNvGrpSpPr/>
          <p:nvPr/>
        </p:nvGrpSpPr>
        <p:grpSpPr>
          <a:xfrm flipH="1">
            <a:off x="0" y="0"/>
            <a:ext cx="12192005" cy="6858000"/>
            <a:chOff x="-1" y="0"/>
            <a:chExt cx="1219200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099F77-6E5A-4E38-A3B8-98E11E329799}"/>
                </a:ext>
              </a:extLst>
            </p:cNvPr>
            <p:cNvSpPr/>
            <p:nvPr/>
          </p:nvSpPr>
          <p:spPr>
            <a:xfrm flipH="1">
              <a:off x="-1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91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66486-E515-4712-B7D3-BEB5D1415F96}"/>
                </a:ext>
              </a:extLst>
            </p:cNvPr>
            <p:cNvSpPr/>
            <p:nvPr/>
          </p:nvSpPr>
          <p:spPr>
            <a:xfrm rot="16200000" flipH="1">
              <a:off x="5803901" y="469901"/>
              <a:ext cx="6857999" cy="5918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50000"/>
                    <a:alpha val="4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76150C0F-A8B1-44F3-9BB1-1142F6FFC6F0}"/>
                </a:ext>
              </a:extLst>
            </p:cNvPr>
            <p:cNvSpPr/>
            <p:nvPr/>
          </p:nvSpPr>
          <p:spPr>
            <a:xfrm rot="16200000">
              <a:off x="7391403" y="2057399"/>
              <a:ext cx="5857875" cy="3743326"/>
            </a:xfrm>
            <a:prstGeom prst="rtTriangl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9CC44190-1BDC-9949-9F6A-13CE7743A130}"/>
              </a:ext>
            </a:extLst>
          </p:cNvPr>
          <p:cNvSpPr txBox="1">
            <a:spLocks/>
          </p:cNvSpPr>
          <p:nvPr/>
        </p:nvSpPr>
        <p:spPr>
          <a:xfrm>
            <a:off x="1524000" y="425079"/>
            <a:ext cx="9144000" cy="70684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Arabic Typesetting" panose="03020402040406030203" pitchFamily="66" charset="-78"/>
              </a:defRPr>
            </a:lvl1pPr>
          </a:lstStyle>
          <a:p>
            <a:pPr algn="ctr"/>
            <a:r>
              <a:rPr lang="it-IT" sz="4000" dirty="0"/>
              <a:t>REGOLE DI TRANSIZIONE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CC9E65E-F864-5F47-AF82-B6E4C3A9E8D7}"/>
              </a:ext>
            </a:extLst>
          </p:cNvPr>
          <p:cNvSpPr txBox="1">
            <a:spLocks/>
          </p:cNvSpPr>
          <p:nvPr/>
        </p:nvSpPr>
        <p:spPr>
          <a:xfrm>
            <a:off x="1518409" y="1263721"/>
            <a:ext cx="9058382" cy="54165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Arabic Typesetting" panose="03020402040406030203" pitchFamily="66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Arabic Typesetting" panose="03020402040406030203" pitchFamily="66" charset="-7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j-lt"/>
                <a:ea typeface="+mn-ea"/>
                <a:cs typeface="Arabic Typesetting" panose="03020402040406030203" pitchFamily="66" charset="-7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j-lt"/>
                <a:ea typeface="+mn-ea"/>
                <a:cs typeface="Arabic Typesetting" panose="03020402040406030203" pitchFamily="66" charset="-7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j-lt"/>
                <a:ea typeface="+mn-ea"/>
                <a:cs typeface="Arabic Typesetting" panose="03020402040406030203" pitchFamily="66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t-IT" dirty="0" err="1"/>
              <a:t>Load</a:t>
            </a:r>
            <a:r>
              <a:rPr lang="it-IT" dirty="0"/>
              <a:t> X:</a:t>
            </a:r>
          </a:p>
          <a:p>
            <a:pPr marL="914400" lvl="1" indent="-457200"/>
            <a:r>
              <a:rPr lang="it-IT" u="sng" dirty="0"/>
              <a:t>Istruzione</a:t>
            </a:r>
            <a:r>
              <a:rPr lang="it-IT" dirty="0"/>
              <a:t>:  </a:t>
            </a:r>
            <a:r>
              <a:rPr lang="it-IT" dirty="0" err="1"/>
              <a:t>push</a:t>
            </a:r>
            <a:r>
              <a:rPr lang="it-IT" dirty="0"/>
              <a:t> dei dati contenuti nel registro X sul top dell’</a:t>
            </a:r>
            <a:r>
              <a:rPr lang="it-IT" dirty="0" err="1"/>
              <a:t>operand</a:t>
            </a:r>
            <a:r>
              <a:rPr lang="it-IT" dirty="0"/>
              <a:t> </a:t>
            </a:r>
            <a:r>
              <a:rPr lang="it-IT" dirty="0" err="1"/>
              <a:t>stack</a:t>
            </a:r>
            <a:r>
              <a:rPr lang="it-IT" dirty="0"/>
              <a:t> </a:t>
            </a:r>
          </a:p>
          <a:p>
            <a:pPr marL="914400" lvl="1" indent="-457200"/>
            <a:r>
              <a:rPr lang="it-IT" u="sng" dirty="0"/>
              <a:t>Regola</a:t>
            </a:r>
            <a:r>
              <a:rPr lang="it-IT" dirty="0"/>
              <a:t>:</a:t>
            </a:r>
          </a:p>
          <a:p>
            <a:pPr marL="914400" lvl="1" indent="-457200"/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/>
            <a:r>
              <a:rPr lang="it-IT" dirty="0" err="1"/>
              <a:t>Store</a:t>
            </a:r>
            <a:r>
              <a:rPr lang="it-IT" dirty="0"/>
              <a:t> X:</a:t>
            </a:r>
          </a:p>
          <a:p>
            <a:pPr marL="914400" lvl="1" indent="-457200"/>
            <a:r>
              <a:rPr lang="it-IT" u="sng" dirty="0"/>
              <a:t>Istruzione</a:t>
            </a:r>
            <a:r>
              <a:rPr lang="it-IT" dirty="0"/>
              <a:t>: </a:t>
            </a:r>
            <a:r>
              <a:rPr lang="it-IT" dirty="0">
                <a:latin typeface="+mn-lt"/>
              </a:rPr>
              <a:t>pop del valore nel top dell’</a:t>
            </a:r>
            <a:r>
              <a:rPr lang="it-IT" dirty="0" err="1">
                <a:latin typeface="+mn-lt"/>
              </a:rPr>
              <a:t>operand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stack</a:t>
            </a:r>
            <a:r>
              <a:rPr lang="it-IT" dirty="0">
                <a:latin typeface="+mn-lt"/>
              </a:rPr>
              <a:t> e memorizzazione all’interno del registro X</a:t>
            </a:r>
          </a:p>
          <a:p>
            <a:pPr marL="914400" lvl="1" indent="-457200"/>
            <a:r>
              <a:rPr lang="it-IT" u="sng" dirty="0"/>
              <a:t>Regola</a:t>
            </a:r>
            <a:r>
              <a:rPr lang="it-IT" dirty="0"/>
              <a:t>:</a:t>
            </a:r>
          </a:p>
          <a:p>
            <a:pPr marL="914400" lvl="1" indent="-457200"/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6ED6A83-E54C-AD46-825E-969362D2E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0791" y="5322181"/>
            <a:ext cx="7610418" cy="686010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6522031-DB66-CF49-9388-8DE9EB7EB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3771" y="2842278"/>
            <a:ext cx="6474210" cy="686009"/>
          </a:xfrm>
          <a:prstGeom prst="rect">
            <a:avLst/>
          </a:prstGeom>
        </p:spPr>
      </p:pic>
      <p:pic>
        <p:nvPicPr>
          <p:cNvPr id="14" name="Immagine 13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088AEE15-A60A-485F-8FC4-313C37F38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025165-FAD2-42CB-B605-E83D591D2A9E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224961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7B825-B60F-4785-B769-1A4DAD44A3F5}"/>
              </a:ext>
            </a:extLst>
          </p:cNvPr>
          <p:cNvGrpSpPr/>
          <p:nvPr/>
        </p:nvGrpSpPr>
        <p:grpSpPr>
          <a:xfrm flipH="1">
            <a:off x="0" y="0"/>
            <a:ext cx="12192005" cy="6858000"/>
            <a:chOff x="-1" y="0"/>
            <a:chExt cx="1219200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099F77-6E5A-4E38-A3B8-98E11E329799}"/>
                </a:ext>
              </a:extLst>
            </p:cNvPr>
            <p:cNvSpPr/>
            <p:nvPr/>
          </p:nvSpPr>
          <p:spPr>
            <a:xfrm flipH="1">
              <a:off x="-1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91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66486-E515-4712-B7D3-BEB5D1415F96}"/>
                </a:ext>
              </a:extLst>
            </p:cNvPr>
            <p:cNvSpPr/>
            <p:nvPr/>
          </p:nvSpPr>
          <p:spPr>
            <a:xfrm rot="16200000" flipH="1">
              <a:off x="5803901" y="469901"/>
              <a:ext cx="6857999" cy="5918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50000"/>
                    <a:alpha val="4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76150C0F-A8B1-44F3-9BB1-1142F6FFC6F0}"/>
                </a:ext>
              </a:extLst>
            </p:cNvPr>
            <p:cNvSpPr/>
            <p:nvPr/>
          </p:nvSpPr>
          <p:spPr>
            <a:xfrm rot="16200000">
              <a:off x="7391403" y="2057399"/>
              <a:ext cx="5857875" cy="3743326"/>
            </a:xfrm>
            <a:prstGeom prst="rtTriangl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51C4990-B560-2A48-B13F-D9181554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113"/>
            <a:ext cx="10515600" cy="5868850"/>
          </a:xfrm>
        </p:spPr>
        <p:txBody>
          <a:bodyPr/>
          <a:lstStyle/>
          <a:p>
            <a:r>
              <a:rPr lang="it-IT" sz="2400" dirty="0" err="1"/>
              <a:t>Ipd</a:t>
            </a:r>
            <a:r>
              <a:rPr lang="it-IT" dirty="0"/>
              <a:t>:</a:t>
            </a:r>
          </a:p>
          <a:p>
            <a:pPr lvl="1"/>
            <a:r>
              <a:rPr lang="it-IT" sz="2000" u="sng" dirty="0"/>
              <a:t>Istruzione</a:t>
            </a:r>
            <a:r>
              <a:rPr lang="it-IT" dirty="0"/>
              <a:t>: </a:t>
            </a:r>
            <a:r>
              <a:rPr lang="it-IT" sz="2000" dirty="0"/>
              <a:t>pop del valore in top all’</a:t>
            </a:r>
            <a:r>
              <a:rPr lang="it-IT" sz="2000" dirty="0" err="1"/>
              <a:t>ipd</a:t>
            </a:r>
            <a:r>
              <a:rPr lang="it-IT" sz="2000" dirty="0"/>
              <a:t> </a:t>
            </a:r>
            <a:r>
              <a:rPr lang="it-IT" sz="2000" dirty="0" err="1"/>
              <a:t>stack</a:t>
            </a:r>
            <a:r>
              <a:rPr lang="it-IT" sz="2000" dirty="0"/>
              <a:t> e ripristino </a:t>
            </a:r>
            <a:r>
              <a:rPr lang="it-IT" sz="2000" dirty="0" err="1"/>
              <a:t>dell’environment</a:t>
            </a:r>
            <a:r>
              <a:rPr lang="it-IT" sz="2000" dirty="0"/>
              <a:t> </a:t>
            </a:r>
          </a:p>
          <a:p>
            <a:pPr lvl="1"/>
            <a:r>
              <a:rPr lang="it-IT" sz="2000" u="sng" dirty="0"/>
              <a:t>Regola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400" dirty="0"/>
              <a:t>Goto </a:t>
            </a:r>
            <a:r>
              <a:rPr lang="it-IT" sz="2400" dirty="0" err="1"/>
              <a:t>j</a:t>
            </a:r>
            <a:r>
              <a:rPr lang="it-IT" dirty="0"/>
              <a:t>:</a:t>
            </a:r>
          </a:p>
          <a:p>
            <a:pPr lvl="1"/>
            <a:r>
              <a:rPr lang="it-IT" sz="2000" u="sng" dirty="0"/>
              <a:t>Istruzione</a:t>
            </a:r>
            <a:r>
              <a:rPr lang="it-IT" dirty="0"/>
              <a:t>: </a:t>
            </a:r>
            <a:r>
              <a:rPr lang="it-IT" sz="2000" dirty="0"/>
              <a:t>salto all’indirizzo </a:t>
            </a:r>
            <a:r>
              <a:rPr lang="it-IT" sz="2000" dirty="0" err="1"/>
              <a:t>j</a:t>
            </a:r>
            <a:endParaRPr lang="it-IT" sz="2000" dirty="0"/>
          </a:p>
          <a:p>
            <a:pPr lvl="1"/>
            <a:r>
              <a:rPr lang="it-IT" sz="2000" u="sng" dirty="0"/>
              <a:t>Regola</a:t>
            </a:r>
            <a:r>
              <a:rPr lang="it-IT" dirty="0"/>
              <a:t>: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9DE0B4B-A59D-6B47-92E7-AB19FEB1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804" y="1805131"/>
            <a:ext cx="5338298" cy="71639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E7F65D98-92BB-004B-AC04-C93393504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8475" y="4655132"/>
            <a:ext cx="5476955" cy="716395"/>
          </a:xfrm>
          <a:prstGeom prst="rect">
            <a:avLst/>
          </a:prstGeom>
        </p:spPr>
      </p:pic>
      <p:pic>
        <p:nvPicPr>
          <p:cNvPr id="9" name="Immagine 8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820DDE53-3EEE-419B-8564-B8D45CF64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B7B5E8-ED80-4B3C-BE4F-83ABF8EBD036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94887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7B825-B60F-4785-B769-1A4DAD44A3F5}"/>
              </a:ext>
            </a:extLst>
          </p:cNvPr>
          <p:cNvGrpSpPr/>
          <p:nvPr/>
        </p:nvGrpSpPr>
        <p:grpSpPr>
          <a:xfrm flipH="1">
            <a:off x="0" y="0"/>
            <a:ext cx="12192005" cy="6858000"/>
            <a:chOff x="-1" y="0"/>
            <a:chExt cx="12192005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099F77-6E5A-4E38-A3B8-98E11E329799}"/>
                </a:ext>
              </a:extLst>
            </p:cNvPr>
            <p:cNvSpPr/>
            <p:nvPr/>
          </p:nvSpPr>
          <p:spPr>
            <a:xfrm flipH="1">
              <a:off x="-1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91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66486-E515-4712-B7D3-BEB5D1415F96}"/>
                </a:ext>
              </a:extLst>
            </p:cNvPr>
            <p:cNvSpPr/>
            <p:nvPr/>
          </p:nvSpPr>
          <p:spPr>
            <a:xfrm rot="16200000" flipH="1">
              <a:off x="5803901" y="469901"/>
              <a:ext cx="6857999" cy="5918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lumMod val="50000"/>
                    <a:alpha val="44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76150C0F-A8B1-44F3-9BB1-1142F6FFC6F0}"/>
                </a:ext>
              </a:extLst>
            </p:cNvPr>
            <p:cNvSpPr/>
            <p:nvPr/>
          </p:nvSpPr>
          <p:spPr>
            <a:xfrm rot="16200000">
              <a:off x="7391403" y="2057399"/>
              <a:ext cx="5857875" cy="3743326"/>
            </a:xfrm>
            <a:prstGeom prst="rtTriangl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FC3AD52F-1100-5C48-B2F4-059575C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/>
          <a:lstStyle/>
          <a:p>
            <a:r>
              <a:rPr lang="it-IT" sz="2400" dirty="0"/>
              <a:t>IF </a:t>
            </a:r>
            <a:r>
              <a:rPr lang="it-IT" sz="2400" dirty="0" err="1"/>
              <a:t>j</a:t>
            </a:r>
            <a:r>
              <a:rPr lang="it-IT" dirty="0"/>
              <a:t>:</a:t>
            </a:r>
          </a:p>
          <a:p>
            <a:endParaRPr lang="it-IT" dirty="0"/>
          </a:p>
          <a:p>
            <a:pPr lvl="1"/>
            <a:r>
              <a:rPr lang="it-IT" sz="2000" u="sng" dirty="0"/>
              <a:t>Istruzione</a:t>
            </a:r>
            <a:r>
              <a:rPr lang="it-IT" dirty="0"/>
              <a:t>: </a:t>
            </a:r>
            <a:r>
              <a:rPr lang="it-IT" sz="2000" dirty="0"/>
              <a:t>pop del valore in top all’</a:t>
            </a:r>
            <a:r>
              <a:rPr lang="it-IT" sz="2000" dirty="0" err="1"/>
              <a:t>operand</a:t>
            </a:r>
            <a:r>
              <a:rPr lang="it-IT" sz="2000" dirty="0"/>
              <a:t> </a:t>
            </a:r>
            <a:r>
              <a:rPr lang="it-IT" sz="2000" dirty="0" err="1"/>
              <a:t>stack</a:t>
            </a:r>
            <a:r>
              <a:rPr lang="it-IT" sz="2000" dirty="0"/>
              <a:t>. Salto all’indirizzo </a:t>
            </a:r>
            <a:r>
              <a:rPr lang="it-IT" sz="2000" dirty="0" err="1"/>
              <a:t>j</a:t>
            </a:r>
            <a:r>
              <a:rPr lang="it-IT" sz="2000" dirty="0"/>
              <a:t> in caso di valore diverso da zero</a:t>
            </a:r>
            <a:endParaRPr lang="it-IT" sz="2000" u="sng" dirty="0"/>
          </a:p>
          <a:p>
            <a:pPr lvl="1"/>
            <a:r>
              <a:rPr lang="it-IT" sz="2000" u="sng" dirty="0"/>
              <a:t>Regole</a:t>
            </a:r>
            <a:r>
              <a:rPr lang="it-IT" dirty="0"/>
              <a:t>: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DF89E8DF-898A-D44B-B325-DB3FB3DF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632" y="4429123"/>
            <a:ext cx="10515601" cy="624303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0B03900-7EF4-6441-A59D-42B4B3C98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632" y="2804697"/>
            <a:ext cx="10476585" cy="624303"/>
          </a:xfrm>
          <a:prstGeom prst="rect">
            <a:avLst/>
          </a:prstGeom>
        </p:spPr>
      </p:pic>
      <p:pic>
        <p:nvPicPr>
          <p:cNvPr id="9" name="Immagine 8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898EF420-0DF3-4D5A-9C16-9A7100089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8153E9-CFEF-4628-860D-A2F32A3BB0CA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103451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29C0CB-8A02-4128-AD34-EF570C321802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91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8994A6-503C-4FEF-BB97-ACB18681773F}"/>
              </a:ext>
            </a:extLst>
          </p:cNvPr>
          <p:cNvSpPr/>
          <p:nvPr/>
        </p:nvSpPr>
        <p:spPr>
          <a:xfrm rot="16200000" flipH="1">
            <a:off x="5803901" y="469901"/>
            <a:ext cx="6857999" cy="59182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>
                  <a:lumMod val="50000"/>
                  <a:alpha val="4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73D2324-AF92-4C79-ACA4-F6D174647C66}"/>
              </a:ext>
            </a:extLst>
          </p:cNvPr>
          <p:cNvSpPr/>
          <p:nvPr/>
        </p:nvSpPr>
        <p:spPr>
          <a:xfrm rot="16200000">
            <a:off x="10341991" y="5007990"/>
            <a:ext cx="1507428" cy="2192591"/>
          </a:xfrm>
          <a:prstGeom prst="rtTriangle">
            <a:avLst/>
          </a:prstGeom>
          <a:solidFill>
            <a:schemeClr val="accent2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349C6E39-E232-8349-83DA-5D3AA99F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62" y="514029"/>
            <a:ext cx="2403087" cy="627940"/>
          </a:xfrm>
        </p:spPr>
        <p:txBody>
          <a:bodyPr/>
          <a:lstStyle/>
          <a:p>
            <a:r>
              <a:rPr lang="it-IT" dirty="0"/>
              <a:t>ESEMPIO 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A21C008-6DA6-9E4C-838B-229E69F9D08D}"/>
              </a:ext>
            </a:extLst>
          </p:cNvPr>
          <p:cNvSpPr txBox="1"/>
          <p:nvPr/>
        </p:nvSpPr>
        <p:spPr>
          <a:xfrm>
            <a:off x="965486" y="1655997"/>
            <a:ext cx="2968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 err="1">
                <a:solidFill>
                  <a:schemeClr val="bg1"/>
                </a:solidFill>
              </a:rPr>
              <a:t>Bytecode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1    </a:t>
            </a:r>
            <a:r>
              <a:rPr lang="it-IT" dirty="0" err="1">
                <a:solidFill>
                  <a:schemeClr val="bg1"/>
                </a:solidFill>
              </a:rPr>
              <a:t>load</a:t>
            </a:r>
            <a:r>
              <a:rPr lang="it-IT" dirty="0">
                <a:solidFill>
                  <a:schemeClr val="bg1"/>
                </a:solidFill>
              </a:rPr>
              <a:t> x</a:t>
            </a:r>
          </a:p>
          <a:p>
            <a:r>
              <a:rPr lang="it-IT" dirty="0">
                <a:solidFill>
                  <a:schemeClr val="bg1"/>
                </a:solidFill>
              </a:rPr>
              <a:t>2    </a:t>
            </a:r>
            <a:r>
              <a:rPr lang="it-IT" dirty="0" err="1">
                <a:solidFill>
                  <a:schemeClr val="bg1"/>
                </a:solidFill>
              </a:rPr>
              <a:t>if</a:t>
            </a:r>
            <a:r>
              <a:rPr lang="it-IT" dirty="0">
                <a:solidFill>
                  <a:schemeClr val="bg1"/>
                </a:solidFill>
              </a:rPr>
              <a:t> 5</a:t>
            </a:r>
          </a:p>
          <a:p>
            <a:pPr marL="342900" indent="-342900">
              <a:buAutoNum type="arabicPlain" startAt="3"/>
            </a:pPr>
            <a:r>
              <a:rPr lang="it-IT" dirty="0" err="1">
                <a:solidFill>
                  <a:schemeClr val="bg1"/>
                </a:solidFill>
              </a:rPr>
              <a:t>push</a:t>
            </a:r>
            <a:r>
              <a:rPr lang="it-IT" dirty="0">
                <a:solidFill>
                  <a:schemeClr val="bg1"/>
                </a:solidFill>
              </a:rPr>
              <a:t> 1</a:t>
            </a:r>
          </a:p>
          <a:p>
            <a:pPr marL="342900" indent="-342900">
              <a:buAutoNum type="arabicPlain" startAt="3"/>
            </a:pPr>
            <a:r>
              <a:rPr lang="it-IT" dirty="0">
                <a:solidFill>
                  <a:schemeClr val="bg1"/>
                </a:solidFill>
              </a:rPr>
              <a:t>goto 6</a:t>
            </a:r>
          </a:p>
          <a:p>
            <a:pPr marL="342900" indent="-342900">
              <a:buAutoNum type="arabicPlain" startAt="3"/>
            </a:pPr>
            <a:r>
              <a:rPr lang="it-IT" dirty="0" err="1">
                <a:solidFill>
                  <a:schemeClr val="bg1"/>
                </a:solidFill>
              </a:rPr>
              <a:t>push</a:t>
            </a:r>
            <a:r>
              <a:rPr lang="it-IT" dirty="0">
                <a:solidFill>
                  <a:schemeClr val="bg1"/>
                </a:solidFill>
              </a:rPr>
              <a:t> 0</a:t>
            </a:r>
          </a:p>
          <a:p>
            <a:pPr marL="342900" indent="-342900">
              <a:buAutoNum type="arabicPlain" startAt="3"/>
            </a:pPr>
            <a:r>
              <a:rPr lang="it-IT" dirty="0" err="1">
                <a:solidFill>
                  <a:schemeClr val="bg1"/>
                </a:solidFill>
              </a:rPr>
              <a:t>store</a:t>
            </a:r>
            <a:r>
              <a:rPr lang="it-IT" dirty="0">
                <a:solidFill>
                  <a:schemeClr val="bg1"/>
                </a:solidFill>
              </a:rPr>
              <a:t> y</a:t>
            </a:r>
          </a:p>
          <a:p>
            <a:pPr marL="342900" indent="-342900">
              <a:buAutoNum type="arabicPlain" startAt="3"/>
            </a:pPr>
            <a:r>
              <a:rPr lang="it-IT" dirty="0" err="1">
                <a:solidFill>
                  <a:schemeClr val="bg1"/>
                </a:solidFill>
              </a:rPr>
              <a:t>halt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1F1255AE-EB75-9644-8E69-B921FFCE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9826"/>
            <a:ext cx="7122521" cy="5718348"/>
          </a:xfrm>
          <a:prstGeom prst="rect">
            <a:avLst/>
          </a:prstGeom>
        </p:spPr>
      </p:pic>
      <p:pic>
        <p:nvPicPr>
          <p:cNvPr id="8" name="Immagine 7" descr="Immagine che contiene finestra&#10;&#10;Descrizione generata automaticamente">
            <a:extLst>
              <a:ext uri="{FF2B5EF4-FFF2-40B4-BE49-F238E27FC236}">
                <a16:creationId xmlns:a16="http://schemas.microsoft.com/office/drawing/2014/main" id="{3F0F7037-070A-4EB3-83B7-63DCB146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0" y="6064594"/>
            <a:ext cx="572466" cy="58351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0F254-153F-4524-BB5E-59979AD7DD25}"/>
              </a:ext>
            </a:extLst>
          </p:cNvPr>
          <p:cNvSpPr txBox="1"/>
          <p:nvPr/>
        </p:nvSpPr>
        <p:spPr>
          <a:xfrm>
            <a:off x="8913953" y="6225545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+mj-lt"/>
              </a:rPr>
              <a:t>Formal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it-IT" sz="1100" dirty="0">
                <a:solidFill>
                  <a:schemeClr val="bg1"/>
                </a:solidFill>
                <a:latin typeface="+mj-lt"/>
              </a:rPr>
              <a:t> for Secure Systems 2019/2020</a:t>
            </a:r>
          </a:p>
        </p:txBody>
      </p:sp>
    </p:spTree>
    <p:extLst>
      <p:ext uri="{BB962C8B-B14F-4D97-AF65-F5344CB8AC3E}">
        <p14:creationId xmlns:p14="http://schemas.microsoft.com/office/powerpoint/2010/main" val="362060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79D"/>
      </a:accent1>
      <a:accent2>
        <a:srgbClr val="07193A"/>
      </a:accent2>
      <a:accent3>
        <a:srgbClr val="00D9FB"/>
      </a:accent3>
      <a:accent4>
        <a:srgbClr val="F14E79"/>
      </a:accent4>
      <a:accent5>
        <a:srgbClr val="5C2163"/>
      </a:accent5>
      <a:accent6>
        <a:srgbClr val="2E3182"/>
      </a:accent6>
      <a:hlink>
        <a:srgbClr val="0563C1"/>
      </a:hlink>
      <a:folHlink>
        <a:srgbClr val="954F72"/>
      </a:folHlink>
    </a:clrScheme>
    <a:fontScheme name="Custom 1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bg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468</Words>
  <Application>Microsoft Office PowerPoint</Application>
  <PresentationFormat>Widescreen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Office Theme</vt:lpstr>
      <vt:lpstr>SECURE INFORMATION FLOW IN JAVA BYTECODE</vt:lpstr>
      <vt:lpstr>Presentazione standard di PowerPoint</vt:lpstr>
      <vt:lpstr>ASSUNZIONI</vt:lpstr>
      <vt:lpstr>SCELTE DI IMPLEMENTAZIONE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ESEMPIO 1</vt:lpstr>
      <vt:lpstr>     ESEMPIO 2</vt:lpstr>
      <vt:lpstr>Presentazione standard di PowerPoint</vt:lpstr>
      <vt:lpstr>           ESEMPIO 2: Bytecode sicuro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Dhaniel</dc:creator>
  <cp:lastModifiedBy>Tommaso Billi</cp:lastModifiedBy>
  <cp:revision>51</cp:revision>
  <dcterms:created xsi:type="dcterms:W3CDTF">2020-07-28T06:43:44Z</dcterms:created>
  <dcterms:modified xsi:type="dcterms:W3CDTF">2021-01-07T09:42:50Z</dcterms:modified>
</cp:coreProperties>
</file>