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5"/>
  </p:notesMasterIdLst>
  <p:sldIdLst>
    <p:sldId id="294" r:id="rId2"/>
    <p:sldId id="295" r:id="rId3"/>
    <p:sldId id="296" r:id="rId4"/>
  </p:sldIdLst>
  <p:sldSz cx="9144000" cy="5143500" type="screen16x9"/>
  <p:notesSz cx="6858000" cy="9144000"/>
  <p:embeddedFontLst>
    <p:embeddedFont>
      <p:font typeface="Bree Serif" panose="020B0604020202020204" charset="0"/>
      <p:regular r:id="rId6"/>
    </p:embeddedFont>
    <p:embeddedFont>
      <p:font typeface="Roboto Black" panose="02000000000000000000" pitchFamily="2" charset="0"/>
      <p:bold r:id="rId7"/>
      <p:boldItalic r:id="rId8"/>
    </p:embeddedFont>
    <p:embeddedFont>
      <p:font typeface="Roboto Light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431CB9-BC39-4F81-B3F9-D62E8417782D}">
  <a:tblStyle styleId="{47431CB9-BC39-4F81-B3F9-D62E841778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2F8320-7155-43E0-8CEF-79B8CC991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369700"/>
            <a:ext cx="8520600" cy="805802"/>
          </a:xfrm>
        </p:spPr>
        <p:txBody>
          <a:bodyPr/>
          <a:lstStyle/>
          <a:p>
            <a:r>
              <a:rPr lang="it-IT" sz="4000" dirty="0"/>
              <a:t>Synchronization Problem</a:t>
            </a:r>
            <a:endParaRPr lang="it-IT" sz="36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1DA2DF-D145-45A5-83E0-F8C1B6A75403}"/>
              </a:ext>
            </a:extLst>
          </p:cNvPr>
          <p:cNvSpPr txBox="1"/>
          <p:nvPr/>
        </p:nvSpPr>
        <p:spPr>
          <a:xfrm>
            <a:off x="788393" y="1248310"/>
            <a:ext cx="7899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PROBLEM :  </a:t>
            </a:r>
          </a:p>
          <a:p>
            <a:endParaRPr lang="it-IT" sz="1600" dirty="0">
              <a:solidFill>
                <a:schemeClr val="bg1"/>
              </a:solidFill>
            </a:endParaRPr>
          </a:p>
          <a:p>
            <a:r>
              <a:rPr lang="en-US" sz="1600" b="0" i="0" dirty="0">
                <a:solidFill>
                  <a:schemeClr val="bg1"/>
                </a:solidFill>
                <a:effectLst/>
              </a:rPr>
              <a:t>Two o more peers can try to upload the same file, not yet presen</a:t>
            </a:r>
            <a:r>
              <a:rPr lang="en-US" sz="1600" dirty="0">
                <a:solidFill>
                  <a:schemeClr val="bg1"/>
                </a:solidFill>
              </a:rPr>
              <a:t>t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 in the system, at a tracker. </a:t>
            </a:r>
            <a:r>
              <a:rPr lang="en-US" sz="1600" dirty="0">
                <a:solidFill>
                  <a:schemeClr val="bg1"/>
                </a:solidFill>
              </a:rPr>
              <a:t>A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 race begins and it can lead to have more torrents of the same file managed by multiple trackers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.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9750BA-E4D1-446B-B834-A13732EA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35" y="517749"/>
            <a:ext cx="670579" cy="6609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3414D41-A315-4CEC-856B-3EB523783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14" y="2895836"/>
            <a:ext cx="1866532" cy="1802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B70804-62C4-456D-A3FF-409E5F2AAA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067" t="38157" r="36932" b="15340"/>
          <a:stretch/>
        </p:blipFill>
        <p:spPr>
          <a:xfrm>
            <a:off x="4352762" y="2571749"/>
            <a:ext cx="438476" cy="229279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6D866A4-21E4-4507-A502-EF54C561F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254" y="2895836"/>
            <a:ext cx="1866532" cy="1802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D639BE0-E014-4A03-8B74-FD47CFAE5D38}"/>
              </a:ext>
            </a:extLst>
          </p:cNvPr>
          <p:cNvSpPr txBox="1"/>
          <p:nvPr/>
        </p:nvSpPr>
        <p:spPr>
          <a:xfrm>
            <a:off x="1778555" y="2595293"/>
            <a:ext cx="925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Client 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D71F593-920B-44A2-B117-034ADB172382}"/>
              </a:ext>
            </a:extLst>
          </p:cNvPr>
          <p:cNvSpPr txBox="1"/>
          <p:nvPr/>
        </p:nvSpPr>
        <p:spPr>
          <a:xfrm>
            <a:off x="6666614" y="2571749"/>
            <a:ext cx="871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Client 2</a:t>
            </a:r>
          </a:p>
        </p:txBody>
      </p:sp>
    </p:spTree>
    <p:extLst>
      <p:ext uri="{BB962C8B-B14F-4D97-AF65-F5344CB8AC3E}">
        <p14:creationId xmlns:p14="http://schemas.microsoft.com/office/powerpoint/2010/main" val="255276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5C37F-8DC5-4D9C-8E17-765A5BA08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899" y="3376516"/>
            <a:ext cx="2293930" cy="196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The critical section, where the</a:t>
            </a:r>
            <a:r>
              <a:rPr lang="en-US" sz="16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 new file is assigned to a given tracker,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will be managed through a Singleton EJB.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B40CDB4-D0E6-4663-908A-CE175726CF50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6165718" y="3977490"/>
            <a:ext cx="2314022" cy="1962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It consists of using the lock when a thread accesses the method. </a:t>
            </a:r>
            <a:br>
              <a:rPr lang="en-US" sz="16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Two types of lock has been used:</a:t>
            </a:r>
            <a:br>
              <a:rPr lang="it-IT" sz="16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i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LockType.WRITE  And </a:t>
            </a:r>
            <a:r>
              <a:rPr lang="en-US" sz="16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LockType.READ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 </a:t>
            </a:r>
            <a:br>
              <a:rPr lang="en-US" sz="20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BF4A881-2B06-44E5-8CEB-6F2BA9F4D476}"/>
              </a:ext>
            </a:extLst>
          </p:cNvPr>
          <p:cNvSpPr>
            <a:spLocks noGrp="1"/>
          </p:cNvSpPr>
          <p:nvPr>
            <p:ph type="ctrTitle" idx="5"/>
          </p:nvPr>
        </p:nvSpPr>
        <p:spPr>
          <a:xfrm>
            <a:off x="3414989" y="3603824"/>
            <a:ext cx="2314022" cy="15367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In order to guarantee that concurrency is managed correctly the </a:t>
            </a:r>
            <a:r>
              <a:rPr lang="en-US" sz="1600" i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Container-managed Concurrency model </a:t>
            </a:r>
            <a:r>
              <a:rPr lang="en-US" sz="16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has been adopted</a:t>
            </a:r>
            <a:r>
              <a:rPr lang="en-US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.</a:t>
            </a: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627958D9-025D-4134-8CEC-FE9EF72280D9}"/>
              </a:ext>
            </a:extLst>
          </p:cNvPr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pPr algn="ctr"/>
            <a:r>
              <a:rPr lang="it-IT" sz="4000" dirty="0"/>
              <a:t>Solution: Singleton EJB</a:t>
            </a:r>
            <a:endParaRPr lang="it-IT" sz="3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4831FE1-8F83-4E48-B181-A29A73EAC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27" y="3977490"/>
            <a:ext cx="659946" cy="650517"/>
          </a:xfrm>
          <a:prstGeom prst="rect">
            <a:avLst/>
          </a:prstGeom>
        </p:spPr>
      </p:pic>
      <p:grpSp>
        <p:nvGrpSpPr>
          <p:cNvPr id="7" name="Google Shape;8656;p58">
            <a:extLst>
              <a:ext uri="{FF2B5EF4-FFF2-40B4-BE49-F238E27FC236}">
                <a16:creationId xmlns:a16="http://schemas.microsoft.com/office/drawing/2014/main" id="{E6C6C39E-739A-485F-9F82-2AA197D14916}"/>
              </a:ext>
            </a:extLst>
          </p:cNvPr>
          <p:cNvGrpSpPr/>
          <p:nvPr/>
        </p:nvGrpSpPr>
        <p:grpSpPr>
          <a:xfrm>
            <a:off x="1607499" y="4034926"/>
            <a:ext cx="659946" cy="535647"/>
            <a:chOff x="-6690625" y="3631325"/>
            <a:chExt cx="307225" cy="292225"/>
          </a:xfrm>
        </p:grpSpPr>
        <p:sp>
          <p:nvSpPr>
            <p:cNvPr id="8" name="Google Shape;8657;p58">
              <a:extLst>
                <a:ext uri="{FF2B5EF4-FFF2-40B4-BE49-F238E27FC236}">
                  <a16:creationId xmlns:a16="http://schemas.microsoft.com/office/drawing/2014/main" id="{7895C8E4-59D9-4D17-9868-E116EB6E86C6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58;p58">
              <a:extLst>
                <a:ext uri="{FF2B5EF4-FFF2-40B4-BE49-F238E27FC236}">
                  <a16:creationId xmlns:a16="http://schemas.microsoft.com/office/drawing/2014/main" id="{BF0D6AB7-B3F0-4DCF-8518-6C8D218BA2AB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59;p58">
              <a:extLst>
                <a:ext uri="{FF2B5EF4-FFF2-40B4-BE49-F238E27FC236}">
                  <a16:creationId xmlns:a16="http://schemas.microsoft.com/office/drawing/2014/main" id="{72A63187-0247-424B-91BA-A766115C73AA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660;p58">
              <a:extLst>
                <a:ext uri="{FF2B5EF4-FFF2-40B4-BE49-F238E27FC236}">
                  <a16:creationId xmlns:a16="http://schemas.microsoft.com/office/drawing/2014/main" id="{5891353F-FB15-48F0-8A7D-7F95AD00A1F8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61;p58">
              <a:extLst>
                <a:ext uri="{FF2B5EF4-FFF2-40B4-BE49-F238E27FC236}">
                  <a16:creationId xmlns:a16="http://schemas.microsoft.com/office/drawing/2014/main" id="{BCA9B42A-AB21-4B26-BBE1-0E6D7F858ECB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5857;p52">
            <a:extLst>
              <a:ext uri="{FF2B5EF4-FFF2-40B4-BE49-F238E27FC236}">
                <a16:creationId xmlns:a16="http://schemas.microsoft.com/office/drawing/2014/main" id="{9B1706FA-4FDD-408F-BE49-F5C81970C0B9}"/>
              </a:ext>
            </a:extLst>
          </p:cNvPr>
          <p:cNvGrpSpPr/>
          <p:nvPr/>
        </p:nvGrpSpPr>
        <p:grpSpPr>
          <a:xfrm>
            <a:off x="7068092" y="4053616"/>
            <a:ext cx="566166" cy="498263"/>
            <a:chOff x="3854700" y="249750"/>
            <a:chExt cx="500425" cy="481125"/>
          </a:xfrm>
        </p:grpSpPr>
        <p:sp>
          <p:nvSpPr>
            <p:cNvPr id="14" name="Google Shape;5858;p52">
              <a:extLst>
                <a:ext uri="{FF2B5EF4-FFF2-40B4-BE49-F238E27FC236}">
                  <a16:creationId xmlns:a16="http://schemas.microsoft.com/office/drawing/2014/main" id="{2F0783EF-7D81-4419-805B-AB4D603A6D55}"/>
                </a:ext>
              </a:extLst>
            </p:cNvPr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859;p52">
              <a:extLst>
                <a:ext uri="{FF2B5EF4-FFF2-40B4-BE49-F238E27FC236}">
                  <a16:creationId xmlns:a16="http://schemas.microsoft.com/office/drawing/2014/main" id="{007AA16D-88D0-432A-A950-3042747D9E25}"/>
                </a:ext>
              </a:extLst>
            </p:cNvPr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860;p52">
              <a:extLst>
                <a:ext uri="{FF2B5EF4-FFF2-40B4-BE49-F238E27FC236}">
                  <a16:creationId xmlns:a16="http://schemas.microsoft.com/office/drawing/2014/main" id="{430FDF85-C8DC-44A6-9093-F5ABE3B79B90}"/>
                </a:ext>
              </a:extLst>
            </p:cNvPr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861;p52">
              <a:extLst>
                <a:ext uri="{FF2B5EF4-FFF2-40B4-BE49-F238E27FC236}">
                  <a16:creationId xmlns:a16="http://schemas.microsoft.com/office/drawing/2014/main" id="{4FE5CD45-0117-477B-BF32-5585B1DDBE0B}"/>
                </a:ext>
              </a:extLst>
            </p:cNvPr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862;p52">
              <a:extLst>
                <a:ext uri="{FF2B5EF4-FFF2-40B4-BE49-F238E27FC236}">
                  <a16:creationId xmlns:a16="http://schemas.microsoft.com/office/drawing/2014/main" id="{0832F2C2-CF26-4B41-82B4-25B355BEA9DE}"/>
                </a:ext>
              </a:extLst>
            </p:cNvPr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863;p52">
              <a:extLst>
                <a:ext uri="{FF2B5EF4-FFF2-40B4-BE49-F238E27FC236}">
                  <a16:creationId xmlns:a16="http://schemas.microsoft.com/office/drawing/2014/main" id="{EE0D899A-65CF-4A3E-8303-219A11F6573C}"/>
                </a:ext>
              </a:extLst>
            </p:cNvPr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5864;p52">
              <a:extLst>
                <a:ext uri="{FF2B5EF4-FFF2-40B4-BE49-F238E27FC236}">
                  <a16:creationId xmlns:a16="http://schemas.microsoft.com/office/drawing/2014/main" id="{A6459679-474B-4C79-B849-A2069EF1F3F5}"/>
                </a:ext>
              </a:extLst>
            </p:cNvPr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5865;p52">
              <a:extLst>
                <a:ext uri="{FF2B5EF4-FFF2-40B4-BE49-F238E27FC236}">
                  <a16:creationId xmlns:a16="http://schemas.microsoft.com/office/drawing/2014/main" id="{80661837-6B56-4A31-8F34-DE0E54DCE506}"/>
                </a:ext>
              </a:extLst>
            </p:cNvPr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5061;p50">
            <a:extLst>
              <a:ext uri="{FF2B5EF4-FFF2-40B4-BE49-F238E27FC236}">
                <a16:creationId xmlns:a16="http://schemas.microsoft.com/office/drawing/2014/main" id="{DA95249C-BD13-4349-90DD-6EF13E2B2E5B}"/>
              </a:ext>
            </a:extLst>
          </p:cNvPr>
          <p:cNvGrpSpPr/>
          <p:nvPr/>
        </p:nvGrpSpPr>
        <p:grpSpPr>
          <a:xfrm>
            <a:off x="439291" y="249842"/>
            <a:ext cx="1028002" cy="1228084"/>
            <a:chOff x="5985650" y="2860025"/>
            <a:chExt cx="1396075" cy="1539775"/>
          </a:xfrm>
        </p:grpSpPr>
        <p:sp>
          <p:nvSpPr>
            <p:cNvPr id="31" name="Google Shape;5062;p50">
              <a:extLst>
                <a:ext uri="{FF2B5EF4-FFF2-40B4-BE49-F238E27FC236}">
                  <a16:creationId xmlns:a16="http://schemas.microsoft.com/office/drawing/2014/main" id="{10BB913F-66E6-4215-B999-A72D77DD947E}"/>
                </a:ext>
              </a:extLst>
            </p:cNvPr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063;p50">
              <a:extLst>
                <a:ext uri="{FF2B5EF4-FFF2-40B4-BE49-F238E27FC236}">
                  <a16:creationId xmlns:a16="http://schemas.microsoft.com/office/drawing/2014/main" id="{38673728-3C0C-4E6B-9C55-35F91E6DBE0C}"/>
                </a:ext>
              </a:extLst>
            </p:cNvPr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064;p50">
              <a:extLst>
                <a:ext uri="{FF2B5EF4-FFF2-40B4-BE49-F238E27FC236}">
                  <a16:creationId xmlns:a16="http://schemas.microsoft.com/office/drawing/2014/main" id="{B8FF91CC-87E7-4105-86E6-889788413126}"/>
                </a:ext>
              </a:extLst>
            </p:cNvPr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065;p50">
              <a:extLst>
                <a:ext uri="{FF2B5EF4-FFF2-40B4-BE49-F238E27FC236}">
                  <a16:creationId xmlns:a16="http://schemas.microsoft.com/office/drawing/2014/main" id="{831A3F80-70CD-4AAD-AE53-DDA90189F41F}"/>
                </a:ext>
              </a:extLst>
            </p:cNvPr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66;p50">
              <a:extLst>
                <a:ext uri="{FF2B5EF4-FFF2-40B4-BE49-F238E27FC236}">
                  <a16:creationId xmlns:a16="http://schemas.microsoft.com/office/drawing/2014/main" id="{9FA129A6-6C61-450E-A957-36806191EED3}"/>
                </a:ext>
              </a:extLst>
            </p:cNvPr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067;p50">
              <a:extLst>
                <a:ext uri="{FF2B5EF4-FFF2-40B4-BE49-F238E27FC236}">
                  <a16:creationId xmlns:a16="http://schemas.microsoft.com/office/drawing/2014/main" id="{29CAAC4C-969F-4293-8016-C9AD768A2ECB}"/>
                </a:ext>
              </a:extLst>
            </p:cNvPr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68;p50">
              <a:extLst>
                <a:ext uri="{FF2B5EF4-FFF2-40B4-BE49-F238E27FC236}">
                  <a16:creationId xmlns:a16="http://schemas.microsoft.com/office/drawing/2014/main" id="{A7D40980-D603-40A0-9817-3FBB6B884744}"/>
                </a:ext>
              </a:extLst>
            </p:cNvPr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69;p50">
              <a:extLst>
                <a:ext uri="{FF2B5EF4-FFF2-40B4-BE49-F238E27FC236}">
                  <a16:creationId xmlns:a16="http://schemas.microsoft.com/office/drawing/2014/main" id="{EF8B6FC2-B61F-4E43-BB2E-B945BD13B11C}"/>
                </a:ext>
              </a:extLst>
            </p:cNvPr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70;p50">
              <a:extLst>
                <a:ext uri="{FF2B5EF4-FFF2-40B4-BE49-F238E27FC236}">
                  <a16:creationId xmlns:a16="http://schemas.microsoft.com/office/drawing/2014/main" id="{B7C7F024-1B9D-42F8-BEAD-1A6936D43281}"/>
                </a:ext>
              </a:extLst>
            </p:cNvPr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71;p50">
              <a:extLst>
                <a:ext uri="{FF2B5EF4-FFF2-40B4-BE49-F238E27FC236}">
                  <a16:creationId xmlns:a16="http://schemas.microsoft.com/office/drawing/2014/main" id="{AC3C1794-F3A5-4561-BD10-49DEED255FE6}"/>
                </a:ext>
              </a:extLst>
            </p:cNvPr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072;p50">
              <a:extLst>
                <a:ext uri="{FF2B5EF4-FFF2-40B4-BE49-F238E27FC236}">
                  <a16:creationId xmlns:a16="http://schemas.microsoft.com/office/drawing/2014/main" id="{9EA3936A-FB4A-4C59-A962-454CB9C4C725}"/>
                </a:ext>
              </a:extLst>
            </p:cNvPr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73;p50">
              <a:extLst>
                <a:ext uri="{FF2B5EF4-FFF2-40B4-BE49-F238E27FC236}">
                  <a16:creationId xmlns:a16="http://schemas.microsoft.com/office/drawing/2014/main" id="{D6FD8E79-C928-4E59-AD1F-BD9EA03E6975}"/>
                </a:ext>
              </a:extLst>
            </p:cNvPr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074;p50">
              <a:extLst>
                <a:ext uri="{FF2B5EF4-FFF2-40B4-BE49-F238E27FC236}">
                  <a16:creationId xmlns:a16="http://schemas.microsoft.com/office/drawing/2014/main" id="{7CA4C7C1-0265-42BB-9B28-28BFE08A949C}"/>
                </a:ext>
              </a:extLst>
            </p:cNvPr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75;p50">
              <a:extLst>
                <a:ext uri="{FF2B5EF4-FFF2-40B4-BE49-F238E27FC236}">
                  <a16:creationId xmlns:a16="http://schemas.microsoft.com/office/drawing/2014/main" id="{64303AD6-72FD-4159-AB59-B7717CF8A961}"/>
                </a:ext>
              </a:extLst>
            </p:cNvPr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076;p50">
              <a:extLst>
                <a:ext uri="{FF2B5EF4-FFF2-40B4-BE49-F238E27FC236}">
                  <a16:creationId xmlns:a16="http://schemas.microsoft.com/office/drawing/2014/main" id="{4E319D9B-A9BE-40F8-AB3B-3ABDD6C22DBA}"/>
                </a:ext>
              </a:extLst>
            </p:cNvPr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077;p50">
              <a:extLst>
                <a:ext uri="{FF2B5EF4-FFF2-40B4-BE49-F238E27FC236}">
                  <a16:creationId xmlns:a16="http://schemas.microsoft.com/office/drawing/2014/main" id="{3CB644A7-E1D3-4BA4-9E28-8591B6EA63D9}"/>
                </a:ext>
              </a:extLst>
            </p:cNvPr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078;p50">
              <a:extLst>
                <a:ext uri="{FF2B5EF4-FFF2-40B4-BE49-F238E27FC236}">
                  <a16:creationId xmlns:a16="http://schemas.microsoft.com/office/drawing/2014/main" id="{0D27E356-3690-4FA4-B051-B6DE339DC2D5}"/>
                </a:ext>
              </a:extLst>
            </p:cNvPr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079;p50">
              <a:extLst>
                <a:ext uri="{FF2B5EF4-FFF2-40B4-BE49-F238E27FC236}">
                  <a16:creationId xmlns:a16="http://schemas.microsoft.com/office/drawing/2014/main" id="{214A4638-9B4D-4F7D-91DE-DD055CCB6C0F}"/>
                </a:ext>
              </a:extLst>
            </p:cNvPr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080;p50">
              <a:extLst>
                <a:ext uri="{FF2B5EF4-FFF2-40B4-BE49-F238E27FC236}">
                  <a16:creationId xmlns:a16="http://schemas.microsoft.com/office/drawing/2014/main" id="{4CC191C6-B041-4559-995A-10B14D41B2CC}"/>
                </a:ext>
              </a:extLst>
            </p:cNvPr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81;p50">
              <a:extLst>
                <a:ext uri="{FF2B5EF4-FFF2-40B4-BE49-F238E27FC236}">
                  <a16:creationId xmlns:a16="http://schemas.microsoft.com/office/drawing/2014/main" id="{6CA35B2A-60E5-4A3D-A9A0-4F6C874F1960}"/>
                </a:ext>
              </a:extLst>
            </p:cNvPr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82;p50">
              <a:extLst>
                <a:ext uri="{FF2B5EF4-FFF2-40B4-BE49-F238E27FC236}">
                  <a16:creationId xmlns:a16="http://schemas.microsoft.com/office/drawing/2014/main" id="{03B1148D-5593-41EB-B997-CC5F31588D7C}"/>
                </a:ext>
              </a:extLst>
            </p:cNvPr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83;p50">
              <a:extLst>
                <a:ext uri="{FF2B5EF4-FFF2-40B4-BE49-F238E27FC236}">
                  <a16:creationId xmlns:a16="http://schemas.microsoft.com/office/drawing/2014/main" id="{7C50083E-BF93-449E-9D88-2B24CB5BD0AA}"/>
                </a:ext>
              </a:extLst>
            </p:cNvPr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84;p50">
              <a:extLst>
                <a:ext uri="{FF2B5EF4-FFF2-40B4-BE49-F238E27FC236}">
                  <a16:creationId xmlns:a16="http://schemas.microsoft.com/office/drawing/2014/main" id="{E12C8A23-120D-4DD4-941A-7F37066FFF17}"/>
                </a:ext>
              </a:extLst>
            </p:cNvPr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85;p50">
              <a:extLst>
                <a:ext uri="{FF2B5EF4-FFF2-40B4-BE49-F238E27FC236}">
                  <a16:creationId xmlns:a16="http://schemas.microsoft.com/office/drawing/2014/main" id="{63F9B109-C489-490E-8AE6-E77B9D336434}"/>
                </a:ext>
              </a:extLst>
            </p:cNvPr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86;p50">
              <a:extLst>
                <a:ext uri="{FF2B5EF4-FFF2-40B4-BE49-F238E27FC236}">
                  <a16:creationId xmlns:a16="http://schemas.microsoft.com/office/drawing/2014/main" id="{C1EE9927-2D52-4CEF-9174-FBA6B8891270}"/>
                </a:ext>
              </a:extLst>
            </p:cNvPr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87;p50">
              <a:extLst>
                <a:ext uri="{FF2B5EF4-FFF2-40B4-BE49-F238E27FC236}">
                  <a16:creationId xmlns:a16="http://schemas.microsoft.com/office/drawing/2014/main" id="{F16125F1-52FE-414E-90DA-F01A14288972}"/>
                </a:ext>
              </a:extLst>
            </p:cNvPr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88;p50">
              <a:extLst>
                <a:ext uri="{FF2B5EF4-FFF2-40B4-BE49-F238E27FC236}">
                  <a16:creationId xmlns:a16="http://schemas.microsoft.com/office/drawing/2014/main" id="{BF4C33D5-26ED-4041-BE75-6513053C0F75}"/>
                </a:ext>
              </a:extLst>
            </p:cNvPr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89;p50">
              <a:extLst>
                <a:ext uri="{FF2B5EF4-FFF2-40B4-BE49-F238E27FC236}">
                  <a16:creationId xmlns:a16="http://schemas.microsoft.com/office/drawing/2014/main" id="{5B34D0EA-4496-4461-8D5F-C8FDCCB2D9B5}"/>
                </a:ext>
              </a:extLst>
            </p:cNvPr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90;p50">
              <a:extLst>
                <a:ext uri="{FF2B5EF4-FFF2-40B4-BE49-F238E27FC236}">
                  <a16:creationId xmlns:a16="http://schemas.microsoft.com/office/drawing/2014/main" id="{2024BD1D-B6C5-4578-B877-9BBF080D44FA}"/>
                </a:ext>
              </a:extLst>
            </p:cNvPr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91;p50">
              <a:extLst>
                <a:ext uri="{FF2B5EF4-FFF2-40B4-BE49-F238E27FC236}">
                  <a16:creationId xmlns:a16="http://schemas.microsoft.com/office/drawing/2014/main" id="{94138DB6-0B4D-4547-A04D-4E3DF5FC275C}"/>
                </a:ext>
              </a:extLst>
            </p:cNvPr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092;p50">
              <a:extLst>
                <a:ext uri="{FF2B5EF4-FFF2-40B4-BE49-F238E27FC236}">
                  <a16:creationId xmlns:a16="http://schemas.microsoft.com/office/drawing/2014/main" id="{EF61D217-E5F3-43CC-AA30-0223CE5A60AD}"/>
                </a:ext>
              </a:extLst>
            </p:cNvPr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093;p50">
              <a:extLst>
                <a:ext uri="{FF2B5EF4-FFF2-40B4-BE49-F238E27FC236}">
                  <a16:creationId xmlns:a16="http://schemas.microsoft.com/office/drawing/2014/main" id="{CEFF8A5A-C168-4273-B262-AF005784E84F}"/>
                </a:ext>
              </a:extLst>
            </p:cNvPr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85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B6173AEA-822B-4841-B072-69E62347D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520995"/>
            <a:ext cx="8520600" cy="730155"/>
          </a:xfrm>
        </p:spPr>
        <p:txBody>
          <a:bodyPr/>
          <a:lstStyle/>
          <a:p>
            <a:r>
              <a:rPr lang="it-IT" sz="4000" dirty="0"/>
              <a:t>Database Consistency Problem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D8F2D34-D80E-493A-8496-7BA6197A1F7C}"/>
              </a:ext>
            </a:extLst>
          </p:cNvPr>
          <p:cNvSpPr txBox="1"/>
          <p:nvPr/>
        </p:nvSpPr>
        <p:spPr>
          <a:xfrm>
            <a:off x="861237" y="1307563"/>
            <a:ext cx="7538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PROBLEM:</a:t>
            </a:r>
          </a:p>
          <a:p>
            <a:endParaRPr lang="it-IT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1600" dirty="0" err="1">
                <a:solidFill>
                  <a:schemeClr val="bg1"/>
                </a:solidFill>
              </a:rPr>
              <a:t>During</a:t>
            </a:r>
            <a:r>
              <a:rPr lang="it-IT" sz="1600" dirty="0">
                <a:solidFill>
                  <a:schemeClr val="bg1"/>
                </a:solidFill>
              </a:rPr>
              <a:t> the upload </a:t>
            </a:r>
            <a:r>
              <a:rPr lang="it-IT" sz="1600" dirty="0" err="1">
                <a:solidFill>
                  <a:schemeClr val="bg1"/>
                </a:solidFill>
              </a:rPr>
              <a:t>operation</a:t>
            </a:r>
            <a:r>
              <a:rPr lang="it-IT" sz="1600" dirty="0">
                <a:solidFill>
                  <a:schemeClr val="bg1"/>
                </a:solidFill>
              </a:rPr>
              <a:t>, </a:t>
            </a:r>
            <a:r>
              <a:rPr lang="it-IT" sz="1600" dirty="0" err="1">
                <a:solidFill>
                  <a:schemeClr val="bg1"/>
                </a:solidFill>
              </a:rPr>
              <a:t>when</a:t>
            </a:r>
            <a:r>
              <a:rPr lang="it-IT" sz="1600" dirty="0">
                <a:solidFill>
                  <a:schemeClr val="bg1"/>
                </a:solidFill>
              </a:rPr>
              <a:t> a new file </a:t>
            </a:r>
            <a:r>
              <a:rPr lang="it-IT" sz="1600" dirty="0" err="1">
                <a:solidFill>
                  <a:schemeClr val="bg1"/>
                </a:solidFill>
              </a:rPr>
              <a:t>is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inserted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into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MongoDB</a:t>
            </a:r>
            <a:r>
              <a:rPr lang="it-IT" sz="1600" dirty="0">
                <a:solidFill>
                  <a:schemeClr val="bg1"/>
                </a:solidFill>
              </a:rPr>
              <a:t>, </a:t>
            </a:r>
            <a:r>
              <a:rPr lang="it-IT" sz="1600" dirty="0" err="1">
                <a:solidFill>
                  <a:schemeClr val="bg1"/>
                </a:solidFill>
              </a:rPr>
              <a:t>it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has</a:t>
            </a:r>
            <a:r>
              <a:rPr lang="it-IT" sz="1600" dirty="0">
                <a:solidFill>
                  <a:schemeClr val="bg1"/>
                </a:solidFill>
              </a:rPr>
              <a:t> to be </a:t>
            </a:r>
            <a:r>
              <a:rPr lang="it-IT" sz="1600" dirty="0" err="1">
                <a:solidFill>
                  <a:schemeClr val="bg1"/>
                </a:solidFill>
              </a:rPr>
              <a:t>inserted</a:t>
            </a:r>
            <a:r>
              <a:rPr lang="it-IT" sz="1600" dirty="0">
                <a:solidFill>
                  <a:schemeClr val="bg1"/>
                </a:solidFill>
              </a:rPr>
              <a:t>, with the </a:t>
            </a:r>
            <a:r>
              <a:rPr lang="it-IT" sz="1600" dirty="0" err="1">
                <a:solidFill>
                  <a:schemeClr val="bg1"/>
                </a:solidFill>
              </a:rPr>
              <a:t>owner</a:t>
            </a:r>
            <a:r>
              <a:rPr lang="it-IT" sz="1600" dirty="0">
                <a:solidFill>
                  <a:schemeClr val="bg1"/>
                </a:solidFill>
              </a:rPr>
              <a:t> info, </a:t>
            </a:r>
            <a:r>
              <a:rPr lang="it-IT" sz="1600" dirty="0" err="1">
                <a:solidFill>
                  <a:schemeClr val="bg1"/>
                </a:solidFill>
              </a:rPr>
              <a:t>also</a:t>
            </a:r>
            <a:r>
              <a:rPr lang="it-IT" sz="1600" dirty="0">
                <a:solidFill>
                  <a:schemeClr val="bg1"/>
                </a:solidFill>
              </a:rPr>
              <a:t> in DETS database of the Cowboy Erlang Web Server and viceversa, in </a:t>
            </a:r>
            <a:r>
              <a:rPr lang="it-IT" sz="1600" dirty="0" err="1">
                <a:solidFill>
                  <a:schemeClr val="bg1"/>
                </a:solidFill>
              </a:rPr>
              <a:t>order</a:t>
            </a:r>
            <a:r>
              <a:rPr lang="it-IT" sz="1600" dirty="0">
                <a:solidFill>
                  <a:schemeClr val="bg1"/>
                </a:solidFill>
              </a:rPr>
              <a:t> to </a:t>
            </a:r>
            <a:r>
              <a:rPr lang="it-IT" sz="1600" dirty="0" err="1">
                <a:solidFill>
                  <a:schemeClr val="bg1"/>
                </a:solidFill>
              </a:rPr>
              <a:t>maintain</a:t>
            </a:r>
            <a:r>
              <a:rPr lang="it-IT" sz="1600" dirty="0">
                <a:solidFill>
                  <a:schemeClr val="bg1"/>
                </a:solidFill>
              </a:rPr>
              <a:t> the </a:t>
            </a:r>
            <a:r>
              <a:rPr lang="it-IT" sz="1600" dirty="0" err="1">
                <a:solidFill>
                  <a:schemeClr val="bg1"/>
                </a:solidFill>
              </a:rPr>
              <a:t>consistency</a:t>
            </a:r>
            <a:r>
              <a:rPr lang="it-IT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327687-87C6-4A1E-89B6-5CD3B76498C3}"/>
              </a:ext>
            </a:extLst>
          </p:cNvPr>
          <p:cNvSpPr txBox="1"/>
          <p:nvPr/>
        </p:nvSpPr>
        <p:spPr>
          <a:xfrm>
            <a:off x="861237" y="3016179"/>
            <a:ext cx="310470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SOLUTION:</a:t>
            </a:r>
          </a:p>
          <a:p>
            <a:endParaRPr lang="it-IT" sz="1600" dirty="0">
              <a:solidFill>
                <a:schemeClr val="bg1"/>
              </a:solidFill>
            </a:endParaRPr>
          </a:p>
          <a:p>
            <a:r>
              <a:rPr lang="it-IT" sz="1800" dirty="0" err="1">
                <a:solidFill>
                  <a:schemeClr val="bg1"/>
                </a:solidFill>
              </a:rPr>
              <a:t>MongoDB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Transactions</a:t>
            </a:r>
            <a:endParaRPr lang="it-IT" sz="1600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525533F-DDB5-49DF-98E3-E90E774D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21" y="2803267"/>
            <a:ext cx="4052458" cy="214937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4F9B35D-BF79-4BB8-A90E-FC4C917BB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962" y="4050218"/>
            <a:ext cx="730155" cy="7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9342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180</Words>
  <Application>Microsoft Office PowerPoint</Application>
  <PresentationFormat>Presentazione su schermo (16:9)</PresentationFormat>
  <Paragraphs>17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Roboto Black</vt:lpstr>
      <vt:lpstr>Bree Serif</vt:lpstr>
      <vt:lpstr>Roboto Light</vt:lpstr>
      <vt:lpstr>Arial</vt:lpstr>
      <vt:lpstr>WEB PROPOSAL</vt:lpstr>
      <vt:lpstr>Synchronization Problem</vt:lpstr>
      <vt:lpstr>The critical section, where the new file is assigned to a given tracker, will be managed through a Singleton EJB.</vt:lpstr>
      <vt:lpstr>Database Consistency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EdoardoCasapieri</dc:creator>
  <cp:lastModifiedBy>Edoardo Casapieri</cp:lastModifiedBy>
  <cp:revision>10</cp:revision>
  <dcterms:modified xsi:type="dcterms:W3CDTF">2021-06-06T13:58:58Z</dcterms:modified>
</cp:coreProperties>
</file>