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4"/>
  </p:notesMasterIdLst>
  <p:sldIdLst>
    <p:sldId id="257" r:id="rId2"/>
    <p:sldId id="258" r:id="rId3"/>
    <p:sldId id="264" r:id="rId4"/>
    <p:sldId id="260" r:id="rId5"/>
    <p:sldId id="259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083D-93D3-457D-9993-ABB47E9A1B13}" type="datetimeFigureOut">
              <a:rPr lang="it-IT" smtClean="0"/>
              <a:t>11/11/2020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FF1-2441-4CA1-9458-B9A82E0DCD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C59F-988D-42E6-9523-7C9838DE19A2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BF7B-B84F-4F1B-B970-A5C5F7F39FAB}" type="datetime1">
              <a:rPr lang="it-IT" smtClean="0"/>
              <a:t>11/11/2020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3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2CF5-ABB5-42A8-8810-9CCF02EBC91A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1F1-FB5D-4087-B798-672EBAC7FA17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2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A55-70B9-4666-BD8B-4F4A27625F3A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B52D-C012-4403-B153-05453F724C3B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0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3E6-A998-49FF-8EBC-A88944B918A1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5EF3-7E89-4DD2-92F4-002073739520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19D1-0402-4080-A836-6603088EFC6F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6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C939-6F8B-493F-BAD5-587FD961DAB2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5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E510-B249-4863-966D-C5A3901E3BA1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1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E69-4CB9-4B2B-8101-4AA36500C72C}" type="datetime1">
              <a:rPr lang="it-IT" smtClean="0"/>
              <a:t>11/11/2020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57B4-4D5E-4580-8E1B-C81D9B0BA9B9}" type="datetime1">
              <a:rPr lang="it-IT" smtClean="0"/>
              <a:t>11/11/2020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34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2C29-62C3-4DD4-AB3C-B0F808B2C5F9}" type="datetime1">
              <a:rPr lang="it-IT" smtClean="0"/>
              <a:t>11/11/2020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6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1B2C-D1AB-4480-8FC3-6807D97E7A20}" type="datetime1">
              <a:rPr lang="it-IT" smtClean="0"/>
              <a:t>11/11/2020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9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5739-E841-4F9C-996A-F7DEACCA3988}" type="datetime1">
              <a:rPr lang="it-IT" smtClean="0"/>
              <a:t>11/11/2020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Edoardo Grasso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EA2A-1AEA-45A8-92D7-024A10197864}" type="datetime1">
              <a:rPr lang="it-IT" smtClean="0"/>
              <a:t>11/11/2020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Edoardo Grasso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F03F78D-7ACF-4DED-992E-31F8A0C2EA8E}" type="datetime1">
              <a:rPr lang="it-IT" smtClean="0"/>
              <a:t>11/11/2020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it-IT"/>
              <a:t>Edoardo Grasso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8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Quark_bott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124208-6D17-4DD1-942F-A832CD20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Il b-tagging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977D7-55FD-4EBE-B2DE-FF3DBE93402A}"/>
              </a:ext>
            </a:extLst>
          </p:cNvPr>
          <p:cNvSpPr txBox="1"/>
          <p:nvPr/>
        </p:nvSpPr>
        <p:spPr>
          <a:xfrm>
            <a:off x="684212" y="4382135"/>
            <a:ext cx="942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Wikipedia: </a:t>
            </a:r>
          </a:p>
          <a:p>
            <a:endParaRPr lang="it-IT" i="1" dirty="0"/>
          </a:p>
          <a:p>
            <a:r>
              <a:rPr lang="it-IT" i="1" dirty="0"/>
              <a:t>«Il </a:t>
            </a:r>
            <a:r>
              <a:rPr lang="it-IT" b="1" i="1" dirty="0"/>
              <a:t>b-tagging</a:t>
            </a:r>
            <a:r>
              <a:rPr lang="it-IT" i="1" dirty="0"/>
              <a:t> è l'insieme dei metodi utilizzati in fisica delle particelle per l'identificazione ("tagging", dall'inglese etichettare) dei </a:t>
            </a:r>
            <a:r>
              <a:rPr lang="it-IT" i="1" u="sng" dirty="0"/>
              <a:t>jet adronici prodotti dall'</a:t>
            </a:r>
            <a:r>
              <a:rPr lang="it-IT" i="1" u="sng" dirty="0" err="1"/>
              <a:t>adronizzazione</a:t>
            </a:r>
            <a:r>
              <a:rPr lang="it-IT" i="1" u="sng" dirty="0"/>
              <a:t> di un quark</a:t>
            </a:r>
            <a:r>
              <a:rPr lang="it-IT" i="1" u="sng" dirty="0">
                <a:hlinkClick r:id="rId2" tooltip="Quark bottom"/>
              </a:rPr>
              <a:t> </a:t>
            </a:r>
            <a:r>
              <a:rPr lang="it-IT" i="1" u="sng" dirty="0"/>
              <a:t>bottom</a:t>
            </a:r>
            <a:r>
              <a:rPr lang="it-IT" i="1" dirty="0"/>
              <a:t> (anche detto quark b)».</a:t>
            </a:r>
          </a:p>
          <a:p>
            <a:endParaRPr lang="it-IT" i="1" dirty="0"/>
          </a:p>
          <a:p>
            <a:r>
              <a:rPr lang="it-IT" dirty="0"/>
              <a:t>Ovvero???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37AA6-C632-4EE5-9380-10AEBA28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2D017-FEE3-4418-BB9D-51FB6552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3688" y="6528950"/>
            <a:ext cx="1179512" cy="2771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Edoardo Grasso</a:t>
            </a:r>
          </a:p>
        </p:txBody>
      </p:sp>
    </p:spTree>
    <p:extLst>
      <p:ext uri="{BB962C8B-B14F-4D97-AF65-F5344CB8AC3E}">
        <p14:creationId xmlns:p14="http://schemas.microsoft.com/office/powerpoint/2010/main" val="55473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F3D53-A2BC-4C4F-9AE6-57E49FE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4EBFA1-93BB-4621-9E76-5D1B9408B717}" type="slidenum">
              <a:rPr lang="it-I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it-IT">
              <a:solidFill>
                <a:srgbClr val="FFFFFF"/>
              </a:solidFill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390DF5A-EA16-4AD5-B853-F976AA5B3741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Edoardo Grasso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AA7EF5E-CDE3-456B-998B-9A79D6231735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Quark leggeri e pesanti</a:t>
            </a:r>
          </a:p>
        </p:txBody>
      </p:sp>
      <p:pic>
        <p:nvPicPr>
          <p:cNvPr id="11" name="Immagine 10" descr="Immagine che contiene elettronico, stereo, ragazza&#10;&#10;Descrizione generata automaticamente">
            <a:extLst>
              <a:ext uri="{FF2B5EF4-FFF2-40B4-BE49-F238E27FC236}">
                <a16:creationId xmlns:a16="http://schemas.microsoft.com/office/drawing/2014/main" id="{481B9743-29AB-4CA3-97DA-E5C34C17F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4" y="2420375"/>
            <a:ext cx="6274736" cy="3789634"/>
          </a:xfrm>
          <a:prstGeom prst="round2DiagRect">
            <a:avLst>
              <a:gd name="adj1" fmla="val 16667"/>
              <a:gd name="adj2" fmla="val 8142"/>
            </a:avLst>
          </a:prstGeom>
          <a:ln w="635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asellaDiTesto 17">
            <a:extLst>
              <a:ext uri="{FF2B5EF4-FFF2-40B4-BE49-F238E27FC236}">
                <a16:creationId xmlns:a16="http://schemas.microsoft.com/office/drawing/2014/main" id="{219E8269-2BBD-4F07-850C-A15AFDA843EB}"/>
              </a:ext>
            </a:extLst>
          </p:cNvPr>
          <p:cNvSpPr txBox="1"/>
          <p:nvPr/>
        </p:nvSpPr>
        <p:spPr>
          <a:xfrm>
            <a:off x="6682240" y="2370416"/>
            <a:ext cx="5176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quark top è molto pesante ed ha un tempo di vita molto basso (circa 5×10</a:t>
            </a:r>
            <a:r>
              <a:rPr lang="it-IT" baseline="30000" dirty="0"/>
              <a:t>−25 </a:t>
            </a:r>
            <a:r>
              <a:rPr lang="it-IT" dirty="0"/>
              <a:t>sec) il che gli impedisce di prendere parte al processo di </a:t>
            </a:r>
            <a:r>
              <a:rPr lang="it-IT" dirty="0" err="1"/>
              <a:t>adronizzazione</a:t>
            </a:r>
            <a:r>
              <a:rPr lang="it-IT" dirty="0"/>
              <a:t>, quindi non lo troveremo mai in un jet e lo ignoreremo.</a:t>
            </a:r>
          </a:p>
          <a:p>
            <a:endParaRPr lang="it-IT" dirty="0"/>
          </a:p>
          <a:p>
            <a:r>
              <a:rPr lang="it-IT" dirty="0"/>
              <a:t>I quark si dividono in </a:t>
            </a:r>
            <a:br>
              <a:rPr lang="it-IT" dirty="0"/>
            </a:br>
            <a:r>
              <a:rPr lang="it-IT" dirty="0"/>
              <a:t>leggeri (light): 	up, down, strange </a:t>
            </a:r>
            <a:br>
              <a:rPr lang="it-IT" dirty="0"/>
            </a:br>
            <a:r>
              <a:rPr lang="it-IT" dirty="0"/>
              <a:t>pesanti (heavy):	charm, bottom, top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D903FA-0B46-4D1F-86B7-55BCB90255C3}"/>
              </a:ext>
            </a:extLst>
          </p:cNvPr>
          <p:cNvSpPr txBox="1"/>
          <p:nvPr/>
        </p:nvSpPr>
        <p:spPr>
          <a:xfrm>
            <a:off x="332894" y="1399259"/>
            <a:ext cx="915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capire meglio la classificazione dei jet che daremo nella slide successiva, guardiamo ancora questa tabella e osserviamo che:</a:t>
            </a:r>
          </a:p>
        </p:txBody>
      </p:sp>
    </p:spTree>
    <p:extLst>
      <p:ext uri="{BB962C8B-B14F-4D97-AF65-F5344CB8AC3E}">
        <p14:creationId xmlns:p14="http://schemas.microsoft.com/office/powerpoint/2010/main" val="267985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83E3E-C7E8-409A-B964-6B908FB6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3" y="1094362"/>
            <a:ext cx="9652518" cy="36152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leggeri (u, d, s) sono detti jet leggeri (light-jets);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c sono detti c-jet;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b sono detti b-jet;</a:t>
            </a:r>
          </a:p>
          <a:p>
            <a:r>
              <a:rPr lang="it-IT" dirty="0">
                <a:solidFill>
                  <a:schemeClr val="tx1"/>
                </a:solidFill>
              </a:rPr>
              <a:t>Ci sono anche altri jet non imputabili a nessun tipo di quark, che sono invece originati dai gluoni ovvero le particelle mediatrici della forza forte, questi sono detti jet </a:t>
            </a:r>
            <a:r>
              <a:rPr lang="it-IT" dirty="0" err="1">
                <a:solidFill>
                  <a:schemeClr val="tx1"/>
                </a:solidFill>
              </a:rPr>
              <a:t>gluonici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gluon</a:t>
            </a:r>
            <a:r>
              <a:rPr lang="it-IT" dirty="0">
                <a:solidFill>
                  <a:schemeClr val="tx1"/>
                </a:solidFill>
              </a:rPr>
              <a:t>-jets).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D10954-A0D5-4B5D-885E-89F870B37702}"/>
              </a:ext>
            </a:extLst>
          </p:cNvPr>
          <p:cNvSpPr txBox="1"/>
          <p:nvPr/>
        </p:nvSpPr>
        <p:spPr>
          <a:xfrm>
            <a:off x="719947" y="694252"/>
            <a:ext cx="1015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/>
              <a:t>A questo punto possiamo dire che, più in generale rispetto quanto detto prima: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3C138F-A251-44AA-97D3-7C126D1970C5}"/>
              </a:ext>
            </a:extLst>
          </p:cNvPr>
          <p:cNvSpPr txBox="1"/>
          <p:nvPr/>
        </p:nvSpPr>
        <p:spPr>
          <a:xfrm>
            <a:off x="723123" y="4963419"/>
            <a:ext cx="965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un esperimento in un rivelatore di particelle dopo la collisione tra i due protoni verranno generati e quindi rivelati una grande quantità di jet, l’obiettivo è sviluppare un algoritmo che riesca efficacemente a distinguere i b-jets da tutti gli altri.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B723C1-CDCA-4CF4-AC6C-105E30DC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BC82BCD1-8A23-49F6-A14F-F4FFC6E796B4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4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B98B71-A5C6-4B90-BAD2-03B04D92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5" y="1512190"/>
            <a:ext cx="4041490" cy="4135792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D7F22A10-D924-420D-A2E7-360017FE1B40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Come distinguere i b-jet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7AE187-AA4E-4600-88A9-42124579E484}"/>
              </a:ext>
            </a:extLst>
          </p:cNvPr>
          <p:cNvSpPr txBox="1"/>
          <p:nvPr/>
        </p:nvSpPr>
        <p:spPr>
          <a:xfrm>
            <a:off x="4383885" y="1336119"/>
            <a:ext cx="6498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prima, riuscire a ricostruire un vertice secondario è un chiaro segno della presenza di un b-jet.</a:t>
            </a:r>
          </a:p>
          <a:p>
            <a:endParaRPr lang="it-IT" dirty="0"/>
          </a:p>
          <a:p>
            <a:r>
              <a:rPr lang="it-IT" dirty="0"/>
              <a:t>Inoltre sappiamo che il quark b è molto più pesante delle particelle in cui decade, quindi i suoi prodotti di decadimento tendono ad avere un alto valore di impulso trasverso e questo rende i b-jet più ampi rispetto ai jet leggeri e in genere sono composti da un numero di particelle più elevato.</a:t>
            </a:r>
          </a:p>
          <a:p>
            <a:endParaRPr lang="it-IT" dirty="0"/>
          </a:p>
          <a:p>
            <a:r>
              <a:rPr lang="it-IT" dirty="0"/>
              <a:t>Tutte queste informazioni vengono utilizzate dagli algoritmi di machine learning che studieremo sui notebook per distinguere con successo i b-jet da altri </a:t>
            </a:r>
            <a:br>
              <a:rPr lang="it-IT" dirty="0"/>
            </a:br>
            <a:r>
              <a:rPr lang="it-IT" dirty="0"/>
              <a:t>tipi di jet.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547BF6-F891-450C-AB44-827C851C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9" name="Segnaposto piè di pagina 4">
            <a:extLst>
              <a:ext uri="{FF2B5EF4-FFF2-40B4-BE49-F238E27FC236}">
                <a16:creationId xmlns:a16="http://schemas.microsoft.com/office/drawing/2014/main" id="{2865B7A9-0A76-48E3-8EA7-10A1A2042CC2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4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78D95-E4B4-40C5-8233-B638DB3831DB}"/>
              </a:ext>
            </a:extLst>
          </p:cNvPr>
          <p:cNvSpPr txBox="1"/>
          <p:nvPr/>
        </p:nvSpPr>
        <p:spPr>
          <a:xfrm>
            <a:off x="3407221" y="1164136"/>
            <a:ext cx="357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Non è una particella fondamentale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È composto da tre quark</a:t>
            </a:r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 quark sono tenuti uniti dalla </a:t>
            </a:r>
            <a:r>
              <a:rPr lang="it-IT" u="sng" dirty="0"/>
              <a:t>forza forte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8B0ACF96-4574-403B-9178-E3C5FBFA6EE1}"/>
              </a:ext>
            </a:extLst>
          </p:cNvPr>
          <p:cNvGrpSpPr/>
          <p:nvPr/>
        </p:nvGrpSpPr>
        <p:grpSpPr>
          <a:xfrm>
            <a:off x="7301233" y="592216"/>
            <a:ext cx="2382838" cy="2793913"/>
            <a:chOff x="3699348" y="438184"/>
            <a:chExt cx="2382838" cy="279391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C9E8038-244E-4FB6-9124-5E32A321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348" y="849259"/>
              <a:ext cx="2382838" cy="2382838"/>
            </a:xfrm>
            <a:prstGeom prst="rect">
              <a:avLst/>
            </a:prstGeom>
          </p:spPr>
        </p:pic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95D4F14A-C8C5-49FC-9E56-6F2DC1B893DB}"/>
                </a:ext>
              </a:extLst>
            </p:cNvPr>
            <p:cNvCxnSpPr>
              <a:cxnSpLocks/>
            </p:cNvCxnSpPr>
            <p:nvPr/>
          </p:nvCxnSpPr>
          <p:spPr>
            <a:xfrm>
              <a:off x="4021928" y="849259"/>
              <a:ext cx="17376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F1B0E47C-5E60-4305-AD7B-E7D741B9155A}"/>
                </a:ext>
              </a:extLst>
            </p:cNvPr>
            <p:cNvGrpSpPr/>
            <p:nvPr/>
          </p:nvGrpSpPr>
          <p:grpSpPr>
            <a:xfrm>
              <a:off x="4540377" y="438184"/>
              <a:ext cx="1114818" cy="373751"/>
              <a:chOff x="4394003" y="1124759"/>
              <a:chExt cx="1114818" cy="373751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98521A6-B524-4915-918C-957953CDE322}"/>
                  </a:ext>
                </a:extLst>
              </p:cNvPr>
              <p:cNvSpPr txBox="1"/>
              <p:nvPr/>
            </p:nvSpPr>
            <p:spPr>
              <a:xfrm flipH="1">
                <a:off x="4394003" y="1190733"/>
                <a:ext cx="1114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10   m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2F35092-A5A8-408E-A51C-7DDD0695CDFD}"/>
                  </a:ext>
                </a:extLst>
              </p:cNvPr>
              <p:cNvSpPr txBox="1"/>
              <p:nvPr/>
            </p:nvSpPr>
            <p:spPr>
              <a:xfrm flipH="1">
                <a:off x="4609736" y="1124759"/>
                <a:ext cx="4443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800" dirty="0"/>
                  <a:t>-15</a:t>
                </a:r>
              </a:p>
            </p:txBody>
          </p:sp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2BC3F9A-422A-4813-909F-77005A97BC33}"/>
              </a:ext>
            </a:extLst>
          </p:cNvPr>
          <p:cNvGrpSpPr/>
          <p:nvPr/>
        </p:nvGrpSpPr>
        <p:grpSpPr>
          <a:xfrm>
            <a:off x="3429240" y="3544027"/>
            <a:ext cx="6254831" cy="2862322"/>
            <a:chOff x="4021928" y="3608343"/>
            <a:chExt cx="6254831" cy="286232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79EE222-FB33-4E8F-93B6-19E48AD3BFD2}"/>
                </a:ext>
              </a:extLst>
            </p:cNvPr>
            <p:cNvSpPr txBox="1"/>
            <p:nvPr/>
          </p:nvSpPr>
          <p:spPr>
            <a:xfrm>
              <a:off x="4021928" y="3608343"/>
              <a:ext cx="625483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È una delle forze fondamentali della natura, come la forza di gravità e la forza elettromagnetica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Così come la forza elettromagnetica causa l’attrazione di cariche di segno opposto e la repulsione di cariche di segno concorde, la forza forte causa l’attrazione reciproca dei quark componenti una particella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Agisce solo a cortissimo range:</a:t>
              </a:r>
              <a:br>
                <a:rPr lang="it-IT" dirty="0"/>
              </a:br>
              <a:r>
                <a:rPr lang="it-IT" dirty="0"/>
                <a:t>range = 1fm (1 Fermi) = 10 m, pari</a:t>
              </a:r>
              <a:br>
                <a:rPr lang="it-IT" dirty="0"/>
              </a:br>
              <a:r>
                <a:rPr lang="it-IT" dirty="0"/>
                <a:t>circa al diametro del protone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3C75580-B755-45AE-BE3C-4EF7C569B871}"/>
                </a:ext>
              </a:extLst>
            </p:cNvPr>
            <p:cNvSpPr txBox="1"/>
            <p:nvPr/>
          </p:nvSpPr>
          <p:spPr>
            <a:xfrm flipH="1">
              <a:off x="7149343" y="5758398"/>
              <a:ext cx="444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-15</a:t>
              </a:r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B0B6FE3-713A-47AE-91B9-4A1FD3721FB2}"/>
              </a:ext>
            </a:extLst>
          </p:cNvPr>
          <p:cNvSpPr txBox="1"/>
          <p:nvPr/>
        </p:nvSpPr>
        <p:spPr>
          <a:xfrm>
            <a:off x="411670" y="1164135"/>
            <a:ext cx="30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pPr marL="0" indent="0">
              <a:buNone/>
            </a:pPr>
            <a:r>
              <a:rPr lang="it-IT" dirty="0"/>
              <a:t>Si prenda un protone: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5E62EC-CEC9-43DE-9572-40388CA3CE81}"/>
              </a:ext>
            </a:extLst>
          </p:cNvPr>
          <p:cNvSpPr txBox="1"/>
          <p:nvPr/>
        </p:nvSpPr>
        <p:spPr>
          <a:xfrm>
            <a:off x="411669" y="3544027"/>
            <a:ext cx="30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</a:lvl1pPr>
          </a:lstStyle>
          <a:p>
            <a:pPr marL="0" indent="0">
              <a:buNone/>
            </a:pPr>
            <a:r>
              <a:rPr lang="it-IT" dirty="0"/>
              <a:t>La forza forte: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B79AF15-93EC-457B-825B-AFE7E74F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2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1320CC54-E2CB-4B98-971B-117C20D0C7D0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8893D5-9D44-4646-9166-F4D67506D596}"/>
              </a:ext>
            </a:extLst>
          </p:cNvPr>
          <p:cNvSpPr txBox="1"/>
          <p:nvPr/>
        </p:nvSpPr>
        <p:spPr>
          <a:xfrm>
            <a:off x="332894" y="1118584"/>
            <a:ext cx="915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quark sono le particelle elementari che (assieme agli elettroni) compongono tutta la materia ordinaria nell’universo, in particolare i quark up e down che sono gli unici necessari per formare protoni (u </a:t>
            </a:r>
            <a:r>
              <a:rPr lang="it-IT" dirty="0" err="1"/>
              <a:t>u</a:t>
            </a:r>
            <a:r>
              <a:rPr lang="it-IT" dirty="0"/>
              <a:t> d) e neutroni (u d d).</a:t>
            </a:r>
          </a:p>
          <a:p>
            <a:r>
              <a:rPr lang="it-IT" dirty="0"/>
              <a:t>Ne esistono sei tipi o, meglio, sapori:</a:t>
            </a:r>
          </a:p>
        </p:txBody>
      </p:sp>
      <p:pic>
        <p:nvPicPr>
          <p:cNvPr id="16" name="Immagine 15" descr="Immagine che contiene elettronico, stereo, ragazza&#10;&#10;Descrizione generata automaticamente">
            <a:extLst>
              <a:ext uri="{FF2B5EF4-FFF2-40B4-BE49-F238E27FC236}">
                <a16:creationId xmlns:a16="http://schemas.microsoft.com/office/drawing/2014/main" id="{7131F1EB-EDC0-4E9E-A7BA-74D6A2D2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4" y="2420375"/>
            <a:ext cx="6274736" cy="3789634"/>
          </a:xfrm>
          <a:prstGeom prst="round2DiagRect">
            <a:avLst>
              <a:gd name="adj1" fmla="val 16667"/>
              <a:gd name="adj2" fmla="val 8142"/>
            </a:avLst>
          </a:prstGeom>
          <a:ln w="635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9E8269-2BBD-4F07-850C-A15AFDA843EB}"/>
              </a:ext>
            </a:extLst>
          </p:cNvPr>
          <p:cNvSpPr txBox="1"/>
          <p:nvPr/>
        </p:nvSpPr>
        <p:spPr>
          <a:xfrm>
            <a:off x="6682240" y="2318913"/>
            <a:ext cx="5176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ogni sapore di quark esiste la corrispettiva antiparticella, detta antiquark. Gli antiquark hanno circa la stessa massa e lo stesso spin del corrispettivo quark, ma la carica di segno opposto. Si indicano con un trattino sopra la lettera che identifica il sapore.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D18E792-0959-4254-BC15-9E46DC3D806B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sapori dei Quark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6A1D4A-3DB4-4B02-921A-A635A1EE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2A50FE7D-F4A8-4366-B2A1-CEACBF0FBBB7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E5B4CFC-CCD1-48D1-A88A-EA33DFC03C66}"/>
              </a:ext>
            </a:extLst>
          </p:cNvPr>
          <p:cNvSpPr/>
          <p:nvPr/>
        </p:nvSpPr>
        <p:spPr>
          <a:xfrm>
            <a:off x="4839413" y="4441371"/>
            <a:ext cx="1253412" cy="307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973A4A3C-8346-440A-9E5C-549B60628C7F}"/>
              </a:ext>
            </a:extLst>
          </p:cNvPr>
          <p:cNvCxnSpPr>
            <a:stCxn id="4" idx="6"/>
          </p:cNvCxnSpPr>
          <p:nvPr/>
        </p:nvCxnSpPr>
        <p:spPr>
          <a:xfrm>
            <a:off x="6092825" y="4595327"/>
            <a:ext cx="998440" cy="4898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36E3BC-9984-4ED5-87C6-9B22466813A2}"/>
              </a:ext>
            </a:extLst>
          </p:cNvPr>
          <p:cNvSpPr txBox="1"/>
          <p:nvPr/>
        </p:nvSpPr>
        <p:spPr>
          <a:xfrm>
            <a:off x="7115714" y="5011958"/>
            <a:ext cx="2457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Si noti che il quark b è MOLTO pesante. È il secondo più massivo dopo il quark t.</a:t>
            </a:r>
          </a:p>
        </p:txBody>
      </p:sp>
    </p:spTree>
    <p:extLst>
      <p:ext uri="{BB962C8B-B14F-4D97-AF65-F5344CB8AC3E}">
        <p14:creationId xmlns:p14="http://schemas.microsoft.com/office/powerpoint/2010/main" val="11983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D36874-21DB-4154-8491-66F1146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80" y="5123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Quark e forza forte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95777-3873-4549-A6A7-0DE34378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2775093"/>
            <a:ext cx="4432537" cy="3615267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Una carica elettrica isolata genera un campo elettrico, un’altra carica che si trovi in questo campo subirà una forza dovuta a esso: una forza attrattiva se le due cariche sono di segno discorde, repulsiva se sono di segno concorde.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7A88BE-2E7B-4C41-929F-6D226B1003E5}"/>
              </a:ext>
            </a:extLst>
          </p:cNvPr>
          <p:cNvSpPr txBox="1"/>
          <p:nvPr/>
        </p:nvSpPr>
        <p:spPr>
          <a:xfrm>
            <a:off x="522191" y="1641077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«I quark stanno alla forza forte come le cariche elettriche stanno alla forza elettromagnetica (anche se con non poche differenze)»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494EED32-FC3E-4341-B626-AF9EEA774210}"/>
              </a:ext>
            </a:extLst>
          </p:cNvPr>
          <p:cNvSpPr txBox="1">
            <a:spLocks/>
          </p:cNvSpPr>
          <p:nvPr/>
        </p:nvSpPr>
        <p:spPr>
          <a:xfrm>
            <a:off x="4435712" y="2775092"/>
            <a:ext cx="443253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Un quark isolato… NON PUÒ ESISTERE!</a:t>
            </a:r>
            <a:br>
              <a:rPr lang="it-IT" sz="1600" dirty="0">
                <a:solidFill>
                  <a:schemeClr val="tx1"/>
                </a:solidFill>
              </a:rPr>
            </a:br>
            <a:r>
              <a:rPr lang="it-IT" sz="1600" dirty="0">
                <a:solidFill>
                  <a:schemeClr val="tx1"/>
                </a:solidFill>
              </a:rPr>
              <a:t>I quark si possono trovare solo raggruppati. In particolare si possono trovare: terne di quark, terne di antiquark, coppie di un quark + un antiquark.</a:t>
            </a:r>
          </a:p>
          <a:p>
            <a:r>
              <a:rPr lang="it-IT" sz="1600" dirty="0">
                <a:solidFill>
                  <a:schemeClr val="tx1"/>
                </a:solidFill>
              </a:rPr>
              <a:t>All’interno di una particella come un protone c’è un campo di forza forte generato dai tre quark che lo compongono, questo campo è quello che causa l’attrazione reciproca dei tre quark.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0269E7-D9CF-42AE-8E01-CE15827D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" y="2435513"/>
            <a:ext cx="1342619" cy="13426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C51B6F-FFAF-4D5D-8E8E-0C7F5A0B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85711" y="3322764"/>
            <a:ext cx="212472" cy="212472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00A11FC-8C2B-4BA9-AD80-4E1AC9AFC76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006770" y="3269645"/>
            <a:ext cx="1078941" cy="15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494B5C-0622-461D-9F32-7970179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AB623E96-A28D-4113-A9B0-9AF52BFBD4A3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759F69-AD7D-4DC1-9AC0-8FE776AA12E4}"/>
              </a:ext>
            </a:extLst>
          </p:cNvPr>
          <p:cNvGrpSpPr/>
          <p:nvPr/>
        </p:nvGrpSpPr>
        <p:grpSpPr>
          <a:xfrm>
            <a:off x="8661767" y="1105178"/>
            <a:ext cx="3489649" cy="2511977"/>
            <a:chOff x="8661767" y="1105178"/>
            <a:chExt cx="3489649" cy="2511977"/>
          </a:xfrm>
        </p:grpSpPr>
        <p:sp>
          <p:nvSpPr>
            <p:cNvPr id="7" name="Bolla: nuvola 6">
              <a:extLst>
                <a:ext uri="{FF2B5EF4-FFF2-40B4-BE49-F238E27FC236}">
                  <a16:creationId xmlns:a16="http://schemas.microsoft.com/office/drawing/2014/main" id="{6DCCD429-B3C9-40AC-9541-BF7338E077AB}"/>
                </a:ext>
              </a:extLst>
            </p:cNvPr>
            <p:cNvSpPr/>
            <p:nvPr/>
          </p:nvSpPr>
          <p:spPr>
            <a:xfrm>
              <a:off x="8661767" y="1105178"/>
              <a:ext cx="3489649" cy="2357706"/>
            </a:xfrm>
            <a:prstGeom prst="cloudCallout">
              <a:avLst>
                <a:gd name="adj1" fmla="val -59069"/>
                <a:gd name="adj2" fmla="val 8505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5015998A-7328-4D8B-BCC1-2DE469F5C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925" y="1200315"/>
              <a:ext cx="1299249" cy="1299249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251A4403-3DAC-4045-9988-69ED015B9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435" y="1486642"/>
              <a:ext cx="1299249" cy="1299249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F47B9139-C928-416A-93A2-7DAD1AAB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997" y="2000771"/>
              <a:ext cx="1142245" cy="161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94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E1DEC2-E53C-44E3-BD60-3A0B0C2BA051}"/>
              </a:ext>
            </a:extLst>
          </p:cNvPr>
          <p:cNvSpPr txBox="1"/>
          <p:nvPr/>
        </p:nvSpPr>
        <p:spPr>
          <a:xfrm>
            <a:off x="680936" y="535022"/>
            <a:ext cx="1040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Supponiamo di far scontrare due protoni ad alta energia all’interno di un acceleratore di particelle: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29DF053-9817-4280-9489-D43743E83991}"/>
              </a:ext>
            </a:extLst>
          </p:cNvPr>
          <p:cNvGrpSpPr/>
          <p:nvPr/>
        </p:nvGrpSpPr>
        <p:grpSpPr>
          <a:xfrm>
            <a:off x="2403409" y="1230110"/>
            <a:ext cx="6451223" cy="3813655"/>
            <a:chOff x="2403409" y="1230110"/>
            <a:chExt cx="6451223" cy="3813655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8F345E2-CCBB-43EE-A171-DF9ED30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075" y="2451709"/>
              <a:ext cx="2382838" cy="2382838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B80DB756-E0D8-4349-BAC5-D2AA4E450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093" y="1230110"/>
              <a:ext cx="2382838" cy="2382838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D45E9963-EA10-46C9-B28C-967DCA20DCC5}"/>
                </a:ext>
              </a:extLst>
            </p:cNvPr>
            <p:cNvCxnSpPr/>
            <p:nvPr/>
          </p:nvCxnSpPr>
          <p:spPr>
            <a:xfrm>
              <a:off x="2575754" y="1282431"/>
              <a:ext cx="1206230" cy="3254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F22EAD09-167A-4E70-8FF8-219AE733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164" y="2156398"/>
              <a:ext cx="1253946" cy="267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A2EBEBA1-32C2-46F6-93EC-D04431123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3409" y="2666749"/>
              <a:ext cx="1387003" cy="3254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CD54259E-02C1-45AE-8590-2BDDE0C6F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8749" y="2816753"/>
              <a:ext cx="1372642" cy="2494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77955DA9-05FD-4BC5-BFD3-9A6286CAF6E7}"/>
                </a:ext>
              </a:extLst>
            </p:cNvPr>
            <p:cNvCxnSpPr>
              <a:cxnSpLocks/>
            </p:cNvCxnSpPr>
            <p:nvPr/>
          </p:nvCxnSpPr>
          <p:spPr>
            <a:xfrm>
              <a:off x="7361681" y="3552282"/>
              <a:ext cx="1492951" cy="1597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C79BE076-D7B4-41DA-A24A-E180257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23" y="3856431"/>
              <a:ext cx="1509442" cy="5392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Esplosione: 8 punte 50">
              <a:extLst>
                <a:ext uri="{FF2B5EF4-FFF2-40B4-BE49-F238E27FC236}">
                  <a16:creationId xmlns:a16="http://schemas.microsoft.com/office/drawing/2014/main" id="{93E8D7E8-680D-4C81-9176-4B25BE2C5FBE}"/>
                </a:ext>
              </a:extLst>
            </p:cNvPr>
            <p:cNvSpPr/>
            <p:nvPr/>
          </p:nvSpPr>
          <p:spPr>
            <a:xfrm rot="2215566">
              <a:off x="5099170" y="1932823"/>
              <a:ext cx="697088" cy="1813022"/>
            </a:xfrm>
            <a:prstGeom prst="irregularSeal1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7" name="Connettore curvo 56">
              <a:extLst>
                <a:ext uri="{FF2B5EF4-FFF2-40B4-BE49-F238E27FC236}">
                  <a16:creationId xmlns:a16="http://schemas.microsoft.com/office/drawing/2014/main" id="{B189CA7D-8AE9-4510-9EE8-871D8D7BDE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12740" y="3210064"/>
              <a:ext cx="2102279" cy="15651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45A8DE-605B-4F1B-91CD-8477C61EC09C}"/>
              </a:ext>
            </a:extLst>
          </p:cNvPr>
          <p:cNvSpPr txBox="1"/>
          <p:nvPr/>
        </p:nvSpPr>
        <p:spPr>
          <a:xfrm>
            <a:off x="364398" y="5210048"/>
            <a:ext cx="920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la collisione i due protoni si avvicinano in modo tale che i quark di uno e i quark dell’altro possano interagire. Durante l’interazione si crea un campo di forza forte attivo tra i due quark, che si traduce in una grande quantità di energia.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9C8DB6B-9F7D-4A68-B10E-1BC590DE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023B43F4-4D85-4BA6-87B8-0735F73D5304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C080E13-0A9E-4973-897E-2FF30C43050E}"/>
              </a:ext>
            </a:extLst>
          </p:cNvPr>
          <p:cNvSpPr txBox="1"/>
          <p:nvPr/>
        </p:nvSpPr>
        <p:spPr>
          <a:xfrm>
            <a:off x="777654" y="4844330"/>
            <a:ext cx="8269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i due protoni si allontanano e il campo si rompe, questa energia viene convertita in massa dando origine a nuovi quark.</a:t>
            </a:r>
          </a:p>
          <a:p>
            <a:endParaRPr lang="it-IT" dirty="0"/>
          </a:p>
          <a:p>
            <a:r>
              <a:rPr lang="it-IT" dirty="0"/>
              <a:t>Ovviamente il sapore dei quark creati dipende dall’energia a cui facciamo avvenire lo scontro. Se, com’è il nostro scopo, vogliamo creare dei quark b (molto pesanti) allora dobbiamo fare in modo che i due protoni iniziali abbiano energia sufficientemente alta.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7EF1A065-F27C-41E0-B41A-89327882E165}"/>
              </a:ext>
            </a:extLst>
          </p:cNvPr>
          <p:cNvGrpSpPr/>
          <p:nvPr/>
        </p:nvGrpSpPr>
        <p:grpSpPr>
          <a:xfrm>
            <a:off x="297848" y="1856799"/>
            <a:ext cx="1738842" cy="2884779"/>
            <a:chOff x="959287" y="1470923"/>
            <a:chExt cx="2544321" cy="390072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2B696B7-3D3A-4EC4-B748-F915F5F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260" y="3304298"/>
              <a:ext cx="2067348" cy="2067348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6C5C4D04-22A1-40C1-9562-8E661E52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29019">
              <a:off x="1527768" y="2695428"/>
              <a:ext cx="329072" cy="1515692"/>
            </a:xfrm>
            <a:prstGeom prst="rect">
              <a:avLst/>
            </a:prstGeom>
          </p:spPr>
        </p:pic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601E4DAC-C3BB-4502-935D-4475A8BA1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287" y="4221723"/>
              <a:ext cx="670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9A223C66-C2E5-4A4C-8A7A-5E9F4B46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87" y="1470923"/>
              <a:ext cx="2067349" cy="2067349"/>
            </a:xfrm>
            <a:prstGeom prst="rect">
              <a:avLst/>
            </a:prstGeom>
          </p:spPr>
        </p:pic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1374592C-0E02-4F55-A0F0-FE750348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5844">
              <a:off x="1770251" y="2969144"/>
              <a:ext cx="545168" cy="626149"/>
            </a:xfrm>
            <a:prstGeom prst="rect">
              <a:avLst/>
            </a:prstGeom>
          </p:spPr>
        </p:pic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957ECACC-57CB-414E-A4CE-A38669C0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17356">
              <a:off x="2132284" y="2781078"/>
              <a:ext cx="500627" cy="838044"/>
            </a:xfrm>
            <a:prstGeom prst="rect">
              <a:avLst/>
            </a:prstGeom>
          </p:spPr>
        </p:pic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86BDCCE4-7893-4AD4-9C6E-9D82A275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6005">
              <a:off x="2535646" y="2396987"/>
              <a:ext cx="269409" cy="1507067"/>
            </a:xfrm>
            <a:prstGeom prst="rect">
              <a:avLst/>
            </a:prstGeom>
          </p:spPr>
        </p:pic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BFCA2473-6621-48A9-A908-35157E23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1" y="2158915"/>
              <a:ext cx="609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5D213FFE-1080-47BF-87DD-B64C2BB1372B}"/>
              </a:ext>
            </a:extLst>
          </p:cNvPr>
          <p:cNvGrpSpPr/>
          <p:nvPr/>
        </p:nvGrpSpPr>
        <p:grpSpPr>
          <a:xfrm>
            <a:off x="2768851" y="1786448"/>
            <a:ext cx="3893390" cy="2964979"/>
            <a:chOff x="4012163" y="1565455"/>
            <a:chExt cx="5715562" cy="382162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ED11879-F718-4D3B-B43F-502F5725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71" y="3319729"/>
              <a:ext cx="2067348" cy="2067348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086FF98-4D49-4563-BA1D-CC4D67A3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792" y="1565455"/>
              <a:ext cx="2067349" cy="2067349"/>
            </a:xfrm>
            <a:prstGeom prst="rect">
              <a:avLst/>
            </a:prstGeom>
          </p:spPr>
        </p:pic>
        <p:sp>
          <p:nvSpPr>
            <p:cNvPr id="21" name="Esplosione: 14 punte 20">
              <a:extLst>
                <a:ext uri="{FF2B5EF4-FFF2-40B4-BE49-F238E27FC236}">
                  <a16:creationId xmlns:a16="http://schemas.microsoft.com/office/drawing/2014/main" id="{A60261B1-9576-49BF-BC6B-6774EC04AD81}"/>
                </a:ext>
              </a:extLst>
            </p:cNvPr>
            <p:cNvSpPr/>
            <p:nvPr/>
          </p:nvSpPr>
          <p:spPr>
            <a:xfrm rot="729887">
              <a:off x="5692778" y="2205002"/>
              <a:ext cx="2390861" cy="2044405"/>
            </a:xfrm>
            <a:prstGeom prst="irregularSeal2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4400" b="1" dirty="0">
                  <a:solidFill>
                    <a:srgbClr val="817E00"/>
                  </a:solidFill>
                  <a:latin typeface="Algerian" panose="04020705040A02060702" pitchFamily="82" charset="0"/>
                </a:rPr>
                <a:t>E</a:t>
              </a:r>
              <a:endParaRPr lang="it-IT" b="1" dirty="0">
                <a:solidFill>
                  <a:srgbClr val="817E00"/>
                </a:solidFill>
                <a:latin typeface="Algerian" panose="04020705040A02060702" pitchFamily="82" charset="0"/>
              </a:endParaRPr>
            </a:p>
          </p:txBody>
        </p: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3BA6AE01-C3FC-4ECB-9DAB-9CD2D77BE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163" y="4140858"/>
              <a:ext cx="588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2F4FE084-5678-4664-A09C-8CD49D6E7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472" y="2366680"/>
              <a:ext cx="713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6CCB9D58-3AFF-40DC-8016-6780441E24ED}"/>
              </a:ext>
            </a:extLst>
          </p:cNvPr>
          <p:cNvGrpSpPr/>
          <p:nvPr/>
        </p:nvGrpSpPr>
        <p:grpSpPr>
          <a:xfrm>
            <a:off x="6918264" y="1706564"/>
            <a:ext cx="4753372" cy="3044862"/>
            <a:chOff x="6634291" y="1528438"/>
            <a:chExt cx="5522803" cy="3351455"/>
          </a:xfrm>
        </p:grpSpPr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26AA9944-C887-4FF6-B4F5-D0C0B48E4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454" y="3233436"/>
              <a:ext cx="1647025" cy="1646457"/>
            </a:xfrm>
            <a:prstGeom prst="rect">
              <a:avLst/>
            </a:prstGeom>
          </p:spPr>
        </p:pic>
        <p:pic>
          <p:nvPicPr>
            <p:cNvPr id="81" name="Immagine 80">
              <a:extLst>
                <a:ext uri="{FF2B5EF4-FFF2-40B4-BE49-F238E27FC236}">
                  <a16:creationId xmlns:a16="http://schemas.microsoft.com/office/drawing/2014/main" id="{84FC9ACA-9028-45FA-A9FD-CC1A29A4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967" y="1528438"/>
              <a:ext cx="1647025" cy="1646458"/>
            </a:xfrm>
            <a:prstGeom prst="rect">
              <a:avLst/>
            </a:prstGeom>
          </p:spPr>
        </p:pic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ABCE1FAD-71C1-4129-96AD-9DC9E3A0B40C}"/>
                </a:ext>
              </a:extLst>
            </p:cNvPr>
            <p:cNvSpPr/>
            <p:nvPr/>
          </p:nvSpPr>
          <p:spPr>
            <a:xfrm>
              <a:off x="9265104" y="2127327"/>
              <a:ext cx="305963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45F8DF3C-4D10-4742-8063-C6CC866605AA}"/>
                </a:ext>
              </a:extLst>
            </p:cNvPr>
            <p:cNvSpPr/>
            <p:nvPr/>
          </p:nvSpPr>
          <p:spPr>
            <a:xfrm>
              <a:off x="8793714" y="2433383"/>
              <a:ext cx="305963" cy="28591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1AC4C617-6E68-45AC-A871-96AD8430CBEE}"/>
                </a:ext>
              </a:extLst>
            </p:cNvPr>
            <p:cNvSpPr/>
            <p:nvPr/>
          </p:nvSpPr>
          <p:spPr>
            <a:xfrm>
              <a:off x="9006085" y="2758160"/>
              <a:ext cx="305963" cy="2859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9D6069AC-8E52-44A0-82E1-FED9E88BC0A8}"/>
                </a:ext>
              </a:extLst>
            </p:cNvPr>
            <p:cNvSpPr/>
            <p:nvPr/>
          </p:nvSpPr>
          <p:spPr>
            <a:xfrm>
              <a:off x="9418085" y="2615923"/>
              <a:ext cx="305963" cy="28591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74054934-EA3A-4684-B7ED-7940513C4895}"/>
                </a:ext>
              </a:extLst>
            </p:cNvPr>
            <p:cNvSpPr/>
            <p:nvPr/>
          </p:nvSpPr>
          <p:spPr>
            <a:xfrm>
              <a:off x="8946696" y="3174896"/>
              <a:ext cx="305963" cy="2859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541E23B4-F043-4E53-8D4F-9FF900532083}"/>
                </a:ext>
              </a:extLst>
            </p:cNvPr>
            <p:cNvSpPr/>
            <p:nvPr/>
          </p:nvSpPr>
          <p:spPr>
            <a:xfrm>
              <a:off x="9355454" y="3134265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C3A44DA0-D33D-4881-8302-51BB4624F77D}"/>
                </a:ext>
              </a:extLst>
            </p:cNvPr>
            <p:cNvSpPr/>
            <p:nvPr/>
          </p:nvSpPr>
          <p:spPr>
            <a:xfrm>
              <a:off x="9770697" y="2919523"/>
              <a:ext cx="305963" cy="2859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75151A89-BB3F-495A-B3F7-F2A7C1892412}"/>
                </a:ext>
              </a:extLst>
            </p:cNvPr>
            <p:cNvSpPr/>
            <p:nvPr/>
          </p:nvSpPr>
          <p:spPr>
            <a:xfrm>
              <a:off x="8797947" y="2065827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4F441FD8-5DAE-48B7-A1FD-46E78E0F2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291" y="3971482"/>
              <a:ext cx="4651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A2D630C6-F7AD-43D3-84E9-23F907EAC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1232" y="2202394"/>
              <a:ext cx="4858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E91AE9E6-524E-404E-8286-F8D75E75B74A}"/>
                </a:ext>
              </a:extLst>
            </p:cNvPr>
            <p:cNvSpPr/>
            <p:nvPr/>
          </p:nvSpPr>
          <p:spPr>
            <a:xfrm>
              <a:off x="9265103" y="2134830"/>
              <a:ext cx="305964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8E520CC3-2B59-4B8C-B10F-E11A6BC869C5}"/>
                </a:ext>
              </a:extLst>
            </p:cNvPr>
            <p:cNvSpPr/>
            <p:nvPr/>
          </p:nvSpPr>
          <p:spPr>
            <a:xfrm>
              <a:off x="8797946" y="2073330"/>
              <a:ext cx="305964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15F90BB8-ABB6-4C2C-BAEB-9C19295A9F4A}"/>
              </a:ext>
            </a:extLst>
          </p:cNvPr>
          <p:cNvGrpSpPr/>
          <p:nvPr/>
        </p:nvGrpSpPr>
        <p:grpSpPr>
          <a:xfrm>
            <a:off x="4890513" y="4104305"/>
            <a:ext cx="1408260" cy="637425"/>
            <a:chOff x="5058426" y="4460014"/>
            <a:chExt cx="1408260" cy="637425"/>
          </a:xfrm>
        </p:grpSpPr>
        <p:sp>
          <p:nvSpPr>
            <p:cNvPr id="97" name="Bolla: nuvola 96">
              <a:extLst>
                <a:ext uri="{FF2B5EF4-FFF2-40B4-BE49-F238E27FC236}">
                  <a16:creationId xmlns:a16="http://schemas.microsoft.com/office/drawing/2014/main" id="{47BF8BA7-9C3F-4418-A4A7-26625864CE24}"/>
                </a:ext>
              </a:extLst>
            </p:cNvPr>
            <p:cNvSpPr/>
            <p:nvPr/>
          </p:nvSpPr>
          <p:spPr>
            <a:xfrm>
              <a:off x="5058426" y="4460014"/>
              <a:ext cx="1408260" cy="637425"/>
            </a:xfrm>
            <a:prstGeom prst="cloudCallout">
              <a:avLst>
                <a:gd name="adj1" fmla="val -45348"/>
                <a:gd name="adj2" fmla="val -12193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E = mc  …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490E0D82-7EF3-424F-80C0-8A8BDE1769EC}"/>
                </a:ext>
              </a:extLst>
            </p:cNvPr>
            <p:cNvSpPr txBox="1"/>
            <p:nvPr/>
          </p:nvSpPr>
          <p:spPr>
            <a:xfrm>
              <a:off x="5752738" y="4603763"/>
              <a:ext cx="34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2</a:t>
              </a:r>
            </a:p>
          </p:txBody>
        </p:sp>
      </p:grpSp>
      <p:sp>
        <p:nvSpPr>
          <p:cNvPr id="39" name="Titolo 1">
            <a:extLst>
              <a:ext uri="{FF2B5EF4-FFF2-40B4-BE49-F238E27FC236}">
                <a16:creationId xmlns:a16="http://schemas.microsoft.com/office/drawing/2014/main" id="{926A02CD-B2C9-416B-B99B-3921AB5ABADC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Creazione di nuove particelle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6D12FD-FF2B-4C5E-A8B6-9337D541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2" name="Segnaposto piè di pagina 4">
            <a:extLst>
              <a:ext uri="{FF2B5EF4-FFF2-40B4-BE49-F238E27FC236}">
                <a16:creationId xmlns:a16="http://schemas.microsoft.com/office/drawing/2014/main" id="{1876861C-AFC6-4DB7-979C-A73513590C0B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2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043719-2630-4C16-A8C3-C020B0B7C790}"/>
              </a:ext>
            </a:extLst>
          </p:cNvPr>
          <p:cNvSpPr txBox="1"/>
          <p:nvPr/>
        </p:nvSpPr>
        <p:spPr>
          <a:xfrm>
            <a:off x="4383885" y="1336119"/>
            <a:ext cx="6498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i quark (e gli antiquark) non possono esistere come particelle isolate, dunque una volta creati si raggruppano opportunamente in gruppi di tre o di due, andando così a formare nuove particelle. Questo processo si chiama </a:t>
            </a:r>
            <a:r>
              <a:rPr lang="it-IT" dirty="0" err="1"/>
              <a:t>adronizzazione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Una volta terminata l’</a:t>
            </a:r>
            <a:r>
              <a:rPr lang="it-IT" dirty="0" err="1"/>
              <a:t>adronizzazione</a:t>
            </a:r>
            <a:r>
              <a:rPr lang="it-IT" dirty="0"/>
              <a:t> le particelle risultanti sono generalmente fortemente instabili, queste proseguono il cammino lungo direzioni diverse ma decadono quasi istantaneamente in altre particelle. </a:t>
            </a:r>
          </a:p>
          <a:p>
            <a:endParaRPr lang="it-IT" dirty="0"/>
          </a:p>
          <a:p>
            <a:r>
              <a:rPr lang="it-IT" dirty="0"/>
              <a:t>Ciascuno di questi «gruppi» di particelle (i prodotti stabili dei decadimenti) vengono detti jet (sciami) o, in particolare, jet adronici.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7EBA65B-96B3-4CBC-AEC8-D023A1477EBD}"/>
              </a:ext>
            </a:extLst>
          </p:cNvPr>
          <p:cNvGrpSpPr/>
          <p:nvPr/>
        </p:nvGrpSpPr>
        <p:grpSpPr>
          <a:xfrm>
            <a:off x="378455" y="1336119"/>
            <a:ext cx="3840584" cy="3882023"/>
            <a:chOff x="578838" y="1056636"/>
            <a:chExt cx="4067597" cy="401428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E1D5D4C3-B821-4861-B716-4D28CFDEC46E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F0937F1F-30E8-48B3-B775-37DE5E33A9DA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36A1B8D7-1B43-492D-9502-8D722ACCB3AD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FEA27861-E108-400B-9FD4-D1C04F1D9C89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Ovale 8">
                  <a:extLst>
                    <a:ext uri="{FF2B5EF4-FFF2-40B4-BE49-F238E27FC236}">
                      <a16:creationId xmlns:a16="http://schemas.microsoft.com/office/drawing/2014/main" id="{8BFAFFA6-416A-49BA-91F7-26828CCAF03E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" name="Ovale 10">
                  <a:extLst>
                    <a:ext uri="{FF2B5EF4-FFF2-40B4-BE49-F238E27FC236}">
                      <a16:creationId xmlns:a16="http://schemas.microsoft.com/office/drawing/2014/main" id="{512D0C06-7CB7-4E2C-9805-218E8C0449F6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7533C730-92DF-4E18-96E1-4FB007316942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Ovale 12">
                  <a:extLst>
                    <a:ext uri="{FF2B5EF4-FFF2-40B4-BE49-F238E27FC236}">
                      <a16:creationId xmlns:a16="http://schemas.microsoft.com/office/drawing/2014/main" id="{2FFFF991-D420-4A34-9A25-334A1FF4A206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Ovale 13">
                  <a:extLst>
                    <a:ext uri="{FF2B5EF4-FFF2-40B4-BE49-F238E27FC236}">
                      <a16:creationId xmlns:a16="http://schemas.microsoft.com/office/drawing/2014/main" id="{C63DD17D-4C49-4A24-BEF7-8FFC3DE475DF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AD6477F4-A84A-45D7-8468-6131A0A4276B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7031031B-602F-4447-A3BB-7BAE08E7649E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90B0E450-671A-4930-95E5-55BE039D72A4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F433593F-6FF7-4E75-841D-E028B767AA10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B1951DB7-8CE3-4793-AE86-CEED16764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C70E1A4C-95C4-4A27-9FFF-F5CB6CC2C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9EEA1C47-86DE-49F3-B3F7-48078CDE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olo 1">
            <a:extLst>
              <a:ext uri="{FF2B5EF4-FFF2-40B4-BE49-F238E27FC236}">
                <a16:creationId xmlns:a16="http://schemas.microsoft.com/office/drawing/2014/main" id="{34EB849A-86A4-437B-821F-23AF02DA36EE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err="1">
                <a:solidFill>
                  <a:schemeClr val="tx2"/>
                </a:solidFill>
              </a:rPr>
              <a:t>Adronizzazione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4E4C76A-F4D9-490C-82DA-625160B36291}"/>
              </a:ext>
            </a:extLst>
          </p:cNvPr>
          <p:cNvSpPr txBox="1"/>
          <p:nvPr/>
        </p:nvSpPr>
        <p:spPr>
          <a:xfrm>
            <a:off x="186612" y="5912986"/>
            <a:ext cx="904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OSS: Sono questi jet a venire «visti» durante un esperimento, non i quark stessi.</a:t>
            </a:r>
          </a:p>
        </p:txBody>
      </p:sp>
      <p:sp>
        <p:nvSpPr>
          <p:cNvPr id="29" name="Bolla: nuvola 28">
            <a:extLst>
              <a:ext uri="{FF2B5EF4-FFF2-40B4-BE49-F238E27FC236}">
                <a16:creationId xmlns:a16="http://schemas.microsoft.com/office/drawing/2014/main" id="{598C2330-FEA8-40E9-B43C-14E6EB4F7A13}"/>
              </a:ext>
            </a:extLst>
          </p:cNvPr>
          <p:cNvSpPr/>
          <p:nvPr/>
        </p:nvSpPr>
        <p:spPr>
          <a:xfrm>
            <a:off x="5770784" y="132585"/>
            <a:ext cx="3026296" cy="1252142"/>
          </a:xfrm>
          <a:prstGeom prst="cloudCallout">
            <a:avLst>
              <a:gd name="adj1" fmla="val -75452"/>
              <a:gd name="adj2" fmla="val 51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Gli </a:t>
            </a:r>
            <a:r>
              <a:rPr lang="it-IT" sz="1200" b="1" dirty="0"/>
              <a:t>adroni </a:t>
            </a:r>
            <a:r>
              <a:rPr lang="it-IT" sz="1200" dirty="0"/>
              <a:t>sono tutte le particelle formate da quark e/o antiquark</a:t>
            </a:r>
            <a:br>
              <a:rPr lang="it-IT" sz="1200" dirty="0"/>
            </a:br>
            <a:r>
              <a:rPr lang="it-IT" sz="1200" dirty="0"/>
              <a:t>es: protoni, neutroni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6D5A2B90-685B-4A6B-949D-63E2F75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3DC329C6-D76C-4C21-99F0-88BEF99A4721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9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48C2638-D837-4713-8EE3-D74A89BFB4AD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Tracce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022ABA-3014-47D8-AC4A-28AF914D9352}"/>
              </a:ext>
            </a:extLst>
          </p:cNvPr>
          <p:cNvSpPr txBox="1"/>
          <p:nvPr/>
        </p:nvSpPr>
        <p:spPr>
          <a:xfrm>
            <a:off x="262680" y="1512190"/>
            <a:ext cx="75657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Questi jet adronici contengono sì adroni ma anche altre particelle elementari cariche come elettroni e positroni, queste particelle sono quelle che vengono rivelate come tracce, ovvero sono particelle di cui è possibile ricostruire il percorso e capire dunque qual è il punto in cui sono state originate.</a:t>
            </a:r>
          </a:p>
          <a:p>
            <a:endParaRPr lang="it-IT" dirty="0"/>
          </a:p>
          <a:p>
            <a:r>
              <a:rPr lang="it-IT" dirty="0"/>
              <a:t>Il punto di origine di tali particelle è detto vertice. In molte collisioni il vertice è singolo, ovvero tutte le tracce possono essere ricondotte allo stesso punto di origine che è praticamente coincidente col punto di impatto dei due protoni iniziali. Come vedremo nella slide successiva, un segno importante della presenza di un b-jet è la presenza di un vertice secondario poco distante dal vertice primario, ovvero in questi casi le tracce possono essere ricondotte a due punti di origine differenti.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A3E5B1D-1AE3-484B-A23E-D48BC365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51" y="1628486"/>
            <a:ext cx="3472475" cy="3854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D6C6DA-0280-4B1C-BD40-EB682D6D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3B886C5-C4D9-4EFF-9F40-D9A53686C406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Edoardo Grasso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51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35CED25-17EA-4F3B-9E00-0EFC51E78BE6}"/>
              </a:ext>
            </a:extLst>
          </p:cNvPr>
          <p:cNvSpPr txBox="1"/>
          <p:nvPr/>
        </p:nvSpPr>
        <p:spPr>
          <a:xfrm>
            <a:off x="61849" y="5255047"/>
            <a:ext cx="9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 tracce provenienti da questo tipo di jet risulteranno originate in punto diverso</a:t>
            </a:r>
            <a:br>
              <a:rPr lang="it-IT" u="sng" dirty="0"/>
            </a:br>
            <a:r>
              <a:rPr lang="it-IT" u="sng" dirty="0"/>
              <a:t>rispetto alle altre!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FF5A2D56-DA97-4E53-B1CC-D40E58D4748E}"/>
              </a:ext>
            </a:extLst>
          </p:cNvPr>
          <p:cNvSpPr/>
          <p:nvPr/>
        </p:nvSpPr>
        <p:spPr>
          <a:xfrm>
            <a:off x="4230528" y="5901378"/>
            <a:ext cx="277561" cy="5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1CD697-BA2A-40B2-9907-5E083056271F}"/>
              </a:ext>
            </a:extLst>
          </p:cNvPr>
          <p:cNvSpPr txBox="1"/>
          <p:nvPr/>
        </p:nvSpPr>
        <p:spPr>
          <a:xfrm>
            <a:off x="1934075" y="6381669"/>
            <a:ext cx="487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RICOSTRUZIONE DEL VERTICE SECONDARIO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34298626-23CE-4DD0-9E4A-5093F2995F31}"/>
              </a:ext>
            </a:extLst>
          </p:cNvPr>
          <p:cNvSpPr txBox="1">
            <a:spLocks/>
          </p:cNvSpPr>
          <p:nvPr/>
        </p:nvSpPr>
        <p:spPr>
          <a:xfrm>
            <a:off x="262680" y="51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chemeClr val="tx2"/>
                </a:solidFill>
              </a:rPr>
              <a:t>B-jet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C81E9D4E-858E-4FF4-B005-43848C2DED11}"/>
              </a:ext>
            </a:extLst>
          </p:cNvPr>
          <p:cNvGrpSpPr/>
          <p:nvPr/>
        </p:nvGrpSpPr>
        <p:grpSpPr>
          <a:xfrm>
            <a:off x="378455" y="1336119"/>
            <a:ext cx="3840584" cy="3882023"/>
            <a:chOff x="578838" y="1056636"/>
            <a:chExt cx="4067597" cy="4014287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34349BF-B453-478C-A660-DF8BFB7AE1E1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A72E4E88-9C49-4DC2-9535-F05FC75F463A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38" name="Ovale 37">
                  <a:extLst>
                    <a:ext uri="{FF2B5EF4-FFF2-40B4-BE49-F238E27FC236}">
                      <a16:creationId xmlns:a16="http://schemas.microsoft.com/office/drawing/2014/main" id="{A93D9A04-5BA9-4520-B034-B453732FE4AE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Ovale 38">
                  <a:extLst>
                    <a:ext uri="{FF2B5EF4-FFF2-40B4-BE49-F238E27FC236}">
                      <a16:creationId xmlns:a16="http://schemas.microsoft.com/office/drawing/2014/main" id="{79FF7263-C2ED-47E5-AE8B-03B050091EFF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0" name="Ovale 39">
                  <a:extLst>
                    <a:ext uri="{FF2B5EF4-FFF2-40B4-BE49-F238E27FC236}">
                      <a16:creationId xmlns:a16="http://schemas.microsoft.com/office/drawing/2014/main" id="{3004BCFF-38DF-4CEA-B6DA-156EA4B4E19F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1" name="Ovale 40">
                  <a:extLst>
                    <a:ext uri="{FF2B5EF4-FFF2-40B4-BE49-F238E27FC236}">
                      <a16:creationId xmlns:a16="http://schemas.microsoft.com/office/drawing/2014/main" id="{D692347A-993A-4D50-A92D-FED8887E5F82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2" name="Ovale 41">
                  <a:extLst>
                    <a:ext uri="{FF2B5EF4-FFF2-40B4-BE49-F238E27FC236}">
                      <a16:creationId xmlns:a16="http://schemas.microsoft.com/office/drawing/2014/main" id="{14BFBEB4-EB47-4B53-A172-327634D2DF5E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3" name="Ovale 42">
                  <a:extLst>
                    <a:ext uri="{FF2B5EF4-FFF2-40B4-BE49-F238E27FC236}">
                      <a16:creationId xmlns:a16="http://schemas.microsoft.com/office/drawing/2014/main" id="{8B8C8833-94DF-4E27-BEC0-B94A99EC8D23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Ovale 43">
                  <a:extLst>
                    <a:ext uri="{FF2B5EF4-FFF2-40B4-BE49-F238E27FC236}">
                      <a16:creationId xmlns:a16="http://schemas.microsoft.com/office/drawing/2014/main" id="{2277E2E7-FF8C-45F9-9125-BA441DB809D5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b</a:t>
                  </a:r>
                </a:p>
              </p:txBody>
            </p:sp>
            <p:sp>
              <p:nvSpPr>
                <p:cNvPr id="45" name="Ovale 44">
                  <a:extLst>
                    <a:ext uri="{FF2B5EF4-FFF2-40B4-BE49-F238E27FC236}">
                      <a16:creationId xmlns:a16="http://schemas.microsoft.com/office/drawing/2014/main" id="{BF813031-4C3C-4480-AC4D-11F2399A4A3D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B00AA752-FF8B-4171-884F-265C3A5B3852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E1318C9A-B022-43E7-8C69-B595EA5E8802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Ovale 36">
                <a:extLst>
                  <a:ext uri="{FF2B5EF4-FFF2-40B4-BE49-F238E27FC236}">
                    <a16:creationId xmlns:a16="http://schemas.microsoft.com/office/drawing/2014/main" id="{A07CF6AE-EF05-4766-AB1E-A2FE68A79631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A6069F04-E0FE-41DA-8F23-381CB0148D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0436DF81-2C0A-4688-B768-356661EA9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6FFD57C5-50CC-40F1-A463-6BCC328E6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2CAA378-2C1F-42E9-84EA-31126FEAD0AE}"/>
              </a:ext>
            </a:extLst>
          </p:cNvPr>
          <p:cNvSpPr txBox="1"/>
          <p:nvPr/>
        </p:nvSpPr>
        <p:spPr>
          <a:xfrm>
            <a:off x="4383885" y="1336119"/>
            <a:ext cx="6498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in cui uno dei quark generati dallo scontro dei protoni sia un quark bottom (o b), allora uno degli adroni che si formeranno dovrà contenere questo quark b.</a:t>
            </a:r>
          </a:p>
          <a:p>
            <a:endParaRPr lang="it-IT" dirty="0"/>
          </a:p>
          <a:p>
            <a:r>
              <a:rPr lang="it-IT" dirty="0"/>
              <a:t>L’adrone contenente un quark b è una particella sì instabile ma con una vita media considerevole, dunque decade in altre particelle dopo aver percorso un breve tratto (qualche mm) all’interno del rivelatore dando così origine a delle particelle in un vertice secondario.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84E25-D5FF-483B-B4E2-2D149941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>
                <a:solidFill>
                  <a:schemeClr val="bg1"/>
                </a:solidFill>
              </a:rPr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8" name="Segnaposto piè di pagina 4">
            <a:extLst>
              <a:ext uri="{FF2B5EF4-FFF2-40B4-BE49-F238E27FC236}">
                <a16:creationId xmlns:a16="http://schemas.microsoft.com/office/drawing/2014/main" id="{3678F194-1B60-4EA2-A116-1A6EBD19FACD}"/>
              </a:ext>
            </a:extLst>
          </p:cNvPr>
          <p:cNvSpPr txBox="1">
            <a:spLocks/>
          </p:cNvSpPr>
          <p:nvPr/>
        </p:nvSpPr>
        <p:spPr>
          <a:xfrm>
            <a:off x="9183688" y="6528950"/>
            <a:ext cx="1179512" cy="2771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Edoardo Grasso</a:t>
            </a:r>
          </a:p>
        </p:txBody>
      </p:sp>
    </p:spTree>
    <p:extLst>
      <p:ext uri="{BB962C8B-B14F-4D97-AF65-F5344CB8AC3E}">
        <p14:creationId xmlns:p14="http://schemas.microsoft.com/office/powerpoint/2010/main" val="28237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3" grpId="0"/>
      <p:bldP spid="46" grpId="0" build="p"/>
    </p:bld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Algerian</vt:lpstr>
      <vt:lpstr>Calibri</vt:lpstr>
      <vt:lpstr>Century Gothic</vt:lpstr>
      <vt:lpstr>Wingdings</vt:lpstr>
      <vt:lpstr>Wingdings 3</vt:lpstr>
      <vt:lpstr>Sezione</vt:lpstr>
      <vt:lpstr>Il b-tagging</vt:lpstr>
      <vt:lpstr>Presentazione standard di PowerPoint</vt:lpstr>
      <vt:lpstr>Presentazione standard di PowerPoint</vt:lpstr>
      <vt:lpstr>Quark e forza forte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b-tagging</dc:title>
  <dc:creator>Edoardo Grasso</dc:creator>
  <cp:lastModifiedBy>Edoardo Grasso</cp:lastModifiedBy>
  <cp:revision>5</cp:revision>
  <dcterms:created xsi:type="dcterms:W3CDTF">2020-11-11T10:44:38Z</dcterms:created>
  <dcterms:modified xsi:type="dcterms:W3CDTF">2020-11-11T11:08:07Z</dcterms:modified>
</cp:coreProperties>
</file>