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58" r:id="rId11"/>
    <p:sldId id="266" r:id="rId12"/>
    <p:sldId id="267" r:id="rId13"/>
    <p:sldId id="268" r:id="rId14"/>
    <p:sldId id="269" r:id="rId15"/>
    <p:sldId id="272" r:id="rId16"/>
    <p:sldId id="273" r:id="rId17"/>
    <p:sldId id="274" r:id="rId18"/>
    <p:sldId id="275" r:id="rId19"/>
    <p:sldId id="277" r:id="rId20"/>
    <p:sldId id="276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70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0865FA-BACB-49C2-B486-92EFF89268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Presentazione gestionale PECA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D07157A-0A37-4B94-9B15-65C1DA7497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5424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Creazione di un collaboratore interno</a:t>
            </a:r>
            <a:br>
              <a:rPr lang="it-IT" dirty="0"/>
            </a:br>
            <a:r>
              <a:rPr lang="it-IT" sz="1400" dirty="0"/>
              <a:t>Inserimento dati in un </a:t>
            </a:r>
            <a:r>
              <a:rPr lang="it-IT" sz="1400" dirty="0" err="1"/>
              <a:t>form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168" y="2160588"/>
            <a:ext cx="6903701" cy="3881437"/>
          </a:xfrm>
        </p:spPr>
      </p:pic>
    </p:spTree>
    <p:extLst>
      <p:ext uri="{BB962C8B-B14F-4D97-AF65-F5344CB8AC3E}">
        <p14:creationId xmlns:p14="http://schemas.microsoft.com/office/powerpoint/2010/main" val="175565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Creazione account collaboratore interno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168" y="2160588"/>
            <a:ext cx="6903701" cy="3881437"/>
          </a:xfrm>
        </p:spPr>
      </p:pic>
    </p:spTree>
    <p:extLst>
      <p:ext uri="{BB962C8B-B14F-4D97-AF65-F5344CB8AC3E}">
        <p14:creationId xmlns:p14="http://schemas.microsoft.com/office/powerpoint/2010/main" val="24873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Visualizzazione e modifica collaboratore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168" y="2160588"/>
            <a:ext cx="6903701" cy="3881437"/>
          </a:xfrm>
        </p:spPr>
      </p:pic>
    </p:spTree>
    <p:extLst>
      <p:ext uri="{BB962C8B-B14F-4D97-AF65-F5344CB8AC3E}">
        <p14:creationId xmlns:p14="http://schemas.microsoft.com/office/powerpoint/2010/main" val="370204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Login nuovo collaboratore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168" y="2160588"/>
            <a:ext cx="6903701" cy="3881437"/>
          </a:xfrm>
        </p:spPr>
      </p:pic>
    </p:spTree>
    <p:extLst>
      <p:ext uri="{BB962C8B-B14F-4D97-AF65-F5344CB8AC3E}">
        <p14:creationId xmlns:p14="http://schemas.microsoft.com/office/powerpoint/2010/main" val="159456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Login effettuato con successo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817" y="2152199"/>
            <a:ext cx="6903701" cy="3881437"/>
          </a:xfrm>
        </p:spPr>
      </p:pic>
      <p:sp>
        <p:nvSpPr>
          <p:cNvPr id="5" name="Pulsante di azione: vuoto 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95D55A1-75E5-4537-9FC1-17D7260882DC}"/>
              </a:ext>
            </a:extLst>
          </p:cNvPr>
          <p:cNvSpPr/>
          <p:nvPr/>
        </p:nvSpPr>
        <p:spPr>
          <a:xfrm>
            <a:off x="7088698" y="2248251"/>
            <a:ext cx="679508" cy="125834"/>
          </a:xfrm>
          <a:prstGeom prst="actionButtonBlank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7963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Programmazione e calendario</a:t>
            </a:r>
          </a:p>
        </p:txBody>
      </p:sp>
    </p:spTree>
    <p:extLst>
      <p:ext uri="{BB962C8B-B14F-4D97-AF65-F5344CB8AC3E}">
        <p14:creationId xmlns:p14="http://schemas.microsoft.com/office/powerpoint/2010/main" val="2330551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177E61-CC78-4EDE-BF3A-261457FC2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 dirty="0"/>
              <a:t>Calendario</a:t>
            </a:r>
          </a:p>
        </p:txBody>
      </p:sp>
      <p:pic>
        <p:nvPicPr>
          <p:cNvPr id="5" name="Segnaposto contenuto 4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7164B079-8E9E-4DAF-BB1B-BE625D182A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  <p:sp>
        <p:nvSpPr>
          <p:cNvPr id="6" name="Pulsante di azione: vuoto 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AF070260-EC5E-4953-A1E6-B2330E712A54}"/>
              </a:ext>
            </a:extLst>
          </p:cNvPr>
          <p:cNvSpPr/>
          <p:nvPr/>
        </p:nvSpPr>
        <p:spPr>
          <a:xfrm>
            <a:off x="5159228" y="3766657"/>
            <a:ext cx="444618" cy="453005"/>
          </a:xfrm>
          <a:prstGeom prst="actionButtonBlank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5230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32D6F3-C89E-4646-A223-4E6994292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Visualizza un corso</a:t>
            </a:r>
          </a:p>
        </p:txBody>
      </p:sp>
      <p:pic>
        <p:nvPicPr>
          <p:cNvPr id="5" name="Segnaposto contenuto 4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506ED21E-25F5-437D-88F5-9B83435309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  <p:sp>
        <p:nvSpPr>
          <p:cNvPr id="6" name="Pulsante di azione: vuoto 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4CC473C-09E3-4DB8-BE91-85948529F1C8}"/>
              </a:ext>
            </a:extLst>
          </p:cNvPr>
          <p:cNvSpPr/>
          <p:nvPr/>
        </p:nvSpPr>
        <p:spPr>
          <a:xfrm>
            <a:off x="4093828" y="4311941"/>
            <a:ext cx="461395" cy="218113"/>
          </a:xfrm>
          <a:prstGeom prst="actionButtonBlank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050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9CA77D-5604-4F23-8FB6-7A57BCA8A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Modifica un evento</a:t>
            </a:r>
          </a:p>
        </p:txBody>
      </p:sp>
      <p:pic>
        <p:nvPicPr>
          <p:cNvPr id="5" name="Segnaposto contenuto 4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65C257B2-FB18-4164-A41B-8F106AB58D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  <p:sp>
        <p:nvSpPr>
          <p:cNvPr id="6" name="Pulsante di azione: vuoto 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79015AA-8A09-4DF5-876A-0940C30E5A9E}"/>
              </a:ext>
            </a:extLst>
          </p:cNvPr>
          <p:cNvSpPr/>
          <p:nvPr/>
        </p:nvSpPr>
        <p:spPr>
          <a:xfrm>
            <a:off x="5478011" y="4228051"/>
            <a:ext cx="369116" cy="226504"/>
          </a:xfrm>
          <a:prstGeom prst="actionButtonBlank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821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D23561-1948-45E3-BEBA-E720D37B8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Modifica effettuata</a:t>
            </a:r>
          </a:p>
        </p:txBody>
      </p:sp>
      <p:pic>
        <p:nvPicPr>
          <p:cNvPr id="5" name="Segnaposto contenuto 4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58C1E794-8AD9-466D-BC4B-DC7015D3C6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  <p:sp>
        <p:nvSpPr>
          <p:cNvPr id="8" name="Pulsante di azione: vuoto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0E6CD5F-0B53-454E-AC96-C3592847A40A}"/>
              </a:ext>
            </a:extLst>
          </p:cNvPr>
          <p:cNvSpPr/>
          <p:nvPr/>
        </p:nvSpPr>
        <p:spPr>
          <a:xfrm>
            <a:off x="4395831" y="3758268"/>
            <a:ext cx="453006" cy="461394"/>
          </a:xfrm>
          <a:prstGeom prst="actionButtonBlank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8205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9233C7-6661-4D63-BB45-C77378FDF9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Prototipazione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99E8042-CF5D-4D47-9202-574F73BED7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Cambiamenti e restyling grafici delle varie fasi della prototipazione fino alla pubblicazione del gestionale.</a:t>
            </a:r>
          </a:p>
        </p:txBody>
      </p:sp>
    </p:spTree>
    <p:extLst>
      <p:ext uri="{BB962C8B-B14F-4D97-AF65-F5344CB8AC3E}">
        <p14:creationId xmlns:p14="http://schemas.microsoft.com/office/powerpoint/2010/main" val="197700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B4D064-E1E6-4FF5-B73E-79E945AF0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Crea un corso</a:t>
            </a:r>
          </a:p>
        </p:txBody>
      </p:sp>
      <p:pic>
        <p:nvPicPr>
          <p:cNvPr id="5" name="Segnaposto contenuto 4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D63401BE-A706-4923-88CC-E7B47B43A6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  <p:sp>
        <p:nvSpPr>
          <p:cNvPr id="7" name="Pulsante di azione: vuoto 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6E045BAE-031E-4E07-B4B5-71B608C6B9B1}"/>
              </a:ext>
            </a:extLst>
          </p:cNvPr>
          <p:cNvSpPr/>
          <p:nvPr/>
        </p:nvSpPr>
        <p:spPr>
          <a:xfrm>
            <a:off x="3271705" y="5259897"/>
            <a:ext cx="620787" cy="218113"/>
          </a:xfrm>
          <a:prstGeom prst="actionButtonBlank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010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017F38-3597-4093-ABD6-84C39E402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Compila i campi</a:t>
            </a:r>
          </a:p>
        </p:txBody>
      </p:sp>
      <p:pic>
        <p:nvPicPr>
          <p:cNvPr id="9" name="Segnaposto contenuto 8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6B777E12-B502-4DF0-BF11-E0773B8ECA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  <p:sp>
        <p:nvSpPr>
          <p:cNvPr id="10" name="Pulsante di azione: vuoto 9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067AAC36-C3DF-4C97-B5F5-842B179E3C35}"/>
              </a:ext>
            </a:extLst>
          </p:cNvPr>
          <p:cNvSpPr/>
          <p:nvPr/>
        </p:nvSpPr>
        <p:spPr>
          <a:xfrm>
            <a:off x="5519955" y="4253218"/>
            <a:ext cx="302005" cy="218113"/>
          </a:xfrm>
          <a:prstGeom prst="actionButtonBlank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5746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D5756E-83F4-4D76-8A86-B854B2D93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Corso creato</a:t>
            </a:r>
          </a:p>
        </p:txBody>
      </p:sp>
      <p:pic>
        <p:nvPicPr>
          <p:cNvPr id="7" name="Segnaposto contenuto 6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3B012826-8F3E-4E63-8FB7-D699292D81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  <p:sp>
        <p:nvSpPr>
          <p:cNvPr id="9" name="Pulsante di azione: vuoto 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F9ACC141-D483-4854-9E3B-567459333ED9}"/>
              </a:ext>
            </a:extLst>
          </p:cNvPr>
          <p:cNvSpPr/>
          <p:nvPr/>
        </p:nvSpPr>
        <p:spPr>
          <a:xfrm>
            <a:off x="5936608" y="3289533"/>
            <a:ext cx="439025" cy="278934"/>
          </a:xfrm>
          <a:prstGeom prst="actionButtonBlank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440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0A1FF1-E4DC-4518-A34D-8A7DB2CA8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Errore durata corso</a:t>
            </a:r>
          </a:p>
        </p:txBody>
      </p:sp>
      <p:pic>
        <p:nvPicPr>
          <p:cNvPr id="5" name="Segnaposto contenuto 4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1EE92363-2A83-4F92-8428-4A6057490C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  <p:sp>
        <p:nvSpPr>
          <p:cNvPr id="6" name="Pulsante di azione: vuoto 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024EE6C-B83C-4110-8121-C4B2F820C5E6}"/>
              </a:ext>
            </a:extLst>
          </p:cNvPr>
          <p:cNvSpPr/>
          <p:nvPr/>
        </p:nvSpPr>
        <p:spPr>
          <a:xfrm>
            <a:off x="3959603" y="2474752"/>
            <a:ext cx="2030137" cy="268448"/>
          </a:xfrm>
          <a:prstGeom prst="actionButtonBlank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113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06DD55-B1DF-4587-B2B9-C7F0BBA7B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Errore sala già occupata</a:t>
            </a:r>
          </a:p>
        </p:txBody>
      </p:sp>
      <p:pic>
        <p:nvPicPr>
          <p:cNvPr id="5" name="Segnaposto contenuto 4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A03A8B97-63D9-4E4B-BE9C-9FB6C5FC69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  <p:sp>
        <p:nvSpPr>
          <p:cNvPr id="6" name="Pulsante di azione: vuoto 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292D450-52EA-403B-859E-5DC124D24DE3}"/>
              </a:ext>
            </a:extLst>
          </p:cNvPr>
          <p:cNvSpPr/>
          <p:nvPr/>
        </p:nvSpPr>
        <p:spPr>
          <a:xfrm>
            <a:off x="3959603" y="2474752"/>
            <a:ext cx="2030137" cy="268448"/>
          </a:xfrm>
          <a:prstGeom prst="actionButtonBlank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517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14D345-CB3E-494B-80F9-443BF1D27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Iscrizione ad un corso</a:t>
            </a:r>
          </a:p>
        </p:txBody>
      </p:sp>
      <p:pic>
        <p:nvPicPr>
          <p:cNvPr id="5" name="Segnaposto contenuto 4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84B92D7D-12FD-493D-9651-024755CD8F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  <p:sp>
        <p:nvSpPr>
          <p:cNvPr id="6" name="Pulsante di azione: vuoto 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F114965-228E-47C8-8B79-D7603FE1D75F}"/>
              </a:ext>
            </a:extLst>
          </p:cNvPr>
          <p:cNvSpPr/>
          <p:nvPr/>
        </p:nvSpPr>
        <p:spPr>
          <a:xfrm>
            <a:off x="4303553" y="4538444"/>
            <a:ext cx="570451" cy="218113"/>
          </a:xfrm>
          <a:prstGeom prst="actionButtonBlank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12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148058-52BC-4C6F-93E1-EEF2A1474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Calcolo costo del corso</a:t>
            </a:r>
          </a:p>
        </p:txBody>
      </p:sp>
      <p:pic>
        <p:nvPicPr>
          <p:cNvPr id="5" name="Segnaposto contenuto 4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0A6BAD81-8ABB-443C-A663-7F54116475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9231" y="2086697"/>
            <a:ext cx="2551685" cy="3881437"/>
          </a:xfrm>
        </p:spPr>
      </p:pic>
      <p:pic>
        <p:nvPicPr>
          <p:cNvPr id="9" name="Immagine 8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5FFEF7AF-8756-49A5-89CD-C42AC3E23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588" y="2086697"/>
            <a:ext cx="2707546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37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9EABEB-F5CA-478A-B391-7B0DF8A90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Visualizza transazione</a:t>
            </a:r>
          </a:p>
        </p:txBody>
      </p:sp>
      <p:pic>
        <p:nvPicPr>
          <p:cNvPr id="5" name="Segnaposto contenuto 4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343F8D25-CD40-446F-A04A-F28541D0F5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  <p:sp>
        <p:nvSpPr>
          <p:cNvPr id="6" name="Pulsante di azione: vuoto 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6B92D98F-11A1-4D98-9CCF-8B662639A712}"/>
              </a:ext>
            </a:extLst>
          </p:cNvPr>
          <p:cNvSpPr/>
          <p:nvPr/>
        </p:nvSpPr>
        <p:spPr>
          <a:xfrm>
            <a:off x="4127384" y="3699545"/>
            <a:ext cx="595618" cy="218113"/>
          </a:xfrm>
          <a:prstGeom prst="actionButtonBlank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2413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160D77-4694-4C2D-A049-704FB1AAC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Stampa ricevuta</a:t>
            </a:r>
          </a:p>
        </p:txBody>
      </p:sp>
      <p:pic>
        <p:nvPicPr>
          <p:cNvPr id="9" name="Segnaposto contenuto 8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B99D0143-54C4-4C23-839A-81A65744ED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6338" y="2160588"/>
            <a:ext cx="2979362" cy="3881437"/>
          </a:xfrm>
        </p:spPr>
      </p:pic>
    </p:spTree>
    <p:extLst>
      <p:ext uri="{BB962C8B-B14F-4D97-AF65-F5344CB8AC3E}">
        <p14:creationId xmlns:p14="http://schemas.microsoft.com/office/powerpoint/2010/main" val="246814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DEB222-3014-47B5-94F1-8425992B7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Transazione</a:t>
            </a:r>
          </a:p>
        </p:txBody>
      </p:sp>
      <p:pic>
        <p:nvPicPr>
          <p:cNvPr id="4" name="Demo nuova transazione">
            <a:hlinkClick r:id="" action="ppaction://media"/>
            <a:extLst>
              <a:ext uri="{FF2B5EF4-FFF2-40B4-BE49-F238E27FC236}">
                <a16:creationId xmlns:a16="http://schemas.microsoft.com/office/drawing/2014/main" id="{3B337863-FAE8-4F2F-A209-BF9EA934D31C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25588" y="2110254"/>
            <a:ext cx="6900862" cy="3881437"/>
          </a:xfrm>
        </p:spPr>
      </p:pic>
    </p:spTree>
    <p:extLst>
      <p:ext uri="{BB962C8B-B14F-4D97-AF65-F5344CB8AC3E}">
        <p14:creationId xmlns:p14="http://schemas.microsoft.com/office/powerpoint/2010/main" val="62740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713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E39889-F6F7-483E-B3A3-AC0E8E8E1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Prefazione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A8062A7-8865-462E-B012-CDC6B0E77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 questa sezione, verranno presentate alcune pagine del gestionale, le quali hanno subìto maggiori cambiamenti nello stile e nella prototipazione, che vanno dall’idea iniziale del layout (Prototipo di Comunicazione) alla versione finale(Prototipo di Comunicazione), fino ad arrivare alla pubblicazione vera e propria del progetto.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3337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ED6766-1676-46C2-999A-CFB2BA3F5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Pagina «Allievi»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A6B622E-0BAE-4FF6-B967-3AF29C8B9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7271" y="2178738"/>
            <a:ext cx="4837288" cy="576262"/>
          </a:xfrm>
        </p:spPr>
        <p:txBody>
          <a:bodyPr/>
          <a:lstStyle/>
          <a:p>
            <a:r>
              <a:rPr lang="it-IT" dirty="0"/>
              <a:t>Prototipo di Comunicazione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577AB0E4-562B-4A3D-8C33-D34746A2241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40" y="2776639"/>
            <a:ext cx="5759036" cy="3822944"/>
          </a:xfrm>
        </p:spPr>
      </p:pic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EDBCD12-9345-4B83-9D75-A729CEF2CE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57925" y="2205372"/>
            <a:ext cx="4234649" cy="576262"/>
          </a:xfrm>
        </p:spPr>
        <p:txBody>
          <a:bodyPr/>
          <a:lstStyle/>
          <a:p>
            <a:r>
              <a:rPr lang="it-IT" dirty="0"/>
              <a:t>	      Prototipo Editoriale</a:t>
            </a:r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E82935AA-ABAF-4168-A5D6-4571D093647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2764695"/>
            <a:ext cx="5759035" cy="3834888"/>
          </a:xfrm>
        </p:spPr>
      </p:pic>
    </p:spTree>
    <p:extLst>
      <p:ext uri="{BB962C8B-B14F-4D97-AF65-F5344CB8AC3E}">
        <p14:creationId xmlns:p14="http://schemas.microsoft.com/office/powerpoint/2010/main" val="12800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4D1C82-DF5B-463F-AA5B-B4B715C26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Versione finale della pagina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1E1719B5-D7A0-459F-AB81-F7812F7561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305" y="887896"/>
            <a:ext cx="7089912" cy="5181600"/>
          </a:xfrm>
        </p:spPr>
      </p:pic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840B30D-DF6E-48A8-A6F8-4923058E11A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7500" lnSpcReduction="20000"/>
          </a:bodyPr>
          <a:lstStyle/>
          <a:p>
            <a:endParaRPr lang="it-IT" sz="2000" dirty="0"/>
          </a:p>
          <a:p>
            <a:endParaRPr lang="it-IT" sz="2000" dirty="0"/>
          </a:p>
          <a:p>
            <a:r>
              <a:rPr lang="it-IT" sz="2000" dirty="0"/>
              <a:t>In questa pagina del gestionale, è possibile notare come i cambiamenti subìti da questa, siano stati molteplici fino alla versione completa.</a:t>
            </a:r>
          </a:p>
          <a:p>
            <a:endParaRPr lang="it-IT" sz="2000" dirty="0"/>
          </a:p>
          <a:p>
            <a:r>
              <a:rPr lang="it-IT" sz="2000" dirty="0"/>
              <a:t>Implementazione di nuovi comandi, aggiunta barra di ricerca allievo. </a:t>
            </a:r>
          </a:p>
        </p:txBody>
      </p:sp>
    </p:spTree>
    <p:extLst>
      <p:ext uri="{BB962C8B-B14F-4D97-AF65-F5344CB8AC3E}">
        <p14:creationId xmlns:p14="http://schemas.microsoft.com/office/powerpoint/2010/main" val="143686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06649A-D19D-41DC-A5F1-E03B73B09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Pagina «Home Page»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7ADDA59-C873-44AA-9D08-662130D44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6665" y="2382925"/>
            <a:ext cx="4185623" cy="576262"/>
          </a:xfrm>
        </p:spPr>
        <p:txBody>
          <a:bodyPr/>
          <a:lstStyle/>
          <a:p>
            <a:r>
              <a:rPr lang="it-IT" dirty="0"/>
              <a:t>Prototipo di Comunicazione		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B2A3934D-98AC-49E3-9951-13E0DD877A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759148"/>
            <a:ext cx="5157787" cy="3733727"/>
          </a:xfrm>
        </p:spPr>
      </p:pic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754750A-A294-41AE-8B05-05FCD099A8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3502" y="2018941"/>
            <a:ext cx="4185618" cy="576262"/>
          </a:xfrm>
        </p:spPr>
        <p:txBody>
          <a:bodyPr/>
          <a:lstStyle/>
          <a:p>
            <a:r>
              <a:rPr lang="it-IT" dirty="0"/>
              <a:t>Prototipo Editoriale</a:t>
            </a:r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49BCC115-30FD-4DD3-9EA1-16D6D88D345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808993"/>
            <a:ext cx="5183188" cy="3683881"/>
          </a:xfrm>
        </p:spPr>
      </p:pic>
    </p:spTree>
    <p:extLst>
      <p:ext uri="{BB962C8B-B14F-4D97-AF65-F5344CB8AC3E}">
        <p14:creationId xmlns:p14="http://schemas.microsoft.com/office/powerpoint/2010/main" val="308167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D85F21-46F4-43F3-9204-D5D24B7B1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Versione finale della pagina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CC01F8B8-8823-408C-94D3-4D1285B0AC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7" y="1681526"/>
            <a:ext cx="6810029" cy="4401222"/>
          </a:xfrm>
        </p:spPr>
      </p:pic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1EE1FF3-9709-45DE-ABA4-DF8226FC9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it-IT" sz="2000" dirty="0"/>
          </a:p>
          <a:p>
            <a:r>
              <a:rPr lang="it-IT" sz="2000" dirty="0"/>
              <a:t>La pagina in questione, è erroneamente la pagina «Programmazione» degli eventi in corso e prossimi.</a:t>
            </a:r>
          </a:p>
          <a:p>
            <a:r>
              <a:rPr lang="it-IT" sz="2000" dirty="0"/>
              <a:t>L’errore è dovuto ad un mancato perfezionamento finale dovuto al poco tempo rimasto al team.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79962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Funzionalità dei collaboratore interni</a:t>
            </a:r>
          </a:p>
        </p:txBody>
      </p:sp>
    </p:spTree>
    <p:extLst>
      <p:ext uri="{BB962C8B-B14F-4D97-AF65-F5344CB8AC3E}">
        <p14:creationId xmlns:p14="http://schemas.microsoft.com/office/powerpoint/2010/main" val="259565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Visualizzazione lista collaboratori interni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168" y="2160588"/>
            <a:ext cx="6903701" cy="3881437"/>
          </a:xfrm>
        </p:spPr>
      </p:pic>
    </p:spTree>
    <p:extLst>
      <p:ext uri="{BB962C8B-B14F-4D97-AF65-F5344CB8AC3E}">
        <p14:creationId xmlns:p14="http://schemas.microsoft.com/office/powerpoint/2010/main" val="396669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faccettatur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96</TotalTime>
  <Words>236</Words>
  <Application>Microsoft Office PowerPoint</Application>
  <PresentationFormat>Widescreen</PresentationFormat>
  <Paragraphs>43</Paragraphs>
  <Slides>29</Slides>
  <Notes>0</Notes>
  <HiddenSlides>0</HiddenSlides>
  <MMClips>1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29</vt:i4>
      </vt:variant>
    </vt:vector>
  </HeadingPairs>
  <TitlesOfParts>
    <vt:vector size="33" baseType="lpstr">
      <vt:lpstr>Arial</vt:lpstr>
      <vt:lpstr>Trebuchet MS</vt:lpstr>
      <vt:lpstr>Wingdings 3</vt:lpstr>
      <vt:lpstr>Sfaccettatura</vt:lpstr>
      <vt:lpstr>Presentazione gestionale PECA</vt:lpstr>
      <vt:lpstr>Prototipazione</vt:lpstr>
      <vt:lpstr>Prefazione</vt:lpstr>
      <vt:lpstr>Pagina «Allievi»</vt:lpstr>
      <vt:lpstr>Versione finale della pagina</vt:lpstr>
      <vt:lpstr>Pagina «Home Page»</vt:lpstr>
      <vt:lpstr>Versione finale della pagina</vt:lpstr>
      <vt:lpstr>Funzionalità dei collaboratore interni</vt:lpstr>
      <vt:lpstr>Visualizzazione lista collaboratori interni</vt:lpstr>
      <vt:lpstr>Creazione di un collaboratore interno Inserimento dati in un form</vt:lpstr>
      <vt:lpstr>Creazione account collaboratore interno</vt:lpstr>
      <vt:lpstr>Visualizzazione e modifica collaboratore</vt:lpstr>
      <vt:lpstr>Login nuovo collaboratore</vt:lpstr>
      <vt:lpstr>Login effettuato con successo</vt:lpstr>
      <vt:lpstr>Programmazione e calendario</vt:lpstr>
      <vt:lpstr>Calendario</vt:lpstr>
      <vt:lpstr>Visualizza un corso</vt:lpstr>
      <vt:lpstr>Modifica un evento</vt:lpstr>
      <vt:lpstr>Modifica effettuata</vt:lpstr>
      <vt:lpstr>Crea un corso</vt:lpstr>
      <vt:lpstr>Compila i campi</vt:lpstr>
      <vt:lpstr>Corso creato</vt:lpstr>
      <vt:lpstr>Errore durata corso</vt:lpstr>
      <vt:lpstr>Errore sala già occupata</vt:lpstr>
      <vt:lpstr>Iscrizione ad un corso</vt:lpstr>
      <vt:lpstr>Calcolo costo del corso</vt:lpstr>
      <vt:lpstr>Visualizza transazione</vt:lpstr>
      <vt:lpstr>Stampa ricevuta</vt:lpstr>
      <vt:lpstr>Transazione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gestionale PECA</dc:title>
  <dc:creator>Edoardo Cavallo</dc:creator>
  <cp:lastModifiedBy>Andrea  Mannavola</cp:lastModifiedBy>
  <cp:revision>7</cp:revision>
  <dcterms:created xsi:type="dcterms:W3CDTF">2019-02-21T08:32:08Z</dcterms:created>
  <dcterms:modified xsi:type="dcterms:W3CDTF">2019-02-21T11:12:24Z</dcterms:modified>
</cp:coreProperties>
</file>