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1" r:id="rId4"/>
    <p:sldId id="259" r:id="rId5"/>
    <p:sldId id="260" r:id="rId6"/>
    <p:sldId id="262"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59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493" autoAdjust="0"/>
  </p:normalViewPr>
  <p:slideViewPr>
    <p:cSldViewPr snapToGrid="0" snapToObjects="1">
      <p:cViewPr varScale="1">
        <p:scale>
          <a:sx n="80" d="100"/>
          <a:sy n="80" d="100"/>
        </p:scale>
        <p:origin x="1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5827D-FBCE-F141-9F22-A7C283FEFE4F}" type="datetimeFigureOut">
              <a:rPr lang="en-GB" smtClean="0"/>
              <a:t>15/11/2018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D4E21-2517-6841-A095-6789E0A6F79C}" type="slidenum">
              <a:rPr lang="en-GB" smtClean="0"/>
              <a:t>‹#›</a:t>
            </a:fld>
            <a:endParaRPr lang="en-GB"/>
          </a:p>
        </p:txBody>
      </p:sp>
    </p:spTree>
    <p:extLst>
      <p:ext uri="{BB962C8B-B14F-4D97-AF65-F5344CB8AC3E}">
        <p14:creationId xmlns:p14="http://schemas.microsoft.com/office/powerpoint/2010/main" val="323956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runchbase.com/organization/morty"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crunchbase.com/organization/herb" TargetMode="External"/><Relationship Id="rId4" Type="http://schemas.openxmlformats.org/officeDocument/2006/relationships/hyperlink" Target="https://www.crunchbase.com/organization/fat-lam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0" i="0" kern="1200" dirty="0">
                <a:solidFill>
                  <a:schemeClr val="tx1"/>
                </a:solidFill>
                <a:effectLst/>
                <a:latin typeface="+mn-lt"/>
                <a:ea typeface="+mn-ea"/>
                <a:cs typeface="+mn-cs"/>
              </a:rPr>
              <a:t>The idea for this project came from the observation that especially in the last years many startups have been paying a lot of attention in devising their names, sometimes coming out with very peculiar choices.</a:t>
            </a:r>
          </a:p>
          <a:p>
            <a:pPr rtl="0" latinLnBrk="0"/>
            <a:r>
              <a:rPr lang="en-US" sz="1200" b="0" i="0" kern="1200" dirty="0">
                <a:solidFill>
                  <a:schemeClr val="tx1"/>
                </a:solidFill>
                <a:effectLst/>
                <a:latin typeface="+mn-lt"/>
                <a:ea typeface="+mn-ea"/>
                <a:cs typeface="+mn-cs"/>
              </a:rPr>
              <a:t>Just to mention a few, you can now find your mortgage through a company named </a:t>
            </a:r>
            <a:r>
              <a:rPr lang="en-US" sz="1200" b="0" i="0" kern="1200" dirty="0">
                <a:solidFill>
                  <a:schemeClr val="tx1"/>
                </a:solidFill>
                <a:effectLst/>
                <a:latin typeface="+mn-lt"/>
                <a:ea typeface="+mn-ea"/>
                <a:cs typeface="+mn-cs"/>
                <a:hlinkClick r:id="rId3"/>
              </a:rPr>
              <a:t>Morty</a:t>
            </a:r>
            <a:r>
              <a:rPr lang="en-US" sz="1200" b="0" i="0" kern="1200" dirty="0">
                <a:solidFill>
                  <a:schemeClr val="tx1"/>
                </a:solidFill>
                <a:effectLst/>
                <a:latin typeface="+mn-lt"/>
                <a:ea typeface="+mn-ea"/>
                <a:cs typeface="+mn-cs"/>
              </a:rPr>
              <a:t>, rent your neighbor’s stuff with another called </a:t>
            </a:r>
            <a:r>
              <a:rPr lang="en-US" sz="1200" b="0" i="0" kern="1200" dirty="0">
                <a:solidFill>
                  <a:schemeClr val="tx1"/>
                </a:solidFill>
                <a:effectLst/>
                <a:latin typeface="+mn-lt"/>
                <a:ea typeface="+mn-ea"/>
                <a:cs typeface="+mn-cs"/>
                <a:hlinkClick r:id="rId4"/>
              </a:rPr>
              <a:t>Fat Lama</a:t>
            </a:r>
            <a:r>
              <a:rPr lang="en-US" sz="1200" b="0" i="0" kern="1200" dirty="0">
                <a:solidFill>
                  <a:schemeClr val="tx1"/>
                </a:solidFill>
                <a:effectLst/>
                <a:latin typeface="+mn-lt"/>
                <a:ea typeface="+mn-ea"/>
                <a:cs typeface="+mn-cs"/>
              </a:rPr>
              <a:t> and get your cannabis news from a community called </a:t>
            </a:r>
            <a:r>
              <a:rPr lang="en-US" sz="1200" b="0" i="0" kern="1200" dirty="0">
                <a:solidFill>
                  <a:schemeClr val="tx1"/>
                </a:solidFill>
                <a:effectLst/>
                <a:latin typeface="+mn-lt"/>
                <a:ea typeface="+mn-ea"/>
                <a:cs typeface="+mn-cs"/>
                <a:hlinkClick r:id="rId5"/>
              </a:rPr>
              <a:t>Herb</a:t>
            </a:r>
            <a:r>
              <a:rPr lang="en-US" sz="1200" b="0" i="0" kern="1200" dirty="0">
                <a:solidFill>
                  <a:schemeClr val="tx1"/>
                </a:solidFill>
                <a:effectLst/>
                <a:latin typeface="+mn-lt"/>
                <a:ea typeface="+mn-ea"/>
                <a:cs typeface="+mn-cs"/>
              </a:rPr>
              <a:t>.</a:t>
            </a:r>
          </a:p>
          <a:p>
            <a:pPr rtl="0" latinLnBrk="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these kind of links which use slang or particular textures are surely far from being random, with first names, foods and animals being really popular lately.</a:t>
            </a:r>
          </a:p>
          <a:p>
            <a:pPr rtl="0" latinLnBrk="0"/>
            <a:endParaRPr lang="en-US" sz="1200" b="0" i="0" kern="1200" dirty="0">
              <a:solidFill>
                <a:schemeClr val="tx1"/>
              </a:solidFill>
              <a:effectLst/>
              <a:latin typeface="+mn-lt"/>
              <a:ea typeface="+mn-ea"/>
              <a:cs typeface="+mn-cs"/>
            </a:endParaRPr>
          </a:p>
          <a:p>
            <a:pPr rtl="0" latinLnBrk="0"/>
            <a:r>
              <a:rPr lang="en-US" sz="1200" b="0" i="0" kern="1200" dirty="0">
                <a:solidFill>
                  <a:schemeClr val="tx1"/>
                </a:solidFill>
                <a:effectLst/>
                <a:latin typeface="+mn-lt"/>
                <a:ea typeface="+mn-ea"/>
                <a:cs typeface="+mn-cs"/>
              </a:rPr>
              <a:t>During the last decades many different name patterns have been following each other, with companies trying to exploit current economic trends by putting words such as.com or AI either in their names or in their official descriptions in order to hype their birth a bit.</a:t>
            </a:r>
          </a:p>
          <a:p>
            <a:endParaRPr lang="en-GB" dirty="0"/>
          </a:p>
        </p:txBody>
      </p:sp>
      <p:sp>
        <p:nvSpPr>
          <p:cNvPr id="4" name="Slide Number Placeholder 3"/>
          <p:cNvSpPr>
            <a:spLocks noGrp="1"/>
          </p:cNvSpPr>
          <p:nvPr>
            <p:ph type="sldNum" sz="quarter" idx="5"/>
          </p:nvPr>
        </p:nvSpPr>
        <p:spPr/>
        <p:txBody>
          <a:bodyPr/>
          <a:lstStyle/>
          <a:p>
            <a:fld id="{C57D4E21-2517-6841-A095-6789E0A6F79C}" type="slidenum">
              <a:rPr lang="en-GB" smtClean="0"/>
              <a:t>2</a:t>
            </a:fld>
            <a:endParaRPr lang="en-GB"/>
          </a:p>
        </p:txBody>
      </p:sp>
    </p:spTree>
    <p:extLst>
      <p:ext uri="{BB962C8B-B14F-4D97-AF65-F5344CB8AC3E}">
        <p14:creationId xmlns:p14="http://schemas.microsoft.com/office/powerpoint/2010/main" val="328792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Our idea is that the design of the name and the description has a real but non well-identified effect on the amount of funds obtained at the seed stage (i.e. the very first phase of a company development).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aim of this project is to identify the features of the name and the description that are more influential on the willingness of an investor to give funds to a specific </a:t>
            </a:r>
            <a:r>
              <a:rPr lang="en-GB" dirty="0" err="1"/>
              <a:t>startup</a:t>
            </a:r>
            <a:r>
              <a:rPr lang="en-GB" dirty="0"/>
              <a:t>, controlling for country, relevant market, historical period and performance at the second stage.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side effect we could possibly find an ideal design method to devise the most effective name and description of a </a:t>
            </a:r>
            <a:r>
              <a:rPr lang="en-GB" dirty="0" err="1"/>
              <a:t>startup</a:t>
            </a:r>
            <a:r>
              <a:rPr lang="en-GB" dirty="0"/>
              <a:t>. </a:t>
            </a:r>
          </a:p>
          <a:p>
            <a:endParaRPr lang="it-IT" dirty="0"/>
          </a:p>
        </p:txBody>
      </p:sp>
      <p:sp>
        <p:nvSpPr>
          <p:cNvPr id="4" name="Segnaposto numero diapositiva 3"/>
          <p:cNvSpPr>
            <a:spLocks noGrp="1"/>
          </p:cNvSpPr>
          <p:nvPr>
            <p:ph type="sldNum" sz="quarter" idx="5"/>
          </p:nvPr>
        </p:nvSpPr>
        <p:spPr/>
        <p:txBody>
          <a:bodyPr/>
          <a:lstStyle/>
          <a:p>
            <a:fld id="{C57D4E21-2517-6841-A095-6789E0A6F79C}" type="slidenum">
              <a:rPr lang="en-GB" smtClean="0"/>
              <a:t>3</a:t>
            </a:fld>
            <a:endParaRPr lang="en-GB"/>
          </a:p>
        </p:txBody>
      </p:sp>
    </p:spTree>
    <p:extLst>
      <p:ext uri="{BB962C8B-B14F-4D97-AF65-F5344CB8AC3E}">
        <p14:creationId xmlns:p14="http://schemas.microsoft.com/office/powerpoint/2010/main" val="67641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base our research on a worldwide dataset found on </a:t>
            </a:r>
            <a:r>
              <a:rPr lang="en-GB" dirty="0" err="1"/>
              <a:t>Crunchbase</a:t>
            </a:r>
            <a:r>
              <a:rPr lang="en-GB" dirty="0"/>
              <a:t> of all </a:t>
            </a:r>
            <a:r>
              <a:rPr lang="en-GB" dirty="0" err="1"/>
              <a:t>startups</a:t>
            </a:r>
            <a:r>
              <a:rPr lang="en-GB" dirty="0"/>
              <a:t> founded from 1990 to 2014. We are now integrating it with additional data from 2015 to 2018 scraped from the web. </a:t>
            </a:r>
          </a:p>
          <a:p>
            <a:r>
              <a:rPr lang="en-GB" dirty="0"/>
              <a:t>(then we realized that every company was assigned to a not very meaningful sector)</a:t>
            </a:r>
          </a:p>
          <a:p>
            <a:r>
              <a:rPr lang="en-GB" dirty="0"/>
              <a:t>The dataset contained a classification of all companies into 754 different market categories, which we grouped into 19 non-overlapping sectors to make the analysis clearer and more effective. </a:t>
            </a:r>
          </a:p>
          <a:p>
            <a:r>
              <a:rPr lang="en-GB" dirty="0"/>
              <a:t>(we reassigned every company to a significant category)</a:t>
            </a:r>
          </a:p>
          <a:p>
            <a:r>
              <a:rPr lang="en-GB" dirty="0"/>
              <a:t>In addition, we are implementing a web crawler in order to obtain all </a:t>
            </a:r>
            <a:r>
              <a:rPr lang="en-GB" dirty="0" err="1"/>
              <a:t>startups’</a:t>
            </a:r>
            <a:r>
              <a:rPr lang="en-GB" dirty="0"/>
              <a:t> official descriptions. </a:t>
            </a:r>
          </a:p>
          <a:p>
            <a:endParaRPr lang="en-GB" dirty="0"/>
          </a:p>
        </p:txBody>
      </p:sp>
      <p:sp>
        <p:nvSpPr>
          <p:cNvPr id="4" name="Slide Number Placeholder 3"/>
          <p:cNvSpPr>
            <a:spLocks noGrp="1"/>
          </p:cNvSpPr>
          <p:nvPr>
            <p:ph type="sldNum" sz="quarter" idx="5"/>
          </p:nvPr>
        </p:nvSpPr>
        <p:spPr/>
        <p:txBody>
          <a:bodyPr/>
          <a:lstStyle/>
          <a:p>
            <a:fld id="{C57D4E21-2517-6841-A095-6789E0A6F79C}" type="slidenum">
              <a:rPr lang="en-GB" smtClean="0"/>
              <a:t>4</a:t>
            </a:fld>
            <a:endParaRPr lang="en-GB"/>
          </a:p>
        </p:txBody>
      </p:sp>
    </p:spTree>
    <p:extLst>
      <p:ext uri="{BB962C8B-B14F-4D97-AF65-F5344CB8AC3E}">
        <p14:creationId xmlns:p14="http://schemas.microsoft.com/office/powerpoint/2010/main" val="47347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build a regression model that captures the average causal effect on raised funds of adding a specific feature to the name or specific words to the official description. </a:t>
            </a:r>
          </a:p>
          <a:p>
            <a:r>
              <a:rPr lang="en-GB" dirty="0"/>
              <a:t>(we claim that </a:t>
            </a:r>
            <a:r>
              <a:rPr lang="en-GB" dirty="0" err="1"/>
              <a:t>startups</a:t>
            </a:r>
            <a:r>
              <a:rPr lang="en-GB" dirty="0"/>
              <a:t> with those feature are going to raise more funds because investors have a cognitive bias)</a:t>
            </a:r>
          </a:p>
          <a:p>
            <a:r>
              <a:rPr lang="en-GB" dirty="0"/>
              <a:t>(There are actually some features we are going to look at, and they are:)</a:t>
            </a:r>
          </a:p>
          <a:p>
            <a:endParaRPr lang="en-GB" dirty="0"/>
          </a:p>
          <a:p>
            <a:r>
              <a:rPr lang="en-GB" dirty="0"/>
              <a:t>Namely, so far we are working on the following bullet points: </a:t>
            </a:r>
          </a:p>
          <a:p>
            <a:endParaRPr lang="en-GB" dirty="0"/>
          </a:p>
          <a:p>
            <a:pPr marL="228600" indent="-228600">
              <a:buAutoNum type="arabicPeriod"/>
            </a:pPr>
            <a:r>
              <a:rPr lang="en-GB" dirty="0"/>
              <a:t>Most common substring/word of the name </a:t>
            </a:r>
            <a:r>
              <a:rPr lang="en-GB" dirty="0">
                <a:sym typeface="Wingdings" pitchFamily="2" charset="2"/>
              </a:rPr>
              <a:t> using edit/</a:t>
            </a:r>
            <a:r>
              <a:rPr lang="en-GB" dirty="0" err="1">
                <a:sym typeface="Wingdings" pitchFamily="2" charset="2"/>
              </a:rPr>
              <a:t>Levenshtein</a:t>
            </a:r>
            <a:r>
              <a:rPr lang="en-GB" dirty="0">
                <a:sym typeface="Wingdings" pitchFamily="2" charset="2"/>
              </a:rPr>
              <a:t> distance (it computes how much is similar one word to another)</a:t>
            </a:r>
          </a:p>
          <a:p>
            <a:pPr marL="228600" indent="-228600">
              <a:buAutoNum type="arabicPeriod"/>
            </a:pPr>
            <a:endParaRPr lang="en-GB" dirty="0">
              <a:sym typeface="Wingdings" pitchFamily="2" charset="2"/>
            </a:endParaRPr>
          </a:p>
          <a:p>
            <a:pPr marL="228600" indent="-228600">
              <a:buAutoNum type="arabicPeriod"/>
            </a:pPr>
            <a:r>
              <a:rPr lang="en-GB" dirty="0">
                <a:sym typeface="Wingdings" pitchFamily="2" charset="2"/>
              </a:rPr>
              <a:t>Use of trending words in the name  Google trend</a:t>
            </a:r>
          </a:p>
          <a:p>
            <a:pPr marL="228600" indent="-228600">
              <a:buAutoNum type="arabicPeriod"/>
            </a:pPr>
            <a:endParaRPr lang="en-GB" dirty="0">
              <a:sym typeface="Wingdings" pitchFamily="2" charset="2"/>
            </a:endParaRPr>
          </a:p>
          <a:p>
            <a:pPr marL="228600" indent="-228600">
              <a:buAutoNum type="arabicPeriod"/>
            </a:pPr>
            <a:r>
              <a:rPr lang="en-GB" dirty="0">
                <a:sym typeface="Wingdings" pitchFamily="2" charset="2"/>
              </a:rPr>
              <a:t>Use of trending words and topics in the description </a:t>
            </a:r>
          </a:p>
          <a:p>
            <a:pPr marL="228600" indent="-228600">
              <a:buAutoNum type="arabicPeriod"/>
            </a:pPr>
            <a:endParaRPr lang="en-GB" dirty="0">
              <a:sym typeface="Wingdings" pitchFamily="2" charset="2"/>
            </a:endParaRPr>
          </a:p>
          <a:p>
            <a:pPr marL="228600" indent="-228600">
              <a:buAutoNum type="arabicPeriod"/>
            </a:pPr>
            <a:r>
              <a:rPr lang="en-GB" dirty="0">
                <a:sym typeface="Wingdings" pitchFamily="2" charset="2"/>
              </a:rPr>
              <a:t>(Possibly) Use of semantic similarities between names and descriptions  NLP algorithms for keyword extraction</a:t>
            </a:r>
          </a:p>
          <a:p>
            <a:pPr marL="228600" indent="-228600">
              <a:buAutoNum type="arabicPeriod"/>
            </a:pPr>
            <a:endParaRPr lang="en-GB" dirty="0"/>
          </a:p>
          <a:p>
            <a:pPr marL="228600" indent="-228600">
              <a:buAutoNum type="arabicPeriod"/>
            </a:pPr>
            <a:r>
              <a:rPr lang="en-GB" dirty="0"/>
              <a:t>Other basic features: length, # words in the name, # vowels/consonants</a:t>
            </a:r>
          </a:p>
        </p:txBody>
      </p:sp>
      <p:sp>
        <p:nvSpPr>
          <p:cNvPr id="4" name="Slide Number Placeholder 3"/>
          <p:cNvSpPr>
            <a:spLocks noGrp="1"/>
          </p:cNvSpPr>
          <p:nvPr>
            <p:ph type="sldNum" sz="quarter" idx="5"/>
          </p:nvPr>
        </p:nvSpPr>
        <p:spPr/>
        <p:txBody>
          <a:bodyPr/>
          <a:lstStyle/>
          <a:p>
            <a:fld id="{C57D4E21-2517-6841-A095-6789E0A6F79C}" type="slidenum">
              <a:rPr lang="en-GB" smtClean="0"/>
              <a:t>5</a:t>
            </a:fld>
            <a:endParaRPr lang="en-GB"/>
          </a:p>
        </p:txBody>
      </p:sp>
    </p:spTree>
    <p:extLst>
      <p:ext uri="{BB962C8B-B14F-4D97-AF65-F5344CB8AC3E}">
        <p14:creationId xmlns:p14="http://schemas.microsoft.com/office/powerpoint/2010/main" val="8333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3C2B-33FF-1B4D-9506-DB1B7A17EF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D4BDE5-9D23-514E-A7F9-F8F2529FE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1EDFC4-1FB0-3D4B-B379-10E187F8A892}"/>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5" name="Footer Placeholder 4">
            <a:extLst>
              <a:ext uri="{FF2B5EF4-FFF2-40B4-BE49-F238E27FC236}">
                <a16:creationId xmlns:a16="http://schemas.microsoft.com/office/drawing/2014/main" id="{DCC0A512-3892-4741-B1BC-2F29C7AAE9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2D82A5-8EF1-364A-8EC9-C83B94010911}"/>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400519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8802-AD72-5742-927B-447837D57A9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F66B28-02BC-AD40-9CB1-2F3F58F76C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7CF918-B689-3B42-9A0B-283C7A05F875}"/>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5" name="Footer Placeholder 4">
            <a:extLst>
              <a:ext uri="{FF2B5EF4-FFF2-40B4-BE49-F238E27FC236}">
                <a16:creationId xmlns:a16="http://schemas.microsoft.com/office/drawing/2014/main" id="{12529AED-99D4-CD4B-92DC-3725BAC7B9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56D1FE-ABFD-5F43-B66A-941051504905}"/>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254940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248EEB-E794-8949-8EFE-BDF16EDBA2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ECF0A5-70A8-0C4C-B3D5-B9BC031556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9B44A-73C4-6E48-BB95-421E3AE6B314}"/>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5" name="Footer Placeholder 4">
            <a:extLst>
              <a:ext uri="{FF2B5EF4-FFF2-40B4-BE49-F238E27FC236}">
                <a16:creationId xmlns:a16="http://schemas.microsoft.com/office/drawing/2014/main" id="{4E8457C4-75C9-914D-90B3-47C87AD980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EC5F7E-83E6-A841-A54B-E4138605C63F}"/>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325628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DDB5-5880-F340-B05D-18803815E5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407770-FAD3-DA43-9DA1-4E2157BDF4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765F46-1429-F342-B7BF-17204374E08D}"/>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5" name="Footer Placeholder 4">
            <a:extLst>
              <a:ext uri="{FF2B5EF4-FFF2-40B4-BE49-F238E27FC236}">
                <a16:creationId xmlns:a16="http://schemas.microsoft.com/office/drawing/2014/main" id="{07FF9376-FA12-224F-9CF3-EABF7743A8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35CA4E-5144-1D40-8B57-1607E0E105AC}"/>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264040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1679-791F-6D4F-8F96-11C8B1F97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DC6528D-4B63-A641-A999-2059E83D6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248C20-4F32-0B44-B1A1-CEEED3DAA1D7}"/>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5" name="Footer Placeholder 4">
            <a:extLst>
              <a:ext uri="{FF2B5EF4-FFF2-40B4-BE49-F238E27FC236}">
                <a16:creationId xmlns:a16="http://schemas.microsoft.com/office/drawing/2014/main" id="{B9E30794-8937-2E47-AF27-1D6AA3C6F8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0E7687-A113-AE45-87B5-1AF39CF96F59}"/>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79212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9CA9-DABB-CD4D-AE3E-BE494167C6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9E3920-4848-E64A-8210-AAEFB58229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E1A131-B293-294A-A8D1-56260E8E57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CA16ED-2DCA-DD49-BF36-67E1653993A2}"/>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6" name="Footer Placeholder 5">
            <a:extLst>
              <a:ext uri="{FF2B5EF4-FFF2-40B4-BE49-F238E27FC236}">
                <a16:creationId xmlns:a16="http://schemas.microsoft.com/office/drawing/2014/main" id="{BCAC8C4D-FFE2-A344-AC08-29437D11F1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841C43-4A6A-8441-B0DA-97AB75F61CDD}"/>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363146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7AD1-2B5F-8D48-8E86-0CA7411DF04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8E33A0-4D78-C74F-A378-3C0F5D339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A0DEC6-C792-4C43-82FB-09A9EA31C0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D7391A6-6130-8A4E-A27A-DED5863C5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7EC977-6F7D-B341-A831-E6925C9E4B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4D4F02-81D0-734E-B764-264B74AFA588}"/>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8" name="Footer Placeholder 7">
            <a:extLst>
              <a:ext uri="{FF2B5EF4-FFF2-40B4-BE49-F238E27FC236}">
                <a16:creationId xmlns:a16="http://schemas.microsoft.com/office/drawing/2014/main" id="{688F8B3C-3984-5D4A-A665-AAA0A0FE26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143CF13-2335-A448-80C1-C34F3303A83D}"/>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1306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DFD2-FF84-AB45-839E-3BD2652DB8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DE31419-2154-204A-A944-A4C4EBAE8F37}"/>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4" name="Footer Placeholder 3">
            <a:extLst>
              <a:ext uri="{FF2B5EF4-FFF2-40B4-BE49-F238E27FC236}">
                <a16:creationId xmlns:a16="http://schemas.microsoft.com/office/drawing/2014/main" id="{DB9F5B8B-945C-D549-9C4E-EDD95601D9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3A627C-A788-ED46-A7AA-8DEE5C55DDA0}"/>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251934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FF2A8-A400-AF47-8192-6E3D48398EAF}"/>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3" name="Footer Placeholder 2">
            <a:extLst>
              <a:ext uri="{FF2B5EF4-FFF2-40B4-BE49-F238E27FC236}">
                <a16:creationId xmlns:a16="http://schemas.microsoft.com/office/drawing/2014/main" id="{4AF5F338-EB47-294C-ADF2-06710C12F5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E296A24-FD43-8942-8EAF-671788526B7B}"/>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70254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33D7-87AF-0F4E-9F19-BC6ACEAB7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0495395-36AD-8A42-9DBD-B26BB9930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198AC07-E617-C84F-A427-ADFE59639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2CE011-7E3F-814E-8ED3-82088F86E851}"/>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6" name="Footer Placeholder 5">
            <a:extLst>
              <a:ext uri="{FF2B5EF4-FFF2-40B4-BE49-F238E27FC236}">
                <a16:creationId xmlns:a16="http://schemas.microsoft.com/office/drawing/2014/main" id="{1FADB1B9-1764-4247-AAED-4117C246F2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08B0F0-FC99-7148-AF84-BF8080D7E2D7}"/>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133604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7030-0E4D-6E4F-9387-26FAC7FD5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84E38A-87E2-9644-9AF2-94648904D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EB27694-8F88-2B4E-96E3-1DA87C304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C71B67-39FD-8D45-AFC5-1ABDE99B51D5}"/>
              </a:ext>
            </a:extLst>
          </p:cNvPr>
          <p:cNvSpPr>
            <a:spLocks noGrp="1"/>
          </p:cNvSpPr>
          <p:nvPr>
            <p:ph type="dt" sz="half" idx="10"/>
          </p:nvPr>
        </p:nvSpPr>
        <p:spPr/>
        <p:txBody>
          <a:bodyPr/>
          <a:lstStyle/>
          <a:p>
            <a:fld id="{5B71A7C3-F2FD-8A4E-AE79-51F37B0825C6}" type="datetimeFigureOut">
              <a:rPr lang="en-GB" smtClean="0"/>
              <a:t>15/11/2018</a:t>
            </a:fld>
            <a:endParaRPr lang="en-GB"/>
          </a:p>
        </p:txBody>
      </p:sp>
      <p:sp>
        <p:nvSpPr>
          <p:cNvPr id="6" name="Footer Placeholder 5">
            <a:extLst>
              <a:ext uri="{FF2B5EF4-FFF2-40B4-BE49-F238E27FC236}">
                <a16:creationId xmlns:a16="http://schemas.microsoft.com/office/drawing/2014/main" id="{C46C6877-B9E5-C042-AD06-1A1768B781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796D6E-7845-0F4E-B011-14721F7230AB}"/>
              </a:ext>
            </a:extLst>
          </p:cNvPr>
          <p:cNvSpPr>
            <a:spLocks noGrp="1"/>
          </p:cNvSpPr>
          <p:nvPr>
            <p:ph type="sldNum" sz="quarter" idx="12"/>
          </p:nvPr>
        </p:nvSpPr>
        <p:spPr/>
        <p:txBody>
          <a:bodyPr/>
          <a:lstStyle/>
          <a:p>
            <a:fld id="{FE8BAF2C-FB92-6946-9E12-CF1C16238DC2}" type="slidenum">
              <a:rPr lang="en-GB" smtClean="0"/>
              <a:t>‹#›</a:t>
            </a:fld>
            <a:endParaRPr lang="en-GB"/>
          </a:p>
        </p:txBody>
      </p:sp>
    </p:spTree>
    <p:extLst>
      <p:ext uri="{BB962C8B-B14F-4D97-AF65-F5344CB8AC3E}">
        <p14:creationId xmlns:p14="http://schemas.microsoft.com/office/powerpoint/2010/main" val="122346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C53A7-BDC3-3847-8891-E337165C1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4C6D594-95CF-B54D-856C-23FF31CF2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EB5434-3F28-304A-AB80-CD5C706FE9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1A7C3-F2FD-8A4E-AE79-51F37B0825C6}" type="datetimeFigureOut">
              <a:rPr lang="en-GB" smtClean="0"/>
              <a:t>15/11/2018</a:t>
            </a:fld>
            <a:endParaRPr lang="en-GB"/>
          </a:p>
        </p:txBody>
      </p:sp>
      <p:sp>
        <p:nvSpPr>
          <p:cNvPr id="5" name="Footer Placeholder 4">
            <a:extLst>
              <a:ext uri="{FF2B5EF4-FFF2-40B4-BE49-F238E27FC236}">
                <a16:creationId xmlns:a16="http://schemas.microsoft.com/office/drawing/2014/main" id="{D1C7D18B-7AC6-E642-8929-69FB90AA9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610CF7-8D8B-8841-B41D-02F2CB8A2C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BAF2C-FB92-6946-9E12-CF1C16238DC2}" type="slidenum">
              <a:rPr lang="en-GB" smtClean="0"/>
              <a:t>‹#›</a:t>
            </a:fld>
            <a:endParaRPr lang="en-GB"/>
          </a:p>
        </p:txBody>
      </p:sp>
    </p:spTree>
    <p:extLst>
      <p:ext uri="{BB962C8B-B14F-4D97-AF65-F5344CB8AC3E}">
        <p14:creationId xmlns:p14="http://schemas.microsoft.com/office/powerpoint/2010/main" val="1574951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2B8666-B45F-7243-BF68-8327C4BC826C}"/>
              </a:ext>
            </a:extLst>
          </p:cNvPr>
          <p:cNvSpPr>
            <a:spLocks noGrp="1"/>
          </p:cNvSpPr>
          <p:nvPr>
            <p:ph type="ctrTitle"/>
          </p:nvPr>
        </p:nvSpPr>
        <p:spPr>
          <a:xfrm>
            <a:off x="3045368" y="2043663"/>
            <a:ext cx="6105194" cy="2031055"/>
          </a:xfrm>
        </p:spPr>
        <p:txBody>
          <a:bodyPr>
            <a:normAutofit/>
          </a:bodyPr>
          <a:lstStyle/>
          <a:p>
            <a:r>
              <a:rPr lang="en-GB" dirty="0">
                <a:solidFill>
                  <a:srgbClr val="FFFFFF"/>
                </a:solidFill>
                <a:latin typeface="Californian FB" panose="0207040306080B030204" pitchFamily="18" charset="0"/>
              </a:rPr>
              <a:t>Business Analytics Project</a:t>
            </a:r>
          </a:p>
        </p:txBody>
      </p:sp>
      <p:sp>
        <p:nvSpPr>
          <p:cNvPr id="3" name="Subtitle 2">
            <a:extLst>
              <a:ext uri="{FF2B5EF4-FFF2-40B4-BE49-F238E27FC236}">
                <a16:creationId xmlns:a16="http://schemas.microsoft.com/office/drawing/2014/main" id="{08D8267A-28FB-CC46-BF3D-B57DE66E1C6F}"/>
              </a:ext>
            </a:extLst>
          </p:cNvPr>
          <p:cNvSpPr>
            <a:spLocks noGrp="1"/>
          </p:cNvSpPr>
          <p:nvPr>
            <p:ph type="subTitle" idx="1"/>
          </p:nvPr>
        </p:nvSpPr>
        <p:spPr>
          <a:xfrm>
            <a:off x="3045368" y="4932279"/>
            <a:ext cx="6105194" cy="682079"/>
          </a:xfrm>
        </p:spPr>
        <p:txBody>
          <a:bodyPr>
            <a:normAutofit/>
          </a:bodyPr>
          <a:lstStyle/>
          <a:p>
            <a:r>
              <a:rPr lang="en-GB" sz="1600" dirty="0">
                <a:solidFill>
                  <a:srgbClr val="FFFFFF"/>
                </a:solidFill>
              </a:rPr>
              <a:t>Edoardo </a:t>
            </a:r>
            <a:r>
              <a:rPr lang="en-GB" sz="1600" dirty="0" err="1">
                <a:solidFill>
                  <a:srgbClr val="FFFFFF"/>
                </a:solidFill>
              </a:rPr>
              <a:t>Manieri</a:t>
            </a:r>
            <a:r>
              <a:rPr lang="en-GB" sz="1600" dirty="0">
                <a:solidFill>
                  <a:srgbClr val="FFFFFF"/>
                </a:solidFill>
              </a:rPr>
              <a:t> - Luca </a:t>
            </a:r>
            <a:r>
              <a:rPr lang="en-GB" sz="1600" dirty="0" err="1">
                <a:solidFill>
                  <a:srgbClr val="FFFFFF"/>
                </a:solidFill>
              </a:rPr>
              <a:t>Masserano</a:t>
            </a:r>
            <a:r>
              <a:rPr lang="en-GB" sz="1600" dirty="0">
                <a:solidFill>
                  <a:srgbClr val="FFFFFF"/>
                </a:solidFill>
              </a:rPr>
              <a:t> – Edoardo </a:t>
            </a:r>
            <a:r>
              <a:rPr lang="en-GB" sz="1600" dirty="0" err="1">
                <a:solidFill>
                  <a:srgbClr val="FFFFFF"/>
                </a:solidFill>
              </a:rPr>
              <a:t>Pericoli</a:t>
            </a:r>
            <a:endParaRPr lang="en-GB" sz="1600" dirty="0">
              <a:solidFill>
                <a:srgbClr val="FFFFFF"/>
              </a:solidFill>
            </a:endParaRPr>
          </a:p>
        </p:txBody>
      </p:sp>
      <p:cxnSp>
        <p:nvCxnSpPr>
          <p:cNvPr id="10" name="Connettore diritto 9">
            <a:extLst>
              <a:ext uri="{FF2B5EF4-FFF2-40B4-BE49-F238E27FC236}">
                <a16:creationId xmlns:a16="http://schemas.microsoft.com/office/drawing/2014/main" id="{E6485660-12ED-41FE-8BBE-A367ED8102DA}"/>
              </a:ext>
            </a:extLst>
          </p:cNvPr>
          <p:cNvCxnSpPr>
            <a:cxnSpLocks/>
          </p:cNvCxnSpPr>
          <p:nvPr/>
        </p:nvCxnSpPr>
        <p:spPr>
          <a:xfrm>
            <a:off x="3842951" y="4850999"/>
            <a:ext cx="451021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26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E1DEB2-73A4-E24B-AC8D-27168882D4AE}"/>
              </a:ext>
            </a:extLst>
          </p:cNvPr>
          <p:cNvSpPr>
            <a:spLocks noGrp="1"/>
          </p:cNvSpPr>
          <p:nvPr>
            <p:ph type="title"/>
          </p:nvPr>
        </p:nvSpPr>
        <p:spPr>
          <a:xfrm>
            <a:off x="640079" y="2053641"/>
            <a:ext cx="3669161" cy="2760098"/>
          </a:xfrm>
        </p:spPr>
        <p:txBody>
          <a:bodyPr>
            <a:normAutofit/>
          </a:bodyPr>
          <a:lstStyle/>
          <a:p>
            <a:r>
              <a:rPr lang="en-GB" b="1" dirty="0">
                <a:solidFill>
                  <a:srgbClr val="FFFFFF"/>
                </a:solidFill>
                <a:latin typeface="Californian FB" panose="0207040306080B030204" pitchFamily="18" charset="0"/>
              </a:rPr>
              <a:t>A Bit of Background…</a:t>
            </a:r>
          </a:p>
        </p:txBody>
      </p:sp>
      <p:sp>
        <p:nvSpPr>
          <p:cNvPr id="3" name="Content Placeholder 2">
            <a:extLst>
              <a:ext uri="{FF2B5EF4-FFF2-40B4-BE49-F238E27FC236}">
                <a16:creationId xmlns:a16="http://schemas.microsoft.com/office/drawing/2014/main" id="{56D40E0B-0FC3-F04B-9176-DD5894AFF822}"/>
              </a:ext>
            </a:extLst>
          </p:cNvPr>
          <p:cNvSpPr>
            <a:spLocks noGrp="1"/>
          </p:cNvSpPr>
          <p:nvPr>
            <p:ph idx="1"/>
          </p:nvPr>
        </p:nvSpPr>
        <p:spPr>
          <a:xfrm>
            <a:off x="5798297" y="1597980"/>
            <a:ext cx="5306084" cy="1077734"/>
          </a:xfrm>
        </p:spPr>
        <p:txBody>
          <a:bodyPr anchor="ctr">
            <a:normAutofit/>
          </a:bodyPr>
          <a:lstStyle/>
          <a:p>
            <a:pPr marL="0" indent="0">
              <a:buNone/>
            </a:pPr>
            <a:r>
              <a:rPr lang="en-GB" sz="3200" dirty="0">
                <a:solidFill>
                  <a:srgbClr val="000000"/>
                </a:solidFill>
                <a:effectLst>
                  <a:outerShdw blurRad="38100" dist="38100" dir="2700000" algn="tl">
                    <a:srgbClr val="000000">
                      <a:alpha val="43137"/>
                    </a:srgbClr>
                  </a:outerShdw>
                </a:effectLst>
                <a:latin typeface="Californian FB" panose="0207040306080B030204" pitchFamily="18" charset="0"/>
              </a:rPr>
              <a:t>Peculiar start-up names</a:t>
            </a:r>
          </a:p>
          <a:p>
            <a:pPr marL="0" indent="0">
              <a:buNone/>
            </a:pPr>
            <a:endParaRPr lang="en-GB" sz="3200" dirty="0">
              <a:solidFill>
                <a:srgbClr val="000000"/>
              </a:solidFill>
              <a:effectLst>
                <a:outerShdw blurRad="38100" dist="38100" dir="2700000" algn="tl">
                  <a:srgbClr val="000000">
                    <a:alpha val="43137"/>
                  </a:srgbClr>
                </a:outerShdw>
              </a:effectLst>
            </a:endParaRPr>
          </a:p>
        </p:txBody>
      </p:sp>
      <p:pic>
        <p:nvPicPr>
          <p:cNvPr id="17" name="Picture 2" descr="Morty">
            <a:extLst>
              <a:ext uri="{FF2B5EF4-FFF2-40B4-BE49-F238E27FC236}">
                <a16:creationId xmlns:a16="http://schemas.microsoft.com/office/drawing/2014/main" id="{FA0D118A-AC00-4D0A-AD75-C92303F9F7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9839" y="2422386"/>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erb">
            <a:extLst>
              <a:ext uri="{FF2B5EF4-FFF2-40B4-BE49-F238E27FC236}">
                <a16:creationId xmlns:a16="http://schemas.microsoft.com/office/drawing/2014/main" id="{9DEF51E9-24DC-4916-9C6D-2FC58BD70E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968" y="2422386"/>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9" name="Immagine 18">
            <a:extLst>
              <a:ext uri="{FF2B5EF4-FFF2-40B4-BE49-F238E27FC236}">
                <a16:creationId xmlns:a16="http://schemas.microsoft.com/office/drawing/2014/main" id="{DD3819F9-E76B-481C-9487-9E38A2CF726D}"/>
              </a:ext>
            </a:extLst>
          </p:cNvPr>
          <p:cNvPicPr>
            <a:picLocks noChangeAspect="1"/>
          </p:cNvPicPr>
          <p:nvPr/>
        </p:nvPicPr>
        <p:blipFill>
          <a:blip r:embed="rId6"/>
          <a:stretch>
            <a:fillRect/>
          </a:stretch>
        </p:blipFill>
        <p:spPr>
          <a:xfrm>
            <a:off x="9531711" y="2422386"/>
            <a:ext cx="1143000" cy="1143000"/>
          </a:xfrm>
          <a:prstGeom prst="rect">
            <a:avLst/>
          </a:prstGeom>
        </p:spPr>
      </p:pic>
      <p:sp>
        <p:nvSpPr>
          <p:cNvPr id="20" name="Content Placeholder 2">
            <a:extLst>
              <a:ext uri="{FF2B5EF4-FFF2-40B4-BE49-F238E27FC236}">
                <a16:creationId xmlns:a16="http://schemas.microsoft.com/office/drawing/2014/main" id="{C6A94C04-B583-4402-B8D7-881D5FDDA50D}"/>
              </a:ext>
            </a:extLst>
          </p:cNvPr>
          <p:cNvSpPr txBox="1">
            <a:spLocks/>
          </p:cNvSpPr>
          <p:nvPr/>
        </p:nvSpPr>
        <p:spPr>
          <a:xfrm>
            <a:off x="6109891" y="4792489"/>
            <a:ext cx="6189259" cy="49054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600" dirty="0">
                <a:effectLst>
                  <a:outerShdw blurRad="38100" dist="38100" dir="2700000" algn="tl">
                    <a:srgbClr val="000000">
                      <a:alpha val="43137"/>
                    </a:srgbClr>
                  </a:outerShdw>
                </a:effectLst>
                <a:latin typeface="Californian FB" panose="0207040306080B030204" pitchFamily="18" charset="0"/>
              </a:rPr>
              <a:t>Far from being random…</a:t>
            </a:r>
          </a:p>
          <a:p>
            <a:pPr marL="0" indent="0">
              <a:buFont typeface="Arial" panose="020B0604020202020204" pitchFamily="34" charset="0"/>
              <a:buNone/>
            </a:pPr>
            <a:endParaRPr lang="en-GB" sz="3600" dirty="0">
              <a:effectLst>
                <a:outerShdw blurRad="38100" dist="38100" dir="2700000" algn="tl">
                  <a:srgbClr val="000000">
                    <a:alpha val="43137"/>
                  </a:srgbClr>
                </a:outerShdw>
              </a:effectLst>
            </a:endParaRPr>
          </a:p>
        </p:txBody>
      </p:sp>
      <p:cxnSp>
        <p:nvCxnSpPr>
          <p:cNvPr id="22" name="Connettore diritto 21">
            <a:extLst>
              <a:ext uri="{FF2B5EF4-FFF2-40B4-BE49-F238E27FC236}">
                <a16:creationId xmlns:a16="http://schemas.microsoft.com/office/drawing/2014/main" id="{37B73A45-E5F0-4ECF-A5AC-44242B48C1A7}"/>
              </a:ext>
            </a:extLst>
          </p:cNvPr>
          <p:cNvCxnSpPr>
            <a:cxnSpLocks/>
          </p:cNvCxnSpPr>
          <p:nvPr/>
        </p:nvCxnSpPr>
        <p:spPr>
          <a:xfrm>
            <a:off x="6066179" y="4371423"/>
            <a:ext cx="0" cy="666336"/>
          </a:xfrm>
          <a:prstGeom prst="line">
            <a:avLst/>
          </a:prstGeom>
          <a:ln w="28575">
            <a:solidFill>
              <a:srgbClr val="3A599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235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38FEA53F-A77E-42CE-9F1C-D5E06BB99F59}"/>
              </a:ext>
            </a:extLst>
          </p:cNvPr>
          <p:cNvSpPr>
            <a:spLocks noGrp="1"/>
          </p:cNvSpPr>
          <p:nvPr>
            <p:ph type="title"/>
          </p:nvPr>
        </p:nvSpPr>
        <p:spPr>
          <a:xfrm>
            <a:off x="640079" y="2053641"/>
            <a:ext cx="3669161" cy="2760098"/>
          </a:xfrm>
        </p:spPr>
        <p:txBody>
          <a:bodyPr>
            <a:normAutofit/>
          </a:bodyPr>
          <a:lstStyle/>
          <a:p>
            <a:r>
              <a:rPr lang="it-IT" b="1" dirty="0">
                <a:solidFill>
                  <a:srgbClr val="FFFFFF"/>
                </a:solidFill>
                <a:latin typeface="Californian FB" panose="0207040306080B030204" pitchFamily="18" charset="0"/>
              </a:rPr>
              <a:t>The Theory</a:t>
            </a:r>
          </a:p>
        </p:txBody>
      </p:sp>
      <p:sp>
        <p:nvSpPr>
          <p:cNvPr id="11" name="Rettangolo 10">
            <a:extLst>
              <a:ext uri="{FF2B5EF4-FFF2-40B4-BE49-F238E27FC236}">
                <a16:creationId xmlns:a16="http://schemas.microsoft.com/office/drawing/2014/main" id="{6D0A91FA-E2E7-4E9A-890D-129B4F016FA7}"/>
              </a:ext>
            </a:extLst>
          </p:cNvPr>
          <p:cNvSpPr/>
          <p:nvPr/>
        </p:nvSpPr>
        <p:spPr>
          <a:xfrm>
            <a:off x="6138776" y="521615"/>
            <a:ext cx="4590267" cy="2907385"/>
          </a:xfrm>
          <a:prstGeom prst="rect">
            <a:avLst/>
          </a:prstGeom>
          <a:blipFill dpi="0" rotWithShape="1">
            <a:blip r:embed="rId4">
              <a:alphaModFix amt="6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Elemento grafico 17" descr="Freccia: rotazione a sinistra">
            <a:extLst>
              <a:ext uri="{FF2B5EF4-FFF2-40B4-BE49-F238E27FC236}">
                <a16:creationId xmlns:a16="http://schemas.microsoft.com/office/drawing/2014/main" id="{15DA9665-96E3-4108-B29B-34FFF1DF72C6}"/>
              </a:ext>
            </a:extLst>
          </p:cNvPr>
          <p:cNvSpPr/>
          <p:nvPr/>
        </p:nvSpPr>
        <p:spPr>
          <a:xfrm rot="16200000">
            <a:off x="6348585" y="2471000"/>
            <a:ext cx="1079182" cy="914401"/>
          </a:xfrm>
          <a:custGeom>
            <a:avLst/>
            <a:gdLst>
              <a:gd name="connsiteX0" fmla="*/ 130969 w 847725"/>
              <a:gd name="connsiteY0" fmla="*/ 422548 h 657225"/>
              <a:gd name="connsiteX1" fmla="*/ 178594 w 847725"/>
              <a:gd name="connsiteY1" fmla="*/ 174898 h 657225"/>
              <a:gd name="connsiteX2" fmla="*/ 419576 w 847725"/>
              <a:gd name="connsiteY2" fmla="*/ 10115 h 657225"/>
              <a:gd name="connsiteX3" fmla="*/ 711041 w 847725"/>
              <a:gd name="connsiteY3" fmla="*/ 83458 h 657225"/>
              <a:gd name="connsiteX4" fmla="*/ 845344 w 847725"/>
              <a:gd name="connsiteY4" fmla="*/ 325393 h 657225"/>
              <a:gd name="connsiteX5" fmla="*/ 733901 w 847725"/>
              <a:gd name="connsiteY5" fmla="*/ 152038 h 657225"/>
              <a:gd name="connsiteX6" fmla="*/ 531019 w 847725"/>
              <a:gd name="connsiteY6" fmla="*/ 117748 h 657225"/>
              <a:gd name="connsiteX7" fmla="*/ 374809 w 847725"/>
              <a:gd name="connsiteY7" fmla="*/ 239668 h 657225"/>
              <a:gd name="connsiteX8" fmla="*/ 340519 w 847725"/>
              <a:gd name="connsiteY8" fmla="*/ 422548 h 657225"/>
              <a:gd name="connsiteX9" fmla="*/ 464344 w 847725"/>
              <a:gd name="connsiteY9" fmla="*/ 422548 h 657225"/>
              <a:gd name="connsiteX10" fmla="*/ 235744 w 847725"/>
              <a:gd name="connsiteY10" fmla="*/ 651148 h 657225"/>
              <a:gd name="connsiteX11" fmla="*/ 7144 w 847725"/>
              <a:gd name="connsiteY11" fmla="*/ 422548 h 657225"/>
              <a:gd name="connsiteX12" fmla="*/ 130969 w 847725"/>
              <a:gd name="connsiteY12" fmla="*/ 422548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7725" h="657225">
                <a:moveTo>
                  <a:pt x="130969" y="422548"/>
                </a:moveTo>
                <a:cubicBezTo>
                  <a:pt x="128111" y="333966"/>
                  <a:pt x="130969" y="253003"/>
                  <a:pt x="178594" y="174898"/>
                </a:cubicBezTo>
                <a:cubicBezTo>
                  <a:pt x="231934" y="87268"/>
                  <a:pt x="316706" y="22498"/>
                  <a:pt x="419576" y="10115"/>
                </a:cubicBezTo>
                <a:cubicBezTo>
                  <a:pt x="522446" y="-2267"/>
                  <a:pt x="626269" y="24403"/>
                  <a:pt x="711041" y="83458"/>
                </a:cubicBezTo>
                <a:cubicBezTo>
                  <a:pt x="783431" y="136798"/>
                  <a:pt x="845344" y="233000"/>
                  <a:pt x="845344" y="325393"/>
                </a:cubicBezTo>
                <a:cubicBezTo>
                  <a:pt x="833914" y="254908"/>
                  <a:pt x="793909" y="192043"/>
                  <a:pt x="733901" y="152038"/>
                </a:cubicBezTo>
                <a:cubicBezTo>
                  <a:pt x="673894" y="112985"/>
                  <a:pt x="600551" y="99651"/>
                  <a:pt x="531019" y="117748"/>
                </a:cubicBezTo>
                <a:cubicBezTo>
                  <a:pt x="465296" y="132988"/>
                  <a:pt x="411004" y="183470"/>
                  <a:pt x="374809" y="239668"/>
                </a:cubicBezTo>
                <a:cubicBezTo>
                  <a:pt x="338614" y="295866"/>
                  <a:pt x="340519" y="357778"/>
                  <a:pt x="340519" y="422548"/>
                </a:cubicBezTo>
                <a:lnTo>
                  <a:pt x="464344" y="422548"/>
                </a:lnTo>
                <a:lnTo>
                  <a:pt x="235744" y="651148"/>
                </a:lnTo>
                <a:cubicBezTo>
                  <a:pt x="235744" y="651148"/>
                  <a:pt x="46196" y="461600"/>
                  <a:pt x="7144" y="422548"/>
                </a:cubicBezTo>
                <a:lnTo>
                  <a:pt x="130969" y="422548"/>
                </a:lnTo>
                <a:close/>
              </a:path>
            </a:pathLst>
          </a:custGeom>
          <a:solidFill>
            <a:schemeClr val="tx1">
              <a:lumMod val="65000"/>
              <a:lumOff val="35000"/>
            </a:schemeClr>
          </a:solidFill>
          <a:ln w="9525" cap="flat">
            <a:noFill/>
            <a:prstDash val="solid"/>
            <a:miter/>
          </a:ln>
        </p:spPr>
        <p:txBody>
          <a:bodyPr rtlCol="0" anchor="ctr"/>
          <a:lstStyle/>
          <a:p>
            <a:endParaRPr lang="it-IT"/>
          </a:p>
        </p:txBody>
      </p:sp>
      <p:sp>
        <p:nvSpPr>
          <p:cNvPr id="18" name="Segnaposto contenuto 5" descr="Monete">
            <a:extLst>
              <a:ext uri="{FF2B5EF4-FFF2-40B4-BE49-F238E27FC236}">
                <a16:creationId xmlns:a16="http://schemas.microsoft.com/office/drawing/2014/main" id="{5C32DAEA-EC94-4E43-8BCC-E76A3610FE58}"/>
              </a:ext>
            </a:extLst>
          </p:cNvPr>
          <p:cNvSpPr/>
          <p:nvPr/>
        </p:nvSpPr>
        <p:spPr>
          <a:xfrm>
            <a:off x="7746464" y="2812948"/>
            <a:ext cx="809625" cy="695325"/>
          </a:xfrm>
          <a:custGeom>
            <a:avLst/>
            <a:gdLst>
              <a:gd name="connsiteX0" fmla="*/ 751046 w 809625"/>
              <a:gd name="connsiteY0" fmla="*/ 578644 h 695325"/>
              <a:gd name="connsiteX1" fmla="*/ 712946 w 809625"/>
              <a:gd name="connsiteY1" fmla="*/ 611029 h 695325"/>
              <a:gd name="connsiteX2" fmla="*/ 712946 w 809625"/>
              <a:gd name="connsiteY2" fmla="*/ 576739 h 695325"/>
              <a:gd name="connsiteX3" fmla="*/ 751046 w 809625"/>
              <a:gd name="connsiteY3" fmla="*/ 561499 h 695325"/>
              <a:gd name="connsiteX4" fmla="*/ 751046 w 809625"/>
              <a:gd name="connsiteY4" fmla="*/ 578644 h 695325"/>
              <a:gd name="connsiteX5" fmla="*/ 674846 w 809625"/>
              <a:gd name="connsiteY5" fmla="*/ 515779 h 695325"/>
              <a:gd name="connsiteX6" fmla="*/ 674846 w 809625"/>
              <a:gd name="connsiteY6" fmla="*/ 481489 h 695325"/>
              <a:gd name="connsiteX7" fmla="*/ 712946 w 809625"/>
              <a:gd name="connsiteY7" fmla="*/ 466249 h 695325"/>
              <a:gd name="connsiteX8" fmla="*/ 712946 w 809625"/>
              <a:gd name="connsiteY8" fmla="*/ 483394 h 695325"/>
              <a:gd name="connsiteX9" fmla="*/ 674846 w 809625"/>
              <a:gd name="connsiteY9" fmla="*/ 515779 h 695325"/>
              <a:gd name="connsiteX10" fmla="*/ 674846 w 809625"/>
              <a:gd name="connsiteY10" fmla="*/ 622459 h 695325"/>
              <a:gd name="connsiteX11" fmla="*/ 636746 w 809625"/>
              <a:gd name="connsiteY11" fmla="*/ 629126 h 695325"/>
              <a:gd name="connsiteX12" fmla="*/ 636746 w 809625"/>
              <a:gd name="connsiteY12" fmla="*/ 591979 h 695325"/>
              <a:gd name="connsiteX13" fmla="*/ 674846 w 809625"/>
              <a:gd name="connsiteY13" fmla="*/ 586264 h 695325"/>
              <a:gd name="connsiteX14" fmla="*/ 674846 w 809625"/>
              <a:gd name="connsiteY14" fmla="*/ 622459 h 695325"/>
              <a:gd name="connsiteX15" fmla="*/ 598646 w 809625"/>
              <a:gd name="connsiteY15" fmla="*/ 496729 h 695325"/>
              <a:gd name="connsiteX16" fmla="*/ 636746 w 809625"/>
              <a:gd name="connsiteY16" fmla="*/ 491014 h 695325"/>
              <a:gd name="connsiteX17" fmla="*/ 636746 w 809625"/>
              <a:gd name="connsiteY17" fmla="*/ 527209 h 695325"/>
              <a:gd name="connsiteX18" fmla="*/ 598646 w 809625"/>
              <a:gd name="connsiteY18" fmla="*/ 533876 h 695325"/>
              <a:gd name="connsiteX19" fmla="*/ 598646 w 809625"/>
              <a:gd name="connsiteY19" fmla="*/ 496729 h 695325"/>
              <a:gd name="connsiteX20" fmla="*/ 598646 w 809625"/>
              <a:gd name="connsiteY20" fmla="*/ 633889 h 695325"/>
              <a:gd name="connsiteX21" fmla="*/ 560546 w 809625"/>
              <a:gd name="connsiteY21" fmla="*/ 635794 h 695325"/>
              <a:gd name="connsiteX22" fmla="*/ 560546 w 809625"/>
              <a:gd name="connsiteY22" fmla="*/ 597694 h 695325"/>
              <a:gd name="connsiteX23" fmla="*/ 598646 w 809625"/>
              <a:gd name="connsiteY23" fmla="*/ 595789 h 695325"/>
              <a:gd name="connsiteX24" fmla="*/ 598646 w 809625"/>
              <a:gd name="connsiteY24" fmla="*/ 633889 h 695325"/>
              <a:gd name="connsiteX25" fmla="*/ 522446 w 809625"/>
              <a:gd name="connsiteY25" fmla="*/ 540544 h 695325"/>
              <a:gd name="connsiteX26" fmla="*/ 522446 w 809625"/>
              <a:gd name="connsiteY26" fmla="*/ 502444 h 695325"/>
              <a:gd name="connsiteX27" fmla="*/ 560546 w 809625"/>
              <a:gd name="connsiteY27" fmla="*/ 500539 h 695325"/>
              <a:gd name="connsiteX28" fmla="*/ 560546 w 809625"/>
              <a:gd name="connsiteY28" fmla="*/ 538639 h 695325"/>
              <a:gd name="connsiteX29" fmla="*/ 522446 w 809625"/>
              <a:gd name="connsiteY29" fmla="*/ 540544 h 695325"/>
              <a:gd name="connsiteX30" fmla="*/ 522446 w 809625"/>
              <a:gd name="connsiteY30" fmla="*/ 635794 h 695325"/>
              <a:gd name="connsiteX31" fmla="*/ 484346 w 809625"/>
              <a:gd name="connsiteY31" fmla="*/ 633889 h 695325"/>
              <a:gd name="connsiteX32" fmla="*/ 484346 w 809625"/>
              <a:gd name="connsiteY32" fmla="*/ 597694 h 695325"/>
              <a:gd name="connsiteX33" fmla="*/ 503396 w 809625"/>
              <a:gd name="connsiteY33" fmla="*/ 597694 h 695325"/>
              <a:gd name="connsiteX34" fmla="*/ 522446 w 809625"/>
              <a:gd name="connsiteY34" fmla="*/ 597694 h 695325"/>
              <a:gd name="connsiteX35" fmla="*/ 522446 w 809625"/>
              <a:gd name="connsiteY35" fmla="*/ 635794 h 695325"/>
              <a:gd name="connsiteX36" fmla="*/ 446246 w 809625"/>
              <a:gd name="connsiteY36" fmla="*/ 500539 h 695325"/>
              <a:gd name="connsiteX37" fmla="*/ 484346 w 809625"/>
              <a:gd name="connsiteY37" fmla="*/ 502444 h 695325"/>
              <a:gd name="connsiteX38" fmla="*/ 484346 w 809625"/>
              <a:gd name="connsiteY38" fmla="*/ 540544 h 695325"/>
              <a:gd name="connsiteX39" fmla="*/ 446246 w 809625"/>
              <a:gd name="connsiteY39" fmla="*/ 538639 h 695325"/>
              <a:gd name="connsiteX40" fmla="*/ 446246 w 809625"/>
              <a:gd name="connsiteY40" fmla="*/ 500539 h 695325"/>
              <a:gd name="connsiteX41" fmla="*/ 446246 w 809625"/>
              <a:gd name="connsiteY41" fmla="*/ 629126 h 695325"/>
              <a:gd name="connsiteX42" fmla="*/ 408146 w 809625"/>
              <a:gd name="connsiteY42" fmla="*/ 622459 h 695325"/>
              <a:gd name="connsiteX43" fmla="*/ 408146 w 809625"/>
              <a:gd name="connsiteY43" fmla="*/ 591979 h 695325"/>
              <a:gd name="connsiteX44" fmla="*/ 446246 w 809625"/>
              <a:gd name="connsiteY44" fmla="*/ 595789 h 695325"/>
              <a:gd name="connsiteX45" fmla="*/ 446246 w 809625"/>
              <a:gd name="connsiteY45" fmla="*/ 629126 h 695325"/>
              <a:gd name="connsiteX46" fmla="*/ 370046 w 809625"/>
              <a:gd name="connsiteY46" fmla="*/ 527209 h 695325"/>
              <a:gd name="connsiteX47" fmla="*/ 370046 w 809625"/>
              <a:gd name="connsiteY47" fmla="*/ 490061 h 695325"/>
              <a:gd name="connsiteX48" fmla="*/ 408146 w 809625"/>
              <a:gd name="connsiteY48" fmla="*/ 495776 h 695325"/>
              <a:gd name="connsiteX49" fmla="*/ 408146 w 809625"/>
              <a:gd name="connsiteY49" fmla="*/ 533876 h 695325"/>
              <a:gd name="connsiteX50" fmla="*/ 370046 w 809625"/>
              <a:gd name="connsiteY50" fmla="*/ 527209 h 695325"/>
              <a:gd name="connsiteX51" fmla="*/ 370046 w 809625"/>
              <a:gd name="connsiteY51" fmla="*/ 611029 h 695325"/>
              <a:gd name="connsiteX52" fmla="*/ 331946 w 809625"/>
              <a:gd name="connsiteY52" fmla="*/ 578644 h 695325"/>
              <a:gd name="connsiteX53" fmla="*/ 331946 w 809625"/>
              <a:gd name="connsiteY53" fmla="*/ 576739 h 695325"/>
              <a:gd name="connsiteX54" fmla="*/ 332899 w 809625"/>
              <a:gd name="connsiteY54" fmla="*/ 576739 h 695325"/>
              <a:gd name="connsiteX55" fmla="*/ 340519 w 809625"/>
              <a:gd name="connsiteY55" fmla="*/ 578644 h 695325"/>
              <a:gd name="connsiteX56" fmla="*/ 370046 w 809625"/>
              <a:gd name="connsiteY56" fmla="*/ 585311 h 695325"/>
              <a:gd name="connsiteX57" fmla="*/ 370046 w 809625"/>
              <a:gd name="connsiteY57" fmla="*/ 611029 h 695325"/>
              <a:gd name="connsiteX58" fmla="*/ 217646 w 809625"/>
              <a:gd name="connsiteY58" fmla="*/ 481489 h 695325"/>
              <a:gd name="connsiteX59" fmla="*/ 236696 w 809625"/>
              <a:gd name="connsiteY59" fmla="*/ 482441 h 695325"/>
              <a:gd name="connsiteX60" fmla="*/ 236696 w 809625"/>
              <a:gd name="connsiteY60" fmla="*/ 483394 h 695325"/>
              <a:gd name="connsiteX61" fmla="*/ 246221 w 809625"/>
              <a:gd name="connsiteY61" fmla="*/ 520541 h 695325"/>
              <a:gd name="connsiteX62" fmla="*/ 217646 w 809625"/>
              <a:gd name="connsiteY62" fmla="*/ 518636 h 695325"/>
              <a:gd name="connsiteX63" fmla="*/ 217646 w 809625"/>
              <a:gd name="connsiteY63" fmla="*/ 481489 h 695325"/>
              <a:gd name="connsiteX64" fmla="*/ 179546 w 809625"/>
              <a:gd name="connsiteY64" fmla="*/ 367189 h 695325"/>
              <a:gd name="connsiteX65" fmla="*/ 217646 w 809625"/>
              <a:gd name="connsiteY65" fmla="*/ 372904 h 695325"/>
              <a:gd name="connsiteX66" fmla="*/ 217646 w 809625"/>
              <a:gd name="connsiteY66" fmla="*/ 411004 h 695325"/>
              <a:gd name="connsiteX67" fmla="*/ 179546 w 809625"/>
              <a:gd name="connsiteY67" fmla="*/ 404336 h 695325"/>
              <a:gd name="connsiteX68" fmla="*/ 179546 w 809625"/>
              <a:gd name="connsiteY68" fmla="*/ 367189 h 695325"/>
              <a:gd name="connsiteX69" fmla="*/ 179546 w 809625"/>
              <a:gd name="connsiteY69" fmla="*/ 514826 h 695325"/>
              <a:gd name="connsiteX70" fmla="*/ 141446 w 809625"/>
              <a:gd name="connsiteY70" fmla="*/ 508159 h 695325"/>
              <a:gd name="connsiteX71" fmla="*/ 141446 w 809625"/>
              <a:gd name="connsiteY71" fmla="*/ 471011 h 695325"/>
              <a:gd name="connsiteX72" fmla="*/ 179546 w 809625"/>
              <a:gd name="connsiteY72" fmla="*/ 476726 h 695325"/>
              <a:gd name="connsiteX73" fmla="*/ 179546 w 809625"/>
              <a:gd name="connsiteY73" fmla="*/ 514826 h 695325"/>
              <a:gd name="connsiteX74" fmla="*/ 103346 w 809625"/>
              <a:gd name="connsiteY74" fmla="*/ 359569 h 695325"/>
              <a:gd name="connsiteX75" fmla="*/ 103346 w 809625"/>
              <a:gd name="connsiteY75" fmla="*/ 342424 h 695325"/>
              <a:gd name="connsiteX76" fmla="*/ 141446 w 809625"/>
              <a:gd name="connsiteY76" fmla="*/ 356711 h 695325"/>
              <a:gd name="connsiteX77" fmla="*/ 141446 w 809625"/>
              <a:gd name="connsiteY77" fmla="*/ 391954 h 695325"/>
              <a:gd name="connsiteX78" fmla="*/ 103346 w 809625"/>
              <a:gd name="connsiteY78" fmla="*/ 359569 h 695325"/>
              <a:gd name="connsiteX79" fmla="*/ 103346 w 809625"/>
              <a:gd name="connsiteY79" fmla="*/ 496729 h 695325"/>
              <a:gd name="connsiteX80" fmla="*/ 65246 w 809625"/>
              <a:gd name="connsiteY80" fmla="*/ 464344 h 695325"/>
              <a:gd name="connsiteX81" fmla="*/ 65246 w 809625"/>
              <a:gd name="connsiteY81" fmla="*/ 447199 h 695325"/>
              <a:gd name="connsiteX82" fmla="*/ 103346 w 809625"/>
              <a:gd name="connsiteY82" fmla="*/ 461486 h 695325"/>
              <a:gd name="connsiteX83" fmla="*/ 103346 w 809625"/>
              <a:gd name="connsiteY83" fmla="*/ 496729 h 695325"/>
              <a:gd name="connsiteX84" fmla="*/ 65246 w 809625"/>
              <a:gd name="connsiteY84" fmla="*/ 199549 h 695325"/>
              <a:gd name="connsiteX85" fmla="*/ 103346 w 809625"/>
              <a:gd name="connsiteY85" fmla="*/ 213836 h 695325"/>
              <a:gd name="connsiteX86" fmla="*/ 103346 w 809625"/>
              <a:gd name="connsiteY86" fmla="*/ 249079 h 695325"/>
              <a:gd name="connsiteX87" fmla="*/ 65246 w 809625"/>
              <a:gd name="connsiteY87" fmla="*/ 216694 h 695325"/>
              <a:gd name="connsiteX88" fmla="*/ 65246 w 809625"/>
              <a:gd name="connsiteY88" fmla="*/ 199549 h 695325"/>
              <a:gd name="connsiteX89" fmla="*/ 179546 w 809625"/>
              <a:gd name="connsiteY89" fmla="*/ 230029 h 695325"/>
              <a:gd name="connsiteX90" fmla="*/ 179546 w 809625"/>
              <a:gd name="connsiteY90" fmla="*/ 268129 h 695325"/>
              <a:gd name="connsiteX91" fmla="*/ 141446 w 809625"/>
              <a:gd name="connsiteY91" fmla="*/ 261461 h 695325"/>
              <a:gd name="connsiteX92" fmla="*/ 141446 w 809625"/>
              <a:gd name="connsiteY92" fmla="*/ 224314 h 695325"/>
              <a:gd name="connsiteX93" fmla="*/ 179546 w 809625"/>
              <a:gd name="connsiteY93" fmla="*/ 230029 h 695325"/>
              <a:gd name="connsiteX94" fmla="*/ 274796 w 809625"/>
              <a:gd name="connsiteY94" fmla="*/ 64294 h 695325"/>
              <a:gd name="connsiteX95" fmla="*/ 484346 w 809625"/>
              <a:gd name="connsiteY95" fmla="*/ 121444 h 695325"/>
              <a:gd name="connsiteX96" fmla="*/ 274796 w 809625"/>
              <a:gd name="connsiteY96" fmla="*/ 178594 h 695325"/>
              <a:gd name="connsiteX97" fmla="*/ 65246 w 809625"/>
              <a:gd name="connsiteY97" fmla="*/ 121444 h 695325"/>
              <a:gd name="connsiteX98" fmla="*/ 274796 w 809625"/>
              <a:gd name="connsiteY98" fmla="*/ 64294 h 695325"/>
              <a:gd name="connsiteX99" fmla="*/ 331946 w 809625"/>
              <a:gd name="connsiteY99" fmla="*/ 515779 h 695325"/>
              <a:gd name="connsiteX100" fmla="*/ 293846 w 809625"/>
              <a:gd name="connsiteY100" fmla="*/ 483394 h 695325"/>
              <a:gd name="connsiteX101" fmla="*/ 293846 w 809625"/>
              <a:gd name="connsiteY101" fmla="*/ 466249 h 695325"/>
              <a:gd name="connsiteX102" fmla="*/ 331946 w 809625"/>
              <a:gd name="connsiteY102" fmla="*/ 480536 h 695325"/>
              <a:gd name="connsiteX103" fmla="*/ 331946 w 809625"/>
              <a:gd name="connsiteY103" fmla="*/ 515779 h 695325"/>
              <a:gd name="connsiteX104" fmla="*/ 446246 w 809625"/>
              <a:gd name="connsiteY104" fmla="*/ 249079 h 695325"/>
              <a:gd name="connsiteX105" fmla="*/ 446246 w 809625"/>
              <a:gd name="connsiteY105" fmla="*/ 214789 h 695325"/>
              <a:gd name="connsiteX106" fmla="*/ 484346 w 809625"/>
              <a:gd name="connsiteY106" fmla="*/ 199549 h 695325"/>
              <a:gd name="connsiteX107" fmla="*/ 484346 w 809625"/>
              <a:gd name="connsiteY107" fmla="*/ 216694 h 695325"/>
              <a:gd name="connsiteX108" fmla="*/ 446246 w 809625"/>
              <a:gd name="connsiteY108" fmla="*/ 249079 h 695325"/>
              <a:gd name="connsiteX109" fmla="*/ 370046 w 809625"/>
              <a:gd name="connsiteY109" fmla="*/ 267176 h 695325"/>
              <a:gd name="connsiteX110" fmla="*/ 370046 w 809625"/>
              <a:gd name="connsiteY110" fmla="*/ 230029 h 695325"/>
              <a:gd name="connsiteX111" fmla="*/ 408146 w 809625"/>
              <a:gd name="connsiteY111" fmla="*/ 224314 h 695325"/>
              <a:gd name="connsiteX112" fmla="*/ 408146 w 809625"/>
              <a:gd name="connsiteY112" fmla="*/ 260509 h 695325"/>
              <a:gd name="connsiteX113" fmla="*/ 370046 w 809625"/>
              <a:gd name="connsiteY113" fmla="*/ 267176 h 695325"/>
              <a:gd name="connsiteX114" fmla="*/ 293846 w 809625"/>
              <a:gd name="connsiteY114" fmla="*/ 273844 h 695325"/>
              <a:gd name="connsiteX115" fmla="*/ 293846 w 809625"/>
              <a:gd name="connsiteY115" fmla="*/ 235744 h 695325"/>
              <a:gd name="connsiteX116" fmla="*/ 331946 w 809625"/>
              <a:gd name="connsiteY116" fmla="*/ 233839 h 695325"/>
              <a:gd name="connsiteX117" fmla="*/ 331946 w 809625"/>
              <a:gd name="connsiteY117" fmla="*/ 271939 h 695325"/>
              <a:gd name="connsiteX118" fmla="*/ 293846 w 809625"/>
              <a:gd name="connsiteY118" fmla="*/ 273844 h 695325"/>
              <a:gd name="connsiteX119" fmla="*/ 217646 w 809625"/>
              <a:gd name="connsiteY119" fmla="*/ 271939 h 695325"/>
              <a:gd name="connsiteX120" fmla="*/ 217646 w 809625"/>
              <a:gd name="connsiteY120" fmla="*/ 233839 h 695325"/>
              <a:gd name="connsiteX121" fmla="*/ 255746 w 809625"/>
              <a:gd name="connsiteY121" fmla="*/ 235744 h 695325"/>
              <a:gd name="connsiteX122" fmla="*/ 255746 w 809625"/>
              <a:gd name="connsiteY122" fmla="*/ 273844 h 695325"/>
              <a:gd name="connsiteX123" fmla="*/ 217646 w 809625"/>
              <a:gd name="connsiteY123" fmla="*/ 271939 h 695325"/>
              <a:gd name="connsiteX124" fmla="*/ 712946 w 809625"/>
              <a:gd name="connsiteY124" fmla="*/ 388144 h 695325"/>
              <a:gd name="connsiteX125" fmla="*/ 503396 w 809625"/>
              <a:gd name="connsiteY125" fmla="*/ 445294 h 695325"/>
              <a:gd name="connsiteX126" fmla="*/ 293846 w 809625"/>
              <a:gd name="connsiteY126" fmla="*/ 388144 h 695325"/>
              <a:gd name="connsiteX127" fmla="*/ 503396 w 809625"/>
              <a:gd name="connsiteY127" fmla="*/ 330994 h 695325"/>
              <a:gd name="connsiteX128" fmla="*/ 712946 w 809625"/>
              <a:gd name="connsiteY128" fmla="*/ 388144 h 695325"/>
              <a:gd name="connsiteX129" fmla="*/ 770096 w 809625"/>
              <a:gd name="connsiteY129" fmla="*/ 416719 h 695325"/>
              <a:gd name="connsiteX130" fmla="*/ 770096 w 809625"/>
              <a:gd name="connsiteY130" fmla="*/ 388144 h 695325"/>
              <a:gd name="connsiteX131" fmla="*/ 666274 w 809625"/>
              <a:gd name="connsiteY131" fmla="*/ 292894 h 695325"/>
              <a:gd name="connsiteX132" fmla="*/ 577691 w 809625"/>
              <a:gd name="connsiteY132" fmla="*/ 277654 h 695325"/>
              <a:gd name="connsiteX133" fmla="*/ 578644 w 809625"/>
              <a:gd name="connsiteY133" fmla="*/ 264319 h 695325"/>
              <a:gd name="connsiteX134" fmla="*/ 540544 w 809625"/>
              <a:gd name="connsiteY134" fmla="*/ 197644 h 695325"/>
              <a:gd name="connsiteX135" fmla="*/ 540544 w 809625"/>
              <a:gd name="connsiteY135" fmla="*/ 121444 h 695325"/>
              <a:gd name="connsiteX136" fmla="*/ 436721 w 809625"/>
              <a:gd name="connsiteY136" fmla="*/ 26194 h 695325"/>
              <a:gd name="connsiteX137" fmla="*/ 273844 w 809625"/>
              <a:gd name="connsiteY137" fmla="*/ 7144 h 695325"/>
              <a:gd name="connsiteX138" fmla="*/ 7144 w 809625"/>
              <a:gd name="connsiteY138" fmla="*/ 121444 h 695325"/>
              <a:gd name="connsiteX139" fmla="*/ 7144 w 809625"/>
              <a:gd name="connsiteY139" fmla="*/ 216694 h 695325"/>
              <a:gd name="connsiteX140" fmla="*/ 45244 w 809625"/>
              <a:gd name="connsiteY140" fmla="*/ 283369 h 695325"/>
              <a:gd name="connsiteX141" fmla="*/ 45244 w 809625"/>
              <a:gd name="connsiteY141" fmla="*/ 301466 h 695325"/>
              <a:gd name="connsiteX142" fmla="*/ 7144 w 809625"/>
              <a:gd name="connsiteY142" fmla="*/ 369094 h 695325"/>
              <a:gd name="connsiteX143" fmla="*/ 7144 w 809625"/>
              <a:gd name="connsiteY143" fmla="*/ 464344 h 695325"/>
              <a:gd name="connsiteX144" fmla="*/ 110966 w 809625"/>
              <a:gd name="connsiteY144" fmla="*/ 559594 h 695325"/>
              <a:gd name="connsiteX145" fmla="*/ 273844 w 809625"/>
              <a:gd name="connsiteY145" fmla="*/ 578644 h 695325"/>
              <a:gd name="connsiteX146" fmla="*/ 377666 w 809625"/>
              <a:gd name="connsiteY146" fmla="*/ 673894 h 695325"/>
              <a:gd name="connsiteX147" fmla="*/ 540544 w 809625"/>
              <a:gd name="connsiteY147" fmla="*/ 692944 h 695325"/>
              <a:gd name="connsiteX148" fmla="*/ 807244 w 809625"/>
              <a:gd name="connsiteY148" fmla="*/ 578644 h 695325"/>
              <a:gd name="connsiteX149" fmla="*/ 807244 w 809625"/>
              <a:gd name="connsiteY149" fmla="*/ 483394 h 695325"/>
              <a:gd name="connsiteX150" fmla="*/ 770096 w 809625"/>
              <a:gd name="connsiteY150" fmla="*/ 416719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9625" h="695325">
                <a:moveTo>
                  <a:pt x="751046" y="578644"/>
                </a:moveTo>
                <a:cubicBezTo>
                  <a:pt x="751046" y="591026"/>
                  <a:pt x="736759" y="602456"/>
                  <a:pt x="712946" y="611029"/>
                </a:cubicBezTo>
                <a:lnTo>
                  <a:pt x="712946" y="576739"/>
                </a:lnTo>
                <a:cubicBezTo>
                  <a:pt x="726281" y="572929"/>
                  <a:pt x="739616" y="567214"/>
                  <a:pt x="751046" y="561499"/>
                </a:cubicBezTo>
                <a:lnTo>
                  <a:pt x="751046" y="578644"/>
                </a:lnTo>
                <a:close/>
                <a:moveTo>
                  <a:pt x="674846" y="515779"/>
                </a:moveTo>
                <a:lnTo>
                  <a:pt x="674846" y="481489"/>
                </a:lnTo>
                <a:cubicBezTo>
                  <a:pt x="688181" y="477679"/>
                  <a:pt x="701516" y="471964"/>
                  <a:pt x="712946" y="466249"/>
                </a:cubicBezTo>
                <a:lnTo>
                  <a:pt x="712946" y="483394"/>
                </a:lnTo>
                <a:cubicBezTo>
                  <a:pt x="712946" y="495776"/>
                  <a:pt x="698659" y="507206"/>
                  <a:pt x="674846" y="515779"/>
                </a:cubicBezTo>
                <a:close/>
                <a:moveTo>
                  <a:pt x="674846" y="622459"/>
                </a:moveTo>
                <a:cubicBezTo>
                  <a:pt x="663416" y="625316"/>
                  <a:pt x="650081" y="627221"/>
                  <a:pt x="636746" y="629126"/>
                </a:cubicBezTo>
                <a:lnTo>
                  <a:pt x="636746" y="591979"/>
                </a:lnTo>
                <a:cubicBezTo>
                  <a:pt x="649129" y="590074"/>
                  <a:pt x="662464" y="588169"/>
                  <a:pt x="674846" y="586264"/>
                </a:cubicBezTo>
                <a:lnTo>
                  <a:pt x="674846" y="622459"/>
                </a:lnTo>
                <a:close/>
                <a:moveTo>
                  <a:pt x="598646" y="496729"/>
                </a:moveTo>
                <a:cubicBezTo>
                  <a:pt x="611029" y="494824"/>
                  <a:pt x="624364" y="492919"/>
                  <a:pt x="636746" y="491014"/>
                </a:cubicBezTo>
                <a:lnTo>
                  <a:pt x="636746" y="527209"/>
                </a:lnTo>
                <a:cubicBezTo>
                  <a:pt x="625316" y="530066"/>
                  <a:pt x="611981" y="531971"/>
                  <a:pt x="598646" y="533876"/>
                </a:cubicBezTo>
                <a:lnTo>
                  <a:pt x="598646" y="496729"/>
                </a:lnTo>
                <a:close/>
                <a:moveTo>
                  <a:pt x="598646" y="633889"/>
                </a:moveTo>
                <a:cubicBezTo>
                  <a:pt x="586264" y="634841"/>
                  <a:pt x="573881" y="635794"/>
                  <a:pt x="560546" y="635794"/>
                </a:cubicBezTo>
                <a:lnTo>
                  <a:pt x="560546" y="597694"/>
                </a:lnTo>
                <a:cubicBezTo>
                  <a:pt x="571976" y="597694"/>
                  <a:pt x="585311" y="596741"/>
                  <a:pt x="598646" y="595789"/>
                </a:cubicBezTo>
                <a:lnTo>
                  <a:pt x="598646" y="633889"/>
                </a:lnTo>
                <a:close/>
                <a:moveTo>
                  <a:pt x="522446" y="540544"/>
                </a:moveTo>
                <a:lnTo>
                  <a:pt x="522446" y="502444"/>
                </a:lnTo>
                <a:cubicBezTo>
                  <a:pt x="533876" y="502444"/>
                  <a:pt x="547211" y="501491"/>
                  <a:pt x="560546" y="500539"/>
                </a:cubicBezTo>
                <a:lnTo>
                  <a:pt x="560546" y="538639"/>
                </a:lnTo>
                <a:cubicBezTo>
                  <a:pt x="548164" y="539591"/>
                  <a:pt x="535781" y="539591"/>
                  <a:pt x="522446" y="540544"/>
                </a:cubicBezTo>
                <a:close/>
                <a:moveTo>
                  <a:pt x="522446" y="635794"/>
                </a:moveTo>
                <a:cubicBezTo>
                  <a:pt x="509111" y="635794"/>
                  <a:pt x="496729" y="634841"/>
                  <a:pt x="484346" y="633889"/>
                </a:cubicBezTo>
                <a:lnTo>
                  <a:pt x="484346" y="597694"/>
                </a:lnTo>
                <a:cubicBezTo>
                  <a:pt x="491014" y="597694"/>
                  <a:pt x="496729" y="597694"/>
                  <a:pt x="503396" y="597694"/>
                </a:cubicBezTo>
                <a:cubicBezTo>
                  <a:pt x="509111" y="597694"/>
                  <a:pt x="515779" y="597694"/>
                  <a:pt x="522446" y="597694"/>
                </a:cubicBezTo>
                <a:lnTo>
                  <a:pt x="522446" y="635794"/>
                </a:lnTo>
                <a:close/>
                <a:moveTo>
                  <a:pt x="446246" y="500539"/>
                </a:moveTo>
                <a:cubicBezTo>
                  <a:pt x="458629" y="501491"/>
                  <a:pt x="471011" y="502444"/>
                  <a:pt x="484346" y="502444"/>
                </a:cubicBezTo>
                <a:lnTo>
                  <a:pt x="484346" y="540544"/>
                </a:lnTo>
                <a:cubicBezTo>
                  <a:pt x="471011" y="540544"/>
                  <a:pt x="458629" y="539591"/>
                  <a:pt x="446246" y="538639"/>
                </a:cubicBezTo>
                <a:lnTo>
                  <a:pt x="446246" y="500539"/>
                </a:lnTo>
                <a:close/>
                <a:moveTo>
                  <a:pt x="446246" y="629126"/>
                </a:moveTo>
                <a:cubicBezTo>
                  <a:pt x="432911" y="627221"/>
                  <a:pt x="419576" y="625316"/>
                  <a:pt x="408146" y="622459"/>
                </a:cubicBezTo>
                <a:lnTo>
                  <a:pt x="408146" y="591979"/>
                </a:lnTo>
                <a:cubicBezTo>
                  <a:pt x="420529" y="593884"/>
                  <a:pt x="432911" y="594836"/>
                  <a:pt x="446246" y="595789"/>
                </a:cubicBezTo>
                <a:lnTo>
                  <a:pt x="446246" y="629126"/>
                </a:lnTo>
                <a:close/>
                <a:moveTo>
                  <a:pt x="370046" y="527209"/>
                </a:moveTo>
                <a:lnTo>
                  <a:pt x="370046" y="490061"/>
                </a:lnTo>
                <a:cubicBezTo>
                  <a:pt x="382429" y="491966"/>
                  <a:pt x="394811" y="494824"/>
                  <a:pt x="408146" y="495776"/>
                </a:cubicBezTo>
                <a:lnTo>
                  <a:pt x="408146" y="533876"/>
                </a:lnTo>
                <a:cubicBezTo>
                  <a:pt x="394811" y="531971"/>
                  <a:pt x="381476" y="530066"/>
                  <a:pt x="370046" y="527209"/>
                </a:cubicBezTo>
                <a:close/>
                <a:moveTo>
                  <a:pt x="370046" y="611029"/>
                </a:moveTo>
                <a:cubicBezTo>
                  <a:pt x="346234" y="601504"/>
                  <a:pt x="331946" y="590074"/>
                  <a:pt x="331946" y="578644"/>
                </a:cubicBezTo>
                <a:lnTo>
                  <a:pt x="331946" y="576739"/>
                </a:lnTo>
                <a:cubicBezTo>
                  <a:pt x="331946" y="576739"/>
                  <a:pt x="331946" y="576739"/>
                  <a:pt x="332899" y="576739"/>
                </a:cubicBezTo>
                <a:cubicBezTo>
                  <a:pt x="335756" y="577691"/>
                  <a:pt x="337661" y="578644"/>
                  <a:pt x="340519" y="578644"/>
                </a:cubicBezTo>
                <a:cubicBezTo>
                  <a:pt x="350044" y="581501"/>
                  <a:pt x="359569" y="583406"/>
                  <a:pt x="370046" y="585311"/>
                </a:cubicBezTo>
                <a:lnTo>
                  <a:pt x="370046" y="611029"/>
                </a:lnTo>
                <a:close/>
                <a:moveTo>
                  <a:pt x="217646" y="481489"/>
                </a:moveTo>
                <a:cubicBezTo>
                  <a:pt x="224314" y="481489"/>
                  <a:pt x="230029" y="482441"/>
                  <a:pt x="236696" y="482441"/>
                </a:cubicBezTo>
                <a:lnTo>
                  <a:pt x="236696" y="483394"/>
                </a:lnTo>
                <a:cubicBezTo>
                  <a:pt x="236696" y="496729"/>
                  <a:pt x="239554" y="510064"/>
                  <a:pt x="246221" y="520541"/>
                </a:cubicBezTo>
                <a:cubicBezTo>
                  <a:pt x="236696" y="520541"/>
                  <a:pt x="227171" y="519589"/>
                  <a:pt x="217646" y="518636"/>
                </a:cubicBezTo>
                <a:lnTo>
                  <a:pt x="217646" y="481489"/>
                </a:lnTo>
                <a:close/>
                <a:moveTo>
                  <a:pt x="179546" y="367189"/>
                </a:moveTo>
                <a:cubicBezTo>
                  <a:pt x="191929" y="369094"/>
                  <a:pt x="204311" y="371951"/>
                  <a:pt x="217646" y="372904"/>
                </a:cubicBezTo>
                <a:lnTo>
                  <a:pt x="217646" y="411004"/>
                </a:lnTo>
                <a:cubicBezTo>
                  <a:pt x="204311" y="409099"/>
                  <a:pt x="190976" y="407194"/>
                  <a:pt x="179546" y="404336"/>
                </a:cubicBezTo>
                <a:lnTo>
                  <a:pt x="179546" y="367189"/>
                </a:lnTo>
                <a:close/>
                <a:moveTo>
                  <a:pt x="179546" y="514826"/>
                </a:moveTo>
                <a:cubicBezTo>
                  <a:pt x="166211" y="512921"/>
                  <a:pt x="152876" y="511016"/>
                  <a:pt x="141446" y="508159"/>
                </a:cubicBezTo>
                <a:lnTo>
                  <a:pt x="141446" y="471011"/>
                </a:lnTo>
                <a:cubicBezTo>
                  <a:pt x="153829" y="472916"/>
                  <a:pt x="166211" y="475774"/>
                  <a:pt x="179546" y="476726"/>
                </a:cubicBezTo>
                <a:lnTo>
                  <a:pt x="179546" y="514826"/>
                </a:lnTo>
                <a:close/>
                <a:moveTo>
                  <a:pt x="103346" y="359569"/>
                </a:moveTo>
                <a:lnTo>
                  <a:pt x="103346" y="342424"/>
                </a:lnTo>
                <a:cubicBezTo>
                  <a:pt x="114776" y="348139"/>
                  <a:pt x="127159" y="352901"/>
                  <a:pt x="141446" y="356711"/>
                </a:cubicBezTo>
                <a:lnTo>
                  <a:pt x="141446" y="391954"/>
                </a:lnTo>
                <a:cubicBezTo>
                  <a:pt x="117634" y="383381"/>
                  <a:pt x="103346" y="371951"/>
                  <a:pt x="103346" y="359569"/>
                </a:cubicBezTo>
                <a:close/>
                <a:moveTo>
                  <a:pt x="103346" y="496729"/>
                </a:moveTo>
                <a:cubicBezTo>
                  <a:pt x="79534" y="487204"/>
                  <a:pt x="65246" y="475774"/>
                  <a:pt x="65246" y="464344"/>
                </a:cubicBezTo>
                <a:lnTo>
                  <a:pt x="65246" y="447199"/>
                </a:lnTo>
                <a:cubicBezTo>
                  <a:pt x="76676" y="452914"/>
                  <a:pt x="89059" y="457676"/>
                  <a:pt x="103346" y="461486"/>
                </a:cubicBezTo>
                <a:lnTo>
                  <a:pt x="103346" y="496729"/>
                </a:lnTo>
                <a:close/>
                <a:moveTo>
                  <a:pt x="65246" y="199549"/>
                </a:moveTo>
                <a:cubicBezTo>
                  <a:pt x="76676" y="205264"/>
                  <a:pt x="89059" y="210026"/>
                  <a:pt x="103346" y="213836"/>
                </a:cubicBezTo>
                <a:lnTo>
                  <a:pt x="103346" y="249079"/>
                </a:lnTo>
                <a:cubicBezTo>
                  <a:pt x="79534" y="239554"/>
                  <a:pt x="65246" y="228124"/>
                  <a:pt x="65246" y="216694"/>
                </a:cubicBezTo>
                <a:lnTo>
                  <a:pt x="65246" y="199549"/>
                </a:lnTo>
                <a:close/>
                <a:moveTo>
                  <a:pt x="179546" y="230029"/>
                </a:moveTo>
                <a:lnTo>
                  <a:pt x="179546" y="268129"/>
                </a:lnTo>
                <a:cubicBezTo>
                  <a:pt x="166211" y="266224"/>
                  <a:pt x="152876" y="264319"/>
                  <a:pt x="141446" y="261461"/>
                </a:cubicBezTo>
                <a:lnTo>
                  <a:pt x="141446" y="224314"/>
                </a:lnTo>
                <a:cubicBezTo>
                  <a:pt x="153829" y="226219"/>
                  <a:pt x="166211" y="228124"/>
                  <a:pt x="179546" y="230029"/>
                </a:cubicBezTo>
                <a:close/>
                <a:moveTo>
                  <a:pt x="274796" y="64294"/>
                </a:moveTo>
                <a:cubicBezTo>
                  <a:pt x="391001" y="64294"/>
                  <a:pt x="484346" y="90011"/>
                  <a:pt x="484346" y="121444"/>
                </a:cubicBezTo>
                <a:cubicBezTo>
                  <a:pt x="484346" y="152876"/>
                  <a:pt x="391001" y="178594"/>
                  <a:pt x="274796" y="178594"/>
                </a:cubicBezTo>
                <a:cubicBezTo>
                  <a:pt x="158591" y="178594"/>
                  <a:pt x="65246" y="152876"/>
                  <a:pt x="65246" y="121444"/>
                </a:cubicBezTo>
                <a:cubicBezTo>
                  <a:pt x="65246" y="90011"/>
                  <a:pt x="158591" y="64294"/>
                  <a:pt x="274796" y="64294"/>
                </a:cubicBezTo>
                <a:close/>
                <a:moveTo>
                  <a:pt x="331946" y="515779"/>
                </a:moveTo>
                <a:cubicBezTo>
                  <a:pt x="308134" y="506254"/>
                  <a:pt x="293846" y="494824"/>
                  <a:pt x="293846" y="483394"/>
                </a:cubicBezTo>
                <a:lnTo>
                  <a:pt x="293846" y="466249"/>
                </a:lnTo>
                <a:cubicBezTo>
                  <a:pt x="305276" y="471964"/>
                  <a:pt x="317659" y="476726"/>
                  <a:pt x="331946" y="480536"/>
                </a:cubicBezTo>
                <a:lnTo>
                  <a:pt x="331946" y="515779"/>
                </a:lnTo>
                <a:close/>
                <a:moveTo>
                  <a:pt x="446246" y="249079"/>
                </a:moveTo>
                <a:lnTo>
                  <a:pt x="446246" y="214789"/>
                </a:lnTo>
                <a:cubicBezTo>
                  <a:pt x="459581" y="210979"/>
                  <a:pt x="472916" y="205264"/>
                  <a:pt x="484346" y="199549"/>
                </a:cubicBezTo>
                <a:lnTo>
                  <a:pt x="484346" y="216694"/>
                </a:lnTo>
                <a:cubicBezTo>
                  <a:pt x="484346" y="229076"/>
                  <a:pt x="470059" y="240506"/>
                  <a:pt x="446246" y="249079"/>
                </a:cubicBezTo>
                <a:close/>
                <a:moveTo>
                  <a:pt x="370046" y="267176"/>
                </a:moveTo>
                <a:lnTo>
                  <a:pt x="370046" y="230029"/>
                </a:lnTo>
                <a:cubicBezTo>
                  <a:pt x="382429" y="228124"/>
                  <a:pt x="395764" y="226219"/>
                  <a:pt x="408146" y="224314"/>
                </a:cubicBezTo>
                <a:lnTo>
                  <a:pt x="408146" y="260509"/>
                </a:lnTo>
                <a:cubicBezTo>
                  <a:pt x="396716" y="263366"/>
                  <a:pt x="383381" y="265271"/>
                  <a:pt x="370046" y="267176"/>
                </a:cubicBezTo>
                <a:close/>
                <a:moveTo>
                  <a:pt x="293846" y="273844"/>
                </a:moveTo>
                <a:lnTo>
                  <a:pt x="293846" y="235744"/>
                </a:lnTo>
                <a:cubicBezTo>
                  <a:pt x="305276" y="235744"/>
                  <a:pt x="318611" y="234791"/>
                  <a:pt x="331946" y="233839"/>
                </a:cubicBezTo>
                <a:lnTo>
                  <a:pt x="331946" y="271939"/>
                </a:lnTo>
                <a:cubicBezTo>
                  <a:pt x="319564" y="272891"/>
                  <a:pt x="307181" y="272891"/>
                  <a:pt x="293846" y="273844"/>
                </a:cubicBezTo>
                <a:close/>
                <a:moveTo>
                  <a:pt x="217646" y="271939"/>
                </a:moveTo>
                <a:lnTo>
                  <a:pt x="217646" y="233839"/>
                </a:lnTo>
                <a:cubicBezTo>
                  <a:pt x="230029" y="234791"/>
                  <a:pt x="242411" y="235744"/>
                  <a:pt x="255746" y="235744"/>
                </a:cubicBezTo>
                <a:lnTo>
                  <a:pt x="255746" y="273844"/>
                </a:lnTo>
                <a:cubicBezTo>
                  <a:pt x="242411" y="272891"/>
                  <a:pt x="230029" y="272891"/>
                  <a:pt x="217646" y="271939"/>
                </a:cubicBezTo>
                <a:close/>
                <a:moveTo>
                  <a:pt x="712946" y="388144"/>
                </a:moveTo>
                <a:cubicBezTo>
                  <a:pt x="712946" y="419576"/>
                  <a:pt x="619601" y="445294"/>
                  <a:pt x="503396" y="445294"/>
                </a:cubicBezTo>
                <a:cubicBezTo>
                  <a:pt x="387191" y="445294"/>
                  <a:pt x="293846" y="419576"/>
                  <a:pt x="293846" y="388144"/>
                </a:cubicBezTo>
                <a:cubicBezTo>
                  <a:pt x="293846" y="356711"/>
                  <a:pt x="387191" y="330994"/>
                  <a:pt x="503396" y="330994"/>
                </a:cubicBezTo>
                <a:cubicBezTo>
                  <a:pt x="619601" y="330994"/>
                  <a:pt x="712946" y="356711"/>
                  <a:pt x="712946" y="388144"/>
                </a:cubicBezTo>
                <a:close/>
                <a:moveTo>
                  <a:pt x="770096" y="416719"/>
                </a:moveTo>
                <a:lnTo>
                  <a:pt x="770096" y="388144"/>
                </a:lnTo>
                <a:cubicBezTo>
                  <a:pt x="770096" y="343376"/>
                  <a:pt x="734854" y="310991"/>
                  <a:pt x="666274" y="292894"/>
                </a:cubicBezTo>
                <a:cubicBezTo>
                  <a:pt x="640556" y="286226"/>
                  <a:pt x="611029" y="280511"/>
                  <a:pt x="577691" y="277654"/>
                </a:cubicBezTo>
                <a:cubicBezTo>
                  <a:pt x="578644" y="273844"/>
                  <a:pt x="578644" y="269081"/>
                  <a:pt x="578644" y="264319"/>
                </a:cubicBezTo>
                <a:cubicBezTo>
                  <a:pt x="578644" y="237649"/>
                  <a:pt x="566261" y="214789"/>
                  <a:pt x="540544" y="197644"/>
                </a:cubicBezTo>
                <a:lnTo>
                  <a:pt x="540544" y="121444"/>
                </a:lnTo>
                <a:cubicBezTo>
                  <a:pt x="540544" y="76676"/>
                  <a:pt x="505301" y="44291"/>
                  <a:pt x="436721" y="26194"/>
                </a:cubicBezTo>
                <a:cubicBezTo>
                  <a:pt x="391954" y="13811"/>
                  <a:pt x="334804" y="7144"/>
                  <a:pt x="273844" y="7144"/>
                </a:cubicBezTo>
                <a:cubicBezTo>
                  <a:pt x="193834" y="7144"/>
                  <a:pt x="7144" y="18574"/>
                  <a:pt x="7144" y="121444"/>
                </a:cubicBezTo>
                <a:lnTo>
                  <a:pt x="7144" y="216694"/>
                </a:lnTo>
                <a:cubicBezTo>
                  <a:pt x="7144" y="243364"/>
                  <a:pt x="19526" y="266224"/>
                  <a:pt x="45244" y="283369"/>
                </a:cubicBezTo>
                <a:lnTo>
                  <a:pt x="45244" y="301466"/>
                </a:lnTo>
                <a:cubicBezTo>
                  <a:pt x="22384" y="317659"/>
                  <a:pt x="7144" y="339566"/>
                  <a:pt x="7144" y="369094"/>
                </a:cubicBezTo>
                <a:lnTo>
                  <a:pt x="7144" y="464344"/>
                </a:lnTo>
                <a:cubicBezTo>
                  <a:pt x="7144" y="509111"/>
                  <a:pt x="42386" y="541496"/>
                  <a:pt x="110966" y="559594"/>
                </a:cubicBezTo>
                <a:cubicBezTo>
                  <a:pt x="155734" y="571976"/>
                  <a:pt x="212884" y="578644"/>
                  <a:pt x="273844" y="578644"/>
                </a:cubicBezTo>
                <a:cubicBezTo>
                  <a:pt x="273844" y="623411"/>
                  <a:pt x="309086" y="655796"/>
                  <a:pt x="377666" y="673894"/>
                </a:cubicBezTo>
                <a:cubicBezTo>
                  <a:pt x="422434" y="686276"/>
                  <a:pt x="479584" y="692944"/>
                  <a:pt x="540544" y="692944"/>
                </a:cubicBezTo>
                <a:cubicBezTo>
                  <a:pt x="620554" y="692944"/>
                  <a:pt x="807244" y="681514"/>
                  <a:pt x="807244" y="578644"/>
                </a:cubicBezTo>
                <a:lnTo>
                  <a:pt x="807244" y="483394"/>
                </a:lnTo>
                <a:cubicBezTo>
                  <a:pt x="808196" y="456724"/>
                  <a:pt x="795814" y="433864"/>
                  <a:pt x="770096" y="416719"/>
                </a:cubicBezTo>
                <a:close/>
              </a:path>
            </a:pathLst>
          </a:custGeom>
          <a:solidFill>
            <a:schemeClr val="tx1">
              <a:lumMod val="65000"/>
              <a:lumOff val="35000"/>
            </a:schemeClr>
          </a:solidFill>
          <a:ln w="9525" cap="flat">
            <a:noFill/>
            <a:prstDash val="solid"/>
            <a:miter/>
          </a:ln>
        </p:spPr>
        <p:txBody>
          <a:bodyPr rtlCol="0" anchor="ctr"/>
          <a:lstStyle/>
          <a:p>
            <a:endParaRPr lang="it-IT"/>
          </a:p>
        </p:txBody>
      </p:sp>
      <p:sp>
        <p:nvSpPr>
          <p:cNvPr id="19" name="Segnaposto contenuto 5" descr="Monete">
            <a:extLst>
              <a:ext uri="{FF2B5EF4-FFF2-40B4-BE49-F238E27FC236}">
                <a16:creationId xmlns:a16="http://schemas.microsoft.com/office/drawing/2014/main" id="{1F6722E3-B862-4051-B196-A66ADB11BA89}"/>
              </a:ext>
            </a:extLst>
          </p:cNvPr>
          <p:cNvSpPr/>
          <p:nvPr/>
        </p:nvSpPr>
        <p:spPr>
          <a:xfrm>
            <a:off x="8747959" y="2812948"/>
            <a:ext cx="809625" cy="695325"/>
          </a:xfrm>
          <a:custGeom>
            <a:avLst/>
            <a:gdLst>
              <a:gd name="connsiteX0" fmla="*/ 751046 w 809625"/>
              <a:gd name="connsiteY0" fmla="*/ 578644 h 695325"/>
              <a:gd name="connsiteX1" fmla="*/ 712946 w 809625"/>
              <a:gd name="connsiteY1" fmla="*/ 611029 h 695325"/>
              <a:gd name="connsiteX2" fmla="*/ 712946 w 809625"/>
              <a:gd name="connsiteY2" fmla="*/ 576739 h 695325"/>
              <a:gd name="connsiteX3" fmla="*/ 751046 w 809625"/>
              <a:gd name="connsiteY3" fmla="*/ 561499 h 695325"/>
              <a:gd name="connsiteX4" fmla="*/ 751046 w 809625"/>
              <a:gd name="connsiteY4" fmla="*/ 578644 h 695325"/>
              <a:gd name="connsiteX5" fmla="*/ 674846 w 809625"/>
              <a:gd name="connsiteY5" fmla="*/ 515779 h 695325"/>
              <a:gd name="connsiteX6" fmla="*/ 674846 w 809625"/>
              <a:gd name="connsiteY6" fmla="*/ 481489 h 695325"/>
              <a:gd name="connsiteX7" fmla="*/ 712946 w 809625"/>
              <a:gd name="connsiteY7" fmla="*/ 466249 h 695325"/>
              <a:gd name="connsiteX8" fmla="*/ 712946 w 809625"/>
              <a:gd name="connsiteY8" fmla="*/ 483394 h 695325"/>
              <a:gd name="connsiteX9" fmla="*/ 674846 w 809625"/>
              <a:gd name="connsiteY9" fmla="*/ 515779 h 695325"/>
              <a:gd name="connsiteX10" fmla="*/ 674846 w 809625"/>
              <a:gd name="connsiteY10" fmla="*/ 622459 h 695325"/>
              <a:gd name="connsiteX11" fmla="*/ 636746 w 809625"/>
              <a:gd name="connsiteY11" fmla="*/ 629126 h 695325"/>
              <a:gd name="connsiteX12" fmla="*/ 636746 w 809625"/>
              <a:gd name="connsiteY12" fmla="*/ 591979 h 695325"/>
              <a:gd name="connsiteX13" fmla="*/ 674846 w 809625"/>
              <a:gd name="connsiteY13" fmla="*/ 586264 h 695325"/>
              <a:gd name="connsiteX14" fmla="*/ 674846 w 809625"/>
              <a:gd name="connsiteY14" fmla="*/ 622459 h 695325"/>
              <a:gd name="connsiteX15" fmla="*/ 598646 w 809625"/>
              <a:gd name="connsiteY15" fmla="*/ 496729 h 695325"/>
              <a:gd name="connsiteX16" fmla="*/ 636746 w 809625"/>
              <a:gd name="connsiteY16" fmla="*/ 491014 h 695325"/>
              <a:gd name="connsiteX17" fmla="*/ 636746 w 809625"/>
              <a:gd name="connsiteY17" fmla="*/ 527209 h 695325"/>
              <a:gd name="connsiteX18" fmla="*/ 598646 w 809625"/>
              <a:gd name="connsiteY18" fmla="*/ 533876 h 695325"/>
              <a:gd name="connsiteX19" fmla="*/ 598646 w 809625"/>
              <a:gd name="connsiteY19" fmla="*/ 496729 h 695325"/>
              <a:gd name="connsiteX20" fmla="*/ 598646 w 809625"/>
              <a:gd name="connsiteY20" fmla="*/ 633889 h 695325"/>
              <a:gd name="connsiteX21" fmla="*/ 560546 w 809625"/>
              <a:gd name="connsiteY21" fmla="*/ 635794 h 695325"/>
              <a:gd name="connsiteX22" fmla="*/ 560546 w 809625"/>
              <a:gd name="connsiteY22" fmla="*/ 597694 h 695325"/>
              <a:gd name="connsiteX23" fmla="*/ 598646 w 809625"/>
              <a:gd name="connsiteY23" fmla="*/ 595789 h 695325"/>
              <a:gd name="connsiteX24" fmla="*/ 598646 w 809625"/>
              <a:gd name="connsiteY24" fmla="*/ 633889 h 695325"/>
              <a:gd name="connsiteX25" fmla="*/ 522446 w 809625"/>
              <a:gd name="connsiteY25" fmla="*/ 540544 h 695325"/>
              <a:gd name="connsiteX26" fmla="*/ 522446 w 809625"/>
              <a:gd name="connsiteY26" fmla="*/ 502444 h 695325"/>
              <a:gd name="connsiteX27" fmla="*/ 560546 w 809625"/>
              <a:gd name="connsiteY27" fmla="*/ 500539 h 695325"/>
              <a:gd name="connsiteX28" fmla="*/ 560546 w 809625"/>
              <a:gd name="connsiteY28" fmla="*/ 538639 h 695325"/>
              <a:gd name="connsiteX29" fmla="*/ 522446 w 809625"/>
              <a:gd name="connsiteY29" fmla="*/ 540544 h 695325"/>
              <a:gd name="connsiteX30" fmla="*/ 522446 w 809625"/>
              <a:gd name="connsiteY30" fmla="*/ 635794 h 695325"/>
              <a:gd name="connsiteX31" fmla="*/ 484346 w 809625"/>
              <a:gd name="connsiteY31" fmla="*/ 633889 h 695325"/>
              <a:gd name="connsiteX32" fmla="*/ 484346 w 809625"/>
              <a:gd name="connsiteY32" fmla="*/ 597694 h 695325"/>
              <a:gd name="connsiteX33" fmla="*/ 503396 w 809625"/>
              <a:gd name="connsiteY33" fmla="*/ 597694 h 695325"/>
              <a:gd name="connsiteX34" fmla="*/ 522446 w 809625"/>
              <a:gd name="connsiteY34" fmla="*/ 597694 h 695325"/>
              <a:gd name="connsiteX35" fmla="*/ 522446 w 809625"/>
              <a:gd name="connsiteY35" fmla="*/ 635794 h 695325"/>
              <a:gd name="connsiteX36" fmla="*/ 446246 w 809625"/>
              <a:gd name="connsiteY36" fmla="*/ 500539 h 695325"/>
              <a:gd name="connsiteX37" fmla="*/ 484346 w 809625"/>
              <a:gd name="connsiteY37" fmla="*/ 502444 h 695325"/>
              <a:gd name="connsiteX38" fmla="*/ 484346 w 809625"/>
              <a:gd name="connsiteY38" fmla="*/ 540544 h 695325"/>
              <a:gd name="connsiteX39" fmla="*/ 446246 w 809625"/>
              <a:gd name="connsiteY39" fmla="*/ 538639 h 695325"/>
              <a:gd name="connsiteX40" fmla="*/ 446246 w 809625"/>
              <a:gd name="connsiteY40" fmla="*/ 500539 h 695325"/>
              <a:gd name="connsiteX41" fmla="*/ 446246 w 809625"/>
              <a:gd name="connsiteY41" fmla="*/ 629126 h 695325"/>
              <a:gd name="connsiteX42" fmla="*/ 408146 w 809625"/>
              <a:gd name="connsiteY42" fmla="*/ 622459 h 695325"/>
              <a:gd name="connsiteX43" fmla="*/ 408146 w 809625"/>
              <a:gd name="connsiteY43" fmla="*/ 591979 h 695325"/>
              <a:gd name="connsiteX44" fmla="*/ 446246 w 809625"/>
              <a:gd name="connsiteY44" fmla="*/ 595789 h 695325"/>
              <a:gd name="connsiteX45" fmla="*/ 446246 w 809625"/>
              <a:gd name="connsiteY45" fmla="*/ 629126 h 695325"/>
              <a:gd name="connsiteX46" fmla="*/ 370046 w 809625"/>
              <a:gd name="connsiteY46" fmla="*/ 527209 h 695325"/>
              <a:gd name="connsiteX47" fmla="*/ 370046 w 809625"/>
              <a:gd name="connsiteY47" fmla="*/ 490061 h 695325"/>
              <a:gd name="connsiteX48" fmla="*/ 408146 w 809625"/>
              <a:gd name="connsiteY48" fmla="*/ 495776 h 695325"/>
              <a:gd name="connsiteX49" fmla="*/ 408146 w 809625"/>
              <a:gd name="connsiteY49" fmla="*/ 533876 h 695325"/>
              <a:gd name="connsiteX50" fmla="*/ 370046 w 809625"/>
              <a:gd name="connsiteY50" fmla="*/ 527209 h 695325"/>
              <a:gd name="connsiteX51" fmla="*/ 370046 w 809625"/>
              <a:gd name="connsiteY51" fmla="*/ 611029 h 695325"/>
              <a:gd name="connsiteX52" fmla="*/ 331946 w 809625"/>
              <a:gd name="connsiteY52" fmla="*/ 578644 h 695325"/>
              <a:gd name="connsiteX53" fmla="*/ 331946 w 809625"/>
              <a:gd name="connsiteY53" fmla="*/ 576739 h 695325"/>
              <a:gd name="connsiteX54" fmla="*/ 332899 w 809625"/>
              <a:gd name="connsiteY54" fmla="*/ 576739 h 695325"/>
              <a:gd name="connsiteX55" fmla="*/ 340519 w 809625"/>
              <a:gd name="connsiteY55" fmla="*/ 578644 h 695325"/>
              <a:gd name="connsiteX56" fmla="*/ 370046 w 809625"/>
              <a:gd name="connsiteY56" fmla="*/ 585311 h 695325"/>
              <a:gd name="connsiteX57" fmla="*/ 370046 w 809625"/>
              <a:gd name="connsiteY57" fmla="*/ 611029 h 695325"/>
              <a:gd name="connsiteX58" fmla="*/ 217646 w 809625"/>
              <a:gd name="connsiteY58" fmla="*/ 481489 h 695325"/>
              <a:gd name="connsiteX59" fmla="*/ 236696 w 809625"/>
              <a:gd name="connsiteY59" fmla="*/ 482441 h 695325"/>
              <a:gd name="connsiteX60" fmla="*/ 236696 w 809625"/>
              <a:gd name="connsiteY60" fmla="*/ 483394 h 695325"/>
              <a:gd name="connsiteX61" fmla="*/ 246221 w 809625"/>
              <a:gd name="connsiteY61" fmla="*/ 520541 h 695325"/>
              <a:gd name="connsiteX62" fmla="*/ 217646 w 809625"/>
              <a:gd name="connsiteY62" fmla="*/ 518636 h 695325"/>
              <a:gd name="connsiteX63" fmla="*/ 217646 w 809625"/>
              <a:gd name="connsiteY63" fmla="*/ 481489 h 695325"/>
              <a:gd name="connsiteX64" fmla="*/ 179546 w 809625"/>
              <a:gd name="connsiteY64" fmla="*/ 367189 h 695325"/>
              <a:gd name="connsiteX65" fmla="*/ 217646 w 809625"/>
              <a:gd name="connsiteY65" fmla="*/ 372904 h 695325"/>
              <a:gd name="connsiteX66" fmla="*/ 217646 w 809625"/>
              <a:gd name="connsiteY66" fmla="*/ 411004 h 695325"/>
              <a:gd name="connsiteX67" fmla="*/ 179546 w 809625"/>
              <a:gd name="connsiteY67" fmla="*/ 404336 h 695325"/>
              <a:gd name="connsiteX68" fmla="*/ 179546 w 809625"/>
              <a:gd name="connsiteY68" fmla="*/ 367189 h 695325"/>
              <a:gd name="connsiteX69" fmla="*/ 179546 w 809625"/>
              <a:gd name="connsiteY69" fmla="*/ 514826 h 695325"/>
              <a:gd name="connsiteX70" fmla="*/ 141446 w 809625"/>
              <a:gd name="connsiteY70" fmla="*/ 508159 h 695325"/>
              <a:gd name="connsiteX71" fmla="*/ 141446 w 809625"/>
              <a:gd name="connsiteY71" fmla="*/ 471011 h 695325"/>
              <a:gd name="connsiteX72" fmla="*/ 179546 w 809625"/>
              <a:gd name="connsiteY72" fmla="*/ 476726 h 695325"/>
              <a:gd name="connsiteX73" fmla="*/ 179546 w 809625"/>
              <a:gd name="connsiteY73" fmla="*/ 514826 h 695325"/>
              <a:gd name="connsiteX74" fmla="*/ 103346 w 809625"/>
              <a:gd name="connsiteY74" fmla="*/ 359569 h 695325"/>
              <a:gd name="connsiteX75" fmla="*/ 103346 w 809625"/>
              <a:gd name="connsiteY75" fmla="*/ 342424 h 695325"/>
              <a:gd name="connsiteX76" fmla="*/ 141446 w 809625"/>
              <a:gd name="connsiteY76" fmla="*/ 356711 h 695325"/>
              <a:gd name="connsiteX77" fmla="*/ 141446 w 809625"/>
              <a:gd name="connsiteY77" fmla="*/ 391954 h 695325"/>
              <a:gd name="connsiteX78" fmla="*/ 103346 w 809625"/>
              <a:gd name="connsiteY78" fmla="*/ 359569 h 695325"/>
              <a:gd name="connsiteX79" fmla="*/ 103346 w 809625"/>
              <a:gd name="connsiteY79" fmla="*/ 496729 h 695325"/>
              <a:gd name="connsiteX80" fmla="*/ 65246 w 809625"/>
              <a:gd name="connsiteY80" fmla="*/ 464344 h 695325"/>
              <a:gd name="connsiteX81" fmla="*/ 65246 w 809625"/>
              <a:gd name="connsiteY81" fmla="*/ 447199 h 695325"/>
              <a:gd name="connsiteX82" fmla="*/ 103346 w 809625"/>
              <a:gd name="connsiteY82" fmla="*/ 461486 h 695325"/>
              <a:gd name="connsiteX83" fmla="*/ 103346 w 809625"/>
              <a:gd name="connsiteY83" fmla="*/ 496729 h 695325"/>
              <a:gd name="connsiteX84" fmla="*/ 65246 w 809625"/>
              <a:gd name="connsiteY84" fmla="*/ 199549 h 695325"/>
              <a:gd name="connsiteX85" fmla="*/ 103346 w 809625"/>
              <a:gd name="connsiteY85" fmla="*/ 213836 h 695325"/>
              <a:gd name="connsiteX86" fmla="*/ 103346 w 809625"/>
              <a:gd name="connsiteY86" fmla="*/ 249079 h 695325"/>
              <a:gd name="connsiteX87" fmla="*/ 65246 w 809625"/>
              <a:gd name="connsiteY87" fmla="*/ 216694 h 695325"/>
              <a:gd name="connsiteX88" fmla="*/ 65246 w 809625"/>
              <a:gd name="connsiteY88" fmla="*/ 199549 h 695325"/>
              <a:gd name="connsiteX89" fmla="*/ 179546 w 809625"/>
              <a:gd name="connsiteY89" fmla="*/ 230029 h 695325"/>
              <a:gd name="connsiteX90" fmla="*/ 179546 w 809625"/>
              <a:gd name="connsiteY90" fmla="*/ 268129 h 695325"/>
              <a:gd name="connsiteX91" fmla="*/ 141446 w 809625"/>
              <a:gd name="connsiteY91" fmla="*/ 261461 h 695325"/>
              <a:gd name="connsiteX92" fmla="*/ 141446 w 809625"/>
              <a:gd name="connsiteY92" fmla="*/ 224314 h 695325"/>
              <a:gd name="connsiteX93" fmla="*/ 179546 w 809625"/>
              <a:gd name="connsiteY93" fmla="*/ 230029 h 695325"/>
              <a:gd name="connsiteX94" fmla="*/ 274796 w 809625"/>
              <a:gd name="connsiteY94" fmla="*/ 64294 h 695325"/>
              <a:gd name="connsiteX95" fmla="*/ 484346 w 809625"/>
              <a:gd name="connsiteY95" fmla="*/ 121444 h 695325"/>
              <a:gd name="connsiteX96" fmla="*/ 274796 w 809625"/>
              <a:gd name="connsiteY96" fmla="*/ 178594 h 695325"/>
              <a:gd name="connsiteX97" fmla="*/ 65246 w 809625"/>
              <a:gd name="connsiteY97" fmla="*/ 121444 h 695325"/>
              <a:gd name="connsiteX98" fmla="*/ 274796 w 809625"/>
              <a:gd name="connsiteY98" fmla="*/ 64294 h 695325"/>
              <a:gd name="connsiteX99" fmla="*/ 331946 w 809625"/>
              <a:gd name="connsiteY99" fmla="*/ 515779 h 695325"/>
              <a:gd name="connsiteX100" fmla="*/ 293846 w 809625"/>
              <a:gd name="connsiteY100" fmla="*/ 483394 h 695325"/>
              <a:gd name="connsiteX101" fmla="*/ 293846 w 809625"/>
              <a:gd name="connsiteY101" fmla="*/ 466249 h 695325"/>
              <a:gd name="connsiteX102" fmla="*/ 331946 w 809625"/>
              <a:gd name="connsiteY102" fmla="*/ 480536 h 695325"/>
              <a:gd name="connsiteX103" fmla="*/ 331946 w 809625"/>
              <a:gd name="connsiteY103" fmla="*/ 515779 h 695325"/>
              <a:gd name="connsiteX104" fmla="*/ 446246 w 809625"/>
              <a:gd name="connsiteY104" fmla="*/ 249079 h 695325"/>
              <a:gd name="connsiteX105" fmla="*/ 446246 w 809625"/>
              <a:gd name="connsiteY105" fmla="*/ 214789 h 695325"/>
              <a:gd name="connsiteX106" fmla="*/ 484346 w 809625"/>
              <a:gd name="connsiteY106" fmla="*/ 199549 h 695325"/>
              <a:gd name="connsiteX107" fmla="*/ 484346 w 809625"/>
              <a:gd name="connsiteY107" fmla="*/ 216694 h 695325"/>
              <a:gd name="connsiteX108" fmla="*/ 446246 w 809625"/>
              <a:gd name="connsiteY108" fmla="*/ 249079 h 695325"/>
              <a:gd name="connsiteX109" fmla="*/ 370046 w 809625"/>
              <a:gd name="connsiteY109" fmla="*/ 267176 h 695325"/>
              <a:gd name="connsiteX110" fmla="*/ 370046 w 809625"/>
              <a:gd name="connsiteY110" fmla="*/ 230029 h 695325"/>
              <a:gd name="connsiteX111" fmla="*/ 408146 w 809625"/>
              <a:gd name="connsiteY111" fmla="*/ 224314 h 695325"/>
              <a:gd name="connsiteX112" fmla="*/ 408146 w 809625"/>
              <a:gd name="connsiteY112" fmla="*/ 260509 h 695325"/>
              <a:gd name="connsiteX113" fmla="*/ 370046 w 809625"/>
              <a:gd name="connsiteY113" fmla="*/ 267176 h 695325"/>
              <a:gd name="connsiteX114" fmla="*/ 293846 w 809625"/>
              <a:gd name="connsiteY114" fmla="*/ 273844 h 695325"/>
              <a:gd name="connsiteX115" fmla="*/ 293846 w 809625"/>
              <a:gd name="connsiteY115" fmla="*/ 235744 h 695325"/>
              <a:gd name="connsiteX116" fmla="*/ 331946 w 809625"/>
              <a:gd name="connsiteY116" fmla="*/ 233839 h 695325"/>
              <a:gd name="connsiteX117" fmla="*/ 331946 w 809625"/>
              <a:gd name="connsiteY117" fmla="*/ 271939 h 695325"/>
              <a:gd name="connsiteX118" fmla="*/ 293846 w 809625"/>
              <a:gd name="connsiteY118" fmla="*/ 273844 h 695325"/>
              <a:gd name="connsiteX119" fmla="*/ 217646 w 809625"/>
              <a:gd name="connsiteY119" fmla="*/ 271939 h 695325"/>
              <a:gd name="connsiteX120" fmla="*/ 217646 w 809625"/>
              <a:gd name="connsiteY120" fmla="*/ 233839 h 695325"/>
              <a:gd name="connsiteX121" fmla="*/ 255746 w 809625"/>
              <a:gd name="connsiteY121" fmla="*/ 235744 h 695325"/>
              <a:gd name="connsiteX122" fmla="*/ 255746 w 809625"/>
              <a:gd name="connsiteY122" fmla="*/ 273844 h 695325"/>
              <a:gd name="connsiteX123" fmla="*/ 217646 w 809625"/>
              <a:gd name="connsiteY123" fmla="*/ 271939 h 695325"/>
              <a:gd name="connsiteX124" fmla="*/ 712946 w 809625"/>
              <a:gd name="connsiteY124" fmla="*/ 388144 h 695325"/>
              <a:gd name="connsiteX125" fmla="*/ 503396 w 809625"/>
              <a:gd name="connsiteY125" fmla="*/ 445294 h 695325"/>
              <a:gd name="connsiteX126" fmla="*/ 293846 w 809625"/>
              <a:gd name="connsiteY126" fmla="*/ 388144 h 695325"/>
              <a:gd name="connsiteX127" fmla="*/ 503396 w 809625"/>
              <a:gd name="connsiteY127" fmla="*/ 330994 h 695325"/>
              <a:gd name="connsiteX128" fmla="*/ 712946 w 809625"/>
              <a:gd name="connsiteY128" fmla="*/ 388144 h 695325"/>
              <a:gd name="connsiteX129" fmla="*/ 770096 w 809625"/>
              <a:gd name="connsiteY129" fmla="*/ 416719 h 695325"/>
              <a:gd name="connsiteX130" fmla="*/ 770096 w 809625"/>
              <a:gd name="connsiteY130" fmla="*/ 388144 h 695325"/>
              <a:gd name="connsiteX131" fmla="*/ 666274 w 809625"/>
              <a:gd name="connsiteY131" fmla="*/ 292894 h 695325"/>
              <a:gd name="connsiteX132" fmla="*/ 577691 w 809625"/>
              <a:gd name="connsiteY132" fmla="*/ 277654 h 695325"/>
              <a:gd name="connsiteX133" fmla="*/ 578644 w 809625"/>
              <a:gd name="connsiteY133" fmla="*/ 264319 h 695325"/>
              <a:gd name="connsiteX134" fmla="*/ 540544 w 809625"/>
              <a:gd name="connsiteY134" fmla="*/ 197644 h 695325"/>
              <a:gd name="connsiteX135" fmla="*/ 540544 w 809625"/>
              <a:gd name="connsiteY135" fmla="*/ 121444 h 695325"/>
              <a:gd name="connsiteX136" fmla="*/ 436721 w 809625"/>
              <a:gd name="connsiteY136" fmla="*/ 26194 h 695325"/>
              <a:gd name="connsiteX137" fmla="*/ 273844 w 809625"/>
              <a:gd name="connsiteY137" fmla="*/ 7144 h 695325"/>
              <a:gd name="connsiteX138" fmla="*/ 7144 w 809625"/>
              <a:gd name="connsiteY138" fmla="*/ 121444 h 695325"/>
              <a:gd name="connsiteX139" fmla="*/ 7144 w 809625"/>
              <a:gd name="connsiteY139" fmla="*/ 216694 h 695325"/>
              <a:gd name="connsiteX140" fmla="*/ 45244 w 809625"/>
              <a:gd name="connsiteY140" fmla="*/ 283369 h 695325"/>
              <a:gd name="connsiteX141" fmla="*/ 45244 w 809625"/>
              <a:gd name="connsiteY141" fmla="*/ 301466 h 695325"/>
              <a:gd name="connsiteX142" fmla="*/ 7144 w 809625"/>
              <a:gd name="connsiteY142" fmla="*/ 369094 h 695325"/>
              <a:gd name="connsiteX143" fmla="*/ 7144 w 809625"/>
              <a:gd name="connsiteY143" fmla="*/ 464344 h 695325"/>
              <a:gd name="connsiteX144" fmla="*/ 110966 w 809625"/>
              <a:gd name="connsiteY144" fmla="*/ 559594 h 695325"/>
              <a:gd name="connsiteX145" fmla="*/ 273844 w 809625"/>
              <a:gd name="connsiteY145" fmla="*/ 578644 h 695325"/>
              <a:gd name="connsiteX146" fmla="*/ 377666 w 809625"/>
              <a:gd name="connsiteY146" fmla="*/ 673894 h 695325"/>
              <a:gd name="connsiteX147" fmla="*/ 540544 w 809625"/>
              <a:gd name="connsiteY147" fmla="*/ 692944 h 695325"/>
              <a:gd name="connsiteX148" fmla="*/ 807244 w 809625"/>
              <a:gd name="connsiteY148" fmla="*/ 578644 h 695325"/>
              <a:gd name="connsiteX149" fmla="*/ 807244 w 809625"/>
              <a:gd name="connsiteY149" fmla="*/ 483394 h 695325"/>
              <a:gd name="connsiteX150" fmla="*/ 770096 w 809625"/>
              <a:gd name="connsiteY150" fmla="*/ 416719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9625" h="695325">
                <a:moveTo>
                  <a:pt x="751046" y="578644"/>
                </a:moveTo>
                <a:cubicBezTo>
                  <a:pt x="751046" y="591026"/>
                  <a:pt x="736759" y="602456"/>
                  <a:pt x="712946" y="611029"/>
                </a:cubicBezTo>
                <a:lnTo>
                  <a:pt x="712946" y="576739"/>
                </a:lnTo>
                <a:cubicBezTo>
                  <a:pt x="726281" y="572929"/>
                  <a:pt x="739616" y="567214"/>
                  <a:pt x="751046" y="561499"/>
                </a:cubicBezTo>
                <a:lnTo>
                  <a:pt x="751046" y="578644"/>
                </a:lnTo>
                <a:close/>
                <a:moveTo>
                  <a:pt x="674846" y="515779"/>
                </a:moveTo>
                <a:lnTo>
                  <a:pt x="674846" y="481489"/>
                </a:lnTo>
                <a:cubicBezTo>
                  <a:pt x="688181" y="477679"/>
                  <a:pt x="701516" y="471964"/>
                  <a:pt x="712946" y="466249"/>
                </a:cubicBezTo>
                <a:lnTo>
                  <a:pt x="712946" y="483394"/>
                </a:lnTo>
                <a:cubicBezTo>
                  <a:pt x="712946" y="495776"/>
                  <a:pt x="698659" y="507206"/>
                  <a:pt x="674846" y="515779"/>
                </a:cubicBezTo>
                <a:close/>
                <a:moveTo>
                  <a:pt x="674846" y="622459"/>
                </a:moveTo>
                <a:cubicBezTo>
                  <a:pt x="663416" y="625316"/>
                  <a:pt x="650081" y="627221"/>
                  <a:pt x="636746" y="629126"/>
                </a:cubicBezTo>
                <a:lnTo>
                  <a:pt x="636746" y="591979"/>
                </a:lnTo>
                <a:cubicBezTo>
                  <a:pt x="649129" y="590074"/>
                  <a:pt x="662464" y="588169"/>
                  <a:pt x="674846" y="586264"/>
                </a:cubicBezTo>
                <a:lnTo>
                  <a:pt x="674846" y="622459"/>
                </a:lnTo>
                <a:close/>
                <a:moveTo>
                  <a:pt x="598646" y="496729"/>
                </a:moveTo>
                <a:cubicBezTo>
                  <a:pt x="611029" y="494824"/>
                  <a:pt x="624364" y="492919"/>
                  <a:pt x="636746" y="491014"/>
                </a:cubicBezTo>
                <a:lnTo>
                  <a:pt x="636746" y="527209"/>
                </a:lnTo>
                <a:cubicBezTo>
                  <a:pt x="625316" y="530066"/>
                  <a:pt x="611981" y="531971"/>
                  <a:pt x="598646" y="533876"/>
                </a:cubicBezTo>
                <a:lnTo>
                  <a:pt x="598646" y="496729"/>
                </a:lnTo>
                <a:close/>
                <a:moveTo>
                  <a:pt x="598646" y="633889"/>
                </a:moveTo>
                <a:cubicBezTo>
                  <a:pt x="586264" y="634841"/>
                  <a:pt x="573881" y="635794"/>
                  <a:pt x="560546" y="635794"/>
                </a:cubicBezTo>
                <a:lnTo>
                  <a:pt x="560546" y="597694"/>
                </a:lnTo>
                <a:cubicBezTo>
                  <a:pt x="571976" y="597694"/>
                  <a:pt x="585311" y="596741"/>
                  <a:pt x="598646" y="595789"/>
                </a:cubicBezTo>
                <a:lnTo>
                  <a:pt x="598646" y="633889"/>
                </a:lnTo>
                <a:close/>
                <a:moveTo>
                  <a:pt x="522446" y="540544"/>
                </a:moveTo>
                <a:lnTo>
                  <a:pt x="522446" y="502444"/>
                </a:lnTo>
                <a:cubicBezTo>
                  <a:pt x="533876" y="502444"/>
                  <a:pt x="547211" y="501491"/>
                  <a:pt x="560546" y="500539"/>
                </a:cubicBezTo>
                <a:lnTo>
                  <a:pt x="560546" y="538639"/>
                </a:lnTo>
                <a:cubicBezTo>
                  <a:pt x="548164" y="539591"/>
                  <a:pt x="535781" y="539591"/>
                  <a:pt x="522446" y="540544"/>
                </a:cubicBezTo>
                <a:close/>
                <a:moveTo>
                  <a:pt x="522446" y="635794"/>
                </a:moveTo>
                <a:cubicBezTo>
                  <a:pt x="509111" y="635794"/>
                  <a:pt x="496729" y="634841"/>
                  <a:pt x="484346" y="633889"/>
                </a:cubicBezTo>
                <a:lnTo>
                  <a:pt x="484346" y="597694"/>
                </a:lnTo>
                <a:cubicBezTo>
                  <a:pt x="491014" y="597694"/>
                  <a:pt x="496729" y="597694"/>
                  <a:pt x="503396" y="597694"/>
                </a:cubicBezTo>
                <a:cubicBezTo>
                  <a:pt x="509111" y="597694"/>
                  <a:pt x="515779" y="597694"/>
                  <a:pt x="522446" y="597694"/>
                </a:cubicBezTo>
                <a:lnTo>
                  <a:pt x="522446" y="635794"/>
                </a:lnTo>
                <a:close/>
                <a:moveTo>
                  <a:pt x="446246" y="500539"/>
                </a:moveTo>
                <a:cubicBezTo>
                  <a:pt x="458629" y="501491"/>
                  <a:pt x="471011" y="502444"/>
                  <a:pt x="484346" y="502444"/>
                </a:cubicBezTo>
                <a:lnTo>
                  <a:pt x="484346" y="540544"/>
                </a:lnTo>
                <a:cubicBezTo>
                  <a:pt x="471011" y="540544"/>
                  <a:pt x="458629" y="539591"/>
                  <a:pt x="446246" y="538639"/>
                </a:cubicBezTo>
                <a:lnTo>
                  <a:pt x="446246" y="500539"/>
                </a:lnTo>
                <a:close/>
                <a:moveTo>
                  <a:pt x="446246" y="629126"/>
                </a:moveTo>
                <a:cubicBezTo>
                  <a:pt x="432911" y="627221"/>
                  <a:pt x="419576" y="625316"/>
                  <a:pt x="408146" y="622459"/>
                </a:cubicBezTo>
                <a:lnTo>
                  <a:pt x="408146" y="591979"/>
                </a:lnTo>
                <a:cubicBezTo>
                  <a:pt x="420529" y="593884"/>
                  <a:pt x="432911" y="594836"/>
                  <a:pt x="446246" y="595789"/>
                </a:cubicBezTo>
                <a:lnTo>
                  <a:pt x="446246" y="629126"/>
                </a:lnTo>
                <a:close/>
                <a:moveTo>
                  <a:pt x="370046" y="527209"/>
                </a:moveTo>
                <a:lnTo>
                  <a:pt x="370046" y="490061"/>
                </a:lnTo>
                <a:cubicBezTo>
                  <a:pt x="382429" y="491966"/>
                  <a:pt x="394811" y="494824"/>
                  <a:pt x="408146" y="495776"/>
                </a:cubicBezTo>
                <a:lnTo>
                  <a:pt x="408146" y="533876"/>
                </a:lnTo>
                <a:cubicBezTo>
                  <a:pt x="394811" y="531971"/>
                  <a:pt x="381476" y="530066"/>
                  <a:pt x="370046" y="527209"/>
                </a:cubicBezTo>
                <a:close/>
                <a:moveTo>
                  <a:pt x="370046" y="611029"/>
                </a:moveTo>
                <a:cubicBezTo>
                  <a:pt x="346234" y="601504"/>
                  <a:pt x="331946" y="590074"/>
                  <a:pt x="331946" y="578644"/>
                </a:cubicBezTo>
                <a:lnTo>
                  <a:pt x="331946" y="576739"/>
                </a:lnTo>
                <a:cubicBezTo>
                  <a:pt x="331946" y="576739"/>
                  <a:pt x="331946" y="576739"/>
                  <a:pt x="332899" y="576739"/>
                </a:cubicBezTo>
                <a:cubicBezTo>
                  <a:pt x="335756" y="577691"/>
                  <a:pt x="337661" y="578644"/>
                  <a:pt x="340519" y="578644"/>
                </a:cubicBezTo>
                <a:cubicBezTo>
                  <a:pt x="350044" y="581501"/>
                  <a:pt x="359569" y="583406"/>
                  <a:pt x="370046" y="585311"/>
                </a:cubicBezTo>
                <a:lnTo>
                  <a:pt x="370046" y="611029"/>
                </a:lnTo>
                <a:close/>
                <a:moveTo>
                  <a:pt x="217646" y="481489"/>
                </a:moveTo>
                <a:cubicBezTo>
                  <a:pt x="224314" y="481489"/>
                  <a:pt x="230029" y="482441"/>
                  <a:pt x="236696" y="482441"/>
                </a:cubicBezTo>
                <a:lnTo>
                  <a:pt x="236696" y="483394"/>
                </a:lnTo>
                <a:cubicBezTo>
                  <a:pt x="236696" y="496729"/>
                  <a:pt x="239554" y="510064"/>
                  <a:pt x="246221" y="520541"/>
                </a:cubicBezTo>
                <a:cubicBezTo>
                  <a:pt x="236696" y="520541"/>
                  <a:pt x="227171" y="519589"/>
                  <a:pt x="217646" y="518636"/>
                </a:cubicBezTo>
                <a:lnTo>
                  <a:pt x="217646" y="481489"/>
                </a:lnTo>
                <a:close/>
                <a:moveTo>
                  <a:pt x="179546" y="367189"/>
                </a:moveTo>
                <a:cubicBezTo>
                  <a:pt x="191929" y="369094"/>
                  <a:pt x="204311" y="371951"/>
                  <a:pt x="217646" y="372904"/>
                </a:cubicBezTo>
                <a:lnTo>
                  <a:pt x="217646" y="411004"/>
                </a:lnTo>
                <a:cubicBezTo>
                  <a:pt x="204311" y="409099"/>
                  <a:pt x="190976" y="407194"/>
                  <a:pt x="179546" y="404336"/>
                </a:cubicBezTo>
                <a:lnTo>
                  <a:pt x="179546" y="367189"/>
                </a:lnTo>
                <a:close/>
                <a:moveTo>
                  <a:pt x="179546" y="514826"/>
                </a:moveTo>
                <a:cubicBezTo>
                  <a:pt x="166211" y="512921"/>
                  <a:pt x="152876" y="511016"/>
                  <a:pt x="141446" y="508159"/>
                </a:cubicBezTo>
                <a:lnTo>
                  <a:pt x="141446" y="471011"/>
                </a:lnTo>
                <a:cubicBezTo>
                  <a:pt x="153829" y="472916"/>
                  <a:pt x="166211" y="475774"/>
                  <a:pt x="179546" y="476726"/>
                </a:cubicBezTo>
                <a:lnTo>
                  <a:pt x="179546" y="514826"/>
                </a:lnTo>
                <a:close/>
                <a:moveTo>
                  <a:pt x="103346" y="359569"/>
                </a:moveTo>
                <a:lnTo>
                  <a:pt x="103346" y="342424"/>
                </a:lnTo>
                <a:cubicBezTo>
                  <a:pt x="114776" y="348139"/>
                  <a:pt x="127159" y="352901"/>
                  <a:pt x="141446" y="356711"/>
                </a:cubicBezTo>
                <a:lnTo>
                  <a:pt x="141446" y="391954"/>
                </a:lnTo>
                <a:cubicBezTo>
                  <a:pt x="117634" y="383381"/>
                  <a:pt x="103346" y="371951"/>
                  <a:pt x="103346" y="359569"/>
                </a:cubicBezTo>
                <a:close/>
                <a:moveTo>
                  <a:pt x="103346" y="496729"/>
                </a:moveTo>
                <a:cubicBezTo>
                  <a:pt x="79534" y="487204"/>
                  <a:pt x="65246" y="475774"/>
                  <a:pt x="65246" y="464344"/>
                </a:cubicBezTo>
                <a:lnTo>
                  <a:pt x="65246" y="447199"/>
                </a:lnTo>
                <a:cubicBezTo>
                  <a:pt x="76676" y="452914"/>
                  <a:pt x="89059" y="457676"/>
                  <a:pt x="103346" y="461486"/>
                </a:cubicBezTo>
                <a:lnTo>
                  <a:pt x="103346" y="496729"/>
                </a:lnTo>
                <a:close/>
                <a:moveTo>
                  <a:pt x="65246" y="199549"/>
                </a:moveTo>
                <a:cubicBezTo>
                  <a:pt x="76676" y="205264"/>
                  <a:pt x="89059" y="210026"/>
                  <a:pt x="103346" y="213836"/>
                </a:cubicBezTo>
                <a:lnTo>
                  <a:pt x="103346" y="249079"/>
                </a:lnTo>
                <a:cubicBezTo>
                  <a:pt x="79534" y="239554"/>
                  <a:pt x="65246" y="228124"/>
                  <a:pt x="65246" y="216694"/>
                </a:cubicBezTo>
                <a:lnTo>
                  <a:pt x="65246" y="199549"/>
                </a:lnTo>
                <a:close/>
                <a:moveTo>
                  <a:pt x="179546" y="230029"/>
                </a:moveTo>
                <a:lnTo>
                  <a:pt x="179546" y="268129"/>
                </a:lnTo>
                <a:cubicBezTo>
                  <a:pt x="166211" y="266224"/>
                  <a:pt x="152876" y="264319"/>
                  <a:pt x="141446" y="261461"/>
                </a:cubicBezTo>
                <a:lnTo>
                  <a:pt x="141446" y="224314"/>
                </a:lnTo>
                <a:cubicBezTo>
                  <a:pt x="153829" y="226219"/>
                  <a:pt x="166211" y="228124"/>
                  <a:pt x="179546" y="230029"/>
                </a:cubicBezTo>
                <a:close/>
                <a:moveTo>
                  <a:pt x="274796" y="64294"/>
                </a:moveTo>
                <a:cubicBezTo>
                  <a:pt x="391001" y="64294"/>
                  <a:pt x="484346" y="90011"/>
                  <a:pt x="484346" y="121444"/>
                </a:cubicBezTo>
                <a:cubicBezTo>
                  <a:pt x="484346" y="152876"/>
                  <a:pt x="391001" y="178594"/>
                  <a:pt x="274796" y="178594"/>
                </a:cubicBezTo>
                <a:cubicBezTo>
                  <a:pt x="158591" y="178594"/>
                  <a:pt x="65246" y="152876"/>
                  <a:pt x="65246" y="121444"/>
                </a:cubicBezTo>
                <a:cubicBezTo>
                  <a:pt x="65246" y="90011"/>
                  <a:pt x="158591" y="64294"/>
                  <a:pt x="274796" y="64294"/>
                </a:cubicBezTo>
                <a:close/>
                <a:moveTo>
                  <a:pt x="331946" y="515779"/>
                </a:moveTo>
                <a:cubicBezTo>
                  <a:pt x="308134" y="506254"/>
                  <a:pt x="293846" y="494824"/>
                  <a:pt x="293846" y="483394"/>
                </a:cubicBezTo>
                <a:lnTo>
                  <a:pt x="293846" y="466249"/>
                </a:lnTo>
                <a:cubicBezTo>
                  <a:pt x="305276" y="471964"/>
                  <a:pt x="317659" y="476726"/>
                  <a:pt x="331946" y="480536"/>
                </a:cubicBezTo>
                <a:lnTo>
                  <a:pt x="331946" y="515779"/>
                </a:lnTo>
                <a:close/>
                <a:moveTo>
                  <a:pt x="446246" y="249079"/>
                </a:moveTo>
                <a:lnTo>
                  <a:pt x="446246" y="214789"/>
                </a:lnTo>
                <a:cubicBezTo>
                  <a:pt x="459581" y="210979"/>
                  <a:pt x="472916" y="205264"/>
                  <a:pt x="484346" y="199549"/>
                </a:cubicBezTo>
                <a:lnTo>
                  <a:pt x="484346" y="216694"/>
                </a:lnTo>
                <a:cubicBezTo>
                  <a:pt x="484346" y="229076"/>
                  <a:pt x="470059" y="240506"/>
                  <a:pt x="446246" y="249079"/>
                </a:cubicBezTo>
                <a:close/>
                <a:moveTo>
                  <a:pt x="370046" y="267176"/>
                </a:moveTo>
                <a:lnTo>
                  <a:pt x="370046" y="230029"/>
                </a:lnTo>
                <a:cubicBezTo>
                  <a:pt x="382429" y="228124"/>
                  <a:pt x="395764" y="226219"/>
                  <a:pt x="408146" y="224314"/>
                </a:cubicBezTo>
                <a:lnTo>
                  <a:pt x="408146" y="260509"/>
                </a:lnTo>
                <a:cubicBezTo>
                  <a:pt x="396716" y="263366"/>
                  <a:pt x="383381" y="265271"/>
                  <a:pt x="370046" y="267176"/>
                </a:cubicBezTo>
                <a:close/>
                <a:moveTo>
                  <a:pt x="293846" y="273844"/>
                </a:moveTo>
                <a:lnTo>
                  <a:pt x="293846" y="235744"/>
                </a:lnTo>
                <a:cubicBezTo>
                  <a:pt x="305276" y="235744"/>
                  <a:pt x="318611" y="234791"/>
                  <a:pt x="331946" y="233839"/>
                </a:cubicBezTo>
                <a:lnTo>
                  <a:pt x="331946" y="271939"/>
                </a:lnTo>
                <a:cubicBezTo>
                  <a:pt x="319564" y="272891"/>
                  <a:pt x="307181" y="272891"/>
                  <a:pt x="293846" y="273844"/>
                </a:cubicBezTo>
                <a:close/>
                <a:moveTo>
                  <a:pt x="217646" y="271939"/>
                </a:moveTo>
                <a:lnTo>
                  <a:pt x="217646" y="233839"/>
                </a:lnTo>
                <a:cubicBezTo>
                  <a:pt x="230029" y="234791"/>
                  <a:pt x="242411" y="235744"/>
                  <a:pt x="255746" y="235744"/>
                </a:cubicBezTo>
                <a:lnTo>
                  <a:pt x="255746" y="273844"/>
                </a:lnTo>
                <a:cubicBezTo>
                  <a:pt x="242411" y="272891"/>
                  <a:pt x="230029" y="272891"/>
                  <a:pt x="217646" y="271939"/>
                </a:cubicBezTo>
                <a:close/>
                <a:moveTo>
                  <a:pt x="712946" y="388144"/>
                </a:moveTo>
                <a:cubicBezTo>
                  <a:pt x="712946" y="419576"/>
                  <a:pt x="619601" y="445294"/>
                  <a:pt x="503396" y="445294"/>
                </a:cubicBezTo>
                <a:cubicBezTo>
                  <a:pt x="387191" y="445294"/>
                  <a:pt x="293846" y="419576"/>
                  <a:pt x="293846" y="388144"/>
                </a:cubicBezTo>
                <a:cubicBezTo>
                  <a:pt x="293846" y="356711"/>
                  <a:pt x="387191" y="330994"/>
                  <a:pt x="503396" y="330994"/>
                </a:cubicBezTo>
                <a:cubicBezTo>
                  <a:pt x="619601" y="330994"/>
                  <a:pt x="712946" y="356711"/>
                  <a:pt x="712946" y="388144"/>
                </a:cubicBezTo>
                <a:close/>
                <a:moveTo>
                  <a:pt x="770096" y="416719"/>
                </a:moveTo>
                <a:lnTo>
                  <a:pt x="770096" y="388144"/>
                </a:lnTo>
                <a:cubicBezTo>
                  <a:pt x="770096" y="343376"/>
                  <a:pt x="734854" y="310991"/>
                  <a:pt x="666274" y="292894"/>
                </a:cubicBezTo>
                <a:cubicBezTo>
                  <a:pt x="640556" y="286226"/>
                  <a:pt x="611029" y="280511"/>
                  <a:pt x="577691" y="277654"/>
                </a:cubicBezTo>
                <a:cubicBezTo>
                  <a:pt x="578644" y="273844"/>
                  <a:pt x="578644" y="269081"/>
                  <a:pt x="578644" y="264319"/>
                </a:cubicBezTo>
                <a:cubicBezTo>
                  <a:pt x="578644" y="237649"/>
                  <a:pt x="566261" y="214789"/>
                  <a:pt x="540544" y="197644"/>
                </a:cubicBezTo>
                <a:lnTo>
                  <a:pt x="540544" y="121444"/>
                </a:lnTo>
                <a:cubicBezTo>
                  <a:pt x="540544" y="76676"/>
                  <a:pt x="505301" y="44291"/>
                  <a:pt x="436721" y="26194"/>
                </a:cubicBezTo>
                <a:cubicBezTo>
                  <a:pt x="391954" y="13811"/>
                  <a:pt x="334804" y="7144"/>
                  <a:pt x="273844" y="7144"/>
                </a:cubicBezTo>
                <a:cubicBezTo>
                  <a:pt x="193834" y="7144"/>
                  <a:pt x="7144" y="18574"/>
                  <a:pt x="7144" y="121444"/>
                </a:cubicBezTo>
                <a:lnTo>
                  <a:pt x="7144" y="216694"/>
                </a:lnTo>
                <a:cubicBezTo>
                  <a:pt x="7144" y="243364"/>
                  <a:pt x="19526" y="266224"/>
                  <a:pt x="45244" y="283369"/>
                </a:cubicBezTo>
                <a:lnTo>
                  <a:pt x="45244" y="301466"/>
                </a:lnTo>
                <a:cubicBezTo>
                  <a:pt x="22384" y="317659"/>
                  <a:pt x="7144" y="339566"/>
                  <a:pt x="7144" y="369094"/>
                </a:cubicBezTo>
                <a:lnTo>
                  <a:pt x="7144" y="464344"/>
                </a:lnTo>
                <a:cubicBezTo>
                  <a:pt x="7144" y="509111"/>
                  <a:pt x="42386" y="541496"/>
                  <a:pt x="110966" y="559594"/>
                </a:cubicBezTo>
                <a:cubicBezTo>
                  <a:pt x="155734" y="571976"/>
                  <a:pt x="212884" y="578644"/>
                  <a:pt x="273844" y="578644"/>
                </a:cubicBezTo>
                <a:cubicBezTo>
                  <a:pt x="273844" y="623411"/>
                  <a:pt x="309086" y="655796"/>
                  <a:pt x="377666" y="673894"/>
                </a:cubicBezTo>
                <a:cubicBezTo>
                  <a:pt x="422434" y="686276"/>
                  <a:pt x="479584" y="692944"/>
                  <a:pt x="540544" y="692944"/>
                </a:cubicBezTo>
                <a:cubicBezTo>
                  <a:pt x="620554" y="692944"/>
                  <a:pt x="807244" y="681514"/>
                  <a:pt x="807244" y="578644"/>
                </a:cubicBezTo>
                <a:lnTo>
                  <a:pt x="807244" y="483394"/>
                </a:lnTo>
                <a:cubicBezTo>
                  <a:pt x="808196" y="456724"/>
                  <a:pt x="795814" y="433864"/>
                  <a:pt x="770096" y="416719"/>
                </a:cubicBezTo>
                <a:close/>
              </a:path>
            </a:pathLst>
          </a:custGeom>
          <a:solidFill>
            <a:schemeClr val="tx1">
              <a:lumMod val="65000"/>
              <a:lumOff val="35000"/>
            </a:schemeClr>
          </a:solidFill>
          <a:ln w="9525" cap="flat">
            <a:noFill/>
            <a:prstDash val="solid"/>
            <a:miter/>
          </a:ln>
        </p:spPr>
        <p:txBody>
          <a:bodyPr rtlCol="0" anchor="ctr"/>
          <a:lstStyle/>
          <a:p>
            <a:endParaRPr lang="it-IT"/>
          </a:p>
        </p:txBody>
      </p:sp>
      <p:sp>
        <p:nvSpPr>
          <p:cNvPr id="20" name="Segnaposto contenuto 5" descr="Monete">
            <a:extLst>
              <a:ext uri="{FF2B5EF4-FFF2-40B4-BE49-F238E27FC236}">
                <a16:creationId xmlns:a16="http://schemas.microsoft.com/office/drawing/2014/main" id="{F83EEF4C-34E5-47A1-9B1B-35CF93D636D5}"/>
              </a:ext>
            </a:extLst>
          </p:cNvPr>
          <p:cNvSpPr/>
          <p:nvPr/>
        </p:nvSpPr>
        <p:spPr>
          <a:xfrm>
            <a:off x="9749454" y="2812948"/>
            <a:ext cx="809625" cy="695325"/>
          </a:xfrm>
          <a:custGeom>
            <a:avLst/>
            <a:gdLst>
              <a:gd name="connsiteX0" fmla="*/ 751046 w 809625"/>
              <a:gd name="connsiteY0" fmla="*/ 578644 h 695325"/>
              <a:gd name="connsiteX1" fmla="*/ 712946 w 809625"/>
              <a:gd name="connsiteY1" fmla="*/ 611029 h 695325"/>
              <a:gd name="connsiteX2" fmla="*/ 712946 w 809625"/>
              <a:gd name="connsiteY2" fmla="*/ 576739 h 695325"/>
              <a:gd name="connsiteX3" fmla="*/ 751046 w 809625"/>
              <a:gd name="connsiteY3" fmla="*/ 561499 h 695325"/>
              <a:gd name="connsiteX4" fmla="*/ 751046 w 809625"/>
              <a:gd name="connsiteY4" fmla="*/ 578644 h 695325"/>
              <a:gd name="connsiteX5" fmla="*/ 674846 w 809625"/>
              <a:gd name="connsiteY5" fmla="*/ 515779 h 695325"/>
              <a:gd name="connsiteX6" fmla="*/ 674846 w 809625"/>
              <a:gd name="connsiteY6" fmla="*/ 481489 h 695325"/>
              <a:gd name="connsiteX7" fmla="*/ 712946 w 809625"/>
              <a:gd name="connsiteY7" fmla="*/ 466249 h 695325"/>
              <a:gd name="connsiteX8" fmla="*/ 712946 w 809625"/>
              <a:gd name="connsiteY8" fmla="*/ 483394 h 695325"/>
              <a:gd name="connsiteX9" fmla="*/ 674846 w 809625"/>
              <a:gd name="connsiteY9" fmla="*/ 515779 h 695325"/>
              <a:gd name="connsiteX10" fmla="*/ 674846 w 809625"/>
              <a:gd name="connsiteY10" fmla="*/ 622459 h 695325"/>
              <a:gd name="connsiteX11" fmla="*/ 636746 w 809625"/>
              <a:gd name="connsiteY11" fmla="*/ 629126 h 695325"/>
              <a:gd name="connsiteX12" fmla="*/ 636746 w 809625"/>
              <a:gd name="connsiteY12" fmla="*/ 591979 h 695325"/>
              <a:gd name="connsiteX13" fmla="*/ 674846 w 809625"/>
              <a:gd name="connsiteY13" fmla="*/ 586264 h 695325"/>
              <a:gd name="connsiteX14" fmla="*/ 674846 w 809625"/>
              <a:gd name="connsiteY14" fmla="*/ 622459 h 695325"/>
              <a:gd name="connsiteX15" fmla="*/ 598646 w 809625"/>
              <a:gd name="connsiteY15" fmla="*/ 496729 h 695325"/>
              <a:gd name="connsiteX16" fmla="*/ 636746 w 809625"/>
              <a:gd name="connsiteY16" fmla="*/ 491014 h 695325"/>
              <a:gd name="connsiteX17" fmla="*/ 636746 w 809625"/>
              <a:gd name="connsiteY17" fmla="*/ 527209 h 695325"/>
              <a:gd name="connsiteX18" fmla="*/ 598646 w 809625"/>
              <a:gd name="connsiteY18" fmla="*/ 533876 h 695325"/>
              <a:gd name="connsiteX19" fmla="*/ 598646 w 809625"/>
              <a:gd name="connsiteY19" fmla="*/ 496729 h 695325"/>
              <a:gd name="connsiteX20" fmla="*/ 598646 w 809625"/>
              <a:gd name="connsiteY20" fmla="*/ 633889 h 695325"/>
              <a:gd name="connsiteX21" fmla="*/ 560546 w 809625"/>
              <a:gd name="connsiteY21" fmla="*/ 635794 h 695325"/>
              <a:gd name="connsiteX22" fmla="*/ 560546 w 809625"/>
              <a:gd name="connsiteY22" fmla="*/ 597694 h 695325"/>
              <a:gd name="connsiteX23" fmla="*/ 598646 w 809625"/>
              <a:gd name="connsiteY23" fmla="*/ 595789 h 695325"/>
              <a:gd name="connsiteX24" fmla="*/ 598646 w 809625"/>
              <a:gd name="connsiteY24" fmla="*/ 633889 h 695325"/>
              <a:gd name="connsiteX25" fmla="*/ 522446 w 809625"/>
              <a:gd name="connsiteY25" fmla="*/ 540544 h 695325"/>
              <a:gd name="connsiteX26" fmla="*/ 522446 w 809625"/>
              <a:gd name="connsiteY26" fmla="*/ 502444 h 695325"/>
              <a:gd name="connsiteX27" fmla="*/ 560546 w 809625"/>
              <a:gd name="connsiteY27" fmla="*/ 500539 h 695325"/>
              <a:gd name="connsiteX28" fmla="*/ 560546 w 809625"/>
              <a:gd name="connsiteY28" fmla="*/ 538639 h 695325"/>
              <a:gd name="connsiteX29" fmla="*/ 522446 w 809625"/>
              <a:gd name="connsiteY29" fmla="*/ 540544 h 695325"/>
              <a:gd name="connsiteX30" fmla="*/ 522446 w 809625"/>
              <a:gd name="connsiteY30" fmla="*/ 635794 h 695325"/>
              <a:gd name="connsiteX31" fmla="*/ 484346 w 809625"/>
              <a:gd name="connsiteY31" fmla="*/ 633889 h 695325"/>
              <a:gd name="connsiteX32" fmla="*/ 484346 w 809625"/>
              <a:gd name="connsiteY32" fmla="*/ 597694 h 695325"/>
              <a:gd name="connsiteX33" fmla="*/ 503396 w 809625"/>
              <a:gd name="connsiteY33" fmla="*/ 597694 h 695325"/>
              <a:gd name="connsiteX34" fmla="*/ 522446 w 809625"/>
              <a:gd name="connsiteY34" fmla="*/ 597694 h 695325"/>
              <a:gd name="connsiteX35" fmla="*/ 522446 w 809625"/>
              <a:gd name="connsiteY35" fmla="*/ 635794 h 695325"/>
              <a:gd name="connsiteX36" fmla="*/ 446246 w 809625"/>
              <a:gd name="connsiteY36" fmla="*/ 500539 h 695325"/>
              <a:gd name="connsiteX37" fmla="*/ 484346 w 809625"/>
              <a:gd name="connsiteY37" fmla="*/ 502444 h 695325"/>
              <a:gd name="connsiteX38" fmla="*/ 484346 w 809625"/>
              <a:gd name="connsiteY38" fmla="*/ 540544 h 695325"/>
              <a:gd name="connsiteX39" fmla="*/ 446246 w 809625"/>
              <a:gd name="connsiteY39" fmla="*/ 538639 h 695325"/>
              <a:gd name="connsiteX40" fmla="*/ 446246 w 809625"/>
              <a:gd name="connsiteY40" fmla="*/ 500539 h 695325"/>
              <a:gd name="connsiteX41" fmla="*/ 446246 w 809625"/>
              <a:gd name="connsiteY41" fmla="*/ 629126 h 695325"/>
              <a:gd name="connsiteX42" fmla="*/ 408146 w 809625"/>
              <a:gd name="connsiteY42" fmla="*/ 622459 h 695325"/>
              <a:gd name="connsiteX43" fmla="*/ 408146 w 809625"/>
              <a:gd name="connsiteY43" fmla="*/ 591979 h 695325"/>
              <a:gd name="connsiteX44" fmla="*/ 446246 w 809625"/>
              <a:gd name="connsiteY44" fmla="*/ 595789 h 695325"/>
              <a:gd name="connsiteX45" fmla="*/ 446246 w 809625"/>
              <a:gd name="connsiteY45" fmla="*/ 629126 h 695325"/>
              <a:gd name="connsiteX46" fmla="*/ 370046 w 809625"/>
              <a:gd name="connsiteY46" fmla="*/ 527209 h 695325"/>
              <a:gd name="connsiteX47" fmla="*/ 370046 w 809625"/>
              <a:gd name="connsiteY47" fmla="*/ 490061 h 695325"/>
              <a:gd name="connsiteX48" fmla="*/ 408146 w 809625"/>
              <a:gd name="connsiteY48" fmla="*/ 495776 h 695325"/>
              <a:gd name="connsiteX49" fmla="*/ 408146 w 809625"/>
              <a:gd name="connsiteY49" fmla="*/ 533876 h 695325"/>
              <a:gd name="connsiteX50" fmla="*/ 370046 w 809625"/>
              <a:gd name="connsiteY50" fmla="*/ 527209 h 695325"/>
              <a:gd name="connsiteX51" fmla="*/ 370046 w 809625"/>
              <a:gd name="connsiteY51" fmla="*/ 611029 h 695325"/>
              <a:gd name="connsiteX52" fmla="*/ 331946 w 809625"/>
              <a:gd name="connsiteY52" fmla="*/ 578644 h 695325"/>
              <a:gd name="connsiteX53" fmla="*/ 331946 w 809625"/>
              <a:gd name="connsiteY53" fmla="*/ 576739 h 695325"/>
              <a:gd name="connsiteX54" fmla="*/ 332899 w 809625"/>
              <a:gd name="connsiteY54" fmla="*/ 576739 h 695325"/>
              <a:gd name="connsiteX55" fmla="*/ 340519 w 809625"/>
              <a:gd name="connsiteY55" fmla="*/ 578644 h 695325"/>
              <a:gd name="connsiteX56" fmla="*/ 370046 w 809625"/>
              <a:gd name="connsiteY56" fmla="*/ 585311 h 695325"/>
              <a:gd name="connsiteX57" fmla="*/ 370046 w 809625"/>
              <a:gd name="connsiteY57" fmla="*/ 611029 h 695325"/>
              <a:gd name="connsiteX58" fmla="*/ 217646 w 809625"/>
              <a:gd name="connsiteY58" fmla="*/ 481489 h 695325"/>
              <a:gd name="connsiteX59" fmla="*/ 236696 w 809625"/>
              <a:gd name="connsiteY59" fmla="*/ 482441 h 695325"/>
              <a:gd name="connsiteX60" fmla="*/ 236696 w 809625"/>
              <a:gd name="connsiteY60" fmla="*/ 483394 h 695325"/>
              <a:gd name="connsiteX61" fmla="*/ 246221 w 809625"/>
              <a:gd name="connsiteY61" fmla="*/ 520541 h 695325"/>
              <a:gd name="connsiteX62" fmla="*/ 217646 w 809625"/>
              <a:gd name="connsiteY62" fmla="*/ 518636 h 695325"/>
              <a:gd name="connsiteX63" fmla="*/ 217646 w 809625"/>
              <a:gd name="connsiteY63" fmla="*/ 481489 h 695325"/>
              <a:gd name="connsiteX64" fmla="*/ 179546 w 809625"/>
              <a:gd name="connsiteY64" fmla="*/ 367189 h 695325"/>
              <a:gd name="connsiteX65" fmla="*/ 217646 w 809625"/>
              <a:gd name="connsiteY65" fmla="*/ 372904 h 695325"/>
              <a:gd name="connsiteX66" fmla="*/ 217646 w 809625"/>
              <a:gd name="connsiteY66" fmla="*/ 411004 h 695325"/>
              <a:gd name="connsiteX67" fmla="*/ 179546 w 809625"/>
              <a:gd name="connsiteY67" fmla="*/ 404336 h 695325"/>
              <a:gd name="connsiteX68" fmla="*/ 179546 w 809625"/>
              <a:gd name="connsiteY68" fmla="*/ 367189 h 695325"/>
              <a:gd name="connsiteX69" fmla="*/ 179546 w 809625"/>
              <a:gd name="connsiteY69" fmla="*/ 514826 h 695325"/>
              <a:gd name="connsiteX70" fmla="*/ 141446 w 809625"/>
              <a:gd name="connsiteY70" fmla="*/ 508159 h 695325"/>
              <a:gd name="connsiteX71" fmla="*/ 141446 w 809625"/>
              <a:gd name="connsiteY71" fmla="*/ 471011 h 695325"/>
              <a:gd name="connsiteX72" fmla="*/ 179546 w 809625"/>
              <a:gd name="connsiteY72" fmla="*/ 476726 h 695325"/>
              <a:gd name="connsiteX73" fmla="*/ 179546 w 809625"/>
              <a:gd name="connsiteY73" fmla="*/ 514826 h 695325"/>
              <a:gd name="connsiteX74" fmla="*/ 103346 w 809625"/>
              <a:gd name="connsiteY74" fmla="*/ 359569 h 695325"/>
              <a:gd name="connsiteX75" fmla="*/ 103346 w 809625"/>
              <a:gd name="connsiteY75" fmla="*/ 342424 h 695325"/>
              <a:gd name="connsiteX76" fmla="*/ 141446 w 809625"/>
              <a:gd name="connsiteY76" fmla="*/ 356711 h 695325"/>
              <a:gd name="connsiteX77" fmla="*/ 141446 w 809625"/>
              <a:gd name="connsiteY77" fmla="*/ 391954 h 695325"/>
              <a:gd name="connsiteX78" fmla="*/ 103346 w 809625"/>
              <a:gd name="connsiteY78" fmla="*/ 359569 h 695325"/>
              <a:gd name="connsiteX79" fmla="*/ 103346 w 809625"/>
              <a:gd name="connsiteY79" fmla="*/ 496729 h 695325"/>
              <a:gd name="connsiteX80" fmla="*/ 65246 w 809625"/>
              <a:gd name="connsiteY80" fmla="*/ 464344 h 695325"/>
              <a:gd name="connsiteX81" fmla="*/ 65246 w 809625"/>
              <a:gd name="connsiteY81" fmla="*/ 447199 h 695325"/>
              <a:gd name="connsiteX82" fmla="*/ 103346 w 809625"/>
              <a:gd name="connsiteY82" fmla="*/ 461486 h 695325"/>
              <a:gd name="connsiteX83" fmla="*/ 103346 w 809625"/>
              <a:gd name="connsiteY83" fmla="*/ 496729 h 695325"/>
              <a:gd name="connsiteX84" fmla="*/ 65246 w 809625"/>
              <a:gd name="connsiteY84" fmla="*/ 199549 h 695325"/>
              <a:gd name="connsiteX85" fmla="*/ 103346 w 809625"/>
              <a:gd name="connsiteY85" fmla="*/ 213836 h 695325"/>
              <a:gd name="connsiteX86" fmla="*/ 103346 w 809625"/>
              <a:gd name="connsiteY86" fmla="*/ 249079 h 695325"/>
              <a:gd name="connsiteX87" fmla="*/ 65246 w 809625"/>
              <a:gd name="connsiteY87" fmla="*/ 216694 h 695325"/>
              <a:gd name="connsiteX88" fmla="*/ 65246 w 809625"/>
              <a:gd name="connsiteY88" fmla="*/ 199549 h 695325"/>
              <a:gd name="connsiteX89" fmla="*/ 179546 w 809625"/>
              <a:gd name="connsiteY89" fmla="*/ 230029 h 695325"/>
              <a:gd name="connsiteX90" fmla="*/ 179546 w 809625"/>
              <a:gd name="connsiteY90" fmla="*/ 268129 h 695325"/>
              <a:gd name="connsiteX91" fmla="*/ 141446 w 809625"/>
              <a:gd name="connsiteY91" fmla="*/ 261461 h 695325"/>
              <a:gd name="connsiteX92" fmla="*/ 141446 w 809625"/>
              <a:gd name="connsiteY92" fmla="*/ 224314 h 695325"/>
              <a:gd name="connsiteX93" fmla="*/ 179546 w 809625"/>
              <a:gd name="connsiteY93" fmla="*/ 230029 h 695325"/>
              <a:gd name="connsiteX94" fmla="*/ 274796 w 809625"/>
              <a:gd name="connsiteY94" fmla="*/ 64294 h 695325"/>
              <a:gd name="connsiteX95" fmla="*/ 484346 w 809625"/>
              <a:gd name="connsiteY95" fmla="*/ 121444 h 695325"/>
              <a:gd name="connsiteX96" fmla="*/ 274796 w 809625"/>
              <a:gd name="connsiteY96" fmla="*/ 178594 h 695325"/>
              <a:gd name="connsiteX97" fmla="*/ 65246 w 809625"/>
              <a:gd name="connsiteY97" fmla="*/ 121444 h 695325"/>
              <a:gd name="connsiteX98" fmla="*/ 274796 w 809625"/>
              <a:gd name="connsiteY98" fmla="*/ 64294 h 695325"/>
              <a:gd name="connsiteX99" fmla="*/ 331946 w 809625"/>
              <a:gd name="connsiteY99" fmla="*/ 515779 h 695325"/>
              <a:gd name="connsiteX100" fmla="*/ 293846 w 809625"/>
              <a:gd name="connsiteY100" fmla="*/ 483394 h 695325"/>
              <a:gd name="connsiteX101" fmla="*/ 293846 w 809625"/>
              <a:gd name="connsiteY101" fmla="*/ 466249 h 695325"/>
              <a:gd name="connsiteX102" fmla="*/ 331946 w 809625"/>
              <a:gd name="connsiteY102" fmla="*/ 480536 h 695325"/>
              <a:gd name="connsiteX103" fmla="*/ 331946 w 809625"/>
              <a:gd name="connsiteY103" fmla="*/ 515779 h 695325"/>
              <a:gd name="connsiteX104" fmla="*/ 446246 w 809625"/>
              <a:gd name="connsiteY104" fmla="*/ 249079 h 695325"/>
              <a:gd name="connsiteX105" fmla="*/ 446246 w 809625"/>
              <a:gd name="connsiteY105" fmla="*/ 214789 h 695325"/>
              <a:gd name="connsiteX106" fmla="*/ 484346 w 809625"/>
              <a:gd name="connsiteY106" fmla="*/ 199549 h 695325"/>
              <a:gd name="connsiteX107" fmla="*/ 484346 w 809625"/>
              <a:gd name="connsiteY107" fmla="*/ 216694 h 695325"/>
              <a:gd name="connsiteX108" fmla="*/ 446246 w 809625"/>
              <a:gd name="connsiteY108" fmla="*/ 249079 h 695325"/>
              <a:gd name="connsiteX109" fmla="*/ 370046 w 809625"/>
              <a:gd name="connsiteY109" fmla="*/ 267176 h 695325"/>
              <a:gd name="connsiteX110" fmla="*/ 370046 w 809625"/>
              <a:gd name="connsiteY110" fmla="*/ 230029 h 695325"/>
              <a:gd name="connsiteX111" fmla="*/ 408146 w 809625"/>
              <a:gd name="connsiteY111" fmla="*/ 224314 h 695325"/>
              <a:gd name="connsiteX112" fmla="*/ 408146 w 809625"/>
              <a:gd name="connsiteY112" fmla="*/ 260509 h 695325"/>
              <a:gd name="connsiteX113" fmla="*/ 370046 w 809625"/>
              <a:gd name="connsiteY113" fmla="*/ 267176 h 695325"/>
              <a:gd name="connsiteX114" fmla="*/ 293846 w 809625"/>
              <a:gd name="connsiteY114" fmla="*/ 273844 h 695325"/>
              <a:gd name="connsiteX115" fmla="*/ 293846 w 809625"/>
              <a:gd name="connsiteY115" fmla="*/ 235744 h 695325"/>
              <a:gd name="connsiteX116" fmla="*/ 331946 w 809625"/>
              <a:gd name="connsiteY116" fmla="*/ 233839 h 695325"/>
              <a:gd name="connsiteX117" fmla="*/ 331946 w 809625"/>
              <a:gd name="connsiteY117" fmla="*/ 271939 h 695325"/>
              <a:gd name="connsiteX118" fmla="*/ 293846 w 809625"/>
              <a:gd name="connsiteY118" fmla="*/ 273844 h 695325"/>
              <a:gd name="connsiteX119" fmla="*/ 217646 w 809625"/>
              <a:gd name="connsiteY119" fmla="*/ 271939 h 695325"/>
              <a:gd name="connsiteX120" fmla="*/ 217646 w 809625"/>
              <a:gd name="connsiteY120" fmla="*/ 233839 h 695325"/>
              <a:gd name="connsiteX121" fmla="*/ 255746 w 809625"/>
              <a:gd name="connsiteY121" fmla="*/ 235744 h 695325"/>
              <a:gd name="connsiteX122" fmla="*/ 255746 w 809625"/>
              <a:gd name="connsiteY122" fmla="*/ 273844 h 695325"/>
              <a:gd name="connsiteX123" fmla="*/ 217646 w 809625"/>
              <a:gd name="connsiteY123" fmla="*/ 271939 h 695325"/>
              <a:gd name="connsiteX124" fmla="*/ 712946 w 809625"/>
              <a:gd name="connsiteY124" fmla="*/ 388144 h 695325"/>
              <a:gd name="connsiteX125" fmla="*/ 503396 w 809625"/>
              <a:gd name="connsiteY125" fmla="*/ 445294 h 695325"/>
              <a:gd name="connsiteX126" fmla="*/ 293846 w 809625"/>
              <a:gd name="connsiteY126" fmla="*/ 388144 h 695325"/>
              <a:gd name="connsiteX127" fmla="*/ 503396 w 809625"/>
              <a:gd name="connsiteY127" fmla="*/ 330994 h 695325"/>
              <a:gd name="connsiteX128" fmla="*/ 712946 w 809625"/>
              <a:gd name="connsiteY128" fmla="*/ 388144 h 695325"/>
              <a:gd name="connsiteX129" fmla="*/ 770096 w 809625"/>
              <a:gd name="connsiteY129" fmla="*/ 416719 h 695325"/>
              <a:gd name="connsiteX130" fmla="*/ 770096 w 809625"/>
              <a:gd name="connsiteY130" fmla="*/ 388144 h 695325"/>
              <a:gd name="connsiteX131" fmla="*/ 666274 w 809625"/>
              <a:gd name="connsiteY131" fmla="*/ 292894 h 695325"/>
              <a:gd name="connsiteX132" fmla="*/ 577691 w 809625"/>
              <a:gd name="connsiteY132" fmla="*/ 277654 h 695325"/>
              <a:gd name="connsiteX133" fmla="*/ 578644 w 809625"/>
              <a:gd name="connsiteY133" fmla="*/ 264319 h 695325"/>
              <a:gd name="connsiteX134" fmla="*/ 540544 w 809625"/>
              <a:gd name="connsiteY134" fmla="*/ 197644 h 695325"/>
              <a:gd name="connsiteX135" fmla="*/ 540544 w 809625"/>
              <a:gd name="connsiteY135" fmla="*/ 121444 h 695325"/>
              <a:gd name="connsiteX136" fmla="*/ 436721 w 809625"/>
              <a:gd name="connsiteY136" fmla="*/ 26194 h 695325"/>
              <a:gd name="connsiteX137" fmla="*/ 273844 w 809625"/>
              <a:gd name="connsiteY137" fmla="*/ 7144 h 695325"/>
              <a:gd name="connsiteX138" fmla="*/ 7144 w 809625"/>
              <a:gd name="connsiteY138" fmla="*/ 121444 h 695325"/>
              <a:gd name="connsiteX139" fmla="*/ 7144 w 809625"/>
              <a:gd name="connsiteY139" fmla="*/ 216694 h 695325"/>
              <a:gd name="connsiteX140" fmla="*/ 45244 w 809625"/>
              <a:gd name="connsiteY140" fmla="*/ 283369 h 695325"/>
              <a:gd name="connsiteX141" fmla="*/ 45244 w 809625"/>
              <a:gd name="connsiteY141" fmla="*/ 301466 h 695325"/>
              <a:gd name="connsiteX142" fmla="*/ 7144 w 809625"/>
              <a:gd name="connsiteY142" fmla="*/ 369094 h 695325"/>
              <a:gd name="connsiteX143" fmla="*/ 7144 w 809625"/>
              <a:gd name="connsiteY143" fmla="*/ 464344 h 695325"/>
              <a:gd name="connsiteX144" fmla="*/ 110966 w 809625"/>
              <a:gd name="connsiteY144" fmla="*/ 559594 h 695325"/>
              <a:gd name="connsiteX145" fmla="*/ 273844 w 809625"/>
              <a:gd name="connsiteY145" fmla="*/ 578644 h 695325"/>
              <a:gd name="connsiteX146" fmla="*/ 377666 w 809625"/>
              <a:gd name="connsiteY146" fmla="*/ 673894 h 695325"/>
              <a:gd name="connsiteX147" fmla="*/ 540544 w 809625"/>
              <a:gd name="connsiteY147" fmla="*/ 692944 h 695325"/>
              <a:gd name="connsiteX148" fmla="*/ 807244 w 809625"/>
              <a:gd name="connsiteY148" fmla="*/ 578644 h 695325"/>
              <a:gd name="connsiteX149" fmla="*/ 807244 w 809625"/>
              <a:gd name="connsiteY149" fmla="*/ 483394 h 695325"/>
              <a:gd name="connsiteX150" fmla="*/ 770096 w 809625"/>
              <a:gd name="connsiteY150" fmla="*/ 416719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9625" h="695325">
                <a:moveTo>
                  <a:pt x="751046" y="578644"/>
                </a:moveTo>
                <a:cubicBezTo>
                  <a:pt x="751046" y="591026"/>
                  <a:pt x="736759" y="602456"/>
                  <a:pt x="712946" y="611029"/>
                </a:cubicBezTo>
                <a:lnTo>
                  <a:pt x="712946" y="576739"/>
                </a:lnTo>
                <a:cubicBezTo>
                  <a:pt x="726281" y="572929"/>
                  <a:pt x="739616" y="567214"/>
                  <a:pt x="751046" y="561499"/>
                </a:cubicBezTo>
                <a:lnTo>
                  <a:pt x="751046" y="578644"/>
                </a:lnTo>
                <a:close/>
                <a:moveTo>
                  <a:pt x="674846" y="515779"/>
                </a:moveTo>
                <a:lnTo>
                  <a:pt x="674846" y="481489"/>
                </a:lnTo>
                <a:cubicBezTo>
                  <a:pt x="688181" y="477679"/>
                  <a:pt x="701516" y="471964"/>
                  <a:pt x="712946" y="466249"/>
                </a:cubicBezTo>
                <a:lnTo>
                  <a:pt x="712946" y="483394"/>
                </a:lnTo>
                <a:cubicBezTo>
                  <a:pt x="712946" y="495776"/>
                  <a:pt x="698659" y="507206"/>
                  <a:pt x="674846" y="515779"/>
                </a:cubicBezTo>
                <a:close/>
                <a:moveTo>
                  <a:pt x="674846" y="622459"/>
                </a:moveTo>
                <a:cubicBezTo>
                  <a:pt x="663416" y="625316"/>
                  <a:pt x="650081" y="627221"/>
                  <a:pt x="636746" y="629126"/>
                </a:cubicBezTo>
                <a:lnTo>
                  <a:pt x="636746" y="591979"/>
                </a:lnTo>
                <a:cubicBezTo>
                  <a:pt x="649129" y="590074"/>
                  <a:pt x="662464" y="588169"/>
                  <a:pt x="674846" y="586264"/>
                </a:cubicBezTo>
                <a:lnTo>
                  <a:pt x="674846" y="622459"/>
                </a:lnTo>
                <a:close/>
                <a:moveTo>
                  <a:pt x="598646" y="496729"/>
                </a:moveTo>
                <a:cubicBezTo>
                  <a:pt x="611029" y="494824"/>
                  <a:pt x="624364" y="492919"/>
                  <a:pt x="636746" y="491014"/>
                </a:cubicBezTo>
                <a:lnTo>
                  <a:pt x="636746" y="527209"/>
                </a:lnTo>
                <a:cubicBezTo>
                  <a:pt x="625316" y="530066"/>
                  <a:pt x="611981" y="531971"/>
                  <a:pt x="598646" y="533876"/>
                </a:cubicBezTo>
                <a:lnTo>
                  <a:pt x="598646" y="496729"/>
                </a:lnTo>
                <a:close/>
                <a:moveTo>
                  <a:pt x="598646" y="633889"/>
                </a:moveTo>
                <a:cubicBezTo>
                  <a:pt x="586264" y="634841"/>
                  <a:pt x="573881" y="635794"/>
                  <a:pt x="560546" y="635794"/>
                </a:cubicBezTo>
                <a:lnTo>
                  <a:pt x="560546" y="597694"/>
                </a:lnTo>
                <a:cubicBezTo>
                  <a:pt x="571976" y="597694"/>
                  <a:pt x="585311" y="596741"/>
                  <a:pt x="598646" y="595789"/>
                </a:cubicBezTo>
                <a:lnTo>
                  <a:pt x="598646" y="633889"/>
                </a:lnTo>
                <a:close/>
                <a:moveTo>
                  <a:pt x="522446" y="540544"/>
                </a:moveTo>
                <a:lnTo>
                  <a:pt x="522446" y="502444"/>
                </a:lnTo>
                <a:cubicBezTo>
                  <a:pt x="533876" y="502444"/>
                  <a:pt x="547211" y="501491"/>
                  <a:pt x="560546" y="500539"/>
                </a:cubicBezTo>
                <a:lnTo>
                  <a:pt x="560546" y="538639"/>
                </a:lnTo>
                <a:cubicBezTo>
                  <a:pt x="548164" y="539591"/>
                  <a:pt x="535781" y="539591"/>
                  <a:pt x="522446" y="540544"/>
                </a:cubicBezTo>
                <a:close/>
                <a:moveTo>
                  <a:pt x="522446" y="635794"/>
                </a:moveTo>
                <a:cubicBezTo>
                  <a:pt x="509111" y="635794"/>
                  <a:pt x="496729" y="634841"/>
                  <a:pt x="484346" y="633889"/>
                </a:cubicBezTo>
                <a:lnTo>
                  <a:pt x="484346" y="597694"/>
                </a:lnTo>
                <a:cubicBezTo>
                  <a:pt x="491014" y="597694"/>
                  <a:pt x="496729" y="597694"/>
                  <a:pt x="503396" y="597694"/>
                </a:cubicBezTo>
                <a:cubicBezTo>
                  <a:pt x="509111" y="597694"/>
                  <a:pt x="515779" y="597694"/>
                  <a:pt x="522446" y="597694"/>
                </a:cubicBezTo>
                <a:lnTo>
                  <a:pt x="522446" y="635794"/>
                </a:lnTo>
                <a:close/>
                <a:moveTo>
                  <a:pt x="446246" y="500539"/>
                </a:moveTo>
                <a:cubicBezTo>
                  <a:pt x="458629" y="501491"/>
                  <a:pt x="471011" y="502444"/>
                  <a:pt x="484346" y="502444"/>
                </a:cubicBezTo>
                <a:lnTo>
                  <a:pt x="484346" y="540544"/>
                </a:lnTo>
                <a:cubicBezTo>
                  <a:pt x="471011" y="540544"/>
                  <a:pt x="458629" y="539591"/>
                  <a:pt x="446246" y="538639"/>
                </a:cubicBezTo>
                <a:lnTo>
                  <a:pt x="446246" y="500539"/>
                </a:lnTo>
                <a:close/>
                <a:moveTo>
                  <a:pt x="446246" y="629126"/>
                </a:moveTo>
                <a:cubicBezTo>
                  <a:pt x="432911" y="627221"/>
                  <a:pt x="419576" y="625316"/>
                  <a:pt x="408146" y="622459"/>
                </a:cubicBezTo>
                <a:lnTo>
                  <a:pt x="408146" y="591979"/>
                </a:lnTo>
                <a:cubicBezTo>
                  <a:pt x="420529" y="593884"/>
                  <a:pt x="432911" y="594836"/>
                  <a:pt x="446246" y="595789"/>
                </a:cubicBezTo>
                <a:lnTo>
                  <a:pt x="446246" y="629126"/>
                </a:lnTo>
                <a:close/>
                <a:moveTo>
                  <a:pt x="370046" y="527209"/>
                </a:moveTo>
                <a:lnTo>
                  <a:pt x="370046" y="490061"/>
                </a:lnTo>
                <a:cubicBezTo>
                  <a:pt x="382429" y="491966"/>
                  <a:pt x="394811" y="494824"/>
                  <a:pt x="408146" y="495776"/>
                </a:cubicBezTo>
                <a:lnTo>
                  <a:pt x="408146" y="533876"/>
                </a:lnTo>
                <a:cubicBezTo>
                  <a:pt x="394811" y="531971"/>
                  <a:pt x="381476" y="530066"/>
                  <a:pt x="370046" y="527209"/>
                </a:cubicBezTo>
                <a:close/>
                <a:moveTo>
                  <a:pt x="370046" y="611029"/>
                </a:moveTo>
                <a:cubicBezTo>
                  <a:pt x="346234" y="601504"/>
                  <a:pt x="331946" y="590074"/>
                  <a:pt x="331946" y="578644"/>
                </a:cubicBezTo>
                <a:lnTo>
                  <a:pt x="331946" y="576739"/>
                </a:lnTo>
                <a:cubicBezTo>
                  <a:pt x="331946" y="576739"/>
                  <a:pt x="331946" y="576739"/>
                  <a:pt x="332899" y="576739"/>
                </a:cubicBezTo>
                <a:cubicBezTo>
                  <a:pt x="335756" y="577691"/>
                  <a:pt x="337661" y="578644"/>
                  <a:pt x="340519" y="578644"/>
                </a:cubicBezTo>
                <a:cubicBezTo>
                  <a:pt x="350044" y="581501"/>
                  <a:pt x="359569" y="583406"/>
                  <a:pt x="370046" y="585311"/>
                </a:cubicBezTo>
                <a:lnTo>
                  <a:pt x="370046" y="611029"/>
                </a:lnTo>
                <a:close/>
                <a:moveTo>
                  <a:pt x="217646" y="481489"/>
                </a:moveTo>
                <a:cubicBezTo>
                  <a:pt x="224314" y="481489"/>
                  <a:pt x="230029" y="482441"/>
                  <a:pt x="236696" y="482441"/>
                </a:cubicBezTo>
                <a:lnTo>
                  <a:pt x="236696" y="483394"/>
                </a:lnTo>
                <a:cubicBezTo>
                  <a:pt x="236696" y="496729"/>
                  <a:pt x="239554" y="510064"/>
                  <a:pt x="246221" y="520541"/>
                </a:cubicBezTo>
                <a:cubicBezTo>
                  <a:pt x="236696" y="520541"/>
                  <a:pt x="227171" y="519589"/>
                  <a:pt x="217646" y="518636"/>
                </a:cubicBezTo>
                <a:lnTo>
                  <a:pt x="217646" y="481489"/>
                </a:lnTo>
                <a:close/>
                <a:moveTo>
                  <a:pt x="179546" y="367189"/>
                </a:moveTo>
                <a:cubicBezTo>
                  <a:pt x="191929" y="369094"/>
                  <a:pt x="204311" y="371951"/>
                  <a:pt x="217646" y="372904"/>
                </a:cubicBezTo>
                <a:lnTo>
                  <a:pt x="217646" y="411004"/>
                </a:lnTo>
                <a:cubicBezTo>
                  <a:pt x="204311" y="409099"/>
                  <a:pt x="190976" y="407194"/>
                  <a:pt x="179546" y="404336"/>
                </a:cubicBezTo>
                <a:lnTo>
                  <a:pt x="179546" y="367189"/>
                </a:lnTo>
                <a:close/>
                <a:moveTo>
                  <a:pt x="179546" y="514826"/>
                </a:moveTo>
                <a:cubicBezTo>
                  <a:pt x="166211" y="512921"/>
                  <a:pt x="152876" y="511016"/>
                  <a:pt x="141446" y="508159"/>
                </a:cubicBezTo>
                <a:lnTo>
                  <a:pt x="141446" y="471011"/>
                </a:lnTo>
                <a:cubicBezTo>
                  <a:pt x="153829" y="472916"/>
                  <a:pt x="166211" y="475774"/>
                  <a:pt x="179546" y="476726"/>
                </a:cubicBezTo>
                <a:lnTo>
                  <a:pt x="179546" y="514826"/>
                </a:lnTo>
                <a:close/>
                <a:moveTo>
                  <a:pt x="103346" y="359569"/>
                </a:moveTo>
                <a:lnTo>
                  <a:pt x="103346" y="342424"/>
                </a:lnTo>
                <a:cubicBezTo>
                  <a:pt x="114776" y="348139"/>
                  <a:pt x="127159" y="352901"/>
                  <a:pt x="141446" y="356711"/>
                </a:cubicBezTo>
                <a:lnTo>
                  <a:pt x="141446" y="391954"/>
                </a:lnTo>
                <a:cubicBezTo>
                  <a:pt x="117634" y="383381"/>
                  <a:pt x="103346" y="371951"/>
                  <a:pt x="103346" y="359569"/>
                </a:cubicBezTo>
                <a:close/>
                <a:moveTo>
                  <a:pt x="103346" y="496729"/>
                </a:moveTo>
                <a:cubicBezTo>
                  <a:pt x="79534" y="487204"/>
                  <a:pt x="65246" y="475774"/>
                  <a:pt x="65246" y="464344"/>
                </a:cubicBezTo>
                <a:lnTo>
                  <a:pt x="65246" y="447199"/>
                </a:lnTo>
                <a:cubicBezTo>
                  <a:pt x="76676" y="452914"/>
                  <a:pt x="89059" y="457676"/>
                  <a:pt x="103346" y="461486"/>
                </a:cubicBezTo>
                <a:lnTo>
                  <a:pt x="103346" y="496729"/>
                </a:lnTo>
                <a:close/>
                <a:moveTo>
                  <a:pt x="65246" y="199549"/>
                </a:moveTo>
                <a:cubicBezTo>
                  <a:pt x="76676" y="205264"/>
                  <a:pt x="89059" y="210026"/>
                  <a:pt x="103346" y="213836"/>
                </a:cubicBezTo>
                <a:lnTo>
                  <a:pt x="103346" y="249079"/>
                </a:lnTo>
                <a:cubicBezTo>
                  <a:pt x="79534" y="239554"/>
                  <a:pt x="65246" y="228124"/>
                  <a:pt x="65246" y="216694"/>
                </a:cubicBezTo>
                <a:lnTo>
                  <a:pt x="65246" y="199549"/>
                </a:lnTo>
                <a:close/>
                <a:moveTo>
                  <a:pt x="179546" y="230029"/>
                </a:moveTo>
                <a:lnTo>
                  <a:pt x="179546" y="268129"/>
                </a:lnTo>
                <a:cubicBezTo>
                  <a:pt x="166211" y="266224"/>
                  <a:pt x="152876" y="264319"/>
                  <a:pt x="141446" y="261461"/>
                </a:cubicBezTo>
                <a:lnTo>
                  <a:pt x="141446" y="224314"/>
                </a:lnTo>
                <a:cubicBezTo>
                  <a:pt x="153829" y="226219"/>
                  <a:pt x="166211" y="228124"/>
                  <a:pt x="179546" y="230029"/>
                </a:cubicBezTo>
                <a:close/>
                <a:moveTo>
                  <a:pt x="274796" y="64294"/>
                </a:moveTo>
                <a:cubicBezTo>
                  <a:pt x="391001" y="64294"/>
                  <a:pt x="484346" y="90011"/>
                  <a:pt x="484346" y="121444"/>
                </a:cubicBezTo>
                <a:cubicBezTo>
                  <a:pt x="484346" y="152876"/>
                  <a:pt x="391001" y="178594"/>
                  <a:pt x="274796" y="178594"/>
                </a:cubicBezTo>
                <a:cubicBezTo>
                  <a:pt x="158591" y="178594"/>
                  <a:pt x="65246" y="152876"/>
                  <a:pt x="65246" y="121444"/>
                </a:cubicBezTo>
                <a:cubicBezTo>
                  <a:pt x="65246" y="90011"/>
                  <a:pt x="158591" y="64294"/>
                  <a:pt x="274796" y="64294"/>
                </a:cubicBezTo>
                <a:close/>
                <a:moveTo>
                  <a:pt x="331946" y="515779"/>
                </a:moveTo>
                <a:cubicBezTo>
                  <a:pt x="308134" y="506254"/>
                  <a:pt x="293846" y="494824"/>
                  <a:pt x="293846" y="483394"/>
                </a:cubicBezTo>
                <a:lnTo>
                  <a:pt x="293846" y="466249"/>
                </a:lnTo>
                <a:cubicBezTo>
                  <a:pt x="305276" y="471964"/>
                  <a:pt x="317659" y="476726"/>
                  <a:pt x="331946" y="480536"/>
                </a:cubicBezTo>
                <a:lnTo>
                  <a:pt x="331946" y="515779"/>
                </a:lnTo>
                <a:close/>
                <a:moveTo>
                  <a:pt x="446246" y="249079"/>
                </a:moveTo>
                <a:lnTo>
                  <a:pt x="446246" y="214789"/>
                </a:lnTo>
                <a:cubicBezTo>
                  <a:pt x="459581" y="210979"/>
                  <a:pt x="472916" y="205264"/>
                  <a:pt x="484346" y="199549"/>
                </a:cubicBezTo>
                <a:lnTo>
                  <a:pt x="484346" y="216694"/>
                </a:lnTo>
                <a:cubicBezTo>
                  <a:pt x="484346" y="229076"/>
                  <a:pt x="470059" y="240506"/>
                  <a:pt x="446246" y="249079"/>
                </a:cubicBezTo>
                <a:close/>
                <a:moveTo>
                  <a:pt x="370046" y="267176"/>
                </a:moveTo>
                <a:lnTo>
                  <a:pt x="370046" y="230029"/>
                </a:lnTo>
                <a:cubicBezTo>
                  <a:pt x="382429" y="228124"/>
                  <a:pt x="395764" y="226219"/>
                  <a:pt x="408146" y="224314"/>
                </a:cubicBezTo>
                <a:lnTo>
                  <a:pt x="408146" y="260509"/>
                </a:lnTo>
                <a:cubicBezTo>
                  <a:pt x="396716" y="263366"/>
                  <a:pt x="383381" y="265271"/>
                  <a:pt x="370046" y="267176"/>
                </a:cubicBezTo>
                <a:close/>
                <a:moveTo>
                  <a:pt x="293846" y="273844"/>
                </a:moveTo>
                <a:lnTo>
                  <a:pt x="293846" y="235744"/>
                </a:lnTo>
                <a:cubicBezTo>
                  <a:pt x="305276" y="235744"/>
                  <a:pt x="318611" y="234791"/>
                  <a:pt x="331946" y="233839"/>
                </a:cubicBezTo>
                <a:lnTo>
                  <a:pt x="331946" y="271939"/>
                </a:lnTo>
                <a:cubicBezTo>
                  <a:pt x="319564" y="272891"/>
                  <a:pt x="307181" y="272891"/>
                  <a:pt x="293846" y="273844"/>
                </a:cubicBezTo>
                <a:close/>
                <a:moveTo>
                  <a:pt x="217646" y="271939"/>
                </a:moveTo>
                <a:lnTo>
                  <a:pt x="217646" y="233839"/>
                </a:lnTo>
                <a:cubicBezTo>
                  <a:pt x="230029" y="234791"/>
                  <a:pt x="242411" y="235744"/>
                  <a:pt x="255746" y="235744"/>
                </a:cubicBezTo>
                <a:lnTo>
                  <a:pt x="255746" y="273844"/>
                </a:lnTo>
                <a:cubicBezTo>
                  <a:pt x="242411" y="272891"/>
                  <a:pt x="230029" y="272891"/>
                  <a:pt x="217646" y="271939"/>
                </a:cubicBezTo>
                <a:close/>
                <a:moveTo>
                  <a:pt x="712946" y="388144"/>
                </a:moveTo>
                <a:cubicBezTo>
                  <a:pt x="712946" y="419576"/>
                  <a:pt x="619601" y="445294"/>
                  <a:pt x="503396" y="445294"/>
                </a:cubicBezTo>
                <a:cubicBezTo>
                  <a:pt x="387191" y="445294"/>
                  <a:pt x="293846" y="419576"/>
                  <a:pt x="293846" y="388144"/>
                </a:cubicBezTo>
                <a:cubicBezTo>
                  <a:pt x="293846" y="356711"/>
                  <a:pt x="387191" y="330994"/>
                  <a:pt x="503396" y="330994"/>
                </a:cubicBezTo>
                <a:cubicBezTo>
                  <a:pt x="619601" y="330994"/>
                  <a:pt x="712946" y="356711"/>
                  <a:pt x="712946" y="388144"/>
                </a:cubicBezTo>
                <a:close/>
                <a:moveTo>
                  <a:pt x="770096" y="416719"/>
                </a:moveTo>
                <a:lnTo>
                  <a:pt x="770096" y="388144"/>
                </a:lnTo>
                <a:cubicBezTo>
                  <a:pt x="770096" y="343376"/>
                  <a:pt x="734854" y="310991"/>
                  <a:pt x="666274" y="292894"/>
                </a:cubicBezTo>
                <a:cubicBezTo>
                  <a:pt x="640556" y="286226"/>
                  <a:pt x="611029" y="280511"/>
                  <a:pt x="577691" y="277654"/>
                </a:cubicBezTo>
                <a:cubicBezTo>
                  <a:pt x="578644" y="273844"/>
                  <a:pt x="578644" y="269081"/>
                  <a:pt x="578644" y="264319"/>
                </a:cubicBezTo>
                <a:cubicBezTo>
                  <a:pt x="578644" y="237649"/>
                  <a:pt x="566261" y="214789"/>
                  <a:pt x="540544" y="197644"/>
                </a:cubicBezTo>
                <a:lnTo>
                  <a:pt x="540544" y="121444"/>
                </a:lnTo>
                <a:cubicBezTo>
                  <a:pt x="540544" y="76676"/>
                  <a:pt x="505301" y="44291"/>
                  <a:pt x="436721" y="26194"/>
                </a:cubicBezTo>
                <a:cubicBezTo>
                  <a:pt x="391954" y="13811"/>
                  <a:pt x="334804" y="7144"/>
                  <a:pt x="273844" y="7144"/>
                </a:cubicBezTo>
                <a:cubicBezTo>
                  <a:pt x="193834" y="7144"/>
                  <a:pt x="7144" y="18574"/>
                  <a:pt x="7144" y="121444"/>
                </a:cubicBezTo>
                <a:lnTo>
                  <a:pt x="7144" y="216694"/>
                </a:lnTo>
                <a:cubicBezTo>
                  <a:pt x="7144" y="243364"/>
                  <a:pt x="19526" y="266224"/>
                  <a:pt x="45244" y="283369"/>
                </a:cubicBezTo>
                <a:lnTo>
                  <a:pt x="45244" y="301466"/>
                </a:lnTo>
                <a:cubicBezTo>
                  <a:pt x="22384" y="317659"/>
                  <a:pt x="7144" y="339566"/>
                  <a:pt x="7144" y="369094"/>
                </a:cubicBezTo>
                <a:lnTo>
                  <a:pt x="7144" y="464344"/>
                </a:lnTo>
                <a:cubicBezTo>
                  <a:pt x="7144" y="509111"/>
                  <a:pt x="42386" y="541496"/>
                  <a:pt x="110966" y="559594"/>
                </a:cubicBezTo>
                <a:cubicBezTo>
                  <a:pt x="155734" y="571976"/>
                  <a:pt x="212884" y="578644"/>
                  <a:pt x="273844" y="578644"/>
                </a:cubicBezTo>
                <a:cubicBezTo>
                  <a:pt x="273844" y="623411"/>
                  <a:pt x="309086" y="655796"/>
                  <a:pt x="377666" y="673894"/>
                </a:cubicBezTo>
                <a:cubicBezTo>
                  <a:pt x="422434" y="686276"/>
                  <a:pt x="479584" y="692944"/>
                  <a:pt x="540544" y="692944"/>
                </a:cubicBezTo>
                <a:cubicBezTo>
                  <a:pt x="620554" y="692944"/>
                  <a:pt x="807244" y="681514"/>
                  <a:pt x="807244" y="578644"/>
                </a:cubicBezTo>
                <a:lnTo>
                  <a:pt x="807244" y="483394"/>
                </a:lnTo>
                <a:cubicBezTo>
                  <a:pt x="808196" y="456724"/>
                  <a:pt x="795814" y="433864"/>
                  <a:pt x="770096" y="416719"/>
                </a:cubicBezTo>
                <a:close/>
              </a:path>
            </a:pathLst>
          </a:custGeom>
          <a:solidFill>
            <a:schemeClr val="tx1">
              <a:lumMod val="65000"/>
              <a:lumOff val="35000"/>
            </a:schemeClr>
          </a:solidFill>
          <a:ln w="9525" cap="flat">
            <a:noFill/>
            <a:prstDash val="solid"/>
            <a:miter/>
          </a:ln>
        </p:spPr>
        <p:txBody>
          <a:bodyPr rtlCol="0" anchor="ctr"/>
          <a:lstStyle/>
          <a:p>
            <a:endParaRPr lang="it-IT">
              <a:solidFill>
                <a:schemeClr val="tx1">
                  <a:lumMod val="65000"/>
                  <a:lumOff val="35000"/>
                </a:schemeClr>
              </a:solidFill>
            </a:endParaRPr>
          </a:p>
        </p:txBody>
      </p:sp>
      <p:sp>
        <p:nvSpPr>
          <p:cNvPr id="21" name="CasellaDiTesto 20">
            <a:extLst>
              <a:ext uri="{FF2B5EF4-FFF2-40B4-BE49-F238E27FC236}">
                <a16:creationId xmlns:a16="http://schemas.microsoft.com/office/drawing/2014/main" id="{0966045B-87CB-4572-9DF6-F51830B5CCA8}"/>
              </a:ext>
            </a:extLst>
          </p:cNvPr>
          <p:cNvSpPr txBox="1"/>
          <p:nvPr/>
        </p:nvSpPr>
        <p:spPr>
          <a:xfrm>
            <a:off x="5947326" y="4647050"/>
            <a:ext cx="6082110" cy="1384995"/>
          </a:xfrm>
          <a:prstGeom prst="rect">
            <a:avLst/>
          </a:prstGeom>
          <a:noFill/>
          <a:ln>
            <a:noFill/>
          </a:ln>
        </p:spPr>
        <p:txBody>
          <a:bodyPr wrap="square" rtlCol="0">
            <a:spAutoFit/>
          </a:bodyPr>
          <a:lstStyle/>
          <a:p>
            <a:r>
              <a:rPr lang="it-IT" sz="2800" dirty="0" err="1">
                <a:effectLst>
                  <a:outerShdw blurRad="38100" dist="38100" dir="2700000" algn="tl">
                    <a:srgbClr val="000000">
                      <a:alpha val="43137"/>
                    </a:srgbClr>
                  </a:outerShdw>
                </a:effectLst>
                <a:latin typeface="Californian FB" panose="0207040306080B030204" pitchFamily="18" charset="0"/>
              </a:rPr>
              <a:t>Different</a:t>
            </a:r>
            <a:r>
              <a:rPr lang="it-IT" sz="2800" dirty="0">
                <a:effectLst>
                  <a:outerShdw blurRad="38100" dist="38100" dir="2700000" algn="tl">
                    <a:srgbClr val="000000">
                      <a:alpha val="43137"/>
                    </a:srgbClr>
                  </a:outerShdw>
                </a:effectLst>
                <a:latin typeface="Californian FB" panose="0207040306080B030204" pitchFamily="18" charset="0"/>
              </a:rPr>
              <a:t> start-up names and </a:t>
            </a:r>
            <a:r>
              <a:rPr lang="it-IT" sz="2800" dirty="0" err="1">
                <a:effectLst>
                  <a:outerShdw blurRad="38100" dist="38100" dir="2700000" algn="tl">
                    <a:srgbClr val="000000">
                      <a:alpha val="43137"/>
                    </a:srgbClr>
                  </a:outerShdw>
                </a:effectLst>
                <a:latin typeface="Californian FB" panose="0207040306080B030204" pitchFamily="18" charset="0"/>
              </a:rPr>
              <a:t>descriptions</a:t>
            </a:r>
            <a:r>
              <a:rPr lang="it-IT" sz="2800" dirty="0">
                <a:effectLst>
                  <a:outerShdw blurRad="38100" dist="38100" dir="2700000" algn="tl">
                    <a:srgbClr val="000000">
                      <a:alpha val="43137"/>
                    </a:srgbClr>
                  </a:outerShdw>
                </a:effectLst>
                <a:latin typeface="Californian FB" panose="0207040306080B030204" pitchFamily="18" charset="0"/>
              </a:rPr>
              <a:t> </a:t>
            </a:r>
            <a:r>
              <a:rPr lang="it-IT" sz="2800" dirty="0" err="1">
                <a:effectLst>
                  <a:outerShdw blurRad="38100" dist="38100" dir="2700000" algn="tl">
                    <a:srgbClr val="000000">
                      <a:alpha val="43137"/>
                    </a:srgbClr>
                  </a:outerShdw>
                </a:effectLst>
                <a:latin typeface="Californian FB" panose="0207040306080B030204" pitchFamily="18" charset="0"/>
              </a:rPr>
              <a:t>have</a:t>
            </a:r>
            <a:r>
              <a:rPr lang="it-IT" sz="2800" dirty="0">
                <a:effectLst>
                  <a:outerShdw blurRad="38100" dist="38100" dir="2700000" algn="tl">
                    <a:srgbClr val="000000">
                      <a:alpha val="43137"/>
                    </a:srgbClr>
                  </a:outerShdw>
                </a:effectLst>
                <a:latin typeface="Californian FB" panose="0207040306080B030204" pitchFamily="18" charset="0"/>
              </a:rPr>
              <a:t> a </a:t>
            </a:r>
            <a:r>
              <a:rPr lang="it-IT" sz="2800" dirty="0" err="1">
                <a:effectLst>
                  <a:outerShdw blurRad="38100" dist="38100" dir="2700000" algn="tl">
                    <a:srgbClr val="000000">
                      <a:alpha val="43137"/>
                    </a:srgbClr>
                  </a:outerShdw>
                </a:effectLst>
                <a:latin typeface="Californian FB" panose="0207040306080B030204" pitchFamily="18" charset="0"/>
              </a:rPr>
              <a:t>different</a:t>
            </a:r>
            <a:r>
              <a:rPr lang="it-IT" sz="2800" dirty="0">
                <a:effectLst>
                  <a:outerShdw blurRad="38100" dist="38100" dir="2700000" algn="tl">
                    <a:srgbClr val="000000">
                      <a:alpha val="43137"/>
                    </a:srgbClr>
                  </a:outerShdw>
                </a:effectLst>
                <a:latin typeface="Californian FB" panose="0207040306080B030204" pitchFamily="18" charset="0"/>
              </a:rPr>
              <a:t> impact on </a:t>
            </a:r>
            <a:r>
              <a:rPr lang="it-IT" sz="2800" dirty="0" err="1">
                <a:effectLst>
                  <a:outerShdw blurRad="38100" dist="38100" dir="2700000" algn="tl">
                    <a:srgbClr val="000000">
                      <a:alpha val="43137"/>
                    </a:srgbClr>
                  </a:outerShdw>
                </a:effectLst>
                <a:latin typeface="Californian FB" panose="0207040306080B030204" pitchFamily="18" charset="0"/>
              </a:rPr>
              <a:t>raising</a:t>
            </a:r>
            <a:r>
              <a:rPr lang="it-IT" sz="2800" dirty="0">
                <a:effectLst>
                  <a:outerShdw blurRad="38100" dist="38100" dir="2700000" algn="tl">
                    <a:srgbClr val="000000">
                      <a:alpha val="43137"/>
                    </a:srgbClr>
                  </a:outerShdw>
                </a:effectLst>
                <a:latin typeface="Californian FB" panose="0207040306080B030204" pitchFamily="18" charset="0"/>
              </a:rPr>
              <a:t> funds by investors</a:t>
            </a:r>
          </a:p>
        </p:txBody>
      </p:sp>
      <p:cxnSp>
        <p:nvCxnSpPr>
          <p:cNvPr id="23" name="Connettore diritto 22">
            <a:extLst>
              <a:ext uri="{FF2B5EF4-FFF2-40B4-BE49-F238E27FC236}">
                <a16:creationId xmlns:a16="http://schemas.microsoft.com/office/drawing/2014/main" id="{AA16B619-40CB-40E3-851D-C79BA4D9703F}"/>
              </a:ext>
            </a:extLst>
          </p:cNvPr>
          <p:cNvCxnSpPr>
            <a:cxnSpLocks/>
          </p:cNvCxnSpPr>
          <p:nvPr/>
        </p:nvCxnSpPr>
        <p:spPr>
          <a:xfrm>
            <a:off x="5940897" y="4708604"/>
            <a:ext cx="0" cy="1323441"/>
          </a:xfrm>
          <a:prstGeom prst="line">
            <a:avLst/>
          </a:prstGeom>
          <a:ln w="28575">
            <a:solidFill>
              <a:srgbClr val="3A599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54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8" grpId="0" animBg="1"/>
      <p:bldP spid="19" grpId="0" animBg="1"/>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504C35-6E0E-C942-89CD-6C1A2D115F64}"/>
              </a:ext>
            </a:extLst>
          </p:cNvPr>
          <p:cNvSpPr>
            <a:spLocks noGrp="1"/>
          </p:cNvSpPr>
          <p:nvPr>
            <p:ph type="title"/>
          </p:nvPr>
        </p:nvSpPr>
        <p:spPr>
          <a:xfrm>
            <a:off x="640079" y="2053641"/>
            <a:ext cx="3669161" cy="2760098"/>
          </a:xfrm>
        </p:spPr>
        <p:txBody>
          <a:bodyPr>
            <a:normAutofit/>
          </a:bodyPr>
          <a:lstStyle/>
          <a:p>
            <a:r>
              <a:rPr lang="en-GB" b="1" dirty="0">
                <a:solidFill>
                  <a:srgbClr val="FFFFFF"/>
                </a:solidFill>
                <a:latin typeface="Californian FB" panose="0207040306080B030204" pitchFamily="18" charset="0"/>
              </a:rPr>
              <a:t>The Dataset</a:t>
            </a:r>
          </a:p>
        </p:txBody>
      </p:sp>
      <p:grpSp>
        <p:nvGrpSpPr>
          <p:cNvPr id="9" name="Elemento grafico 6" descr="Database">
            <a:extLst>
              <a:ext uri="{FF2B5EF4-FFF2-40B4-BE49-F238E27FC236}">
                <a16:creationId xmlns:a16="http://schemas.microsoft.com/office/drawing/2014/main" id="{5DBA99CA-F301-4574-85BC-8F5B093EE59D}"/>
              </a:ext>
            </a:extLst>
          </p:cNvPr>
          <p:cNvGrpSpPr/>
          <p:nvPr/>
        </p:nvGrpSpPr>
        <p:grpSpPr>
          <a:xfrm>
            <a:off x="10426861" y="5093815"/>
            <a:ext cx="1463040" cy="1463040"/>
            <a:chOff x="10403840" y="4434840"/>
            <a:chExt cx="1463040" cy="1463040"/>
          </a:xfrm>
          <a:solidFill>
            <a:schemeClr val="tx1">
              <a:lumMod val="65000"/>
              <a:lumOff val="35000"/>
            </a:schemeClr>
          </a:solidFill>
        </p:grpSpPr>
        <p:sp>
          <p:nvSpPr>
            <p:cNvPr id="11" name="Figura a mano libera: forma 10">
              <a:extLst>
                <a:ext uri="{FF2B5EF4-FFF2-40B4-BE49-F238E27FC236}">
                  <a16:creationId xmlns:a16="http://schemas.microsoft.com/office/drawing/2014/main" id="{0AF5BB22-44B4-4A55-B5A9-7510CA4832B6}"/>
                </a:ext>
              </a:extLst>
            </p:cNvPr>
            <p:cNvSpPr/>
            <p:nvPr/>
          </p:nvSpPr>
          <p:spPr>
            <a:xfrm>
              <a:off x="10697210" y="4575810"/>
              <a:ext cx="868680" cy="259080"/>
            </a:xfrm>
            <a:custGeom>
              <a:avLst/>
              <a:gdLst>
                <a:gd name="connsiteX0" fmla="*/ 864870 w 868680"/>
                <a:gd name="connsiteY0" fmla="*/ 133350 h 259080"/>
                <a:gd name="connsiteX1" fmla="*/ 438150 w 868680"/>
                <a:gd name="connsiteY1" fmla="*/ 255270 h 259080"/>
                <a:gd name="connsiteX2" fmla="*/ 11430 w 868680"/>
                <a:gd name="connsiteY2" fmla="*/ 133350 h 259080"/>
                <a:gd name="connsiteX3" fmla="*/ 438150 w 868680"/>
                <a:gd name="connsiteY3" fmla="*/ 11430 h 259080"/>
                <a:gd name="connsiteX4" fmla="*/ 864870 w 868680"/>
                <a:gd name="connsiteY4" fmla="*/ 133350 h 259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 h="259080">
                  <a:moveTo>
                    <a:pt x="864870" y="133350"/>
                  </a:moveTo>
                  <a:cubicBezTo>
                    <a:pt x="864870" y="200685"/>
                    <a:pt x="673821" y="255270"/>
                    <a:pt x="438150" y="255270"/>
                  </a:cubicBezTo>
                  <a:cubicBezTo>
                    <a:pt x="202479" y="255270"/>
                    <a:pt x="11430" y="200685"/>
                    <a:pt x="11430" y="133350"/>
                  </a:cubicBezTo>
                  <a:cubicBezTo>
                    <a:pt x="11430" y="66015"/>
                    <a:pt x="202479" y="11430"/>
                    <a:pt x="438150" y="11430"/>
                  </a:cubicBezTo>
                  <a:cubicBezTo>
                    <a:pt x="673821" y="11430"/>
                    <a:pt x="864870" y="66015"/>
                    <a:pt x="864870" y="133350"/>
                  </a:cubicBezTo>
                  <a:close/>
                </a:path>
              </a:pathLst>
            </a:custGeom>
            <a:grpFill/>
            <a:ln w="9525"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3E07FF6A-CF38-41E1-8624-CBCE3F739FD5}"/>
                </a:ext>
              </a:extLst>
            </p:cNvPr>
            <p:cNvSpPr/>
            <p:nvPr/>
          </p:nvSpPr>
          <p:spPr>
            <a:xfrm>
              <a:off x="10697210" y="4758690"/>
              <a:ext cx="868680" cy="381000"/>
            </a:xfrm>
            <a:custGeom>
              <a:avLst/>
              <a:gdLst>
                <a:gd name="connsiteX0" fmla="*/ 742950 w 868680"/>
                <a:gd name="connsiteY0" fmla="*/ 255270 h 381000"/>
                <a:gd name="connsiteX1" fmla="*/ 712470 w 868680"/>
                <a:gd name="connsiteY1" fmla="*/ 224790 h 381000"/>
                <a:gd name="connsiteX2" fmla="*/ 742950 w 868680"/>
                <a:gd name="connsiteY2" fmla="*/ 194310 h 381000"/>
                <a:gd name="connsiteX3" fmla="*/ 773430 w 868680"/>
                <a:gd name="connsiteY3" fmla="*/ 224790 h 381000"/>
                <a:gd name="connsiteX4" fmla="*/ 742950 w 868680"/>
                <a:gd name="connsiteY4" fmla="*/ 255270 h 381000"/>
                <a:gd name="connsiteX5" fmla="*/ 438150 w 868680"/>
                <a:gd name="connsiteY5" fmla="*/ 133350 h 381000"/>
                <a:gd name="connsiteX6" fmla="*/ 11430 w 868680"/>
                <a:gd name="connsiteY6" fmla="*/ 11430 h 381000"/>
                <a:gd name="connsiteX7" fmla="*/ 11430 w 868680"/>
                <a:gd name="connsiteY7" fmla="*/ 255270 h 381000"/>
                <a:gd name="connsiteX8" fmla="*/ 438150 w 868680"/>
                <a:gd name="connsiteY8" fmla="*/ 377190 h 381000"/>
                <a:gd name="connsiteX9" fmla="*/ 864870 w 868680"/>
                <a:gd name="connsiteY9" fmla="*/ 255270 h 381000"/>
                <a:gd name="connsiteX10" fmla="*/ 864870 w 868680"/>
                <a:gd name="connsiteY10" fmla="*/ 11430 h 381000"/>
                <a:gd name="connsiteX11" fmla="*/ 438150 w 868680"/>
                <a:gd name="connsiteY11" fmla="*/ 13335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8680" h="381000">
                  <a:moveTo>
                    <a:pt x="742950" y="255270"/>
                  </a:moveTo>
                  <a:cubicBezTo>
                    <a:pt x="724662" y="255270"/>
                    <a:pt x="712470" y="243078"/>
                    <a:pt x="712470" y="224790"/>
                  </a:cubicBezTo>
                  <a:cubicBezTo>
                    <a:pt x="712470" y="206502"/>
                    <a:pt x="724662" y="194310"/>
                    <a:pt x="742950" y="194310"/>
                  </a:cubicBezTo>
                  <a:cubicBezTo>
                    <a:pt x="761238" y="194310"/>
                    <a:pt x="773430" y="206502"/>
                    <a:pt x="773430" y="224790"/>
                  </a:cubicBezTo>
                  <a:cubicBezTo>
                    <a:pt x="773430" y="243078"/>
                    <a:pt x="761238" y="255270"/>
                    <a:pt x="742950" y="255270"/>
                  </a:cubicBezTo>
                  <a:close/>
                  <a:moveTo>
                    <a:pt x="438150" y="133350"/>
                  </a:moveTo>
                  <a:cubicBezTo>
                    <a:pt x="203454" y="133350"/>
                    <a:pt x="11430" y="78486"/>
                    <a:pt x="11430" y="11430"/>
                  </a:cubicBezTo>
                  <a:lnTo>
                    <a:pt x="11430" y="255270"/>
                  </a:lnTo>
                  <a:cubicBezTo>
                    <a:pt x="11430" y="322326"/>
                    <a:pt x="203454" y="377190"/>
                    <a:pt x="438150" y="377190"/>
                  </a:cubicBezTo>
                  <a:cubicBezTo>
                    <a:pt x="672846" y="377190"/>
                    <a:pt x="864870" y="322326"/>
                    <a:pt x="864870" y="255270"/>
                  </a:cubicBezTo>
                  <a:lnTo>
                    <a:pt x="864870" y="11430"/>
                  </a:lnTo>
                  <a:cubicBezTo>
                    <a:pt x="864870" y="78486"/>
                    <a:pt x="672846" y="133350"/>
                    <a:pt x="438150" y="133350"/>
                  </a:cubicBezTo>
                  <a:close/>
                </a:path>
              </a:pathLst>
            </a:custGeom>
            <a:grpFill/>
            <a:ln w="9525" cap="flat">
              <a:noFill/>
              <a:prstDash val="solid"/>
              <a:miter/>
            </a:ln>
          </p:spPr>
          <p:txBody>
            <a:bodyPr rtlCol="0" anchor="ctr"/>
            <a:lstStyle/>
            <a:p>
              <a:endParaRPr lang="it-IT"/>
            </a:p>
          </p:txBody>
        </p:sp>
        <p:sp>
          <p:nvSpPr>
            <p:cNvPr id="14" name="Figura a mano libera: forma 13">
              <a:extLst>
                <a:ext uri="{FF2B5EF4-FFF2-40B4-BE49-F238E27FC236}">
                  <a16:creationId xmlns:a16="http://schemas.microsoft.com/office/drawing/2014/main" id="{151497FD-4F8A-49CD-A922-F2928636A13E}"/>
                </a:ext>
              </a:extLst>
            </p:cNvPr>
            <p:cNvSpPr/>
            <p:nvPr/>
          </p:nvSpPr>
          <p:spPr>
            <a:xfrm>
              <a:off x="10697210" y="5063490"/>
              <a:ext cx="868680" cy="381000"/>
            </a:xfrm>
            <a:custGeom>
              <a:avLst/>
              <a:gdLst>
                <a:gd name="connsiteX0" fmla="*/ 742950 w 868680"/>
                <a:gd name="connsiteY0" fmla="*/ 255270 h 381000"/>
                <a:gd name="connsiteX1" fmla="*/ 712470 w 868680"/>
                <a:gd name="connsiteY1" fmla="*/ 224790 h 381000"/>
                <a:gd name="connsiteX2" fmla="*/ 742950 w 868680"/>
                <a:gd name="connsiteY2" fmla="*/ 194310 h 381000"/>
                <a:gd name="connsiteX3" fmla="*/ 773430 w 868680"/>
                <a:gd name="connsiteY3" fmla="*/ 224790 h 381000"/>
                <a:gd name="connsiteX4" fmla="*/ 742950 w 868680"/>
                <a:gd name="connsiteY4" fmla="*/ 255270 h 381000"/>
                <a:gd name="connsiteX5" fmla="*/ 438150 w 868680"/>
                <a:gd name="connsiteY5" fmla="*/ 133350 h 381000"/>
                <a:gd name="connsiteX6" fmla="*/ 11430 w 868680"/>
                <a:gd name="connsiteY6" fmla="*/ 11430 h 381000"/>
                <a:gd name="connsiteX7" fmla="*/ 11430 w 868680"/>
                <a:gd name="connsiteY7" fmla="*/ 255270 h 381000"/>
                <a:gd name="connsiteX8" fmla="*/ 438150 w 868680"/>
                <a:gd name="connsiteY8" fmla="*/ 377190 h 381000"/>
                <a:gd name="connsiteX9" fmla="*/ 864870 w 868680"/>
                <a:gd name="connsiteY9" fmla="*/ 255270 h 381000"/>
                <a:gd name="connsiteX10" fmla="*/ 864870 w 868680"/>
                <a:gd name="connsiteY10" fmla="*/ 11430 h 381000"/>
                <a:gd name="connsiteX11" fmla="*/ 438150 w 868680"/>
                <a:gd name="connsiteY11" fmla="*/ 13335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8680" h="381000">
                  <a:moveTo>
                    <a:pt x="742950" y="255270"/>
                  </a:moveTo>
                  <a:cubicBezTo>
                    <a:pt x="724662" y="255270"/>
                    <a:pt x="712470" y="243078"/>
                    <a:pt x="712470" y="224790"/>
                  </a:cubicBezTo>
                  <a:cubicBezTo>
                    <a:pt x="712470" y="206502"/>
                    <a:pt x="724662" y="194310"/>
                    <a:pt x="742950" y="194310"/>
                  </a:cubicBezTo>
                  <a:cubicBezTo>
                    <a:pt x="761238" y="194310"/>
                    <a:pt x="773430" y="206502"/>
                    <a:pt x="773430" y="224790"/>
                  </a:cubicBezTo>
                  <a:cubicBezTo>
                    <a:pt x="773430" y="243078"/>
                    <a:pt x="761238" y="255270"/>
                    <a:pt x="742950" y="255270"/>
                  </a:cubicBezTo>
                  <a:close/>
                  <a:moveTo>
                    <a:pt x="438150" y="133350"/>
                  </a:moveTo>
                  <a:cubicBezTo>
                    <a:pt x="203454" y="133350"/>
                    <a:pt x="11430" y="78486"/>
                    <a:pt x="11430" y="11430"/>
                  </a:cubicBezTo>
                  <a:lnTo>
                    <a:pt x="11430" y="255270"/>
                  </a:lnTo>
                  <a:cubicBezTo>
                    <a:pt x="11430" y="322326"/>
                    <a:pt x="203454" y="377190"/>
                    <a:pt x="438150" y="377190"/>
                  </a:cubicBezTo>
                  <a:cubicBezTo>
                    <a:pt x="672846" y="377190"/>
                    <a:pt x="864870" y="322326"/>
                    <a:pt x="864870" y="255270"/>
                  </a:cubicBezTo>
                  <a:lnTo>
                    <a:pt x="864870" y="11430"/>
                  </a:lnTo>
                  <a:cubicBezTo>
                    <a:pt x="864870" y="78486"/>
                    <a:pt x="672846" y="133350"/>
                    <a:pt x="438150" y="133350"/>
                  </a:cubicBezTo>
                  <a:close/>
                </a:path>
              </a:pathLst>
            </a:custGeom>
            <a:grpFill/>
            <a:ln w="9525"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2AC098C-2313-4762-B2EA-15D528C66B98}"/>
                </a:ext>
              </a:extLst>
            </p:cNvPr>
            <p:cNvSpPr/>
            <p:nvPr/>
          </p:nvSpPr>
          <p:spPr>
            <a:xfrm>
              <a:off x="10697210" y="5368290"/>
              <a:ext cx="868680" cy="381000"/>
            </a:xfrm>
            <a:custGeom>
              <a:avLst/>
              <a:gdLst>
                <a:gd name="connsiteX0" fmla="*/ 742950 w 868680"/>
                <a:gd name="connsiteY0" fmla="*/ 255270 h 381000"/>
                <a:gd name="connsiteX1" fmla="*/ 712470 w 868680"/>
                <a:gd name="connsiteY1" fmla="*/ 224790 h 381000"/>
                <a:gd name="connsiteX2" fmla="*/ 742950 w 868680"/>
                <a:gd name="connsiteY2" fmla="*/ 194310 h 381000"/>
                <a:gd name="connsiteX3" fmla="*/ 773430 w 868680"/>
                <a:gd name="connsiteY3" fmla="*/ 224790 h 381000"/>
                <a:gd name="connsiteX4" fmla="*/ 742950 w 868680"/>
                <a:gd name="connsiteY4" fmla="*/ 255270 h 381000"/>
                <a:gd name="connsiteX5" fmla="*/ 438150 w 868680"/>
                <a:gd name="connsiteY5" fmla="*/ 133350 h 381000"/>
                <a:gd name="connsiteX6" fmla="*/ 11430 w 868680"/>
                <a:gd name="connsiteY6" fmla="*/ 11430 h 381000"/>
                <a:gd name="connsiteX7" fmla="*/ 11430 w 868680"/>
                <a:gd name="connsiteY7" fmla="*/ 255270 h 381000"/>
                <a:gd name="connsiteX8" fmla="*/ 438150 w 868680"/>
                <a:gd name="connsiteY8" fmla="*/ 377190 h 381000"/>
                <a:gd name="connsiteX9" fmla="*/ 864870 w 868680"/>
                <a:gd name="connsiteY9" fmla="*/ 255270 h 381000"/>
                <a:gd name="connsiteX10" fmla="*/ 864870 w 868680"/>
                <a:gd name="connsiteY10" fmla="*/ 11430 h 381000"/>
                <a:gd name="connsiteX11" fmla="*/ 438150 w 868680"/>
                <a:gd name="connsiteY11" fmla="*/ 13335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8680" h="381000">
                  <a:moveTo>
                    <a:pt x="742950" y="255270"/>
                  </a:moveTo>
                  <a:cubicBezTo>
                    <a:pt x="724662" y="255270"/>
                    <a:pt x="712470" y="243078"/>
                    <a:pt x="712470" y="224790"/>
                  </a:cubicBezTo>
                  <a:cubicBezTo>
                    <a:pt x="712470" y="206502"/>
                    <a:pt x="724662" y="194310"/>
                    <a:pt x="742950" y="194310"/>
                  </a:cubicBezTo>
                  <a:cubicBezTo>
                    <a:pt x="761238" y="194310"/>
                    <a:pt x="773430" y="206502"/>
                    <a:pt x="773430" y="224790"/>
                  </a:cubicBezTo>
                  <a:cubicBezTo>
                    <a:pt x="773430" y="243078"/>
                    <a:pt x="761238" y="255270"/>
                    <a:pt x="742950" y="255270"/>
                  </a:cubicBezTo>
                  <a:close/>
                  <a:moveTo>
                    <a:pt x="438150" y="133350"/>
                  </a:moveTo>
                  <a:cubicBezTo>
                    <a:pt x="203454" y="133350"/>
                    <a:pt x="11430" y="78486"/>
                    <a:pt x="11430" y="11430"/>
                  </a:cubicBezTo>
                  <a:lnTo>
                    <a:pt x="11430" y="255270"/>
                  </a:lnTo>
                  <a:cubicBezTo>
                    <a:pt x="11430" y="322326"/>
                    <a:pt x="203454" y="377190"/>
                    <a:pt x="438150" y="377190"/>
                  </a:cubicBezTo>
                  <a:cubicBezTo>
                    <a:pt x="672846" y="377190"/>
                    <a:pt x="864870" y="322326"/>
                    <a:pt x="864870" y="255270"/>
                  </a:cubicBezTo>
                  <a:lnTo>
                    <a:pt x="864870" y="11430"/>
                  </a:lnTo>
                  <a:cubicBezTo>
                    <a:pt x="864870" y="78486"/>
                    <a:pt x="672846" y="133350"/>
                    <a:pt x="438150" y="133350"/>
                  </a:cubicBezTo>
                  <a:close/>
                </a:path>
              </a:pathLst>
            </a:custGeom>
            <a:grpFill/>
            <a:ln w="9525" cap="flat">
              <a:noFill/>
              <a:prstDash val="solid"/>
              <a:miter/>
            </a:ln>
          </p:spPr>
          <p:txBody>
            <a:bodyPr rtlCol="0" anchor="ctr"/>
            <a:lstStyle/>
            <a:p>
              <a:endParaRPr lang="it-IT"/>
            </a:p>
          </p:txBody>
        </p:sp>
      </p:grpSp>
      <p:sp>
        <p:nvSpPr>
          <p:cNvPr id="16" name="CasellaDiTesto 15">
            <a:extLst>
              <a:ext uri="{FF2B5EF4-FFF2-40B4-BE49-F238E27FC236}">
                <a16:creationId xmlns:a16="http://schemas.microsoft.com/office/drawing/2014/main" id="{C021F009-5D43-48EA-A6F6-86CC44E8A2F7}"/>
              </a:ext>
            </a:extLst>
          </p:cNvPr>
          <p:cNvSpPr txBox="1"/>
          <p:nvPr/>
        </p:nvSpPr>
        <p:spPr>
          <a:xfrm>
            <a:off x="5716351" y="2068735"/>
            <a:ext cx="6082110" cy="3539430"/>
          </a:xfrm>
          <a:prstGeom prst="rect">
            <a:avLst/>
          </a:prstGeom>
          <a:noFill/>
        </p:spPr>
        <p:txBody>
          <a:bodyPr wrap="square" rtlCol="0">
            <a:spAutoFit/>
          </a:bodyPr>
          <a:lstStyle/>
          <a:p>
            <a:pPr marL="457200" indent="-457200">
              <a:buClr>
                <a:schemeClr val="accent1">
                  <a:lumMod val="75000"/>
                </a:schemeClr>
              </a:buClr>
              <a:buFont typeface="Wingdings" panose="05000000000000000000" pitchFamily="2" charset="2"/>
              <a:buChar char="ü"/>
            </a:pPr>
            <a:r>
              <a:rPr lang="it-IT" sz="2800" dirty="0" err="1">
                <a:effectLst>
                  <a:outerShdw blurRad="38100" dist="38100" dir="2700000" algn="tl">
                    <a:srgbClr val="000000">
                      <a:alpha val="43137"/>
                    </a:srgbClr>
                  </a:outerShdw>
                </a:effectLst>
                <a:latin typeface="Californian FB" panose="0207040306080B030204" pitchFamily="18" charset="0"/>
              </a:rPr>
              <a:t>Startups</a:t>
            </a:r>
            <a:r>
              <a:rPr lang="it-IT" sz="2800" dirty="0">
                <a:effectLst>
                  <a:outerShdw blurRad="38100" dist="38100" dir="2700000" algn="tl">
                    <a:srgbClr val="000000">
                      <a:alpha val="43137"/>
                    </a:srgbClr>
                  </a:outerShdw>
                </a:effectLst>
                <a:latin typeface="Californian FB" panose="0207040306080B030204" pitchFamily="18" charset="0"/>
              </a:rPr>
              <a:t> </a:t>
            </a:r>
            <a:r>
              <a:rPr lang="it-IT" sz="2800" dirty="0" err="1">
                <a:effectLst>
                  <a:outerShdw blurRad="38100" dist="38100" dir="2700000" algn="tl">
                    <a:srgbClr val="000000">
                      <a:alpha val="43137"/>
                    </a:srgbClr>
                  </a:outerShdw>
                </a:effectLst>
                <a:latin typeface="Californian FB" panose="0207040306080B030204" pitchFamily="18" charset="0"/>
              </a:rPr>
              <a:t>founded</a:t>
            </a:r>
            <a:r>
              <a:rPr lang="it-IT" sz="2800" dirty="0">
                <a:effectLst>
                  <a:outerShdw blurRad="38100" dist="38100" dir="2700000" algn="tl">
                    <a:srgbClr val="000000">
                      <a:alpha val="43137"/>
                    </a:srgbClr>
                  </a:outerShdw>
                </a:effectLst>
                <a:latin typeface="Californian FB" panose="0207040306080B030204" pitchFamily="18" charset="0"/>
              </a:rPr>
              <a:t> from 1990 to 2014</a:t>
            </a:r>
          </a:p>
          <a:p>
            <a:pPr marL="457200" indent="-457200">
              <a:buClr>
                <a:schemeClr val="accent1">
                  <a:lumMod val="75000"/>
                </a:schemeClr>
              </a:buClr>
              <a:buFont typeface="Wingdings" panose="05000000000000000000" pitchFamily="2" charset="2"/>
              <a:buChar char="ü"/>
            </a:pPr>
            <a:r>
              <a:rPr lang="it-IT" sz="2800" dirty="0" err="1">
                <a:effectLst>
                  <a:outerShdw blurRad="38100" dist="38100" dir="2700000" algn="tl">
                    <a:srgbClr val="000000">
                      <a:alpha val="43137"/>
                    </a:srgbClr>
                  </a:outerShdw>
                </a:effectLst>
                <a:latin typeface="Californian FB" panose="0207040306080B030204" pitchFamily="18" charset="0"/>
              </a:rPr>
              <a:t>Scraped</a:t>
            </a:r>
            <a:r>
              <a:rPr lang="it-IT" sz="2800" dirty="0">
                <a:effectLst>
                  <a:outerShdw blurRad="38100" dist="38100" dir="2700000" algn="tl">
                    <a:srgbClr val="000000">
                      <a:alpha val="43137"/>
                    </a:srgbClr>
                  </a:outerShdw>
                </a:effectLst>
                <a:latin typeface="Californian FB" panose="0207040306080B030204" pitchFamily="18" charset="0"/>
              </a:rPr>
              <a:t> data </a:t>
            </a:r>
            <a:r>
              <a:rPr lang="it-IT" sz="2800" dirty="0" err="1">
                <a:effectLst>
                  <a:outerShdw blurRad="38100" dist="38100" dir="2700000" algn="tl">
                    <a:srgbClr val="000000">
                      <a:alpha val="43137"/>
                    </a:srgbClr>
                  </a:outerShdw>
                </a:effectLst>
                <a:latin typeface="Californian FB" panose="0207040306080B030204" pitchFamily="18" charset="0"/>
              </a:rPr>
              <a:t>about</a:t>
            </a:r>
            <a:r>
              <a:rPr lang="it-IT" sz="2800" dirty="0">
                <a:effectLst>
                  <a:outerShdw blurRad="38100" dist="38100" dir="2700000" algn="tl">
                    <a:srgbClr val="000000">
                      <a:alpha val="43137"/>
                    </a:srgbClr>
                  </a:outerShdw>
                </a:effectLst>
                <a:latin typeface="Californian FB" panose="0207040306080B030204" pitchFamily="18" charset="0"/>
              </a:rPr>
              <a:t> </a:t>
            </a:r>
            <a:r>
              <a:rPr lang="it-IT" sz="2800" dirty="0" err="1">
                <a:effectLst>
                  <a:outerShdw blurRad="38100" dist="38100" dir="2700000" algn="tl">
                    <a:srgbClr val="000000">
                      <a:alpha val="43137"/>
                    </a:srgbClr>
                  </a:outerShdw>
                </a:effectLst>
                <a:latin typeface="Californian FB" panose="0207040306080B030204" pitchFamily="18" charset="0"/>
              </a:rPr>
              <a:t>startups</a:t>
            </a:r>
            <a:r>
              <a:rPr lang="it-IT" sz="2800" dirty="0">
                <a:effectLst>
                  <a:outerShdw blurRad="38100" dist="38100" dir="2700000" algn="tl">
                    <a:srgbClr val="000000">
                      <a:alpha val="43137"/>
                    </a:srgbClr>
                  </a:outerShdw>
                </a:effectLst>
                <a:latin typeface="Californian FB" panose="0207040306080B030204" pitchFamily="18" charset="0"/>
              </a:rPr>
              <a:t> </a:t>
            </a:r>
            <a:r>
              <a:rPr lang="it-IT" sz="2800" dirty="0" err="1">
                <a:effectLst>
                  <a:outerShdw blurRad="38100" dist="38100" dir="2700000" algn="tl">
                    <a:srgbClr val="000000">
                      <a:alpha val="43137"/>
                    </a:srgbClr>
                  </a:outerShdw>
                </a:effectLst>
                <a:latin typeface="Californian FB" panose="0207040306080B030204" pitchFamily="18" charset="0"/>
              </a:rPr>
              <a:t>founded</a:t>
            </a:r>
            <a:r>
              <a:rPr lang="it-IT" sz="2800" dirty="0">
                <a:effectLst>
                  <a:outerShdw blurRad="38100" dist="38100" dir="2700000" algn="tl">
                    <a:srgbClr val="000000">
                      <a:alpha val="43137"/>
                    </a:srgbClr>
                  </a:outerShdw>
                </a:effectLst>
                <a:latin typeface="Californian FB" panose="0207040306080B030204" pitchFamily="18" charset="0"/>
              </a:rPr>
              <a:t> from 2015 to 2018</a:t>
            </a:r>
          </a:p>
          <a:p>
            <a:pPr marL="457200" indent="-457200">
              <a:buClr>
                <a:schemeClr val="accent1">
                  <a:lumMod val="75000"/>
                </a:schemeClr>
              </a:buClr>
              <a:buFont typeface="Wingdings" panose="05000000000000000000" pitchFamily="2" charset="2"/>
              <a:buChar char="ü"/>
            </a:pPr>
            <a:r>
              <a:rPr lang="it-IT" sz="2800" dirty="0">
                <a:effectLst>
                  <a:outerShdw blurRad="38100" dist="38100" dir="2700000" algn="tl">
                    <a:srgbClr val="000000">
                      <a:alpha val="43137"/>
                    </a:srgbClr>
                  </a:outerShdw>
                </a:effectLst>
                <a:latin typeface="Californian FB" panose="0207040306080B030204" pitchFamily="18" charset="0"/>
              </a:rPr>
              <a:t>From 754 </a:t>
            </a:r>
            <a:r>
              <a:rPr lang="it-IT" sz="2800" dirty="0" err="1">
                <a:effectLst>
                  <a:outerShdw blurRad="38100" dist="38100" dir="2700000" algn="tl">
                    <a:srgbClr val="000000">
                      <a:alpha val="43137"/>
                    </a:srgbClr>
                  </a:outerShdw>
                </a:effectLst>
                <a:latin typeface="Californian FB" panose="0207040306080B030204" pitchFamily="18" charset="0"/>
              </a:rPr>
              <a:t>markets</a:t>
            </a:r>
            <a:r>
              <a:rPr lang="it-IT" sz="2800" dirty="0">
                <a:effectLst>
                  <a:outerShdw blurRad="38100" dist="38100" dir="2700000" algn="tl">
                    <a:srgbClr val="000000">
                      <a:alpha val="43137"/>
                    </a:srgbClr>
                  </a:outerShdw>
                </a:effectLst>
                <a:latin typeface="Californian FB" panose="0207040306080B030204" pitchFamily="18" charset="0"/>
              </a:rPr>
              <a:t> to 19 </a:t>
            </a:r>
            <a:r>
              <a:rPr lang="it-IT" sz="2800" dirty="0" err="1">
                <a:effectLst>
                  <a:outerShdw blurRad="38100" dist="38100" dir="2700000" algn="tl">
                    <a:srgbClr val="000000">
                      <a:alpha val="43137"/>
                    </a:srgbClr>
                  </a:outerShdw>
                </a:effectLst>
                <a:latin typeface="Californian FB" panose="0207040306080B030204" pitchFamily="18" charset="0"/>
              </a:rPr>
              <a:t>categories</a:t>
            </a:r>
            <a:endParaRPr lang="it-IT" sz="2800" dirty="0">
              <a:effectLst>
                <a:outerShdw blurRad="38100" dist="38100" dir="2700000" algn="tl">
                  <a:srgbClr val="000000">
                    <a:alpha val="43137"/>
                  </a:srgbClr>
                </a:outerShdw>
              </a:effectLst>
              <a:latin typeface="Californian FB" panose="0207040306080B030204" pitchFamily="18" charset="0"/>
            </a:endParaRPr>
          </a:p>
          <a:p>
            <a:pPr marL="457200" indent="-457200">
              <a:buClr>
                <a:schemeClr val="accent1">
                  <a:lumMod val="75000"/>
                </a:schemeClr>
              </a:buClr>
              <a:buFont typeface="Wingdings" panose="05000000000000000000" pitchFamily="2" charset="2"/>
              <a:buChar char="ü"/>
            </a:pPr>
            <a:r>
              <a:rPr lang="it-IT" sz="2800" dirty="0" err="1">
                <a:effectLst>
                  <a:outerShdw blurRad="38100" dist="38100" dir="2700000" algn="tl">
                    <a:srgbClr val="000000">
                      <a:alpha val="43137"/>
                    </a:srgbClr>
                  </a:outerShdw>
                </a:effectLst>
                <a:latin typeface="Californian FB" panose="0207040306080B030204" pitchFamily="18" charset="0"/>
              </a:rPr>
              <a:t>Descriptions</a:t>
            </a:r>
            <a:r>
              <a:rPr lang="it-IT" sz="2800" dirty="0">
                <a:effectLst>
                  <a:outerShdw blurRad="38100" dist="38100" dir="2700000" algn="tl">
                    <a:srgbClr val="000000">
                      <a:alpha val="43137"/>
                    </a:srgbClr>
                  </a:outerShdw>
                </a:effectLst>
                <a:latin typeface="Californian FB" panose="0207040306080B030204" pitchFamily="18" charset="0"/>
              </a:rPr>
              <a:t> </a:t>
            </a:r>
            <a:r>
              <a:rPr lang="it-IT" sz="2800" dirty="0" err="1">
                <a:effectLst>
                  <a:outerShdw blurRad="38100" dist="38100" dir="2700000" algn="tl">
                    <a:srgbClr val="000000">
                      <a:alpha val="43137"/>
                    </a:srgbClr>
                  </a:outerShdw>
                </a:effectLst>
                <a:latin typeface="Californian FB" panose="0207040306080B030204" pitchFamily="18" charset="0"/>
              </a:rPr>
              <a:t>scraped</a:t>
            </a:r>
            <a:r>
              <a:rPr lang="it-IT" sz="2800" dirty="0">
                <a:effectLst>
                  <a:outerShdw blurRad="38100" dist="38100" dir="2700000" algn="tl">
                    <a:srgbClr val="000000">
                      <a:alpha val="43137"/>
                    </a:srgbClr>
                  </a:outerShdw>
                </a:effectLst>
                <a:latin typeface="Californian FB" panose="0207040306080B030204" pitchFamily="18" charset="0"/>
              </a:rPr>
              <a:t> from web (work in progress)</a:t>
            </a:r>
          </a:p>
          <a:p>
            <a:pPr marL="457200" indent="-457200">
              <a:buFont typeface="Arial" panose="020B0604020202020204" pitchFamily="34" charset="0"/>
              <a:buChar char="•"/>
            </a:pPr>
            <a:endParaRPr lang="it-IT" sz="2800" dirty="0">
              <a:effectLst>
                <a:outerShdw blurRad="38100" dist="38100" dir="2700000" algn="tl">
                  <a:srgbClr val="000000">
                    <a:alpha val="43137"/>
                  </a:srgbClr>
                </a:outerShdw>
              </a:effectLst>
            </a:endParaRPr>
          </a:p>
          <a:p>
            <a:endParaRPr lang="it-IT" sz="2800" dirty="0"/>
          </a:p>
        </p:txBody>
      </p:sp>
    </p:spTree>
    <p:extLst>
      <p:ext uri="{BB962C8B-B14F-4D97-AF65-F5344CB8AC3E}">
        <p14:creationId xmlns:p14="http://schemas.microsoft.com/office/powerpoint/2010/main" val="1881606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fade">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ttangolo 19">
            <a:extLst>
              <a:ext uri="{FF2B5EF4-FFF2-40B4-BE49-F238E27FC236}">
                <a16:creationId xmlns:a16="http://schemas.microsoft.com/office/drawing/2014/main" id="{01A59AC2-A217-441E-A7A3-6041234A8B08}"/>
              </a:ext>
            </a:extLst>
          </p:cNvPr>
          <p:cNvSpPr/>
          <p:nvPr/>
        </p:nvSpPr>
        <p:spPr>
          <a:xfrm>
            <a:off x="5569694" y="0"/>
            <a:ext cx="5843621" cy="3922975"/>
          </a:xfrm>
          <a:prstGeom prst="rect">
            <a:avLst/>
          </a:prstGeom>
          <a:blipFill dpi="0" rotWithShape="1">
            <a:blip r:embed="rId4">
              <a:alphaModFix amt="45000"/>
              <a:duotone>
                <a:schemeClr val="accent1">
                  <a:shade val="45000"/>
                  <a:satMod val="135000"/>
                </a:schemeClr>
                <a:prstClr val="white"/>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C1CED338-0D74-4A40-A11F-23F322ABDDB6}"/>
              </a:ext>
            </a:extLst>
          </p:cNvPr>
          <p:cNvSpPr>
            <a:spLocks noGrp="1"/>
          </p:cNvSpPr>
          <p:nvPr>
            <p:ph type="title"/>
          </p:nvPr>
        </p:nvSpPr>
        <p:spPr>
          <a:xfrm>
            <a:off x="640079" y="2053641"/>
            <a:ext cx="3669161" cy="2760098"/>
          </a:xfrm>
        </p:spPr>
        <p:txBody>
          <a:bodyPr>
            <a:normAutofit/>
          </a:bodyPr>
          <a:lstStyle/>
          <a:p>
            <a:r>
              <a:rPr lang="en-GB" b="1" dirty="0">
                <a:solidFill>
                  <a:srgbClr val="FFFFFF"/>
                </a:solidFill>
                <a:latin typeface="Californian FB" panose="0207040306080B030204" pitchFamily="18" charset="0"/>
              </a:rPr>
              <a:t>The Method</a:t>
            </a:r>
          </a:p>
        </p:txBody>
      </p:sp>
      <p:sp>
        <p:nvSpPr>
          <p:cNvPr id="9" name="Segnaposto contenuto 8">
            <a:extLst>
              <a:ext uri="{FF2B5EF4-FFF2-40B4-BE49-F238E27FC236}">
                <a16:creationId xmlns:a16="http://schemas.microsoft.com/office/drawing/2014/main" id="{491705B0-3F23-44C3-8A94-A42594814F7D}"/>
              </a:ext>
            </a:extLst>
          </p:cNvPr>
          <p:cNvSpPr>
            <a:spLocks noGrp="1"/>
          </p:cNvSpPr>
          <p:nvPr>
            <p:ph idx="1"/>
          </p:nvPr>
        </p:nvSpPr>
        <p:spPr>
          <a:xfrm>
            <a:off x="5838463" y="3393575"/>
            <a:ext cx="5306084" cy="782320"/>
          </a:xfrm>
        </p:spPr>
        <p:txBody>
          <a:bodyPr anchor="ctr">
            <a:normAutofit/>
          </a:bodyPr>
          <a:lstStyle/>
          <a:p>
            <a:pPr marL="0" indent="0">
              <a:buNone/>
            </a:pPr>
            <a:r>
              <a:rPr lang="it-IT" sz="3200" u="sng" dirty="0">
                <a:solidFill>
                  <a:srgbClr val="000000"/>
                </a:solidFill>
                <a:effectLst>
                  <a:outerShdw blurRad="38100" dist="38100" dir="2700000" algn="tl">
                    <a:srgbClr val="000000">
                      <a:alpha val="43137"/>
                    </a:srgbClr>
                  </a:outerShdw>
                </a:effectLst>
                <a:latin typeface="Californian FB" panose="0207040306080B030204" pitchFamily="18" charset="0"/>
              </a:rPr>
              <a:t>Features:</a:t>
            </a:r>
          </a:p>
        </p:txBody>
      </p:sp>
      <p:sp>
        <p:nvSpPr>
          <p:cNvPr id="15" name="CasellaDiTesto 14">
            <a:extLst>
              <a:ext uri="{FF2B5EF4-FFF2-40B4-BE49-F238E27FC236}">
                <a16:creationId xmlns:a16="http://schemas.microsoft.com/office/drawing/2014/main" id="{BDB86874-4C67-4D0D-9B92-599E51B8740A}"/>
              </a:ext>
            </a:extLst>
          </p:cNvPr>
          <p:cNvSpPr txBox="1"/>
          <p:nvPr/>
        </p:nvSpPr>
        <p:spPr>
          <a:xfrm>
            <a:off x="5569694" y="4105392"/>
            <a:ext cx="6353537" cy="2246769"/>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ü"/>
            </a:pPr>
            <a:r>
              <a:rPr lang="en-GB" sz="2800" dirty="0">
                <a:effectLst>
                  <a:outerShdw blurRad="38100" dist="38100" dir="2700000" algn="tl">
                    <a:srgbClr val="000000">
                      <a:alpha val="43137"/>
                    </a:srgbClr>
                  </a:outerShdw>
                </a:effectLst>
                <a:latin typeface="Californian FB" panose="0207040306080B030204" pitchFamily="18" charset="0"/>
              </a:rPr>
              <a:t>Most common substring</a:t>
            </a:r>
          </a:p>
          <a:p>
            <a:pPr marL="342900" indent="-342900">
              <a:buClr>
                <a:schemeClr val="accent1">
                  <a:lumMod val="75000"/>
                </a:schemeClr>
              </a:buClr>
              <a:buFont typeface="Wingdings" panose="05000000000000000000" pitchFamily="2" charset="2"/>
              <a:buChar char="ü"/>
            </a:pPr>
            <a:r>
              <a:rPr lang="en-GB" sz="2800" dirty="0">
                <a:effectLst>
                  <a:outerShdw blurRad="38100" dist="38100" dir="2700000" algn="tl">
                    <a:srgbClr val="000000">
                      <a:alpha val="43137"/>
                    </a:srgbClr>
                  </a:outerShdw>
                </a:effectLst>
                <a:latin typeface="Californian FB" panose="0207040306080B030204" pitchFamily="18" charset="0"/>
              </a:rPr>
              <a:t>Presence of trending words in the name</a:t>
            </a:r>
          </a:p>
          <a:p>
            <a:pPr marL="342900" indent="-342900">
              <a:buClr>
                <a:schemeClr val="accent1">
                  <a:lumMod val="75000"/>
                </a:schemeClr>
              </a:buClr>
              <a:buFont typeface="Wingdings" panose="05000000000000000000" pitchFamily="2" charset="2"/>
              <a:buChar char="ü"/>
            </a:pPr>
            <a:r>
              <a:rPr lang="en-GB" sz="2800" dirty="0">
                <a:effectLst>
                  <a:outerShdw blurRad="38100" dist="38100" dir="2700000" algn="tl">
                    <a:srgbClr val="000000">
                      <a:alpha val="43137"/>
                    </a:srgbClr>
                  </a:outerShdw>
                </a:effectLst>
                <a:latin typeface="Californian FB" panose="0207040306080B030204" pitchFamily="18" charset="0"/>
              </a:rPr>
              <a:t>Use of trending words in the description</a:t>
            </a:r>
          </a:p>
          <a:p>
            <a:pPr marL="342900" indent="-342900">
              <a:buClr>
                <a:schemeClr val="accent1">
                  <a:lumMod val="75000"/>
                </a:schemeClr>
              </a:buClr>
              <a:buFont typeface="Wingdings" panose="05000000000000000000" pitchFamily="2" charset="2"/>
              <a:buChar char="ü"/>
            </a:pPr>
            <a:r>
              <a:rPr lang="en-GB" sz="2800" dirty="0">
                <a:effectLst>
                  <a:outerShdw blurRad="38100" dist="38100" dir="2700000" algn="tl">
                    <a:srgbClr val="000000">
                      <a:alpha val="43137"/>
                    </a:srgbClr>
                  </a:outerShdw>
                </a:effectLst>
                <a:latin typeface="Californian FB" panose="0207040306080B030204" pitchFamily="18" charset="0"/>
              </a:rPr>
              <a:t>Semantic similarities</a:t>
            </a:r>
            <a:endParaRPr lang="it-IT" sz="2800" dirty="0">
              <a:effectLst>
                <a:outerShdw blurRad="38100" dist="38100" dir="2700000" algn="tl">
                  <a:srgbClr val="000000">
                    <a:alpha val="43137"/>
                  </a:srgbClr>
                </a:outerShdw>
              </a:effectLst>
              <a:latin typeface="Californian FB" panose="0207040306080B030204" pitchFamily="18" charset="0"/>
            </a:endParaRPr>
          </a:p>
        </p:txBody>
      </p:sp>
    </p:spTree>
    <p:extLst>
      <p:ext uri="{BB962C8B-B14F-4D97-AF65-F5344CB8AC3E}">
        <p14:creationId xmlns:p14="http://schemas.microsoft.com/office/powerpoint/2010/main" val="2971919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fade">
                                      <p:cBhvr>
                                        <p:cTn id="2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9643BBE6-64AD-450F-A942-0888B8F7A13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Californian FB" panose="0207040306080B030204" pitchFamily="18" charset="0"/>
              </a:rPr>
              <a:t>THANK YOU</a:t>
            </a:r>
          </a:p>
        </p:txBody>
      </p:sp>
    </p:spTree>
    <p:extLst>
      <p:ext uri="{BB962C8B-B14F-4D97-AF65-F5344CB8AC3E}">
        <p14:creationId xmlns:p14="http://schemas.microsoft.com/office/powerpoint/2010/main" val="536800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507</Words>
  <Application>Microsoft Macintosh PowerPoint</Application>
  <PresentationFormat>Widescreen</PresentationFormat>
  <Paragraphs>53</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Californian FB</vt:lpstr>
      <vt:lpstr>Wingdings</vt:lpstr>
      <vt:lpstr>Office Theme</vt:lpstr>
      <vt:lpstr>Business Analytics Project</vt:lpstr>
      <vt:lpstr>A Bit of Background…</vt:lpstr>
      <vt:lpstr>The Theory</vt:lpstr>
      <vt:lpstr>The Dataset</vt:lpstr>
      <vt:lpstr>The Method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Project</dc:title>
  <dc:creator>EDOARDO PERICOLI</dc:creator>
  <cp:lastModifiedBy>Microsoft Office User</cp:lastModifiedBy>
  <cp:revision>11</cp:revision>
  <dcterms:created xsi:type="dcterms:W3CDTF">2018-11-14T19:01:06Z</dcterms:created>
  <dcterms:modified xsi:type="dcterms:W3CDTF">2018-11-15T09:54:14Z</dcterms:modified>
</cp:coreProperties>
</file>