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3801"/>
  </p:normalViewPr>
  <p:slideViewPr>
    <p:cSldViewPr snapToGrid="0" snapToObjects="1">
      <p:cViewPr>
        <p:scale>
          <a:sx n="105" d="100"/>
          <a:sy n="105" d="100"/>
        </p:scale>
        <p:origin x="84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827D-FBCE-F141-9F22-A7C283FEFE4F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D4E21-2517-6841-A095-6789E0A6F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5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nchbase.com/organization/mort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crunchbase.com/organization/herb" TargetMode="External"/><Relationship Id="rId4" Type="http://schemas.openxmlformats.org/officeDocument/2006/relationships/hyperlink" Target="https://www.crunchbase.com/organization/fat-lama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 is a fact that in the last years many start-ups are making peculiar name choices. </a:t>
            </a:r>
          </a:p>
          <a:p>
            <a:r>
              <a:rPr lang="it-IT" dirty="0" err="1"/>
              <a:t>You’ll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mortgage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a company </a:t>
            </a:r>
            <a:r>
              <a:rPr lang="it-IT" dirty="0" err="1"/>
              <a:t>named</a:t>
            </a:r>
            <a:r>
              <a:rPr lang="it-IT" dirty="0"/>
              <a:t> </a:t>
            </a:r>
            <a:r>
              <a:rPr lang="it-IT" dirty="0">
                <a:hlinkClick r:id="rId3"/>
              </a:rPr>
              <a:t>Morty</a:t>
            </a:r>
            <a:r>
              <a:rPr lang="it-IT" dirty="0"/>
              <a:t>, </a:t>
            </a:r>
            <a:r>
              <a:rPr lang="it-IT" dirty="0" err="1"/>
              <a:t>rent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neighbor’s</a:t>
            </a:r>
            <a:r>
              <a:rPr lang="it-IT" dirty="0"/>
              <a:t> </a:t>
            </a:r>
            <a:r>
              <a:rPr lang="it-IT" dirty="0" err="1"/>
              <a:t>stuff</a:t>
            </a:r>
            <a:r>
              <a:rPr lang="it-IT" dirty="0"/>
              <a:t> with </a:t>
            </a:r>
            <a:r>
              <a:rPr lang="it-IT" dirty="0">
                <a:hlinkClick r:id="rId4"/>
              </a:rPr>
              <a:t>Fat Lama</a:t>
            </a:r>
            <a:r>
              <a:rPr lang="it-IT" dirty="0"/>
              <a:t> and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cannabis news from </a:t>
            </a:r>
            <a:r>
              <a:rPr lang="it-IT" dirty="0">
                <a:hlinkClick r:id="rId5"/>
              </a:rPr>
              <a:t>Herb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 err="1"/>
              <a:t>Surely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choices</a:t>
            </a:r>
            <a:r>
              <a:rPr lang="it-IT" dirty="0"/>
              <a:t> are far from </a:t>
            </a:r>
            <a:r>
              <a:rPr lang="it-IT" dirty="0" err="1"/>
              <a:t>being</a:t>
            </a:r>
            <a:r>
              <a:rPr lang="it-IT" dirty="0"/>
              <a:t> random, with first </a:t>
            </a:r>
            <a:r>
              <a:rPr lang="it-IT" dirty="0" err="1"/>
              <a:t>names</a:t>
            </a:r>
            <a:r>
              <a:rPr lang="it-IT" dirty="0"/>
              <a:t>, </a:t>
            </a:r>
            <a:r>
              <a:rPr lang="it-IT" dirty="0" err="1"/>
              <a:t>foods</a:t>
            </a:r>
            <a:r>
              <a:rPr lang="it-IT" dirty="0"/>
              <a:t> and </a:t>
            </a:r>
            <a:r>
              <a:rPr lang="it-IT" dirty="0" err="1"/>
              <a:t>animals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 </a:t>
            </a:r>
            <a:r>
              <a:rPr lang="it-IT" dirty="0" err="1"/>
              <a:t>lately</a:t>
            </a:r>
            <a:r>
              <a:rPr lang="it-IT" dirty="0"/>
              <a:t>. </a:t>
            </a:r>
          </a:p>
          <a:p>
            <a:endParaRPr lang="it-IT" dirty="0"/>
          </a:p>
          <a:p>
            <a:r>
              <a:rPr lang="it-IT" dirty="0" err="1"/>
              <a:t>During</a:t>
            </a:r>
            <a:r>
              <a:rPr lang="it-IT" dirty="0"/>
              <a:t> the last </a:t>
            </a:r>
            <a:r>
              <a:rPr lang="it-IT" dirty="0" err="1"/>
              <a:t>decades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name</a:t>
            </a:r>
            <a:r>
              <a:rPr lang="it-IT" dirty="0"/>
              <a:t> trends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followed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, with companies </a:t>
            </a:r>
            <a:r>
              <a:rPr lang="it-IT" dirty="0" err="1"/>
              <a:t>trying</a:t>
            </a:r>
            <a:r>
              <a:rPr lang="it-IT" dirty="0"/>
              <a:t> to exploit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economic</a:t>
            </a:r>
            <a:r>
              <a:rPr lang="it-IT" dirty="0"/>
              <a:t> </a:t>
            </a:r>
            <a:r>
              <a:rPr lang="it-IT" dirty="0" err="1"/>
              <a:t>bubbles</a:t>
            </a:r>
            <a:r>
              <a:rPr lang="it-IT" dirty="0"/>
              <a:t> by </a:t>
            </a:r>
            <a:r>
              <a:rPr lang="it-IT" dirty="0" err="1"/>
              <a:t>putting</a:t>
            </a:r>
            <a:r>
              <a:rPr lang="it-IT" dirty="0"/>
              <a:t> </a:t>
            </a:r>
            <a:r>
              <a:rPr lang="it-IT" dirty="0" err="1"/>
              <a:t>words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.</a:t>
            </a:r>
            <a:r>
              <a:rPr lang="it-IT" dirty="0" err="1"/>
              <a:t>com</a:t>
            </a:r>
            <a:r>
              <a:rPr lang="it-IT" dirty="0"/>
              <a:t> or AI in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names</a:t>
            </a:r>
            <a:r>
              <a:rPr lang="it-IT" dirty="0"/>
              <a:t> or </a:t>
            </a:r>
            <a:r>
              <a:rPr lang="it-IT" dirty="0" err="1"/>
              <a:t>descriptions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create a bit of </a:t>
            </a:r>
            <a:r>
              <a:rPr lang="it-IT" dirty="0" err="1"/>
              <a:t>hype</a:t>
            </a:r>
            <a:r>
              <a:rPr lang="it-IT" dirty="0"/>
              <a:t>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D4E21-2517-6841-A095-6789E0A6F79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24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Our idea is that the design of a name and description with particular features has a real but non well-identified effect on the amount of funds obtained at the seed stage (i.e. the very first phase of a company development).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aim of this project is to identify those features that are more influential on the willingness of an investor to give funds to a specific </a:t>
            </a:r>
            <a:r>
              <a:rPr lang="en-GB" dirty="0" err="1"/>
              <a:t>startup</a:t>
            </a:r>
            <a:r>
              <a:rPr lang="en-GB" dirty="0"/>
              <a:t>, controlling for country, relevant market, historical period and performance at the second stage.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As a side effect we could possibly find an ideal design method to devise the most effective name and description of a </a:t>
            </a:r>
            <a:r>
              <a:rPr lang="en-GB" dirty="0" err="1"/>
              <a:t>startup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D4E21-2517-6841-A095-6789E0A6F7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85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base our research on a worldwide dataset found on </a:t>
            </a:r>
            <a:r>
              <a:rPr lang="en-GB" dirty="0" err="1"/>
              <a:t>Crunchbase</a:t>
            </a:r>
            <a:r>
              <a:rPr lang="en-GB" dirty="0"/>
              <a:t> of all </a:t>
            </a:r>
            <a:r>
              <a:rPr lang="en-GB" dirty="0" err="1"/>
              <a:t>startups</a:t>
            </a:r>
            <a:r>
              <a:rPr lang="en-GB" dirty="0"/>
              <a:t> founded from 1990 to 2014. We are now integrating it with additional data from 2015 to 2018 scraped from the web. </a:t>
            </a:r>
          </a:p>
          <a:p>
            <a:endParaRPr lang="en-GB" dirty="0"/>
          </a:p>
          <a:p>
            <a:r>
              <a:rPr lang="en-GB" dirty="0"/>
              <a:t>The dataset contained a classification of all companies into 754 different market categories, which we grouped into 19 non-overlapping sectors to make the analysis clearer and more effective. </a:t>
            </a:r>
          </a:p>
          <a:p>
            <a:endParaRPr lang="en-GB" dirty="0"/>
          </a:p>
          <a:p>
            <a:r>
              <a:rPr lang="en-GB" dirty="0"/>
              <a:t>In addition, we are implementing a web crawler in order to obtain all </a:t>
            </a:r>
            <a:r>
              <a:rPr lang="en-GB" dirty="0" err="1"/>
              <a:t>startups’</a:t>
            </a:r>
            <a:r>
              <a:rPr lang="en-GB" dirty="0"/>
              <a:t> official descriptions.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D4E21-2517-6841-A095-6789E0A6F79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7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want to build a regression model that captures the average causal effect on raised funds of adding a specific feature to the name or specific words to the official description. </a:t>
            </a:r>
          </a:p>
          <a:p>
            <a:endParaRPr lang="en-GB" dirty="0"/>
          </a:p>
          <a:p>
            <a:r>
              <a:rPr lang="en-GB" dirty="0"/>
              <a:t>Namely, so far we are working on the following bullet points: </a:t>
            </a:r>
          </a:p>
          <a:p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Most common substring/word of the name </a:t>
            </a:r>
            <a:r>
              <a:rPr lang="en-GB" dirty="0">
                <a:sym typeface="Wingdings" pitchFamily="2" charset="2"/>
              </a:rPr>
              <a:t> using edit/</a:t>
            </a:r>
            <a:r>
              <a:rPr lang="en-GB" dirty="0" err="1">
                <a:sym typeface="Wingdings" pitchFamily="2" charset="2"/>
              </a:rPr>
              <a:t>Levenshtein</a:t>
            </a:r>
            <a:r>
              <a:rPr lang="en-GB" dirty="0">
                <a:sym typeface="Wingdings" pitchFamily="2" charset="2"/>
              </a:rPr>
              <a:t> distance</a:t>
            </a:r>
          </a:p>
          <a:p>
            <a:pPr marL="228600" indent="-228600">
              <a:buAutoNum type="arabicPeriod"/>
            </a:pPr>
            <a:endParaRPr lang="en-GB" dirty="0">
              <a:sym typeface="Wingdings" pitchFamily="2" charset="2"/>
            </a:endParaRPr>
          </a:p>
          <a:p>
            <a:pPr marL="228600" indent="-228600">
              <a:buAutoNum type="arabicPeriod"/>
            </a:pPr>
            <a:r>
              <a:rPr lang="en-GB" dirty="0">
                <a:sym typeface="Wingdings" pitchFamily="2" charset="2"/>
              </a:rPr>
              <a:t>Use of trending words in the name  Google trend</a:t>
            </a:r>
          </a:p>
          <a:p>
            <a:pPr marL="228600" indent="-228600">
              <a:buAutoNum type="arabicPeriod"/>
            </a:pPr>
            <a:endParaRPr lang="en-GB" dirty="0">
              <a:sym typeface="Wingdings" pitchFamily="2" charset="2"/>
            </a:endParaRPr>
          </a:p>
          <a:p>
            <a:pPr marL="228600" indent="-228600">
              <a:buAutoNum type="arabicPeriod"/>
            </a:pPr>
            <a:r>
              <a:rPr lang="en-GB" dirty="0">
                <a:sym typeface="Wingdings" pitchFamily="2" charset="2"/>
              </a:rPr>
              <a:t>Use of trending words and topics in the description </a:t>
            </a:r>
          </a:p>
          <a:p>
            <a:pPr marL="228600" indent="-228600">
              <a:buAutoNum type="arabicPeriod"/>
            </a:pPr>
            <a:endParaRPr lang="en-GB" dirty="0">
              <a:sym typeface="Wingdings" pitchFamily="2" charset="2"/>
            </a:endParaRPr>
          </a:p>
          <a:p>
            <a:pPr marL="228600" indent="-228600">
              <a:buAutoNum type="arabicPeriod"/>
            </a:pPr>
            <a:r>
              <a:rPr lang="en-GB" dirty="0">
                <a:sym typeface="Wingdings" pitchFamily="2" charset="2"/>
              </a:rPr>
              <a:t>(Possibly) Use of semantic similarities between names and descriptions  NLP algorithms for keyword extraction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Other basic features: length, # words in the name, # vowels/consonants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D4E21-2517-6841-A095-6789E0A6F79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3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3C2B-33FF-1B4D-9506-DB1B7A17E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4BDE5-9D23-514E-A7F9-F8F2529FE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EDFC4-1FB0-3D4B-B379-10E187F8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A7C3-F2FD-8A4E-AE79-51F37B0825C6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0A512-3892-4741-B1BC-2F29C7AA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D82A5-8EF1-364A-8EC9-C83B9401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AF2C-FB92-6946-9E12-CF1C16238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19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8802-AD72-5742-927B-447837D5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66B28-02BC-AD40-9CB1-2F3F58F76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CF918-B689-3B42-9A0B-283C7A05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A7C3-F2FD-8A4E-AE79-51F37B0825C6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29AED-99D4-CD4B-92DC-3725BAC7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6D1FE-ABFD-5F43-B66A-94105150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AF2C-FB92-6946-9E12-CF1C16238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40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48EEB-E794-8949-8EFE-BDF16EDBA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CF0A5-70A8-0C4C-B3D5-B9BC03155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9B44A-73C4-6E48-BB95-421E3AE6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A7C3-F2FD-8A4E-AE79-51F37B0825C6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457C4-75C9-914D-90B3-47C87AD9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C5F7E-83E6-A841-A54B-E4138605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AF2C-FB92-6946-9E12-CF1C16238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28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DDB5-5880-F340-B05D-18803815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7770-FAD3-DA43-9DA1-4E2157BD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65F46-1429-F342-B7BF-17204374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A7C3-F2FD-8A4E-AE79-51F37B0825C6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9376-FA12-224F-9CF3-EABF7743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5CA4E-5144-1D40-8B57-1607E0E1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AF2C-FB92-6946-9E12-CF1C16238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40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1679-791F-6D4F-8F96-11C8B1F9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6528D-4B63-A641-A999-2059E83D6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48C20-4F32-0B44-B1A1-CEEED3DA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A7C3-F2FD-8A4E-AE79-51F37B0825C6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30794-8937-2E47-AF27-1D6AA3C6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E7687-A113-AE45-87B5-1AF39CF9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AF2C-FB92-6946-9E12-CF1C16238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12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9CA9-DABB-CD4D-AE3E-BE494167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E3920-4848-E64A-8210-AAEFB5822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A131-B293-294A-A8D1-56260E8E5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A16ED-2DCA-DD49-BF36-67E16539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A7C3-F2FD-8A4E-AE79-51F37B0825C6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C8C4D-FFE2-A344-AC08-29437D11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41C43-4A6A-8441-B0DA-97AB75F6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AF2C-FB92-6946-9E12-CF1C16238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46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7AD1-2B5F-8D48-8E86-0CA7411D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E33A0-4D78-C74F-A378-3C0F5D339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0DEC6-C792-4C43-82FB-09A9EA31C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391A6-6130-8A4E-A27A-DED5863C5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EC977-6F7D-B341-A831-E6925C9E4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D4F02-81D0-734E-B764-264B74AF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A7C3-F2FD-8A4E-AE79-51F37B0825C6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F8B3C-3984-5D4A-A665-AAA0A0FE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3CF13-2335-A448-80C1-C34F3303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AF2C-FB92-6946-9E12-CF1C16238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05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DFD2-FF84-AB45-839E-3BD2652D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31419-2154-204A-A944-A4C4EBAE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A7C3-F2FD-8A4E-AE79-51F37B0825C6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F5B8B-945C-D549-9C4E-EDD95601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A627C-A788-ED46-A7AA-8DEE5C55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AF2C-FB92-6946-9E12-CF1C16238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34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FF2A8-A400-AF47-8192-6E3D4839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A7C3-F2FD-8A4E-AE79-51F37B0825C6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5F338-EB47-294C-ADF2-06710C12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96A24-FD43-8942-8EAF-67178852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AF2C-FB92-6946-9E12-CF1C16238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54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33D7-87AF-0F4E-9F19-BC6ACEAB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5395-36AD-8A42-9DBD-B26BB9930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8AC07-E617-C84F-A427-ADFE59639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CE011-7E3F-814E-8ED3-82088F86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A7C3-F2FD-8A4E-AE79-51F37B0825C6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DB1B9-1764-4247-AAED-4117C246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8B0F0-FC99-7148-AF84-BF8080D7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AF2C-FB92-6946-9E12-CF1C16238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04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7030-0E4D-6E4F-9387-26FAC7FD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4E38A-87E2-9644-9AF2-94648904D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27694-8F88-2B4E-96E3-1DA87C304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71B67-39FD-8D45-AFC5-1ABDE99B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A7C3-F2FD-8A4E-AE79-51F37B0825C6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C6877-B9E5-C042-AD06-1A1768B7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96D6E-7845-0F4E-B011-14721F72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AF2C-FB92-6946-9E12-CF1C16238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46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C53A7-BDC3-3847-8891-E337165C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D594-95CF-B54D-856C-23FF31CF2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5434-3F28-304A-AB80-CD5C706FE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A7C3-F2FD-8A4E-AE79-51F37B0825C6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7D18B-7AC6-E642-8929-69FB90AA9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0CF7-8D8B-8841-B41D-02F2CB8A2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BAF2C-FB92-6946-9E12-CF1C16238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95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8666-B45F-7243-BF68-8327C4BC8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Business Analytics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8267A-28FB-CC46-BF3D-B57DE66E1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Manieri</a:t>
            </a:r>
            <a:r>
              <a:rPr lang="en-GB" dirty="0"/>
              <a:t> - </a:t>
            </a:r>
            <a:r>
              <a:rPr lang="en-GB" dirty="0" err="1"/>
              <a:t>Masserano</a:t>
            </a:r>
            <a:r>
              <a:rPr lang="en-GB" dirty="0"/>
              <a:t> - </a:t>
            </a:r>
            <a:r>
              <a:rPr lang="en-GB" dirty="0" err="1"/>
              <a:t>Pericoli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26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DEB2-73A4-E24B-AC8D-27168882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of background…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0E0B-0FC3-F04B-9176-DD5894AFF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23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F1AB-7C96-FA49-B6D9-C4F2E18B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2B2C8-F70F-434C-A78B-E84AD139E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66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4C35-6E0E-C942-89CD-6C1A2D11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680B-3484-7D42-9398-D2BAA88A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60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D338-0D74-4A40-A11F-23F322AB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7C7A-D123-C840-8C2A-23431784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91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358</Words>
  <Application>Microsoft Macintosh PowerPoint</Application>
  <PresentationFormat>Widescreen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Business Analytics Project</vt:lpstr>
      <vt:lpstr>A bit of background…</vt:lpstr>
      <vt:lpstr>The theory</vt:lpstr>
      <vt:lpstr>The dataset</vt:lpstr>
      <vt:lpstr>The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 Project</dc:title>
  <dc:creator>Microsoft Office User</dc:creator>
  <cp:lastModifiedBy>Microsoft Office User</cp:lastModifiedBy>
  <cp:revision>13</cp:revision>
  <dcterms:created xsi:type="dcterms:W3CDTF">2018-11-14T08:18:06Z</dcterms:created>
  <dcterms:modified xsi:type="dcterms:W3CDTF">2018-11-14T10:26:02Z</dcterms:modified>
</cp:coreProperties>
</file>