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81" r:id="rId6"/>
    <p:sldId id="264" r:id="rId7"/>
    <p:sldId id="262" r:id="rId8"/>
    <p:sldId id="265" r:id="rId9"/>
    <p:sldId id="266" r:id="rId10"/>
    <p:sldId id="271" r:id="rId11"/>
    <p:sldId id="267" r:id="rId12"/>
    <p:sldId id="272" r:id="rId13"/>
    <p:sldId id="273" r:id="rId14"/>
    <p:sldId id="282" r:id="rId15"/>
    <p:sldId id="274" r:id="rId16"/>
    <p:sldId id="268" r:id="rId17"/>
    <p:sldId id="280" r:id="rId18"/>
    <p:sldId id="275" r:id="rId19"/>
    <p:sldId id="283" r:id="rId20"/>
    <p:sldId id="276" r:id="rId21"/>
    <p:sldId id="277" r:id="rId22"/>
    <p:sldId id="278" r:id="rId23"/>
    <p:sldId id="270" r:id="rId24"/>
    <p:sldId id="279" r:id="rId2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oardo Panichi - edoardo.panichi@studio.unibo.it" initials="EP-e" lastIdx="1" clrIdx="0">
    <p:extLst>
      <p:ext uri="{19B8F6BF-5375-455C-9EA6-DF929625EA0E}">
        <p15:presenceInfo xmlns:p15="http://schemas.microsoft.com/office/powerpoint/2012/main" userId="S::edoardo.panichi@studio.unibo.it::4d296e45-1c5d-4236-83dc-235550cc879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0100"/>
    <a:srgbClr val="C65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74"/>
    <p:restoredTop sz="94635"/>
  </p:normalViewPr>
  <p:slideViewPr>
    <p:cSldViewPr snapToGrid="0" snapToObjects="1">
      <p:cViewPr>
        <p:scale>
          <a:sx n="94" d="100"/>
          <a:sy n="94" d="100"/>
        </p:scale>
        <p:origin x="-16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17T16:21:32.595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ED6DF8-A4CA-9248-85F2-AEFF47C8F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726F105-CD82-C540-9971-C439A00F6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0E3D3B-A4DE-954B-B6F8-A168B5C3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D4C5-210B-D349-A609-BDB810323887}" type="datetimeFigureOut">
              <a:rPr lang="it-IT" smtClean="0"/>
              <a:t>16/07/21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3EAE81-BF5E-7F47-A3BF-186B8E8F2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080E27-68DE-EE42-B8CD-708E685B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0C6D-3E04-D047-AA4F-218D27530D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042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504725-5402-4B4A-8DA2-3C23B73B5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F12326A-833A-F546-8B18-BD2163C75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23E7140-77B1-4C47-B96D-8419E0021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D4C5-210B-D349-A609-BDB810323887}" type="datetimeFigureOut">
              <a:rPr lang="it-IT" smtClean="0"/>
              <a:t>16/07/21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A65BD9-165A-B74D-B3DA-8E10CEA00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94833D-D201-3D4B-94FB-4F6BE2D5C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0C6D-3E04-D047-AA4F-218D27530D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4375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D978C20-C160-F845-991B-E55D550D20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F1199FC-4F37-B54A-B09E-F668A8BF7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DD251D-EEB0-E240-9876-0A391A649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D4C5-210B-D349-A609-BDB810323887}" type="datetimeFigureOut">
              <a:rPr lang="it-IT" smtClean="0"/>
              <a:t>16/07/21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8F7C67-7952-7546-BDD2-3389D87B3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7BF0C7-B81E-F64C-9687-4CDB6AE73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0C6D-3E04-D047-AA4F-218D27530D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0630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74ACF4-E144-ED41-BFAD-407362401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5F1B38-A8C0-BE4B-9D59-313FB2100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F9469B-6A20-7344-B69C-43596929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D4C5-210B-D349-A609-BDB810323887}" type="datetimeFigureOut">
              <a:rPr lang="it-IT" smtClean="0"/>
              <a:t>16/07/21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53C8F8-108C-C947-AB37-ECBB35D5F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78961EC-F9F6-A547-868B-D778BC6D4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0C6D-3E04-D047-AA4F-218D27530D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692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8A445B-920D-4344-A9E5-D1CC5A54B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EC81297-7574-C04B-A1CE-E5D58C580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14C121F-41DE-7C40-8695-DAA81EE5D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D4C5-210B-D349-A609-BDB810323887}" type="datetimeFigureOut">
              <a:rPr lang="it-IT" smtClean="0"/>
              <a:t>16/07/21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4C3E70-9666-BE4E-A733-E16F7E703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B14A8F-B143-C240-8B83-4F72F42D2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0C6D-3E04-D047-AA4F-218D27530D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2590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C8147D-E191-974F-BB2D-4D6DA7CCC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75C571-F603-E942-BECF-7B7C64D0D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DF899BF-1E71-5546-8E09-92AF6CB9B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65408A5-B7C8-A44A-AA7B-2D72A4BD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D4C5-210B-D349-A609-BDB810323887}" type="datetimeFigureOut">
              <a:rPr lang="it-IT" smtClean="0"/>
              <a:t>16/07/21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2AA9A63-8C4B-814B-AA0A-3C91D9F7A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4C7E6B5-67AB-D84F-886A-E71DE42B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0C6D-3E04-D047-AA4F-218D27530D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9084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A70911-BEE1-A44D-8887-BC1A57824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8F8A672-C25B-E642-A1D1-E89DC6D8A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3D56986-EBAA-FA48-B594-B1842CD5B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4FCF3C5-FB9B-FD4D-9053-9756FB79B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83DC109-0690-484D-89AB-E4439D32B5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6296EDD-21D1-664D-9FA6-6371EC44F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D4C5-210B-D349-A609-BDB810323887}" type="datetimeFigureOut">
              <a:rPr lang="it-IT" smtClean="0"/>
              <a:t>16/07/21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4F97519-8C04-A64A-826D-43BE25814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B48B172-1707-9E41-8E99-8883F13B2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0C6D-3E04-D047-AA4F-218D27530D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349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511833-C6AF-2846-8A23-DDB89AE7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3D4F439-8E51-A64A-8CF3-04D184485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D4C5-210B-D349-A609-BDB810323887}" type="datetimeFigureOut">
              <a:rPr lang="it-IT" smtClean="0"/>
              <a:t>16/07/21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2B7ECE1-3A50-3248-8F32-53EE41FFD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B477C24-58D1-0C4D-B2EE-029F9EF3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0C6D-3E04-D047-AA4F-218D27530D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594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655B782-7F19-1944-83F7-F1D80AD4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D4C5-210B-D349-A609-BDB810323887}" type="datetimeFigureOut">
              <a:rPr lang="it-IT" smtClean="0"/>
              <a:t>16/07/21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2AD5109-E5F5-4248-ABCB-F6BD23F7F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AE9CFF2-B83D-D941-8658-F59148258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0C6D-3E04-D047-AA4F-218D27530D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012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121903-8AB5-434E-8E14-BB77E589D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88F047-2507-204D-BB7A-6CF78EB7F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9251453-04B9-AC43-A333-0698E3B28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BE89F79-F425-C743-BDA5-20D37BEBB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D4C5-210B-D349-A609-BDB810323887}" type="datetimeFigureOut">
              <a:rPr lang="it-IT" smtClean="0"/>
              <a:t>16/07/21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0998490-C05D-0E45-ADCC-887D27306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15A0026-0249-B84C-8632-7AF56B10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0C6D-3E04-D047-AA4F-218D27530D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632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FB10D7-8092-E944-9A4D-E2E798734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71E7FE9-A275-2C48-8B22-CF582D4F1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4E31905-41CD-4E45-9C03-1DFB26B9A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1DC5534-D372-2B4D-A0C1-136C54D5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D4C5-210B-D349-A609-BDB810323887}" type="datetimeFigureOut">
              <a:rPr lang="it-IT" smtClean="0"/>
              <a:t>16/07/21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C628CD9-4108-3347-86BD-6E3DF19A5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1209D23-1448-8C47-A8DB-FDDC27F15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0C6D-3E04-D047-AA4F-218D27530D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5291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C1FA0F1-DDE1-F84F-A3E5-E4B621ACC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32CD69F-026E-764D-B1A8-D7F51D56A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B0EA4D-B4E1-9342-B4CD-4AB6C9E6C9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DD4C5-210B-D349-A609-BDB810323887}" type="datetimeFigureOut">
              <a:rPr lang="it-IT" smtClean="0"/>
              <a:t>16/07/21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C44FE7-F9CE-F746-B27E-37A929EC5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CC3994-D187-B74B-96B8-99D6DAD39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A0C6D-3E04-D047-AA4F-218D27530D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369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16">
            <a:extLst>
              <a:ext uri="{FF2B5EF4-FFF2-40B4-BE49-F238E27FC236}">
                <a16:creationId xmlns:a16="http://schemas.microsoft.com/office/drawing/2014/main" id="{EB229F39-F290-494E-8548-220ED333A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929" y="3226998"/>
            <a:ext cx="3203690" cy="2652273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765E4C4-49AA-4448-9433-96C3DFA10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562" y="1416599"/>
            <a:ext cx="9144000" cy="2318850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Modelling and Control of a Pole Balancing Drone</a:t>
            </a:r>
            <a:br>
              <a:rPr lang="it-IT" dirty="0"/>
            </a:br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6CC18B3-651A-E54D-80D3-E67E98A67756}"/>
              </a:ext>
            </a:extLst>
          </p:cNvPr>
          <p:cNvSpPr/>
          <p:nvPr/>
        </p:nvSpPr>
        <p:spPr>
          <a:xfrm>
            <a:off x="8336962" y="3718013"/>
            <a:ext cx="34528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DEGREE THESIS</a:t>
            </a:r>
            <a:endParaRPr lang="it-IT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in</a:t>
            </a:r>
          </a:p>
          <a:p>
            <a:pPr algn="ctr"/>
            <a:r>
              <a:rPr lang="it-IT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Controlli Automatici T-2</a:t>
            </a:r>
            <a:endParaRPr lang="it-IT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A5EB245-87C7-974F-9B02-90B4B6B27437}"/>
              </a:ext>
            </a:extLst>
          </p:cNvPr>
          <p:cNvSpPr/>
          <p:nvPr/>
        </p:nvSpPr>
        <p:spPr>
          <a:xfrm>
            <a:off x="1983581" y="359886"/>
            <a:ext cx="82248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ALMA MATER STUDIORUM - UNIVERSITÀ DI BOLOGNA</a:t>
            </a:r>
            <a:endParaRPr lang="it-IT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cxnSp>
        <p:nvCxnSpPr>
          <p:cNvPr id="8" name="Connettore 1 7">
            <a:extLst>
              <a:ext uri="{FF2B5EF4-FFF2-40B4-BE49-F238E27FC236}">
                <a16:creationId xmlns:a16="http://schemas.microsoft.com/office/drawing/2014/main" id="{413C47D4-048D-C042-A061-97D78049FFE8}"/>
              </a:ext>
            </a:extLst>
          </p:cNvPr>
          <p:cNvCxnSpPr>
            <a:cxnSpLocks/>
          </p:cNvCxnSpPr>
          <p:nvPr/>
        </p:nvCxnSpPr>
        <p:spPr>
          <a:xfrm>
            <a:off x="485774" y="842963"/>
            <a:ext cx="1130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tangolo 10">
            <a:extLst>
              <a:ext uri="{FF2B5EF4-FFF2-40B4-BE49-F238E27FC236}">
                <a16:creationId xmlns:a16="http://schemas.microsoft.com/office/drawing/2014/main" id="{6F5E95E5-6E59-7244-A3E5-73580EF10773}"/>
              </a:ext>
            </a:extLst>
          </p:cNvPr>
          <p:cNvSpPr/>
          <p:nvPr/>
        </p:nvSpPr>
        <p:spPr>
          <a:xfrm>
            <a:off x="2924332" y="6329635"/>
            <a:ext cx="6343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Academic</a:t>
            </a: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Year</a:t>
            </a: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it-IT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2020/2021 – Session I – 20 luglio 2021</a:t>
            </a:r>
            <a:endParaRPr lang="it-IT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F38EDDD-29C9-9E49-A743-B588EDEA5FCB}"/>
              </a:ext>
            </a:extLst>
          </p:cNvPr>
          <p:cNvSpPr/>
          <p:nvPr/>
        </p:nvSpPr>
        <p:spPr>
          <a:xfrm>
            <a:off x="36384" y="3718013"/>
            <a:ext cx="34528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CANDIDATE</a:t>
            </a:r>
            <a:endParaRPr lang="it-IT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endParaRPr lang="it-IT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it-IT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Edoardo Panichi </a:t>
            </a:r>
            <a:r>
              <a:rPr lang="it-IT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- 890516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9CF6C05E-716C-2A4D-B10B-537FEC5C28E9}"/>
              </a:ext>
            </a:extLst>
          </p:cNvPr>
          <p:cNvSpPr/>
          <p:nvPr/>
        </p:nvSpPr>
        <p:spPr>
          <a:xfrm>
            <a:off x="8482013" y="4955941"/>
            <a:ext cx="34528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SUPERVISOR</a:t>
            </a:r>
            <a:endParaRPr lang="it-IT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endParaRPr lang="it-IT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Marconi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F578F95D-8C67-EB49-A1D5-AC78A0F71583}"/>
              </a:ext>
            </a:extLst>
          </p:cNvPr>
          <p:cNvSpPr/>
          <p:nvPr/>
        </p:nvSpPr>
        <p:spPr>
          <a:xfrm>
            <a:off x="36384" y="5091707"/>
            <a:ext cx="34528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ASSISTANT SUPERVISOR</a:t>
            </a:r>
            <a:endParaRPr lang="it-IT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endParaRPr lang="it-IT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it-IT" i="1" dirty="0"/>
              <a:t> 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Dott. Lorenzo Gentilini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96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AD8C6251-4E7C-6246-9417-3F0AAAF39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54" t="8951" r="8007" b="7049"/>
          <a:stretch/>
        </p:blipFill>
        <p:spPr>
          <a:xfrm>
            <a:off x="1604917" y="1431412"/>
            <a:ext cx="8982162" cy="53059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AA92AF63-B6B8-4048-A729-551AD6A891F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0"/>
                <a:ext cx="10515600" cy="1325563"/>
              </a:xfrm>
            </p:spPr>
            <p:txBody>
              <a:bodyPr/>
              <a:lstStyle/>
              <a:p>
                <a:pPr algn="ctr"/>
                <a:r>
                  <a:rPr lang="en-US" b="1" dirty="0"/>
                  <a:t>Filters on the States: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AA92AF63-B6B8-4048-A729-551AD6A891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0"/>
                <a:ext cx="10515600" cy="13255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tangolo 6">
            <a:extLst>
              <a:ext uri="{FF2B5EF4-FFF2-40B4-BE49-F238E27FC236}">
                <a16:creationId xmlns:a16="http://schemas.microsoft.com/office/drawing/2014/main" id="{F16570D1-71D2-2A40-812F-8586CBED8305}"/>
              </a:ext>
            </a:extLst>
          </p:cNvPr>
          <p:cNvSpPr/>
          <p:nvPr/>
        </p:nvSpPr>
        <p:spPr>
          <a:xfrm flipV="1">
            <a:off x="974407" y="255979"/>
            <a:ext cx="548640" cy="879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ttore 1 7">
            <a:extLst>
              <a:ext uri="{FF2B5EF4-FFF2-40B4-BE49-F238E27FC236}">
                <a16:creationId xmlns:a16="http://schemas.microsoft.com/office/drawing/2014/main" id="{6DDE8834-D0E3-E24B-A098-2CE7F2775EFE}"/>
              </a:ext>
            </a:extLst>
          </p:cNvPr>
          <p:cNvCxnSpPr>
            <a:cxnSpLocks/>
          </p:cNvCxnSpPr>
          <p:nvPr/>
        </p:nvCxnSpPr>
        <p:spPr>
          <a:xfrm>
            <a:off x="974407" y="1022425"/>
            <a:ext cx="10243185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4A1D9BB-9786-CE43-8BF5-B68E6EB85E1A}"/>
              </a:ext>
            </a:extLst>
          </p:cNvPr>
          <p:cNvSpPr txBox="1"/>
          <p:nvPr/>
        </p:nvSpPr>
        <p:spPr>
          <a:xfrm>
            <a:off x="5329731" y="1062080"/>
            <a:ext cx="153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Bode Diagram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CC6CA4C-E808-D940-9D10-20E7492E4B79}"/>
              </a:ext>
            </a:extLst>
          </p:cNvPr>
          <p:cNvSpPr txBox="1"/>
          <p:nvPr/>
        </p:nvSpPr>
        <p:spPr>
          <a:xfrm>
            <a:off x="5421171" y="6467493"/>
            <a:ext cx="1637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Frequency (rad/sec)</a:t>
            </a:r>
          </a:p>
        </p:txBody>
      </p:sp>
    </p:spTree>
    <p:extLst>
      <p:ext uri="{BB962C8B-B14F-4D97-AF65-F5344CB8AC3E}">
        <p14:creationId xmlns:p14="http://schemas.microsoft.com/office/powerpoint/2010/main" val="2449875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F74308F2-C48F-2F4B-825E-B13FFD870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4" y="734881"/>
            <a:ext cx="10710866" cy="631494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DDF4686-6768-9A47-89AE-D20331A36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Filters on the Inputs</a:t>
            </a:r>
            <a:endParaRPr lang="en-US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56D3175-5A38-E944-9343-555BAD17B227}"/>
              </a:ext>
            </a:extLst>
          </p:cNvPr>
          <p:cNvSpPr/>
          <p:nvPr/>
        </p:nvSpPr>
        <p:spPr>
          <a:xfrm flipV="1">
            <a:off x="974407" y="226134"/>
            <a:ext cx="548640" cy="879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0EE54872-514E-9547-96BD-DC09BB8388E7}"/>
              </a:ext>
            </a:extLst>
          </p:cNvPr>
          <p:cNvCxnSpPr>
            <a:cxnSpLocks/>
          </p:cNvCxnSpPr>
          <p:nvPr/>
        </p:nvCxnSpPr>
        <p:spPr>
          <a:xfrm>
            <a:off x="974407" y="1007820"/>
            <a:ext cx="10243185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658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A4B026-71CE-3845-8176-31B7BBC64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993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Performances: Set-Point Tracking</a:t>
            </a:r>
            <a:endParaRPr lang="en-US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57AC8EF-60B4-784B-AEE2-D96E8EBFE11A}"/>
              </a:ext>
            </a:extLst>
          </p:cNvPr>
          <p:cNvSpPr/>
          <p:nvPr/>
        </p:nvSpPr>
        <p:spPr>
          <a:xfrm flipV="1">
            <a:off x="974407" y="226134"/>
            <a:ext cx="548640" cy="879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452B8D8-941B-3E42-98F7-08E562896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925" y="986841"/>
            <a:ext cx="9958149" cy="5871159"/>
          </a:xfrm>
          <a:prstGeom prst="rect">
            <a:avLst/>
          </a:prstGeom>
        </p:spPr>
      </p:pic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F68B479C-2DA7-5F46-AC0D-264B221B0CA8}"/>
              </a:ext>
            </a:extLst>
          </p:cNvPr>
          <p:cNvCxnSpPr>
            <a:cxnSpLocks/>
          </p:cNvCxnSpPr>
          <p:nvPr/>
        </p:nvCxnSpPr>
        <p:spPr>
          <a:xfrm>
            <a:off x="974407" y="1007820"/>
            <a:ext cx="10243186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094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A4B026-71CE-3845-8176-31B7BBC64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993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Performances: Set-Point Tracking</a:t>
            </a:r>
            <a:endParaRPr lang="en-US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57AC8EF-60B4-784B-AEE2-D96E8EBFE11A}"/>
              </a:ext>
            </a:extLst>
          </p:cNvPr>
          <p:cNvSpPr/>
          <p:nvPr/>
        </p:nvSpPr>
        <p:spPr>
          <a:xfrm flipV="1">
            <a:off x="974407" y="226134"/>
            <a:ext cx="548640" cy="879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452B8D8-941B-3E42-98F7-08E562896C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599"/>
          <a:stretch/>
        </p:blipFill>
        <p:spPr>
          <a:xfrm>
            <a:off x="701993" y="1772807"/>
            <a:ext cx="11147068" cy="3312386"/>
          </a:xfrm>
          <a:prstGeom prst="rect">
            <a:avLst/>
          </a:prstGeom>
        </p:spPr>
      </p:pic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F68B479C-2DA7-5F46-AC0D-264B221B0CA8}"/>
              </a:ext>
            </a:extLst>
          </p:cNvPr>
          <p:cNvCxnSpPr>
            <a:cxnSpLocks/>
          </p:cNvCxnSpPr>
          <p:nvPr/>
        </p:nvCxnSpPr>
        <p:spPr>
          <a:xfrm>
            <a:off x="974407" y="1007820"/>
            <a:ext cx="10243186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844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A4B026-71CE-3845-8176-31B7BBC64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993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Performances: Set-Point Tracking</a:t>
            </a:r>
            <a:endParaRPr lang="en-US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57AC8EF-60B4-784B-AEE2-D96E8EBFE11A}"/>
              </a:ext>
            </a:extLst>
          </p:cNvPr>
          <p:cNvSpPr/>
          <p:nvPr/>
        </p:nvSpPr>
        <p:spPr>
          <a:xfrm flipV="1">
            <a:off x="974407" y="226134"/>
            <a:ext cx="548640" cy="879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452B8D8-941B-3E42-98F7-08E562896C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6925" y="986841"/>
            <a:ext cx="9958149" cy="5871158"/>
          </a:xfrm>
          <a:prstGeom prst="rect">
            <a:avLst/>
          </a:prstGeom>
        </p:spPr>
      </p:pic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F68B479C-2DA7-5F46-AC0D-264B221B0CA8}"/>
              </a:ext>
            </a:extLst>
          </p:cNvPr>
          <p:cNvCxnSpPr>
            <a:cxnSpLocks/>
          </p:cNvCxnSpPr>
          <p:nvPr/>
        </p:nvCxnSpPr>
        <p:spPr>
          <a:xfrm>
            <a:off x="974407" y="1007820"/>
            <a:ext cx="10243186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068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A4B026-71CE-3845-8176-31B7BBC64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993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Performances: Set-Point Tracking</a:t>
            </a:r>
            <a:endParaRPr lang="en-US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57AC8EF-60B4-784B-AEE2-D96E8EBFE11A}"/>
              </a:ext>
            </a:extLst>
          </p:cNvPr>
          <p:cNvSpPr/>
          <p:nvPr/>
        </p:nvSpPr>
        <p:spPr>
          <a:xfrm flipV="1">
            <a:off x="974407" y="226134"/>
            <a:ext cx="548640" cy="879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452B8D8-941B-3E42-98F7-08E562896C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6925" y="986841"/>
            <a:ext cx="9958149" cy="5413956"/>
          </a:xfrm>
          <a:prstGeom prst="rect">
            <a:avLst/>
          </a:prstGeom>
        </p:spPr>
      </p:pic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F68B479C-2DA7-5F46-AC0D-264B221B0CA8}"/>
              </a:ext>
            </a:extLst>
          </p:cNvPr>
          <p:cNvCxnSpPr>
            <a:cxnSpLocks/>
          </p:cNvCxnSpPr>
          <p:nvPr/>
        </p:nvCxnSpPr>
        <p:spPr>
          <a:xfrm>
            <a:off x="974407" y="1007820"/>
            <a:ext cx="10243186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D80A2D0-8E78-E04D-A636-0298B93A9CAE}"/>
                  </a:ext>
                </a:extLst>
              </p:cNvPr>
              <p:cNvSpPr txBox="1"/>
              <p:nvPr/>
            </p:nvSpPr>
            <p:spPr>
              <a:xfrm>
                <a:off x="5108965" y="6313447"/>
                <a:ext cx="1974067" cy="492443"/>
              </a:xfrm>
              <a:prstGeom prst="rect">
                <a:avLst/>
              </a:prstGeom>
              <a:noFill/>
              <a:ln w="15875">
                <a:solidFill>
                  <a:srgbClr val="ED7D3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𝑅𝑃𝑌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&lt;11˚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D80A2D0-8E78-E04D-A636-0298B93A9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965" y="6313447"/>
                <a:ext cx="1974067" cy="492443"/>
              </a:xfrm>
              <a:prstGeom prst="rect">
                <a:avLst/>
              </a:prstGeom>
              <a:blipFill>
                <a:blip r:embed="rId3"/>
                <a:stretch>
                  <a:fillRect l="-3165" r="-3797" b="-7317"/>
                </a:stretch>
              </a:blipFill>
              <a:ln w="15875">
                <a:solidFill>
                  <a:srgbClr val="ED7D3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758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3FB2844D-CFB6-1548-85CE-EE401561D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077" y="816504"/>
            <a:ext cx="9445847" cy="55691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2FA4BE-43F9-BC42-8E29-8D71CC39F2F3}"/>
                  </a:ext>
                </a:extLst>
              </p:cNvPr>
              <p:cNvSpPr txBox="1"/>
              <p:nvPr/>
            </p:nvSpPr>
            <p:spPr>
              <a:xfrm>
                <a:off x="5519646" y="6319837"/>
                <a:ext cx="1232710" cy="492443"/>
              </a:xfrm>
              <a:prstGeom prst="rect">
                <a:avLst/>
              </a:prstGeom>
              <a:noFill/>
              <a:ln w="15875">
                <a:solidFill>
                  <a:srgbClr val="ED7D3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&lt;6˚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2FA4BE-43F9-BC42-8E29-8D71CC39F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646" y="6319837"/>
                <a:ext cx="1232710" cy="492443"/>
              </a:xfrm>
              <a:prstGeom prst="rect">
                <a:avLst/>
              </a:prstGeom>
              <a:blipFill>
                <a:blip r:embed="rId3"/>
                <a:stretch>
                  <a:fillRect l="-2000" r="-7000" b="-4878"/>
                </a:stretch>
              </a:blipFill>
              <a:ln w="15875">
                <a:solidFill>
                  <a:srgbClr val="ED7D3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olo 1">
            <a:extLst>
              <a:ext uri="{FF2B5EF4-FFF2-40B4-BE49-F238E27FC236}">
                <a16:creationId xmlns:a16="http://schemas.microsoft.com/office/drawing/2014/main" id="{1A3348A0-A252-FB45-B583-50955B59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993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Performances: Set-Point Tracking</a:t>
            </a:r>
            <a:endParaRPr lang="en-US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C0711334-1386-A548-9B26-9381F2239E19}"/>
              </a:ext>
            </a:extLst>
          </p:cNvPr>
          <p:cNvSpPr/>
          <p:nvPr/>
        </p:nvSpPr>
        <p:spPr>
          <a:xfrm flipV="1">
            <a:off x="974407" y="226134"/>
            <a:ext cx="548640" cy="879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ttore 1 13">
            <a:extLst>
              <a:ext uri="{FF2B5EF4-FFF2-40B4-BE49-F238E27FC236}">
                <a16:creationId xmlns:a16="http://schemas.microsoft.com/office/drawing/2014/main" id="{B1BE775C-2CE1-544D-87C1-88543F4E3406}"/>
              </a:ext>
            </a:extLst>
          </p:cNvPr>
          <p:cNvCxnSpPr>
            <a:cxnSpLocks/>
          </p:cNvCxnSpPr>
          <p:nvPr/>
        </p:nvCxnSpPr>
        <p:spPr>
          <a:xfrm>
            <a:off x="974407" y="1007820"/>
            <a:ext cx="10243186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0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A4B026-71CE-3845-8176-31B7BBC64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993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Performing a Circumference</a:t>
            </a:r>
            <a:endParaRPr lang="en-US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57AC8EF-60B4-784B-AEE2-D96E8EBFE11A}"/>
              </a:ext>
            </a:extLst>
          </p:cNvPr>
          <p:cNvSpPr/>
          <p:nvPr/>
        </p:nvSpPr>
        <p:spPr>
          <a:xfrm flipV="1">
            <a:off x="974407" y="226134"/>
            <a:ext cx="548640" cy="879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C007C4D-8DDD-E84B-8CBB-9E28E68D1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588" y="995923"/>
            <a:ext cx="7080823" cy="5862077"/>
          </a:xfrm>
          <a:prstGeom prst="rect">
            <a:avLst/>
          </a:prstGeom>
        </p:spPr>
      </p:pic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F68B479C-2DA7-5F46-AC0D-264B221B0CA8}"/>
              </a:ext>
            </a:extLst>
          </p:cNvPr>
          <p:cNvCxnSpPr>
            <a:cxnSpLocks/>
          </p:cNvCxnSpPr>
          <p:nvPr/>
        </p:nvCxnSpPr>
        <p:spPr>
          <a:xfrm>
            <a:off x="974407" y="1007820"/>
            <a:ext cx="10243186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463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A4B026-71CE-3845-8176-31B7BBC64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993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Performances: Circumference</a:t>
            </a:r>
            <a:endParaRPr lang="en-US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57AC8EF-60B4-784B-AEE2-D96E8EBFE11A}"/>
              </a:ext>
            </a:extLst>
          </p:cNvPr>
          <p:cNvSpPr/>
          <p:nvPr/>
        </p:nvSpPr>
        <p:spPr>
          <a:xfrm flipV="1">
            <a:off x="974407" y="226134"/>
            <a:ext cx="548640" cy="879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452B8D8-941B-3E42-98F7-08E562896C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07" b="3851"/>
          <a:stretch/>
        </p:blipFill>
        <p:spPr>
          <a:xfrm>
            <a:off x="822430" y="1048770"/>
            <a:ext cx="10547140" cy="5624040"/>
          </a:xfrm>
          <a:prstGeom prst="rect">
            <a:avLst/>
          </a:prstGeom>
        </p:spPr>
      </p:pic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F68B479C-2DA7-5F46-AC0D-264B221B0CA8}"/>
              </a:ext>
            </a:extLst>
          </p:cNvPr>
          <p:cNvCxnSpPr>
            <a:cxnSpLocks/>
          </p:cNvCxnSpPr>
          <p:nvPr/>
        </p:nvCxnSpPr>
        <p:spPr>
          <a:xfrm>
            <a:off x="974407" y="1007820"/>
            <a:ext cx="10243186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68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A4B026-71CE-3845-8176-31B7BBC64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993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Performances: Circumference</a:t>
            </a:r>
            <a:endParaRPr lang="en-US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57AC8EF-60B4-784B-AEE2-D96E8EBFE11A}"/>
              </a:ext>
            </a:extLst>
          </p:cNvPr>
          <p:cNvSpPr/>
          <p:nvPr/>
        </p:nvSpPr>
        <p:spPr>
          <a:xfrm flipV="1">
            <a:off x="974407" y="226134"/>
            <a:ext cx="548640" cy="879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F68B479C-2DA7-5F46-AC0D-264B221B0CA8}"/>
              </a:ext>
            </a:extLst>
          </p:cNvPr>
          <p:cNvCxnSpPr>
            <a:cxnSpLocks/>
          </p:cNvCxnSpPr>
          <p:nvPr/>
        </p:nvCxnSpPr>
        <p:spPr>
          <a:xfrm>
            <a:off x="974407" y="1007820"/>
            <a:ext cx="10243186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734BB6C5-CF9D-DB44-AC54-7CC5937C74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39" r="5969" b="3937"/>
          <a:stretch/>
        </p:blipFill>
        <p:spPr>
          <a:xfrm>
            <a:off x="1336738" y="1321887"/>
            <a:ext cx="9246110" cy="534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39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EBC18B6-E5C3-4AD1-97A4-E6A3477A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4B83C6B-3CFE-2A45-95E9-C5BE5FAD8F42}"/>
              </a:ext>
            </a:extLst>
          </p:cNvPr>
          <p:cNvSpPr txBox="1"/>
          <p:nvPr/>
        </p:nvSpPr>
        <p:spPr>
          <a:xfrm>
            <a:off x="612648" y="1078992"/>
            <a:ext cx="6272784" cy="15453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Drones: many possible applications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6A4AB6-B72B-4CC6-ADCF-BE807B6C3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039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magine 6" descr="Immagine che contiene esterni, terra, aeroplano, volando&#10;&#10;Descrizione generata automaticamente">
            <a:extLst>
              <a:ext uri="{FF2B5EF4-FFF2-40B4-BE49-F238E27FC236}">
                <a16:creationId xmlns:a16="http://schemas.microsoft.com/office/drawing/2014/main" id="{280C8654-7810-F14A-9C02-9CBE6553BA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43"/>
          <a:stretch/>
        </p:blipFill>
        <p:spPr>
          <a:xfrm>
            <a:off x="7684008" y="1"/>
            <a:ext cx="4507992" cy="224028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35D540D-9486-4236-952A-F72DC52D7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Segnaposto contenuto 4" descr="Immagine che contiene cielo, persona, esterni&#10;&#10;Descrizione generata automaticamente">
            <a:extLst>
              <a:ext uri="{FF2B5EF4-FFF2-40B4-BE49-F238E27FC236}">
                <a16:creationId xmlns:a16="http://schemas.microsoft.com/office/drawing/2014/main" id="{B5267CA2-5F97-844F-851A-39A6CFA4F6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904" b="1646"/>
          <a:stretch/>
        </p:blipFill>
        <p:spPr>
          <a:xfrm>
            <a:off x="7684008" y="2308860"/>
            <a:ext cx="4507992" cy="2240280"/>
          </a:xfrm>
          <a:prstGeom prst="rect">
            <a:avLst/>
          </a:prstGeom>
        </p:spPr>
      </p:pic>
      <p:pic>
        <p:nvPicPr>
          <p:cNvPr id="9" name="Immagine 8" descr="Immagine che contiene cielo, esterni, tramonto, sole&#10;&#10;Descrizione generata automaticamente">
            <a:extLst>
              <a:ext uri="{FF2B5EF4-FFF2-40B4-BE49-F238E27FC236}">
                <a16:creationId xmlns:a16="http://schemas.microsoft.com/office/drawing/2014/main" id="{72891838-B423-5E40-BF3C-A0CB35C462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815"/>
          <a:stretch/>
        </p:blipFill>
        <p:spPr>
          <a:xfrm>
            <a:off x="7684008" y="4617720"/>
            <a:ext cx="4507992" cy="2240280"/>
          </a:xfrm>
          <a:prstGeom prst="rect">
            <a:avLst/>
          </a:prstGeom>
        </p:spPr>
      </p:pic>
      <p:sp>
        <p:nvSpPr>
          <p:cNvPr id="18" name="Rettangolo 17">
            <a:extLst>
              <a:ext uri="{FF2B5EF4-FFF2-40B4-BE49-F238E27FC236}">
                <a16:creationId xmlns:a16="http://schemas.microsoft.com/office/drawing/2014/main" id="{4B741BA0-7DF0-3A43-BE6B-F169E428868A}"/>
              </a:ext>
            </a:extLst>
          </p:cNvPr>
          <p:cNvSpPr/>
          <p:nvPr/>
        </p:nvSpPr>
        <p:spPr>
          <a:xfrm>
            <a:off x="613987" y="3730161"/>
            <a:ext cx="33924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Aerial Photography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FFDBC2D4-9898-F24B-8268-742A4A6FD6E7}"/>
              </a:ext>
            </a:extLst>
          </p:cNvPr>
          <p:cNvSpPr/>
          <p:nvPr/>
        </p:nvSpPr>
        <p:spPr>
          <a:xfrm>
            <a:off x="621792" y="3172792"/>
            <a:ext cx="30841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Military Missions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CDD04035-34DB-4940-A8E8-F57F8905A74C}"/>
              </a:ext>
            </a:extLst>
          </p:cNvPr>
          <p:cNvSpPr/>
          <p:nvPr/>
        </p:nvSpPr>
        <p:spPr>
          <a:xfrm>
            <a:off x="621792" y="4287530"/>
            <a:ext cx="38314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Shipping and Delivery 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3E221D01-D99D-734A-89CE-3914E0061D3F}"/>
              </a:ext>
            </a:extLst>
          </p:cNvPr>
          <p:cNvSpPr/>
          <p:nvPr/>
        </p:nvSpPr>
        <p:spPr>
          <a:xfrm>
            <a:off x="621792" y="4844899"/>
            <a:ext cx="38976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Disaster Management 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E81DA4D4-86C3-544D-BD09-9B92716748C8}"/>
              </a:ext>
            </a:extLst>
          </p:cNvPr>
          <p:cNvSpPr/>
          <p:nvPr/>
        </p:nvSpPr>
        <p:spPr>
          <a:xfrm>
            <a:off x="621792" y="5402268"/>
            <a:ext cx="36972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Precision Agriculture 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6A903C18-91E9-F645-A19D-7A4943EC57EB}"/>
              </a:ext>
            </a:extLst>
          </p:cNvPr>
          <p:cNvSpPr/>
          <p:nvPr/>
        </p:nvSpPr>
        <p:spPr>
          <a:xfrm>
            <a:off x="621792" y="5959637"/>
            <a:ext cx="31936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Weather Forecast</a:t>
            </a:r>
          </a:p>
        </p:txBody>
      </p:sp>
    </p:spTree>
    <p:extLst>
      <p:ext uri="{BB962C8B-B14F-4D97-AF65-F5344CB8AC3E}">
        <p14:creationId xmlns:p14="http://schemas.microsoft.com/office/powerpoint/2010/main" val="420653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2" grpId="0"/>
      <p:bldP spid="23" grpId="0"/>
      <p:bldP spid="24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A4B026-71CE-3845-8176-31B7BBC64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993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Performances: Circumference</a:t>
            </a:r>
            <a:endParaRPr lang="en-US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57AC8EF-60B4-784B-AEE2-D96E8EBFE11A}"/>
              </a:ext>
            </a:extLst>
          </p:cNvPr>
          <p:cNvSpPr/>
          <p:nvPr/>
        </p:nvSpPr>
        <p:spPr>
          <a:xfrm flipV="1">
            <a:off x="974407" y="226134"/>
            <a:ext cx="548640" cy="879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452B8D8-941B-3E42-98F7-08E562896C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6926" y="986841"/>
            <a:ext cx="9958147" cy="5871158"/>
          </a:xfrm>
          <a:prstGeom prst="rect">
            <a:avLst/>
          </a:prstGeom>
        </p:spPr>
      </p:pic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F68B479C-2DA7-5F46-AC0D-264B221B0CA8}"/>
              </a:ext>
            </a:extLst>
          </p:cNvPr>
          <p:cNvCxnSpPr>
            <a:cxnSpLocks/>
          </p:cNvCxnSpPr>
          <p:nvPr/>
        </p:nvCxnSpPr>
        <p:spPr>
          <a:xfrm>
            <a:off x="974407" y="1007820"/>
            <a:ext cx="10243186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431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A4B026-71CE-3845-8176-31B7BBC64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993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Performances: Circumference</a:t>
            </a:r>
            <a:endParaRPr lang="en-US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57AC8EF-60B4-784B-AEE2-D96E8EBFE11A}"/>
              </a:ext>
            </a:extLst>
          </p:cNvPr>
          <p:cNvSpPr/>
          <p:nvPr/>
        </p:nvSpPr>
        <p:spPr>
          <a:xfrm flipV="1">
            <a:off x="974407" y="226134"/>
            <a:ext cx="548640" cy="879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452B8D8-941B-3E42-98F7-08E562896C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04659" y="986841"/>
            <a:ext cx="9182681" cy="5413956"/>
          </a:xfrm>
          <a:prstGeom prst="rect">
            <a:avLst/>
          </a:prstGeom>
        </p:spPr>
      </p:pic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F68B479C-2DA7-5F46-AC0D-264B221B0CA8}"/>
              </a:ext>
            </a:extLst>
          </p:cNvPr>
          <p:cNvCxnSpPr>
            <a:cxnSpLocks/>
          </p:cNvCxnSpPr>
          <p:nvPr/>
        </p:nvCxnSpPr>
        <p:spPr>
          <a:xfrm>
            <a:off x="974407" y="1007820"/>
            <a:ext cx="10243186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D80A2D0-8E78-E04D-A636-0298B93A9CAE}"/>
                  </a:ext>
                </a:extLst>
              </p:cNvPr>
              <p:cNvSpPr txBox="1"/>
              <p:nvPr/>
            </p:nvSpPr>
            <p:spPr>
              <a:xfrm>
                <a:off x="5108965" y="6313447"/>
                <a:ext cx="1974067" cy="492443"/>
              </a:xfrm>
              <a:prstGeom prst="rect">
                <a:avLst/>
              </a:prstGeom>
              <a:noFill/>
              <a:ln w="15875">
                <a:solidFill>
                  <a:srgbClr val="ED7D3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𝑅𝑃𝑌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&lt;30˚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D80A2D0-8E78-E04D-A636-0298B93A9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965" y="6313447"/>
                <a:ext cx="1974067" cy="492443"/>
              </a:xfrm>
              <a:prstGeom prst="rect">
                <a:avLst/>
              </a:prstGeom>
              <a:blipFill>
                <a:blip r:embed="rId3"/>
                <a:stretch>
                  <a:fillRect l="-3165" r="-3797" b="-7317"/>
                </a:stretch>
              </a:blipFill>
              <a:ln w="15875">
                <a:solidFill>
                  <a:srgbClr val="ED7D3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0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3FB2844D-CFB6-1548-85CE-EE401561D9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13077" y="816504"/>
            <a:ext cx="9445847" cy="55691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2FA4BE-43F9-BC42-8E29-8D71CC39F2F3}"/>
                  </a:ext>
                </a:extLst>
              </p:cNvPr>
              <p:cNvSpPr txBox="1"/>
              <p:nvPr/>
            </p:nvSpPr>
            <p:spPr>
              <a:xfrm>
                <a:off x="5519646" y="6319837"/>
                <a:ext cx="1460335" cy="492443"/>
              </a:xfrm>
              <a:prstGeom prst="rect">
                <a:avLst/>
              </a:prstGeom>
              <a:noFill/>
              <a:ln w="15875">
                <a:solidFill>
                  <a:srgbClr val="ED7D3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&lt;15˚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2FA4BE-43F9-BC42-8E29-8D71CC39F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646" y="6319837"/>
                <a:ext cx="1460335" cy="492443"/>
              </a:xfrm>
              <a:prstGeom prst="rect">
                <a:avLst/>
              </a:prstGeom>
              <a:blipFill>
                <a:blip r:embed="rId3"/>
                <a:stretch>
                  <a:fillRect l="-1695" r="-5932" b="-4878"/>
                </a:stretch>
              </a:blipFill>
              <a:ln w="15875">
                <a:solidFill>
                  <a:srgbClr val="ED7D3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olo 1">
            <a:extLst>
              <a:ext uri="{FF2B5EF4-FFF2-40B4-BE49-F238E27FC236}">
                <a16:creationId xmlns:a16="http://schemas.microsoft.com/office/drawing/2014/main" id="{1A3348A0-A252-FB45-B583-50955B59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993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Performances: Circumference</a:t>
            </a:r>
            <a:endParaRPr lang="en-US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C0711334-1386-A548-9B26-9381F2239E19}"/>
              </a:ext>
            </a:extLst>
          </p:cNvPr>
          <p:cNvSpPr/>
          <p:nvPr/>
        </p:nvSpPr>
        <p:spPr>
          <a:xfrm flipV="1">
            <a:off x="974407" y="226134"/>
            <a:ext cx="548640" cy="879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ttore 1 13">
            <a:extLst>
              <a:ext uri="{FF2B5EF4-FFF2-40B4-BE49-F238E27FC236}">
                <a16:creationId xmlns:a16="http://schemas.microsoft.com/office/drawing/2014/main" id="{B1BE775C-2CE1-544D-87C1-88543F4E3406}"/>
              </a:ext>
            </a:extLst>
          </p:cNvPr>
          <p:cNvCxnSpPr>
            <a:cxnSpLocks/>
          </p:cNvCxnSpPr>
          <p:nvPr/>
        </p:nvCxnSpPr>
        <p:spPr>
          <a:xfrm>
            <a:off x="974407" y="1007820"/>
            <a:ext cx="10243186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39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B1E5C02-FE14-6D43-ADD5-2621A43C7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026452" y="863311"/>
            <a:ext cx="10167670" cy="5994688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3EDA40C-4A08-834F-83EC-EED2D4813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LQR: Performances</a:t>
            </a:r>
            <a:endParaRPr lang="en-US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AB34BAC-E8FE-064B-AF13-26D130004E08}"/>
              </a:ext>
            </a:extLst>
          </p:cNvPr>
          <p:cNvSpPr/>
          <p:nvPr/>
        </p:nvSpPr>
        <p:spPr>
          <a:xfrm flipV="1">
            <a:off x="988695" y="387689"/>
            <a:ext cx="548640" cy="879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A8B21E1E-9631-9743-8D00-7303FC8FF7C6}"/>
              </a:ext>
            </a:extLst>
          </p:cNvPr>
          <p:cNvCxnSpPr>
            <a:cxnSpLocks/>
          </p:cNvCxnSpPr>
          <p:nvPr/>
        </p:nvCxnSpPr>
        <p:spPr>
          <a:xfrm>
            <a:off x="988695" y="1172528"/>
            <a:ext cx="10243185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36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7940379C-FB72-E644-B2DA-1A4FF163F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76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Future Developments</a:t>
            </a:r>
            <a:endParaRPr lang="en-US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4F366761-A75E-2C4D-9C6D-BAAE610A3383}"/>
              </a:ext>
            </a:extLst>
          </p:cNvPr>
          <p:cNvSpPr/>
          <p:nvPr/>
        </p:nvSpPr>
        <p:spPr>
          <a:xfrm flipV="1">
            <a:off x="988695" y="296249"/>
            <a:ext cx="548640" cy="879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58ED1511-5128-C94D-831E-C6906CF04073}"/>
              </a:ext>
            </a:extLst>
          </p:cNvPr>
          <p:cNvCxnSpPr>
            <a:cxnSpLocks/>
          </p:cNvCxnSpPr>
          <p:nvPr/>
        </p:nvCxnSpPr>
        <p:spPr>
          <a:xfrm>
            <a:off x="988695" y="1203008"/>
            <a:ext cx="10243185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tangolo 9">
            <a:extLst>
              <a:ext uri="{FF2B5EF4-FFF2-40B4-BE49-F238E27FC236}">
                <a16:creationId xmlns:a16="http://schemas.microsoft.com/office/drawing/2014/main" id="{606F4432-5029-984E-A948-668FE378C3B9}"/>
              </a:ext>
            </a:extLst>
          </p:cNvPr>
          <p:cNvSpPr/>
          <p:nvPr/>
        </p:nvSpPr>
        <p:spPr>
          <a:xfrm>
            <a:off x="988695" y="2130950"/>
            <a:ext cx="4412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Remove the constant error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3794C0C-7F6B-0D48-8E32-E3864B61AB9D}"/>
              </a:ext>
            </a:extLst>
          </p:cNvPr>
          <p:cNvSpPr/>
          <p:nvPr/>
        </p:nvSpPr>
        <p:spPr>
          <a:xfrm>
            <a:off x="988695" y="5097156"/>
            <a:ext cx="4412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Implementation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47C502D-7A74-7245-8D3A-4759866908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772131" y="1495454"/>
            <a:ext cx="5214315" cy="2317432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A984DA5D-7EC6-1541-A9E5-0A43F66DB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360" y="4066541"/>
            <a:ext cx="4785360" cy="258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79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 descr="Immagine che contiene parete, interni&#10;&#10;Descrizione generata automaticamente">
            <a:extLst>
              <a:ext uri="{FF2B5EF4-FFF2-40B4-BE49-F238E27FC236}">
                <a16:creationId xmlns:a16="http://schemas.microsoft.com/office/drawing/2014/main" id="{D066B568-8491-4943-AFC7-8C92086E95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7" t="9091" r="30570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BA74132-4BE7-754E-A500-DB7F0FA3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713532"/>
            <a:ext cx="5301045" cy="1526793"/>
          </a:xfrm>
        </p:spPr>
        <p:txBody>
          <a:bodyPr anchor="b">
            <a:normAutofit/>
          </a:bodyPr>
          <a:lstStyle/>
          <a:p>
            <a:r>
              <a:rPr lang="en-US" sz="6000" b="1" dirty="0"/>
              <a:t>Goals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B828575-4F9A-489D-AB98-06BE2DC61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3051683"/>
            <a:ext cx="4786695" cy="137024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The drone must be capable of performing two types of operations: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F82C526-E20B-B54A-8163-2E68E50B01CC}"/>
              </a:ext>
            </a:extLst>
          </p:cNvPr>
          <p:cNvSpPr/>
          <p:nvPr/>
        </p:nvSpPr>
        <p:spPr>
          <a:xfrm>
            <a:off x="371093" y="5418093"/>
            <a:ext cx="54232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Circumference at constant height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7B7BB7A-C1F2-AB4D-B919-47D98C48FCC0}"/>
              </a:ext>
            </a:extLst>
          </p:cNvPr>
          <p:cNvSpPr/>
          <p:nvPr/>
        </p:nvSpPr>
        <p:spPr>
          <a:xfrm>
            <a:off x="371093" y="4691718"/>
            <a:ext cx="32195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Set-point tracking</a:t>
            </a:r>
          </a:p>
        </p:txBody>
      </p:sp>
    </p:spTree>
    <p:extLst>
      <p:ext uri="{BB962C8B-B14F-4D97-AF65-F5344CB8AC3E}">
        <p14:creationId xmlns:p14="http://schemas.microsoft.com/office/powerpoint/2010/main" val="3200002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02F5D45-2781-0144-ABA6-0CD91272F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880110"/>
            <a:ext cx="3945698" cy="1812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 Modelling: The Drone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E3D2C79-03FF-124E-BE9C-454469F5A365}"/>
                  </a:ext>
                </a:extLst>
              </p:cNvPr>
              <p:cNvSpPr txBox="1"/>
              <p:nvPr/>
            </p:nvSpPr>
            <p:spPr>
              <a:xfrm>
                <a:off x="-9143" y="3037967"/>
                <a:ext cx="4057650" cy="320725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/>
                            <m:e/>
                            <m:e/>
                            <m:e/>
                            <m:e/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sSub>
                                <m:sSubPr>
                                  <m:ctrlP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E3D2C79-03FF-124E-BE9C-454469F5A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143" y="3037967"/>
                <a:ext cx="4057650" cy="32072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EBEAEF2-80E5-284C-9345-F1940C452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28131" y="1476837"/>
            <a:ext cx="7663869" cy="436840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3E87BEA-8703-BE41-BC86-59B709555544}"/>
              </a:ext>
            </a:extLst>
          </p:cNvPr>
          <p:cNvSpPr txBox="1"/>
          <p:nvPr/>
        </p:nvSpPr>
        <p:spPr>
          <a:xfrm>
            <a:off x="4343400" y="30718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80376D90-BBBE-A843-969C-BAF66CA2F70F}"/>
                  </a:ext>
                </a:extLst>
              </p:cNvPr>
              <p:cNvSpPr/>
              <p:nvPr/>
            </p:nvSpPr>
            <p:spPr>
              <a:xfrm>
                <a:off x="551503" y="3037967"/>
                <a:ext cx="1054135" cy="4732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80376D90-BBBE-A843-969C-BAF66CA2F7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03" y="3037967"/>
                <a:ext cx="1054135" cy="4732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70B1B8D5-0DE1-6543-AA67-B88CA8C8BE6A}"/>
                  </a:ext>
                </a:extLst>
              </p:cNvPr>
              <p:cNvSpPr/>
              <p:nvPr/>
            </p:nvSpPr>
            <p:spPr>
              <a:xfrm>
                <a:off x="506810" y="3756281"/>
                <a:ext cx="3775200" cy="5158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̇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𝑚𝑔</m:t>
                      </m:r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/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Pre>
                            <m:sPre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sPre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/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70B1B8D5-0DE1-6543-AA67-B88CA8C8BE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10" y="3756281"/>
                <a:ext cx="3775200" cy="515847"/>
              </a:xfrm>
              <a:prstGeom prst="rect">
                <a:avLst/>
              </a:prstGeom>
              <a:blipFill>
                <a:blip r:embed="rId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3AD97160-9DF4-DC4F-9600-890FDDD3871F}"/>
                  </a:ext>
                </a:extLst>
              </p:cNvPr>
              <p:cNvSpPr/>
              <p:nvPr/>
            </p:nvSpPr>
            <p:spPr>
              <a:xfrm>
                <a:off x="424815" y="4615425"/>
                <a:ext cx="2761077" cy="5846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Pre>
                                <m:sPre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PrePr>
                                <m:sub/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p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sPre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/>
                          </m:sSubSup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sPre>
                            <m:sPre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sPre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3AD97160-9DF4-DC4F-9600-890FDDD387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15" y="4615425"/>
                <a:ext cx="2761077" cy="584647"/>
              </a:xfrm>
              <a:prstGeom prst="rect">
                <a:avLst/>
              </a:prstGeom>
              <a:blipFill>
                <a:blip r:embed="rId6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275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02F5D45-2781-0144-ABA6-0CD91272F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880110"/>
            <a:ext cx="3945698" cy="1812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 Modelling: The Drone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E3D2C79-03FF-124E-BE9C-454469F5A365}"/>
                  </a:ext>
                </a:extLst>
              </p:cNvPr>
              <p:cNvSpPr txBox="1"/>
              <p:nvPr/>
            </p:nvSpPr>
            <p:spPr>
              <a:xfrm>
                <a:off x="-9143" y="3037967"/>
                <a:ext cx="4057650" cy="320725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/>
                            <m:e/>
                            <m:e/>
                            <m:e/>
                            <m:e/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sSub>
                                <m:sSubPr>
                                  <m:ctrlP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E3D2C79-03FF-124E-BE9C-454469F5A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143" y="3037967"/>
                <a:ext cx="4057650" cy="32072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EBEAEF2-80E5-284C-9345-F1940C452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28131" y="1004397"/>
            <a:ext cx="7663869" cy="436840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3E87BEA-8703-BE41-BC86-59B709555544}"/>
              </a:ext>
            </a:extLst>
          </p:cNvPr>
          <p:cNvSpPr txBox="1"/>
          <p:nvPr/>
        </p:nvSpPr>
        <p:spPr>
          <a:xfrm>
            <a:off x="4343400" y="30718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80376D90-BBBE-A843-969C-BAF66CA2F70F}"/>
                  </a:ext>
                </a:extLst>
              </p:cNvPr>
              <p:cNvSpPr/>
              <p:nvPr/>
            </p:nvSpPr>
            <p:spPr>
              <a:xfrm>
                <a:off x="551503" y="3037967"/>
                <a:ext cx="1054135" cy="4732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80376D90-BBBE-A843-969C-BAF66CA2F7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03" y="3037967"/>
                <a:ext cx="1054135" cy="4732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70B1B8D5-0DE1-6543-AA67-B88CA8C8BE6A}"/>
                  </a:ext>
                </a:extLst>
              </p:cNvPr>
              <p:cNvSpPr/>
              <p:nvPr/>
            </p:nvSpPr>
            <p:spPr>
              <a:xfrm>
                <a:off x="506810" y="3756281"/>
                <a:ext cx="3701205" cy="5168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̇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𝑚𝑔</m:t>
                      </m:r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Pre>
                            <m:sPre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sPre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70B1B8D5-0DE1-6543-AA67-B88CA8C8BE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10" y="3756281"/>
                <a:ext cx="3701205" cy="516808"/>
              </a:xfrm>
              <a:prstGeom prst="rect">
                <a:avLst/>
              </a:prstGeom>
              <a:blipFill>
                <a:blip r:embed="rId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3AD97160-9DF4-DC4F-9600-890FDDD3871F}"/>
                  </a:ext>
                </a:extLst>
              </p:cNvPr>
              <p:cNvSpPr/>
              <p:nvPr/>
            </p:nvSpPr>
            <p:spPr>
              <a:xfrm>
                <a:off x="424815" y="4615425"/>
                <a:ext cx="2761077" cy="5846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Pre>
                                <m:sPre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PrePr>
                                <m:sub/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p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sPre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/>
                          </m:sSubSup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sPre>
                            <m:sPre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sPre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3AD97160-9DF4-DC4F-9600-890FDDD387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15" y="4615425"/>
                <a:ext cx="2761077" cy="584647"/>
              </a:xfrm>
              <a:prstGeom prst="rect">
                <a:avLst/>
              </a:prstGeom>
              <a:blipFill>
                <a:blip r:embed="rId6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FC1A6533-F633-794F-AE62-D19E51BCB324}"/>
                  </a:ext>
                </a:extLst>
              </p:cNvPr>
              <p:cNvSpPr/>
              <p:nvPr/>
            </p:nvSpPr>
            <p:spPr>
              <a:xfrm>
                <a:off x="5499681" y="5364648"/>
                <a:ext cx="6461384" cy="7936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it-IT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  </m:t>
                      </m:r>
                      <m:acc>
                        <m:accPr>
                          <m:chr m:val="̇"/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𝐽</m:t>
                      </m:r>
                      <m:sSub>
                        <m:sSub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FC1A6533-F633-794F-AE62-D19E51BCB3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681" y="5364648"/>
                <a:ext cx="6461384" cy="793615"/>
              </a:xfrm>
              <a:prstGeom prst="rect">
                <a:avLst/>
              </a:prstGeom>
              <a:blipFill>
                <a:blip r:embed="rId7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14D791E1-4E78-6649-AE04-6FDF0D1ED7F9}"/>
              </a:ext>
            </a:extLst>
          </p:cNvPr>
          <p:cNvCxnSpPr>
            <a:cxnSpLocks/>
          </p:cNvCxnSpPr>
          <p:nvPr/>
        </p:nvCxnSpPr>
        <p:spPr>
          <a:xfrm>
            <a:off x="4048507" y="5800045"/>
            <a:ext cx="13378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95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02F5D45-2781-0144-ABA6-0CD91272F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061" y="834390"/>
            <a:ext cx="3945698" cy="1812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800" b="1" dirty="0"/>
              <a:t>System Modelling: The Pole</a:t>
            </a:r>
            <a:endParaRPr lang="en-US" sz="3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3E87BEA-8703-BE41-BC86-59B709555544}"/>
              </a:ext>
            </a:extLst>
          </p:cNvPr>
          <p:cNvSpPr txBox="1"/>
          <p:nvPr/>
        </p:nvSpPr>
        <p:spPr>
          <a:xfrm>
            <a:off x="4343400" y="30718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73AF9FAD-5186-C94D-82F7-661621B6C8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7"/>
          <a:stretch/>
        </p:blipFill>
        <p:spPr>
          <a:xfrm>
            <a:off x="4592712" y="1402080"/>
            <a:ext cx="6526127" cy="49337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8A3D214B-4CAD-1642-9EDF-277F71F839E6}"/>
                  </a:ext>
                </a:extLst>
              </p:cNvPr>
              <p:cNvSpPr txBox="1"/>
              <p:nvPr/>
            </p:nvSpPr>
            <p:spPr>
              <a:xfrm>
                <a:off x="10742384" y="2824690"/>
                <a:ext cx="1514197" cy="616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solidFill>
                            <a:srgbClr val="FF01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4000" b="0" i="1" smtClean="0">
                          <a:solidFill>
                            <a:srgbClr val="FF01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𝜁</m:t>
                      </m:r>
                    </m:oMath>
                  </m:oMathPara>
                </a14:m>
                <a:endParaRPr lang="it-IT" sz="4000" b="0" dirty="0">
                  <a:solidFill>
                    <a:srgbClr val="FF0100"/>
                  </a:solidFill>
                </a:endParaRP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8A3D214B-4CAD-1642-9EDF-277F71F83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2384" y="2824690"/>
                <a:ext cx="1514197" cy="616455"/>
              </a:xfrm>
              <a:prstGeom prst="rect">
                <a:avLst/>
              </a:prstGeom>
              <a:blipFill>
                <a:blip r:embed="rId3"/>
                <a:stretch>
                  <a:fillRect b="-3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D1BA5105-97DF-ED4E-8642-D48A8105A9CC}"/>
                  </a:ext>
                </a:extLst>
              </p:cNvPr>
              <p:cNvSpPr txBox="1"/>
              <p:nvPr/>
            </p:nvSpPr>
            <p:spPr>
              <a:xfrm>
                <a:off x="333878" y="4165474"/>
                <a:ext cx="2632644" cy="8988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D1BA5105-97DF-ED4E-8642-D48A8105A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78" y="4165474"/>
                <a:ext cx="2632644" cy="898836"/>
              </a:xfrm>
              <a:prstGeom prst="rect">
                <a:avLst/>
              </a:prstGeom>
              <a:blipFill>
                <a:blip r:embed="rId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91BB5FA4-E945-7343-B583-D0839D6877D7}"/>
              </a:ext>
            </a:extLst>
          </p:cNvPr>
          <p:cNvSpPr txBox="1"/>
          <p:nvPr/>
        </p:nvSpPr>
        <p:spPr>
          <a:xfrm>
            <a:off x="358261" y="2974770"/>
            <a:ext cx="3483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 err="1">
                <a:latin typeface="+mj-lt"/>
              </a:rPr>
              <a:t>Euler</a:t>
            </a:r>
            <a:r>
              <a:rPr lang="it-IT" sz="2400" i="1" dirty="0">
                <a:latin typeface="+mj-lt"/>
              </a:rPr>
              <a:t> – Lagrange equations of motion:</a:t>
            </a:r>
            <a:br>
              <a:rPr lang="it-IT" sz="2400" dirty="0">
                <a:latin typeface="+mj-lt"/>
              </a:rPr>
            </a:br>
            <a:endParaRPr lang="en-US" sz="24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00CAAEB4-CFE3-5B46-9F16-C8A24FE9E7DA}"/>
                  </a:ext>
                </a:extLst>
              </p:cNvPr>
              <p:cNvSpPr txBox="1"/>
              <p:nvPr/>
            </p:nvSpPr>
            <p:spPr>
              <a:xfrm>
                <a:off x="699135" y="5321246"/>
                <a:ext cx="112966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+mj-lt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+mj-lt"/>
                            </a:rPr>
                            <m:t>𝑞</m:t>
                          </m:r>
                        </m:e>
                        <m:sub>
                          <m:r>
                            <a:rPr lang="it-IT" sz="2400" b="0" i="1" smtClean="0">
                              <a:latin typeface="+mj-lt"/>
                            </a:rPr>
                            <m:t>1</m:t>
                          </m:r>
                        </m:sub>
                      </m:sSub>
                      <m:r>
                        <a:rPr lang="it-IT" sz="2400" b="0" i="1" smtClean="0">
                          <a:latin typeface="+mj-lt"/>
                        </a:rPr>
                        <m:t>=</m:t>
                      </m:r>
                      <m:r>
                        <a:rPr lang="it-IT" sz="2400" b="0" i="1" smtClean="0">
                          <a:latin typeface="+mj-lt"/>
                        </a:rPr>
                        <m:t>𝑎</m:t>
                      </m:r>
                    </m:oMath>
                  </m:oMathPara>
                </a14:m>
                <a:endParaRPr lang="it-IT" sz="2400" b="0" dirty="0">
                  <a:latin typeface="+mj-lt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+mj-lt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+mj-lt"/>
                            </a:rPr>
                            <m:t>𝑞</m:t>
                          </m:r>
                        </m:e>
                        <m:sub>
                          <m:r>
                            <a:rPr lang="it-IT" sz="2400" b="0" i="1" smtClean="0">
                              <a:latin typeface="+mj-lt"/>
                            </a:rPr>
                            <m:t>2</m:t>
                          </m:r>
                        </m:sub>
                      </m:sSub>
                      <m:r>
                        <a:rPr lang="it-IT" sz="2400" i="1">
                          <a:latin typeface="+mj-lt"/>
                        </a:rPr>
                        <m:t>=</m:t>
                      </m:r>
                      <m:r>
                        <a:rPr lang="it-IT" sz="2400" b="0" i="1" smtClean="0">
                          <a:latin typeface="+mj-lt"/>
                        </a:rPr>
                        <m:t>𝑏</m:t>
                      </m:r>
                    </m:oMath>
                  </m:oMathPara>
                </a14:m>
                <a:endParaRPr lang="it-IT" sz="2400" dirty="0">
                  <a:latin typeface="+mj-lt"/>
                </a:endParaRPr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00CAAEB4-CFE3-5B46-9F16-C8A24FE9E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35" y="5321246"/>
                <a:ext cx="1129668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8560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C0AAFA-0A48-E14D-BAA1-DBC4797DC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9005"/>
            <a:ext cx="6583680" cy="1325563"/>
          </a:xfrm>
        </p:spPr>
        <p:txBody>
          <a:bodyPr/>
          <a:lstStyle/>
          <a:p>
            <a:r>
              <a:rPr lang="en-US" b="1" dirty="0"/>
              <a:t>System Modelling: The Pole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egnaposto contenuto 3">
                <a:extLst>
                  <a:ext uri="{FF2B5EF4-FFF2-40B4-BE49-F238E27FC236}">
                    <a16:creationId xmlns:a16="http://schemas.microsoft.com/office/drawing/2014/main" id="{C6F25334-CB7F-0744-88FC-652FF9A8866C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2346008"/>
                <a:ext cx="9464040" cy="24999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indent="-228600">
                  <a:lnSpc>
                    <a:spcPct val="16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</a:rPr>
                  <a:t>The Lagrangian of the pole is:</a:t>
                </a:r>
              </a:p>
              <a:p>
                <a:pPr marL="0" indent="0">
                  <a:lnSpc>
                    <a:spcPct val="16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acc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𝜁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𝑚𝑔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𝜁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indent="-2286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1800" dirty="0"/>
              </a:p>
            </p:txBody>
          </p:sp>
        </mc:Choice>
        <mc:Fallback>
          <p:sp>
            <p:nvSpPr>
              <p:cNvPr id="7" name="Segnaposto contenuto 3">
                <a:extLst>
                  <a:ext uri="{FF2B5EF4-FFF2-40B4-BE49-F238E27FC236}">
                    <a16:creationId xmlns:a16="http://schemas.microsoft.com/office/drawing/2014/main" id="{C6F25334-CB7F-0744-88FC-652FF9A8866C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346008"/>
                <a:ext cx="9464040" cy="2499995"/>
              </a:xfrm>
              <a:prstGeom prst="rect">
                <a:avLst/>
              </a:prstGeom>
              <a:blipFill>
                <a:blip r:embed="rId2"/>
                <a:stretch>
                  <a:fillRect l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tangolo 7">
            <a:extLst>
              <a:ext uri="{FF2B5EF4-FFF2-40B4-BE49-F238E27FC236}">
                <a16:creationId xmlns:a16="http://schemas.microsoft.com/office/drawing/2014/main" id="{CCE313BA-7982-A44B-B2F9-FC0F344F406F}"/>
              </a:ext>
            </a:extLst>
          </p:cNvPr>
          <p:cNvSpPr/>
          <p:nvPr/>
        </p:nvSpPr>
        <p:spPr>
          <a:xfrm flipV="1">
            <a:off x="942975" y="929005"/>
            <a:ext cx="548640" cy="879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ttore 1 9">
            <a:extLst>
              <a:ext uri="{FF2B5EF4-FFF2-40B4-BE49-F238E27FC236}">
                <a16:creationId xmlns:a16="http://schemas.microsoft.com/office/drawing/2014/main" id="{9EDD3D74-BD98-8542-917D-D400D43C9BCD}"/>
              </a:ext>
            </a:extLst>
          </p:cNvPr>
          <p:cNvCxnSpPr>
            <a:cxnSpLocks/>
          </p:cNvCxnSpPr>
          <p:nvPr/>
        </p:nvCxnSpPr>
        <p:spPr>
          <a:xfrm>
            <a:off x="973455" y="2057400"/>
            <a:ext cx="6204585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279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520F27-F51A-E04B-AF75-795E91112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Frequency Shaped Linear Quadratic Regulator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9DD100-0092-0C49-98B9-14F5375C0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1687469"/>
            <a:ext cx="6827520" cy="628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It is based mainly on two concepts: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4172D34-F658-144F-80EB-8609672764CC}"/>
              </a:ext>
            </a:extLst>
          </p:cNvPr>
          <p:cNvSpPr/>
          <p:nvPr/>
        </p:nvSpPr>
        <p:spPr>
          <a:xfrm flipV="1">
            <a:off x="988695" y="467042"/>
            <a:ext cx="548640" cy="879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319A9B5D-C5C6-0B4C-811E-AFC7977A6507}"/>
              </a:ext>
            </a:extLst>
          </p:cNvPr>
          <p:cNvCxnSpPr>
            <a:cxnSpLocks/>
          </p:cNvCxnSpPr>
          <p:nvPr/>
        </p:nvCxnSpPr>
        <p:spPr>
          <a:xfrm>
            <a:off x="988695" y="1416368"/>
            <a:ext cx="10243185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tangolo 37">
            <a:extLst>
              <a:ext uri="{FF2B5EF4-FFF2-40B4-BE49-F238E27FC236}">
                <a16:creationId xmlns:a16="http://schemas.microsoft.com/office/drawing/2014/main" id="{A20A2C84-32D5-0B4E-AA04-9460C5FA5DCA}"/>
              </a:ext>
            </a:extLst>
          </p:cNvPr>
          <p:cNvSpPr/>
          <p:nvPr/>
        </p:nvSpPr>
        <p:spPr>
          <a:xfrm>
            <a:off x="868680" y="2550275"/>
            <a:ext cx="4412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Full State Feedback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592CF26B-82D6-5B49-B235-7CB23FFCBA1F}"/>
              </a:ext>
            </a:extLst>
          </p:cNvPr>
          <p:cNvSpPr/>
          <p:nvPr/>
        </p:nvSpPr>
        <p:spPr>
          <a:xfrm>
            <a:off x="868680" y="4205401"/>
            <a:ext cx="4412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Optimal Control</a:t>
            </a:r>
          </a:p>
        </p:txBody>
      </p:sp>
      <p:pic>
        <p:nvPicPr>
          <p:cNvPr id="41" name="Immagine 40">
            <a:extLst>
              <a:ext uri="{FF2B5EF4-FFF2-40B4-BE49-F238E27FC236}">
                <a16:creationId xmlns:a16="http://schemas.microsoft.com/office/drawing/2014/main" id="{8967B621-C215-E64D-8275-6C551970E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623" y="2312275"/>
            <a:ext cx="5105400" cy="20975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00150A8C-21E1-BF49-BD10-3EED977A363F}"/>
                  </a:ext>
                </a:extLst>
              </p:cNvPr>
              <p:cNvSpPr txBox="1"/>
              <p:nvPr/>
            </p:nvSpPr>
            <p:spPr>
              <a:xfrm>
                <a:off x="988695" y="4944701"/>
                <a:ext cx="2955361" cy="993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nary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𝑅𝑢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00150A8C-21E1-BF49-BD10-3EED977A3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695" y="4944701"/>
                <a:ext cx="2955361" cy="993862"/>
              </a:xfrm>
              <a:prstGeom prst="rect">
                <a:avLst/>
              </a:prstGeom>
              <a:blipFill>
                <a:blip r:embed="rId3"/>
                <a:stretch>
                  <a:fillRect l="-17521" t="-112658" b="-169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AD11173C-EB20-254D-B820-152833394DBE}"/>
                  </a:ext>
                </a:extLst>
              </p:cNvPr>
              <p:cNvSpPr txBox="1"/>
              <p:nvPr/>
            </p:nvSpPr>
            <p:spPr>
              <a:xfrm>
                <a:off x="4995229" y="4946625"/>
                <a:ext cx="6505435" cy="991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)]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AD11173C-EB20-254D-B820-152833394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229" y="4946625"/>
                <a:ext cx="6505435" cy="991938"/>
              </a:xfrm>
              <a:prstGeom prst="rect">
                <a:avLst/>
              </a:prstGeom>
              <a:blipFill>
                <a:blip r:embed="rId4"/>
                <a:stretch>
                  <a:fillRect l="-1559" t="-112658" b="-1708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200B0E29-EF67-364A-AF9D-85EAE411419F}"/>
              </a:ext>
            </a:extLst>
          </p:cNvPr>
          <p:cNvCxnSpPr>
            <a:cxnSpLocks/>
          </p:cNvCxnSpPr>
          <p:nvPr/>
        </p:nvCxnSpPr>
        <p:spPr>
          <a:xfrm>
            <a:off x="4081215" y="5449525"/>
            <a:ext cx="7498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863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2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AA92AF63-B6B8-4048-A729-551AD6A891F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0"/>
                <a:ext cx="10515600" cy="1325563"/>
              </a:xfrm>
            </p:spPr>
            <p:txBody>
              <a:bodyPr/>
              <a:lstStyle/>
              <a:p>
                <a:pPr algn="ctr"/>
                <a:r>
                  <a:rPr lang="en-US" b="1" dirty="0"/>
                  <a:t>Filters on the States: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AA92AF63-B6B8-4048-A729-551AD6A891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0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1178B1A7-9F5F-B743-A3DB-E07A41831F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54" t="8625" r="6729" b="6750"/>
          <a:stretch/>
        </p:blipFill>
        <p:spPr>
          <a:xfrm>
            <a:off x="1546858" y="1325563"/>
            <a:ext cx="9098280" cy="5295819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F16570D1-71D2-2A40-812F-8586CBED8305}"/>
              </a:ext>
            </a:extLst>
          </p:cNvPr>
          <p:cNvSpPr/>
          <p:nvPr/>
        </p:nvSpPr>
        <p:spPr>
          <a:xfrm flipV="1">
            <a:off x="974407" y="255979"/>
            <a:ext cx="548640" cy="879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ttore 1 7">
            <a:extLst>
              <a:ext uri="{FF2B5EF4-FFF2-40B4-BE49-F238E27FC236}">
                <a16:creationId xmlns:a16="http://schemas.microsoft.com/office/drawing/2014/main" id="{6DDE8834-D0E3-E24B-A098-2CE7F2775EFE}"/>
              </a:ext>
            </a:extLst>
          </p:cNvPr>
          <p:cNvCxnSpPr>
            <a:cxnSpLocks/>
          </p:cNvCxnSpPr>
          <p:nvPr/>
        </p:nvCxnSpPr>
        <p:spPr>
          <a:xfrm>
            <a:off x="974407" y="1022425"/>
            <a:ext cx="10243185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E9D7063-42F2-1B43-993C-10C88910D2A8}"/>
              </a:ext>
            </a:extLst>
          </p:cNvPr>
          <p:cNvSpPr txBox="1"/>
          <p:nvPr/>
        </p:nvSpPr>
        <p:spPr>
          <a:xfrm>
            <a:off x="5329731" y="1062080"/>
            <a:ext cx="153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Bode Diagram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0425FC6-BF3A-4E40-AAFC-C3E327D7C443}"/>
              </a:ext>
            </a:extLst>
          </p:cNvPr>
          <p:cNvSpPr txBox="1"/>
          <p:nvPr/>
        </p:nvSpPr>
        <p:spPr>
          <a:xfrm>
            <a:off x="5421171" y="6467493"/>
            <a:ext cx="1637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Frequency (rad/sec)</a:t>
            </a:r>
          </a:p>
        </p:txBody>
      </p:sp>
    </p:spTree>
    <p:extLst>
      <p:ext uri="{BB962C8B-B14F-4D97-AF65-F5344CB8AC3E}">
        <p14:creationId xmlns:p14="http://schemas.microsoft.com/office/powerpoint/2010/main" val="1317308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8574</TotalTime>
  <Words>338</Words>
  <Application>Microsoft Macintosh PowerPoint</Application>
  <PresentationFormat>Widescreen</PresentationFormat>
  <Paragraphs>78</Paragraphs>
  <Slides>24</Slides>
  <Notes>0</Notes>
  <HiddenSlides>10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Times New Roman</vt:lpstr>
      <vt:lpstr>Tema di Office</vt:lpstr>
      <vt:lpstr>Modelling and Control of a Pole Balancing Drone </vt:lpstr>
      <vt:lpstr>Presentazione standard di PowerPoint</vt:lpstr>
      <vt:lpstr>Goals</vt:lpstr>
      <vt:lpstr>System Modelling: The Drone</vt:lpstr>
      <vt:lpstr>System Modelling: The Drone</vt:lpstr>
      <vt:lpstr>System Modelling: The Pole</vt:lpstr>
      <vt:lpstr>System Modelling: The Pole</vt:lpstr>
      <vt:lpstr>Frequency Shaped Linear Quadratic Regulator</vt:lpstr>
      <vt:lpstr>Filters on the States: x and y</vt:lpstr>
      <vt:lpstr>Filters on the States: z</vt:lpstr>
      <vt:lpstr>Filters on the Inputs</vt:lpstr>
      <vt:lpstr>Performances: Set-Point Tracking</vt:lpstr>
      <vt:lpstr>Performances: Set-Point Tracking</vt:lpstr>
      <vt:lpstr>Performances: Set-Point Tracking</vt:lpstr>
      <vt:lpstr>Performances: Set-Point Tracking</vt:lpstr>
      <vt:lpstr>Performances: Set-Point Tracking</vt:lpstr>
      <vt:lpstr>Performing a Circumference</vt:lpstr>
      <vt:lpstr>Performances: Circumference</vt:lpstr>
      <vt:lpstr>Performances: Circumference</vt:lpstr>
      <vt:lpstr>Performances: Circumference</vt:lpstr>
      <vt:lpstr>Performances: Circumference</vt:lpstr>
      <vt:lpstr>Performances: Circumference</vt:lpstr>
      <vt:lpstr>LQR: Performances</vt:lpstr>
      <vt:lpstr>Future Developments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and Control of a Pole Balancing Drone </dc:title>
  <dc:creator>Edoardo Panichi - edoardo.panichi@studio.unibo.it</dc:creator>
  <cp:lastModifiedBy>Edoardo Panichi - edoardo.panichi@studio.unibo.it</cp:lastModifiedBy>
  <cp:revision>52</cp:revision>
  <cp:lastPrinted>2021-07-15T15:06:11Z</cp:lastPrinted>
  <dcterms:created xsi:type="dcterms:W3CDTF">2021-07-15T14:39:39Z</dcterms:created>
  <dcterms:modified xsi:type="dcterms:W3CDTF">2021-07-21T13:39:54Z</dcterms:modified>
</cp:coreProperties>
</file>