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2CD3-1B72-4E1E-8AE3-2DD49EBAA607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D8AA8-6337-4BF7-B07E-7C19D8CAE4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20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F716-7B56-138B-92A8-A2B1DEF37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0040C-4973-76BA-01EB-7DFC83DA5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9DC1-D8B2-CE96-DC46-88AA4C45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B41-13FB-426F-92F3-8270841C8657}" type="datetime1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750D-AAE1-4D7D-D544-935E8FBE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67B5-CF9B-9AE8-2A20-00906DF7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38CAAF1-6F21-45CC-B650-37BF98D01AD7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172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CEA5-8D88-AA1E-E1CC-B16E08D4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EDB78-4285-F4DD-205B-C355713AA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771D-78F9-F41C-7270-0E23D5D5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6DDC-A632-4410-92FF-8061A6BD7003}" type="datetime1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BD1A3-A7F9-7CD8-8500-2BCE44E6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BEDA-D039-0804-21B7-11F6DF28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8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ED304-C30B-42A8-346B-63391C89E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DC7C6-B1D0-68A8-E131-645EDDB1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944AA-C973-5E1F-9F6C-A888E14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5E60-81FF-46DD-8320-A83A16732BD8}" type="datetime1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EAED-1E0E-1373-853B-7171BF62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EFEF-E8F9-EE4E-46DB-4444CD59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69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0622-7284-5320-CEC1-CD1FE4AA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7CD4-7FDB-244C-0DF0-7800462C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D124-F8F8-7B85-DB8A-8C5576C1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065-0A0A-4F78-8A56-8128EE9709A2}" type="datetime1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2A25-C8A7-55AD-DBCD-F305D150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3717-DF39-D7E7-9B5A-1215DCD0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842A-AE76-96DD-B860-DBEAE934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B715-BEB2-51B2-EB9C-D7044C2B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7F88-CCC8-D44C-5158-9CDB3807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ABB-8E11-4A72-ABDC-90AF40F75A32}" type="datetime1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316E-0E80-08B7-7FB8-A5AB08E3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4BBE-662C-EC2A-0B6B-BE906A0A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30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375A-0E96-73E7-C807-1371D2CF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5291-B079-731E-4B63-2A3CDB1C4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652EB-EB2C-3685-780C-4253BE6A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AED4-298F-D6C6-828B-6E51B1C5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2704-FC08-485D-A21E-C560F26D6D82}" type="datetime1">
              <a:rPr lang="it-IT" smtClean="0"/>
              <a:t>20/06/2023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2889A-91C2-0988-54FC-22B1B2D7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973E3-07C5-A217-7356-879729EF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47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148B-C42A-4280-1984-DE65D7B9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E1DC5-BC43-B2AC-675D-D9BEC7F8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E523-5CFC-2E2E-FA6A-970B8F73F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A07DE-D9F2-0220-0928-9239DF984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8EE80-A074-1BB6-CE53-4D87B3E95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F5D90-144C-A70A-3DA4-C48BB753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5BA0-8B44-4741-95B7-8D77C0F31A00}" type="datetime1">
              <a:rPr lang="it-IT" smtClean="0"/>
              <a:t>20/06/2023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E8CAC-77D3-8997-E0F8-C2FB684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18CC5-E30D-7A14-7A45-1E37D27A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88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8462-A7E0-2A10-E6AC-EFC444C1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A92E4-2630-C105-43B5-7F554A18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35B3-DC6F-4E33-BC94-170B7AED2ECF}" type="datetime1">
              <a:rPr lang="it-IT" smtClean="0"/>
              <a:t>20/06/2023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45399-A10A-DF22-2F50-7DAB658F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BF2E7-845F-FF66-09DC-5F64EB1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9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19398-55F1-B278-9001-CC081058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99-3331-4876-BCFC-5B42B423A70B}" type="datetime1">
              <a:rPr lang="it-IT" smtClean="0"/>
              <a:t>20/06/2023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D571E-4F05-E551-DE18-0B6C10AB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83DBE-6EC0-7B36-57E0-0FB35E89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86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F950-FAF7-0EB9-BFEB-23D1DB57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3F62-7153-5796-D09E-5BDF8A8C5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807CA-2C65-A8E7-23CB-616143C0B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652D3-E498-C0F0-85A8-2C667D62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0D9B-5850-4E3C-8716-2A0FD22C8471}" type="datetime1">
              <a:rPr lang="it-IT" smtClean="0"/>
              <a:t>20/06/2023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068C-3944-1F8B-97C4-829A04C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D92C3-364F-D757-DA76-77579F96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40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FCEA-F2B9-47D0-27EC-F3E804D7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83BB5-A4EA-03CA-53EF-94263D650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CF846-A3EF-39D9-CD50-05C23E9D2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4CB4-2279-6D7B-462C-4B540C21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AC6F-2525-45C6-93DC-A3395FC3B843}" type="datetime1">
              <a:rPr lang="it-IT" smtClean="0"/>
              <a:t>20/06/2023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EC621-4731-EC58-1BD2-A665A634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55446-A62F-534F-E1BA-0375DAD5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05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98251-3411-FFFB-18BC-301A0E13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3373B-A3E9-8095-5236-F57BA84C0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FCA9-FC8F-1554-CB01-18A5E5312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9FC7-F37A-4787-9258-42FF91A21730}" type="datetime1">
              <a:rPr lang="it-IT" smtClean="0"/>
              <a:t>20/06/2023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8724-7B4F-3860-865B-908230AF4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3A52-DD9D-FAA4-CBD2-C78C69A42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AAF1-6F21-45CC-B650-37BF98D01AD7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EC639AE9-2A82-4BD5-9584-31E1BBC8774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77400" y="365125"/>
            <a:ext cx="1676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5CD5-3564-F1AC-B89F-829303BDE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latin typeface="Georgia" panose="02040502050405020303" pitchFamily="18" charset="0"/>
              </a:rPr>
              <a:t>Machine Learning:</a:t>
            </a:r>
            <a:br>
              <a:rPr lang="it-IT" sz="3600" dirty="0">
                <a:latin typeface="Georgia" panose="02040502050405020303" pitchFamily="18" charset="0"/>
              </a:rPr>
            </a:br>
            <a:r>
              <a:rPr lang="it-IT" sz="3600" dirty="0">
                <a:latin typeface="Georgia" panose="02040502050405020303" pitchFamily="18" charset="0"/>
              </a:rPr>
              <a:t>How high are the </a:t>
            </a:r>
            <a:r>
              <a:rPr lang="it-IT" sz="3600" dirty="0" err="1">
                <a:latin typeface="Georgia" panose="02040502050405020303" pitchFamily="18" charset="0"/>
              </a:rPr>
              <a:t>recession</a:t>
            </a:r>
            <a:r>
              <a:rPr lang="it-IT" sz="3600" dirty="0">
                <a:latin typeface="Georgia" panose="02040502050405020303" pitchFamily="18" charset="0"/>
              </a:rPr>
              <a:t> </a:t>
            </a:r>
            <a:r>
              <a:rPr lang="it-IT" sz="3600" dirty="0" err="1">
                <a:latin typeface="Georgia" panose="02040502050405020303" pitchFamily="18" charset="0"/>
              </a:rPr>
              <a:t>probabilities</a:t>
            </a:r>
            <a:r>
              <a:rPr lang="it-IT" sz="3600" dirty="0">
                <a:latin typeface="Georgia" panose="02040502050405020303" pitchFamily="18" charset="0"/>
              </a:rPr>
              <a:t> in the </a:t>
            </a:r>
            <a:r>
              <a:rPr lang="it-IT" sz="3600">
                <a:latin typeface="Georgia" panose="02040502050405020303" pitchFamily="18" charset="0"/>
              </a:rPr>
              <a:t>United States?</a:t>
            </a:r>
            <a:endParaRPr lang="it-I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808EF-925B-5D0E-83A8-6052CE9A0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74106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>
                <a:latin typeface="Georgia" panose="02040502050405020303" pitchFamily="18" charset="0"/>
              </a:rPr>
              <a:t>Edoardo Pilla</a:t>
            </a:r>
          </a:p>
          <a:p>
            <a:r>
              <a:rPr lang="it-IT" dirty="0">
                <a:latin typeface="Georgia" panose="02040502050405020303" pitchFamily="18" charset="0"/>
              </a:rPr>
              <a:t>ID: 7744044</a:t>
            </a:r>
          </a:p>
          <a:p>
            <a:endParaRPr lang="it-IT" dirty="0">
              <a:latin typeface="Georgia" panose="02040502050405020303" pitchFamily="18" charset="0"/>
            </a:endParaRPr>
          </a:p>
          <a:p>
            <a:pPr algn="r"/>
            <a:r>
              <a:rPr lang="it-IT" dirty="0">
                <a:latin typeface="Georgia" panose="02040502050405020303" pitchFamily="18" charset="0"/>
              </a:rPr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15726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44B0-ACE8-C6CF-AF3B-1BB2A53C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6150-443B-FDA1-D47F-D7F861BB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056"/>
            <a:ext cx="10515600" cy="47379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Probit</a:t>
            </a:r>
            <a:r>
              <a:rPr lang="it-IT" dirty="0"/>
              <a:t> model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near-term</a:t>
            </a:r>
            <a:r>
              <a:rPr lang="it-IT" dirty="0"/>
              <a:t> </a:t>
            </a:r>
            <a:r>
              <a:rPr lang="it-IT" dirty="0" err="1"/>
              <a:t>forward</a:t>
            </a:r>
            <a:r>
              <a:rPr lang="it-IT" dirty="0"/>
              <a:t> spread (</a:t>
            </a:r>
            <a:r>
              <a:rPr lang="it-IT" dirty="0" err="1"/>
              <a:t>Engstrom</a:t>
            </a:r>
            <a:r>
              <a:rPr lang="it-IT" dirty="0"/>
              <a:t> and </a:t>
            </a:r>
            <a:r>
              <a:rPr lang="it-IT" dirty="0" err="1"/>
              <a:t>Sharpe</a:t>
            </a:r>
            <a:r>
              <a:rPr lang="it-IT" dirty="0"/>
              <a:t>, 2018)</a:t>
            </a:r>
          </a:p>
          <a:p>
            <a:pPr>
              <a:lnSpc>
                <a:spcPct val="150000"/>
              </a:lnSpc>
            </a:pPr>
            <a:r>
              <a:rPr lang="it-IT" dirty="0"/>
              <a:t>Data </a:t>
            </a:r>
            <a:r>
              <a:rPr lang="it-IT" dirty="0" err="1"/>
              <a:t>gathered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www.neartermforwardspread.com (</a:t>
            </a:r>
            <a:r>
              <a:rPr lang="it-IT" dirty="0" err="1"/>
              <a:t>Diercks</a:t>
            </a:r>
            <a:r>
              <a:rPr lang="it-IT" dirty="0"/>
              <a:t> and </a:t>
            </a:r>
            <a:r>
              <a:rPr lang="it-IT" dirty="0" err="1"/>
              <a:t>Soques</a:t>
            </a:r>
            <a:r>
              <a:rPr lang="it-IT" dirty="0"/>
              <a:t>, 2019)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Quarterly</a:t>
            </a:r>
            <a:r>
              <a:rPr lang="it-IT" dirty="0"/>
              <a:t> </a:t>
            </a:r>
            <a:r>
              <a:rPr lang="it-IT" dirty="0" err="1"/>
              <a:t>averages</a:t>
            </a:r>
            <a:r>
              <a:rPr lang="it-IT" dirty="0"/>
              <a:t> for spreads </a:t>
            </a:r>
            <a:r>
              <a:rPr lang="it-IT" dirty="0" err="1"/>
              <a:t>computed</a:t>
            </a:r>
            <a:r>
              <a:rPr lang="it-IT" dirty="0"/>
              <a:t> with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Target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captures</a:t>
            </a:r>
            <a:r>
              <a:rPr lang="it-IT" dirty="0"/>
              <a:t> </a:t>
            </a:r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recession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Performance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predictors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91A73-5531-9976-730D-6133E4E6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0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E5A9-6BBB-4423-11AA-2337812F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characteristics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52CC-DDDB-B7FC-C559-8959E3B8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/>
              <a:t>Data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/>
              <a:t>ML-</a:t>
            </a:r>
            <a:r>
              <a:rPr lang="it-IT" dirty="0" err="1"/>
              <a:t>based</a:t>
            </a:r>
            <a:r>
              <a:rPr lang="it-IT" dirty="0"/>
              <a:t>: 1982/1 – 2023/3 (1981/12 – 2023/2)</a:t>
            </a:r>
          </a:p>
          <a:p>
            <a:pPr lvl="1"/>
            <a:r>
              <a:rPr lang="it-IT" dirty="0" err="1"/>
              <a:t>Probit</a:t>
            </a:r>
            <a:r>
              <a:rPr lang="it-IT" dirty="0"/>
              <a:t>: 1981:Q4 – 2023:Q1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Splits</a:t>
            </a:r>
            <a:r>
              <a:rPr lang="it-IT" dirty="0"/>
              <a:t> (ML-</a:t>
            </a:r>
            <a:r>
              <a:rPr lang="it-IT" dirty="0" err="1"/>
              <a:t>based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Training: 1982/1 – 2004/11</a:t>
            </a:r>
          </a:p>
          <a:p>
            <a:pPr lvl="1"/>
            <a:r>
              <a:rPr lang="it-IT" dirty="0" err="1"/>
              <a:t>Validation</a:t>
            </a:r>
            <a:r>
              <a:rPr lang="it-IT" dirty="0"/>
              <a:t>: 2004/12 – 2013/3</a:t>
            </a:r>
          </a:p>
          <a:p>
            <a:pPr lvl="1"/>
            <a:r>
              <a:rPr lang="it-IT" dirty="0"/>
              <a:t>Test: 2013/4 – 2022/3</a:t>
            </a:r>
          </a:p>
          <a:p>
            <a:pPr lvl="1"/>
            <a:r>
              <a:rPr lang="it-IT" dirty="0"/>
              <a:t>Outlook: 2022/4 – 2023/3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FCA3B-01EB-C9E2-2DEC-54AF005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42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D46-12DE-B7A0-2227-CA05DAB3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characteristics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9" name="Content Placeholder 8" descr="A picture containing text, screenshot, line, rectangle&#10;&#10;Description automatically generated">
            <a:extLst>
              <a:ext uri="{FF2B5EF4-FFF2-40B4-BE49-F238E27FC236}">
                <a16:creationId xmlns:a16="http://schemas.microsoft.com/office/drawing/2014/main" id="{FA05346D-BCCD-A2A9-6ADF-E75C9BEB4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7308" r="9147" b="3123"/>
          <a:stretch/>
        </p:blipFill>
        <p:spPr>
          <a:xfrm>
            <a:off x="1469279" y="1690688"/>
            <a:ext cx="9253442" cy="480218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67F0D-24E5-4427-5284-586E92CD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11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EF7A-2DA8-2715-D915-3979E77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characteristics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Content Placeholder 4" descr="A picture containing text, screenshot, diagram, rectangle">
            <a:extLst>
              <a:ext uri="{FF2B5EF4-FFF2-40B4-BE49-F238E27FC236}">
                <a16:creationId xmlns:a16="http://schemas.microsoft.com/office/drawing/2014/main" id="{286C5E59-3851-CF44-2BDD-3AF20F4B5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6963" r="9005" b="3468"/>
          <a:stretch/>
        </p:blipFill>
        <p:spPr>
          <a:xfrm>
            <a:off x="2263486" y="1690688"/>
            <a:ext cx="7665027" cy="480218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2B671-A63B-2110-B76F-9B9EA294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84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A78A-C33A-7539-5FD7-EBD6573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characteristics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Content Placeholder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194C22CF-6E23-C149-2B3E-DCBA6922F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7"/>
          <a:stretch/>
        </p:blipFill>
        <p:spPr>
          <a:xfrm>
            <a:off x="2618243" y="1690688"/>
            <a:ext cx="6955514" cy="48021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AC346-C825-6220-45F7-20287F44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8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2AE0-8918-09C0-F05C-C7428089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characteristics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Content Placeholder 4" descr="A picture containing text, screenshot, line, plot">
            <a:extLst>
              <a:ext uri="{FF2B5EF4-FFF2-40B4-BE49-F238E27FC236}">
                <a16:creationId xmlns:a16="http://schemas.microsoft.com/office/drawing/2014/main" id="{EC269F54-1048-8913-DE2A-B6FBF459A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7307" r="9314" b="3813"/>
          <a:stretch/>
        </p:blipFill>
        <p:spPr>
          <a:xfrm>
            <a:off x="1507865" y="1690688"/>
            <a:ext cx="9176269" cy="480218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0C2AF3-FF21-5A52-43F0-FC9D3053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56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2955-75DB-89FB-E82A-972E941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characteristics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AF21-2A80-F3B7-8D66-A47C11DE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Prioritized</a:t>
            </a:r>
            <a:r>
              <a:rPr lang="it-IT" dirty="0"/>
              <a:t> F-beta score to </a:t>
            </a:r>
            <a:r>
              <a:rPr lang="it-IT" dirty="0" err="1"/>
              <a:t>embed</a:t>
            </a:r>
            <a:r>
              <a:rPr lang="it-IT" dirty="0"/>
              <a:t> </a:t>
            </a:r>
            <a:r>
              <a:rPr lang="it-IT" dirty="0" err="1"/>
              <a:t>influence</a:t>
            </a:r>
            <a:r>
              <a:rPr lang="it-IT" dirty="0"/>
              <a:t> of </a:t>
            </a:r>
            <a:r>
              <a:rPr lang="it-IT" dirty="0" err="1"/>
              <a:t>precision</a:t>
            </a:r>
            <a:r>
              <a:rPr lang="it-IT" dirty="0"/>
              <a:t> on task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Why</a:t>
            </a:r>
            <a:r>
              <a:rPr lang="it-IT" dirty="0"/>
              <a:t>? Care to </a:t>
            </a:r>
            <a:r>
              <a:rPr lang="it-IT" dirty="0" err="1"/>
              <a:t>accurately</a:t>
            </a:r>
            <a:r>
              <a:rPr lang="it-IT" dirty="0"/>
              <a:t> label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positives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recessions</a:t>
            </a:r>
            <a:r>
              <a:rPr lang="it-IT" dirty="0"/>
              <a:t> </a:t>
            </a:r>
            <a:r>
              <a:rPr lang="it-IT" dirty="0" err="1"/>
              <a:t>rarely</a:t>
            </a:r>
            <a:r>
              <a:rPr lang="it-IT" dirty="0"/>
              <a:t> </a:t>
            </a:r>
            <a:r>
              <a:rPr lang="it-IT" dirty="0" err="1"/>
              <a:t>occur</a:t>
            </a:r>
            <a:r>
              <a:rPr lang="it-IT" dirty="0"/>
              <a:t> and portfolio </a:t>
            </a:r>
            <a:r>
              <a:rPr lang="it-IT" dirty="0" err="1"/>
              <a:t>choices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forecast</a:t>
            </a:r>
          </a:p>
          <a:p>
            <a:pPr>
              <a:lnSpc>
                <a:spcPct val="150000"/>
              </a:lnSpc>
            </a:pPr>
            <a:r>
              <a:rPr lang="it-IT" dirty="0"/>
              <a:t>Performance</a:t>
            </a:r>
          </a:p>
          <a:p>
            <a:pPr lvl="1"/>
            <a:r>
              <a:rPr lang="it-IT" dirty="0"/>
              <a:t>SVM: </a:t>
            </a:r>
            <a:r>
              <a:rPr lang="it-IT" dirty="0" err="1"/>
              <a:t>bad</a:t>
            </a:r>
            <a:r>
              <a:rPr lang="it-IT" dirty="0"/>
              <a:t> on </a:t>
            </a:r>
            <a:r>
              <a:rPr lang="it-IT" dirty="0" err="1"/>
              <a:t>validation</a:t>
            </a:r>
            <a:r>
              <a:rPr lang="it-IT" dirty="0"/>
              <a:t>, mediocre on test</a:t>
            </a:r>
          </a:p>
          <a:p>
            <a:pPr lvl="1"/>
            <a:r>
              <a:rPr lang="it-IT" dirty="0"/>
              <a:t>NN: mediocre on </a:t>
            </a:r>
            <a:r>
              <a:rPr lang="it-IT" dirty="0" err="1"/>
              <a:t>validation</a:t>
            </a:r>
            <a:r>
              <a:rPr lang="it-IT" dirty="0"/>
              <a:t>, good on test</a:t>
            </a:r>
          </a:p>
          <a:p>
            <a:pPr lvl="1"/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macroeconomic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sensibly</a:t>
            </a:r>
            <a:r>
              <a:rPr lang="it-IT" dirty="0"/>
              <a:t> </a:t>
            </a:r>
            <a:r>
              <a:rPr lang="it-IT" dirty="0" err="1"/>
              <a:t>improves</a:t>
            </a:r>
            <a:r>
              <a:rPr lang="it-IT" dirty="0"/>
              <a:t> SVM performance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essentially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influencing</a:t>
            </a:r>
            <a:r>
              <a:rPr lang="it-IT" dirty="0"/>
              <a:t>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9BF37-EFE4-2CED-3C57-84A6145A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83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CDD7-1355-0C84-B32D-D9CBCD87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C426-E5B4-CD32-1156-EB9C71EE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/>
              <a:t>Both</a:t>
            </a:r>
            <a:r>
              <a:rPr lang="it-IT" dirty="0"/>
              <a:t> SVM </a:t>
            </a:r>
            <a:r>
              <a:rPr lang="it-IT" dirty="0" err="1"/>
              <a:t>specifications</a:t>
            </a:r>
            <a:r>
              <a:rPr lang="it-IT" dirty="0"/>
              <a:t> </a:t>
            </a:r>
            <a:r>
              <a:rPr lang="it-IT" dirty="0" err="1"/>
              <a:t>predict</a:t>
            </a:r>
            <a:r>
              <a:rPr lang="it-IT" dirty="0"/>
              <a:t> high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July</a:t>
            </a:r>
            <a:r>
              <a:rPr lang="it-IT" dirty="0"/>
              <a:t> 2022 </a:t>
            </a:r>
            <a:r>
              <a:rPr lang="it-IT" dirty="0" err="1"/>
              <a:t>through</a:t>
            </a:r>
            <a:r>
              <a:rPr lang="it-IT" dirty="0"/>
              <a:t> March 2023</a:t>
            </a:r>
          </a:p>
          <a:p>
            <a:pPr>
              <a:lnSpc>
                <a:spcPct val="150000"/>
              </a:lnSpc>
            </a:pPr>
            <a:r>
              <a:rPr lang="it-IT" dirty="0"/>
              <a:t>Baseline NN forecasts high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August 2022 </a:t>
            </a:r>
            <a:r>
              <a:rPr lang="it-IT" dirty="0" err="1"/>
              <a:t>through</a:t>
            </a:r>
            <a:r>
              <a:rPr lang="it-IT" dirty="0"/>
              <a:t> March 2023</a:t>
            </a:r>
          </a:p>
          <a:p>
            <a:pPr>
              <a:lnSpc>
                <a:spcPct val="150000"/>
              </a:lnSpc>
            </a:pPr>
            <a:r>
              <a:rPr lang="it-IT" dirty="0"/>
              <a:t>Macro-</a:t>
            </a:r>
            <a:r>
              <a:rPr lang="it-IT" dirty="0" err="1"/>
              <a:t>based</a:t>
            </a:r>
            <a:r>
              <a:rPr lang="it-IT" dirty="0"/>
              <a:t> NN forecasts high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November 2022 </a:t>
            </a:r>
            <a:r>
              <a:rPr lang="it-IT" dirty="0" err="1"/>
              <a:t>through</a:t>
            </a:r>
            <a:r>
              <a:rPr lang="it-IT" dirty="0"/>
              <a:t> March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16E50-0883-6114-A26F-BE0356D1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06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AF5C-0F9F-E662-F9EB-88D6B65A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Outlook</a:t>
            </a:r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567969B8-22DD-ED6A-A59E-B8F6DBAF0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7308" r="9005" b="2778"/>
          <a:stretch/>
        </p:blipFill>
        <p:spPr>
          <a:xfrm>
            <a:off x="2259771" y="1690689"/>
            <a:ext cx="7672457" cy="480218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D05E8F-AC54-F0F1-5ABE-78751991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20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E805-99FF-94A4-C0E3-7B410ABC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Outlook</a:t>
            </a:r>
          </a:p>
        </p:txBody>
      </p:sp>
      <p:pic>
        <p:nvPicPr>
          <p:cNvPr id="5" name="Content Placeholder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792946C3-A80F-DFF0-1D61-394D602A0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7653" r="8980" b="3468"/>
          <a:stretch/>
        </p:blipFill>
        <p:spPr>
          <a:xfrm>
            <a:off x="1414799" y="1690689"/>
            <a:ext cx="9362401" cy="480218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C94B47-5B62-B23E-3981-70AED579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91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971A-1675-F87F-6E2F-528EFC0B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64A2-D09D-6872-A4E8-1ECB64A2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/>
              <a:t>Introduction</a:t>
            </a:r>
            <a:r>
              <a:rPr lang="it-IT" dirty="0"/>
              <a:t> and key steps</a:t>
            </a:r>
          </a:p>
          <a:p>
            <a:pPr>
              <a:lnSpc>
                <a:spcPct val="150000"/>
              </a:lnSpc>
            </a:pPr>
            <a:r>
              <a:rPr lang="it-IT" dirty="0"/>
              <a:t>Model </a:t>
            </a:r>
            <a:r>
              <a:rPr lang="it-IT" dirty="0" err="1"/>
              <a:t>characteristics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Outlook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Drawbacks</a:t>
            </a:r>
            <a:r>
              <a:rPr lang="it-IT" dirty="0"/>
              <a:t> and </a:t>
            </a:r>
            <a:r>
              <a:rPr lang="it-IT" dirty="0" err="1"/>
              <a:t>remarks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A0B2C-2492-750F-C98B-115018AB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238CAAF1-6F21-45CC-B650-37BF98D01AD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475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FB07-F85A-0270-9046-9F07FF89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Outlook</a:t>
            </a:r>
          </a:p>
        </p:txBody>
      </p:sp>
      <p:pic>
        <p:nvPicPr>
          <p:cNvPr id="5" name="Content Placeholder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0A88EEF-90BF-E7E7-70F3-10E68FF65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7307" r="8980" b="4157"/>
          <a:stretch/>
        </p:blipFill>
        <p:spPr>
          <a:xfrm>
            <a:off x="1396585" y="1690688"/>
            <a:ext cx="9398830" cy="480218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F7F1B3-BBF7-BA6F-CE7A-86482413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16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2B6B-AC1D-21AF-5AED-BA0C265C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8BB6-06DA-BA75-20D1-C5E24A77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ML models </a:t>
            </a:r>
            <a:r>
              <a:rPr lang="it-IT" dirty="0" err="1"/>
              <a:t>foresee</a:t>
            </a:r>
            <a:r>
              <a:rPr lang="it-IT" dirty="0"/>
              <a:t> high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July</a:t>
            </a:r>
            <a:r>
              <a:rPr lang="it-IT" dirty="0"/>
              <a:t> 2022 up to March 2023, </a:t>
            </a:r>
            <a:r>
              <a:rPr lang="it-IT" dirty="0" err="1"/>
              <a:t>effectively</a:t>
            </a:r>
            <a:r>
              <a:rPr lang="it-IT" dirty="0"/>
              <a:t> </a:t>
            </a:r>
            <a:r>
              <a:rPr lang="it-IT" dirty="0" err="1"/>
              <a:t>hinting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potential</a:t>
            </a:r>
            <a:r>
              <a:rPr lang="it-IT" dirty="0"/>
              <a:t>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occurring</a:t>
            </a:r>
            <a:r>
              <a:rPr lang="it-IT" dirty="0"/>
              <a:t> in the window 2023/7 – 2024/3 due to output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endParaRPr lang="it-IT" dirty="0"/>
          </a:p>
          <a:p>
            <a:r>
              <a:rPr lang="it-IT" dirty="0" err="1"/>
              <a:t>Comparing</a:t>
            </a:r>
            <a:r>
              <a:rPr lang="it-IT" dirty="0"/>
              <a:t> with </a:t>
            </a:r>
            <a:r>
              <a:rPr lang="it-IT" dirty="0" err="1"/>
              <a:t>actual</a:t>
            </a:r>
            <a:r>
              <a:rPr lang="it-IT" dirty="0"/>
              <a:t> NBER-</a:t>
            </a:r>
            <a:r>
              <a:rPr lang="it-IT" dirty="0" err="1"/>
              <a:t>based</a:t>
            </a:r>
            <a:r>
              <a:rPr lang="it-IT" dirty="0"/>
              <a:t> dummy </a:t>
            </a:r>
            <a:r>
              <a:rPr lang="it-IT" dirty="0" err="1"/>
              <a:t>series</a:t>
            </a:r>
            <a:r>
              <a:rPr lang="it-IT" dirty="0"/>
              <a:t> shows no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time of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  <a:p>
            <a:r>
              <a:rPr lang="it-IT" dirty="0" err="1"/>
              <a:t>However</a:t>
            </a:r>
            <a:r>
              <a:rPr lang="it-IT" dirty="0"/>
              <a:t> model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suggests</a:t>
            </a:r>
            <a:r>
              <a:rPr lang="it-IT" dirty="0"/>
              <a:t> </a:t>
            </a:r>
            <a:r>
              <a:rPr lang="it-IT" dirty="0" err="1"/>
              <a:t>potential</a:t>
            </a:r>
            <a:r>
              <a:rPr lang="it-IT" dirty="0"/>
              <a:t>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2023/7 and 2024/3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639A-0605-FDEB-7353-19819DEE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77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FB2A-37B2-5367-9482-EF039279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139B-A18F-EDCA-3915-18588B04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/>
              <a:t>Probit</a:t>
            </a:r>
            <a:r>
              <a:rPr lang="it-IT" dirty="0"/>
              <a:t> model forecasts high </a:t>
            </a:r>
            <a:r>
              <a:rPr lang="it-IT" dirty="0" err="1"/>
              <a:t>likelihood</a:t>
            </a:r>
            <a:r>
              <a:rPr lang="it-IT" dirty="0"/>
              <a:t> of </a:t>
            </a:r>
            <a:r>
              <a:rPr lang="it-IT" dirty="0" err="1"/>
              <a:t>transitioning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recession</a:t>
            </a:r>
            <a:r>
              <a:rPr lang="it-IT" dirty="0"/>
              <a:t> from 2022:Q2 up to 2023:Q1</a:t>
            </a:r>
          </a:p>
          <a:p>
            <a:pPr>
              <a:lnSpc>
                <a:spcPct val="150000"/>
              </a:lnSpc>
            </a:pPr>
            <a:r>
              <a:rPr lang="it-IT" dirty="0"/>
              <a:t>4-quarter </a:t>
            </a:r>
            <a:r>
              <a:rPr lang="it-IT" dirty="0" err="1"/>
              <a:t>ahead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broadly</a:t>
            </a:r>
            <a:r>
              <a:rPr lang="it-IT" dirty="0"/>
              <a:t> </a:t>
            </a:r>
            <a:r>
              <a:rPr lang="it-IT" dirty="0" err="1"/>
              <a:t>consistent</a:t>
            </a:r>
            <a:r>
              <a:rPr lang="it-IT" dirty="0"/>
              <a:t> with ML-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firing</a:t>
            </a:r>
            <a:r>
              <a:rPr lang="it-IT" dirty="0"/>
              <a:t> up from 2022:Q3 up to 2023:Q1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carried</a:t>
            </a:r>
            <a:r>
              <a:rPr lang="it-IT" dirty="0"/>
              <a:t> out by </a:t>
            </a:r>
            <a:r>
              <a:rPr lang="it-IT" dirty="0" err="1"/>
              <a:t>probit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 </a:t>
            </a:r>
            <a:r>
              <a:rPr lang="it-IT" dirty="0" err="1"/>
              <a:t>fed</a:t>
            </a:r>
            <a:r>
              <a:rPr lang="it-IT" dirty="0"/>
              <a:t> with </a:t>
            </a:r>
            <a:r>
              <a:rPr lang="it-IT" dirty="0" err="1"/>
              <a:t>vanilla</a:t>
            </a:r>
            <a:r>
              <a:rPr lang="it-IT" dirty="0"/>
              <a:t> yield spread (10Y-3M)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with NTFS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D0395-B99F-8582-07A2-1924D0A2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08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5983-887C-1BD6-A55C-0C3D911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Outlook</a:t>
            </a:r>
          </a:p>
        </p:txBody>
      </p:sp>
      <p:pic>
        <p:nvPicPr>
          <p:cNvPr id="5" name="Content Placeholder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3398254-7598-8A51-6696-A4BA71069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7652" r="9147" b="3813"/>
          <a:stretch/>
        </p:blipFill>
        <p:spPr>
          <a:xfrm>
            <a:off x="1480670" y="1690689"/>
            <a:ext cx="9230659" cy="480218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2BB77-8261-96DA-6283-77BBF282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11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7628-F875-1990-CB4E-114032E0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and </a:t>
            </a:r>
            <a:r>
              <a:rPr lang="it-IT" dirty="0" err="1"/>
              <a:t>remarks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F63D-57DE-9AF0-E728-EC39C3D9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/>
              <a:t>Drawbacks</a:t>
            </a:r>
            <a:endParaRPr lang="it-IT" dirty="0"/>
          </a:p>
          <a:p>
            <a:pPr lvl="1"/>
            <a:r>
              <a:rPr lang="it-IT" dirty="0" err="1"/>
              <a:t>Reduced</a:t>
            </a:r>
            <a:r>
              <a:rPr lang="it-IT" dirty="0"/>
              <a:t> time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unbalanced</a:t>
            </a:r>
            <a:r>
              <a:rPr lang="it-IT" dirty="0"/>
              <a:t> dataset </a:t>
            </a:r>
            <a:r>
              <a:rPr lang="it-IT" dirty="0" err="1"/>
              <a:t>prevent</a:t>
            </a:r>
            <a:r>
              <a:rPr lang="it-IT" dirty="0"/>
              <a:t> ML </a:t>
            </a:r>
            <a:r>
              <a:rPr lang="it-IT" dirty="0" err="1"/>
              <a:t>algorithms</a:t>
            </a:r>
            <a:r>
              <a:rPr lang="it-IT" dirty="0"/>
              <a:t> from working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effectively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possible</a:t>
            </a:r>
            <a:endParaRPr lang="it-IT" dirty="0"/>
          </a:p>
          <a:p>
            <a:pPr lvl="1"/>
            <a:r>
              <a:rPr lang="it-IT" dirty="0"/>
              <a:t>Set </a:t>
            </a:r>
            <a:r>
              <a:rPr lang="it-IT" dirty="0" err="1"/>
              <a:t>splits</a:t>
            </a:r>
            <a:r>
              <a:rPr lang="it-IT" dirty="0"/>
              <a:t> </a:t>
            </a:r>
            <a:r>
              <a:rPr lang="it-IT" dirty="0" err="1"/>
              <a:t>carried</a:t>
            </a:r>
            <a:r>
              <a:rPr lang="it-IT" dirty="0"/>
              <a:t> out to force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to face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dirty="0" err="1"/>
              <a:t>recession</a:t>
            </a:r>
            <a:r>
              <a:rPr lang="it-IT" dirty="0"/>
              <a:t> lead to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probability</a:t>
            </a:r>
            <a:r>
              <a:rPr lang="it-IT" dirty="0"/>
              <a:t> </a:t>
            </a:r>
            <a:r>
              <a:rPr lang="it-IT" dirty="0" err="1"/>
              <a:t>distributions</a:t>
            </a:r>
            <a:r>
              <a:rPr lang="it-IT" dirty="0"/>
              <a:t> for training and test sets </a:t>
            </a:r>
            <a:r>
              <a:rPr lang="it-IT" dirty="0" err="1"/>
              <a:t>biasing</a:t>
            </a:r>
            <a:r>
              <a:rPr lang="it-IT" dirty="0"/>
              <a:t> </a:t>
            </a:r>
            <a:r>
              <a:rPr lang="it-IT" dirty="0" err="1"/>
              <a:t>validation</a:t>
            </a:r>
            <a:r>
              <a:rPr lang="it-IT" dirty="0"/>
              <a:t> and test performance</a:t>
            </a:r>
          </a:p>
          <a:p>
            <a:pPr lvl="1"/>
            <a:r>
              <a:rPr lang="it-IT" dirty="0"/>
              <a:t>Simple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validation</a:t>
            </a:r>
            <a:r>
              <a:rPr lang="it-IT" dirty="0"/>
              <a:t> set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arbitrarily</a:t>
            </a:r>
            <a:r>
              <a:rPr lang="it-IT" dirty="0"/>
              <a:t> leads to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albeit</a:t>
            </a:r>
            <a:r>
              <a:rPr lang="it-IT" dirty="0"/>
              <a:t> </a:t>
            </a:r>
            <a:r>
              <a:rPr lang="it-IT" dirty="0" err="1"/>
              <a:t>preserving</a:t>
            </a:r>
            <a:r>
              <a:rPr lang="it-IT" dirty="0"/>
              <a:t> time </a:t>
            </a:r>
            <a:r>
              <a:rPr lang="it-IT" dirty="0" err="1"/>
              <a:t>ordering</a:t>
            </a:r>
            <a:r>
              <a:rPr lang="it-IT" dirty="0"/>
              <a:t> component of data</a:t>
            </a:r>
          </a:p>
          <a:p>
            <a:pPr lvl="1"/>
            <a:r>
              <a:rPr lang="it-IT" dirty="0"/>
              <a:t>Scaling of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macroeconomic</a:t>
            </a:r>
            <a:r>
              <a:rPr lang="it-IT" dirty="0"/>
              <a:t> </a:t>
            </a:r>
            <a:r>
              <a:rPr lang="it-IT" dirty="0" err="1"/>
              <a:t>predictors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rooted</a:t>
            </a:r>
            <a:r>
              <a:rPr lang="it-IT" dirty="0"/>
              <a:t> in literature </a:t>
            </a:r>
            <a:r>
              <a:rPr lang="it-IT" dirty="0" err="1"/>
              <a:t>but</a:t>
            </a:r>
            <a:r>
              <a:rPr lang="it-IT" dirty="0"/>
              <a:t> following common ML practice</a:t>
            </a:r>
          </a:p>
          <a:p>
            <a:pPr lvl="1"/>
            <a:r>
              <a:rPr lang="it-IT" dirty="0"/>
              <a:t>Large </a:t>
            </a:r>
            <a:r>
              <a:rPr lang="it-IT"/>
              <a:t>C and gamma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tuning SVM </a:t>
            </a:r>
            <a:r>
              <a:rPr lang="it-IT" dirty="0" err="1"/>
              <a:t>may</a:t>
            </a:r>
            <a:r>
              <a:rPr lang="it-IT" dirty="0"/>
              <a:t> lead to </a:t>
            </a:r>
            <a:r>
              <a:rPr lang="it-IT" dirty="0" err="1"/>
              <a:t>overfitting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A171-5D7B-78BF-5F59-5D06E4D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88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E99C-E82B-191A-B91E-270C11D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and </a:t>
            </a:r>
            <a:r>
              <a:rPr lang="it-IT" dirty="0" err="1"/>
              <a:t>remarks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34B4-8C2A-199D-BC4E-A9A0B48E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/>
              <a:t>Remarks</a:t>
            </a:r>
            <a:endParaRPr lang="it-IT" dirty="0"/>
          </a:p>
          <a:p>
            <a:pPr lvl="1"/>
            <a:r>
              <a:rPr lang="it-IT" dirty="0" err="1"/>
              <a:t>Upsampling</a:t>
            </a:r>
            <a:r>
              <a:rPr lang="it-IT" dirty="0"/>
              <a:t> output </a:t>
            </a:r>
            <a:r>
              <a:rPr lang="it-IT" dirty="0" err="1"/>
              <a:t>series</a:t>
            </a:r>
            <a:r>
              <a:rPr lang="it-IT" dirty="0"/>
              <a:t> under appropriate </a:t>
            </a:r>
            <a:r>
              <a:rPr lang="it-IT" dirty="0" err="1"/>
              <a:t>assumptions</a:t>
            </a:r>
            <a:r>
              <a:rPr lang="it-IT" dirty="0"/>
              <a:t> and </a:t>
            </a:r>
            <a:r>
              <a:rPr lang="it-IT" dirty="0" err="1"/>
              <a:t>adjustments</a:t>
            </a:r>
            <a:r>
              <a:rPr lang="it-IT" dirty="0"/>
              <a:t> for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in </a:t>
            </a:r>
            <a:r>
              <a:rPr lang="it-IT" dirty="0" err="1"/>
              <a:t>predictor</a:t>
            </a:r>
            <a:r>
              <a:rPr lang="it-IT" dirty="0"/>
              <a:t>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work </a:t>
            </a:r>
            <a:r>
              <a:rPr lang="it-IT" dirty="0" err="1"/>
              <a:t>as</a:t>
            </a:r>
            <a:r>
              <a:rPr lang="it-IT" dirty="0"/>
              <a:t> data </a:t>
            </a:r>
            <a:r>
              <a:rPr lang="it-IT" dirty="0" err="1"/>
              <a:t>augmentation</a:t>
            </a:r>
            <a:r>
              <a:rPr lang="it-IT" dirty="0"/>
              <a:t> technique to </a:t>
            </a:r>
            <a:r>
              <a:rPr lang="it-IT" dirty="0" err="1"/>
              <a:t>boost</a:t>
            </a:r>
            <a:r>
              <a:rPr lang="it-IT" dirty="0"/>
              <a:t> ML </a:t>
            </a:r>
            <a:r>
              <a:rPr lang="it-IT" dirty="0" err="1"/>
              <a:t>algorithms</a:t>
            </a:r>
            <a:r>
              <a:rPr lang="it-IT" dirty="0"/>
              <a:t> (No literature on </a:t>
            </a:r>
            <a:r>
              <a:rPr lang="it-IT" dirty="0" err="1"/>
              <a:t>this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Nested</a:t>
            </a:r>
            <a:r>
              <a:rPr lang="it-IT" dirty="0"/>
              <a:t> time </a:t>
            </a:r>
            <a:r>
              <a:rPr lang="it-IT" dirty="0" err="1"/>
              <a:t>series</a:t>
            </a:r>
            <a:r>
              <a:rPr lang="it-IT" dirty="0"/>
              <a:t> 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(Puglia and Tucker, 2020) </a:t>
            </a:r>
            <a:r>
              <a:rPr lang="it-IT" dirty="0" err="1"/>
              <a:t>represents</a:t>
            </a:r>
            <a:r>
              <a:rPr lang="it-IT" dirty="0"/>
              <a:t> more </a:t>
            </a: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for </a:t>
            </a:r>
            <a:r>
              <a:rPr lang="it-IT" dirty="0" err="1"/>
              <a:t>unbiased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tuning </a:t>
            </a:r>
            <a:r>
              <a:rPr lang="it-IT" dirty="0" err="1"/>
              <a:t>hyperparameters</a:t>
            </a:r>
            <a:r>
              <a:rPr lang="it-IT" dirty="0"/>
              <a:t> and solve the </a:t>
            </a:r>
            <a:r>
              <a:rPr lang="it-IT" dirty="0" err="1"/>
              <a:t>arbitrary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of </a:t>
            </a:r>
            <a:r>
              <a:rPr lang="it-IT" dirty="0" err="1"/>
              <a:t>validation</a:t>
            </a:r>
            <a:r>
              <a:rPr lang="it-IT" dirty="0"/>
              <a:t> set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</a:t>
            </a:r>
          </a:p>
          <a:p>
            <a:pPr lvl="1"/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hyperparameter</a:t>
            </a:r>
            <a:r>
              <a:rPr lang="it-IT" dirty="0"/>
              <a:t> tuning for NN </a:t>
            </a:r>
            <a:r>
              <a:rPr lang="it-IT" dirty="0" err="1"/>
              <a:t>consistent</a:t>
            </a:r>
            <a:r>
              <a:rPr lang="it-IT" dirty="0"/>
              <a:t> with </a:t>
            </a:r>
            <a:r>
              <a:rPr lang="it-IT" dirty="0" err="1"/>
              <a:t>authors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helpful</a:t>
            </a:r>
            <a:r>
              <a:rPr lang="it-IT" dirty="0"/>
              <a:t> to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6FBF-0CB0-E2FA-7A73-72ED3C3E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20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24BE-13A9-EE8A-65E4-81E125FA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A74A-2267-4D28-704F-D4D46552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 of appearance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McCracken, M. W., &amp; Ng, S. (2015). FRED-MD: A Monthly Database for Macroeconomic Research. </a:t>
            </a:r>
            <a:r>
              <a:rPr lang="en-US" sz="1600" i="1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Business &amp; Economic Statistics</a:t>
            </a:r>
            <a:r>
              <a:rPr lang="en-US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lang="en-US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574–589.</a:t>
            </a:r>
            <a:endParaRPr lang="it-IT" sz="1600" kern="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Puglia, M., &amp; Tucker, A. (2020). Machine Learning, the Treasury Yield Curve and Recession Forecasting. </a:t>
            </a:r>
            <a:r>
              <a:rPr lang="en-US" sz="1600" i="1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Finance and Economics Discussion Series</a:t>
            </a:r>
            <a:r>
              <a:rPr lang="en-US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2020</a:t>
            </a:r>
            <a:r>
              <a:rPr lang="en-US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(038).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Engstrom, E., &amp; Sharpe, S. (2018). The Near-Term Forward Yield Spread as a Leading Indicator: A Less Distorted Mirror. </a:t>
            </a:r>
            <a:r>
              <a:rPr lang="en-US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Finance and Economics Discussion Series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(055).</a:t>
            </a:r>
            <a:endParaRPr lang="it-IT" sz="1600" kern="1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Diercks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</a:t>
            </a:r>
            <a:r>
              <a:rPr lang="en-US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Soques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(2019). Near-term Forward Spread as daily difference between expected 3-month Treasury Bill yield 6-quarters ahead and current 3-month Treasury Bill yield.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ACF0C-AA72-CF42-9BA7-967CAD9B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08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ED76-26C2-F082-02FB-59998AB5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07D0-A13B-EC3B-AF6D-DA5ED81E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/>
              <a:t>Recessions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 with stock market </a:t>
            </a:r>
            <a:r>
              <a:rPr lang="it-IT" dirty="0" err="1"/>
              <a:t>downturns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Portfolio </a:t>
            </a:r>
            <a:r>
              <a:rPr lang="it-IT" dirty="0" err="1"/>
              <a:t>adjustments</a:t>
            </a:r>
            <a:r>
              <a:rPr lang="it-IT" dirty="0"/>
              <a:t> in light of future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beneficial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Rationale</a:t>
            </a:r>
            <a:r>
              <a:rPr lang="it-IT" dirty="0"/>
              <a:t> for accurate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prediction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Usage</a:t>
            </a:r>
            <a:r>
              <a:rPr lang="it-IT" dirty="0"/>
              <a:t> of machine learning </a:t>
            </a:r>
            <a:r>
              <a:rPr lang="it-IT" dirty="0" err="1"/>
              <a:t>potentially</a:t>
            </a:r>
            <a:r>
              <a:rPr lang="it-IT" dirty="0"/>
              <a:t> </a:t>
            </a:r>
            <a:r>
              <a:rPr lang="it-IT" dirty="0" err="1"/>
              <a:t>advantageous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8D490-8735-D421-BE85-DD4AE010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89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88CD-0065-273F-5CCA-22F20018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key steps</a:t>
            </a:r>
          </a:p>
        </p:txBody>
      </p:sp>
      <p:pic>
        <p:nvPicPr>
          <p:cNvPr id="9" name="Content Placeholder 8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11AC3701-A7C4-7FE0-1360-CC2807D08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89" y="1690688"/>
            <a:ext cx="7750422" cy="48021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BDFF8-1DBD-AEC0-FFC4-A1DA173B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8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9619-8CC8-5750-8EE8-D75DCDBB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B732-8A46-284C-D5DD-9C904C9B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/>
              <a:t>SVM &amp; NN </a:t>
            </a:r>
            <a:r>
              <a:rPr lang="it-IT" dirty="0" err="1"/>
              <a:t>implementation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12-month </a:t>
            </a:r>
            <a:r>
              <a:rPr lang="it-IT" dirty="0" err="1"/>
              <a:t>ahead</a:t>
            </a:r>
            <a:r>
              <a:rPr lang="it-IT" dirty="0"/>
              <a:t> </a:t>
            </a:r>
            <a:r>
              <a:rPr lang="it-IT" dirty="0" err="1"/>
              <a:t>recession</a:t>
            </a:r>
            <a:r>
              <a:rPr lang="it-IT" dirty="0"/>
              <a:t> forecast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Probit</a:t>
            </a:r>
            <a:r>
              <a:rPr lang="it-IT" dirty="0"/>
              <a:t> model </a:t>
            </a:r>
            <a:r>
              <a:rPr lang="it-IT" dirty="0" err="1"/>
              <a:t>implementation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4-quarter </a:t>
            </a:r>
            <a:r>
              <a:rPr lang="it-IT" dirty="0" err="1"/>
              <a:t>ahead</a:t>
            </a:r>
            <a:r>
              <a:rPr lang="it-IT" dirty="0"/>
              <a:t> </a:t>
            </a:r>
            <a:r>
              <a:rPr lang="it-IT" dirty="0" err="1"/>
              <a:t>recession</a:t>
            </a:r>
            <a:r>
              <a:rPr lang="it-IT" dirty="0"/>
              <a:t> 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A3725-06F6-416D-5DFA-DD248820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01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2BE-5517-0A57-27CC-DE759E3D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3435-6210-3B75-2E9F-3AAAC983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/>
              <a:t>Term</a:t>
            </a:r>
            <a:r>
              <a:rPr lang="it-IT" dirty="0"/>
              <a:t> spreads </a:t>
            </a:r>
            <a:r>
              <a:rPr lang="it-IT" dirty="0" err="1"/>
              <a:t>recognized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recession</a:t>
            </a:r>
            <a:r>
              <a:rPr lang="it-IT" dirty="0"/>
              <a:t> </a:t>
            </a:r>
            <a:r>
              <a:rPr lang="it-IT" dirty="0" err="1"/>
              <a:t>predictors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frequency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Ample</a:t>
            </a:r>
            <a:r>
              <a:rPr lang="it-IT" dirty="0"/>
              <a:t> literature </a:t>
            </a:r>
            <a:r>
              <a:rPr lang="it-IT" dirty="0" err="1"/>
              <a:t>employing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spreads </a:t>
            </a:r>
            <a:r>
              <a:rPr lang="it-IT" dirty="0" err="1"/>
              <a:t>justifies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usage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Data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and </a:t>
            </a:r>
            <a:r>
              <a:rPr lang="it-IT" dirty="0" err="1"/>
              <a:t>processed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10Y-3M / 10Y-2Y spreads </a:t>
            </a:r>
            <a:r>
              <a:rPr lang="it-IT" dirty="0" err="1"/>
              <a:t>chosen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52024-4C0B-FD2F-97E9-A4D59EA0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6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D765-AC2C-E776-584D-44BD57FA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83E7-BAB4-067F-8040-886096B1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NBER-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recession</a:t>
            </a:r>
            <a:r>
              <a:rPr lang="it-IT" dirty="0"/>
              <a:t> dummy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output</a:t>
            </a:r>
          </a:p>
          <a:p>
            <a:pPr>
              <a:lnSpc>
                <a:spcPct val="150000"/>
              </a:lnSpc>
            </a:pPr>
            <a:r>
              <a:rPr lang="it-IT" dirty="0"/>
              <a:t>Target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to positive </a:t>
            </a:r>
            <a:r>
              <a:rPr lang="it-IT" dirty="0" err="1"/>
              <a:t>if</a:t>
            </a:r>
            <a:r>
              <a:rPr lang="it-IT" dirty="0"/>
              <a:t> positive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subsequent</a:t>
            </a:r>
            <a:r>
              <a:rPr lang="it-IT" dirty="0"/>
              <a:t> </a:t>
            </a:r>
            <a:r>
              <a:rPr lang="it-IT" dirty="0" err="1"/>
              <a:t>month</a:t>
            </a:r>
            <a:r>
              <a:rPr lang="it-IT" dirty="0"/>
              <a:t> in 1-year window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Increases</a:t>
            </a:r>
            <a:r>
              <a:rPr lang="it-IT" dirty="0"/>
              <a:t> balance in dataset (~80% / 20% vs. ~90% / 10%)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Allows</a:t>
            </a:r>
            <a:r>
              <a:rPr lang="it-IT" dirty="0"/>
              <a:t> to frame task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BAF7-224E-72F9-4CB6-B1C62B89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36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D740-08B8-F5DE-3161-FFEA3363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5C4C-1DDA-198A-5EA7-70C168DA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/>
              <a:t>ML-</a:t>
            </a:r>
            <a:r>
              <a:rPr lang="it-IT" dirty="0" err="1"/>
              <a:t>based</a:t>
            </a:r>
            <a:r>
              <a:rPr lang="it-IT" dirty="0"/>
              <a:t> models </a:t>
            </a:r>
            <a:r>
              <a:rPr lang="it-IT" dirty="0" err="1"/>
              <a:t>extended</a:t>
            </a:r>
            <a:r>
              <a:rPr lang="it-IT" dirty="0"/>
              <a:t> to include </a:t>
            </a:r>
            <a:r>
              <a:rPr lang="it-IT" dirty="0" err="1"/>
              <a:t>macroeconomic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Data </a:t>
            </a:r>
            <a:r>
              <a:rPr lang="it-IT" dirty="0" err="1"/>
              <a:t>gathered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FRED-MD (</a:t>
            </a:r>
            <a:r>
              <a:rPr lang="it-IT" dirty="0" err="1"/>
              <a:t>McCracken</a:t>
            </a:r>
            <a:r>
              <a:rPr lang="it-IT" dirty="0"/>
              <a:t> and Ng, 2015)</a:t>
            </a:r>
          </a:p>
          <a:p>
            <a:pPr>
              <a:lnSpc>
                <a:spcPct val="150000"/>
              </a:lnSpc>
            </a:pPr>
            <a:r>
              <a:rPr lang="it-IT" dirty="0"/>
              <a:t>IP Index &amp; Total </a:t>
            </a:r>
            <a:r>
              <a:rPr lang="it-IT" dirty="0" err="1"/>
              <a:t>Nonfarm</a:t>
            </a:r>
            <a:r>
              <a:rPr lang="it-IT" dirty="0"/>
              <a:t> Payroll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Released</a:t>
            </a:r>
            <a:r>
              <a:rPr lang="it-IT" dirty="0"/>
              <a:t>: </a:t>
            </a:r>
            <a:r>
              <a:rPr lang="it-IT" dirty="0" err="1"/>
              <a:t>Halfway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subsequent</a:t>
            </a:r>
            <a:r>
              <a:rPr lang="it-IT" dirty="0"/>
              <a:t> </a:t>
            </a:r>
            <a:r>
              <a:rPr lang="it-IT" dirty="0" err="1"/>
              <a:t>month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Look-</a:t>
            </a:r>
            <a:r>
              <a:rPr lang="it-IT" dirty="0" err="1"/>
              <a:t>ahead</a:t>
            </a:r>
            <a:r>
              <a:rPr lang="it-IT" dirty="0"/>
              <a:t> </a:t>
            </a:r>
            <a:r>
              <a:rPr lang="it-IT" dirty="0" err="1"/>
              <a:t>bias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by </a:t>
            </a:r>
            <a:r>
              <a:rPr lang="it-IT" dirty="0" err="1"/>
              <a:t>shifting</a:t>
            </a:r>
            <a:r>
              <a:rPr lang="it-IT" dirty="0"/>
              <a:t> </a:t>
            </a:r>
            <a:r>
              <a:rPr lang="it-IT" dirty="0" err="1"/>
              <a:t>series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1048C-251F-CD1C-86B8-55C6DD05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00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C5C4-4907-173B-8381-1310C7D4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ACA7-900F-C27D-BFD2-E84197C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architecture</a:t>
            </a:r>
            <a:r>
              <a:rPr lang="it-IT" dirty="0"/>
              <a:t> (Puglia and Tucker, 2020)</a:t>
            </a:r>
          </a:p>
          <a:p>
            <a:pPr lvl="1"/>
            <a:r>
              <a:rPr lang="it-IT" dirty="0"/>
              <a:t>Layer 1: 9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activated</a:t>
            </a:r>
            <a:r>
              <a:rPr lang="it-IT" dirty="0"/>
              <a:t> by </a:t>
            </a:r>
            <a:r>
              <a:rPr lang="it-IT" dirty="0" err="1"/>
              <a:t>ReLU</a:t>
            </a:r>
            <a:endParaRPr lang="it-IT" dirty="0"/>
          </a:p>
          <a:p>
            <a:pPr lvl="1"/>
            <a:r>
              <a:rPr lang="it-IT" dirty="0"/>
              <a:t>Layer 2: 5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activated</a:t>
            </a:r>
            <a:r>
              <a:rPr lang="it-IT" dirty="0"/>
              <a:t> by </a:t>
            </a:r>
            <a:r>
              <a:rPr lang="it-IT" dirty="0" err="1"/>
              <a:t>ReLU</a:t>
            </a:r>
            <a:r>
              <a:rPr lang="it-IT" dirty="0"/>
              <a:t> and L2 </a:t>
            </a:r>
            <a:r>
              <a:rPr lang="it-IT" dirty="0" err="1"/>
              <a:t>regularization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with penalty </a:t>
            </a:r>
            <a:r>
              <a:rPr lang="it-IT" dirty="0" err="1"/>
              <a:t>term</a:t>
            </a:r>
            <a:r>
              <a:rPr lang="it-IT" dirty="0"/>
              <a:t> 0.01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Hyperparameter</a:t>
            </a:r>
            <a:r>
              <a:rPr lang="it-IT" dirty="0"/>
              <a:t> tuning</a:t>
            </a:r>
          </a:p>
          <a:p>
            <a:pPr lvl="1"/>
            <a:r>
              <a:rPr lang="it-IT" dirty="0"/>
              <a:t>SVM: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over kernel/degree/C/gamma</a:t>
            </a:r>
          </a:p>
          <a:p>
            <a:pPr lvl="1"/>
            <a:r>
              <a:rPr lang="it-IT" dirty="0"/>
              <a:t>NN: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validation</a:t>
            </a:r>
            <a:r>
              <a:rPr lang="it-IT" dirty="0"/>
              <a:t> set F-beta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54554-CAB3-E35F-7E19-267FA4B6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AAF1-6F21-45CC-B650-37BF98D01AD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05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950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Georgia</vt:lpstr>
      <vt:lpstr>Office Theme</vt:lpstr>
      <vt:lpstr>Machine Learning: How high are the recession probabilities in the United States?</vt:lpstr>
      <vt:lpstr>Agenda</vt:lpstr>
      <vt:lpstr>Introduction and key steps</vt:lpstr>
      <vt:lpstr>Introduction and key steps</vt:lpstr>
      <vt:lpstr>Introduction and key steps</vt:lpstr>
      <vt:lpstr>Introduction and key steps</vt:lpstr>
      <vt:lpstr>Introduction and key steps</vt:lpstr>
      <vt:lpstr>Introduction and key steps</vt:lpstr>
      <vt:lpstr>Introduction and key steps</vt:lpstr>
      <vt:lpstr>Introduction and key steps</vt:lpstr>
      <vt:lpstr>Model characteristics and results</vt:lpstr>
      <vt:lpstr>Model characteristics and results</vt:lpstr>
      <vt:lpstr>Model characteristics and results</vt:lpstr>
      <vt:lpstr>Model characteristics and results</vt:lpstr>
      <vt:lpstr>Model characteristics and results</vt:lpstr>
      <vt:lpstr>Model characteristics and results</vt:lpstr>
      <vt:lpstr>Outlook</vt:lpstr>
      <vt:lpstr>Outlook</vt:lpstr>
      <vt:lpstr>Outlook</vt:lpstr>
      <vt:lpstr>Outlook</vt:lpstr>
      <vt:lpstr>Outlook</vt:lpstr>
      <vt:lpstr>Outlook</vt:lpstr>
      <vt:lpstr>Outlook</vt:lpstr>
      <vt:lpstr>Drawbacks and remarks</vt:lpstr>
      <vt:lpstr>Drawbacks and remarks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How high are the recession probabilities in the United States?</dc:title>
  <dc:creator>Edoardo Pilla</dc:creator>
  <cp:lastModifiedBy>Edoardo Pilla</cp:lastModifiedBy>
  <cp:revision>19</cp:revision>
  <dcterms:created xsi:type="dcterms:W3CDTF">2023-05-22T10:42:31Z</dcterms:created>
  <dcterms:modified xsi:type="dcterms:W3CDTF">2023-06-20T19:51:51Z</dcterms:modified>
</cp:coreProperties>
</file>