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4" r:id="rId10"/>
    <p:sldId id="266" r:id="rId11"/>
    <p:sldId id="268" r:id="rId12"/>
    <p:sldId id="276" r:id="rId13"/>
    <p:sldId id="269" r:id="rId14"/>
    <p:sldId id="277"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ia Moretti" initials="MM" lastIdx="1" clrIdx="0">
    <p:extLst>
      <p:ext uri="{19B8F6BF-5375-455C-9EA6-DF929625EA0E}">
        <p15:presenceInfo xmlns:p15="http://schemas.microsoft.com/office/powerpoint/2012/main" userId="Mattia Moretti" providerId="None"/>
      </p:ext>
    </p:extLst>
  </p:cmAuthor>
  <p:cmAuthor id="2" name="lenovo" initials="l" lastIdx="1" clrIdx="1">
    <p:extLst>
      <p:ext uri="{19B8F6BF-5375-455C-9EA6-DF929625EA0E}">
        <p15:presenceInfo xmlns:p15="http://schemas.microsoft.com/office/powerpoint/2012/main" userId="656b5840d640e9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86D9F"/>
    <a:srgbClr val="EAF6FC"/>
    <a:srgbClr val="5FCBEF"/>
    <a:srgbClr val="3C776D"/>
    <a:srgbClr val="1B4B56"/>
    <a:srgbClr val="113C49"/>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149610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292412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0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398820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229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160477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155654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198901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226961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57A1A31-4026-41F5-B63F-8D6D789F3F15}" type="datetimeFigureOut">
              <a:rPr lang="it-IT" smtClean="0"/>
              <a:t>21/02/2023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338610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57A1A31-4026-41F5-B63F-8D6D789F3F15}" type="datetimeFigureOut">
              <a:rPr lang="it-IT" smtClean="0"/>
              <a:t>21/02/2023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238561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57A1A31-4026-41F5-B63F-8D6D789F3F15}" type="datetimeFigureOut">
              <a:rPr lang="it-IT" smtClean="0"/>
              <a:t>21/02/2023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118912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57A1A31-4026-41F5-B63F-8D6D789F3F15}" type="datetimeFigureOut">
              <a:rPr lang="it-IT" smtClean="0"/>
              <a:t>21/02/2023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26738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A1A31-4026-41F5-B63F-8D6D789F3F15}" type="datetimeFigureOut">
              <a:rPr lang="it-IT" smtClean="0"/>
              <a:t>21/02/2023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383718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57A1A31-4026-41F5-B63F-8D6D789F3F15}" type="datetimeFigureOut">
              <a:rPr lang="it-IT" smtClean="0"/>
              <a:t>21/02/2023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638A349-75F7-4316-8EFE-BE4BE265636D}" type="slidenum">
              <a:rPr lang="it-IT" smtClean="0"/>
              <a:t>‹N›</a:t>
            </a:fld>
            <a:endParaRPr lang="it-IT"/>
          </a:p>
        </p:txBody>
      </p:sp>
    </p:spTree>
    <p:extLst>
      <p:ext uri="{BB962C8B-B14F-4D97-AF65-F5344CB8AC3E}">
        <p14:creationId xmlns:p14="http://schemas.microsoft.com/office/powerpoint/2010/main" val="349002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638A349-75F7-4316-8EFE-BE4BE265636D}" type="slidenum">
              <a:rPr lang="it-IT" smtClean="0"/>
              <a:t>‹N›</a:t>
            </a:fld>
            <a:endParaRPr lang="it-IT"/>
          </a:p>
        </p:txBody>
      </p:sp>
      <p:sp>
        <p:nvSpPr>
          <p:cNvPr id="5" name="Date Placeholder 4"/>
          <p:cNvSpPr>
            <a:spLocks noGrp="1"/>
          </p:cNvSpPr>
          <p:nvPr>
            <p:ph type="dt" sz="half" idx="10"/>
          </p:nvPr>
        </p:nvSpPr>
        <p:spPr/>
        <p:txBody>
          <a:bodyPr/>
          <a:lstStyle/>
          <a:p>
            <a:fld id="{157A1A31-4026-41F5-B63F-8D6D789F3F15}" type="datetimeFigureOut">
              <a:rPr lang="it-IT" smtClean="0"/>
              <a:t>21/02/2023</a:t>
            </a:fld>
            <a:endParaRPr lang="it-IT"/>
          </a:p>
        </p:txBody>
      </p:sp>
    </p:spTree>
    <p:extLst>
      <p:ext uri="{BB962C8B-B14F-4D97-AF65-F5344CB8AC3E}">
        <p14:creationId xmlns:p14="http://schemas.microsoft.com/office/powerpoint/2010/main" val="69056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7A1A31-4026-41F5-B63F-8D6D789F3F15}" type="datetimeFigureOut">
              <a:rPr lang="it-IT" smtClean="0"/>
              <a:t>21/02/2023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38A349-75F7-4316-8EFE-BE4BE265636D}" type="slidenum">
              <a:rPr lang="it-IT" smtClean="0"/>
              <a:t>‹N›</a:t>
            </a:fld>
            <a:endParaRPr lang="it-IT"/>
          </a:p>
        </p:txBody>
      </p:sp>
    </p:spTree>
    <p:extLst>
      <p:ext uri="{BB962C8B-B14F-4D97-AF65-F5344CB8AC3E}">
        <p14:creationId xmlns:p14="http://schemas.microsoft.com/office/powerpoint/2010/main" val="2818292287"/>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35274"/>
            <a:ext cx="9144000" cy="870067"/>
          </a:xfrm>
        </p:spPr>
        <p:txBody>
          <a:bodyPr>
            <a:normAutofit fontScale="90000"/>
          </a:bodyPr>
          <a:lstStyle/>
          <a:p>
            <a:pPr algn="ctr"/>
            <a:r>
              <a:rPr lang="it-IT" sz="4800" b="1" dirty="0">
                <a:solidFill>
                  <a:srgbClr val="286D9F"/>
                </a:solidFill>
                <a:latin typeface="Times New Roman" panose="02020603050405020304" pitchFamily="18" charset="0"/>
                <a:cs typeface="Times New Roman" panose="02020603050405020304" pitchFamily="18" charset="0"/>
              </a:rPr>
              <a:t>DATA ANALYSIS: TECHNICS AND TOOL PROJECT</a:t>
            </a:r>
          </a:p>
        </p:txBody>
      </p:sp>
      <p:sp>
        <p:nvSpPr>
          <p:cNvPr id="3" name="Sottotitolo 2"/>
          <p:cNvSpPr>
            <a:spLocks noGrp="1"/>
          </p:cNvSpPr>
          <p:nvPr>
            <p:ph type="subTitle" idx="1"/>
          </p:nvPr>
        </p:nvSpPr>
        <p:spPr>
          <a:xfrm>
            <a:off x="1524000" y="2832546"/>
            <a:ext cx="9144000" cy="1655762"/>
          </a:xfrm>
        </p:spPr>
        <p:txBody>
          <a:bodyPr>
            <a:normAutofit/>
          </a:bodyPr>
          <a:lstStyle/>
          <a:p>
            <a:pPr algn="l"/>
            <a:r>
              <a:rPr lang="it-IT" sz="4800" b="1" i="1" u="sng" dirty="0">
                <a:solidFill>
                  <a:srgbClr val="B01513"/>
                </a:solidFill>
                <a:latin typeface="Times New Roman" panose="02020603050405020304" pitchFamily="18" charset="0"/>
                <a:cs typeface="Times New Roman" panose="02020603050405020304" pitchFamily="18" charset="0"/>
              </a:rPr>
              <a:t>Bank Marketing </a:t>
            </a:r>
            <a:r>
              <a:rPr lang="it-IT" sz="4800" b="1" i="1" u="sng" dirty="0" err="1">
                <a:solidFill>
                  <a:srgbClr val="B01513"/>
                </a:solidFill>
                <a:latin typeface="Times New Roman" panose="02020603050405020304" pitchFamily="18" charset="0"/>
                <a:cs typeface="Times New Roman" panose="02020603050405020304" pitchFamily="18" charset="0"/>
              </a:rPr>
              <a:t>Campaign</a:t>
            </a:r>
            <a:endParaRPr lang="it-IT" sz="4800" b="1" i="1" u="sng" dirty="0">
              <a:solidFill>
                <a:srgbClr val="B01513"/>
              </a:solidFill>
              <a:latin typeface="Times New Roman" panose="02020603050405020304" pitchFamily="18" charset="0"/>
              <a:cs typeface="Times New Roman" panose="02020603050405020304" pitchFamily="18" charset="0"/>
            </a:endParaRPr>
          </a:p>
        </p:txBody>
      </p:sp>
      <p:sp>
        <p:nvSpPr>
          <p:cNvPr id="4" name="CasellaDiTesto 3"/>
          <p:cNvSpPr txBox="1"/>
          <p:nvPr/>
        </p:nvSpPr>
        <p:spPr>
          <a:xfrm>
            <a:off x="5783679" y="5505651"/>
            <a:ext cx="6285297" cy="461665"/>
          </a:xfrm>
          <a:prstGeom prst="rect">
            <a:avLst/>
          </a:prstGeom>
          <a:noFill/>
        </p:spPr>
        <p:txBody>
          <a:bodyPr wrap="square" rtlCol="0">
            <a:spAutoFit/>
          </a:bodyPr>
          <a:lstStyle/>
          <a:p>
            <a:pPr algn="r"/>
            <a:r>
              <a:rPr lang="it-IT" sz="2400" b="1" dirty="0">
                <a:latin typeface="Times New Roman" panose="02020603050405020304" pitchFamily="18" charset="0"/>
                <a:cs typeface="Times New Roman" panose="02020603050405020304" pitchFamily="18" charset="0"/>
              </a:rPr>
              <a:t>Mattia Moretti, Edoardo Santucci</a:t>
            </a:r>
          </a:p>
        </p:txBody>
      </p:sp>
    </p:spTree>
    <p:extLst>
      <p:ext uri="{BB962C8B-B14F-4D97-AF65-F5344CB8AC3E}">
        <p14:creationId xmlns:p14="http://schemas.microsoft.com/office/powerpoint/2010/main" val="353304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7424353" y="47443"/>
            <a:ext cx="4655220" cy="307777"/>
          </a:xfrm>
          <a:prstGeom prst="rect">
            <a:avLst/>
          </a:prstGeom>
          <a:noFill/>
        </p:spPr>
        <p:txBody>
          <a:bodyPr wrap="square" rtlCol="0">
            <a:spAutoFit/>
          </a:bodyPr>
          <a:lstStyle/>
          <a:p>
            <a:r>
              <a:rPr lang="it-IT" sz="1400" i="1" dirty="0"/>
              <a:t>Figure 12: bar plot for </a:t>
            </a:r>
            <a:r>
              <a:rPr lang="it-IT" sz="1400" i="1" dirty="0" err="1"/>
              <a:t>deposit</a:t>
            </a:r>
            <a:r>
              <a:rPr lang="it-IT" sz="1400" i="1" dirty="0"/>
              <a:t> </a:t>
            </a:r>
            <a:r>
              <a:rPr lang="it-IT" sz="1400" i="1" dirty="0" err="1"/>
              <a:t>based</a:t>
            </a:r>
            <a:r>
              <a:rPr lang="it-IT" sz="1400" i="1" dirty="0"/>
              <a:t> on call </a:t>
            </a:r>
            <a:r>
              <a:rPr lang="it-IT" sz="1400" i="1" dirty="0" err="1"/>
              <a:t>duration</a:t>
            </a:r>
            <a:endParaRPr lang="it-IT" sz="1400" i="1" dirty="0"/>
          </a:p>
        </p:txBody>
      </p:sp>
      <p:sp>
        <p:nvSpPr>
          <p:cNvPr id="5" name="CasellaDiTesto 4"/>
          <p:cNvSpPr txBox="1"/>
          <p:nvPr/>
        </p:nvSpPr>
        <p:spPr>
          <a:xfrm>
            <a:off x="7810608" y="6201524"/>
            <a:ext cx="4733204" cy="307777"/>
          </a:xfrm>
          <a:prstGeom prst="rect">
            <a:avLst/>
          </a:prstGeom>
          <a:noFill/>
        </p:spPr>
        <p:txBody>
          <a:bodyPr wrap="square" rtlCol="0">
            <a:spAutoFit/>
          </a:bodyPr>
          <a:lstStyle/>
          <a:p>
            <a:r>
              <a:rPr lang="it-IT" sz="1400" i="1" dirty="0"/>
              <a:t>Figure 13: bar plot for </a:t>
            </a:r>
            <a:r>
              <a:rPr lang="it-IT" sz="1400" i="1" dirty="0" err="1"/>
              <a:t>deposit</a:t>
            </a:r>
            <a:r>
              <a:rPr lang="it-IT" sz="1400" i="1" dirty="0"/>
              <a:t> </a:t>
            </a:r>
            <a:r>
              <a:rPr lang="it-IT" sz="1400" i="1" dirty="0" err="1"/>
              <a:t>based</a:t>
            </a:r>
            <a:r>
              <a:rPr lang="it-IT" sz="1400" i="1" dirty="0"/>
              <a:t> on </a:t>
            </a:r>
            <a:r>
              <a:rPr lang="it-IT" sz="1400" i="1" dirty="0" err="1"/>
              <a:t>type</a:t>
            </a:r>
            <a:r>
              <a:rPr lang="it-IT" sz="1400" i="1" dirty="0"/>
              <a:t> of call</a:t>
            </a:r>
          </a:p>
        </p:txBody>
      </p:sp>
      <p:sp>
        <p:nvSpPr>
          <p:cNvPr id="9" name="CasellaDiTesto 8">
            <a:extLst>
              <a:ext uri="{FF2B5EF4-FFF2-40B4-BE49-F238E27FC236}">
                <a16:creationId xmlns:a16="http://schemas.microsoft.com/office/drawing/2014/main" id="{6739C5E5-43F2-E420-58B5-99814FC3C5C9}"/>
              </a:ext>
            </a:extLst>
          </p:cNvPr>
          <p:cNvSpPr txBox="1"/>
          <p:nvPr/>
        </p:nvSpPr>
        <p:spPr>
          <a:xfrm>
            <a:off x="302040" y="6121551"/>
            <a:ext cx="5409398" cy="307777"/>
          </a:xfrm>
          <a:prstGeom prst="rect">
            <a:avLst/>
          </a:prstGeom>
          <a:noFill/>
        </p:spPr>
        <p:txBody>
          <a:bodyPr wrap="square" rtlCol="0">
            <a:spAutoFit/>
          </a:bodyPr>
          <a:lstStyle/>
          <a:p>
            <a:r>
              <a:rPr lang="it-IT" sz="1400" i="1" dirty="0"/>
              <a:t>Figure 14: bar plot for </a:t>
            </a:r>
            <a:r>
              <a:rPr lang="it-IT" sz="1400" i="1" dirty="0" err="1"/>
              <a:t>deposit</a:t>
            </a:r>
            <a:r>
              <a:rPr lang="it-IT" sz="1400" i="1" dirty="0"/>
              <a:t> </a:t>
            </a:r>
            <a:r>
              <a:rPr lang="it-IT" sz="1400" i="1" dirty="0" err="1"/>
              <a:t>based</a:t>
            </a:r>
            <a:r>
              <a:rPr lang="it-IT" sz="1400" i="1" dirty="0"/>
              <a:t> on last </a:t>
            </a:r>
            <a:r>
              <a:rPr lang="it-IT" sz="1400" i="1" dirty="0" err="1"/>
              <a:t>contact</a:t>
            </a:r>
            <a:r>
              <a:rPr lang="it-IT" sz="1400" i="1" dirty="0"/>
              <a:t> </a:t>
            </a:r>
            <a:r>
              <a:rPr lang="it-IT" sz="1400" i="1" dirty="0" err="1"/>
              <a:t>month</a:t>
            </a:r>
            <a:endParaRPr lang="it-IT" sz="1400" i="1" dirty="0"/>
          </a:p>
        </p:txBody>
      </p:sp>
      <p:sp>
        <p:nvSpPr>
          <p:cNvPr id="11" name="CasellaDiTesto 10">
            <a:extLst>
              <a:ext uri="{FF2B5EF4-FFF2-40B4-BE49-F238E27FC236}">
                <a16:creationId xmlns:a16="http://schemas.microsoft.com/office/drawing/2014/main" id="{BE99C4DB-5782-493F-5379-9E80411504CD}"/>
              </a:ext>
            </a:extLst>
          </p:cNvPr>
          <p:cNvSpPr txBox="1"/>
          <p:nvPr/>
        </p:nvSpPr>
        <p:spPr>
          <a:xfrm>
            <a:off x="442210" y="621569"/>
            <a:ext cx="6377999" cy="1938992"/>
          </a:xfrm>
          <a:prstGeom prst="rect">
            <a:avLst/>
          </a:prstGeom>
          <a:noFill/>
        </p:spPr>
        <p:txBody>
          <a:bodyPr wrap="square">
            <a:spAutoFit/>
          </a:bodyPr>
          <a:lstStyle/>
          <a:p>
            <a:r>
              <a:rPr lang="it-IT" sz="2000" dirty="0" err="1">
                <a:latin typeface="Times New Roman" panose="02020603050405020304" pitchFamily="18" charset="0"/>
                <a:cs typeface="Times New Roman" panose="02020603050405020304" pitchFamily="18" charset="0"/>
              </a:rPr>
              <a:t>Looking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at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figures</a:t>
            </a:r>
            <a:r>
              <a:rPr lang="it-IT" sz="2000" dirty="0">
                <a:latin typeface="Times New Roman" panose="02020603050405020304" pitchFamily="18" charset="0"/>
                <a:cs typeface="Times New Roman" panose="02020603050405020304" pitchFamily="18" charset="0"/>
              </a:rPr>
              <a:t> 12, 13 and 14 </a:t>
            </a:r>
            <a:r>
              <a:rPr lang="it-IT" sz="2000" dirty="0" err="1">
                <a:latin typeface="Times New Roman" panose="02020603050405020304" pitchFamily="18" charset="0"/>
                <a:cs typeface="Times New Roman" panose="02020603050405020304" pitchFamily="18" charset="0"/>
              </a:rPr>
              <a:t>we</a:t>
            </a:r>
            <a:r>
              <a:rPr lang="it-IT" sz="2000" dirty="0">
                <a:latin typeface="Times New Roman" panose="02020603050405020304" pitchFamily="18" charset="0"/>
                <a:cs typeface="Times New Roman" panose="02020603050405020304" pitchFamily="18" charset="0"/>
              </a:rPr>
              <a:t> can </a:t>
            </a:r>
            <a:r>
              <a:rPr lang="it-IT" sz="2000" dirty="0" err="1">
                <a:latin typeface="Times New Roman" panose="02020603050405020304" pitchFamily="18" charset="0"/>
                <a:cs typeface="Times New Roman" panose="02020603050405020304" pitchFamily="18" charset="0"/>
              </a:rPr>
              <a:t>deduct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that</a:t>
            </a:r>
            <a:r>
              <a:rPr lang="it-IT" sz="2000" dirty="0">
                <a:latin typeface="Times New Roman" panose="02020603050405020304" pitchFamily="18" charset="0"/>
                <a:cs typeface="Times New Roman" panose="02020603050405020304" pitchFamily="18" charset="0"/>
              </a:rPr>
              <a:t> the </a:t>
            </a:r>
            <a:r>
              <a:rPr lang="it-IT" sz="2000" dirty="0" err="1">
                <a:latin typeface="Times New Roman" panose="02020603050405020304" pitchFamily="18" charset="0"/>
                <a:cs typeface="Times New Roman" panose="02020603050405020304" pitchFamily="18" charset="0"/>
              </a:rPr>
              <a:t>type</a:t>
            </a:r>
            <a:r>
              <a:rPr lang="it-IT" sz="2000" dirty="0">
                <a:latin typeface="Times New Roman" panose="02020603050405020304" pitchFamily="18" charset="0"/>
                <a:cs typeface="Times New Roman" panose="02020603050405020304" pitchFamily="18" charset="0"/>
              </a:rPr>
              <a:t>, the time and the duration of calls are </a:t>
            </a:r>
            <a:r>
              <a:rPr lang="it-IT" sz="2000" dirty="0" err="1">
                <a:latin typeface="Times New Roman" panose="02020603050405020304" pitchFamily="18" charset="0"/>
                <a:cs typeface="Times New Roman" panose="02020603050405020304" pitchFamily="18" charset="0"/>
              </a:rPr>
              <a:t>quite</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important</a:t>
            </a:r>
            <a:r>
              <a:rPr lang="it-IT" sz="2000" dirty="0">
                <a:latin typeface="Times New Roman" panose="02020603050405020304" pitchFamily="18" charset="0"/>
                <a:cs typeface="Times New Roman" panose="02020603050405020304" pitchFamily="18" charset="0"/>
              </a:rPr>
              <a:t>. </a:t>
            </a:r>
          </a:p>
          <a:p>
            <a:r>
              <a:rPr lang="it-IT" sz="2000" dirty="0">
                <a:latin typeface="Times New Roman" panose="02020603050405020304" pitchFamily="18" charset="0"/>
                <a:cs typeface="Times New Roman" panose="02020603050405020304" pitchFamily="18" charset="0"/>
              </a:rPr>
              <a:t>The </a:t>
            </a:r>
            <a:r>
              <a:rPr lang="it-IT" sz="2000" dirty="0" err="1">
                <a:latin typeface="Times New Roman" panose="02020603050405020304" pitchFamily="18" charset="0"/>
                <a:cs typeface="Times New Roman" panose="02020603050405020304" pitchFamily="18" charset="0"/>
              </a:rPr>
              <a:t>most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important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aspect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here</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is</a:t>
            </a:r>
            <a:r>
              <a:rPr lang="it-IT" sz="2000" dirty="0">
                <a:latin typeface="Times New Roman" panose="02020603050405020304" pitchFamily="18" charset="0"/>
                <a:cs typeface="Times New Roman" panose="02020603050405020304" pitchFamily="18" charset="0"/>
              </a:rPr>
              <a:t> the duration of call, </a:t>
            </a:r>
            <a:r>
              <a:rPr lang="it-IT" sz="2000" dirty="0" err="1">
                <a:latin typeface="Times New Roman" panose="02020603050405020304" pitchFamily="18" charset="0"/>
                <a:cs typeface="Times New Roman" panose="02020603050405020304" pitchFamily="18" charset="0"/>
              </a:rPr>
              <a:t>infact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when</a:t>
            </a:r>
            <a:r>
              <a:rPr lang="it-IT" sz="2000" dirty="0">
                <a:latin typeface="Times New Roman" panose="02020603050405020304" pitchFamily="18" charset="0"/>
                <a:cs typeface="Times New Roman" panose="02020603050405020304" pitchFamily="18" charset="0"/>
              </a:rPr>
              <a:t> the call last </a:t>
            </a:r>
            <a:r>
              <a:rPr lang="it-IT" sz="2000" dirty="0" err="1">
                <a:latin typeface="Times New Roman" panose="02020603050405020304" pitchFamily="18" charset="0"/>
                <a:cs typeface="Times New Roman" panose="02020603050405020304" pitchFamily="18" charset="0"/>
              </a:rPr>
              <a:t>above</a:t>
            </a:r>
            <a:r>
              <a:rPr lang="it-IT" sz="2000" dirty="0">
                <a:latin typeface="Times New Roman" panose="02020603050405020304" pitchFamily="18" charset="0"/>
                <a:cs typeface="Times New Roman" panose="02020603050405020304" pitchFamily="18" charset="0"/>
              </a:rPr>
              <a:t> the </a:t>
            </a:r>
            <a:r>
              <a:rPr lang="it-IT" sz="2000" dirty="0" err="1">
                <a:latin typeface="Times New Roman" panose="02020603050405020304" pitchFamily="18" charset="0"/>
                <a:cs typeface="Times New Roman" panose="02020603050405020304" pitchFamily="18" charset="0"/>
              </a:rPr>
              <a:t>average</a:t>
            </a:r>
            <a:r>
              <a:rPr lang="it-IT" sz="2000" dirty="0">
                <a:latin typeface="Times New Roman" panose="02020603050405020304" pitchFamily="18" charset="0"/>
                <a:cs typeface="Times New Roman" panose="02020603050405020304" pitchFamily="18" charset="0"/>
              </a:rPr>
              <a:t> duration </a:t>
            </a:r>
            <a:r>
              <a:rPr lang="it-IT" sz="2000" dirty="0" err="1">
                <a:latin typeface="Times New Roman" panose="02020603050405020304" pitchFamily="18" charset="0"/>
                <a:cs typeface="Times New Roman" panose="02020603050405020304" pitchFamily="18" charset="0"/>
              </a:rPr>
              <a:t>there</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is</a:t>
            </a:r>
            <a:r>
              <a:rPr lang="it-IT" sz="2000" dirty="0">
                <a:latin typeface="Times New Roman" panose="02020603050405020304" pitchFamily="18" charset="0"/>
                <a:cs typeface="Times New Roman" panose="02020603050405020304" pitchFamily="18" charset="0"/>
              </a:rPr>
              <a:t> an </a:t>
            </a:r>
            <a:r>
              <a:rPr lang="it-IT" sz="2000" dirty="0" err="1">
                <a:latin typeface="Times New Roman" panose="02020603050405020304" pitchFamily="18" charset="0"/>
                <a:cs typeface="Times New Roman" panose="02020603050405020304" pitchFamily="18" charset="0"/>
              </a:rPr>
              <a:t>important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higher</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probability</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that</a:t>
            </a:r>
            <a:r>
              <a:rPr lang="it-IT" sz="2000" dirty="0">
                <a:latin typeface="Times New Roman" panose="02020603050405020304" pitchFamily="18" charset="0"/>
                <a:cs typeface="Times New Roman" panose="02020603050405020304" pitchFamily="18" charset="0"/>
              </a:rPr>
              <a:t> the client </a:t>
            </a:r>
            <a:r>
              <a:rPr lang="it-IT" sz="2000" dirty="0" err="1">
                <a:latin typeface="Times New Roman" panose="02020603050405020304" pitchFamily="18" charset="0"/>
                <a:cs typeface="Times New Roman" panose="02020603050405020304" pitchFamily="18" charset="0"/>
              </a:rPr>
              <a:t>will</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subscribe</a:t>
            </a:r>
            <a:r>
              <a:rPr lang="it-IT" sz="2000" dirty="0">
                <a:latin typeface="Times New Roman" panose="02020603050405020304" pitchFamily="18" charset="0"/>
                <a:cs typeface="Times New Roman" panose="02020603050405020304" pitchFamily="18" charset="0"/>
              </a:rPr>
              <a:t> the </a:t>
            </a:r>
            <a:r>
              <a:rPr lang="it-IT" sz="2000" dirty="0" err="1">
                <a:latin typeface="Times New Roman" panose="02020603050405020304" pitchFamily="18" charset="0"/>
                <a:cs typeface="Times New Roman" panose="02020603050405020304" pitchFamily="18" charset="0"/>
              </a:rPr>
              <a:t>term</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deposit</a:t>
            </a:r>
            <a:r>
              <a:rPr lang="it-IT" sz="2000" dirty="0">
                <a:latin typeface="Times New Roman" panose="02020603050405020304" pitchFamily="18" charset="0"/>
                <a:cs typeface="Times New Roman" panose="02020603050405020304" pitchFamily="18" charset="0"/>
              </a:rPr>
              <a:t>.</a:t>
            </a:r>
          </a:p>
        </p:txBody>
      </p:sp>
      <p:pic>
        <p:nvPicPr>
          <p:cNvPr id="13" name="Immagine 12">
            <a:extLst>
              <a:ext uri="{FF2B5EF4-FFF2-40B4-BE49-F238E27FC236}">
                <a16:creationId xmlns:a16="http://schemas.microsoft.com/office/drawing/2014/main" id="{23F14210-8AB2-6AC8-4E46-E7BE66945041}"/>
              </a:ext>
            </a:extLst>
          </p:cNvPr>
          <p:cNvPicPr>
            <a:picLocks noChangeAspect="1"/>
          </p:cNvPicPr>
          <p:nvPr/>
        </p:nvPicPr>
        <p:blipFill>
          <a:blip r:embed="rId2"/>
          <a:stretch>
            <a:fillRect/>
          </a:stretch>
        </p:blipFill>
        <p:spPr>
          <a:xfrm>
            <a:off x="302040" y="2888232"/>
            <a:ext cx="6048956" cy="3306763"/>
          </a:xfrm>
          <a:prstGeom prst="rect">
            <a:avLst/>
          </a:prstGeom>
        </p:spPr>
      </p:pic>
      <p:pic>
        <p:nvPicPr>
          <p:cNvPr id="17" name="Immagine 16">
            <a:extLst>
              <a:ext uri="{FF2B5EF4-FFF2-40B4-BE49-F238E27FC236}">
                <a16:creationId xmlns:a16="http://schemas.microsoft.com/office/drawing/2014/main" id="{327FABC3-CB0A-247F-644C-EAF53EB563DD}"/>
              </a:ext>
            </a:extLst>
          </p:cNvPr>
          <p:cNvPicPr>
            <a:picLocks noChangeAspect="1"/>
          </p:cNvPicPr>
          <p:nvPr/>
        </p:nvPicPr>
        <p:blipFill>
          <a:blip r:embed="rId3"/>
          <a:stretch>
            <a:fillRect/>
          </a:stretch>
        </p:blipFill>
        <p:spPr>
          <a:xfrm>
            <a:off x="6332656" y="3145624"/>
            <a:ext cx="5746917" cy="3141648"/>
          </a:xfrm>
          <a:prstGeom prst="rect">
            <a:avLst/>
          </a:prstGeom>
        </p:spPr>
      </p:pic>
      <p:pic>
        <p:nvPicPr>
          <p:cNvPr id="19" name="Immagine 18">
            <a:extLst>
              <a:ext uri="{FF2B5EF4-FFF2-40B4-BE49-F238E27FC236}">
                <a16:creationId xmlns:a16="http://schemas.microsoft.com/office/drawing/2014/main" id="{837511A8-60BA-436B-61DD-A976A6820491}"/>
              </a:ext>
            </a:extLst>
          </p:cNvPr>
          <p:cNvPicPr>
            <a:picLocks noChangeAspect="1"/>
          </p:cNvPicPr>
          <p:nvPr/>
        </p:nvPicPr>
        <p:blipFill>
          <a:blip r:embed="rId4"/>
          <a:stretch>
            <a:fillRect/>
          </a:stretch>
        </p:blipFill>
        <p:spPr>
          <a:xfrm>
            <a:off x="6820209" y="355220"/>
            <a:ext cx="5259364" cy="2815716"/>
          </a:xfrm>
          <a:prstGeom prst="rect">
            <a:avLst/>
          </a:prstGeom>
        </p:spPr>
      </p:pic>
    </p:spTree>
    <p:extLst>
      <p:ext uri="{BB962C8B-B14F-4D97-AF65-F5344CB8AC3E}">
        <p14:creationId xmlns:p14="http://schemas.microsoft.com/office/powerpoint/2010/main" val="58117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81715" y="3360011"/>
            <a:ext cx="4735629" cy="307777"/>
          </a:xfrm>
          <a:prstGeom prst="rect">
            <a:avLst/>
          </a:prstGeom>
          <a:noFill/>
        </p:spPr>
        <p:txBody>
          <a:bodyPr wrap="square" rtlCol="0">
            <a:spAutoFit/>
          </a:bodyPr>
          <a:lstStyle/>
          <a:p>
            <a:r>
              <a:rPr lang="it-IT" sz="1400" i="1" dirty="0"/>
              <a:t>Figure 15: bar plot for </a:t>
            </a:r>
            <a:r>
              <a:rPr lang="it-IT" sz="1400" i="1" dirty="0" err="1"/>
              <a:t>deposit</a:t>
            </a:r>
            <a:r>
              <a:rPr lang="it-IT" sz="1400" i="1" dirty="0"/>
              <a:t> </a:t>
            </a:r>
            <a:r>
              <a:rPr lang="it-IT" sz="1400" i="1" dirty="0" err="1"/>
              <a:t>based</a:t>
            </a:r>
            <a:r>
              <a:rPr lang="it-IT" sz="1400" i="1" dirty="0"/>
              <a:t> on </a:t>
            </a:r>
            <a:r>
              <a:rPr lang="it-IT" sz="1400" i="1" dirty="0" err="1"/>
              <a:t>campaign</a:t>
            </a:r>
            <a:endParaRPr lang="it-IT" sz="1400" i="1" dirty="0"/>
          </a:p>
        </p:txBody>
      </p:sp>
      <p:sp>
        <p:nvSpPr>
          <p:cNvPr id="7" name="CasellaDiTesto 6"/>
          <p:cNvSpPr txBox="1"/>
          <p:nvPr/>
        </p:nvSpPr>
        <p:spPr>
          <a:xfrm>
            <a:off x="5911490" y="6398920"/>
            <a:ext cx="5975710" cy="307777"/>
          </a:xfrm>
          <a:prstGeom prst="rect">
            <a:avLst/>
          </a:prstGeom>
          <a:noFill/>
        </p:spPr>
        <p:txBody>
          <a:bodyPr wrap="square" rtlCol="0">
            <a:spAutoFit/>
          </a:bodyPr>
          <a:lstStyle/>
          <a:p>
            <a:r>
              <a:rPr lang="it-IT" sz="1400" i="1" dirty="0"/>
              <a:t>Figure 16: bar plot for </a:t>
            </a:r>
            <a:r>
              <a:rPr lang="it-IT" sz="1400" i="1" dirty="0" err="1"/>
              <a:t>deposit</a:t>
            </a:r>
            <a:r>
              <a:rPr lang="it-IT" sz="1400" i="1" dirty="0"/>
              <a:t> </a:t>
            </a:r>
            <a:r>
              <a:rPr lang="it-IT" sz="1400" i="1" dirty="0" err="1"/>
              <a:t>based</a:t>
            </a:r>
            <a:r>
              <a:rPr lang="it-IT" sz="1400" i="1" dirty="0"/>
              <a:t> on </a:t>
            </a:r>
            <a:r>
              <a:rPr lang="it-IT" sz="1400" i="1" dirty="0" err="1"/>
              <a:t>outcome</a:t>
            </a:r>
            <a:r>
              <a:rPr lang="it-IT" sz="1400" i="1" dirty="0"/>
              <a:t> of </a:t>
            </a:r>
            <a:r>
              <a:rPr lang="it-IT" sz="1400" i="1" dirty="0" err="1"/>
              <a:t>previous</a:t>
            </a:r>
            <a:r>
              <a:rPr lang="it-IT" sz="1400" i="1" dirty="0"/>
              <a:t> </a:t>
            </a:r>
            <a:r>
              <a:rPr lang="it-IT" sz="1400" i="1" dirty="0" err="1"/>
              <a:t>campaign</a:t>
            </a:r>
            <a:endParaRPr lang="it-IT" sz="1400" i="1" dirty="0"/>
          </a:p>
        </p:txBody>
      </p:sp>
      <p:pic>
        <p:nvPicPr>
          <p:cNvPr id="5" name="Immagine 4">
            <a:extLst>
              <a:ext uri="{FF2B5EF4-FFF2-40B4-BE49-F238E27FC236}">
                <a16:creationId xmlns:a16="http://schemas.microsoft.com/office/drawing/2014/main" id="{FA19CCF1-D0CB-A768-138C-1D435A6332AD}"/>
              </a:ext>
            </a:extLst>
          </p:cNvPr>
          <p:cNvPicPr>
            <a:picLocks noChangeAspect="1"/>
          </p:cNvPicPr>
          <p:nvPr/>
        </p:nvPicPr>
        <p:blipFill>
          <a:blip r:embed="rId2"/>
          <a:stretch>
            <a:fillRect/>
          </a:stretch>
        </p:blipFill>
        <p:spPr>
          <a:xfrm>
            <a:off x="381715" y="305191"/>
            <a:ext cx="5402096" cy="2953146"/>
          </a:xfrm>
          <a:prstGeom prst="rect">
            <a:avLst/>
          </a:prstGeom>
        </p:spPr>
      </p:pic>
      <p:pic>
        <p:nvPicPr>
          <p:cNvPr id="11" name="Immagine 10">
            <a:extLst>
              <a:ext uri="{FF2B5EF4-FFF2-40B4-BE49-F238E27FC236}">
                <a16:creationId xmlns:a16="http://schemas.microsoft.com/office/drawing/2014/main" id="{B85EACA8-44BB-88FC-2040-6A9CBAAE6C01}"/>
              </a:ext>
            </a:extLst>
          </p:cNvPr>
          <p:cNvPicPr>
            <a:picLocks noChangeAspect="1"/>
          </p:cNvPicPr>
          <p:nvPr/>
        </p:nvPicPr>
        <p:blipFill>
          <a:blip r:embed="rId3"/>
          <a:stretch>
            <a:fillRect/>
          </a:stretch>
        </p:blipFill>
        <p:spPr>
          <a:xfrm>
            <a:off x="5602740" y="305191"/>
            <a:ext cx="3801005" cy="590632"/>
          </a:xfrm>
          <a:prstGeom prst="rect">
            <a:avLst/>
          </a:prstGeom>
        </p:spPr>
      </p:pic>
      <p:pic>
        <p:nvPicPr>
          <p:cNvPr id="13" name="Immagine 12">
            <a:extLst>
              <a:ext uri="{FF2B5EF4-FFF2-40B4-BE49-F238E27FC236}">
                <a16:creationId xmlns:a16="http://schemas.microsoft.com/office/drawing/2014/main" id="{078F7B81-BF5B-7D89-0A90-3C91F24C3BF6}"/>
              </a:ext>
            </a:extLst>
          </p:cNvPr>
          <p:cNvPicPr>
            <a:picLocks noChangeAspect="1"/>
          </p:cNvPicPr>
          <p:nvPr/>
        </p:nvPicPr>
        <p:blipFill>
          <a:blip r:embed="rId4"/>
          <a:stretch>
            <a:fillRect/>
          </a:stretch>
        </p:blipFill>
        <p:spPr>
          <a:xfrm>
            <a:off x="5783811" y="3163593"/>
            <a:ext cx="6026473" cy="3294472"/>
          </a:xfrm>
          <a:prstGeom prst="rect">
            <a:avLst/>
          </a:prstGeom>
        </p:spPr>
      </p:pic>
      <p:pic>
        <p:nvPicPr>
          <p:cNvPr id="15" name="Immagine 14">
            <a:extLst>
              <a:ext uri="{FF2B5EF4-FFF2-40B4-BE49-F238E27FC236}">
                <a16:creationId xmlns:a16="http://schemas.microsoft.com/office/drawing/2014/main" id="{F2F5A19C-4262-5DEB-2865-CE2756DC3C53}"/>
              </a:ext>
            </a:extLst>
          </p:cNvPr>
          <p:cNvPicPr>
            <a:picLocks noChangeAspect="1"/>
          </p:cNvPicPr>
          <p:nvPr/>
        </p:nvPicPr>
        <p:blipFill>
          <a:blip r:embed="rId5"/>
          <a:stretch>
            <a:fillRect/>
          </a:stretch>
        </p:blipFill>
        <p:spPr>
          <a:xfrm>
            <a:off x="3064704" y="5915291"/>
            <a:ext cx="2791215" cy="485843"/>
          </a:xfrm>
          <a:prstGeom prst="rect">
            <a:avLst/>
          </a:prstGeom>
        </p:spPr>
      </p:pic>
    </p:spTree>
    <p:extLst>
      <p:ext uri="{BB962C8B-B14F-4D97-AF65-F5344CB8AC3E}">
        <p14:creationId xmlns:p14="http://schemas.microsoft.com/office/powerpoint/2010/main" val="247690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F76E34F-A6A4-11B7-7BB0-F42840C60698}"/>
              </a:ext>
            </a:extLst>
          </p:cNvPr>
          <p:cNvPicPr>
            <a:picLocks noChangeAspect="1"/>
          </p:cNvPicPr>
          <p:nvPr/>
        </p:nvPicPr>
        <p:blipFill>
          <a:blip r:embed="rId2"/>
          <a:stretch>
            <a:fillRect/>
          </a:stretch>
        </p:blipFill>
        <p:spPr>
          <a:xfrm>
            <a:off x="366724" y="181281"/>
            <a:ext cx="6296983" cy="3442351"/>
          </a:xfrm>
          <a:prstGeom prst="rect">
            <a:avLst/>
          </a:prstGeom>
        </p:spPr>
      </p:pic>
      <p:sp>
        <p:nvSpPr>
          <p:cNvPr id="7" name="CasellaDiTesto 6">
            <a:extLst>
              <a:ext uri="{FF2B5EF4-FFF2-40B4-BE49-F238E27FC236}">
                <a16:creationId xmlns:a16="http://schemas.microsoft.com/office/drawing/2014/main" id="{39C1B0E9-9EB8-49C8-9396-9B239C8944B7}"/>
              </a:ext>
            </a:extLst>
          </p:cNvPr>
          <p:cNvSpPr txBox="1"/>
          <p:nvPr/>
        </p:nvSpPr>
        <p:spPr>
          <a:xfrm>
            <a:off x="366724" y="27393"/>
            <a:ext cx="6100996" cy="307777"/>
          </a:xfrm>
          <a:prstGeom prst="rect">
            <a:avLst/>
          </a:prstGeom>
          <a:noFill/>
        </p:spPr>
        <p:txBody>
          <a:bodyPr wrap="square">
            <a:spAutoFit/>
          </a:bodyPr>
          <a:lstStyle/>
          <a:p>
            <a:r>
              <a:rPr lang="it-IT" sz="1400" i="1" dirty="0"/>
              <a:t>Figure 17: bar plot for </a:t>
            </a:r>
            <a:r>
              <a:rPr lang="it-IT" sz="1400" i="1" dirty="0" err="1"/>
              <a:t>deposit</a:t>
            </a:r>
            <a:r>
              <a:rPr lang="it-IT" sz="1400" i="1" dirty="0"/>
              <a:t> </a:t>
            </a:r>
            <a:r>
              <a:rPr lang="it-IT" sz="1400" i="1" dirty="0" err="1"/>
              <a:t>based</a:t>
            </a:r>
            <a:r>
              <a:rPr lang="it-IT" sz="1400" i="1" dirty="0"/>
              <a:t> on </a:t>
            </a:r>
            <a:r>
              <a:rPr lang="it-IT" sz="1400" i="1" dirty="0" err="1"/>
              <a:t>havin</a:t>
            </a:r>
            <a:r>
              <a:rPr lang="it-IT" sz="1400" i="1" dirty="0"/>
              <a:t> an housing </a:t>
            </a:r>
            <a:r>
              <a:rPr lang="it-IT" sz="1400" i="1" dirty="0" err="1"/>
              <a:t>loan</a:t>
            </a:r>
            <a:endParaRPr lang="it-IT" sz="1400" i="1" dirty="0"/>
          </a:p>
        </p:txBody>
      </p:sp>
      <p:pic>
        <p:nvPicPr>
          <p:cNvPr id="9" name="Immagine 8">
            <a:extLst>
              <a:ext uri="{FF2B5EF4-FFF2-40B4-BE49-F238E27FC236}">
                <a16:creationId xmlns:a16="http://schemas.microsoft.com/office/drawing/2014/main" id="{6202CB49-3131-A4F0-F60B-D66EC6EE5528}"/>
              </a:ext>
            </a:extLst>
          </p:cNvPr>
          <p:cNvPicPr>
            <a:picLocks noChangeAspect="1"/>
          </p:cNvPicPr>
          <p:nvPr/>
        </p:nvPicPr>
        <p:blipFill>
          <a:blip r:embed="rId3"/>
          <a:stretch>
            <a:fillRect/>
          </a:stretch>
        </p:blipFill>
        <p:spPr>
          <a:xfrm>
            <a:off x="6096000" y="3399944"/>
            <a:ext cx="5994101" cy="3276775"/>
          </a:xfrm>
          <a:prstGeom prst="rect">
            <a:avLst/>
          </a:prstGeom>
        </p:spPr>
      </p:pic>
      <p:sp>
        <p:nvSpPr>
          <p:cNvPr id="10" name="CasellaDiTesto 9">
            <a:extLst>
              <a:ext uri="{FF2B5EF4-FFF2-40B4-BE49-F238E27FC236}">
                <a16:creationId xmlns:a16="http://schemas.microsoft.com/office/drawing/2014/main" id="{AC40B2DC-5B87-79DF-1A17-7A1DE5C5F370}"/>
              </a:ext>
            </a:extLst>
          </p:cNvPr>
          <p:cNvSpPr txBox="1"/>
          <p:nvPr/>
        </p:nvSpPr>
        <p:spPr>
          <a:xfrm>
            <a:off x="6927419" y="3092167"/>
            <a:ext cx="6100996" cy="307777"/>
          </a:xfrm>
          <a:prstGeom prst="rect">
            <a:avLst/>
          </a:prstGeom>
          <a:noFill/>
        </p:spPr>
        <p:txBody>
          <a:bodyPr wrap="square">
            <a:spAutoFit/>
          </a:bodyPr>
          <a:lstStyle/>
          <a:p>
            <a:r>
              <a:rPr lang="it-IT" sz="1400" i="1" dirty="0"/>
              <a:t>Figure 18: bar plot for </a:t>
            </a:r>
            <a:r>
              <a:rPr lang="it-IT" sz="1400" i="1" dirty="0" err="1"/>
              <a:t>deposit</a:t>
            </a:r>
            <a:r>
              <a:rPr lang="it-IT" sz="1400" i="1" dirty="0"/>
              <a:t> </a:t>
            </a:r>
            <a:r>
              <a:rPr lang="it-IT" sz="1400" i="1" dirty="0" err="1"/>
              <a:t>based</a:t>
            </a:r>
            <a:r>
              <a:rPr lang="it-IT" sz="1400" i="1" dirty="0"/>
              <a:t> on </a:t>
            </a:r>
            <a:r>
              <a:rPr lang="it-IT" sz="1400" i="1" dirty="0" err="1"/>
              <a:t>having</a:t>
            </a:r>
            <a:r>
              <a:rPr lang="it-IT" sz="1400" i="1" dirty="0"/>
              <a:t> a personal </a:t>
            </a:r>
            <a:r>
              <a:rPr lang="it-IT" sz="1400" i="1" dirty="0" err="1"/>
              <a:t>loan</a:t>
            </a:r>
            <a:endParaRPr lang="it-IT" sz="1400" i="1" dirty="0"/>
          </a:p>
        </p:txBody>
      </p:sp>
      <p:pic>
        <p:nvPicPr>
          <p:cNvPr id="12" name="Immagine 11">
            <a:extLst>
              <a:ext uri="{FF2B5EF4-FFF2-40B4-BE49-F238E27FC236}">
                <a16:creationId xmlns:a16="http://schemas.microsoft.com/office/drawing/2014/main" id="{8A13F924-B556-60E9-B721-53BCC93F5124}"/>
              </a:ext>
            </a:extLst>
          </p:cNvPr>
          <p:cNvPicPr>
            <a:picLocks noChangeAspect="1"/>
          </p:cNvPicPr>
          <p:nvPr/>
        </p:nvPicPr>
        <p:blipFill>
          <a:blip r:embed="rId4"/>
          <a:stretch>
            <a:fillRect/>
          </a:stretch>
        </p:blipFill>
        <p:spPr>
          <a:xfrm>
            <a:off x="4646950" y="5878190"/>
            <a:ext cx="1449049" cy="581902"/>
          </a:xfrm>
          <a:prstGeom prst="rect">
            <a:avLst/>
          </a:prstGeom>
        </p:spPr>
      </p:pic>
      <p:pic>
        <p:nvPicPr>
          <p:cNvPr id="14" name="Immagine 13">
            <a:extLst>
              <a:ext uri="{FF2B5EF4-FFF2-40B4-BE49-F238E27FC236}">
                <a16:creationId xmlns:a16="http://schemas.microsoft.com/office/drawing/2014/main" id="{296401E6-CA65-BBFD-6DE3-F6DB2D9C88DD}"/>
              </a:ext>
            </a:extLst>
          </p:cNvPr>
          <p:cNvPicPr>
            <a:picLocks noChangeAspect="1"/>
          </p:cNvPicPr>
          <p:nvPr/>
        </p:nvPicPr>
        <p:blipFill>
          <a:blip r:embed="rId5"/>
          <a:stretch>
            <a:fillRect/>
          </a:stretch>
        </p:blipFill>
        <p:spPr>
          <a:xfrm>
            <a:off x="6847470" y="375123"/>
            <a:ext cx="1418446" cy="494307"/>
          </a:xfrm>
          <a:prstGeom prst="rect">
            <a:avLst/>
          </a:prstGeom>
        </p:spPr>
      </p:pic>
    </p:spTree>
    <p:extLst>
      <p:ext uri="{BB962C8B-B14F-4D97-AF65-F5344CB8AC3E}">
        <p14:creationId xmlns:p14="http://schemas.microsoft.com/office/powerpoint/2010/main" val="245686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3" y="354767"/>
            <a:ext cx="10610259" cy="1320800"/>
          </a:xfrm>
        </p:spPr>
        <p:txBody>
          <a:bodyPr>
            <a:normAutofit/>
          </a:bodyPr>
          <a:lstStyle/>
          <a:p>
            <a:pPr algn="ctr"/>
            <a:r>
              <a:rPr lang="it-IT" sz="3200" b="1" u="sng" dirty="0">
                <a:solidFill>
                  <a:srgbClr val="286D9F"/>
                </a:solidFill>
                <a:latin typeface="Times New Roman" panose="02020603050405020304" pitchFamily="18" charset="0"/>
                <a:cs typeface="Times New Roman" panose="02020603050405020304" pitchFamily="18" charset="0"/>
              </a:rPr>
              <a:t>CORRELATION ANALYSIS</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439" y="1136369"/>
            <a:ext cx="6260865" cy="4585262"/>
          </a:xfrm>
          <a:prstGeom prst="rect">
            <a:avLst/>
          </a:prstGeom>
        </p:spPr>
      </p:pic>
      <p:sp>
        <p:nvSpPr>
          <p:cNvPr id="6" name="CasellaDiTesto 5"/>
          <p:cNvSpPr txBox="1"/>
          <p:nvPr/>
        </p:nvSpPr>
        <p:spPr>
          <a:xfrm>
            <a:off x="2952991" y="5721631"/>
            <a:ext cx="5191760" cy="307777"/>
          </a:xfrm>
          <a:prstGeom prst="rect">
            <a:avLst/>
          </a:prstGeom>
          <a:noFill/>
        </p:spPr>
        <p:txBody>
          <a:bodyPr wrap="square" rtlCol="0">
            <a:spAutoFit/>
          </a:bodyPr>
          <a:lstStyle/>
          <a:p>
            <a:r>
              <a:rPr lang="it-IT" sz="1400" i="1" dirty="0"/>
              <a:t>Figure 19: </a:t>
            </a:r>
            <a:r>
              <a:rPr lang="it-IT" sz="1400" i="1" dirty="0" err="1"/>
              <a:t>correlation</a:t>
            </a:r>
            <a:r>
              <a:rPr lang="it-IT" sz="1400" i="1" dirty="0"/>
              <a:t> </a:t>
            </a:r>
            <a:r>
              <a:rPr lang="it-IT" sz="1400" i="1" dirty="0" err="1"/>
              <a:t>analysis</a:t>
            </a:r>
            <a:endParaRPr lang="it-IT" sz="1400" i="1" dirty="0"/>
          </a:p>
        </p:txBody>
      </p:sp>
    </p:spTree>
    <p:extLst>
      <p:ext uri="{BB962C8B-B14F-4D97-AF65-F5344CB8AC3E}">
        <p14:creationId xmlns:p14="http://schemas.microsoft.com/office/powerpoint/2010/main" val="174121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3FE1FAD-258F-70A3-D848-466E63462DEA}"/>
              </a:ext>
            </a:extLst>
          </p:cNvPr>
          <p:cNvSpPr>
            <a:spLocks noGrp="1"/>
          </p:cNvSpPr>
          <p:nvPr>
            <p:ph idx="1"/>
          </p:nvPr>
        </p:nvSpPr>
        <p:spPr>
          <a:xfrm>
            <a:off x="1246960" y="2700235"/>
            <a:ext cx="8596668" cy="3880773"/>
          </a:xfrm>
        </p:spPr>
        <p:txBody>
          <a:bodyPr>
            <a:normAutofit/>
          </a:bodyPr>
          <a:lstStyle/>
          <a:p>
            <a:pPr marL="0" indent="0" algn="ctr">
              <a:buNone/>
            </a:pPr>
            <a:r>
              <a:rPr lang="it-IT" sz="3600" b="1" dirty="0">
                <a:solidFill>
                  <a:srgbClr val="286D9F"/>
                </a:solidFill>
                <a:latin typeface="Times New Roman" panose="02020603050405020304" pitchFamily="18" charset="0"/>
                <a:cs typeface="Times New Roman" panose="02020603050405020304" pitchFamily="18" charset="0"/>
              </a:rPr>
              <a:t>WHAT CONCLUSIONS CAN WE DEDUCT FROM THE </a:t>
            </a:r>
            <a:r>
              <a:rPr lang="it-IT" sz="3600" b="1" u="sng" dirty="0">
                <a:solidFill>
                  <a:srgbClr val="286D9F"/>
                </a:solidFill>
                <a:latin typeface="Times New Roman" panose="02020603050405020304" pitchFamily="18" charset="0"/>
                <a:cs typeface="Times New Roman" panose="02020603050405020304" pitchFamily="18" charset="0"/>
              </a:rPr>
              <a:t>EDA</a:t>
            </a:r>
            <a:r>
              <a:rPr lang="it-IT" sz="3600" b="1" dirty="0">
                <a:solidFill>
                  <a:srgbClr val="286D9F"/>
                </a:solidFill>
                <a:latin typeface="Times New Roman" panose="02020603050405020304" pitchFamily="18" charset="0"/>
                <a:cs typeface="Times New Roman" panose="02020603050405020304" pitchFamily="18" charset="0"/>
              </a:rPr>
              <a:t>?</a:t>
            </a:r>
            <a:endParaRPr lang="en-GB" sz="3600" b="1" dirty="0">
              <a:solidFill>
                <a:srgbClr val="286D9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16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8424"/>
            <a:ext cx="10515600" cy="1325563"/>
          </a:xfrm>
        </p:spPr>
        <p:txBody>
          <a:bodyPr>
            <a:normAutofit/>
          </a:bodyPr>
          <a:lstStyle/>
          <a:p>
            <a:pPr algn="ctr"/>
            <a:r>
              <a:rPr lang="it-IT" sz="3200" b="1" u="sng" dirty="0">
                <a:solidFill>
                  <a:srgbClr val="286D9F"/>
                </a:solidFill>
                <a:latin typeface="Times New Roman" panose="02020603050405020304" pitchFamily="18" charset="0"/>
                <a:cs typeface="Times New Roman" panose="02020603050405020304" pitchFamily="18" charset="0"/>
              </a:rPr>
              <a:t>BAYES CLASSIFIER</a:t>
            </a:r>
          </a:p>
        </p:txBody>
      </p:sp>
      <p:sp>
        <p:nvSpPr>
          <p:cNvPr id="3" name="Segnaposto contenuto 2"/>
          <p:cNvSpPr>
            <a:spLocks noGrp="1"/>
          </p:cNvSpPr>
          <p:nvPr>
            <p:ph idx="1"/>
          </p:nvPr>
        </p:nvSpPr>
        <p:spPr>
          <a:xfrm>
            <a:off x="838200" y="1118840"/>
            <a:ext cx="4962993" cy="5140483"/>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Naive Bayes classifiers perform very well in practice and are highly valued in domains in which large numbers of descriptive attributes have to be considered. This classifier works so well that it is generally used as a baseline for the other model, therefore, we decided to apply it first to our dataset.</a:t>
            </a:r>
            <a:endParaRPr lang="it-IT" sz="2400" dirty="0">
              <a:latin typeface="Times New Roman" panose="02020603050405020304" pitchFamily="18" charset="0"/>
              <a:cs typeface="Times New Roman" panose="02020603050405020304" pitchFamily="18" charset="0"/>
            </a:endParaRPr>
          </a:p>
        </p:txBody>
      </p:sp>
      <p:graphicFrame>
        <p:nvGraphicFramePr>
          <p:cNvPr id="4" name="Tabella 4">
            <a:extLst>
              <a:ext uri="{FF2B5EF4-FFF2-40B4-BE49-F238E27FC236}">
                <a16:creationId xmlns:a16="http://schemas.microsoft.com/office/drawing/2014/main" id="{B371C4B4-FA98-77F0-E20E-FA021BB6FA8E}"/>
              </a:ext>
            </a:extLst>
          </p:cNvPr>
          <p:cNvGraphicFramePr>
            <a:graphicFrameLocks noGrp="1"/>
          </p:cNvGraphicFramePr>
          <p:nvPr>
            <p:extLst>
              <p:ext uri="{D42A27DB-BD31-4B8C-83A1-F6EECF244321}">
                <p14:modId xmlns:p14="http://schemas.microsoft.com/office/powerpoint/2010/main" val="3856210879"/>
              </p:ext>
            </p:extLst>
          </p:nvPr>
        </p:nvGraphicFramePr>
        <p:xfrm>
          <a:off x="4879715" y="4777471"/>
          <a:ext cx="6847173" cy="1112520"/>
        </p:xfrm>
        <a:graphic>
          <a:graphicData uri="http://schemas.openxmlformats.org/drawingml/2006/table">
            <a:tbl>
              <a:tblPr firstRow="1" bandRow="1">
                <a:tableStyleId>{5C22544A-7EE6-4342-B048-85BDC9FD1C3A}</a:tableStyleId>
              </a:tblPr>
              <a:tblGrid>
                <a:gridCol w="2282391">
                  <a:extLst>
                    <a:ext uri="{9D8B030D-6E8A-4147-A177-3AD203B41FA5}">
                      <a16:colId xmlns:a16="http://schemas.microsoft.com/office/drawing/2014/main" val="201040329"/>
                    </a:ext>
                  </a:extLst>
                </a:gridCol>
                <a:gridCol w="2282391">
                  <a:extLst>
                    <a:ext uri="{9D8B030D-6E8A-4147-A177-3AD203B41FA5}">
                      <a16:colId xmlns:a16="http://schemas.microsoft.com/office/drawing/2014/main" val="1769806846"/>
                    </a:ext>
                  </a:extLst>
                </a:gridCol>
                <a:gridCol w="2282391">
                  <a:extLst>
                    <a:ext uri="{9D8B030D-6E8A-4147-A177-3AD203B41FA5}">
                      <a16:colId xmlns:a16="http://schemas.microsoft.com/office/drawing/2014/main" val="37162801"/>
                    </a:ext>
                  </a:extLst>
                </a:gridCol>
              </a:tblGrid>
              <a:tr h="370840">
                <a:tc>
                  <a:txBody>
                    <a:bodyPr/>
                    <a:lstStyle/>
                    <a:p>
                      <a:endParaRPr lang="en-GB"/>
                    </a:p>
                  </a:txBody>
                  <a:tcPr>
                    <a:solidFill>
                      <a:srgbClr val="286D9F"/>
                    </a:solidFill>
                  </a:tcPr>
                </a:tc>
                <a:tc>
                  <a:txBody>
                    <a:bodyPr/>
                    <a:lstStyle/>
                    <a:p>
                      <a:r>
                        <a:rPr lang="it-IT" dirty="0"/>
                        <a:t>YES</a:t>
                      </a:r>
                      <a:endParaRPr lang="en-GB" dirty="0"/>
                    </a:p>
                  </a:txBody>
                  <a:tcPr>
                    <a:solidFill>
                      <a:srgbClr val="286D9F"/>
                    </a:solidFill>
                  </a:tcPr>
                </a:tc>
                <a:tc>
                  <a:txBody>
                    <a:bodyPr/>
                    <a:lstStyle/>
                    <a:p>
                      <a:r>
                        <a:rPr lang="it-IT" dirty="0"/>
                        <a:t>NO</a:t>
                      </a:r>
                      <a:endParaRPr lang="en-GB" dirty="0"/>
                    </a:p>
                  </a:txBody>
                  <a:tcPr>
                    <a:solidFill>
                      <a:srgbClr val="286D9F"/>
                    </a:solidFill>
                  </a:tcPr>
                </a:tc>
                <a:extLst>
                  <a:ext uri="{0D108BD9-81ED-4DB2-BD59-A6C34878D82A}">
                    <a16:rowId xmlns:a16="http://schemas.microsoft.com/office/drawing/2014/main" val="2546845332"/>
                  </a:ext>
                </a:extLst>
              </a:tr>
              <a:tr h="370840">
                <a:tc>
                  <a:txBody>
                    <a:bodyPr/>
                    <a:lstStyle/>
                    <a:p>
                      <a:r>
                        <a:rPr lang="it-IT" b="1" dirty="0">
                          <a:solidFill>
                            <a:schemeClr val="bg1"/>
                          </a:solidFill>
                        </a:rPr>
                        <a:t>YES </a:t>
                      </a:r>
                      <a:endParaRPr lang="en-GB" b="1" dirty="0">
                        <a:solidFill>
                          <a:schemeClr val="bg1"/>
                        </a:solidFill>
                      </a:endParaRPr>
                    </a:p>
                  </a:txBody>
                  <a:tcPr>
                    <a:solidFill>
                      <a:srgbClr val="286D9F"/>
                    </a:solidFill>
                  </a:tcPr>
                </a:tc>
                <a:tc>
                  <a:txBody>
                    <a:bodyPr/>
                    <a:lstStyle/>
                    <a:p>
                      <a:r>
                        <a:rPr lang="en-GB" dirty="0"/>
                        <a:t>936</a:t>
                      </a:r>
                    </a:p>
                  </a:txBody>
                  <a:tcPr/>
                </a:tc>
                <a:tc>
                  <a:txBody>
                    <a:bodyPr/>
                    <a:lstStyle/>
                    <a:p>
                      <a:r>
                        <a:rPr lang="it-IT" dirty="0"/>
                        <a:t>218</a:t>
                      </a:r>
                      <a:endParaRPr lang="en-GB" dirty="0"/>
                    </a:p>
                  </a:txBody>
                  <a:tcPr/>
                </a:tc>
                <a:extLst>
                  <a:ext uri="{0D108BD9-81ED-4DB2-BD59-A6C34878D82A}">
                    <a16:rowId xmlns:a16="http://schemas.microsoft.com/office/drawing/2014/main" val="1732405151"/>
                  </a:ext>
                </a:extLst>
              </a:tr>
              <a:tr h="370840">
                <a:tc>
                  <a:txBody>
                    <a:bodyPr/>
                    <a:lstStyle/>
                    <a:p>
                      <a:r>
                        <a:rPr lang="it-IT" b="1" dirty="0">
                          <a:solidFill>
                            <a:schemeClr val="bg1"/>
                          </a:solidFill>
                        </a:rPr>
                        <a:t>NO</a:t>
                      </a:r>
                      <a:endParaRPr lang="en-GB" b="1" dirty="0">
                        <a:solidFill>
                          <a:schemeClr val="bg1"/>
                        </a:solidFill>
                      </a:endParaRPr>
                    </a:p>
                  </a:txBody>
                  <a:tcPr>
                    <a:solidFill>
                      <a:srgbClr val="286D9F"/>
                    </a:solidFill>
                  </a:tcPr>
                </a:tc>
                <a:tc>
                  <a:txBody>
                    <a:bodyPr/>
                    <a:lstStyle/>
                    <a:p>
                      <a:r>
                        <a:rPr lang="it-IT" dirty="0"/>
                        <a:t>283</a:t>
                      </a:r>
                      <a:endParaRPr lang="en-GB" dirty="0"/>
                    </a:p>
                  </a:txBody>
                  <a:tcPr/>
                </a:tc>
                <a:tc>
                  <a:txBody>
                    <a:bodyPr/>
                    <a:lstStyle/>
                    <a:p>
                      <a:r>
                        <a:rPr lang="it-IT" dirty="0"/>
                        <a:t>795</a:t>
                      </a:r>
                      <a:endParaRPr lang="en-GB" dirty="0"/>
                    </a:p>
                  </a:txBody>
                  <a:tcPr/>
                </a:tc>
                <a:extLst>
                  <a:ext uri="{0D108BD9-81ED-4DB2-BD59-A6C34878D82A}">
                    <a16:rowId xmlns:a16="http://schemas.microsoft.com/office/drawing/2014/main" val="3519736513"/>
                  </a:ext>
                </a:extLst>
              </a:tr>
            </a:tbl>
          </a:graphicData>
        </a:graphic>
      </p:graphicFrame>
      <p:sp>
        <p:nvSpPr>
          <p:cNvPr id="6" name="CasellaDiTesto 5">
            <a:extLst>
              <a:ext uri="{FF2B5EF4-FFF2-40B4-BE49-F238E27FC236}">
                <a16:creationId xmlns:a16="http://schemas.microsoft.com/office/drawing/2014/main" id="{C6AC1525-C950-2210-C8F1-3931C50DB7E3}"/>
              </a:ext>
            </a:extLst>
          </p:cNvPr>
          <p:cNvSpPr txBox="1"/>
          <p:nvPr/>
        </p:nvSpPr>
        <p:spPr>
          <a:xfrm>
            <a:off x="7943538" y="5889991"/>
            <a:ext cx="6100996"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table(</a:t>
            </a:r>
            <a:r>
              <a:rPr lang="en-GB" dirty="0" err="1">
                <a:latin typeface="Times New Roman" panose="02020603050405020304" pitchFamily="18" charset="0"/>
                <a:cs typeface="Times New Roman" panose="02020603050405020304" pitchFamily="18" charset="0"/>
              </a:rPr>
              <a:t>Bank.test$deposit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Bank.pred</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9310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153369"/>
            <a:ext cx="10515600" cy="1325563"/>
          </a:xfrm>
        </p:spPr>
        <p:txBody>
          <a:bodyPr>
            <a:normAutofit/>
          </a:bodyPr>
          <a:lstStyle/>
          <a:p>
            <a:pPr algn="ctr"/>
            <a:r>
              <a:rPr lang="it-IT" b="1" u="sng" dirty="0">
                <a:solidFill>
                  <a:srgbClr val="286D9F"/>
                </a:solidFill>
                <a:latin typeface="Times New Roman" panose="02020603050405020304" pitchFamily="18" charset="0"/>
                <a:cs typeface="Times New Roman" panose="02020603050405020304" pitchFamily="18" charset="0"/>
              </a:rPr>
              <a:t>DECISION TREE</a:t>
            </a:r>
          </a:p>
        </p:txBody>
      </p:sp>
      <p:sp>
        <p:nvSpPr>
          <p:cNvPr id="5" name="CasellaDiTesto 4"/>
          <p:cNvSpPr txBox="1"/>
          <p:nvPr/>
        </p:nvSpPr>
        <p:spPr>
          <a:xfrm>
            <a:off x="674558" y="5271925"/>
            <a:ext cx="4445293" cy="307777"/>
          </a:xfrm>
          <a:prstGeom prst="rect">
            <a:avLst/>
          </a:prstGeom>
          <a:noFill/>
        </p:spPr>
        <p:txBody>
          <a:bodyPr wrap="square" rtlCol="0">
            <a:spAutoFit/>
          </a:bodyPr>
          <a:lstStyle/>
          <a:p>
            <a:r>
              <a:rPr lang="it-IT" sz="1400" i="1" dirty="0"/>
              <a:t>Figure 20: </a:t>
            </a:r>
            <a:r>
              <a:rPr lang="it-IT" sz="1400" i="1" dirty="0" err="1"/>
              <a:t>decision</a:t>
            </a:r>
            <a:r>
              <a:rPr lang="it-IT" sz="1400" i="1" dirty="0"/>
              <a:t> </a:t>
            </a:r>
            <a:r>
              <a:rPr lang="it-IT" sz="1400" i="1" dirty="0" err="1"/>
              <a:t>tree</a:t>
            </a:r>
            <a:endParaRPr lang="it-IT" sz="1400" i="1" dirty="0"/>
          </a:p>
        </p:txBody>
      </p:sp>
      <p:pic>
        <p:nvPicPr>
          <p:cNvPr id="9" name="Immagine 8">
            <a:extLst>
              <a:ext uri="{FF2B5EF4-FFF2-40B4-BE49-F238E27FC236}">
                <a16:creationId xmlns:a16="http://schemas.microsoft.com/office/drawing/2014/main" id="{E764B9A9-9CF2-6884-1057-DE1F3D31127D}"/>
              </a:ext>
            </a:extLst>
          </p:cNvPr>
          <p:cNvPicPr>
            <a:picLocks noChangeAspect="1"/>
          </p:cNvPicPr>
          <p:nvPr/>
        </p:nvPicPr>
        <p:blipFill>
          <a:blip r:embed="rId2"/>
          <a:stretch>
            <a:fillRect/>
          </a:stretch>
        </p:blipFill>
        <p:spPr>
          <a:xfrm>
            <a:off x="546607" y="973399"/>
            <a:ext cx="7863157" cy="4298526"/>
          </a:xfrm>
          <a:prstGeom prst="rect">
            <a:avLst/>
          </a:prstGeom>
        </p:spPr>
      </p:pic>
      <p:graphicFrame>
        <p:nvGraphicFramePr>
          <p:cNvPr id="10" name="Tabella 10">
            <a:extLst>
              <a:ext uri="{FF2B5EF4-FFF2-40B4-BE49-F238E27FC236}">
                <a16:creationId xmlns:a16="http://schemas.microsoft.com/office/drawing/2014/main" id="{2BCBE0DD-B486-4928-FFA4-EA1D4B71DC91}"/>
              </a:ext>
            </a:extLst>
          </p:cNvPr>
          <p:cNvGraphicFramePr>
            <a:graphicFrameLocks noGrp="1"/>
          </p:cNvGraphicFramePr>
          <p:nvPr>
            <p:extLst>
              <p:ext uri="{D42A27DB-BD31-4B8C-83A1-F6EECF244321}">
                <p14:modId xmlns:p14="http://schemas.microsoft.com/office/powerpoint/2010/main" val="2674268735"/>
              </p:ext>
            </p:extLst>
          </p:nvPr>
        </p:nvGraphicFramePr>
        <p:xfrm>
          <a:off x="8184912" y="5271925"/>
          <a:ext cx="3684249" cy="1112520"/>
        </p:xfrm>
        <a:graphic>
          <a:graphicData uri="http://schemas.openxmlformats.org/drawingml/2006/table">
            <a:tbl>
              <a:tblPr firstRow="1" bandRow="1">
                <a:tableStyleId>{5C22544A-7EE6-4342-B048-85BDC9FD1C3A}</a:tableStyleId>
              </a:tblPr>
              <a:tblGrid>
                <a:gridCol w="1228083">
                  <a:extLst>
                    <a:ext uri="{9D8B030D-6E8A-4147-A177-3AD203B41FA5}">
                      <a16:colId xmlns:a16="http://schemas.microsoft.com/office/drawing/2014/main" val="2494145350"/>
                    </a:ext>
                  </a:extLst>
                </a:gridCol>
                <a:gridCol w="1228083">
                  <a:extLst>
                    <a:ext uri="{9D8B030D-6E8A-4147-A177-3AD203B41FA5}">
                      <a16:colId xmlns:a16="http://schemas.microsoft.com/office/drawing/2014/main" val="1400491490"/>
                    </a:ext>
                  </a:extLst>
                </a:gridCol>
                <a:gridCol w="1228083">
                  <a:extLst>
                    <a:ext uri="{9D8B030D-6E8A-4147-A177-3AD203B41FA5}">
                      <a16:colId xmlns:a16="http://schemas.microsoft.com/office/drawing/2014/main" val="2751502662"/>
                    </a:ext>
                  </a:extLst>
                </a:gridCol>
              </a:tblGrid>
              <a:tr h="370840">
                <a:tc>
                  <a:txBody>
                    <a:bodyPr/>
                    <a:lstStyle/>
                    <a:p>
                      <a:endParaRPr lang="en-GB" dirty="0"/>
                    </a:p>
                  </a:txBody>
                  <a:tcPr>
                    <a:solidFill>
                      <a:srgbClr val="286D9F"/>
                    </a:solidFill>
                  </a:tcPr>
                </a:tc>
                <a:tc>
                  <a:txBody>
                    <a:bodyPr/>
                    <a:lstStyle/>
                    <a:p>
                      <a:r>
                        <a:rPr lang="it-IT" dirty="0"/>
                        <a:t>YES</a:t>
                      </a:r>
                      <a:endParaRPr lang="en-GB" dirty="0"/>
                    </a:p>
                  </a:txBody>
                  <a:tcPr>
                    <a:solidFill>
                      <a:srgbClr val="286D9F"/>
                    </a:solidFill>
                  </a:tcPr>
                </a:tc>
                <a:tc>
                  <a:txBody>
                    <a:bodyPr/>
                    <a:lstStyle/>
                    <a:p>
                      <a:r>
                        <a:rPr lang="it-IT" dirty="0"/>
                        <a:t>NO</a:t>
                      </a:r>
                      <a:endParaRPr lang="en-GB" dirty="0"/>
                    </a:p>
                  </a:txBody>
                  <a:tcPr>
                    <a:solidFill>
                      <a:srgbClr val="286D9F"/>
                    </a:solidFill>
                  </a:tcPr>
                </a:tc>
                <a:extLst>
                  <a:ext uri="{0D108BD9-81ED-4DB2-BD59-A6C34878D82A}">
                    <a16:rowId xmlns:a16="http://schemas.microsoft.com/office/drawing/2014/main" val="123859082"/>
                  </a:ext>
                </a:extLst>
              </a:tr>
              <a:tr h="370840">
                <a:tc>
                  <a:txBody>
                    <a:bodyPr/>
                    <a:lstStyle/>
                    <a:p>
                      <a:r>
                        <a:rPr lang="it-IT" b="1" dirty="0">
                          <a:solidFill>
                            <a:schemeClr val="bg1"/>
                          </a:solidFill>
                        </a:rPr>
                        <a:t>YES</a:t>
                      </a:r>
                      <a:endParaRPr lang="en-GB" b="1" dirty="0">
                        <a:solidFill>
                          <a:schemeClr val="bg1"/>
                        </a:solidFill>
                      </a:endParaRPr>
                    </a:p>
                  </a:txBody>
                  <a:tcPr>
                    <a:solidFill>
                      <a:srgbClr val="286D9F"/>
                    </a:solidFill>
                  </a:tcPr>
                </a:tc>
                <a:tc>
                  <a:txBody>
                    <a:bodyPr/>
                    <a:lstStyle/>
                    <a:p>
                      <a:r>
                        <a:rPr lang="it-IT" dirty="0"/>
                        <a:t>921</a:t>
                      </a:r>
                      <a:endParaRPr lang="en-GB" dirty="0"/>
                    </a:p>
                  </a:txBody>
                  <a:tcPr/>
                </a:tc>
                <a:tc>
                  <a:txBody>
                    <a:bodyPr/>
                    <a:lstStyle/>
                    <a:p>
                      <a:r>
                        <a:rPr lang="it-IT" dirty="0"/>
                        <a:t>233</a:t>
                      </a:r>
                      <a:endParaRPr lang="en-GB" dirty="0"/>
                    </a:p>
                  </a:txBody>
                  <a:tcPr/>
                </a:tc>
                <a:extLst>
                  <a:ext uri="{0D108BD9-81ED-4DB2-BD59-A6C34878D82A}">
                    <a16:rowId xmlns:a16="http://schemas.microsoft.com/office/drawing/2014/main" val="140866587"/>
                  </a:ext>
                </a:extLst>
              </a:tr>
              <a:tr h="370840">
                <a:tc>
                  <a:txBody>
                    <a:bodyPr/>
                    <a:lstStyle/>
                    <a:p>
                      <a:r>
                        <a:rPr lang="it-IT" b="1" dirty="0">
                          <a:solidFill>
                            <a:schemeClr val="bg1"/>
                          </a:solidFill>
                        </a:rPr>
                        <a:t>NO</a:t>
                      </a:r>
                      <a:endParaRPr lang="en-GB" b="1" dirty="0">
                        <a:solidFill>
                          <a:schemeClr val="bg1"/>
                        </a:solidFill>
                      </a:endParaRPr>
                    </a:p>
                  </a:txBody>
                  <a:tcPr>
                    <a:solidFill>
                      <a:srgbClr val="286D9F"/>
                    </a:solidFill>
                  </a:tcPr>
                </a:tc>
                <a:tc>
                  <a:txBody>
                    <a:bodyPr/>
                    <a:lstStyle/>
                    <a:p>
                      <a:r>
                        <a:rPr lang="it-IT" dirty="0"/>
                        <a:t>191</a:t>
                      </a:r>
                      <a:endParaRPr lang="en-GB" dirty="0"/>
                    </a:p>
                  </a:txBody>
                  <a:tcPr/>
                </a:tc>
                <a:tc>
                  <a:txBody>
                    <a:bodyPr/>
                    <a:lstStyle/>
                    <a:p>
                      <a:r>
                        <a:rPr lang="it-IT" dirty="0"/>
                        <a:t>887</a:t>
                      </a:r>
                      <a:endParaRPr lang="en-GB" dirty="0"/>
                    </a:p>
                  </a:txBody>
                  <a:tcPr/>
                </a:tc>
                <a:extLst>
                  <a:ext uri="{0D108BD9-81ED-4DB2-BD59-A6C34878D82A}">
                    <a16:rowId xmlns:a16="http://schemas.microsoft.com/office/drawing/2014/main" val="4266665235"/>
                  </a:ext>
                </a:extLst>
              </a:tr>
            </a:tbl>
          </a:graphicData>
        </a:graphic>
      </p:graphicFrame>
      <p:sp>
        <p:nvSpPr>
          <p:cNvPr id="12" name="CasellaDiTesto 11">
            <a:extLst>
              <a:ext uri="{FF2B5EF4-FFF2-40B4-BE49-F238E27FC236}">
                <a16:creationId xmlns:a16="http://schemas.microsoft.com/office/drawing/2014/main" id="{4FFE6E2D-0F33-7F27-D540-5CD15AD86A64}"/>
              </a:ext>
            </a:extLst>
          </p:cNvPr>
          <p:cNvSpPr txBox="1"/>
          <p:nvPr/>
        </p:nvSpPr>
        <p:spPr>
          <a:xfrm>
            <a:off x="8184912" y="6372417"/>
            <a:ext cx="4882078" cy="338554"/>
          </a:xfrm>
          <a:prstGeom prst="rect">
            <a:avLst/>
          </a:prstGeom>
          <a:noFill/>
        </p:spPr>
        <p:txBody>
          <a:bodyPr wrap="square">
            <a:spAutoFit/>
          </a:bodyPr>
          <a:lstStyle/>
          <a:p>
            <a:r>
              <a:rPr kumimoji="0" lang="it-IT" altLang="it-IT" sz="1600" b="0" i="0" u="none" strike="noStrike" cap="none" normalizeH="0" baseline="0" dirty="0" err="1">
                <a:ln>
                  <a:noFill/>
                </a:ln>
                <a:effectLst/>
                <a:latin typeface="Times New Roman" panose="02020603050405020304" pitchFamily="18" charset="0"/>
                <a:cs typeface="Times New Roman" panose="02020603050405020304" pitchFamily="18" charset="0"/>
              </a:rPr>
              <a:t>table</a:t>
            </a:r>
            <a:r>
              <a:rPr kumimoji="0" lang="it-IT" altLang="it-IT" sz="1600"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it-IT" altLang="it-IT" sz="1600" b="0" i="0" u="none" strike="noStrike" cap="none" normalizeH="0" baseline="0" dirty="0" err="1">
                <a:ln>
                  <a:noFill/>
                </a:ln>
                <a:effectLst/>
                <a:latin typeface="Times New Roman" panose="02020603050405020304" pitchFamily="18" charset="0"/>
                <a:cs typeface="Times New Roman" panose="02020603050405020304" pitchFamily="18" charset="0"/>
              </a:rPr>
              <a:t>Bank.test$deposit</a:t>
            </a:r>
            <a:r>
              <a:rPr kumimoji="0" lang="it-IT" altLang="it-IT"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it-IT" altLang="it-IT" sz="1600" b="0" i="0" u="none" strike="noStrike" cap="none" normalizeH="0" baseline="0" dirty="0" err="1">
                <a:ln>
                  <a:noFill/>
                </a:ln>
                <a:effectLst/>
                <a:latin typeface="Times New Roman" panose="02020603050405020304" pitchFamily="18" charset="0"/>
                <a:cs typeface="Times New Roman" panose="02020603050405020304" pitchFamily="18" charset="0"/>
              </a:rPr>
              <a:t>Bank.predict</a:t>
            </a:r>
            <a:r>
              <a:rPr kumimoji="0" lang="it-IT" altLang="it-IT"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51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89744"/>
            <a:ext cx="10515600" cy="1325563"/>
          </a:xfrm>
        </p:spPr>
        <p:txBody>
          <a:bodyPr>
            <a:normAutofit/>
          </a:bodyPr>
          <a:lstStyle/>
          <a:p>
            <a:pPr algn="ctr"/>
            <a:r>
              <a:rPr lang="it-IT" sz="3200" b="1" u="sng" dirty="0">
                <a:solidFill>
                  <a:srgbClr val="286D9F"/>
                </a:solidFill>
                <a:latin typeface="Times New Roman" panose="02020603050405020304" pitchFamily="18" charset="0"/>
                <a:cs typeface="Times New Roman" panose="02020603050405020304" pitchFamily="18" charset="0"/>
              </a:rPr>
              <a:t>RANDOM FOREST</a:t>
            </a:r>
          </a:p>
        </p:txBody>
      </p:sp>
      <p:sp>
        <p:nvSpPr>
          <p:cNvPr id="3" name="Segnaposto contenuto 2"/>
          <p:cNvSpPr>
            <a:spLocks noGrp="1"/>
          </p:cNvSpPr>
          <p:nvPr>
            <p:ph idx="1"/>
          </p:nvPr>
        </p:nvSpPr>
        <p:spPr>
          <a:xfrm>
            <a:off x="838200" y="1547913"/>
            <a:ext cx="10515600" cy="4351338"/>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Forests of trees have the advantage that they are more stable than classical decision trees and offer better performance.</a:t>
            </a:r>
            <a:endParaRPr lang="it-IT" sz="2400" dirty="0">
              <a:latin typeface="Times New Roman" panose="02020603050405020304" pitchFamily="18" charset="0"/>
              <a:cs typeface="Times New Roman" panose="02020603050405020304" pitchFamily="18" charset="0"/>
            </a:endParaRPr>
          </a:p>
        </p:txBody>
      </p:sp>
      <p:graphicFrame>
        <p:nvGraphicFramePr>
          <p:cNvPr id="4" name="Tabella 10">
            <a:extLst>
              <a:ext uri="{FF2B5EF4-FFF2-40B4-BE49-F238E27FC236}">
                <a16:creationId xmlns:a16="http://schemas.microsoft.com/office/drawing/2014/main" id="{3D7B85FD-A33A-6568-8E26-C2457C2523EA}"/>
              </a:ext>
            </a:extLst>
          </p:cNvPr>
          <p:cNvGraphicFramePr>
            <a:graphicFrameLocks noGrp="1"/>
          </p:cNvGraphicFramePr>
          <p:nvPr>
            <p:extLst>
              <p:ext uri="{D42A27DB-BD31-4B8C-83A1-F6EECF244321}">
                <p14:modId xmlns:p14="http://schemas.microsoft.com/office/powerpoint/2010/main" val="701206330"/>
              </p:ext>
            </p:extLst>
          </p:nvPr>
        </p:nvGraphicFramePr>
        <p:xfrm>
          <a:off x="2600863" y="3002428"/>
          <a:ext cx="6990273" cy="1719474"/>
        </p:xfrm>
        <a:graphic>
          <a:graphicData uri="http://schemas.openxmlformats.org/drawingml/2006/table">
            <a:tbl>
              <a:tblPr firstRow="1" bandRow="1">
                <a:tableStyleId>{5C22544A-7EE6-4342-B048-85BDC9FD1C3A}</a:tableStyleId>
              </a:tblPr>
              <a:tblGrid>
                <a:gridCol w="2330091">
                  <a:extLst>
                    <a:ext uri="{9D8B030D-6E8A-4147-A177-3AD203B41FA5}">
                      <a16:colId xmlns:a16="http://schemas.microsoft.com/office/drawing/2014/main" val="2494145350"/>
                    </a:ext>
                  </a:extLst>
                </a:gridCol>
                <a:gridCol w="2330091">
                  <a:extLst>
                    <a:ext uri="{9D8B030D-6E8A-4147-A177-3AD203B41FA5}">
                      <a16:colId xmlns:a16="http://schemas.microsoft.com/office/drawing/2014/main" val="1400491490"/>
                    </a:ext>
                  </a:extLst>
                </a:gridCol>
                <a:gridCol w="2330091">
                  <a:extLst>
                    <a:ext uri="{9D8B030D-6E8A-4147-A177-3AD203B41FA5}">
                      <a16:colId xmlns:a16="http://schemas.microsoft.com/office/drawing/2014/main" val="2751502662"/>
                    </a:ext>
                  </a:extLst>
                </a:gridCol>
              </a:tblGrid>
              <a:tr h="573158">
                <a:tc>
                  <a:txBody>
                    <a:bodyPr/>
                    <a:lstStyle/>
                    <a:p>
                      <a:endParaRPr lang="en-GB" dirty="0"/>
                    </a:p>
                  </a:txBody>
                  <a:tcPr>
                    <a:solidFill>
                      <a:srgbClr val="286D9F"/>
                    </a:solidFill>
                  </a:tcPr>
                </a:tc>
                <a:tc>
                  <a:txBody>
                    <a:bodyPr/>
                    <a:lstStyle/>
                    <a:p>
                      <a:r>
                        <a:rPr lang="it-IT" dirty="0"/>
                        <a:t>YES</a:t>
                      </a:r>
                      <a:endParaRPr lang="en-GB" dirty="0"/>
                    </a:p>
                  </a:txBody>
                  <a:tcPr>
                    <a:solidFill>
                      <a:srgbClr val="286D9F"/>
                    </a:solidFill>
                  </a:tcPr>
                </a:tc>
                <a:tc>
                  <a:txBody>
                    <a:bodyPr/>
                    <a:lstStyle/>
                    <a:p>
                      <a:r>
                        <a:rPr lang="it-IT" dirty="0"/>
                        <a:t>NO</a:t>
                      </a:r>
                      <a:endParaRPr lang="en-GB" dirty="0"/>
                    </a:p>
                  </a:txBody>
                  <a:tcPr>
                    <a:solidFill>
                      <a:srgbClr val="286D9F"/>
                    </a:solidFill>
                  </a:tcPr>
                </a:tc>
                <a:extLst>
                  <a:ext uri="{0D108BD9-81ED-4DB2-BD59-A6C34878D82A}">
                    <a16:rowId xmlns:a16="http://schemas.microsoft.com/office/drawing/2014/main" val="123859082"/>
                  </a:ext>
                </a:extLst>
              </a:tr>
              <a:tr h="573158">
                <a:tc>
                  <a:txBody>
                    <a:bodyPr/>
                    <a:lstStyle/>
                    <a:p>
                      <a:r>
                        <a:rPr lang="it-IT" b="1" dirty="0">
                          <a:solidFill>
                            <a:schemeClr val="bg1"/>
                          </a:solidFill>
                        </a:rPr>
                        <a:t>YES</a:t>
                      </a:r>
                      <a:endParaRPr lang="en-GB" b="1" dirty="0">
                        <a:solidFill>
                          <a:schemeClr val="bg1"/>
                        </a:solidFill>
                      </a:endParaRPr>
                    </a:p>
                  </a:txBody>
                  <a:tcPr>
                    <a:solidFill>
                      <a:srgbClr val="286D9F"/>
                    </a:solidFill>
                  </a:tcPr>
                </a:tc>
                <a:tc>
                  <a:txBody>
                    <a:bodyPr/>
                    <a:lstStyle/>
                    <a:p>
                      <a:r>
                        <a:rPr lang="it-IT" dirty="0"/>
                        <a:t>947</a:t>
                      </a:r>
                      <a:endParaRPr lang="en-GB" dirty="0"/>
                    </a:p>
                  </a:txBody>
                  <a:tcPr/>
                </a:tc>
                <a:tc>
                  <a:txBody>
                    <a:bodyPr/>
                    <a:lstStyle/>
                    <a:p>
                      <a:r>
                        <a:rPr lang="it-IT" dirty="0"/>
                        <a:t>207</a:t>
                      </a:r>
                      <a:endParaRPr lang="en-GB" dirty="0"/>
                    </a:p>
                  </a:txBody>
                  <a:tcPr/>
                </a:tc>
                <a:extLst>
                  <a:ext uri="{0D108BD9-81ED-4DB2-BD59-A6C34878D82A}">
                    <a16:rowId xmlns:a16="http://schemas.microsoft.com/office/drawing/2014/main" val="140866587"/>
                  </a:ext>
                </a:extLst>
              </a:tr>
              <a:tr h="573158">
                <a:tc>
                  <a:txBody>
                    <a:bodyPr/>
                    <a:lstStyle/>
                    <a:p>
                      <a:r>
                        <a:rPr lang="it-IT" b="1" dirty="0">
                          <a:solidFill>
                            <a:schemeClr val="bg1"/>
                          </a:solidFill>
                        </a:rPr>
                        <a:t>NO</a:t>
                      </a:r>
                      <a:endParaRPr lang="en-GB" b="1" dirty="0">
                        <a:solidFill>
                          <a:schemeClr val="bg1"/>
                        </a:solidFill>
                      </a:endParaRPr>
                    </a:p>
                  </a:txBody>
                  <a:tcPr>
                    <a:solidFill>
                      <a:srgbClr val="286D9F"/>
                    </a:solidFill>
                  </a:tcPr>
                </a:tc>
                <a:tc>
                  <a:txBody>
                    <a:bodyPr/>
                    <a:lstStyle/>
                    <a:p>
                      <a:r>
                        <a:rPr lang="it-IT" dirty="0"/>
                        <a:t>212</a:t>
                      </a:r>
                      <a:endParaRPr lang="en-GB" dirty="0"/>
                    </a:p>
                  </a:txBody>
                  <a:tcPr/>
                </a:tc>
                <a:tc>
                  <a:txBody>
                    <a:bodyPr/>
                    <a:lstStyle/>
                    <a:p>
                      <a:r>
                        <a:rPr lang="it-IT" dirty="0"/>
                        <a:t>866</a:t>
                      </a:r>
                      <a:endParaRPr lang="en-GB" dirty="0"/>
                    </a:p>
                  </a:txBody>
                  <a:tcPr/>
                </a:tc>
                <a:extLst>
                  <a:ext uri="{0D108BD9-81ED-4DB2-BD59-A6C34878D82A}">
                    <a16:rowId xmlns:a16="http://schemas.microsoft.com/office/drawing/2014/main" val="4266665235"/>
                  </a:ext>
                </a:extLst>
              </a:tr>
            </a:tbl>
          </a:graphicData>
        </a:graphic>
      </p:graphicFrame>
      <p:sp>
        <p:nvSpPr>
          <p:cNvPr id="6" name="CasellaDiTesto 5">
            <a:extLst>
              <a:ext uri="{FF2B5EF4-FFF2-40B4-BE49-F238E27FC236}">
                <a16:creationId xmlns:a16="http://schemas.microsoft.com/office/drawing/2014/main" id="{F58F99A0-C7D9-15ED-16C3-B281C9E6882E}"/>
              </a:ext>
            </a:extLst>
          </p:cNvPr>
          <p:cNvSpPr txBox="1"/>
          <p:nvPr/>
        </p:nvSpPr>
        <p:spPr>
          <a:xfrm>
            <a:off x="2435901" y="4721902"/>
            <a:ext cx="6100996"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table(</a:t>
            </a:r>
            <a:r>
              <a:rPr lang="en-GB" dirty="0" err="1">
                <a:latin typeface="Times New Roman" panose="02020603050405020304" pitchFamily="18" charset="0"/>
                <a:cs typeface="Times New Roman" panose="02020603050405020304" pitchFamily="18" charset="0"/>
              </a:rPr>
              <a:t>Bank.test$deposit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Bank.rf_predict</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801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7551" y="2888105"/>
            <a:ext cx="10655230" cy="1968708"/>
          </a:xfrm>
        </p:spPr>
        <p:txBody>
          <a:bodyPr>
            <a:normAutofit/>
          </a:bodyPr>
          <a:lstStyle/>
          <a:p>
            <a:pPr algn="ctr"/>
            <a:r>
              <a:rPr lang="it-IT" sz="4400" b="1" u="sng" dirty="0">
                <a:solidFill>
                  <a:srgbClr val="286D9F"/>
                </a:solidFill>
                <a:latin typeface="Times New Roman" panose="02020603050405020304" pitchFamily="18" charset="0"/>
                <a:cs typeface="Times New Roman" panose="02020603050405020304" pitchFamily="18" charset="0"/>
              </a:rPr>
              <a:t>Thank </a:t>
            </a:r>
            <a:r>
              <a:rPr lang="it-IT" sz="4400" b="1" u="sng" dirty="0" err="1">
                <a:solidFill>
                  <a:srgbClr val="286D9F"/>
                </a:solidFill>
                <a:latin typeface="Times New Roman" panose="02020603050405020304" pitchFamily="18" charset="0"/>
                <a:cs typeface="Times New Roman" panose="02020603050405020304" pitchFamily="18" charset="0"/>
              </a:rPr>
              <a:t>you</a:t>
            </a:r>
            <a:r>
              <a:rPr lang="it-IT" sz="4400" b="1" u="sng" dirty="0">
                <a:solidFill>
                  <a:srgbClr val="286D9F"/>
                </a:solidFill>
                <a:latin typeface="Times New Roman" panose="02020603050405020304" pitchFamily="18" charset="0"/>
                <a:cs typeface="Times New Roman" panose="02020603050405020304" pitchFamily="18" charset="0"/>
              </a:rPr>
              <a:t> for </a:t>
            </a:r>
            <a:r>
              <a:rPr lang="it-IT" sz="4400" b="1" u="sng" dirty="0" err="1">
                <a:solidFill>
                  <a:srgbClr val="286D9F"/>
                </a:solidFill>
                <a:latin typeface="Times New Roman" panose="02020603050405020304" pitchFamily="18" charset="0"/>
                <a:cs typeface="Times New Roman" panose="02020603050405020304" pitchFamily="18" charset="0"/>
              </a:rPr>
              <a:t>your</a:t>
            </a:r>
            <a:r>
              <a:rPr lang="it-IT" sz="4400" b="1" u="sng" dirty="0">
                <a:solidFill>
                  <a:srgbClr val="286D9F"/>
                </a:solidFill>
                <a:latin typeface="Times New Roman" panose="02020603050405020304" pitchFamily="18" charset="0"/>
                <a:cs typeface="Times New Roman" panose="02020603050405020304" pitchFamily="18" charset="0"/>
              </a:rPr>
              <a:t> </a:t>
            </a:r>
            <a:r>
              <a:rPr lang="it-IT" sz="4400" b="1" u="sng" dirty="0" err="1">
                <a:solidFill>
                  <a:srgbClr val="286D9F"/>
                </a:solidFill>
                <a:latin typeface="Times New Roman" panose="02020603050405020304" pitchFamily="18" charset="0"/>
                <a:cs typeface="Times New Roman" panose="02020603050405020304" pitchFamily="18" charset="0"/>
              </a:rPr>
              <a:t>attention</a:t>
            </a:r>
            <a:r>
              <a:rPr lang="it-IT" sz="4400" b="1" u="sng" dirty="0">
                <a:solidFill>
                  <a:srgbClr val="286D9F"/>
                </a:solidFill>
              </a:rPr>
              <a:t>!</a:t>
            </a:r>
          </a:p>
        </p:txBody>
      </p:sp>
    </p:spTree>
    <p:extLst>
      <p:ext uri="{BB962C8B-B14F-4D97-AF65-F5344CB8AC3E}">
        <p14:creationId xmlns:p14="http://schemas.microsoft.com/office/powerpoint/2010/main" val="364013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18563" y="719528"/>
            <a:ext cx="10515600" cy="1169233"/>
          </a:xfrm>
        </p:spPr>
        <p:txBody>
          <a:bodyPr>
            <a:normAutofit/>
          </a:bodyPr>
          <a:lstStyle/>
          <a:p>
            <a:pPr algn="ctr"/>
            <a:r>
              <a:rPr lang="it-IT" sz="4400" b="1" u="sng" dirty="0" err="1">
                <a:solidFill>
                  <a:srgbClr val="286D9F"/>
                </a:solidFill>
                <a:latin typeface="Times New Roman" panose="02020603050405020304" pitchFamily="18" charset="0"/>
                <a:cs typeface="Times New Roman" panose="02020603050405020304" pitchFamily="18" charset="0"/>
              </a:rPr>
              <a:t>Introduction</a:t>
            </a:r>
            <a:endParaRPr lang="it-IT" sz="4400" b="1" u="sng" dirty="0">
              <a:solidFill>
                <a:srgbClr val="286D9F"/>
              </a:solidFill>
              <a:latin typeface="Times New Roman" panose="02020603050405020304" pitchFamily="18" charset="0"/>
              <a:cs typeface="Times New Roman" panose="02020603050405020304" pitchFamily="18" charset="0"/>
            </a:endParaRPr>
          </a:p>
        </p:txBody>
      </p:sp>
      <p:sp>
        <p:nvSpPr>
          <p:cNvPr id="5" name="Segnaposto contenuto 4"/>
          <p:cNvSpPr>
            <a:spLocks noGrp="1"/>
          </p:cNvSpPr>
          <p:nvPr>
            <p:ph idx="1"/>
          </p:nvPr>
        </p:nvSpPr>
        <p:spPr>
          <a:xfrm>
            <a:off x="2142432" y="2076040"/>
            <a:ext cx="7541214" cy="5585828"/>
          </a:xfrm>
        </p:spPr>
        <p:txBody>
          <a:bodyPr>
            <a:normAutofit/>
          </a:bodyPr>
          <a:lstStyle/>
          <a:p>
            <a:pPr marL="0" indent="0" algn="ctr">
              <a:buNone/>
            </a:pPr>
            <a:r>
              <a:rPr lang="it-IT" sz="2400" dirty="0">
                <a:latin typeface="Times New Roman" panose="02020603050405020304" pitchFamily="18" charset="0"/>
                <a:cs typeface="Times New Roman" panose="02020603050405020304" pitchFamily="18" charset="0"/>
              </a:rPr>
              <a:t>The </a:t>
            </a:r>
            <a:r>
              <a:rPr lang="it-IT" sz="2400" dirty="0" err="1">
                <a:latin typeface="Times New Roman" panose="02020603050405020304" pitchFamily="18" charset="0"/>
                <a:cs typeface="Times New Roman" panose="02020603050405020304" pitchFamily="18" charset="0"/>
              </a:rPr>
              <a:t>dataset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used</a:t>
            </a:r>
            <a:r>
              <a:rPr lang="it-IT" sz="2400" dirty="0">
                <a:latin typeface="Times New Roman" panose="02020603050405020304" pitchFamily="18" charset="0"/>
                <a:cs typeface="Times New Roman" panose="02020603050405020304" pitchFamily="18" charset="0"/>
              </a:rPr>
              <a:t> for </a:t>
            </a:r>
            <a:r>
              <a:rPr lang="it-IT" sz="2400" dirty="0" err="1">
                <a:latin typeface="Times New Roman" panose="02020603050405020304" pitchFamily="18" charset="0"/>
                <a:cs typeface="Times New Roman" panose="02020603050405020304" pitchFamily="18" charset="0"/>
              </a:rPr>
              <a:t>this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project</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comes</a:t>
            </a:r>
            <a:r>
              <a:rPr lang="it-IT" sz="2400" dirty="0">
                <a:latin typeface="Times New Roman" panose="02020603050405020304" pitchFamily="18" charset="0"/>
                <a:cs typeface="Times New Roman" panose="02020603050405020304" pitchFamily="18" charset="0"/>
              </a:rPr>
              <a:t> from a </a:t>
            </a:r>
            <a:r>
              <a:rPr lang="it-IT" sz="2400" dirty="0" err="1">
                <a:latin typeface="Times New Roman" panose="02020603050405020304" pitchFamily="18" charset="0"/>
                <a:cs typeface="Times New Roman" panose="02020603050405020304" pitchFamily="18" charset="0"/>
              </a:rPr>
              <a:t>bank</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which</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offers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its</a:t>
            </a:r>
            <a:r>
              <a:rPr lang="it-IT" sz="2400" dirty="0">
                <a:latin typeface="Times New Roman" panose="02020603050405020304" pitchFamily="18" charset="0"/>
                <a:cs typeface="Times New Roman" panose="02020603050405020304" pitchFamily="18" charset="0"/>
              </a:rPr>
              <a:t> clients a </a:t>
            </a:r>
            <a:r>
              <a:rPr lang="it-IT" sz="2400" dirty="0" err="1">
                <a:latin typeface="Times New Roman" panose="02020603050405020304" pitchFamily="18" charset="0"/>
                <a:cs typeface="Times New Roman" panose="02020603050405020304" pitchFamily="18" charset="0"/>
              </a:rPr>
              <a:t>subscription</a:t>
            </a:r>
            <a:r>
              <a:rPr lang="it-IT" sz="2400" dirty="0">
                <a:latin typeface="Times New Roman" panose="02020603050405020304" pitchFamily="18" charset="0"/>
                <a:cs typeface="Times New Roman" panose="02020603050405020304" pitchFamily="18" charset="0"/>
              </a:rPr>
              <a:t> to a </a:t>
            </a:r>
            <a:r>
              <a:rPr lang="it-IT" sz="2400" dirty="0" err="1">
                <a:latin typeface="Times New Roman" panose="02020603050405020304" pitchFamily="18" charset="0"/>
                <a:cs typeface="Times New Roman" panose="02020603050405020304" pitchFamily="18" charset="0"/>
              </a:rPr>
              <a:t>term</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deposit</a:t>
            </a:r>
            <a:r>
              <a:rPr lang="it-IT" sz="2400" dirty="0">
                <a:latin typeface="Times New Roman" panose="02020603050405020304" pitchFamily="18" charset="0"/>
                <a:cs typeface="Times New Roman" panose="02020603050405020304" pitchFamily="18" charset="0"/>
              </a:rPr>
              <a:t> by </a:t>
            </a:r>
            <a:r>
              <a:rPr lang="it-IT" sz="2400" dirty="0" err="1">
                <a:latin typeface="Times New Roman" panose="02020603050405020304" pitchFamily="18" charset="0"/>
                <a:cs typeface="Times New Roman" panose="02020603050405020304" pitchFamily="18" charset="0"/>
              </a:rPr>
              <a:t>calling</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them</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We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want</a:t>
            </a:r>
            <a:r>
              <a:rPr lang="it-IT" sz="2400" dirty="0">
                <a:latin typeface="Times New Roman" panose="02020603050405020304" pitchFamily="18" charset="0"/>
                <a:cs typeface="Times New Roman" panose="02020603050405020304" pitchFamily="18" charset="0"/>
              </a:rPr>
              <a:t> to </a:t>
            </a:r>
            <a:r>
              <a:rPr lang="it-IT" sz="2400" dirty="0" err="1">
                <a:latin typeface="Times New Roman" panose="02020603050405020304" pitchFamily="18" charset="0"/>
                <a:cs typeface="Times New Roman" panose="02020603050405020304" pitchFamily="18" charset="0"/>
              </a:rPr>
              <a:t>study</a:t>
            </a:r>
            <a:r>
              <a:rPr lang="it-IT" sz="2400" dirty="0">
                <a:latin typeface="Times New Roman" panose="02020603050405020304" pitchFamily="18" charset="0"/>
                <a:cs typeface="Times New Roman" panose="02020603050405020304" pitchFamily="18" charset="0"/>
              </a:rPr>
              <a:t> the best way to call clients to </a:t>
            </a:r>
            <a:r>
              <a:rPr lang="it-IT" sz="2400" dirty="0" err="1">
                <a:latin typeface="Times New Roman" panose="02020603050405020304" pitchFamily="18" charset="0"/>
                <a:cs typeface="Times New Roman" panose="02020603050405020304" pitchFamily="18" charset="0"/>
              </a:rPr>
              <a:t>have</a:t>
            </a:r>
            <a:r>
              <a:rPr lang="it-IT" sz="2400" dirty="0">
                <a:latin typeface="Times New Roman" panose="02020603050405020304" pitchFamily="18" charset="0"/>
                <a:cs typeface="Times New Roman" panose="02020603050405020304" pitchFamily="18" charset="0"/>
              </a:rPr>
              <a:t> an </a:t>
            </a:r>
            <a:r>
              <a:rPr lang="it-IT" sz="2400" dirty="0" err="1">
                <a:latin typeface="Times New Roman" panose="02020603050405020304" pitchFamily="18" charset="0"/>
                <a:cs typeface="Times New Roman" panose="02020603050405020304" pitchFamily="18" charset="0"/>
              </a:rPr>
              <a:t>higher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probability</a:t>
            </a:r>
            <a:r>
              <a:rPr lang="it-IT" sz="2400" dirty="0">
                <a:latin typeface="Times New Roman" panose="02020603050405020304" pitchFamily="18" charset="0"/>
                <a:cs typeface="Times New Roman" panose="02020603050405020304" pitchFamily="18" charset="0"/>
              </a:rPr>
              <a:t> of </a:t>
            </a:r>
            <a:r>
              <a:rPr lang="it-IT" sz="2400" dirty="0" err="1">
                <a:latin typeface="Times New Roman" panose="02020603050405020304" pitchFamily="18" charset="0"/>
                <a:cs typeface="Times New Roman" panose="02020603050405020304" pitchFamily="18" charset="0"/>
              </a:rPr>
              <a:t>subscription</a:t>
            </a:r>
            <a:r>
              <a:rPr lang="it-IT" sz="2400" dirty="0">
                <a:latin typeface="Times New Roman" panose="02020603050405020304" pitchFamily="18" charset="0"/>
                <a:cs typeface="Times New Roman" panose="02020603050405020304" pitchFamily="18" charset="0"/>
              </a:rPr>
              <a:t> to the </a:t>
            </a:r>
            <a:r>
              <a:rPr lang="it-IT" sz="2400" dirty="0" err="1">
                <a:latin typeface="Times New Roman" panose="02020603050405020304" pitchFamily="18" charset="0"/>
                <a:cs typeface="Times New Roman" panose="02020603050405020304" pitchFamily="18" charset="0"/>
              </a:rPr>
              <a:t>term</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deposit</a:t>
            </a:r>
            <a:r>
              <a:rPr lang="it-IT" sz="2400" dirty="0">
                <a:latin typeface="Times New Roman" panose="02020603050405020304" pitchFamily="18" charset="0"/>
                <a:cs typeface="Times New Roman" panose="02020603050405020304" pitchFamily="18" charset="0"/>
              </a:rPr>
              <a:t>.</a:t>
            </a:r>
          </a:p>
          <a:p>
            <a:pPr marL="0" indent="0" algn="ctr">
              <a:buNone/>
            </a:pPr>
            <a:r>
              <a:rPr lang="en-US" sz="2400" dirty="0">
                <a:latin typeface="Times New Roman" panose="02020603050405020304" pitchFamily="18" charset="0"/>
                <a:cs typeface="Times New Roman" panose="02020603050405020304" pitchFamily="18" charset="0"/>
              </a:rPr>
              <a:t>The dataset contains 11162 observations and 17 attributes which are described in the next slide.</a:t>
            </a:r>
            <a:endParaRPr lang="it-IT" sz="2400" dirty="0">
              <a:latin typeface="Times New Roman" panose="02020603050405020304" pitchFamily="18" charset="0"/>
              <a:cs typeface="Times New Roman" panose="02020603050405020304" pitchFamily="18" charset="0"/>
            </a:endParaRPr>
          </a:p>
          <a:p>
            <a:pPr marL="0" indent="0">
              <a:buNone/>
            </a:pPr>
            <a:endParaRPr lang="it-IT" sz="1600" dirty="0"/>
          </a:p>
        </p:txBody>
      </p:sp>
    </p:spTree>
    <p:extLst>
      <p:ext uri="{BB962C8B-B14F-4D97-AF65-F5344CB8AC3E}">
        <p14:creationId xmlns:p14="http://schemas.microsoft.com/office/powerpoint/2010/main" val="381844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673508430"/>
              </p:ext>
            </p:extLst>
          </p:nvPr>
        </p:nvGraphicFramePr>
        <p:xfrm>
          <a:off x="1010652" y="2621858"/>
          <a:ext cx="10336902" cy="3722297"/>
        </p:xfrm>
        <a:graphic>
          <a:graphicData uri="http://schemas.openxmlformats.org/drawingml/2006/table">
            <a:tbl>
              <a:tblPr firstRow="1" bandRow="1">
                <a:tableStyleId>{5C22544A-7EE6-4342-B048-85BDC9FD1C3A}</a:tableStyleId>
              </a:tblPr>
              <a:tblGrid>
                <a:gridCol w="2445075">
                  <a:extLst>
                    <a:ext uri="{9D8B030D-6E8A-4147-A177-3AD203B41FA5}">
                      <a16:colId xmlns:a16="http://schemas.microsoft.com/office/drawing/2014/main" val="2268593103"/>
                    </a:ext>
                  </a:extLst>
                </a:gridCol>
                <a:gridCol w="7891827">
                  <a:extLst>
                    <a:ext uri="{9D8B030D-6E8A-4147-A177-3AD203B41FA5}">
                      <a16:colId xmlns:a16="http://schemas.microsoft.com/office/drawing/2014/main" val="103227295"/>
                    </a:ext>
                  </a:extLst>
                </a:gridCol>
              </a:tblGrid>
              <a:tr h="269466">
                <a:tc>
                  <a:txBody>
                    <a:bodyPr/>
                    <a:lstStyle/>
                    <a:p>
                      <a:r>
                        <a:rPr lang="it-IT" sz="1400" dirty="0" err="1"/>
                        <a:t>Attributes</a:t>
                      </a:r>
                      <a:endParaRPr lang="it-IT" sz="1400" dirty="0"/>
                    </a:p>
                  </a:txBody>
                  <a:tcPr/>
                </a:tc>
                <a:tc>
                  <a:txBody>
                    <a:bodyPr/>
                    <a:lstStyle/>
                    <a:p>
                      <a:r>
                        <a:rPr lang="it-IT" sz="1400" dirty="0" err="1"/>
                        <a:t>Description</a:t>
                      </a:r>
                      <a:endParaRPr lang="it-IT" sz="1400" dirty="0"/>
                    </a:p>
                  </a:txBody>
                  <a:tcPr/>
                </a:tc>
                <a:extLst>
                  <a:ext uri="{0D108BD9-81ED-4DB2-BD59-A6C34878D82A}">
                    <a16:rowId xmlns:a16="http://schemas.microsoft.com/office/drawing/2014/main" val="2347147173"/>
                  </a:ext>
                </a:extLst>
              </a:tr>
              <a:tr h="305864">
                <a:tc>
                  <a:txBody>
                    <a:bodyPr/>
                    <a:lstStyle/>
                    <a:p>
                      <a:r>
                        <a:rPr lang="it-IT" sz="1400" dirty="0" err="1"/>
                        <a:t>Contact</a:t>
                      </a:r>
                      <a:endParaRPr lang="it-IT" sz="1400" dirty="0"/>
                    </a:p>
                  </a:txBody>
                  <a:tcPr/>
                </a:tc>
                <a:tc>
                  <a:txBody>
                    <a:bodyPr/>
                    <a:lstStyle/>
                    <a:p>
                      <a:r>
                        <a:rPr lang="it-IT" sz="1400" dirty="0"/>
                        <a:t>Contact </a:t>
                      </a:r>
                      <a:r>
                        <a:rPr lang="it-IT" sz="1400" dirty="0" err="1"/>
                        <a:t>communication</a:t>
                      </a:r>
                      <a:r>
                        <a:rPr lang="it-IT" sz="1400" dirty="0"/>
                        <a:t> </a:t>
                      </a:r>
                      <a:r>
                        <a:rPr lang="it-IT" sz="1400" dirty="0" err="1"/>
                        <a:t>type</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1425898939"/>
                  </a:ext>
                </a:extLst>
              </a:tr>
              <a:tr h="269466">
                <a:tc>
                  <a:txBody>
                    <a:bodyPr/>
                    <a:lstStyle/>
                    <a:p>
                      <a:r>
                        <a:rPr lang="it-IT" sz="1400" dirty="0" err="1"/>
                        <a:t>Day</a:t>
                      </a:r>
                      <a:endParaRPr lang="it-IT" sz="1400" dirty="0"/>
                    </a:p>
                  </a:txBody>
                  <a:tcPr/>
                </a:tc>
                <a:tc>
                  <a:txBody>
                    <a:bodyPr/>
                    <a:lstStyle/>
                    <a:p>
                      <a:r>
                        <a:rPr lang="it-IT" sz="1400" dirty="0"/>
                        <a:t>Last contact day of the week; </a:t>
                      </a:r>
                      <a:r>
                        <a:rPr lang="it-IT" sz="1400" dirty="0" err="1"/>
                        <a:t>categorical</a:t>
                      </a:r>
                      <a:r>
                        <a:rPr lang="it-IT" sz="1400" dirty="0"/>
                        <a:t> </a:t>
                      </a:r>
                      <a:r>
                        <a:rPr lang="it-IT" sz="1400" dirty="0" err="1"/>
                        <a:t>variable</a:t>
                      </a:r>
                      <a:r>
                        <a:rPr lang="it-IT" sz="1400" dirty="0"/>
                        <a:t>;</a:t>
                      </a:r>
                    </a:p>
                  </a:txBody>
                  <a:tcPr/>
                </a:tc>
                <a:extLst>
                  <a:ext uri="{0D108BD9-81ED-4DB2-BD59-A6C34878D82A}">
                    <a16:rowId xmlns:a16="http://schemas.microsoft.com/office/drawing/2014/main" val="3403295026"/>
                  </a:ext>
                </a:extLst>
              </a:tr>
              <a:tr h="269466">
                <a:tc>
                  <a:txBody>
                    <a:bodyPr/>
                    <a:lstStyle/>
                    <a:p>
                      <a:r>
                        <a:rPr lang="it-IT" sz="1400" dirty="0" err="1"/>
                        <a:t>Month</a:t>
                      </a:r>
                      <a:endParaRPr lang="it-IT" sz="1400" dirty="0"/>
                    </a:p>
                  </a:txBody>
                  <a:tcPr/>
                </a:tc>
                <a:tc>
                  <a:txBody>
                    <a:bodyPr/>
                    <a:lstStyle/>
                    <a:p>
                      <a:r>
                        <a:rPr lang="it-IT" sz="1400" dirty="0"/>
                        <a:t>Last contact </a:t>
                      </a:r>
                      <a:r>
                        <a:rPr lang="it-IT" sz="1400" dirty="0" err="1"/>
                        <a:t>month</a:t>
                      </a:r>
                      <a:r>
                        <a:rPr lang="it-IT" sz="1400" dirty="0"/>
                        <a:t> of the </a:t>
                      </a:r>
                      <a:r>
                        <a:rPr lang="it-IT" sz="1400" dirty="0" err="1"/>
                        <a:t>year</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1103698995"/>
                  </a:ext>
                </a:extLst>
              </a:tr>
              <a:tr h="269466">
                <a:tc>
                  <a:txBody>
                    <a:bodyPr/>
                    <a:lstStyle/>
                    <a:p>
                      <a:r>
                        <a:rPr lang="it-IT" sz="1400" dirty="0" err="1"/>
                        <a:t>Duration</a:t>
                      </a:r>
                      <a:endParaRPr lang="it-IT" sz="1400" dirty="0"/>
                    </a:p>
                  </a:txBody>
                  <a:tcPr/>
                </a:tc>
                <a:tc>
                  <a:txBody>
                    <a:bodyPr/>
                    <a:lstStyle/>
                    <a:p>
                      <a:r>
                        <a:rPr lang="it-IT" sz="1400" dirty="0"/>
                        <a:t>Last contact duration in second;</a:t>
                      </a:r>
                      <a:r>
                        <a:rPr lang="it-IT" sz="1400" baseline="0" dirty="0"/>
                        <a:t> </a:t>
                      </a:r>
                      <a:r>
                        <a:rPr lang="it-IT" sz="1400" baseline="0" dirty="0" err="1"/>
                        <a:t>numeric</a:t>
                      </a:r>
                      <a:r>
                        <a:rPr lang="it-IT" sz="1400" baseline="0" dirty="0"/>
                        <a:t> </a:t>
                      </a:r>
                      <a:r>
                        <a:rPr lang="it-IT" sz="1400" baseline="0" dirty="0" err="1"/>
                        <a:t>variable</a:t>
                      </a:r>
                      <a:r>
                        <a:rPr lang="it-IT" sz="1400" baseline="0" dirty="0"/>
                        <a:t>;</a:t>
                      </a:r>
                      <a:endParaRPr lang="it-IT" sz="1400" dirty="0"/>
                    </a:p>
                  </a:txBody>
                  <a:tcPr/>
                </a:tc>
                <a:extLst>
                  <a:ext uri="{0D108BD9-81ED-4DB2-BD59-A6C34878D82A}">
                    <a16:rowId xmlns:a16="http://schemas.microsoft.com/office/drawing/2014/main" val="1611243505"/>
                  </a:ext>
                </a:extLst>
              </a:tr>
              <a:tr h="458091">
                <a:tc>
                  <a:txBody>
                    <a:bodyPr/>
                    <a:lstStyle/>
                    <a:p>
                      <a:r>
                        <a:rPr lang="it-IT" sz="1400" dirty="0" err="1"/>
                        <a:t>Campaign</a:t>
                      </a:r>
                      <a:endParaRPr lang="it-IT" sz="1400" dirty="0"/>
                    </a:p>
                  </a:txBody>
                  <a:tcPr/>
                </a:tc>
                <a:tc>
                  <a:txBody>
                    <a:bodyPr/>
                    <a:lstStyle/>
                    <a:p>
                      <a:r>
                        <a:rPr lang="en-US" sz="1400" dirty="0"/>
                        <a:t>Number of contacts performed during this campaign for this client; numeric variable;</a:t>
                      </a:r>
                      <a:endParaRPr lang="it-IT" sz="1400" dirty="0"/>
                    </a:p>
                  </a:txBody>
                  <a:tcPr/>
                </a:tc>
                <a:extLst>
                  <a:ext uri="{0D108BD9-81ED-4DB2-BD59-A6C34878D82A}">
                    <a16:rowId xmlns:a16="http://schemas.microsoft.com/office/drawing/2014/main" val="3159831177"/>
                  </a:ext>
                </a:extLst>
              </a:tr>
              <a:tr h="458091">
                <a:tc>
                  <a:txBody>
                    <a:bodyPr/>
                    <a:lstStyle/>
                    <a:p>
                      <a:r>
                        <a:rPr lang="it-IT" sz="1400" dirty="0" err="1"/>
                        <a:t>Pdays</a:t>
                      </a:r>
                      <a:r>
                        <a:rPr lang="it-IT" sz="1400" dirty="0"/>
                        <a:t> </a:t>
                      </a:r>
                    </a:p>
                  </a:txBody>
                  <a:tcPr/>
                </a:tc>
                <a:tc>
                  <a:txBody>
                    <a:bodyPr/>
                    <a:lstStyle/>
                    <a:p>
                      <a:r>
                        <a:rPr lang="en-US" sz="1400" dirty="0"/>
                        <a:t>Number of days that passed by after the client was last contacted from a previous campaign ( -1 means not previously</a:t>
                      </a:r>
                      <a:r>
                        <a:rPr lang="en-US" sz="1400" baseline="0" dirty="0"/>
                        <a:t> contacted); numeric variable;</a:t>
                      </a:r>
                      <a:endParaRPr lang="it-IT" sz="1400" dirty="0"/>
                    </a:p>
                  </a:txBody>
                  <a:tcPr/>
                </a:tc>
                <a:extLst>
                  <a:ext uri="{0D108BD9-81ED-4DB2-BD59-A6C34878D82A}">
                    <a16:rowId xmlns:a16="http://schemas.microsoft.com/office/drawing/2014/main" val="3538695837"/>
                  </a:ext>
                </a:extLst>
              </a:tr>
              <a:tr h="458091">
                <a:tc>
                  <a:txBody>
                    <a:bodyPr/>
                    <a:lstStyle/>
                    <a:p>
                      <a:r>
                        <a:rPr lang="it-IT" sz="1400" dirty="0" err="1"/>
                        <a:t>Previous</a:t>
                      </a:r>
                      <a:endParaRPr lang="it-IT" sz="1400" dirty="0"/>
                    </a:p>
                  </a:txBody>
                  <a:tcPr/>
                </a:tc>
                <a:tc>
                  <a:txBody>
                    <a:bodyPr/>
                    <a:lstStyle/>
                    <a:p>
                      <a:r>
                        <a:rPr lang="en-US" sz="1400" dirty="0"/>
                        <a:t>Number of contacts performed before this campaign for this client; numeric variable;</a:t>
                      </a:r>
                      <a:endParaRPr lang="it-IT" sz="1400" dirty="0"/>
                    </a:p>
                  </a:txBody>
                  <a:tcPr/>
                </a:tc>
                <a:extLst>
                  <a:ext uri="{0D108BD9-81ED-4DB2-BD59-A6C34878D82A}">
                    <a16:rowId xmlns:a16="http://schemas.microsoft.com/office/drawing/2014/main" val="2310415850"/>
                  </a:ext>
                </a:extLst>
              </a:tr>
              <a:tr h="269466">
                <a:tc>
                  <a:txBody>
                    <a:bodyPr/>
                    <a:lstStyle/>
                    <a:p>
                      <a:r>
                        <a:rPr lang="it-IT" sz="1400" dirty="0" err="1"/>
                        <a:t>Poutcome</a:t>
                      </a:r>
                      <a:endParaRPr lang="it-IT" sz="1400" dirty="0"/>
                    </a:p>
                  </a:txBody>
                  <a:tcPr/>
                </a:tc>
                <a:tc>
                  <a:txBody>
                    <a:bodyPr/>
                    <a:lstStyle/>
                    <a:p>
                      <a:r>
                        <a:rPr lang="en-US" sz="1400" dirty="0"/>
                        <a:t>Outcome of the previous marketing campaign;</a:t>
                      </a:r>
                      <a:r>
                        <a:rPr lang="en-US" sz="1400" baseline="0" dirty="0"/>
                        <a:t> nominal variable;</a:t>
                      </a:r>
                      <a:endParaRPr lang="it-IT" sz="1400" dirty="0"/>
                    </a:p>
                  </a:txBody>
                  <a:tcPr/>
                </a:tc>
                <a:extLst>
                  <a:ext uri="{0D108BD9-81ED-4DB2-BD59-A6C34878D82A}">
                    <a16:rowId xmlns:a16="http://schemas.microsoft.com/office/drawing/2014/main" val="1046007748"/>
                  </a:ext>
                </a:extLst>
              </a:tr>
              <a:tr h="458091">
                <a:tc>
                  <a:txBody>
                    <a:bodyPr/>
                    <a:lstStyle/>
                    <a:p>
                      <a:r>
                        <a:rPr lang="it-IT" sz="1400" dirty="0" err="1"/>
                        <a:t>Deposit</a:t>
                      </a:r>
                      <a:endParaRPr lang="it-IT" sz="1400" dirty="0"/>
                    </a:p>
                  </a:txBody>
                  <a:tcPr/>
                </a:tc>
                <a:tc>
                  <a:txBody>
                    <a:bodyPr/>
                    <a:lstStyle/>
                    <a:p>
                      <a:r>
                        <a:rPr lang="en-US" sz="1400" dirty="0"/>
                        <a:t>The client has subscribed a term deposit during the current campaign;</a:t>
                      </a:r>
                      <a:r>
                        <a:rPr lang="en-US" sz="1400" baseline="0" dirty="0"/>
                        <a:t> binary variable</a:t>
                      </a:r>
                      <a:endParaRPr lang="it-IT" sz="1400" dirty="0"/>
                    </a:p>
                  </a:txBody>
                  <a:tcPr/>
                </a:tc>
                <a:extLst>
                  <a:ext uri="{0D108BD9-81ED-4DB2-BD59-A6C34878D82A}">
                    <a16:rowId xmlns:a16="http://schemas.microsoft.com/office/drawing/2014/main" val="628062018"/>
                  </a:ext>
                </a:extLst>
              </a:tr>
            </a:tbl>
          </a:graphicData>
        </a:graphic>
      </p:graphicFrame>
      <p:graphicFrame>
        <p:nvGraphicFramePr>
          <p:cNvPr id="2" name="Tabella 1"/>
          <p:cNvGraphicFramePr>
            <a:graphicFrameLocks noGrp="1"/>
          </p:cNvGraphicFramePr>
          <p:nvPr>
            <p:extLst>
              <p:ext uri="{D42A27DB-BD31-4B8C-83A1-F6EECF244321}">
                <p14:modId xmlns:p14="http://schemas.microsoft.com/office/powerpoint/2010/main" val="1306660037"/>
              </p:ext>
            </p:extLst>
          </p:nvPr>
        </p:nvGraphicFramePr>
        <p:xfrm>
          <a:off x="1010652" y="150829"/>
          <a:ext cx="10336902" cy="2748529"/>
        </p:xfrm>
        <a:graphic>
          <a:graphicData uri="http://schemas.openxmlformats.org/drawingml/2006/table">
            <a:tbl>
              <a:tblPr firstRow="1" bandRow="1">
                <a:tableStyleId>{5C22544A-7EE6-4342-B048-85BDC9FD1C3A}</a:tableStyleId>
              </a:tblPr>
              <a:tblGrid>
                <a:gridCol w="2444956">
                  <a:extLst>
                    <a:ext uri="{9D8B030D-6E8A-4147-A177-3AD203B41FA5}">
                      <a16:colId xmlns:a16="http://schemas.microsoft.com/office/drawing/2014/main" val="366866610"/>
                    </a:ext>
                  </a:extLst>
                </a:gridCol>
                <a:gridCol w="7891946">
                  <a:extLst>
                    <a:ext uri="{9D8B030D-6E8A-4147-A177-3AD203B41FA5}">
                      <a16:colId xmlns:a16="http://schemas.microsoft.com/office/drawing/2014/main" val="2559293106"/>
                    </a:ext>
                  </a:extLst>
                </a:gridCol>
              </a:tblGrid>
              <a:tr h="335823">
                <a:tc>
                  <a:txBody>
                    <a:bodyPr/>
                    <a:lstStyle/>
                    <a:p>
                      <a:r>
                        <a:rPr lang="it-IT" sz="1400" dirty="0"/>
                        <a:t>Age</a:t>
                      </a:r>
                    </a:p>
                  </a:txBody>
                  <a:tcPr>
                    <a:solidFill>
                      <a:srgbClr val="286D9F"/>
                    </a:solidFill>
                  </a:tcPr>
                </a:tc>
                <a:tc>
                  <a:txBody>
                    <a:bodyPr/>
                    <a:lstStyle/>
                    <a:p>
                      <a:r>
                        <a:rPr lang="it-IT" sz="1400" dirty="0" err="1"/>
                        <a:t>Costumer</a:t>
                      </a:r>
                      <a:r>
                        <a:rPr lang="it-IT" sz="1400" dirty="0"/>
                        <a:t> </a:t>
                      </a:r>
                      <a:r>
                        <a:rPr lang="it-IT" sz="1400" dirty="0" err="1"/>
                        <a:t>age</a:t>
                      </a:r>
                      <a:r>
                        <a:rPr lang="it-IT" sz="1400" dirty="0"/>
                        <a:t>; </a:t>
                      </a:r>
                      <a:r>
                        <a:rPr lang="it-IT" sz="1400" dirty="0" err="1"/>
                        <a:t>numeric</a:t>
                      </a:r>
                      <a:r>
                        <a:rPr lang="it-IT" sz="1400" dirty="0"/>
                        <a:t> </a:t>
                      </a:r>
                      <a:r>
                        <a:rPr lang="it-IT" sz="1400" dirty="0" err="1"/>
                        <a:t>variable</a:t>
                      </a:r>
                      <a:r>
                        <a:rPr lang="it-IT" sz="1400" dirty="0"/>
                        <a:t>: </a:t>
                      </a:r>
                      <a:r>
                        <a:rPr lang="it-IT" sz="1400" dirty="0" err="1"/>
                        <a:t>ranges</a:t>
                      </a:r>
                      <a:r>
                        <a:rPr lang="it-IT" sz="1400" dirty="0"/>
                        <a:t> from 18 to 95</a:t>
                      </a:r>
                    </a:p>
                  </a:txBody>
                  <a:tcPr>
                    <a:solidFill>
                      <a:srgbClr val="286D9F"/>
                    </a:solidFill>
                  </a:tcPr>
                </a:tc>
                <a:extLst>
                  <a:ext uri="{0D108BD9-81ED-4DB2-BD59-A6C34878D82A}">
                    <a16:rowId xmlns:a16="http://schemas.microsoft.com/office/drawing/2014/main" val="2095548361"/>
                  </a:ext>
                </a:extLst>
              </a:tr>
              <a:tr h="397768">
                <a:tc>
                  <a:txBody>
                    <a:bodyPr/>
                    <a:lstStyle/>
                    <a:p>
                      <a:r>
                        <a:rPr lang="it-IT" sz="1400" dirty="0"/>
                        <a:t>Job</a:t>
                      </a:r>
                    </a:p>
                  </a:txBody>
                  <a:tcPr/>
                </a:tc>
                <a:tc>
                  <a:txBody>
                    <a:bodyPr/>
                    <a:lstStyle/>
                    <a:p>
                      <a:r>
                        <a:rPr lang="it-IT" sz="1400" dirty="0"/>
                        <a:t>Job of </a:t>
                      </a:r>
                      <a:r>
                        <a:rPr lang="it-IT" sz="1400" dirty="0" err="1"/>
                        <a:t>costumers</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1125203107"/>
                  </a:ext>
                </a:extLst>
              </a:tr>
              <a:tr h="335823">
                <a:tc>
                  <a:txBody>
                    <a:bodyPr/>
                    <a:lstStyle/>
                    <a:p>
                      <a:r>
                        <a:rPr lang="it-IT" sz="1400" dirty="0" err="1"/>
                        <a:t>Marital</a:t>
                      </a:r>
                      <a:endParaRPr lang="it-IT" sz="1400" dirty="0"/>
                    </a:p>
                  </a:txBody>
                  <a:tcPr/>
                </a:tc>
                <a:tc>
                  <a:txBody>
                    <a:bodyPr/>
                    <a:lstStyle/>
                    <a:p>
                      <a:r>
                        <a:rPr lang="it-IT" sz="1400" dirty="0" err="1"/>
                        <a:t>Costumers</a:t>
                      </a:r>
                      <a:r>
                        <a:rPr lang="it-IT" sz="1400" dirty="0"/>
                        <a:t>’ </a:t>
                      </a:r>
                      <a:r>
                        <a:rPr lang="it-IT" sz="1400" dirty="0" err="1"/>
                        <a:t>marital</a:t>
                      </a:r>
                      <a:r>
                        <a:rPr lang="it-IT" sz="1400" dirty="0"/>
                        <a:t> </a:t>
                      </a:r>
                      <a:r>
                        <a:rPr lang="it-IT" sz="1400" dirty="0" err="1"/>
                        <a:t>condition</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2359669597"/>
                  </a:ext>
                </a:extLst>
              </a:tr>
              <a:tr h="335823">
                <a:tc>
                  <a:txBody>
                    <a:bodyPr/>
                    <a:lstStyle/>
                    <a:p>
                      <a:r>
                        <a:rPr lang="it-IT" sz="1400" dirty="0" err="1"/>
                        <a:t>Education</a:t>
                      </a:r>
                      <a:endParaRPr lang="it-IT" sz="1400" dirty="0"/>
                    </a:p>
                  </a:txBody>
                  <a:tcPr/>
                </a:tc>
                <a:tc>
                  <a:txBody>
                    <a:bodyPr/>
                    <a:lstStyle/>
                    <a:p>
                      <a:r>
                        <a:rPr lang="it-IT" sz="1400" dirty="0" err="1"/>
                        <a:t>Costumers</a:t>
                      </a:r>
                      <a:r>
                        <a:rPr lang="it-IT" sz="1400" dirty="0"/>
                        <a:t>’ </a:t>
                      </a:r>
                      <a:r>
                        <a:rPr lang="it-IT" sz="1400" dirty="0" err="1"/>
                        <a:t>education</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3005819028"/>
                  </a:ext>
                </a:extLst>
              </a:tr>
              <a:tr h="335823">
                <a:tc>
                  <a:txBody>
                    <a:bodyPr/>
                    <a:lstStyle/>
                    <a:p>
                      <a:r>
                        <a:rPr lang="it-IT" sz="1400" dirty="0"/>
                        <a:t>Default</a:t>
                      </a:r>
                    </a:p>
                  </a:txBody>
                  <a:tcPr/>
                </a:tc>
                <a:tc>
                  <a:txBody>
                    <a:bodyPr/>
                    <a:lstStyle/>
                    <a:p>
                      <a:r>
                        <a:rPr lang="it-IT" sz="1400" dirty="0"/>
                        <a:t>Client </a:t>
                      </a:r>
                      <a:r>
                        <a:rPr lang="it-IT" sz="1400" dirty="0" err="1"/>
                        <a:t>has</a:t>
                      </a:r>
                      <a:r>
                        <a:rPr lang="it-IT" sz="1400" dirty="0"/>
                        <a:t> credit in default; </a:t>
                      </a:r>
                      <a:r>
                        <a:rPr lang="it-IT" sz="1400" dirty="0" err="1"/>
                        <a:t>binary</a:t>
                      </a:r>
                      <a:r>
                        <a:rPr lang="it-IT" sz="1400" dirty="0"/>
                        <a:t> </a:t>
                      </a:r>
                      <a:r>
                        <a:rPr lang="it-IT" sz="1400" dirty="0" err="1"/>
                        <a:t>variable</a:t>
                      </a:r>
                      <a:r>
                        <a:rPr lang="it-IT" sz="1400" dirty="0"/>
                        <a:t>;</a:t>
                      </a:r>
                    </a:p>
                  </a:txBody>
                  <a:tcPr/>
                </a:tc>
                <a:extLst>
                  <a:ext uri="{0D108BD9-81ED-4DB2-BD59-A6C34878D82A}">
                    <a16:rowId xmlns:a16="http://schemas.microsoft.com/office/drawing/2014/main" val="3800739956"/>
                  </a:ext>
                </a:extLst>
              </a:tr>
              <a:tr h="335823">
                <a:tc>
                  <a:txBody>
                    <a:bodyPr/>
                    <a:lstStyle/>
                    <a:p>
                      <a:r>
                        <a:rPr lang="it-IT" sz="1400" dirty="0"/>
                        <a:t>Balance</a:t>
                      </a:r>
                    </a:p>
                  </a:txBody>
                  <a:tcPr/>
                </a:tc>
                <a:tc>
                  <a:txBody>
                    <a:bodyPr/>
                    <a:lstStyle/>
                    <a:p>
                      <a:r>
                        <a:rPr lang="it-IT" sz="1400" dirty="0" err="1"/>
                        <a:t>Average</a:t>
                      </a:r>
                      <a:r>
                        <a:rPr lang="it-IT" sz="1400" dirty="0"/>
                        <a:t> </a:t>
                      </a:r>
                      <a:r>
                        <a:rPr lang="it-IT" sz="1400" dirty="0" err="1"/>
                        <a:t>yearly</a:t>
                      </a:r>
                      <a:r>
                        <a:rPr lang="it-IT" sz="1400" dirty="0"/>
                        <a:t> balance in euro; </a:t>
                      </a:r>
                      <a:r>
                        <a:rPr lang="it-IT" sz="1400" dirty="0" err="1"/>
                        <a:t>numeric</a:t>
                      </a:r>
                      <a:r>
                        <a:rPr lang="it-IT" sz="1400" dirty="0"/>
                        <a:t> </a:t>
                      </a:r>
                      <a:r>
                        <a:rPr lang="it-IT" sz="1400" dirty="0" err="1"/>
                        <a:t>variable</a:t>
                      </a:r>
                      <a:r>
                        <a:rPr lang="it-IT" sz="1400" dirty="0"/>
                        <a:t>;</a:t>
                      </a:r>
                    </a:p>
                  </a:txBody>
                  <a:tcPr/>
                </a:tc>
                <a:extLst>
                  <a:ext uri="{0D108BD9-81ED-4DB2-BD59-A6C34878D82A}">
                    <a16:rowId xmlns:a16="http://schemas.microsoft.com/office/drawing/2014/main" val="976514133"/>
                  </a:ext>
                </a:extLst>
              </a:tr>
              <a:tr h="335823">
                <a:tc>
                  <a:txBody>
                    <a:bodyPr/>
                    <a:lstStyle/>
                    <a:p>
                      <a:r>
                        <a:rPr lang="it-IT" sz="1400" dirty="0" err="1"/>
                        <a:t>Housing</a:t>
                      </a:r>
                      <a:endParaRPr lang="it-IT" sz="1400" dirty="0"/>
                    </a:p>
                  </a:txBody>
                  <a:tcPr/>
                </a:tc>
                <a:tc>
                  <a:txBody>
                    <a:bodyPr/>
                    <a:lstStyle/>
                    <a:p>
                      <a:r>
                        <a:rPr lang="it-IT" sz="1400" dirty="0"/>
                        <a:t>Clients </a:t>
                      </a:r>
                      <a:r>
                        <a:rPr lang="it-IT" sz="1400" dirty="0" err="1"/>
                        <a:t>have</a:t>
                      </a:r>
                      <a:r>
                        <a:rPr lang="it-IT" sz="1400" dirty="0"/>
                        <a:t> housing </a:t>
                      </a:r>
                      <a:r>
                        <a:rPr lang="it-IT" sz="1400" dirty="0" err="1"/>
                        <a:t>loan</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3814467375"/>
                  </a:ext>
                </a:extLst>
              </a:tr>
              <a:tr h="335823">
                <a:tc>
                  <a:txBody>
                    <a:bodyPr/>
                    <a:lstStyle/>
                    <a:p>
                      <a:r>
                        <a:rPr lang="it-IT" sz="1400" dirty="0" err="1"/>
                        <a:t>Loan</a:t>
                      </a:r>
                      <a:endParaRPr lang="it-IT" sz="1400" dirty="0"/>
                    </a:p>
                  </a:txBody>
                  <a:tcPr/>
                </a:tc>
                <a:tc>
                  <a:txBody>
                    <a:bodyPr/>
                    <a:lstStyle/>
                    <a:p>
                      <a:r>
                        <a:rPr lang="it-IT" sz="1400" dirty="0"/>
                        <a:t>Clients </a:t>
                      </a:r>
                      <a:r>
                        <a:rPr lang="it-IT" sz="1400" dirty="0" err="1"/>
                        <a:t>have</a:t>
                      </a:r>
                      <a:r>
                        <a:rPr lang="it-IT" sz="1400" dirty="0"/>
                        <a:t> personal </a:t>
                      </a:r>
                      <a:r>
                        <a:rPr lang="it-IT" sz="1400" dirty="0" err="1"/>
                        <a:t>loan</a:t>
                      </a:r>
                      <a:r>
                        <a:rPr lang="it-IT" sz="1400" dirty="0"/>
                        <a:t>; </a:t>
                      </a:r>
                      <a:r>
                        <a:rPr lang="it-IT" sz="1400" dirty="0" err="1"/>
                        <a:t>nominal</a:t>
                      </a:r>
                      <a:r>
                        <a:rPr lang="it-IT" sz="1400" dirty="0"/>
                        <a:t> </a:t>
                      </a:r>
                      <a:r>
                        <a:rPr lang="it-IT" sz="1400" dirty="0" err="1"/>
                        <a:t>variable</a:t>
                      </a:r>
                      <a:r>
                        <a:rPr lang="it-IT" sz="1400" dirty="0"/>
                        <a:t>;</a:t>
                      </a:r>
                    </a:p>
                  </a:txBody>
                  <a:tcPr/>
                </a:tc>
                <a:extLst>
                  <a:ext uri="{0D108BD9-81ED-4DB2-BD59-A6C34878D82A}">
                    <a16:rowId xmlns:a16="http://schemas.microsoft.com/office/drawing/2014/main" val="2397557218"/>
                  </a:ext>
                </a:extLst>
              </a:tr>
            </a:tbl>
          </a:graphicData>
        </a:graphic>
      </p:graphicFrame>
    </p:spTree>
    <p:extLst>
      <p:ext uri="{BB962C8B-B14F-4D97-AF65-F5344CB8AC3E}">
        <p14:creationId xmlns:p14="http://schemas.microsoft.com/office/powerpoint/2010/main" val="190942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00331" y="308950"/>
            <a:ext cx="11112116" cy="4351338"/>
          </a:xfrm>
        </p:spPr>
        <p:txBody>
          <a:bodyPr>
            <a:normAutofit lnSpcReduction="10000"/>
          </a:bodyPr>
          <a:lstStyle/>
          <a:p>
            <a:pPr marL="0" indent="0">
              <a:buNone/>
            </a:pPr>
            <a:r>
              <a:rPr lang="it-IT" sz="2000" u="sng" dirty="0"/>
              <a:t> </a:t>
            </a:r>
            <a:r>
              <a:rPr lang="it-IT" sz="2800" u="sng" dirty="0">
                <a:solidFill>
                  <a:srgbClr val="286D9F"/>
                </a:solidFill>
                <a:latin typeface="Times New Roman" panose="02020603050405020304" pitchFamily="18" charset="0"/>
                <a:cs typeface="Times New Roman" panose="02020603050405020304" pitchFamily="18" charset="0"/>
              </a:rPr>
              <a:t>The </a:t>
            </a:r>
            <a:r>
              <a:rPr lang="it-IT" sz="2800" u="sng" dirty="0" err="1">
                <a:solidFill>
                  <a:srgbClr val="286D9F"/>
                </a:solidFill>
                <a:latin typeface="Times New Roman" panose="02020603050405020304" pitchFamily="18" charset="0"/>
                <a:cs typeface="Times New Roman" panose="02020603050405020304" pitchFamily="18" charset="0"/>
              </a:rPr>
              <a:t>aim</a:t>
            </a:r>
            <a:r>
              <a:rPr lang="it-IT" sz="2800" u="sng" dirty="0">
                <a:solidFill>
                  <a:srgbClr val="286D9F"/>
                </a:solidFill>
                <a:latin typeface="Times New Roman" panose="02020603050405020304" pitchFamily="18" charset="0"/>
                <a:cs typeface="Times New Roman" panose="02020603050405020304" pitchFamily="18" charset="0"/>
              </a:rPr>
              <a:t> of </a:t>
            </a:r>
            <a:r>
              <a:rPr lang="it-IT" sz="2800" u="sng" dirty="0" err="1">
                <a:solidFill>
                  <a:srgbClr val="286D9F"/>
                </a:solidFill>
                <a:latin typeface="Times New Roman" panose="02020603050405020304" pitchFamily="18" charset="0"/>
                <a:cs typeface="Times New Roman" panose="02020603050405020304" pitchFamily="18" charset="0"/>
              </a:rPr>
              <a:t>this</a:t>
            </a:r>
            <a:r>
              <a:rPr lang="it-IT" sz="2800" u="sng" dirty="0">
                <a:solidFill>
                  <a:srgbClr val="286D9F"/>
                </a:solidFill>
                <a:latin typeface="Times New Roman" panose="02020603050405020304" pitchFamily="18" charset="0"/>
                <a:cs typeface="Times New Roman" panose="02020603050405020304" pitchFamily="18" charset="0"/>
              </a:rPr>
              <a:t> </a:t>
            </a:r>
            <a:r>
              <a:rPr lang="it-IT" sz="2800" u="sng" dirty="0" err="1">
                <a:solidFill>
                  <a:srgbClr val="286D9F"/>
                </a:solidFill>
                <a:latin typeface="Times New Roman" panose="02020603050405020304" pitchFamily="18" charset="0"/>
                <a:cs typeface="Times New Roman" panose="02020603050405020304" pitchFamily="18" charset="0"/>
              </a:rPr>
              <a:t>analysis</a:t>
            </a:r>
            <a:r>
              <a:rPr lang="it-IT" sz="2800" u="sng" dirty="0">
                <a:solidFill>
                  <a:srgbClr val="286D9F"/>
                </a:solidFill>
                <a:latin typeface="Times New Roman" panose="02020603050405020304" pitchFamily="18" charset="0"/>
                <a:cs typeface="Times New Roman" panose="02020603050405020304" pitchFamily="18" charset="0"/>
              </a:rPr>
              <a:t> </a:t>
            </a:r>
            <a:r>
              <a:rPr lang="it-IT" sz="2800" u="sng" dirty="0" err="1">
                <a:solidFill>
                  <a:srgbClr val="286D9F"/>
                </a:solidFill>
                <a:latin typeface="Times New Roman" panose="02020603050405020304" pitchFamily="18" charset="0"/>
                <a:cs typeface="Times New Roman" panose="02020603050405020304" pitchFamily="18" charset="0"/>
              </a:rPr>
              <a:t>is</a:t>
            </a:r>
            <a:r>
              <a:rPr lang="it-IT" sz="2800" u="sng" dirty="0">
                <a:solidFill>
                  <a:srgbClr val="286D9F"/>
                </a:solidFill>
                <a:latin typeface="Times New Roman" panose="02020603050405020304" pitchFamily="18" charset="0"/>
                <a:cs typeface="Times New Roman" panose="02020603050405020304" pitchFamily="18" charset="0"/>
              </a:rPr>
              <a:t> to </a:t>
            </a:r>
            <a:r>
              <a:rPr lang="it-IT" sz="2800" u="sng" dirty="0" err="1">
                <a:solidFill>
                  <a:srgbClr val="286D9F"/>
                </a:solidFill>
                <a:latin typeface="Times New Roman" panose="02020603050405020304" pitchFamily="18" charset="0"/>
                <a:cs typeface="Times New Roman" panose="02020603050405020304" pitchFamily="18" charset="0"/>
              </a:rPr>
              <a:t>provide</a:t>
            </a:r>
            <a:r>
              <a:rPr lang="it-IT" sz="2800" u="sng" dirty="0">
                <a:solidFill>
                  <a:srgbClr val="286D9F"/>
                </a:solidFill>
                <a:latin typeface="Times New Roman" panose="02020603050405020304" pitchFamily="18" charset="0"/>
                <a:cs typeface="Times New Roman" panose="02020603050405020304" pitchFamily="18" charset="0"/>
              </a:rPr>
              <a:t> </a:t>
            </a:r>
            <a:r>
              <a:rPr lang="it-IT" sz="2800" u="sng" dirty="0" err="1">
                <a:solidFill>
                  <a:srgbClr val="286D9F"/>
                </a:solidFill>
                <a:latin typeface="Times New Roman" panose="02020603050405020304" pitchFamily="18" charset="0"/>
                <a:cs typeface="Times New Roman" panose="02020603050405020304" pitchFamily="18" charset="0"/>
              </a:rPr>
              <a:t>answers</a:t>
            </a:r>
            <a:r>
              <a:rPr lang="it-IT" sz="2800" u="sng" dirty="0">
                <a:solidFill>
                  <a:srgbClr val="286D9F"/>
                </a:solidFill>
                <a:latin typeface="Times New Roman" panose="02020603050405020304" pitchFamily="18" charset="0"/>
                <a:cs typeface="Times New Roman" panose="02020603050405020304" pitchFamily="18" charset="0"/>
              </a:rPr>
              <a:t> to the following </a:t>
            </a:r>
            <a:r>
              <a:rPr lang="it-IT" sz="2800" u="sng" dirty="0" err="1">
                <a:solidFill>
                  <a:srgbClr val="286D9F"/>
                </a:solidFill>
                <a:latin typeface="Times New Roman" panose="02020603050405020304" pitchFamily="18" charset="0"/>
                <a:cs typeface="Times New Roman" panose="02020603050405020304" pitchFamily="18" charset="0"/>
              </a:rPr>
              <a:t>questions</a:t>
            </a:r>
            <a:r>
              <a:rPr lang="it-IT" sz="2800" u="sng" dirty="0">
                <a:solidFill>
                  <a:srgbClr val="286D9F"/>
                </a:solidFill>
                <a:latin typeface="Times New Roman" panose="02020603050405020304" pitchFamily="18" charset="0"/>
                <a:cs typeface="Times New Roman" panose="02020603050405020304" pitchFamily="18" charset="0"/>
              </a:rPr>
              <a:t>:</a:t>
            </a:r>
          </a:p>
          <a:p>
            <a:pPr marL="0" indent="0">
              <a:buNone/>
            </a:pPr>
            <a:endParaRPr lang="it-IT" sz="2400" u="sng" dirty="0">
              <a:solidFill>
                <a:srgbClr val="286D9F"/>
              </a:solidFill>
              <a:latin typeface="Times New Roman" panose="02020603050405020304" pitchFamily="18" charset="0"/>
              <a:cs typeface="Times New Roman" panose="02020603050405020304" pitchFamily="18" charset="0"/>
            </a:endParaRPr>
          </a:p>
          <a:p>
            <a:pPr marL="0" indent="0">
              <a:buNone/>
            </a:pPr>
            <a:endParaRPr lang="it-IT" sz="2400" u="sng" dirty="0">
              <a:solidFill>
                <a:srgbClr val="286D9F"/>
              </a:solidFill>
              <a:latin typeface="Times New Roman" panose="02020603050405020304" pitchFamily="18" charset="0"/>
              <a:cs typeface="Times New Roman" panose="02020603050405020304" pitchFamily="18" charset="0"/>
            </a:endParaRPr>
          </a:p>
          <a:p>
            <a:pPr marL="0" indent="0">
              <a:buNone/>
            </a:pPr>
            <a:endParaRPr lang="it-IT" sz="2400" u="sng" dirty="0">
              <a:solidFill>
                <a:srgbClr val="286D9F"/>
              </a:solidFill>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How is the dataset structured? Are there any correlations between attributes?</a:t>
            </a:r>
          </a:p>
          <a:p>
            <a:pPr marL="514350" indent="-514350">
              <a:buAutoNum type="arabicPeriod"/>
            </a:pPr>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Which attributes are more present between clients who subscribe the term deposit?</a:t>
            </a:r>
          </a:p>
          <a:p>
            <a:pPr marL="514350" indent="-514350">
              <a:buAutoNum type="arabicPeriod"/>
            </a:pPr>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How can the subscription be predicted?</a:t>
            </a:r>
            <a:endParaRPr lang="it-I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0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49917" y="237826"/>
            <a:ext cx="10515600" cy="1254459"/>
          </a:xfrm>
        </p:spPr>
        <p:txBody>
          <a:bodyPr>
            <a:normAutofit/>
          </a:bodyPr>
          <a:lstStyle/>
          <a:p>
            <a:pPr marL="0" indent="0" algn="r">
              <a:buNone/>
            </a:pPr>
            <a:r>
              <a:rPr lang="it-IT" sz="3200" b="1" u="sng" dirty="0" err="1">
                <a:solidFill>
                  <a:srgbClr val="286D9F"/>
                </a:solidFill>
                <a:latin typeface="Times New Roman" panose="02020603050405020304" pitchFamily="18" charset="0"/>
                <a:cs typeface="Times New Roman" panose="02020603050405020304" pitchFamily="18" charset="0"/>
              </a:rPr>
              <a:t>Exploratory</a:t>
            </a:r>
            <a:r>
              <a:rPr lang="it-IT" sz="3200" b="1" u="sng" dirty="0">
                <a:solidFill>
                  <a:srgbClr val="286D9F"/>
                </a:solidFill>
                <a:latin typeface="Times New Roman" panose="02020603050405020304" pitchFamily="18" charset="0"/>
                <a:cs typeface="Times New Roman" panose="02020603050405020304" pitchFamily="18" charset="0"/>
              </a:rPr>
              <a:t> data </a:t>
            </a:r>
            <a:r>
              <a:rPr lang="it-IT" sz="3200" b="1" u="sng" dirty="0" err="1">
                <a:solidFill>
                  <a:srgbClr val="286D9F"/>
                </a:solidFill>
                <a:latin typeface="Times New Roman" panose="02020603050405020304" pitchFamily="18" charset="0"/>
                <a:cs typeface="Times New Roman" panose="02020603050405020304" pitchFamily="18" charset="0"/>
              </a:rPr>
              <a:t>analysis</a:t>
            </a:r>
            <a:endParaRPr lang="it-IT" sz="3200" b="1" u="sng" dirty="0">
              <a:solidFill>
                <a:srgbClr val="286D9F"/>
              </a:solidFill>
              <a:latin typeface="Times New Roman" panose="02020603050405020304" pitchFamily="18" charset="0"/>
              <a:cs typeface="Times New Roman" panose="02020603050405020304" pitchFamily="18" charset="0"/>
            </a:endParaRPr>
          </a:p>
        </p:txBody>
      </p:sp>
      <p:pic>
        <p:nvPicPr>
          <p:cNvPr id="12" name="Immagin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229" y="996908"/>
            <a:ext cx="4457744" cy="3151859"/>
          </a:xfrm>
          <a:prstGeom prst="rect">
            <a:avLst/>
          </a:prstGeom>
        </p:spPr>
      </p:pic>
      <p:sp>
        <p:nvSpPr>
          <p:cNvPr id="13" name="CasellaDiTesto 12"/>
          <p:cNvSpPr txBox="1"/>
          <p:nvPr/>
        </p:nvSpPr>
        <p:spPr>
          <a:xfrm>
            <a:off x="9203962" y="4126732"/>
            <a:ext cx="3253338" cy="307777"/>
          </a:xfrm>
          <a:prstGeom prst="rect">
            <a:avLst/>
          </a:prstGeom>
          <a:noFill/>
        </p:spPr>
        <p:txBody>
          <a:bodyPr wrap="square" rtlCol="0">
            <a:spAutoFit/>
          </a:bodyPr>
          <a:lstStyle/>
          <a:p>
            <a:r>
              <a:rPr lang="it-IT" sz="1400" i="1" dirty="0"/>
              <a:t>Figure 2: </a:t>
            </a:r>
            <a:r>
              <a:rPr lang="it-IT" sz="1400" i="1" dirty="0" err="1"/>
              <a:t>barplot</a:t>
            </a:r>
            <a:r>
              <a:rPr lang="it-IT" sz="1400" i="1" dirty="0"/>
              <a:t> for job</a:t>
            </a:r>
          </a:p>
        </p:txBody>
      </p:sp>
      <p:pic>
        <p:nvPicPr>
          <p:cNvPr id="8" name="Immagine 7">
            <a:extLst>
              <a:ext uri="{FF2B5EF4-FFF2-40B4-BE49-F238E27FC236}">
                <a16:creationId xmlns:a16="http://schemas.microsoft.com/office/drawing/2014/main" id="{557656CC-A3A4-41AA-DF12-BE62B3AB53E6}"/>
              </a:ext>
            </a:extLst>
          </p:cNvPr>
          <p:cNvPicPr>
            <a:picLocks noChangeAspect="1"/>
          </p:cNvPicPr>
          <p:nvPr/>
        </p:nvPicPr>
        <p:blipFill>
          <a:blip r:embed="rId3"/>
          <a:stretch>
            <a:fillRect/>
          </a:stretch>
        </p:blipFill>
        <p:spPr>
          <a:xfrm>
            <a:off x="387466" y="277519"/>
            <a:ext cx="5945821" cy="3250382"/>
          </a:xfrm>
          <a:prstGeom prst="rect">
            <a:avLst/>
          </a:prstGeom>
        </p:spPr>
      </p:pic>
      <p:sp>
        <p:nvSpPr>
          <p:cNvPr id="10" name="CasellaDiTesto 9">
            <a:extLst>
              <a:ext uri="{FF2B5EF4-FFF2-40B4-BE49-F238E27FC236}">
                <a16:creationId xmlns:a16="http://schemas.microsoft.com/office/drawing/2014/main" id="{AFD198CE-68CA-9E91-0CB7-39C9EF5D7B66}"/>
              </a:ext>
            </a:extLst>
          </p:cNvPr>
          <p:cNvSpPr txBox="1"/>
          <p:nvPr/>
        </p:nvSpPr>
        <p:spPr>
          <a:xfrm>
            <a:off x="2600793" y="711166"/>
            <a:ext cx="4774367" cy="307777"/>
          </a:xfrm>
          <a:prstGeom prst="rect">
            <a:avLst/>
          </a:prstGeom>
          <a:noFill/>
        </p:spPr>
        <p:txBody>
          <a:bodyPr wrap="square">
            <a:spAutoFit/>
          </a:bodyPr>
          <a:lstStyle/>
          <a:p>
            <a:r>
              <a:rPr lang="it-IT" sz="1400" i="1" dirty="0"/>
              <a:t>Figure 1: </a:t>
            </a:r>
            <a:r>
              <a:rPr lang="it-IT" sz="1400" i="1" dirty="0" err="1"/>
              <a:t>histogram</a:t>
            </a:r>
            <a:r>
              <a:rPr lang="it-IT" sz="1400" i="1" dirty="0"/>
              <a:t> for age</a:t>
            </a:r>
          </a:p>
        </p:txBody>
      </p:sp>
      <p:pic>
        <p:nvPicPr>
          <p:cNvPr id="16" name="Immagine 15">
            <a:extLst>
              <a:ext uri="{FF2B5EF4-FFF2-40B4-BE49-F238E27FC236}">
                <a16:creationId xmlns:a16="http://schemas.microsoft.com/office/drawing/2014/main" id="{33D1ABF8-C6EF-C787-4214-BAD0BCAF172B}"/>
              </a:ext>
            </a:extLst>
          </p:cNvPr>
          <p:cNvPicPr>
            <a:picLocks noChangeAspect="1"/>
          </p:cNvPicPr>
          <p:nvPr/>
        </p:nvPicPr>
        <p:blipFill>
          <a:blip r:embed="rId4"/>
          <a:stretch>
            <a:fillRect/>
          </a:stretch>
        </p:blipFill>
        <p:spPr>
          <a:xfrm>
            <a:off x="2600793" y="1177914"/>
            <a:ext cx="3591426" cy="314369"/>
          </a:xfrm>
          <a:prstGeom prst="rect">
            <a:avLst/>
          </a:prstGeom>
        </p:spPr>
      </p:pic>
      <p:pic>
        <p:nvPicPr>
          <p:cNvPr id="18" name="Immagine 17">
            <a:extLst>
              <a:ext uri="{FF2B5EF4-FFF2-40B4-BE49-F238E27FC236}">
                <a16:creationId xmlns:a16="http://schemas.microsoft.com/office/drawing/2014/main" id="{2BFE89A7-B005-13E4-BDF3-B5D3503AEA0B}"/>
              </a:ext>
            </a:extLst>
          </p:cNvPr>
          <p:cNvPicPr>
            <a:picLocks noChangeAspect="1"/>
          </p:cNvPicPr>
          <p:nvPr/>
        </p:nvPicPr>
        <p:blipFill>
          <a:blip r:embed="rId5"/>
          <a:stretch>
            <a:fillRect/>
          </a:stretch>
        </p:blipFill>
        <p:spPr>
          <a:xfrm>
            <a:off x="385102" y="3429000"/>
            <a:ext cx="6079046" cy="3323212"/>
          </a:xfrm>
          <a:prstGeom prst="rect">
            <a:avLst/>
          </a:prstGeom>
        </p:spPr>
      </p:pic>
      <p:sp>
        <p:nvSpPr>
          <p:cNvPr id="20" name="CasellaDiTesto 19">
            <a:extLst>
              <a:ext uri="{FF2B5EF4-FFF2-40B4-BE49-F238E27FC236}">
                <a16:creationId xmlns:a16="http://schemas.microsoft.com/office/drawing/2014/main" id="{B31AD1C6-5672-34C2-2A77-A74686E727DD}"/>
              </a:ext>
            </a:extLst>
          </p:cNvPr>
          <p:cNvSpPr txBox="1"/>
          <p:nvPr/>
        </p:nvSpPr>
        <p:spPr>
          <a:xfrm>
            <a:off x="6569079" y="6233766"/>
            <a:ext cx="6228412" cy="307777"/>
          </a:xfrm>
          <a:prstGeom prst="rect">
            <a:avLst/>
          </a:prstGeom>
          <a:noFill/>
        </p:spPr>
        <p:txBody>
          <a:bodyPr wrap="square">
            <a:spAutoFit/>
          </a:bodyPr>
          <a:lstStyle/>
          <a:p>
            <a:r>
              <a:rPr lang="it-IT" sz="1400" i="1" dirty="0"/>
              <a:t>Figure 3: </a:t>
            </a:r>
            <a:r>
              <a:rPr lang="it-IT" sz="1400" i="1" dirty="0" err="1"/>
              <a:t>boxplot</a:t>
            </a:r>
            <a:r>
              <a:rPr lang="it-IT" sz="1400" i="1" dirty="0"/>
              <a:t> for age </a:t>
            </a:r>
            <a:r>
              <a:rPr lang="it-IT" sz="1400" i="1" dirty="0" err="1"/>
              <a:t>based</a:t>
            </a:r>
            <a:r>
              <a:rPr lang="it-IT" sz="1400" i="1" dirty="0"/>
              <a:t> on job </a:t>
            </a:r>
            <a:r>
              <a:rPr lang="it-IT" sz="1400" i="1" dirty="0" err="1"/>
              <a:t>type</a:t>
            </a:r>
            <a:endParaRPr lang="it-IT" sz="1400" i="1" dirty="0"/>
          </a:p>
        </p:txBody>
      </p:sp>
    </p:spTree>
    <p:extLst>
      <p:ext uri="{BB962C8B-B14F-4D97-AF65-F5344CB8AC3E}">
        <p14:creationId xmlns:p14="http://schemas.microsoft.com/office/powerpoint/2010/main" val="128304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267" y="2483307"/>
            <a:ext cx="5996990" cy="4240187"/>
          </a:xfrm>
          <a:prstGeom prst="rect">
            <a:avLst/>
          </a:prstGeom>
        </p:spPr>
      </p:pic>
      <p:sp>
        <p:nvSpPr>
          <p:cNvPr id="8" name="CasellaDiTesto 7"/>
          <p:cNvSpPr txBox="1"/>
          <p:nvPr/>
        </p:nvSpPr>
        <p:spPr>
          <a:xfrm>
            <a:off x="8874344" y="2175530"/>
            <a:ext cx="5191760" cy="307777"/>
          </a:xfrm>
          <a:prstGeom prst="rect">
            <a:avLst/>
          </a:prstGeom>
          <a:noFill/>
        </p:spPr>
        <p:txBody>
          <a:bodyPr wrap="square" rtlCol="0">
            <a:spAutoFit/>
          </a:bodyPr>
          <a:lstStyle/>
          <a:p>
            <a:r>
              <a:rPr lang="it-IT" sz="1400" i="1" dirty="0"/>
              <a:t>Figure 5: </a:t>
            </a:r>
            <a:r>
              <a:rPr lang="it-IT" sz="1400" i="1" dirty="0" err="1"/>
              <a:t>barplot</a:t>
            </a:r>
            <a:r>
              <a:rPr lang="it-IT" sz="1400" i="1" dirty="0"/>
              <a:t> for </a:t>
            </a:r>
            <a:r>
              <a:rPr lang="it-IT" sz="1400" i="1" dirty="0" err="1"/>
              <a:t>education</a:t>
            </a:r>
            <a:endParaRPr lang="it-IT" sz="1400" i="1" dirty="0"/>
          </a:p>
        </p:txBody>
      </p:sp>
      <p:pic>
        <p:nvPicPr>
          <p:cNvPr id="3" name="Immagine 2">
            <a:extLst>
              <a:ext uri="{FF2B5EF4-FFF2-40B4-BE49-F238E27FC236}">
                <a16:creationId xmlns:a16="http://schemas.microsoft.com/office/drawing/2014/main" id="{5F257269-76EE-296B-34A9-1F4243C57CF8}"/>
              </a:ext>
            </a:extLst>
          </p:cNvPr>
          <p:cNvPicPr>
            <a:picLocks noChangeAspect="1"/>
          </p:cNvPicPr>
          <p:nvPr/>
        </p:nvPicPr>
        <p:blipFill>
          <a:blip r:embed="rId3"/>
          <a:stretch>
            <a:fillRect/>
          </a:stretch>
        </p:blipFill>
        <p:spPr>
          <a:xfrm>
            <a:off x="5191164" y="720734"/>
            <a:ext cx="2543762" cy="406538"/>
          </a:xfrm>
          <a:prstGeom prst="rect">
            <a:avLst/>
          </a:prstGeom>
        </p:spPr>
      </p:pic>
      <p:pic>
        <p:nvPicPr>
          <p:cNvPr id="11" name="Immagine 10">
            <a:extLst>
              <a:ext uri="{FF2B5EF4-FFF2-40B4-BE49-F238E27FC236}">
                <a16:creationId xmlns:a16="http://schemas.microsoft.com/office/drawing/2014/main" id="{736FABCA-CB19-A48F-39E5-AE09DE767000}"/>
              </a:ext>
            </a:extLst>
          </p:cNvPr>
          <p:cNvPicPr>
            <a:picLocks noChangeAspect="1"/>
          </p:cNvPicPr>
          <p:nvPr/>
        </p:nvPicPr>
        <p:blipFill>
          <a:blip r:embed="rId4"/>
          <a:stretch>
            <a:fillRect/>
          </a:stretch>
        </p:blipFill>
        <p:spPr>
          <a:xfrm>
            <a:off x="2014269" y="5726011"/>
            <a:ext cx="4081731" cy="416504"/>
          </a:xfrm>
          <a:prstGeom prst="rect">
            <a:avLst/>
          </a:prstGeom>
        </p:spPr>
      </p:pic>
      <p:pic>
        <p:nvPicPr>
          <p:cNvPr id="13" name="Immagine 12">
            <a:extLst>
              <a:ext uri="{FF2B5EF4-FFF2-40B4-BE49-F238E27FC236}">
                <a16:creationId xmlns:a16="http://schemas.microsoft.com/office/drawing/2014/main" id="{FF9431EB-B484-5CD9-4446-9187D76736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10" y="231149"/>
            <a:ext cx="4929765" cy="3736080"/>
          </a:xfrm>
          <a:prstGeom prst="rect">
            <a:avLst/>
          </a:prstGeom>
        </p:spPr>
      </p:pic>
      <p:sp>
        <p:nvSpPr>
          <p:cNvPr id="15" name="CasellaDiTesto 14">
            <a:extLst>
              <a:ext uri="{FF2B5EF4-FFF2-40B4-BE49-F238E27FC236}">
                <a16:creationId xmlns:a16="http://schemas.microsoft.com/office/drawing/2014/main" id="{752D6B4F-F467-D945-D65D-79BA16219C92}"/>
              </a:ext>
            </a:extLst>
          </p:cNvPr>
          <p:cNvSpPr txBox="1"/>
          <p:nvPr/>
        </p:nvSpPr>
        <p:spPr>
          <a:xfrm>
            <a:off x="273571" y="3003892"/>
            <a:ext cx="7322694" cy="307777"/>
          </a:xfrm>
          <a:prstGeom prst="rect">
            <a:avLst/>
          </a:prstGeom>
          <a:noFill/>
        </p:spPr>
        <p:txBody>
          <a:bodyPr wrap="square">
            <a:spAutoFit/>
          </a:bodyPr>
          <a:lstStyle/>
          <a:p>
            <a:r>
              <a:rPr lang="it-IT" sz="1400" i="1" dirty="0"/>
              <a:t>Figure 4: pie chart for </a:t>
            </a:r>
            <a:r>
              <a:rPr lang="it-IT" sz="1400" i="1" dirty="0" err="1"/>
              <a:t>marital</a:t>
            </a:r>
            <a:r>
              <a:rPr lang="it-IT" sz="1400" i="1" dirty="0"/>
              <a:t> </a:t>
            </a:r>
            <a:r>
              <a:rPr lang="it-IT" sz="1400" i="1" dirty="0" err="1"/>
              <a:t>distribution</a:t>
            </a:r>
            <a:endParaRPr lang="it-IT" sz="1400" i="1" dirty="0"/>
          </a:p>
        </p:txBody>
      </p:sp>
    </p:spTree>
    <p:extLst>
      <p:ext uri="{BB962C8B-B14F-4D97-AF65-F5344CB8AC3E}">
        <p14:creationId xmlns:p14="http://schemas.microsoft.com/office/powerpoint/2010/main" val="398776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68060" cy="3724795"/>
          </a:xfrm>
          <a:prstGeom prst="rect">
            <a:avLst/>
          </a:prstGeom>
        </p:spPr>
      </p:pic>
      <p:sp>
        <p:nvSpPr>
          <p:cNvPr id="3" name="CasellaDiTesto 2"/>
          <p:cNvSpPr txBox="1"/>
          <p:nvPr/>
        </p:nvSpPr>
        <p:spPr>
          <a:xfrm>
            <a:off x="105878" y="2666198"/>
            <a:ext cx="3734602" cy="307777"/>
          </a:xfrm>
          <a:prstGeom prst="rect">
            <a:avLst/>
          </a:prstGeom>
          <a:noFill/>
        </p:spPr>
        <p:txBody>
          <a:bodyPr wrap="square" rtlCol="0">
            <a:spAutoFit/>
          </a:bodyPr>
          <a:lstStyle/>
          <a:p>
            <a:r>
              <a:rPr lang="it-IT" sz="1400" i="1" dirty="0"/>
              <a:t>Figure 6: pie chart for contact </a:t>
            </a:r>
            <a:r>
              <a:rPr lang="it-IT" sz="1400" i="1" dirty="0" err="1"/>
              <a:t>distribution</a:t>
            </a:r>
            <a:endParaRPr lang="it-IT" sz="1400" i="1" dirty="0"/>
          </a:p>
        </p:txBody>
      </p:sp>
      <p:sp>
        <p:nvSpPr>
          <p:cNvPr id="6" name="CasellaDiTesto 5"/>
          <p:cNvSpPr txBox="1"/>
          <p:nvPr/>
        </p:nvSpPr>
        <p:spPr>
          <a:xfrm>
            <a:off x="7247823" y="2820086"/>
            <a:ext cx="4437163" cy="307777"/>
          </a:xfrm>
          <a:prstGeom prst="rect">
            <a:avLst/>
          </a:prstGeom>
          <a:noFill/>
        </p:spPr>
        <p:txBody>
          <a:bodyPr wrap="square" rtlCol="0">
            <a:spAutoFit/>
          </a:bodyPr>
          <a:lstStyle/>
          <a:p>
            <a:r>
              <a:rPr lang="it-IT" sz="1400" i="1" dirty="0"/>
              <a:t>Figure 7: bar plot for last contact </a:t>
            </a:r>
            <a:r>
              <a:rPr lang="it-IT" sz="1400" i="1" dirty="0" err="1"/>
              <a:t>month</a:t>
            </a:r>
            <a:r>
              <a:rPr lang="it-IT" sz="1400" i="1" dirty="0"/>
              <a:t> of the </a:t>
            </a:r>
            <a:r>
              <a:rPr lang="it-IT" sz="1400" i="1" dirty="0" err="1"/>
              <a:t>year</a:t>
            </a:r>
            <a:endParaRPr lang="it-IT" sz="1400" i="1" dirty="0"/>
          </a:p>
        </p:txBody>
      </p:sp>
      <p:pic>
        <p:nvPicPr>
          <p:cNvPr id="9" name="Immagine 8">
            <a:extLst>
              <a:ext uri="{FF2B5EF4-FFF2-40B4-BE49-F238E27FC236}">
                <a16:creationId xmlns:a16="http://schemas.microsoft.com/office/drawing/2014/main" id="{19CA3CB7-90EF-F529-9714-865BABEC6913}"/>
              </a:ext>
            </a:extLst>
          </p:cNvPr>
          <p:cNvPicPr>
            <a:picLocks noChangeAspect="1"/>
          </p:cNvPicPr>
          <p:nvPr/>
        </p:nvPicPr>
        <p:blipFill>
          <a:blip r:embed="rId3"/>
          <a:stretch>
            <a:fillRect/>
          </a:stretch>
        </p:blipFill>
        <p:spPr>
          <a:xfrm>
            <a:off x="5771214" y="3127864"/>
            <a:ext cx="6044142" cy="3252278"/>
          </a:xfrm>
          <a:prstGeom prst="rect">
            <a:avLst/>
          </a:prstGeom>
        </p:spPr>
      </p:pic>
      <p:pic>
        <p:nvPicPr>
          <p:cNvPr id="11" name="Immagine 10">
            <a:extLst>
              <a:ext uri="{FF2B5EF4-FFF2-40B4-BE49-F238E27FC236}">
                <a16:creationId xmlns:a16="http://schemas.microsoft.com/office/drawing/2014/main" id="{1030FA2F-44AF-9EFE-F67D-2318B32A5107}"/>
              </a:ext>
            </a:extLst>
          </p:cNvPr>
          <p:cNvPicPr>
            <a:picLocks noChangeAspect="1"/>
          </p:cNvPicPr>
          <p:nvPr/>
        </p:nvPicPr>
        <p:blipFill>
          <a:blip r:embed="rId4"/>
          <a:stretch>
            <a:fillRect/>
          </a:stretch>
        </p:blipFill>
        <p:spPr>
          <a:xfrm>
            <a:off x="1112839" y="5696386"/>
            <a:ext cx="4658375" cy="323895"/>
          </a:xfrm>
          <a:prstGeom prst="rect">
            <a:avLst/>
          </a:prstGeom>
        </p:spPr>
      </p:pic>
      <p:pic>
        <p:nvPicPr>
          <p:cNvPr id="13" name="Immagine 12">
            <a:extLst>
              <a:ext uri="{FF2B5EF4-FFF2-40B4-BE49-F238E27FC236}">
                <a16:creationId xmlns:a16="http://schemas.microsoft.com/office/drawing/2014/main" id="{A03C8EC5-BBF7-6820-73DD-B7295FAF5456}"/>
              </a:ext>
            </a:extLst>
          </p:cNvPr>
          <p:cNvPicPr>
            <a:picLocks noChangeAspect="1"/>
          </p:cNvPicPr>
          <p:nvPr/>
        </p:nvPicPr>
        <p:blipFill>
          <a:blip r:embed="rId5"/>
          <a:stretch>
            <a:fillRect/>
          </a:stretch>
        </p:blipFill>
        <p:spPr>
          <a:xfrm>
            <a:off x="4442291" y="315910"/>
            <a:ext cx="2657846" cy="323895"/>
          </a:xfrm>
          <a:prstGeom prst="rect">
            <a:avLst/>
          </a:prstGeom>
        </p:spPr>
      </p:pic>
    </p:spTree>
    <p:extLst>
      <p:ext uri="{BB962C8B-B14F-4D97-AF65-F5344CB8AC3E}">
        <p14:creationId xmlns:p14="http://schemas.microsoft.com/office/powerpoint/2010/main" val="405845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631" y="1672426"/>
            <a:ext cx="4968723" cy="3513148"/>
          </a:xfrm>
          <a:prstGeom prst="rect">
            <a:avLst/>
          </a:prstGeom>
        </p:spPr>
      </p:pic>
      <p:sp>
        <p:nvSpPr>
          <p:cNvPr id="10" name="CasellaDiTesto 9"/>
          <p:cNvSpPr txBox="1"/>
          <p:nvPr/>
        </p:nvSpPr>
        <p:spPr>
          <a:xfrm>
            <a:off x="8597516" y="1364649"/>
            <a:ext cx="3714405" cy="307777"/>
          </a:xfrm>
          <a:prstGeom prst="rect">
            <a:avLst/>
          </a:prstGeom>
          <a:noFill/>
        </p:spPr>
        <p:txBody>
          <a:bodyPr wrap="square" rtlCol="0">
            <a:spAutoFit/>
          </a:bodyPr>
          <a:lstStyle/>
          <a:p>
            <a:r>
              <a:rPr lang="it-IT" sz="1400" i="1" dirty="0"/>
              <a:t>Figure 8: bar plot for </a:t>
            </a:r>
            <a:r>
              <a:rPr lang="it-IT" sz="1400" i="1" dirty="0" err="1"/>
              <a:t>deposit</a:t>
            </a:r>
            <a:r>
              <a:rPr lang="it-IT" sz="1400" i="1" dirty="0"/>
              <a:t> </a:t>
            </a:r>
            <a:r>
              <a:rPr lang="it-IT" sz="1400" i="1" dirty="0" err="1"/>
              <a:t>distribution</a:t>
            </a:r>
            <a:endParaRPr lang="it-IT" sz="1400" i="1" dirty="0"/>
          </a:p>
        </p:txBody>
      </p:sp>
      <p:sp>
        <p:nvSpPr>
          <p:cNvPr id="3" name="CasellaDiTesto 2">
            <a:extLst>
              <a:ext uri="{FF2B5EF4-FFF2-40B4-BE49-F238E27FC236}">
                <a16:creationId xmlns:a16="http://schemas.microsoft.com/office/drawing/2014/main" id="{33A607C7-9451-48F0-73A7-EAECE9E381FE}"/>
              </a:ext>
            </a:extLst>
          </p:cNvPr>
          <p:cNvSpPr txBox="1"/>
          <p:nvPr/>
        </p:nvSpPr>
        <p:spPr>
          <a:xfrm>
            <a:off x="419093" y="293741"/>
            <a:ext cx="6401432" cy="6155531"/>
          </a:xfrm>
          <a:prstGeom prst="rect">
            <a:avLst/>
          </a:prstGeom>
          <a:noFill/>
        </p:spPr>
        <p:txBody>
          <a:bodyPr wrap="square">
            <a:spAutoFit/>
          </a:bodyPr>
          <a:lstStyle/>
          <a:p>
            <a:pPr marL="0" indent="0" algn="ctr">
              <a:buNone/>
            </a:pPr>
            <a:r>
              <a:rPr lang="it-IT" sz="2800" b="1" u="sng" dirty="0" err="1">
                <a:solidFill>
                  <a:srgbClr val="286D9F"/>
                </a:solidFill>
                <a:latin typeface="Times New Roman" panose="02020603050405020304" pitchFamily="18" charset="0"/>
                <a:cs typeface="Times New Roman" panose="02020603050405020304" pitchFamily="18" charset="0"/>
              </a:rPr>
              <a:t>What</a:t>
            </a:r>
            <a:r>
              <a:rPr lang="it-IT" sz="2800" b="1" u="sng" dirty="0">
                <a:solidFill>
                  <a:srgbClr val="286D9F"/>
                </a:solidFill>
                <a:latin typeface="Times New Roman" panose="02020603050405020304" pitchFamily="18" charset="0"/>
                <a:cs typeface="Times New Roman" panose="02020603050405020304" pitchFamily="18" charset="0"/>
              </a:rPr>
              <a:t> </a:t>
            </a:r>
            <a:r>
              <a:rPr lang="it-IT" sz="2800" b="1" u="sng" dirty="0" err="1">
                <a:solidFill>
                  <a:srgbClr val="286D9F"/>
                </a:solidFill>
                <a:latin typeface="Times New Roman" panose="02020603050405020304" pitchFamily="18" charset="0"/>
                <a:cs typeface="Times New Roman" panose="02020603050405020304" pitchFamily="18" charset="0"/>
              </a:rPr>
              <a:t>is</a:t>
            </a:r>
            <a:r>
              <a:rPr lang="it-IT" sz="2800" b="1" u="sng" dirty="0">
                <a:solidFill>
                  <a:srgbClr val="286D9F"/>
                </a:solidFill>
                <a:latin typeface="Times New Roman" panose="02020603050405020304" pitchFamily="18" charset="0"/>
                <a:cs typeface="Times New Roman" panose="02020603050405020304" pitchFamily="18" charset="0"/>
              </a:rPr>
              <a:t> a </a:t>
            </a:r>
            <a:r>
              <a:rPr lang="it-IT" sz="2800" b="1" u="sng" dirty="0" err="1">
                <a:solidFill>
                  <a:srgbClr val="286D9F"/>
                </a:solidFill>
                <a:latin typeface="Times New Roman" panose="02020603050405020304" pitchFamily="18" charset="0"/>
                <a:cs typeface="Times New Roman" panose="02020603050405020304" pitchFamily="18" charset="0"/>
              </a:rPr>
              <a:t>term</a:t>
            </a:r>
            <a:r>
              <a:rPr lang="it-IT" sz="2800" b="1" u="sng" dirty="0">
                <a:solidFill>
                  <a:srgbClr val="286D9F"/>
                </a:solidFill>
                <a:latin typeface="Times New Roman" panose="02020603050405020304" pitchFamily="18" charset="0"/>
                <a:cs typeface="Times New Roman" panose="02020603050405020304" pitchFamily="18" charset="0"/>
              </a:rPr>
              <a:t> </a:t>
            </a:r>
            <a:r>
              <a:rPr lang="it-IT" sz="2800" b="1" u="sng" dirty="0" err="1">
                <a:solidFill>
                  <a:srgbClr val="286D9F"/>
                </a:solidFill>
                <a:latin typeface="Times New Roman" panose="02020603050405020304" pitchFamily="18" charset="0"/>
                <a:cs typeface="Times New Roman" panose="02020603050405020304" pitchFamily="18" charset="0"/>
              </a:rPr>
              <a:t>deposit</a:t>
            </a:r>
            <a:r>
              <a:rPr lang="it-IT" sz="2800" b="1" u="sng" dirty="0">
                <a:solidFill>
                  <a:srgbClr val="286D9F"/>
                </a:solidFill>
                <a:latin typeface="Times New Roman" panose="02020603050405020304" pitchFamily="18" charset="0"/>
                <a:cs typeface="Times New Roman" panose="02020603050405020304" pitchFamily="18" charset="0"/>
              </a:rPr>
              <a:t>?</a:t>
            </a:r>
          </a:p>
          <a:p>
            <a:pPr marL="0" indent="0" algn="ctr">
              <a:buNone/>
            </a:pPr>
            <a:endParaRPr lang="it-IT" sz="2400" b="1" u="sng" dirty="0"/>
          </a:p>
          <a:p>
            <a:pPr marL="0" indent="0">
              <a:buNone/>
            </a:pPr>
            <a:r>
              <a:rPr lang="en-US" dirty="0">
                <a:latin typeface="Times New Roman" panose="02020603050405020304" pitchFamily="18" charset="0"/>
                <a:cs typeface="Times New Roman" panose="02020603050405020304" pitchFamily="18" charset="0"/>
              </a:rPr>
              <a:t>A time deposit or term deposit is a deposit in a financial institution with a specific maturity date or a period to maturity, commonly referred to as its "term". Time deposits differ from at call deposits, such as savings or checking accounts, which can be withdrawn at any time, without any notice or penalty. Deposits that require notice of withdrawal to be given are effectively time deposits, though they do not have a fixed maturity date.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term deposit is a fixed-term investment that includes the deposit of money into an account at a financial institution. Term deposit investments usually carry short-term maturities ranging from one month to a few years and will have varying levels of required minimum deposits.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investor must understand when buying a term deposit that they can withdraw their funds only after the term ends. In some cases, the account holder may allow the investor early termination or withdrawal if they give several days notification. Also, there will be a penalty assessed for early termination.</a:t>
            </a:r>
          </a:p>
        </p:txBody>
      </p:sp>
      <p:pic>
        <p:nvPicPr>
          <p:cNvPr id="5" name="Immagine 4">
            <a:extLst>
              <a:ext uri="{FF2B5EF4-FFF2-40B4-BE49-F238E27FC236}">
                <a16:creationId xmlns:a16="http://schemas.microsoft.com/office/drawing/2014/main" id="{6D295367-DC08-4C6A-B6FE-DD8D421EF99D}"/>
              </a:ext>
            </a:extLst>
          </p:cNvPr>
          <p:cNvPicPr>
            <a:picLocks noChangeAspect="1"/>
          </p:cNvPicPr>
          <p:nvPr/>
        </p:nvPicPr>
        <p:blipFill>
          <a:blip r:embed="rId3"/>
          <a:stretch>
            <a:fillRect/>
          </a:stretch>
        </p:blipFill>
        <p:spPr>
          <a:xfrm>
            <a:off x="10909352" y="4808441"/>
            <a:ext cx="1086002" cy="257211"/>
          </a:xfrm>
          <a:prstGeom prst="rect">
            <a:avLst/>
          </a:prstGeom>
        </p:spPr>
      </p:pic>
    </p:spTree>
    <p:extLst>
      <p:ext uri="{BB962C8B-B14F-4D97-AF65-F5344CB8AC3E}">
        <p14:creationId xmlns:p14="http://schemas.microsoft.com/office/powerpoint/2010/main" val="196373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20643" y="3207416"/>
            <a:ext cx="4026308" cy="307777"/>
          </a:xfrm>
          <a:prstGeom prst="rect">
            <a:avLst/>
          </a:prstGeom>
          <a:noFill/>
        </p:spPr>
        <p:txBody>
          <a:bodyPr wrap="square" rtlCol="0">
            <a:spAutoFit/>
          </a:bodyPr>
          <a:lstStyle/>
          <a:p>
            <a:r>
              <a:rPr lang="it-IT" sz="1400" i="1" dirty="0"/>
              <a:t>Figure 9: bar plot for </a:t>
            </a:r>
            <a:r>
              <a:rPr lang="it-IT" sz="1400" i="1" dirty="0" err="1"/>
              <a:t>depositor</a:t>
            </a:r>
            <a:r>
              <a:rPr lang="it-IT" sz="1400" i="1" dirty="0"/>
              <a:t> </a:t>
            </a:r>
            <a:r>
              <a:rPr lang="it-IT" sz="1400" i="1" dirty="0" err="1"/>
              <a:t>based</a:t>
            </a:r>
            <a:r>
              <a:rPr lang="it-IT" sz="1400" i="1" dirty="0"/>
              <a:t> on job</a:t>
            </a:r>
          </a:p>
        </p:txBody>
      </p:sp>
      <p:sp>
        <p:nvSpPr>
          <p:cNvPr id="8" name="CasellaDiTesto 7"/>
          <p:cNvSpPr txBox="1"/>
          <p:nvPr/>
        </p:nvSpPr>
        <p:spPr>
          <a:xfrm>
            <a:off x="8798595" y="143308"/>
            <a:ext cx="4158113" cy="307777"/>
          </a:xfrm>
          <a:prstGeom prst="rect">
            <a:avLst/>
          </a:prstGeom>
          <a:noFill/>
        </p:spPr>
        <p:txBody>
          <a:bodyPr wrap="square" rtlCol="0">
            <a:spAutoFit/>
          </a:bodyPr>
          <a:lstStyle/>
          <a:p>
            <a:r>
              <a:rPr lang="it-IT" sz="1400" i="1" dirty="0"/>
              <a:t>Figure 10: </a:t>
            </a:r>
            <a:r>
              <a:rPr lang="it-IT" sz="1400" i="1" dirty="0" err="1"/>
              <a:t>deposit</a:t>
            </a:r>
            <a:r>
              <a:rPr lang="it-IT" sz="1400" i="1" dirty="0"/>
              <a:t> </a:t>
            </a:r>
            <a:r>
              <a:rPr lang="it-IT" sz="1400" i="1" dirty="0" err="1"/>
              <a:t>based</a:t>
            </a:r>
            <a:r>
              <a:rPr lang="it-IT" sz="1400" i="1" dirty="0"/>
              <a:t> on </a:t>
            </a:r>
            <a:r>
              <a:rPr lang="it-IT" sz="1400" i="1" dirty="0" err="1"/>
              <a:t>education</a:t>
            </a:r>
            <a:endParaRPr lang="it-IT" sz="1400" i="1" dirty="0"/>
          </a:p>
        </p:txBody>
      </p:sp>
      <p:sp>
        <p:nvSpPr>
          <p:cNvPr id="3" name="CasellaDiTesto 2">
            <a:extLst>
              <a:ext uri="{FF2B5EF4-FFF2-40B4-BE49-F238E27FC236}">
                <a16:creationId xmlns:a16="http://schemas.microsoft.com/office/drawing/2014/main" id="{5D616389-B752-D1BB-BFF1-5A959532FC45}"/>
              </a:ext>
            </a:extLst>
          </p:cNvPr>
          <p:cNvSpPr txBox="1"/>
          <p:nvPr/>
        </p:nvSpPr>
        <p:spPr>
          <a:xfrm>
            <a:off x="620643" y="6377635"/>
            <a:ext cx="3907857" cy="307777"/>
          </a:xfrm>
          <a:prstGeom prst="rect">
            <a:avLst/>
          </a:prstGeom>
          <a:noFill/>
        </p:spPr>
        <p:txBody>
          <a:bodyPr wrap="square" rtlCol="0">
            <a:spAutoFit/>
          </a:bodyPr>
          <a:lstStyle/>
          <a:p>
            <a:r>
              <a:rPr lang="it-IT" sz="1400" i="1" dirty="0"/>
              <a:t>Figure 11: </a:t>
            </a:r>
            <a:r>
              <a:rPr lang="it-IT" sz="1400" i="1" dirty="0" err="1"/>
              <a:t>deposit</a:t>
            </a:r>
            <a:r>
              <a:rPr lang="it-IT" sz="1400" i="1" dirty="0"/>
              <a:t> </a:t>
            </a:r>
            <a:r>
              <a:rPr lang="it-IT" sz="1400" i="1" dirty="0" err="1"/>
              <a:t>based</a:t>
            </a:r>
            <a:r>
              <a:rPr lang="it-IT" sz="1400" i="1" dirty="0"/>
              <a:t> on balance</a:t>
            </a:r>
          </a:p>
        </p:txBody>
      </p:sp>
      <p:sp>
        <p:nvSpPr>
          <p:cNvPr id="12" name="CasellaDiTesto 11">
            <a:extLst>
              <a:ext uri="{FF2B5EF4-FFF2-40B4-BE49-F238E27FC236}">
                <a16:creationId xmlns:a16="http://schemas.microsoft.com/office/drawing/2014/main" id="{CFB726AD-B430-C38D-D98F-4FE1E32554A9}"/>
              </a:ext>
            </a:extLst>
          </p:cNvPr>
          <p:cNvSpPr txBox="1"/>
          <p:nvPr/>
        </p:nvSpPr>
        <p:spPr>
          <a:xfrm>
            <a:off x="4893063" y="4434972"/>
            <a:ext cx="7041630" cy="1631216"/>
          </a:xfrm>
          <a:prstGeom prst="rect">
            <a:avLst/>
          </a:prstGeom>
          <a:noFill/>
        </p:spPr>
        <p:txBody>
          <a:bodyPr wrap="square">
            <a:spAutoFit/>
          </a:bodyPr>
          <a:lstStyle/>
          <a:p>
            <a:pPr algn="r"/>
            <a:r>
              <a:rPr lang="it-IT" sz="2000" dirty="0" err="1">
                <a:latin typeface="Times New Roman" panose="02020603050405020304" pitchFamily="18" charset="0"/>
                <a:cs typeface="Times New Roman" panose="02020603050405020304" pitchFamily="18" charset="0"/>
              </a:rPr>
              <a:t>We</a:t>
            </a:r>
            <a:r>
              <a:rPr lang="it-IT" sz="2000" dirty="0">
                <a:latin typeface="Times New Roman" panose="02020603050405020304" pitchFamily="18" charset="0"/>
                <a:cs typeface="Times New Roman" panose="02020603050405020304" pitchFamily="18" charset="0"/>
              </a:rPr>
              <a:t> can </a:t>
            </a:r>
            <a:r>
              <a:rPr lang="it-IT" sz="2000" dirty="0" err="1">
                <a:latin typeface="Times New Roman" panose="02020603050405020304" pitchFamily="18" charset="0"/>
                <a:cs typeface="Times New Roman" panose="02020603050405020304" pitchFamily="18" charset="0"/>
              </a:rPr>
              <a:t>see</a:t>
            </a:r>
            <a:r>
              <a:rPr lang="it-IT" sz="2000" dirty="0">
                <a:latin typeface="Times New Roman" panose="02020603050405020304" pitchFamily="18" charset="0"/>
                <a:cs typeface="Times New Roman" panose="02020603050405020304" pitchFamily="18" charset="0"/>
              </a:rPr>
              <a:t> (fig. 9,10,11) </a:t>
            </a:r>
            <a:r>
              <a:rPr lang="it-IT" sz="2000" dirty="0" err="1">
                <a:latin typeface="Times New Roman" panose="02020603050405020304" pitchFamily="18" charset="0"/>
                <a:cs typeface="Times New Roman" panose="02020603050405020304" pitchFamily="18" charset="0"/>
              </a:rPr>
              <a:t>that</a:t>
            </a:r>
            <a:r>
              <a:rPr lang="it-IT" sz="2000" dirty="0">
                <a:latin typeface="Times New Roman" panose="02020603050405020304" pitchFamily="18" charset="0"/>
                <a:cs typeface="Times New Roman" panose="02020603050405020304" pitchFamily="18" charset="0"/>
              </a:rPr>
              <a:t> people more </a:t>
            </a:r>
            <a:r>
              <a:rPr lang="it-IT" sz="2000" dirty="0" err="1">
                <a:latin typeface="Times New Roman" panose="02020603050405020304" pitchFamily="18" charset="0"/>
                <a:cs typeface="Times New Roman" panose="02020603050405020304" pitchFamily="18" charset="0"/>
              </a:rPr>
              <a:t>educated</a:t>
            </a:r>
            <a:r>
              <a:rPr lang="it-IT" sz="2000" dirty="0">
                <a:latin typeface="Times New Roman" panose="02020603050405020304" pitchFamily="18" charset="0"/>
                <a:cs typeface="Times New Roman" panose="02020603050405020304" pitchFamily="18" charset="0"/>
              </a:rPr>
              <a:t>, with more money and </a:t>
            </a:r>
            <a:r>
              <a:rPr lang="it-IT" sz="2000" dirty="0" err="1">
                <a:latin typeface="Times New Roman" panose="02020603050405020304" pitchFamily="18" charset="0"/>
                <a:cs typeface="Times New Roman" panose="02020603050405020304" pitchFamily="18" charset="0"/>
              </a:rPr>
              <a:t>higher</a:t>
            </a:r>
            <a:r>
              <a:rPr lang="it-IT" sz="2000" dirty="0">
                <a:latin typeface="Times New Roman" panose="02020603050405020304" pitchFamily="18" charset="0"/>
                <a:cs typeface="Times New Roman" panose="02020603050405020304" pitchFamily="18" charset="0"/>
              </a:rPr>
              <a:t> job are more </a:t>
            </a:r>
            <a:r>
              <a:rPr lang="it-IT" sz="2000" dirty="0" err="1">
                <a:latin typeface="Times New Roman" panose="02020603050405020304" pitchFamily="18" charset="0"/>
                <a:cs typeface="Times New Roman" panose="02020603050405020304" pitchFamily="18" charset="0"/>
              </a:rPr>
              <a:t>likely</a:t>
            </a:r>
            <a:r>
              <a:rPr lang="it-IT" sz="2000" dirty="0">
                <a:latin typeface="Times New Roman" panose="02020603050405020304" pitchFamily="18" charset="0"/>
                <a:cs typeface="Times New Roman" panose="02020603050405020304" pitchFamily="18" charset="0"/>
              </a:rPr>
              <a:t> to </a:t>
            </a:r>
            <a:r>
              <a:rPr lang="it-IT" sz="2000" dirty="0" err="1">
                <a:latin typeface="Times New Roman" panose="02020603050405020304" pitchFamily="18" charset="0"/>
                <a:cs typeface="Times New Roman" panose="02020603050405020304" pitchFamily="18" charset="0"/>
              </a:rPr>
              <a:t>subscribe</a:t>
            </a:r>
            <a:r>
              <a:rPr lang="it-IT" sz="2000" dirty="0">
                <a:latin typeface="Times New Roman" panose="02020603050405020304" pitchFamily="18" charset="0"/>
                <a:cs typeface="Times New Roman" panose="02020603050405020304" pitchFamily="18" charset="0"/>
              </a:rPr>
              <a:t> the </a:t>
            </a:r>
            <a:r>
              <a:rPr lang="it-IT" sz="2000" dirty="0" err="1">
                <a:latin typeface="Times New Roman" panose="02020603050405020304" pitchFamily="18" charset="0"/>
                <a:cs typeface="Times New Roman" panose="02020603050405020304" pitchFamily="18" charset="0"/>
              </a:rPr>
              <a:t>term</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deposit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this</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consideration</a:t>
            </a:r>
            <a:r>
              <a:rPr lang="it-IT" sz="2000" dirty="0">
                <a:latin typeface="Times New Roman" panose="02020603050405020304" pitchFamily="18" charset="0"/>
                <a:cs typeface="Times New Roman" panose="02020603050405020304" pitchFamily="18" charset="0"/>
              </a:rPr>
              <a:t> makes </a:t>
            </a:r>
            <a:r>
              <a:rPr lang="it-IT" sz="2000" dirty="0" err="1">
                <a:latin typeface="Times New Roman" panose="02020603050405020304" pitchFamily="18" charset="0"/>
                <a:cs typeface="Times New Roman" panose="02020603050405020304" pitchFamily="18" charset="0"/>
              </a:rPr>
              <a:t>us</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think</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that</a:t>
            </a:r>
            <a:r>
              <a:rPr lang="it-IT" sz="2000" dirty="0">
                <a:latin typeface="Times New Roman" panose="02020603050405020304" pitchFamily="18" charset="0"/>
                <a:cs typeface="Times New Roman" panose="02020603050405020304" pitchFamily="18" charset="0"/>
              </a:rPr>
              <a:t> people </a:t>
            </a:r>
            <a:r>
              <a:rPr lang="it-IT" sz="2000" dirty="0" err="1">
                <a:latin typeface="Times New Roman" panose="02020603050405020304" pitchFamily="18" charset="0"/>
                <a:cs typeface="Times New Roman" panose="02020603050405020304" pitchFamily="18" charset="0"/>
              </a:rPr>
              <a:t>who</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subscribe</a:t>
            </a:r>
            <a:r>
              <a:rPr lang="it-IT" sz="2000" dirty="0">
                <a:latin typeface="Times New Roman" panose="02020603050405020304" pitchFamily="18" charset="0"/>
                <a:cs typeface="Times New Roman" panose="02020603050405020304" pitchFamily="18" charset="0"/>
              </a:rPr>
              <a:t> the </a:t>
            </a:r>
            <a:r>
              <a:rPr lang="it-IT" sz="2000" dirty="0" err="1">
                <a:latin typeface="Times New Roman" panose="02020603050405020304" pitchFamily="18" charset="0"/>
                <a:cs typeface="Times New Roman" panose="02020603050405020304" pitchFamily="18" charset="0"/>
              </a:rPr>
              <a:t>term</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deposit</a:t>
            </a:r>
            <a:r>
              <a:rPr lang="it-IT" sz="2000" dirty="0">
                <a:latin typeface="Times New Roman" panose="02020603050405020304" pitchFamily="18" charset="0"/>
                <a:cs typeface="Times New Roman" panose="02020603050405020304" pitchFamily="18" charset="0"/>
              </a:rPr>
              <a:t> are more </a:t>
            </a:r>
            <a:r>
              <a:rPr lang="it-IT" sz="2000" dirty="0" err="1">
                <a:latin typeface="Times New Roman" panose="02020603050405020304" pitchFamily="18" charset="0"/>
                <a:cs typeface="Times New Roman" panose="02020603050405020304" pitchFamily="18" charset="0"/>
              </a:rPr>
              <a:t>financially</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educated</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than</a:t>
            </a:r>
            <a:r>
              <a:rPr lang="it-IT" sz="2000" dirty="0">
                <a:latin typeface="Times New Roman" panose="02020603050405020304" pitchFamily="18" charset="0"/>
                <a:cs typeface="Times New Roman" panose="02020603050405020304" pitchFamily="18" charset="0"/>
              </a:rPr>
              <a:t> people </a:t>
            </a:r>
            <a:r>
              <a:rPr lang="it-IT" sz="2000" dirty="0" err="1">
                <a:latin typeface="Times New Roman" panose="02020603050405020304" pitchFamily="18" charset="0"/>
                <a:cs typeface="Times New Roman" panose="02020603050405020304" pitchFamily="18" charset="0"/>
              </a:rPr>
              <a:t>who</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don’t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subscribe</a:t>
            </a:r>
            <a:r>
              <a:rPr lang="it-IT" sz="2000" dirty="0">
                <a:latin typeface="Times New Roman" panose="02020603050405020304" pitchFamily="18" charset="0"/>
                <a:cs typeface="Times New Roman" panose="02020603050405020304" pitchFamily="18" charset="0"/>
              </a:rPr>
              <a:t> the </a:t>
            </a:r>
            <a:r>
              <a:rPr lang="it-IT" sz="2000" dirty="0" err="1">
                <a:latin typeface="Times New Roman" panose="02020603050405020304" pitchFamily="18" charset="0"/>
                <a:cs typeface="Times New Roman" panose="02020603050405020304" pitchFamily="18" charset="0"/>
              </a:rPr>
              <a:t>term</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deposit</a:t>
            </a:r>
            <a:endParaRPr lang="it-IT" sz="2000" dirty="0">
              <a:latin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28814727-9283-436E-0DAC-59DEE2D0B8A1}"/>
              </a:ext>
            </a:extLst>
          </p:cNvPr>
          <p:cNvPicPr>
            <a:picLocks noChangeAspect="1"/>
          </p:cNvPicPr>
          <p:nvPr/>
        </p:nvPicPr>
        <p:blipFill>
          <a:blip r:embed="rId2"/>
          <a:stretch>
            <a:fillRect/>
          </a:stretch>
        </p:blipFill>
        <p:spPr>
          <a:xfrm>
            <a:off x="379750" y="143308"/>
            <a:ext cx="5692829" cy="3112079"/>
          </a:xfrm>
          <a:prstGeom prst="rect">
            <a:avLst/>
          </a:prstGeom>
        </p:spPr>
      </p:pic>
      <p:pic>
        <p:nvPicPr>
          <p:cNvPr id="16" name="Immagine 15">
            <a:extLst>
              <a:ext uri="{FF2B5EF4-FFF2-40B4-BE49-F238E27FC236}">
                <a16:creationId xmlns:a16="http://schemas.microsoft.com/office/drawing/2014/main" id="{A1492126-AE49-23EA-14F3-DF28AFE75EF5}"/>
              </a:ext>
            </a:extLst>
          </p:cNvPr>
          <p:cNvPicPr>
            <a:picLocks noChangeAspect="1"/>
          </p:cNvPicPr>
          <p:nvPr/>
        </p:nvPicPr>
        <p:blipFill>
          <a:blip r:embed="rId3"/>
          <a:stretch>
            <a:fillRect/>
          </a:stretch>
        </p:blipFill>
        <p:spPr>
          <a:xfrm>
            <a:off x="6313472" y="403113"/>
            <a:ext cx="5692829" cy="3112080"/>
          </a:xfrm>
          <a:prstGeom prst="rect">
            <a:avLst/>
          </a:prstGeom>
        </p:spPr>
      </p:pic>
      <p:pic>
        <p:nvPicPr>
          <p:cNvPr id="20" name="Immagine 19">
            <a:extLst>
              <a:ext uri="{FF2B5EF4-FFF2-40B4-BE49-F238E27FC236}">
                <a16:creationId xmlns:a16="http://schemas.microsoft.com/office/drawing/2014/main" id="{ADA5D7F8-5722-3A96-2F84-3146D156E7D1}"/>
              </a:ext>
            </a:extLst>
          </p:cNvPr>
          <p:cNvPicPr>
            <a:picLocks noChangeAspect="1"/>
          </p:cNvPicPr>
          <p:nvPr/>
        </p:nvPicPr>
        <p:blipFill>
          <a:blip r:embed="rId4"/>
          <a:stretch>
            <a:fillRect/>
          </a:stretch>
        </p:blipFill>
        <p:spPr>
          <a:xfrm>
            <a:off x="347668" y="3602614"/>
            <a:ext cx="5076257" cy="2775021"/>
          </a:xfrm>
          <a:prstGeom prst="rect">
            <a:avLst/>
          </a:prstGeom>
        </p:spPr>
      </p:pic>
    </p:spTree>
    <p:extLst>
      <p:ext uri="{BB962C8B-B14F-4D97-AF65-F5344CB8AC3E}">
        <p14:creationId xmlns:p14="http://schemas.microsoft.com/office/powerpoint/2010/main" val="3712522119"/>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978</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Times New Roman</vt:lpstr>
      <vt:lpstr>Trebuchet MS</vt:lpstr>
      <vt:lpstr>Wingdings 3</vt:lpstr>
      <vt:lpstr>Sfaccettatura</vt:lpstr>
      <vt:lpstr>DATA ANALYSIS: TECHNICS AND TOOL PROJECT</vt:lpstr>
      <vt:lpstr>Introduction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CORRELATION ANALYSIS</vt:lpstr>
      <vt:lpstr>Presentazione standard di PowerPoint</vt:lpstr>
      <vt:lpstr>BAYES CLASSIFIER</vt:lpstr>
      <vt:lpstr>DECISION TREE</vt:lpstr>
      <vt:lpstr>RANDOM FOREST</vt:lpstr>
      <vt:lpstr>Thank you for your attention!</vt:lpstr>
    </vt:vector>
  </TitlesOfParts>
  <Company>Regione Lombardia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lenovo</dc:creator>
  <cp:lastModifiedBy>Edoardo Santucci</cp:lastModifiedBy>
  <cp:revision>32</cp:revision>
  <dcterms:created xsi:type="dcterms:W3CDTF">2023-02-20T14:23:28Z</dcterms:created>
  <dcterms:modified xsi:type="dcterms:W3CDTF">2023-02-21T17:27:53Z</dcterms:modified>
</cp:coreProperties>
</file>