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89" r:id="rId6"/>
    <p:sldId id="292" r:id="rId7"/>
    <p:sldId id="293" r:id="rId8"/>
    <p:sldId id="294" r:id="rId9"/>
    <p:sldId id="295" r:id="rId10"/>
    <p:sldId id="296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Cambria Math" panose="02040503050406030204" pitchFamily="18" charset="0"/>
      <p:regular r:id="rId14"/>
    </p:embeddedFont>
    <p:embeddedFont>
      <p:font typeface="Playfair Display ExtraBold" panose="020B0604020202020204" charset="0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0FCAF2-1314-43BE-A365-D0F26B2A071D}">
  <a:tblStyle styleId="{E20FCAF2-1314-43BE-A365-D0F26B2A07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0"/>
    <p:restoredTop sz="94712"/>
  </p:normalViewPr>
  <p:slideViewPr>
    <p:cSldViewPr snapToGrid="0">
      <p:cViewPr varScale="1">
        <p:scale>
          <a:sx n="103" d="100"/>
          <a:sy n="103" d="100"/>
        </p:scale>
        <p:origin x="10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28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823060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823060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6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94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85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615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4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4925" y="937300"/>
            <a:ext cx="62547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402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05475" y="3075100"/>
            <a:ext cx="616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30939" y="1536024"/>
            <a:ext cx="1463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05600" y="3855550"/>
            <a:ext cx="6161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277000" y="2571750"/>
            <a:ext cx="4590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44525" y="1687288"/>
            <a:ext cx="6255000" cy="8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937625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937625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3484346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4"/>
          </p:nvPr>
        </p:nvSpPr>
        <p:spPr>
          <a:xfrm>
            <a:off x="3484346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5"/>
          </p:nvPr>
        </p:nvSpPr>
        <p:spPr>
          <a:xfrm>
            <a:off x="6031073" y="2368396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6031073" y="2746761"/>
            <a:ext cx="21753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657925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46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 hasCustomPrompt="1"/>
          </p:nvPr>
        </p:nvSpPr>
        <p:spPr>
          <a:xfrm>
            <a:off x="6751373" y="177477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5691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 ExtraBold"/>
              <a:buNone/>
              <a:defRPr sz="3500">
                <a:solidFill>
                  <a:schemeClr val="dk1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61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063925" y="1083604"/>
            <a:ext cx="71526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Fama&amp;French&amp;Carhart</a:t>
            </a:r>
            <a:br>
              <a:rPr lang="en" sz="4800" dirty="0"/>
            </a:br>
            <a:r>
              <a:rPr lang="en" sz="4800" dirty="0"/>
              <a:t>Portfolio </a:t>
            </a:r>
            <a:br>
              <a:rPr lang="en" sz="4800" dirty="0"/>
            </a:br>
            <a:r>
              <a:rPr lang="en" sz="4800" dirty="0"/>
              <a:t>Analysis</a:t>
            </a:r>
            <a:endParaRPr sz="4800" dirty="0"/>
          </a:p>
        </p:txBody>
      </p: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3" name="Google Shape;113;p22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14" name="Google Shape;114;p2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/>
          <p:nvPr/>
        </p:nvSpPr>
        <p:spPr>
          <a:xfrm>
            <a:off x="2684850" y="539500"/>
            <a:ext cx="3774300" cy="377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ctrTitle"/>
          </p:nvPr>
        </p:nvSpPr>
        <p:spPr>
          <a:xfrm>
            <a:off x="1063925" y="1083604"/>
            <a:ext cx="71526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/>
              <a:t>Thanks for</a:t>
            </a:r>
            <a:br>
              <a:rPr lang="it-IT" sz="4800" dirty="0"/>
            </a:br>
            <a:r>
              <a:rPr lang="it-IT" sz="4800" dirty="0" err="1"/>
              <a:t>your</a:t>
            </a:r>
            <a:br>
              <a:rPr lang="it-IT" sz="4800" dirty="0"/>
            </a:br>
            <a:r>
              <a:rPr lang="it-IT" sz="4800" dirty="0" err="1"/>
              <a:t>attention</a:t>
            </a:r>
            <a:r>
              <a:rPr lang="it-IT" sz="4800" dirty="0"/>
              <a:t>!</a:t>
            </a:r>
            <a:endParaRPr sz="4800" dirty="0"/>
          </a:p>
        </p:txBody>
      </p:sp>
      <p:grpSp>
        <p:nvGrpSpPr>
          <p:cNvPr id="83" name="Google Shape;83;p22"/>
          <p:cNvGrpSpPr/>
          <p:nvPr/>
        </p:nvGrpSpPr>
        <p:grpSpPr>
          <a:xfrm>
            <a:off x="6967625" y="394825"/>
            <a:ext cx="2582400" cy="289350"/>
            <a:chOff x="6967625" y="394825"/>
            <a:chExt cx="2582400" cy="289350"/>
          </a:xfrm>
        </p:grpSpPr>
        <p:sp>
          <p:nvSpPr>
            <p:cNvPr id="84" name="Google Shape;84;p22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2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2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2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2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2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2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2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2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2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2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2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2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2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2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2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2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2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2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2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2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2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2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2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2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2" name="Google Shape;112;p22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13" name="Google Shape;113;p22"/>
          <p:cNvGrpSpPr/>
          <p:nvPr/>
        </p:nvGrpSpPr>
        <p:grpSpPr>
          <a:xfrm>
            <a:off x="1155575" y="394833"/>
            <a:ext cx="289350" cy="867900"/>
            <a:chOff x="1006725" y="1731408"/>
            <a:chExt cx="289350" cy="867900"/>
          </a:xfrm>
        </p:grpSpPr>
        <p:sp>
          <p:nvSpPr>
            <p:cNvPr id="114" name="Google Shape;114;p22"/>
            <p:cNvSpPr/>
            <p:nvPr/>
          </p:nvSpPr>
          <p:spPr>
            <a:xfrm>
              <a:off x="100672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190175" y="1731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00672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1190175" y="1921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00672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190175" y="2112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00672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190175" y="23029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00672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190175" y="2493408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68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/>
          <p:nvPr/>
        </p:nvSpPr>
        <p:spPr>
          <a:xfrm>
            <a:off x="4204646" y="1817703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751373" y="1817703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657925" y="1817703"/>
            <a:ext cx="734700" cy="734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title" idx="2"/>
          </p:nvPr>
        </p:nvSpPr>
        <p:spPr>
          <a:xfrm>
            <a:off x="403618" y="2829149"/>
            <a:ext cx="3387728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</a:t>
            </a:r>
            <a:br>
              <a:rPr lang="en" dirty="0"/>
            </a:br>
            <a:r>
              <a:rPr lang="en" dirty="0"/>
              <a:t> Statistics</a:t>
            </a:r>
            <a:endParaRPr dirty="0"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3"/>
          </p:nvPr>
        </p:nvSpPr>
        <p:spPr>
          <a:xfrm>
            <a:off x="3021125" y="2801534"/>
            <a:ext cx="316310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</a:t>
            </a:r>
            <a:br>
              <a:rPr lang="en" dirty="0"/>
            </a:br>
            <a:r>
              <a:rPr lang="en" dirty="0"/>
              <a:t>Analysis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5"/>
          </p:nvPr>
        </p:nvSpPr>
        <p:spPr>
          <a:xfrm>
            <a:off x="5908365" y="1861824"/>
            <a:ext cx="2613616" cy="1485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Cross-Sectional Analysis</a:t>
            </a:r>
            <a:endParaRPr dirty="0"/>
          </a:p>
        </p:txBody>
      </p:sp>
      <p:sp>
        <p:nvSpPr>
          <p:cNvPr id="179" name="Google Shape;179;p24"/>
          <p:cNvSpPr txBox="1">
            <a:spLocks noGrp="1"/>
          </p:cNvSpPr>
          <p:nvPr>
            <p:ph type="title" idx="7"/>
          </p:nvPr>
        </p:nvSpPr>
        <p:spPr>
          <a:xfrm>
            <a:off x="1657925" y="196126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 idx="8"/>
          </p:nvPr>
        </p:nvSpPr>
        <p:spPr>
          <a:xfrm>
            <a:off x="4204646" y="196126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9"/>
          </p:nvPr>
        </p:nvSpPr>
        <p:spPr>
          <a:xfrm>
            <a:off x="6751373" y="196126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82" name="Google Shape;182;p24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3" name="Google Shape;183;p24"/>
          <p:cNvSpPr/>
          <p:nvPr/>
        </p:nvSpPr>
        <p:spPr>
          <a:xfrm>
            <a:off x="4475546" y="4061463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7022273" y="4061463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928825" y="4061463"/>
            <a:ext cx="192900" cy="1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>
            <a:off x="705600" y="4867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87" name="Google Shape;187;p24"/>
          <p:cNvGrpSpPr/>
          <p:nvPr/>
        </p:nvGrpSpPr>
        <p:grpSpPr>
          <a:xfrm>
            <a:off x="-62573" y="959839"/>
            <a:ext cx="1629900" cy="289350"/>
            <a:chOff x="7920125" y="394825"/>
            <a:chExt cx="1629900" cy="289350"/>
          </a:xfrm>
        </p:grpSpPr>
        <p:sp>
          <p:nvSpPr>
            <p:cNvPr id="188" name="Google Shape;188;p24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636749" y="157386"/>
            <a:ext cx="661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Descriptive Statistics</a:t>
            </a:r>
            <a:endParaRPr sz="4000" dirty="0"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781895" y="490253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435D0C6-D35A-6EE2-2A0C-ACB1B69A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50" y="999185"/>
            <a:ext cx="4316643" cy="22914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3069F9-7E53-2094-48F6-CE2D9AE78EB3}"/>
                  </a:ext>
                </a:extLst>
              </p:cNvPr>
              <p:cNvSpPr txBox="1"/>
              <p:nvPr/>
            </p:nvSpPr>
            <p:spPr>
              <a:xfrm>
                <a:off x="5642204" y="2404280"/>
                <a:ext cx="26180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it-GB" b="1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43069F9-7E53-2094-48F6-CE2D9AE78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204" y="2404280"/>
                <a:ext cx="2618024" cy="215444"/>
              </a:xfrm>
              <a:prstGeom prst="rect">
                <a:avLst/>
              </a:prstGeom>
              <a:blipFill>
                <a:blip r:embed="rId4"/>
                <a:stretch>
                  <a:fillRect r="-932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15CEF20A-819E-91EA-9B3D-E7EE87CEE5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70893" y="1816874"/>
            <a:ext cx="2967507" cy="611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Playfair Display ExtraBold"/>
                <a:sym typeface="Playfair Display ExtraBold"/>
              </a:rPr>
              <a:t>Cumulative excess returns formula:</a:t>
            </a:r>
            <a:endParaRPr sz="1200" dirty="0">
              <a:latin typeface="Playfair Display ExtraBold"/>
              <a:sym typeface="Playfair Display ExtraBold"/>
            </a:endParaRPr>
          </a:p>
        </p:txBody>
      </p:sp>
      <p:grpSp>
        <p:nvGrpSpPr>
          <p:cNvPr id="8" name="Google Shape;303;p27">
            <a:extLst>
              <a:ext uri="{FF2B5EF4-FFF2-40B4-BE49-F238E27FC236}">
                <a16:creationId xmlns:a16="http://schemas.microsoft.com/office/drawing/2014/main" id="{86F9C36A-5C42-4278-D2E8-C05B3FF98EFB}"/>
              </a:ext>
            </a:extLst>
          </p:cNvPr>
          <p:cNvGrpSpPr/>
          <p:nvPr/>
        </p:nvGrpSpPr>
        <p:grpSpPr>
          <a:xfrm rot="-899982">
            <a:off x="7296973" y="2928668"/>
            <a:ext cx="2451226" cy="2451226"/>
            <a:chOff x="269239" y="624399"/>
            <a:chExt cx="2386800" cy="2386800"/>
          </a:xfrm>
        </p:grpSpPr>
        <p:sp>
          <p:nvSpPr>
            <p:cNvPr id="9" name="Google Shape;304;p27">
              <a:extLst>
                <a:ext uri="{FF2B5EF4-FFF2-40B4-BE49-F238E27FC236}">
                  <a16:creationId xmlns:a16="http://schemas.microsoft.com/office/drawing/2014/main" id="{94577911-63C2-ECDA-D2C4-218E04FCD4A6}"/>
                </a:ext>
              </a:extLst>
            </p:cNvPr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5;p27">
              <a:extLst>
                <a:ext uri="{FF2B5EF4-FFF2-40B4-BE49-F238E27FC236}">
                  <a16:creationId xmlns:a16="http://schemas.microsoft.com/office/drawing/2014/main" id="{0F2CD1BD-8D3C-66E9-8C8E-692F963E4522}"/>
                </a:ext>
              </a:extLst>
            </p:cNvPr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306;p27">
            <a:extLst>
              <a:ext uri="{FF2B5EF4-FFF2-40B4-BE49-F238E27FC236}">
                <a16:creationId xmlns:a16="http://schemas.microsoft.com/office/drawing/2014/main" id="{56C61F21-B8D6-C4E1-4D9F-21C3E4224F33}"/>
              </a:ext>
            </a:extLst>
          </p:cNvPr>
          <p:cNvSpPr/>
          <p:nvPr/>
        </p:nvSpPr>
        <p:spPr>
          <a:xfrm>
            <a:off x="7787094" y="3418836"/>
            <a:ext cx="1470900" cy="14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B961DC-1E1B-BA91-77EA-D948620DE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534" y="2695078"/>
            <a:ext cx="4193397" cy="2191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 rot="-899982">
            <a:off x="7296973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7"/>
          <p:cNvSpPr/>
          <p:nvPr/>
        </p:nvSpPr>
        <p:spPr>
          <a:xfrm>
            <a:off x="7787094" y="3418836"/>
            <a:ext cx="1470900" cy="14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27"/>
          <p:cNvCxnSpPr/>
          <p:nvPr/>
        </p:nvCxnSpPr>
        <p:spPr>
          <a:xfrm>
            <a:off x="705600" y="280826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8" name="Google Shape;308;p27"/>
          <p:cNvSpPr/>
          <p:nvPr/>
        </p:nvSpPr>
        <p:spPr>
          <a:xfrm>
            <a:off x="949770" y="-749968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D0F9EFC-62D5-398B-6C7A-3441DAF3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601" y="434389"/>
            <a:ext cx="3444269" cy="186176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BD0D56B-D193-F33A-634C-14F93C5D6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75" y="2414225"/>
            <a:ext cx="3717060" cy="200922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13DE4A4-431C-0208-1437-D3542302A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20" y="692737"/>
            <a:ext cx="3344779" cy="414815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E768C5-804C-FE9A-28EF-4DBFF924A268}"/>
              </a:ext>
            </a:extLst>
          </p:cNvPr>
          <p:cNvSpPr txBox="1"/>
          <p:nvPr/>
        </p:nvSpPr>
        <p:spPr>
          <a:xfrm>
            <a:off x="420262" y="461004"/>
            <a:ext cx="3079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GB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Excess returns of every portfolio by year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F71851-6A4D-15DF-C9D1-A10CBC7C6FC5}"/>
              </a:ext>
            </a:extLst>
          </p:cNvPr>
          <p:cNvSpPr txBox="1"/>
          <p:nvPr/>
        </p:nvSpPr>
        <p:spPr>
          <a:xfrm>
            <a:off x="7375288" y="98519"/>
            <a:ext cx="10631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GB" sz="7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Descriptive Statistics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682400" y="125661"/>
            <a:ext cx="661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Regression Analysis</a:t>
            </a:r>
            <a:endParaRPr sz="4000" dirty="0"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856000" y="440661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B5ECDE-6DF8-DA63-1EFB-97D977075B82}"/>
                  </a:ext>
                </a:extLst>
              </p:cNvPr>
              <p:cNvSpPr txBox="1"/>
              <p:nvPr/>
            </p:nvSpPr>
            <p:spPr>
              <a:xfrm>
                <a:off x="2298525" y="915437"/>
                <a:ext cx="4546950" cy="2358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𝑹𝑴𝑹𝑭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𝑯𝑴𝑳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𝑺𝑴𝑩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𝑼𝑴𝑫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it-GB" b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B5ECDE-6DF8-DA63-1EFB-97D977075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25" y="915437"/>
                <a:ext cx="4546950" cy="235834"/>
              </a:xfrm>
              <a:prstGeom prst="rect">
                <a:avLst/>
              </a:prstGeom>
              <a:blipFill>
                <a:blip r:embed="rId3"/>
                <a:stretch>
                  <a:fillRect t="-10526" b="-26316"/>
                </a:stretch>
              </a:blipFill>
            </p:spPr>
            <p:txBody>
              <a:bodyPr/>
              <a:lstStyle/>
              <a:p>
                <a:r>
                  <a:rPr lang="it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oogle Shape;303;p27">
            <a:extLst>
              <a:ext uri="{FF2B5EF4-FFF2-40B4-BE49-F238E27FC236}">
                <a16:creationId xmlns:a16="http://schemas.microsoft.com/office/drawing/2014/main" id="{815A29B5-F6F3-B7D1-83FF-5559F7590F93}"/>
              </a:ext>
            </a:extLst>
          </p:cNvPr>
          <p:cNvGrpSpPr/>
          <p:nvPr/>
        </p:nvGrpSpPr>
        <p:grpSpPr>
          <a:xfrm rot="-899982">
            <a:off x="7296973" y="2928668"/>
            <a:ext cx="2451226" cy="2451226"/>
            <a:chOff x="269239" y="624399"/>
            <a:chExt cx="2386800" cy="2386800"/>
          </a:xfrm>
        </p:grpSpPr>
        <p:sp>
          <p:nvSpPr>
            <p:cNvPr id="15" name="Google Shape;304;p27">
              <a:extLst>
                <a:ext uri="{FF2B5EF4-FFF2-40B4-BE49-F238E27FC236}">
                  <a16:creationId xmlns:a16="http://schemas.microsoft.com/office/drawing/2014/main" id="{2B1A9CD0-2D8D-E45C-3229-E8FF36B06A15}"/>
                </a:ext>
              </a:extLst>
            </p:cNvPr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5;p27">
              <a:extLst>
                <a:ext uri="{FF2B5EF4-FFF2-40B4-BE49-F238E27FC236}">
                  <a16:creationId xmlns:a16="http://schemas.microsoft.com/office/drawing/2014/main" id="{FDF0EEE5-B4A6-C712-213C-2EF49068858A}"/>
                </a:ext>
              </a:extLst>
            </p:cNvPr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306;p27">
            <a:extLst>
              <a:ext uri="{FF2B5EF4-FFF2-40B4-BE49-F238E27FC236}">
                <a16:creationId xmlns:a16="http://schemas.microsoft.com/office/drawing/2014/main" id="{A4BDB068-1347-C6DD-7076-DFD0FE8F7B34}"/>
              </a:ext>
            </a:extLst>
          </p:cNvPr>
          <p:cNvSpPr/>
          <p:nvPr/>
        </p:nvSpPr>
        <p:spPr>
          <a:xfrm>
            <a:off x="7787094" y="3418836"/>
            <a:ext cx="1470900" cy="14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DEC104-F130-A0A2-4787-64EE96A7D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8"/>
          <a:stretch/>
        </p:blipFill>
        <p:spPr bwMode="auto">
          <a:xfrm>
            <a:off x="931032" y="1406427"/>
            <a:ext cx="3299432" cy="15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E2F536-2AF3-5B6A-6E8F-C9F550029A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6"/>
          <a:stretch/>
        </p:blipFill>
        <p:spPr bwMode="auto">
          <a:xfrm>
            <a:off x="4747162" y="1406426"/>
            <a:ext cx="3309314" cy="15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3B3BAF-7145-8D78-FE91-8042AAAF7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58"/>
          <a:stretch/>
        </p:blipFill>
        <p:spPr bwMode="auto">
          <a:xfrm>
            <a:off x="931032" y="3258857"/>
            <a:ext cx="3299432" cy="15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DB0798-3003-218D-56B2-65B67F4C0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6"/>
          <a:stretch/>
        </p:blipFill>
        <p:spPr bwMode="auto">
          <a:xfrm>
            <a:off x="4747162" y="3258857"/>
            <a:ext cx="3309314" cy="15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A351EBB-56FC-863F-B4CE-023E85145769}"/>
                  </a:ext>
                </a:extLst>
              </p:cNvPr>
              <p:cNvSpPr txBox="1"/>
              <p:nvPr/>
            </p:nvSpPr>
            <p:spPr>
              <a:xfrm>
                <a:off x="269748" y="1190562"/>
                <a:ext cx="470916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1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𝑹𝑴𝑹𝑭</m:t>
                      </m:r>
                    </m:oMath>
                  </m:oMathPara>
                </a14:m>
                <a:endParaRPr lang="it-IT" sz="110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A351EBB-56FC-863F-B4CE-023E85145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48" y="1190562"/>
                <a:ext cx="470916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2BD5888-6CEE-8B6C-1131-5B61F7480407}"/>
                  </a:ext>
                </a:extLst>
              </p:cNvPr>
              <p:cNvSpPr txBox="1"/>
              <p:nvPr/>
            </p:nvSpPr>
            <p:spPr>
              <a:xfrm>
                <a:off x="4047239" y="1190562"/>
                <a:ext cx="470916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1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𝑯𝑴𝑳</m:t>
                      </m:r>
                    </m:oMath>
                  </m:oMathPara>
                </a14:m>
                <a:endParaRPr lang="it-IT" sz="1100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2BD5888-6CEE-8B6C-1131-5B61F7480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39" y="1190562"/>
                <a:ext cx="470916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F0E56C9-CAEA-0D4D-4AAE-6CE8CB33C1F7}"/>
                  </a:ext>
                </a:extLst>
              </p:cNvPr>
              <p:cNvSpPr txBox="1"/>
              <p:nvPr/>
            </p:nvSpPr>
            <p:spPr>
              <a:xfrm>
                <a:off x="226168" y="3036546"/>
                <a:ext cx="470916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1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𝑺𝑴𝑩</m:t>
                      </m:r>
                    </m:oMath>
                  </m:oMathPara>
                </a14:m>
                <a:endParaRPr lang="it-IT" sz="1100" dirty="0"/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8F0E56C9-CAEA-0D4D-4AAE-6CE8CB33C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8" y="3036546"/>
                <a:ext cx="470916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DD0B608-6852-BEDC-DBB1-BE5166F8A195}"/>
                  </a:ext>
                </a:extLst>
              </p:cNvPr>
              <p:cNvSpPr txBox="1"/>
              <p:nvPr/>
            </p:nvSpPr>
            <p:spPr>
              <a:xfrm>
                <a:off x="4047239" y="3057074"/>
                <a:ext cx="470916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1" i="1" smtClean="0">
                          <a:latin typeface="Cambria Math" panose="02040503050406030204" pitchFamily="18" charset="0"/>
                        </a:rPr>
                        <m:t>𝑼𝑴𝑫</m:t>
                      </m:r>
                    </m:oMath>
                  </m:oMathPara>
                </a14:m>
                <a:endParaRPr lang="it-IT" sz="1100" b="1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DD0B608-6852-BEDC-DBB1-BE5166F8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39" y="3057074"/>
                <a:ext cx="470916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96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 rot="-899982">
            <a:off x="7296973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7"/>
          <p:cNvSpPr/>
          <p:nvPr/>
        </p:nvSpPr>
        <p:spPr>
          <a:xfrm>
            <a:off x="7787094" y="3418836"/>
            <a:ext cx="1470900" cy="14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27"/>
          <p:cNvCxnSpPr/>
          <p:nvPr/>
        </p:nvCxnSpPr>
        <p:spPr>
          <a:xfrm>
            <a:off x="705600" y="280826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8" name="Google Shape;308;p27"/>
          <p:cNvSpPr/>
          <p:nvPr/>
        </p:nvSpPr>
        <p:spPr>
          <a:xfrm>
            <a:off x="949770" y="-749968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F71851-6A4D-15DF-C9D1-A10CBC7C6FC5}"/>
              </a:ext>
            </a:extLst>
          </p:cNvPr>
          <p:cNvSpPr txBox="1"/>
          <p:nvPr/>
        </p:nvSpPr>
        <p:spPr>
          <a:xfrm>
            <a:off x="7375288" y="98519"/>
            <a:ext cx="10134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GB" sz="7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Regression Analysis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308B7B2-571B-359A-9887-6FDE26AA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27" y="686158"/>
            <a:ext cx="2965414" cy="42722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9A43825-CA85-BF4B-F744-486EFDFF4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6"/>
          <a:stretch/>
        </p:blipFill>
        <p:spPr>
          <a:xfrm>
            <a:off x="4734741" y="686159"/>
            <a:ext cx="2519975" cy="427224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432D3BD-8175-3B3D-5244-B2F888752AD2}"/>
              </a:ext>
            </a:extLst>
          </p:cNvPr>
          <p:cNvSpPr txBox="1"/>
          <p:nvPr/>
        </p:nvSpPr>
        <p:spPr>
          <a:xfrm>
            <a:off x="2217235" y="409158"/>
            <a:ext cx="4709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 err="1">
                <a:solidFill>
                  <a:srgbClr val="191919"/>
                </a:solidFill>
                <a:latin typeface="Playfair Display ExtraBold"/>
                <a:sym typeface="Playfair Display ExtraBold"/>
              </a:rPr>
              <a:t>Summary</a:t>
            </a:r>
            <a:r>
              <a:rPr lang="it-IT" sz="1200" dirty="0">
                <a:solidFill>
                  <a:srgbClr val="191919"/>
                </a:solidFill>
                <a:latin typeface="Playfair Display ExtraBold"/>
                <a:sym typeface="Playfair Display ExtraBold"/>
              </a:rPr>
              <a:t> </a:t>
            </a:r>
            <a:r>
              <a:rPr lang="it-IT" sz="1200" dirty="0" err="1">
                <a:solidFill>
                  <a:srgbClr val="191919"/>
                </a:solidFill>
                <a:latin typeface="Playfair Display ExtraBold"/>
                <a:sym typeface="Playfair Display ExtraBold"/>
              </a:rPr>
              <a:t>statistics</a:t>
            </a:r>
            <a:r>
              <a:rPr lang="it-IT" sz="1200" dirty="0">
                <a:solidFill>
                  <a:srgbClr val="191919"/>
                </a:solidFill>
                <a:latin typeface="Playfair Display ExtraBold"/>
                <a:sym typeface="Playfair Display ExtraBold"/>
              </a:rPr>
              <a:t> of </a:t>
            </a:r>
            <a:r>
              <a:rPr lang="it-IT" sz="1200" dirty="0" err="1">
                <a:solidFill>
                  <a:srgbClr val="191919"/>
                </a:solidFill>
                <a:latin typeface="Playfair Display ExtraBold"/>
                <a:sym typeface="Playfair Display ExtraBold"/>
              </a:rPr>
              <a:t>regression</a:t>
            </a:r>
            <a:r>
              <a:rPr lang="it-IT" sz="1200" dirty="0">
                <a:solidFill>
                  <a:srgbClr val="191919"/>
                </a:solidFill>
                <a:latin typeface="Playfair Display ExtraBold"/>
                <a:sym typeface="Playfair Display ExtraBold"/>
              </a:rPr>
              <a:t> models</a:t>
            </a:r>
          </a:p>
        </p:txBody>
      </p:sp>
    </p:spTree>
    <p:extLst>
      <p:ext uri="{BB962C8B-B14F-4D97-AF65-F5344CB8AC3E}">
        <p14:creationId xmlns:p14="http://schemas.microsoft.com/office/powerpoint/2010/main" val="42389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 rot="-899982">
            <a:off x="7296973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7"/>
          <p:cNvSpPr/>
          <p:nvPr/>
        </p:nvSpPr>
        <p:spPr>
          <a:xfrm>
            <a:off x="7787094" y="3418836"/>
            <a:ext cx="1470900" cy="14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27"/>
          <p:cNvCxnSpPr/>
          <p:nvPr/>
        </p:nvCxnSpPr>
        <p:spPr>
          <a:xfrm>
            <a:off x="705600" y="280826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8" name="Google Shape;308;p27"/>
          <p:cNvSpPr/>
          <p:nvPr/>
        </p:nvSpPr>
        <p:spPr>
          <a:xfrm>
            <a:off x="949770" y="-749968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F71851-6A4D-15DF-C9D1-A10CBC7C6FC5}"/>
              </a:ext>
            </a:extLst>
          </p:cNvPr>
          <p:cNvSpPr txBox="1"/>
          <p:nvPr/>
        </p:nvSpPr>
        <p:spPr>
          <a:xfrm>
            <a:off x="7375288" y="98519"/>
            <a:ext cx="10134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GB" sz="7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Regression Analysis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B23784-B92A-BD11-280F-0EDEEF30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2" y="1654959"/>
            <a:ext cx="3659984" cy="293595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8EF45DA-133D-E24D-5CA5-64D8E4A93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397" y="599082"/>
            <a:ext cx="3748514" cy="29511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C1EEDA-1230-D27C-A2FA-94366AB304D8}"/>
              </a:ext>
            </a:extLst>
          </p:cNvPr>
          <p:cNvSpPr txBox="1"/>
          <p:nvPr/>
        </p:nvSpPr>
        <p:spPr>
          <a:xfrm>
            <a:off x="918489" y="1377960"/>
            <a:ext cx="2642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GB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Added-Variable Plot for portfolio 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1DAC47-2782-A9DB-CC64-6A5E90985D4C}"/>
              </a:ext>
            </a:extLst>
          </p:cNvPr>
          <p:cNvSpPr txBox="1"/>
          <p:nvPr/>
        </p:nvSpPr>
        <p:spPr>
          <a:xfrm>
            <a:off x="4937367" y="3650760"/>
            <a:ext cx="274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GB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Added-Variable Plot for portfolio 10</a:t>
            </a:r>
          </a:p>
        </p:txBody>
      </p:sp>
    </p:spTree>
    <p:extLst>
      <p:ext uri="{BB962C8B-B14F-4D97-AF65-F5344CB8AC3E}">
        <p14:creationId xmlns:p14="http://schemas.microsoft.com/office/powerpoint/2010/main" val="411656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7"/>
          <p:cNvGrpSpPr/>
          <p:nvPr/>
        </p:nvGrpSpPr>
        <p:grpSpPr>
          <a:xfrm rot="-899982">
            <a:off x="7296973" y="2928668"/>
            <a:ext cx="2451226" cy="2451226"/>
            <a:chOff x="269239" y="624399"/>
            <a:chExt cx="2386800" cy="2386800"/>
          </a:xfrm>
        </p:grpSpPr>
        <p:sp>
          <p:nvSpPr>
            <p:cNvPr id="304" name="Google Shape;304;p27"/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7"/>
          <p:cNvSpPr/>
          <p:nvPr/>
        </p:nvSpPr>
        <p:spPr>
          <a:xfrm>
            <a:off x="7787094" y="3418836"/>
            <a:ext cx="1470900" cy="14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7" name="Google Shape;307;p27"/>
          <p:cNvCxnSpPr/>
          <p:nvPr/>
        </p:nvCxnSpPr>
        <p:spPr>
          <a:xfrm>
            <a:off x="705600" y="280826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8" name="Google Shape;308;p27"/>
          <p:cNvSpPr/>
          <p:nvPr/>
        </p:nvSpPr>
        <p:spPr>
          <a:xfrm>
            <a:off x="949770" y="-749968"/>
            <a:ext cx="990300" cy="990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3F71851-6A4D-15DF-C9D1-A10CBC7C6FC5}"/>
              </a:ext>
            </a:extLst>
          </p:cNvPr>
          <p:cNvSpPr txBox="1"/>
          <p:nvPr/>
        </p:nvSpPr>
        <p:spPr>
          <a:xfrm>
            <a:off x="7375288" y="98519"/>
            <a:ext cx="10134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GB" sz="7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Regression Analysis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C1EEDA-1230-D27C-A2FA-94366AB304D8}"/>
              </a:ext>
            </a:extLst>
          </p:cNvPr>
          <p:cNvSpPr txBox="1"/>
          <p:nvPr/>
        </p:nvSpPr>
        <p:spPr>
          <a:xfrm>
            <a:off x="2260480" y="721392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GB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Added-Variable Plot for portfolio 4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559702D-C029-59D7-8782-DFE118C6F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74" y="1038886"/>
            <a:ext cx="4310083" cy="341539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08E8A9E-9EDC-A782-33B9-A1A9483863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770" r="16218"/>
          <a:stretch/>
        </p:blipFill>
        <p:spPr>
          <a:xfrm>
            <a:off x="6865529" y="694082"/>
            <a:ext cx="389187" cy="4380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30E09F0-53CE-C015-0D30-F10ABC621E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425"/>
          <a:stretch/>
        </p:blipFill>
        <p:spPr>
          <a:xfrm>
            <a:off x="6237660" y="694085"/>
            <a:ext cx="735033" cy="438051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57C9C24-0B75-8D1E-F675-AF0B9C8B22E2}"/>
              </a:ext>
            </a:extLst>
          </p:cNvPr>
          <p:cNvSpPr txBox="1"/>
          <p:nvPr/>
        </p:nvSpPr>
        <p:spPr>
          <a:xfrm>
            <a:off x="4361985" y="391821"/>
            <a:ext cx="4709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>
                <a:solidFill>
                  <a:srgbClr val="191919"/>
                </a:solidFill>
                <a:latin typeface="Playfair Display ExtraBold"/>
                <a:sym typeface="Playfair Display ExtraBold"/>
              </a:rPr>
              <a:t>P</a:t>
            </a:r>
            <a:r>
              <a:rPr kumimoji="0" lang="it-GB" sz="12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layfair Display ExtraBold"/>
                <a:cs typeface="Arial"/>
                <a:sym typeface="Playfair Display ExtraBold"/>
              </a:rPr>
              <a:t>ortfolio</a:t>
            </a: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Playfair Display ExtraBold"/>
                <a:cs typeface="Arial"/>
                <a:sym typeface="Playfair Display ExtraBold"/>
              </a:rPr>
              <a:t> 4 model</a:t>
            </a:r>
          </a:p>
        </p:txBody>
      </p:sp>
    </p:spTree>
    <p:extLst>
      <p:ext uri="{BB962C8B-B14F-4D97-AF65-F5344CB8AC3E}">
        <p14:creationId xmlns:p14="http://schemas.microsoft.com/office/powerpoint/2010/main" val="174398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666826" y="410050"/>
            <a:ext cx="661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Cross-Sectional </a:t>
            </a:r>
            <a:br>
              <a:rPr lang="en" sz="4000" dirty="0"/>
            </a:br>
            <a:r>
              <a:rPr lang="en" sz="4000" dirty="0"/>
              <a:t>Analysis</a:t>
            </a:r>
            <a:endParaRPr sz="4000" dirty="0"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5703688" y="427956"/>
            <a:ext cx="2582400" cy="289350"/>
            <a:chOff x="6967625" y="394825"/>
            <a:chExt cx="2582400" cy="289350"/>
          </a:xfrm>
        </p:grpSpPr>
        <p:sp>
          <p:nvSpPr>
            <p:cNvPr id="218" name="Google Shape;218;p25"/>
            <p:cNvSpPr/>
            <p:nvPr/>
          </p:nvSpPr>
          <p:spPr>
            <a:xfrm rot="-5400000">
              <a:off x="6967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rot="-5400000">
              <a:off x="6967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7158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 rot="-5400000">
              <a:off x="7158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 rot="-5400000">
              <a:off x="7348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 rot="-5400000">
              <a:off x="7348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 rot="-5400000">
              <a:off x="7539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 rot="-5400000">
              <a:off x="7539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 rot="-5400000">
              <a:off x="7729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rot="-5400000">
              <a:off x="7729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7920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 rot="-5400000">
              <a:off x="7920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 rot="-5400000">
              <a:off x="8110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 rot="-5400000">
              <a:off x="8110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 rot="-5400000">
              <a:off x="8301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 rot="-5400000">
              <a:off x="8301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-5400000">
              <a:off x="8491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-5400000">
              <a:off x="8491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-5400000">
              <a:off x="8682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-5400000">
              <a:off x="8682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-5400000">
              <a:off x="8872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-5400000">
              <a:off x="8872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 rot="-5400000">
              <a:off x="9063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 rot="-5400000">
              <a:off x="9063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 rot="-5400000">
              <a:off x="92536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 rot="-5400000">
              <a:off x="92536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 rot="-5400000">
              <a:off x="9444125" y="57827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 rot="-5400000">
              <a:off x="9444125" y="394825"/>
              <a:ext cx="105900" cy="10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6" name="Google Shape;246;p25"/>
          <p:cNvCxnSpPr/>
          <p:nvPr/>
        </p:nvCxnSpPr>
        <p:spPr>
          <a:xfrm>
            <a:off x="705600" y="256850"/>
            <a:ext cx="773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9A689FD5-9164-2C7C-7E83-7D9DAFC0F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4" y="2211880"/>
            <a:ext cx="5296570" cy="1342792"/>
          </a:xfrm>
          <a:prstGeom prst="rect">
            <a:avLst/>
          </a:prstGeom>
        </p:spPr>
      </p:pic>
      <p:grpSp>
        <p:nvGrpSpPr>
          <p:cNvPr id="12" name="Google Shape;303;p27">
            <a:extLst>
              <a:ext uri="{FF2B5EF4-FFF2-40B4-BE49-F238E27FC236}">
                <a16:creationId xmlns:a16="http://schemas.microsoft.com/office/drawing/2014/main" id="{9DE333F6-97B5-E6E9-DB43-83E1A536B1BC}"/>
              </a:ext>
            </a:extLst>
          </p:cNvPr>
          <p:cNvGrpSpPr/>
          <p:nvPr/>
        </p:nvGrpSpPr>
        <p:grpSpPr>
          <a:xfrm rot="-899982">
            <a:off x="7296973" y="2928668"/>
            <a:ext cx="2451226" cy="2451226"/>
            <a:chOff x="269239" y="624399"/>
            <a:chExt cx="2386800" cy="2386800"/>
          </a:xfrm>
        </p:grpSpPr>
        <p:sp>
          <p:nvSpPr>
            <p:cNvPr id="13" name="Google Shape;304;p27">
              <a:extLst>
                <a:ext uri="{FF2B5EF4-FFF2-40B4-BE49-F238E27FC236}">
                  <a16:creationId xmlns:a16="http://schemas.microsoft.com/office/drawing/2014/main" id="{E88AEFE9-8917-DA82-011B-61953A3ACD70}"/>
                </a:ext>
              </a:extLst>
            </p:cNvPr>
            <p:cNvSpPr/>
            <p:nvPr/>
          </p:nvSpPr>
          <p:spPr>
            <a:xfrm rot="-1970538">
              <a:off x="599418" y="954577"/>
              <a:ext cx="1726444" cy="1726444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5;p27">
              <a:extLst>
                <a:ext uri="{FF2B5EF4-FFF2-40B4-BE49-F238E27FC236}">
                  <a16:creationId xmlns:a16="http://schemas.microsoft.com/office/drawing/2014/main" id="{67915AB3-C6EB-051F-1FED-13476F532210}"/>
                </a:ext>
              </a:extLst>
            </p:cNvPr>
            <p:cNvSpPr/>
            <p:nvPr/>
          </p:nvSpPr>
          <p:spPr>
            <a:xfrm rot="-1969931">
              <a:off x="929754" y="1027196"/>
              <a:ext cx="127817" cy="12781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06;p27">
            <a:extLst>
              <a:ext uri="{FF2B5EF4-FFF2-40B4-BE49-F238E27FC236}">
                <a16:creationId xmlns:a16="http://schemas.microsoft.com/office/drawing/2014/main" id="{7D92D94D-E664-6BFC-2069-8219745F1337}"/>
              </a:ext>
            </a:extLst>
          </p:cNvPr>
          <p:cNvSpPr/>
          <p:nvPr/>
        </p:nvSpPr>
        <p:spPr>
          <a:xfrm>
            <a:off x="7787094" y="3418836"/>
            <a:ext cx="1470900" cy="147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96690F6-2504-25A1-DDC6-C5FAE907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05" y="810985"/>
            <a:ext cx="2600083" cy="422695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829256-6F7D-9CCE-FA38-501B9B0052B5}"/>
              </a:ext>
            </a:extLst>
          </p:cNvPr>
          <p:cNvSpPr txBox="1"/>
          <p:nvPr/>
        </p:nvSpPr>
        <p:spPr>
          <a:xfrm>
            <a:off x="666826" y="1405049"/>
            <a:ext cx="4709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Cross-</a:t>
            </a:r>
            <a:r>
              <a:rPr lang="it-IT" sz="1200" dirty="0" err="1">
                <a:solidFill>
                  <a:schemeClr val="dk1"/>
                </a:solidFill>
                <a:latin typeface="Playfair Display ExtraBold"/>
                <a:sym typeface="Playfair Display ExtraBold"/>
              </a:rPr>
              <a:t>sectional</a:t>
            </a:r>
            <a:r>
              <a:rPr lang="it-IT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Playfair Display ExtraBold"/>
                <a:sym typeface="Playfair Display ExtraBold"/>
              </a:rPr>
              <a:t>correlation</a:t>
            </a:r>
            <a:r>
              <a:rPr lang="it-IT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Playfair Display ExtraBold"/>
                <a:sym typeface="Playfair Display ExtraBold"/>
              </a:rPr>
              <a:t>matrix</a:t>
            </a:r>
            <a:endParaRPr lang="it-IT" sz="1200" dirty="0">
              <a:solidFill>
                <a:schemeClr val="dk1"/>
              </a:solidFill>
              <a:latin typeface="Playfair Display ExtraBold"/>
              <a:sym typeface="Playfair Display ExtraBold"/>
            </a:endParaRPr>
          </a:p>
          <a:p>
            <a:r>
              <a:rPr lang="it-IT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and </a:t>
            </a:r>
            <a:r>
              <a:rPr lang="it-IT" sz="1200" dirty="0" err="1">
                <a:solidFill>
                  <a:schemeClr val="dk1"/>
                </a:solidFill>
                <a:latin typeface="Playfair Display ExtraBold"/>
                <a:sym typeface="Playfair Display ExtraBold"/>
              </a:rPr>
              <a:t>summary</a:t>
            </a:r>
            <a:r>
              <a:rPr lang="it-IT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 </a:t>
            </a:r>
            <a:r>
              <a:rPr lang="it-IT" sz="1200" dirty="0" err="1">
                <a:solidFill>
                  <a:schemeClr val="dk1"/>
                </a:solidFill>
                <a:latin typeface="Playfair Display ExtraBold"/>
                <a:sym typeface="Playfair Display ExtraBold"/>
              </a:rPr>
              <a:t>statistics</a:t>
            </a:r>
            <a:r>
              <a:rPr lang="it-IT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 of </a:t>
            </a:r>
            <a:r>
              <a:rPr lang="it-IT" sz="1200" dirty="0" err="1">
                <a:solidFill>
                  <a:schemeClr val="dk1"/>
                </a:solidFill>
                <a:latin typeface="Playfair Display ExtraBold"/>
                <a:sym typeface="Playfair Display ExtraBold"/>
              </a:rPr>
              <a:t>regression</a:t>
            </a:r>
            <a:r>
              <a:rPr lang="it-IT" sz="1200" dirty="0">
                <a:solidFill>
                  <a:schemeClr val="dk1"/>
                </a:solidFill>
                <a:latin typeface="Playfair Display ExtraBold"/>
                <a:sym typeface="Playfair Display ExtraBold"/>
              </a:rPr>
              <a:t> models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333935015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Basic Template by Slidesgo">
  <a:themeElements>
    <a:clrScheme name="Simple Light">
      <a:dk1>
        <a:srgbClr val="191919"/>
      </a:dk1>
      <a:lt1>
        <a:srgbClr val="F0F0F0"/>
      </a:lt1>
      <a:dk2>
        <a:srgbClr val="E7C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118</Words>
  <Application>Microsoft Office PowerPoint</Application>
  <PresentationFormat>Presentazione su schermo (16:9)</PresentationFormat>
  <Paragraphs>31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Bebas Neue</vt:lpstr>
      <vt:lpstr>Roboto</vt:lpstr>
      <vt:lpstr>Playfair Display ExtraBold</vt:lpstr>
      <vt:lpstr>Cambria Math</vt:lpstr>
      <vt:lpstr>Minimalist Business Basic Template by Slidesgo</vt:lpstr>
      <vt:lpstr>Fama&amp;French&amp;Carhart Portfolio  Analysis</vt:lpstr>
      <vt:lpstr>Table of contents</vt:lpstr>
      <vt:lpstr>Descriptive Statistics</vt:lpstr>
      <vt:lpstr>Presentazione standard di PowerPoint</vt:lpstr>
      <vt:lpstr>Regression Analysis</vt:lpstr>
      <vt:lpstr>Presentazione standard di PowerPoint</vt:lpstr>
      <vt:lpstr>Presentazione standard di PowerPoint</vt:lpstr>
      <vt:lpstr>Presentazione standard di PowerPoint</vt:lpstr>
      <vt:lpstr>Cross-Sectional  Analysis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Fama&amp;French&amp;Carhart Portfolio  Analysis</dc:title>
  <cp:lastModifiedBy>David Alexander Moe</cp:lastModifiedBy>
  <cp:revision>10</cp:revision>
  <dcterms:modified xsi:type="dcterms:W3CDTF">2022-12-09T14:15:38Z</dcterms:modified>
</cp:coreProperties>
</file>