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76" r:id="rId4"/>
    <p:sldId id="278" r:id="rId5"/>
    <p:sldId id="277" r:id="rId6"/>
    <p:sldId id="280" r:id="rId7"/>
    <p:sldId id="281" r:id="rId8"/>
    <p:sldId id="282" r:id="rId9"/>
    <p:sldId id="283" r:id="rId10"/>
    <p:sldId id="285" r:id="rId11"/>
    <p:sldId id="286" r:id="rId12"/>
    <p:sldId id="287" r:id="rId13"/>
    <p:sldId id="288" r:id="rId14"/>
    <p:sldId id="28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168" y="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39204-128A-444F-A2AE-CFD15149FBFF}" type="datetime1">
              <a:rPr lang="pt-PT" smtClean="0"/>
              <a:t>13/05/2013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Jorge Araújo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A70F2-0302-0849-9EC5-987E8684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468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AAC34-34B4-144E-B6CE-E9665F74F05E}" type="datetime1">
              <a:rPr lang="pt-PT" smtClean="0"/>
              <a:t>13/05/2013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Jorge Araújo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E73EC-2AD3-D149-9800-44389037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706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E73EC-2AD3-D149-9800-44389037C3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15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BF41-F376-F445-B3A2-A538B633426F}" type="datetime1">
              <a:rPr lang="pt-PT" smtClean="0"/>
              <a:t>13/05/2013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Author: Jorge Araújo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2042-CBCC-5F4B-9C99-BE8C4D70F593}" type="datetime1">
              <a:rPr lang="pt-PT" smtClean="0"/>
              <a:t>13/05/2013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Jorge Araújo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75B8-52E2-F14E-A28B-C74D83EAE9E1}" type="datetime1">
              <a:rPr lang="pt-PT" smtClean="0"/>
              <a:t>13/05/2013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Jorge Araújo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5E8C-C504-5E45-95DB-888D15368E93}" type="datetime1">
              <a:rPr lang="pt-PT" smtClean="0"/>
              <a:t>13/05/2013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Jorge Araújo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3CC5-CC30-E742-953F-99B045866BB1}" type="datetime1">
              <a:rPr lang="pt-PT" smtClean="0"/>
              <a:t>13/05/2013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Jorge Araújo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9386-5D7B-364C-8110-5D9BA90FF3E9}" type="datetime1">
              <a:rPr lang="pt-PT" smtClean="0"/>
              <a:t>13/05/2013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Jorge Araújo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470-7B77-2A4E-8527-943AE812213F}" type="datetime1">
              <a:rPr lang="pt-PT" smtClean="0"/>
              <a:t>13/05/2013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Jorge Araújo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6D7C9-5100-C149-BDD1-DD63FEA0791B}" type="datetime1">
              <a:rPr lang="pt-PT" smtClean="0"/>
              <a:t>13/05/2013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Jorge Araújo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1146-6AE7-934B-9076-32ED2BBEA50A}" type="datetime1">
              <a:rPr lang="pt-PT" smtClean="0"/>
              <a:t>13/05/2013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Jorge Araújo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5E11-C05D-DA4D-9F70-DC034CAE77AC}" type="datetime1">
              <a:rPr lang="pt-PT" smtClean="0"/>
              <a:t>13/05/2013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Jorge Araújo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E364-05FD-CA41-A872-39D0DF6612FD}" type="datetime1">
              <a:rPr lang="pt-PT" smtClean="0"/>
              <a:t>13/05/2013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Jorge Araújo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F158179-1174-C247-831A-A67F53E6F199}" type="datetime1">
              <a:rPr lang="pt-PT" smtClean="0"/>
              <a:t>13/05/2013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Author: Jorge Araújo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Amazon EC2</a:t>
            </a:r>
            <a:br>
              <a:rPr lang="en-US" dirty="0" smtClean="0"/>
            </a:br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Pricing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36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EC2 </a:t>
            </a:r>
            <a:r>
              <a:rPr lang="en-US" dirty="0" err="1" smtClean="0"/>
              <a:t>PricePlan</a:t>
            </a:r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229701" cy="438404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Each Service Offering has one, and only one </a:t>
            </a:r>
            <a:r>
              <a:rPr lang="en-US" sz="2000" dirty="0" err="1" smtClean="0"/>
              <a:t>PricePlan</a:t>
            </a:r>
            <a:endParaRPr lang="en-US" sz="2000" dirty="0" smtClean="0"/>
          </a:p>
          <a:p>
            <a:r>
              <a:rPr lang="en-US" sz="2000" dirty="0" smtClean="0"/>
              <a:t>Each </a:t>
            </a:r>
            <a:r>
              <a:rPr lang="en-US" sz="2000" dirty="0" err="1" smtClean="0"/>
              <a:t>PricePlan</a:t>
            </a:r>
            <a:r>
              <a:rPr lang="en-US" sz="2000" dirty="0" smtClean="0"/>
              <a:t> as at least 4 </a:t>
            </a:r>
            <a:r>
              <a:rPr lang="en-US" sz="2000" dirty="0" err="1" smtClean="0"/>
              <a:t>PriceComponents</a:t>
            </a:r>
            <a:r>
              <a:rPr lang="en-US" sz="2000" dirty="0" smtClean="0"/>
              <a:t>:</a:t>
            </a:r>
          </a:p>
          <a:p>
            <a:pPr lvl="1"/>
            <a:r>
              <a:rPr lang="en-US" sz="1200" dirty="0" smtClean="0"/>
              <a:t>3 for the Data </a:t>
            </a:r>
            <a:r>
              <a:rPr lang="en-US" sz="1200" dirty="0"/>
              <a:t>T</a:t>
            </a:r>
            <a:r>
              <a:rPr lang="en-US" sz="1200" dirty="0" smtClean="0"/>
              <a:t>ransfer prices</a:t>
            </a:r>
          </a:p>
          <a:p>
            <a:pPr lvl="2"/>
            <a:r>
              <a:rPr lang="en-US" sz="1200" dirty="0" smtClean="0"/>
              <a:t>These are the same for all the </a:t>
            </a:r>
            <a:r>
              <a:rPr lang="en-US" sz="1200" dirty="0" err="1" smtClean="0"/>
              <a:t>PricePlan</a:t>
            </a:r>
            <a:r>
              <a:rPr lang="en-US" sz="1200" dirty="0" smtClean="0"/>
              <a:t>, since all use the same Pricing Table for Data Transfer</a:t>
            </a:r>
          </a:p>
          <a:p>
            <a:pPr lvl="2"/>
            <a:r>
              <a:rPr lang="en-US" sz="1200" dirty="0" smtClean="0"/>
              <a:t>Depends mainly on the number of Gb transferred per month</a:t>
            </a:r>
            <a:endParaRPr lang="en-US" sz="1200" dirty="0" smtClean="0"/>
          </a:p>
          <a:p>
            <a:pPr lvl="1"/>
            <a:r>
              <a:rPr lang="en-US" sz="1200" dirty="0" smtClean="0"/>
              <a:t>1 for the instance general price</a:t>
            </a:r>
          </a:p>
          <a:p>
            <a:pPr lvl="2"/>
            <a:r>
              <a:rPr lang="en-US" sz="1200" dirty="0" smtClean="0"/>
              <a:t>Depends on the chosen Operating System and the hours of usage per instance per month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lvl="2"/>
            <a:endParaRPr lang="en-US" sz="1400" dirty="0"/>
          </a:p>
        </p:txBody>
      </p:sp>
      <p:sp>
        <p:nvSpPr>
          <p:cNvPr id="45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F1305E8C-C504-5E45-95DB-888D15368E93}" type="datetime1">
              <a:rPr lang="pt-PT" smtClean="0"/>
              <a:t>13/05/2013</a:t>
            </a:fld>
            <a:endParaRPr lang="en-US" dirty="0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Author: Jorge Araújo</a:t>
            </a:r>
            <a:endParaRPr lang="en-US" dirty="0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 descr="Screen Shot 2013-05-13 at 16.16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4812864"/>
            <a:ext cx="7229701" cy="9761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4620" y="4355206"/>
            <a:ext cx="3215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On-Demand Small Instance Price Plan</a:t>
            </a:r>
            <a:endParaRPr lang="en-US" sz="1400" dirty="0" smtClean="0"/>
          </a:p>
        </p:txBody>
      </p:sp>
      <p:sp>
        <p:nvSpPr>
          <p:cNvPr id="9" name="Frame 8"/>
          <p:cNvSpPr/>
          <p:nvPr/>
        </p:nvSpPr>
        <p:spPr>
          <a:xfrm>
            <a:off x="457200" y="4812864"/>
            <a:ext cx="2370668" cy="177345"/>
          </a:xfrm>
          <a:prstGeom prst="frame">
            <a:avLst>
              <a:gd name="adj1" fmla="val 7289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" name="Elbow Connector 8"/>
          <p:cNvCxnSpPr>
            <a:endCxn id="9" idx="1"/>
          </p:cNvCxnSpPr>
          <p:nvPr/>
        </p:nvCxnSpPr>
        <p:spPr>
          <a:xfrm rot="10800000" flipV="1">
            <a:off x="457200" y="4509095"/>
            <a:ext cx="847420" cy="392442"/>
          </a:xfrm>
          <a:prstGeom prst="bentConnector3">
            <a:avLst>
              <a:gd name="adj1" fmla="val 12697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>
            <a:off x="7538733" y="2400300"/>
            <a:ext cx="296333" cy="153246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8"/>
          <p:cNvCxnSpPr>
            <a:endCxn id="20" idx="3"/>
          </p:cNvCxnSpPr>
          <p:nvPr/>
        </p:nvCxnSpPr>
        <p:spPr>
          <a:xfrm rot="5400000">
            <a:off x="6560852" y="4275651"/>
            <a:ext cx="2400262" cy="14816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ame 19"/>
          <p:cNvSpPr/>
          <p:nvPr/>
        </p:nvSpPr>
        <p:spPr>
          <a:xfrm>
            <a:off x="853440" y="5310704"/>
            <a:ext cx="6833460" cy="478322"/>
          </a:xfrm>
          <a:prstGeom prst="frame">
            <a:avLst>
              <a:gd name="adj1" fmla="val 1979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803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Screen Shot 2013-05-13 at 16.31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37461"/>
            <a:ext cx="6429666" cy="1554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EC2 </a:t>
            </a:r>
            <a:r>
              <a:rPr lang="en-US" dirty="0" smtClean="0"/>
              <a:t>Data Transfer </a:t>
            </a:r>
            <a:r>
              <a:rPr lang="en-US" dirty="0" err="1" smtClean="0"/>
              <a:t>PriceComponent</a:t>
            </a:r>
            <a:endParaRPr lang="en-US" dirty="0"/>
          </a:p>
        </p:txBody>
      </p:sp>
      <p:sp>
        <p:nvSpPr>
          <p:cNvPr id="45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F1305E8C-C504-5E45-95DB-888D15368E93}" type="datetime1">
              <a:rPr lang="pt-PT" smtClean="0"/>
              <a:t>13/05/2013</a:t>
            </a:fld>
            <a:endParaRPr lang="en-US" dirty="0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Author: Jorge Araújo</a:t>
            </a:r>
            <a:endParaRPr lang="en-US" dirty="0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46053" y="1737461"/>
            <a:ext cx="152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PriceComponent</a:t>
            </a:r>
            <a:endParaRPr lang="en-US" sz="1400" dirty="0" smtClean="0"/>
          </a:p>
        </p:txBody>
      </p:sp>
      <p:sp>
        <p:nvSpPr>
          <p:cNvPr id="9" name="Frame 8"/>
          <p:cNvSpPr/>
          <p:nvPr/>
        </p:nvSpPr>
        <p:spPr>
          <a:xfrm>
            <a:off x="853440" y="2061734"/>
            <a:ext cx="683260" cy="177345"/>
          </a:xfrm>
          <a:prstGeom prst="frame">
            <a:avLst>
              <a:gd name="adj1" fmla="val 7289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" name="Elbow Connector 8"/>
          <p:cNvCxnSpPr>
            <a:stCxn id="9" idx="3"/>
            <a:endCxn id="22" idx="0"/>
          </p:cNvCxnSpPr>
          <p:nvPr/>
        </p:nvCxnSpPr>
        <p:spPr>
          <a:xfrm>
            <a:off x="1536700" y="2150407"/>
            <a:ext cx="1196388" cy="13976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8"/>
          <p:cNvCxnSpPr>
            <a:stCxn id="20" idx="3"/>
            <a:endCxn id="8" idx="1"/>
          </p:cNvCxnSpPr>
          <p:nvPr/>
        </p:nvCxnSpPr>
        <p:spPr>
          <a:xfrm flipV="1">
            <a:off x="6886866" y="1891350"/>
            <a:ext cx="559187" cy="8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ame 19"/>
          <p:cNvSpPr/>
          <p:nvPr/>
        </p:nvSpPr>
        <p:spPr>
          <a:xfrm>
            <a:off x="457199" y="1737461"/>
            <a:ext cx="6429667" cy="324273"/>
          </a:xfrm>
          <a:prstGeom prst="frame">
            <a:avLst>
              <a:gd name="adj1" fmla="val 1979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86467" y="3548071"/>
            <a:ext cx="1893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PriceVariable</a:t>
            </a:r>
            <a:r>
              <a:rPr lang="en-US" sz="1400" dirty="0" smtClean="0"/>
              <a:t> (Usage)</a:t>
            </a:r>
            <a:endParaRPr lang="en-US" sz="1400" dirty="0" smtClean="0"/>
          </a:p>
        </p:txBody>
      </p:sp>
      <p:sp>
        <p:nvSpPr>
          <p:cNvPr id="25" name="Frame 24"/>
          <p:cNvSpPr/>
          <p:nvPr/>
        </p:nvSpPr>
        <p:spPr>
          <a:xfrm>
            <a:off x="5733426" y="2061734"/>
            <a:ext cx="870573" cy="1230661"/>
          </a:xfrm>
          <a:prstGeom prst="frame">
            <a:avLst>
              <a:gd name="adj1" fmla="val 1454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6" name="Elbow Connector 8"/>
          <p:cNvCxnSpPr>
            <a:stCxn id="25" idx="1"/>
            <a:endCxn id="29" idx="0"/>
          </p:cNvCxnSpPr>
          <p:nvPr/>
        </p:nvCxnSpPr>
        <p:spPr>
          <a:xfrm rot="10800000" flipV="1">
            <a:off x="5487940" y="2677065"/>
            <a:ext cx="245486" cy="87993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7800" y="3557003"/>
            <a:ext cx="2140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PriceVariable</a:t>
            </a:r>
            <a:r>
              <a:rPr lang="en-US" sz="1400" dirty="0" smtClean="0"/>
              <a:t> (Constant)</a:t>
            </a:r>
            <a:endParaRPr lang="en-US" sz="1400" dirty="0" smtClean="0"/>
          </a:p>
        </p:txBody>
      </p:sp>
      <p:pic>
        <p:nvPicPr>
          <p:cNvPr id="30" name="Picture 29" descr="Screen Shot 2013-05-13 at 16.35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51" y="4120877"/>
            <a:ext cx="5971822" cy="2311673"/>
          </a:xfrm>
          <a:prstGeom prst="rect">
            <a:avLst/>
          </a:prstGeom>
        </p:spPr>
      </p:pic>
      <p:cxnSp>
        <p:nvCxnSpPr>
          <p:cNvPr id="35" name="Elbow Connector 8"/>
          <p:cNvCxnSpPr>
            <a:stCxn id="30" idx="0"/>
            <a:endCxn id="37" idx="2"/>
          </p:cNvCxnSpPr>
          <p:nvPr/>
        </p:nvCxnSpPr>
        <p:spPr>
          <a:xfrm rot="5400000" flipH="1" flipV="1">
            <a:off x="6781286" y="2874691"/>
            <a:ext cx="438663" cy="20537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95273" y="3374437"/>
            <a:ext cx="186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PriceFunction</a:t>
            </a:r>
            <a:r>
              <a:rPr lang="en-US" sz="1400" dirty="0" smtClean="0"/>
              <a:t> (SPIN)</a:t>
            </a:r>
            <a:endParaRPr lang="en-US" sz="1400" dirty="0" smtClean="0"/>
          </a:p>
        </p:txBody>
      </p:sp>
      <p:sp>
        <p:nvSpPr>
          <p:cNvPr id="49" name="Frame 48"/>
          <p:cNvSpPr/>
          <p:nvPr/>
        </p:nvSpPr>
        <p:spPr>
          <a:xfrm>
            <a:off x="457199" y="2309466"/>
            <a:ext cx="1329268" cy="982930"/>
          </a:xfrm>
          <a:prstGeom prst="frame">
            <a:avLst>
              <a:gd name="adj1" fmla="val 1691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53" name="Elbow Connector 8"/>
          <p:cNvCxnSpPr>
            <a:stCxn id="49" idx="2"/>
            <a:endCxn id="55" idx="1"/>
          </p:cNvCxnSpPr>
          <p:nvPr/>
        </p:nvCxnSpPr>
        <p:spPr>
          <a:xfrm rot="16200000" flipH="1">
            <a:off x="864989" y="3549240"/>
            <a:ext cx="2582609" cy="20689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rame 54"/>
          <p:cNvSpPr/>
          <p:nvPr/>
        </p:nvSpPr>
        <p:spPr>
          <a:xfrm>
            <a:off x="3190753" y="5425410"/>
            <a:ext cx="5737347" cy="899190"/>
          </a:xfrm>
          <a:prstGeom prst="frame">
            <a:avLst>
              <a:gd name="adj1" fmla="val 279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24088" y="4828231"/>
            <a:ext cx="18637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final price is calculated depending on several values</a:t>
            </a:r>
            <a:endParaRPr lang="en-US" sz="1400" dirty="0" smtClean="0"/>
          </a:p>
        </p:txBody>
      </p:sp>
      <p:sp>
        <p:nvSpPr>
          <p:cNvPr id="58" name="Frame 57"/>
          <p:cNvSpPr/>
          <p:nvPr/>
        </p:nvSpPr>
        <p:spPr>
          <a:xfrm>
            <a:off x="3291840" y="5241715"/>
            <a:ext cx="1985010" cy="177345"/>
          </a:xfrm>
          <a:prstGeom prst="frame">
            <a:avLst>
              <a:gd name="adj1" fmla="val 1918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9" name="Frame 58"/>
          <p:cNvSpPr/>
          <p:nvPr/>
        </p:nvSpPr>
        <p:spPr>
          <a:xfrm>
            <a:off x="3291840" y="4463840"/>
            <a:ext cx="1985010" cy="777875"/>
          </a:xfrm>
          <a:prstGeom prst="frame">
            <a:avLst>
              <a:gd name="adj1" fmla="val 285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0" name="Elbow Connector 8"/>
          <p:cNvCxnSpPr>
            <a:stCxn id="22" idx="2"/>
            <a:endCxn id="58" idx="1"/>
          </p:cNvCxnSpPr>
          <p:nvPr/>
        </p:nvCxnSpPr>
        <p:spPr>
          <a:xfrm rot="16200000" flipH="1">
            <a:off x="2275194" y="4313742"/>
            <a:ext cx="1474540" cy="55875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8"/>
          <p:cNvCxnSpPr>
            <a:stCxn id="29" idx="2"/>
            <a:endCxn id="59" idx="3"/>
          </p:cNvCxnSpPr>
          <p:nvPr/>
        </p:nvCxnSpPr>
        <p:spPr>
          <a:xfrm rot="5400000">
            <a:off x="4888396" y="4253234"/>
            <a:ext cx="987998" cy="21109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522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05-13 at 16.44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573277"/>
            <a:ext cx="5275476" cy="16353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EC2 </a:t>
            </a:r>
            <a:r>
              <a:rPr lang="en-US" dirty="0" smtClean="0"/>
              <a:t>General </a:t>
            </a:r>
            <a:r>
              <a:rPr lang="en-US" dirty="0" err="1" smtClean="0"/>
              <a:t>PriceComponent</a:t>
            </a:r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229701" cy="176985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final price is only known after knowing the amount of hours used in a month</a:t>
            </a:r>
          </a:p>
          <a:p>
            <a:r>
              <a:rPr lang="en-US" sz="2000" dirty="0" smtClean="0"/>
              <a:t>A price function must be used for the dynamic price calculation</a:t>
            </a:r>
          </a:p>
          <a:p>
            <a:r>
              <a:rPr lang="en-US" sz="2000" dirty="0" smtClean="0"/>
              <a:t>Different operating system different price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lvl="2"/>
            <a:endParaRPr lang="en-US" sz="1400" dirty="0"/>
          </a:p>
        </p:txBody>
      </p:sp>
      <p:sp>
        <p:nvSpPr>
          <p:cNvPr id="45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F1305E8C-C504-5E45-95DB-888D15368E93}" type="datetime1">
              <a:rPr lang="pt-PT" smtClean="0"/>
              <a:t>13/05/2013</a:t>
            </a:fld>
            <a:endParaRPr lang="en-US" dirty="0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Author: Jorge Araújo</a:t>
            </a:r>
            <a:endParaRPr lang="en-US" dirty="0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04620" y="4355206"/>
            <a:ext cx="3215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On-Demand Small Instance Price Plan</a:t>
            </a:r>
            <a:endParaRPr lang="en-US" sz="1400" dirty="0" smtClean="0"/>
          </a:p>
        </p:txBody>
      </p:sp>
      <p:sp>
        <p:nvSpPr>
          <p:cNvPr id="9" name="Frame 8"/>
          <p:cNvSpPr/>
          <p:nvPr/>
        </p:nvSpPr>
        <p:spPr>
          <a:xfrm>
            <a:off x="457200" y="3573277"/>
            <a:ext cx="3049940" cy="177345"/>
          </a:xfrm>
          <a:prstGeom prst="frame">
            <a:avLst>
              <a:gd name="adj1" fmla="val 7289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" name="Elbow Connector 8"/>
          <p:cNvCxnSpPr>
            <a:stCxn id="21" idx="1"/>
          </p:cNvCxnSpPr>
          <p:nvPr/>
        </p:nvCxnSpPr>
        <p:spPr>
          <a:xfrm flipH="1">
            <a:off x="3507140" y="3661950"/>
            <a:ext cx="2980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ame 19"/>
          <p:cNvSpPr/>
          <p:nvPr/>
        </p:nvSpPr>
        <p:spPr>
          <a:xfrm>
            <a:off x="924560" y="4843344"/>
            <a:ext cx="2783840" cy="365238"/>
          </a:xfrm>
          <a:prstGeom prst="frame">
            <a:avLst>
              <a:gd name="adj1" fmla="val 1979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87476" y="3508061"/>
            <a:ext cx="1867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On Demand Instance</a:t>
            </a:r>
            <a:endParaRPr lang="en-US" sz="1400" dirty="0" smtClean="0"/>
          </a:p>
        </p:txBody>
      </p:sp>
      <p:cxnSp>
        <p:nvCxnSpPr>
          <p:cNvPr id="24" name="Elbow Connector 8"/>
          <p:cNvCxnSpPr>
            <a:stCxn id="20" idx="3"/>
            <a:endCxn id="27" idx="1"/>
          </p:cNvCxnSpPr>
          <p:nvPr/>
        </p:nvCxnSpPr>
        <p:spPr>
          <a:xfrm>
            <a:off x="3708400" y="5025963"/>
            <a:ext cx="2394889" cy="17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03289" y="4673921"/>
            <a:ext cx="30019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This </a:t>
            </a:r>
            <a:r>
              <a:rPr lang="en-US" sz="1400" dirty="0" err="1" smtClean="0"/>
              <a:t>PriceComponent</a:t>
            </a:r>
            <a:r>
              <a:rPr lang="en-US" sz="1400" dirty="0" smtClean="0"/>
              <a:t> is linked to a </a:t>
            </a:r>
            <a:r>
              <a:rPr lang="en-US" sz="1400" dirty="0" err="1" smtClean="0"/>
              <a:t>PriceFunction</a:t>
            </a:r>
            <a:r>
              <a:rPr lang="en-US" sz="1400" dirty="0" smtClean="0"/>
              <a:t> for dynamically calculate the price</a:t>
            </a:r>
            <a:endParaRPr lang="en-US" sz="1400" dirty="0" smtClean="0"/>
          </a:p>
        </p:txBody>
      </p:sp>
      <p:sp>
        <p:nvSpPr>
          <p:cNvPr id="31" name="Frame 30"/>
          <p:cNvSpPr/>
          <p:nvPr/>
        </p:nvSpPr>
        <p:spPr>
          <a:xfrm>
            <a:off x="924560" y="4039434"/>
            <a:ext cx="2783840" cy="803910"/>
          </a:xfrm>
          <a:prstGeom prst="frame">
            <a:avLst>
              <a:gd name="adj1" fmla="val 1979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4560" y="5548052"/>
            <a:ext cx="300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This </a:t>
            </a:r>
            <a:r>
              <a:rPr lang="en-US" sz="1400" dirty="0" err="1" smtClean="0"/>
              <a:t>PriceComponent</a:t>
            </a:r>
            <a:r>
              <a:rPr lang="en-US" sz="1400" dirty="0" smtClean="0"/>
              <a:t> for 1 Month cycles</a:t>
            </a:r>
            <a:endParaRPr lang="en-US" sz="1400" dirty="0" smtClean="0"/>
          </a:p>
        </p:txBody>
      </p:sp>
      <p:cxnSp>
        <p:nvCxnSpPr>
          <p:cNvPr id="33" name="Elbow Connector 8"/>
          <p:cNvCxnSpPr>
            <a:stCxn id="31" idx="1"/>
            <a:endCxn id="32" idx="1"/>
          </p:cNvCxnSpPr>
          <p:nvPr/>
        </p:nvCxnSpPr>
        <p:spPr>
          <a:xfrm rot="10800000" flipV="1">
            <a:off x="924560" y="4441388"/>
            <a:ext cx="12700" cy="1368273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485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3-05-13 at 17.10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5441"/>
            <a:ext cx="6603999" cy="811817"/>
          </a:xfrm>
          <a:prstGeom prst="rect">
            <a:avLst/>
          </a:prstGeom>
        </p:spPr>
      </p:pic>
      <p:pic>
        <p:nvPicPr>
          <p:cNvPr id="27" name="Picture 26" descr="Screen Shot 2013-05-13 at 17.08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771" y="4063627"/>
            <a:ext cx="6495029" cy="16156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EC2 </a:t>
            </a:r>
            <a:r>
              <a:rPr lang="en-US" dirty="0" smtClean="0"/>
              <a:t>General </a:t>
            </a:r>
            <a:r>
              <a:rPr lang="en-US" dirty="0" err="1" smtClean="0"/>
              <a:t>PriceComponent</a:t>
            </a:r>
            <a:endParaRPr lang="en-US" dirty="0"/>
          </a:p>
        </p:txBody>
      </p:sp>
      <p:sp>
        <p:nvSpPr>
          <p:cNvPr id="45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F1305E8C-C504-5E45-95DB-888D15368E93}" type="datetime1">
              <a:rPr lang="pt-PT" smtClean="0"/>
              <a:t>13/05/2013</a:t>
            </a:fld>
            <a:endParaRPr lang="en-US" dirty="0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Author: Jorge Araújo</a:t>
            </a:r>
            <a:endParaRPr lang="en-US" dirty="0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5620" y="2848389"/>
            <a:ext cx="152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PriceComponent</a:t>
            </a:r>
            <a:endParaRPr lang="en-US" sz="1400" dirty="0" smtClean="0"/>
          </a:p>
        </p:txBody>
      </p:sp>
      <p:sp>
        <p:nvSpPr>
          <p:cNvPr id="9" name="Frame 8"/>
          <p:cNvSpPr/>
          <p:nvPr/>
        </p:nvSpPr>
        <p:spPr>
          <a:xfrm>
            <a:off x="3507139" y="2091013"/>
            <a:ext cx="984427" cy="177345"/>
          </a:xfrm>
          <a:prstGeom prst="frame">
            <a:avLst>
              <a:gd name="adj1" fmla="val 7289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" name="Elbow Connector 8"/>
          <p:cNvCxnSpPr>
            <a:stCxn id="9" idx="2"/>
            <a:endCxn id="42" idx="0"/>
          </p:cNvCxnSpPr>
          <p:nvPr/>
        </p:nvCxnSpPr>
        <p:spPr>
          <a:xfrm>
            <a:off x="3999353" y="2268358"/>
            <a:ext cx="2" cy="426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8"/>
          <p:cNvCxnSpPr>
            <a:stCxn id="20" idx="2"/>
            <a:endCxn id="8" idx="0"/>
          </p:cNvCxnSpPr>
          <p:nvPr/>
        </p:nvCxnSpPr>
        <p:spPr>
          <a:xfrm>
            <a:off x="1528234" y="2297258"/>
            <a:ext cx="0" cy="5511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ame 19"/>
          <p:cNvSpPr/>
          <p:nvPr/>
        </p:nvSpPr>
        <p:spPr>
          <a:xfrm>
            <a:off x="457200" y="1737461"/>
            <a:ext cx="2142068" cy="559797"/>
          </a:xfrm>
          <a:prstGeom prst="frame">
            <a:avLst>
              <a:gd name="adj1" fmla="val 1979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28234" y="3557003"/>
            <a:ext cx="1799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Hours Used (Usage)</a:t>
            </a:r>
            <a:endParaRPr lang="en-US" sz="14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4417800" y="3557003"/>
            <a:ext cx="2140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PriceVariable</a:t>
            </a:r>
            <a:r>
              <a:rPr lang="en-US" sz="1400" dirty="0" smtClean="0"/>
              <a:t> (Constant)</a:t>
            </a:r>
            <a:endParaRPr lang="en-US" sz="1400" dirty="0" smtClean="0"/>
          </a:p>
        </p:txBody>
      </p:sp>
      <p:cxnSp>
        <p:nvCxnSpPr>
          <p:cNvPr id="35" name="Elbow Connector 8"/>
          <p:cNvCxnSpPr>
            <a:stCxn id="27" idx="3"/>
            <a:endCxn id="37" idx="2"/>
          </p:cNvCxnSpPr>
          <p:nvPr/>
        </p:nvCxnSpPr>
        <p:spPr>
          <a:xfrm flipH="1" flipV="1">
            <a:off x="8027473" y="3682214"/>
            <a:ext cx="659327" cy="1189253"/>
          </a:xfrm>
          <a:prstGeom prst="bentConnector4">
            <a:avLst>
              <a:gd name="adj1" fmla="val -34672"/>
              <a:gd name="adj2" fmla="val 8396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95273" y="3374437"/>
            <a:ext cx="186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PriceFunction</a:t>
            </a:r>
            <a:r>
              <a:rPr lang="en-US" sz="1400" dirty="0" smtClean="0"/>
              <a:t> (SPIN)</a:t>
            </a:r>
            <a:endParaRPr lang="en-US" sz="1400" dirty="0" smtClean="0"/>
          </a:p>
        </p:txBody>
      </p:sp>
      <p:sp>
        <p:nvSpPr>
          <p:cNvPr id="55" name="Frame 54"/>
          <p:cNvSpPr/>
          <p:nvPr/>
        </p:nvSpPr>
        <p:spPr>
          <a:xfrm>
            <a:off x="2501071" y="5256541"/>
            <a:ext cx="6042207" cy="133350"/>
          </a:xfrm>
          <a:prstGeom prst="frame">
            <a:avLst>
              <a:gd name="adj1" fmla="val 279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0" name="Elbow Connector 8"/>
          <p:cNvCxnSpPr>
            <a:stCxn id="22" idx="1"/>
            <a:endCxn id="66" idx="1"/>
          </p:cNvCxnSpPr>
          <p:nvPr/>
        </p:nvCxnSpPr>
        <p:spPr>
          <a:xfrm rot="10800000" flipH="1" flipV="1">
            <a:off x="1528234" y="3710892"/>
            <a:ext cx="972836" cy="1244024"/>
          </a:xfrm>
          <a:prstGeom prst="bentConnector3">
            <a:avLst>
              <a:gd name="adj1" fmla="val -2349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ame 30"/>
          <p:cNvSpPr/>
          <p:nvPr/>
        </p:nvSpPr>
        <p:spPr>
          <a:xfrm>
            <a:off x="5573652" y="2091013"/>
            <a:ext cx="984427" cy="177345"/>
          </a:xfrm>
          <a:prstGeom prst="frame">
            <a:avLst>
              <a:gd name="adj1" fmla="val 7289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3" name="Elbow Connector 8"/>
          <p:cNvCxnSpPr>
            <a:stCxn id="43" idx="2"/>
            <a:endCxn id="29" idx="0"/>
          </p:cNvCxnSpPr>
          <p:nvPr/>
        </p:nvCxnSpPr>
        <p:spPr>
          <a:xfrm rot="5400000">
            <a:off x="5491480" y="2982616"/>
            <a:ext cx="570847" cy="5779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52264" y="2694500"/>
            <a:ext cx="1094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Linux Price</a:t>
            </a:r>
            <a:endParaRPr lang="en-US" sz="14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369745" y="2678379"/>
            <a:ext cx="1392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Windows Price</a:t>
            </a:r>
            <a:endParaRPr lang="en-US" sz="1400" dirty="0" smtClean="0"/>
          </a:p>
        </p:txBody>
      </p:sp>
      <p:cxnSp>
        <p:nvCxnSpPr>
          <p:cNvPr id="50" name="Elbow Connector 8"/>
          <p:cNvCxnSpPr>
            <a:stCxn id="31" idx="2"/>
            <a:endCxn id="43" idx="0"/>
          </p:cNvCxnSpPr>
          <p:nvPr/>
        </p:nvCxnSpPr>
        <p:spPr>
          <a:xfrm>
            <a:off x="6065866" y="2268358"/>
            <a:ext cx="0" cy="410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8"/>
          <p:cNvCxnSpPr/>
          <p:nvPr/>
        </p:nvCxnSpPr>
        <p:spPr>
          <a:xfrm rot="16200000" flipH="1">
            <a:off x="4466284" y="2526880"/>
            <a:ext cx="554726" cy="14885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rame 60"/>
          <p:cNvSpPr/>
          <p:nvPr/>
        </p:nvSpPr>
        <p:spPr>
          <a:xfrm>
            <a:off x="2501071" y="4418341"/>
            <a:ext cx="3137729" cy="425449"/>
          </a:xfrm>
          <a:prstGeom prst="frame">
            <a:avLst>
              <a:gd name="adj1" fmla="val 279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2" name="Elbow Connector 8"/>
          <p:cNvCxnSpPr>
            <a:stCxn id="29" idx="1"/>
            <a:endCxn id="61" idx="0"/>
          </p:cNvCxnSpPr>
          <p:nvPr/>
        </p:nvCxnSpPr>
        <p:spPr>
          <a:xfrm rot="10800000" flipV="1">
            <a:off x="4069936" y="3710891"/>
            <a:ext cx="347864" cy="70744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Frame 65"/>
          <p:cNvSpPr/>
          <p:nvPr/>
        </p:nvSpPr>
        <p:spPr>
          <a:xfrm>
            <a:off x="2501070" y="4845909"/>
            <a:ext cx="3137729" cy="218014"/>
          </a:xfrm>
          <a:prstGeom prst="frame">
            <a:avLst>
              <a:gd name="adj1" fmla="val 279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0" name="Frame 69"/>
          <p:cNvSpPr/>
          <p:nvPr/>
        </p:nvSpPr>
        <p:spPr>
          <a:xfrm>
            <a:off x="2501071" y="5063923"/>
            <a:ext cx="3137729" cy="192618"/>
          </a:xfrm>
          <a:prstGeom prst="frame">
            <a:avLst>
              <a:gd name="adj1" fmla="val 279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78335" y="5417696"/>
            <a:ext cx="161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Operating System </a:t>
            </a:r>
          </a:p>
          <a:p>
            <a:pPr algn="ctr"/>
            <a:r>
              <a:rPr lang="en-US" sz="1400" dirty="0" smtClean="0"/>
              <a:t>(Usage)</a:t>
            </a:r>
            <a:endParaRPr lang="en-US" sz="1400" dirty="0" smtClean="0"/>
          </a:p>
        </p:txBody>
      </p:sp>
      <p:cxnSp>
        <p:nvCxnSpPr>
          <p:cNvPr id="72" name="Elbow Connector 8"/>
          <p:cNvCxnSpPr>
            <a:stCxn id="71" idx="0"/>
            <a:endCxn id="70" idx="1"/>
          </p:cNvCxnSpPr>
          <p:nvPr/>
        </p:nvCxnSpPr>
        <p:spPr>
          <a:xfrm rot="5400000" flipH="1" flipV="1">
            <a:off x="1714391" y="4631016"/>
            <a:ext cx="257464" cy="131589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700161" y="5837922"/>
            <a:ext cx="5644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Price Calculation: multiplies the used hours by the instance price of the operating system being used</a:t>
            </a:r>
            <a:endParaRPr lang="en-US" sz="1400" dirty="0" smtClean="0"/>
          </a:p>
        </p:txBody>
      </p:sp>
      <p:cxnSp>
        <p:nvCxnSpPr>
          <p:cNvPr id="85" name="Elbow Connector 8"/>
          <p:cNvCxnSpPr>
            <a:stCxn id="84" idx="0"/>
            <a:endCxn id="55" idx="2"/>
          </p:cNvCxnSpPr>
          <p:nvPr/>
        </p:nvCxnSpPr>
        <p:spPr>
          <a:xfrm flipV="1">
            <a:off x="5522175" y="5389891"/>
            <a:ext cx="0" cy="4480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232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</a:t>
            </a:r>
            <a:r>
              <a:rPr lang="en-US" dirty="0" smtClean="0"/>
              <a:t>EC2 Model</a:t>
            </a:r>
            <a:endParaRPr lang="en-US" dirty="0"/>
          </a:p>
        </p:txBody>
      </p:sp>
      <p:sp>
        <p:nvSpPr>
          <p:cNvPr id="45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F1305E8C-C504-5E45-95DB-888D15368E93}" type="datetime1">
              <a:rPr lang="pt-PT" smtClean="0"/>
              <a:t>13/05/2013</a:t>
            </a:fld>
            <a:endParaRPr lang="en-US" dirty="0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Author: Jorge Araújo</a:t>
            </a:r>
            <a:endParaRPr lang="en-US" dirty="0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 descr="AmazonEC2_Diagram_v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4" y="1689703"/>
            <a:ext cx="9121856" cy="402398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5877513"/>
            <a:ext cx="4812389" cy="359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/>
              <a:t>Simplified Diagram of the Amazon EC2 Example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7245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Numbers</a:t>
            </a:r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275667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8 Regions (Each with different prices. Some Instances are not available In some regions)</a:t>
            </a:r>
          </a:p>
          <a:p>
            <a:endParaRPr lang="en-US" dirty="0" smtClean="0"/>
          </a:p>
          <a:p>
            <a:r>
              <a:rPr lang="en-US" dirty="0" smtClean="0"/>
              <a:t>18 </a:t>
            </a:r>
            <a:r>
              <a:rPr lang="en-US" dirty="0"/>
              <a:t>different instance types  (3 </a:t>
            </a:r>
            <a:r>
              <a:rPr lang="en-US" dirty="0" smtClean="0"/>
              <a:t>have the option to choose the EBS-optimized service)</a:t>
            </a:r>
          </a:p>
          <a:p>
            <a:endParaRPr lang="en-US" dirty="0" smtClean="0"/>
          </a:p>
          <a:p>
            <a:r>
              <a:rPr lang="en-US" dirty="0" smtClean="0"/>
              <a:t>Standard Instances Model </a:t>
            </a:r>
          </a:p>
          <a:p>
            <a:r>
              <a:rPr lang="en-US" dirty="0" smtClean="0"/>
              <a:t>Reserved Instances Model </a:t>
            </a:r>
          </a:p>
          <a:p>
            <a:pPr lvl="1"/>
            <a:r>
              <a:rPr lang="en-US" dirty="0" smtClean="0"/>
              <a:t>Light Utilization</a:t>
            </a:r>
          </a:p>
          <a:p>
            <a:pPr lvl="1"/>
            <a:r>
              <a:rPr lang="en-US" dirty="0" smtClean="0"/>
              <a:t>Medium </a:t>
            </a:r>
            <a:r>
              <a:rPr lang="en-US" dirty="0"/>
              <a:t>Utilization                         </a:t>
            </a:r>
            <a:endParaRPr lang="en-US" dirty="0" smtClean="0"/>
          </a:p>
          <a:p>
            <a:pPr lvl="1"/>
            <a:r>
              <a:rPr lang="en-US" dirty="0" smtClean="0"/>
              <a:t>Heavy </a:t>
            </a:r>
            <a:r>
              <a:rPr lang="en-US" dirty="0"/>
              <a:t>Utilization                          </a:t>
            </a:r>
            <a:endParaRPr lang="en-US" dirty="0" smtClean="0"/>
          </a:p>
          <a:p>
            <a:r>
              <a:rPr lang="en-US" dirty="0" smtClean="0"/>
              <a:t>Spot Instances Model (</a:t>
            </a:r>
            <a:r>
              <a:rPr lang="en-US" dirty="0"/>
              <a:t>The prices change every 5 min based on offer/Demand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Other Services</a:t>
            </a:r>
          </a:p>
          <a:p>
            <a:pPr lvl="1"/>
            <a:r>
              <a:rPr lang="en-US" dirty="0" smtClean="0"/>
              <a:t>Amazon EBS</a:t>
            </a:r>
          </a:p>
          <a:p>
            <a:pPr lvl="1"/>
            <a:r>
              <a:rPr lang="en-US" dirty="0" smtClean="0"/>
              <a:t>Elastic IP</a:t>
            </a:r>
          </a:p>
          <a:p>
            <a:pPr lvl="1"/>
            <a:r>
              <a:rPr lang="en-US" dirty="0" smtClean="0"/>
              <a:t>Amazon </a:t>
            </a:r>
            <a:r>
              <a:rPr lang="en-US" dirty="0" err="1" smtClean="0"/>
              <a:t>CloudWatch</a:t>
            </a:r>
            <a:endParaRPr lang="en-US" dirty="0" smtClean="0"/>
          </a:p>
          <a:p>
            <a:pPr lvl="1"/>
            <a:r>
              <a:rPr lang="en-US" dirty="0" smtClean="0"/>
              <a:t>Elastic </a:t>
            </a:r>
            <a:r>
              <a:rPr lang="en-US" dirty="0"/>
              <a:t>Load Balancing </a:t>
            </a:r>
            <a:endParaRPr lang="en-US" dirty="0" smtClean="0"/>
          </a:p>
        </p:txBody>
      </p:sp>
      <p:sp>
        <p:nvSpPr>
          <p:cNvPr id="45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F1305E8C-C504-5E45-95DB-888D15368E93}" type="datetime1">
              <a:rPr lang="pt-PT" smtClean="0"/>
              <a:t>13/05/2013</a:t>
            </a:fld>
            <a:endParaRPr lang="en-US" dirty="0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Author: Jorge Araújo</a:t>
            </a:r>
            <a:endParaRPr lang="en-US" dirty="0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ight Brace 2"/>
          <p:cNvSpPr/>
          <p:nvPr/>
        </p:nvSpPr>
        <p:spPr>
          <a:xfrm>
            <a:off x="4885266" y="3166534"/>
            <a:ext cx="296333" cy="153246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93653" y="3606799"/>
            <a:ext cx="3637080" cy="70273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Each has a different price for the 18 types of instances with Linux and for the 18 types with Windows (total of 36)</a:t>
            </a:r>
          </a:p>
        </p:txBody>
      </p:sp>
      <p:sp>
        <p:nvSpPr>
          <p:cNvPr id="9" name="Right Brace 8"/>
          <p:cNvSpPr/>
          <p:nvPr/>
        </p:nvSpPr>
        <p:spPr>
          <a:xfrm>
            <a:off x="3358973" y="3500968"/>
            <a:ext cx="296333" cy="66886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583340" y="3606799"/>
            <a:ext cx="1496660" cy="3979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1</a:t>
            </a:r>
            <a:r>
              <a:rPr lang="en-US" sz="1200" dirty="0" smtClean="0"/>
              <a:t>Year and 3Year Contracts</a:t>
            </a:r>
          </a:p>
        </p:txBody>
      </p:sp>
    </p:spTree>
    <p:extLst>
      <p:ext uri="{BB962C8B-B14F-4D97-AF65-F5344CB8AC3E}">
        <p14:creationId xmlns:p14="http://schemas.microsoft.com/office/powerpoint/2010/main" val="3143023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Numbers</a:t>
            </a:r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Each Instance has several metrics:</a:t>
            </a:r>
          </a:p>
          <a:p>
            <a:pPr lvl="1"/>
            <a:r>
              <a:rPr lang="en-US" dirty="0" smtClean="0"/>
              <a:t>Main </a:t>
            </a:r>
            <a:r>
              <a:rPr lang="en-US" dirty="0"/>
              <a:t>Memory</a:t>
            </a:r>
          </a:p>
          <a:p>
            <a:pPr lvl="1"/>
            <a:r>
              <a:rPr lang="en-US" dirty="0"/>
              <a:t>Local Storage</a:t>
            </a:r>
          </a:p>
          <a:p>
            <a:pPr lvl="1"/>
            <a:r>
              <a:rPr lang="en-US" dirty="0"/>
              <a:t>Platform (32bit or 64bit)</a:t>
            </a:r>
          </a:p>
          <a:p>
            <a:pPr lvl="1"/>
            <a:r>
              <a:rPr lang="en-US" dirty="0"/>
              <a:t>EC2 Compute Unit</a:t>
            </a:r>
          </a:p>
          <a:p>
            <a:pPr lvl="1"/>
            <a:r>
              <a:rPr lang="en-US" dirty="0"/>
              <a:t>Number of Cores</a:t>
            </a:r>
          </a:p>
          <a:p>
            <a:pPr lvl="1"/>
            <a:r>
              <a:rPr lang="en-US" dirty="0"/>
              <a:t>EBS Storage</a:t>
            </a:r>
          </a:p>
          <a:p>
            <a:pPr lvl="1"/>
            <a:r>
              <a:rPr lang="en-US" dirty="0"/>
              <a:t>Ethernet</a:t>
            </a:r>
          </a:p>
          <a:p>
            <a:pPr lvl="1"/>
            <a:r>
              <a:rPr lang="en-US" dirty="0"/>
              <a:t>SSD-based Storage            </a:t>
            </a:r>
          </a:p>
          <a:p>
            <a:pPr lvl="1"/>
            <a:r>
              <a:rPr lang="en-US" dirty="0" smtClean="0"/>
              <a:t>Hard Disk</a:t>
            </a:r>
            <a:endParaRPr lang="en-US" dirty="0"/>
          </a:p>
          <a:p>
            <a:pPr lvl="1"/>
            <a:r>
              <a:rPr lang="en-US" dirty="0"/>
              <a:t>I/O </a:t>
            </a:r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Operating System (this only makes the price change. However, the above metrics are the same for the different operating systems)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45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F1305E8C-C504-5E45-95DB-888D15368E93}" type="datetime1">
              <a:rPr lang="pt-PT" smtClean="0"/>
              <a:t>13/05/2013</a:t>
            </a:fld>
            <a:endParaRPr lang="en-US" dirty="0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Author: Jorge Araújo</a:t>
            </a:r>
            <a:endParaRPr lang="en-US" dirty="0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56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Numbers</a:t>
            </a:r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Each Instance is linked to at least two variables:</a:t>
            </a:r>
          </a:p>
          <a:p>
            <a:r>
              <a:rPr lang="en-US" sz="1800" dirty="0" smtClean="0"/>
              <a:t>The Instance Price (Constant)</a:t>
            </a:r>
          </a:p>
          <a:p>
            <a:r>
              <a:rPr lang="en-US" sz="1800" dirty="0" smtClean="0"/>
              <a:t>The Number </a:t>
            </a:r>
            <a:r>
              <a:rPr lang="en-US" sz="1800" dirty="0"/>
              <a:t>of usage hours </a:t>
            </a:r>
            <a:r>
              <a:rPr lang="en-US" sz="1800" dirty="0" smtClean="0"/>
              <a:t>(Usage)</a:t>
            </a:r>
          </a:p>
          <a:p>
            <a:pPr lvl="1"/>
            <a:r>
              <a:rPr lang="en-US" sz="1400" dirty="0" smtClean="0"/>
              <a:t>Note that we can have many instances, the only metric is the hour. E.g.: 2 instances for one hour is the same as 1 instance for 2 hours.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However more variables may be needed </a:t>
            </a:r>
          </a:p>
          <a:p>
            <a:r>
              <a:rPr lang="en-US" sz="1800" dirty="0" smtClean="0"/>
              <a:t>For the Reserved Instance for example there is an Upfront price (Constant).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Since all the instance characteristics are the same between Linux and Windows, a new variable was added: </a:t>
            </a:r>
            <a:r>
              <a:rPr lang="en-US" b="1" dirty="0" err="1" smtClean="0"/>
              <a:t>OperatingSystem</a:t>
            </a:r>
            <a:endParaRPr lang="en-US" b="1" dirty="0" smtClean="0"/>
          </a:p>
          <a:p>
            <a:pPr lvl="1"/>
            <a:r>
              <a:rPr lang="en-US" dirty="0" smtClean="0"/>
              <a:t>This new variable allows the reduction of </a:t>
            </a:r>
            <a:r>
              <a:rPr lang="en-US" dirty="0" err="1" smtClean="0"/>
              <a:t>ServiceOfferings</a:t>
            </a:r>
            <a:r>
              <a:rPr lang="en-US" dirty="0" smtClean="0"/>
              <a:t> which only differ in the operating system characteristic. We can now calculate the price of an instance depending on the Operating System.</a:t>
            </a:r>
          </a:p>
        </p:txBody>
      </p:sp>
      <p:sp>
        <p:nvSpPr>
          <p:cNvPr id="45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F1305E8C-C504-5E45-95DB-888D15368E93}" type="datetime1">
              <a:rPr lang="pt-PT" smtClean="0"/>
              <a:t>13/05/2013</a:t>
            </a:fld>
            <a:endParaRPr lang="en-US" dirty="0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Author: Jorge Araújo</a:t>
            </a:r>
            <a:endParaRPr lang="en-US" dirty="0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39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EC2 Service</a:t>
            </a:r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NOTE</a:t>
            </a:r>
            <a:r>
              <a:rPr lang="en-US" sz="1800" dirty="0" smtClean="0"/>
              <a:t>: For the purpose of this example not all the EC2 instances were considered, and only the essential services were included to explain the model example. The Amazon EC2 Example includes:</a:t>
            </a:r>
          </a:p>
          <a:p>
            <a:pPr lvl="1"/>
            <a:r>
              <a:rPr lang="en-US" sz="1800" dirty="0" smtClean="0"/>
              <a:t>1 Region (Europe, Ireland Dublin)</a:t>
            </a:r>
          </a:p>
          <a:p>
            <a:pPr lvl="1"/>
            <a:r>
              <a:rPr lang="en-US" sz="1800" dirty="0" smtClean="0"/>
              <a:t>1 Type of instance (EC2 Small Instance)</a:t>
            </a:r>
          </a:p>
          <a:p>
            <a:pPr lvl="2"/>
            <a:r>
              <a:rPr lang="en-US" sz="1800" dirty="0" smtClean="0"/>
              <a:t>2 Instance Models (Standard and Reserved)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It was also included the Data Transfer service since it is an essential part for the Amazon EC2 Service</a:t>
            </a:r>
            <a:endParaRPr lang="en-US" sz="1800" dirty="0"/>
          </a:p>
        </p:txBody>
      </p:sp>
      <p:sp>
        <p:nvSpPr>
          <p:cNvPr id="45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F1305E8C-C504-5E45-95DB-888D15368E93}" type="datetime1">
              <a:rPr lang="pt-PT" smtClean="0"/>
              <a:t>13/05/2013</a:t>
            </a:fld>
            <a:endParaRPr lang="en-US" dirty="0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Author: Jorge Araújo</a:t>
            </a:r>
            <a:endParaRPr lang="en-US" dirty="0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8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EC2 Service</a:t>
            </a:r>
            <a:endParaRPr lang="en-US" dirty="0"/>
          </a:p>
        </p:txBody>
      </p:sp>
      <p:sp>
        <p:nvSpPr>
          <p:cNvPr id="45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F1305E8C-C504-5E45-95DB-888D15368E93}" type="datetime1">
              <a:rPr lang="pt-PT" smtClean="0"/>
              <a:t>13/05/2013</a:t>
            </a:fld>
            <a:endParaRPr lang="en-US" dirty="0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Author: Jorge Araújo</a:t>
            </a:r>
            <a:endParaRPr lang="en-US" dirty="0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25700"/>
            <a:ext cx="8229600" cy="2378692"/>
          </a:xfrm>
        </p:spPr>
      </p:pic>
      <p:sp>
        <p:nvSpPr>
          <p:cNvPr id="8" name="Frame 7"/>
          <p:cNvSpPr/>
          <p:nvPr/>
        </p:nvSpPr>
        <p:spPr>
          <a:xfrm>
            <a:off x="532638" y="2568074"/>
            <a:ext cx="2851912" cy="289426"/>
          </a:xfrm>
          <a:prstGeom prst="frame">
            <a:avLst>
              <a:gd name="adj1" fmla="val 5556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9" name="Elbow Connector 8"/>
          <p:cNvCxnSpPr>
            <a:stCxn id="8" idx="1"/>
            <a:endCxn id="10" idx="1"/>
          </p:cNvCxnSpPr>
          <p:nvPr/>
        </p:nvCxnSpPr>
        <p:spPr>
          <a:xfrm rot="10800000" flipH="1" flipV="1">
            <a:off x="532637" y="2712787"/>
            <a:ext cx="217309" cy="3404172"/>
          </a:xfrm>
          <a:prstGeom prst="bentConnector3">
            <a:avLst>
              <a:gd name="adj1" fmla="val -18041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9947" y="5963070"/>
            <a:ext cx="1370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Europe Region</a:t>
            </a:r>
            <a:endParaRPr lang="en-US" sz="1400" dirty="0" smtClean="0"/>
          </a:p>
        </p:txBody>
      </p:sp>
      <p:sp>
        <p:nvSpPr>
          <p:cNvPr id="11" name="Frame 10"/>
          <p:cNvSpPr/>
          <p:nvPr/>
        </p:nvSpPr>
        <p:spPr>
          <a:xfrm>
            <a:off x="457199" y="3577724"/>
            <a:ext cx="8170333" cy="289426"/>
          </a:xfrm>
          <a:prstGeom prst="frame">
            <a:avLst>
              <a:gd name="adj1" fmla="val 5556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57199" y="1600200"/>
            <a:ext cx="82296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From the Amazon EC2 website we can extract the price information for the selected region. For this example we are interested in the Small Instance. </a:t>
            </a:r>
            <a:endParaRPr lang="en-US" sz="1800" dirty="0"/>
          </a:p>
        </p:txBody>
      </p:sp>
      <p:sp>
        <p:nvSpPr>
          <p:cNvPr id="17" name="Frame 16"/>
          <p:cNvSpPr/>
          <p:nvPr/>
        </p:nvSpPr>
        <p:spPr>
          <a:xfrm>
            <a:off x="457200" y="3266129"/>
            <a:ext cx="2641600" cy="289426"/>
          </a:xfrm>
          <a:prstGeom prst="frame">
            <a:avLst>
              <a:gd name="adj1" fmla="val 5556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077" y="5031943"/>
            <a:ext cx="31059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table refers to the Standard </a:t>
            </a:r>
          </a:p>
          <a:p>
            <a:r>
              <a:rPr lang="en-US" sz="1400" dirty="0" smtClean="0"/>
              <a:t>On Demand Instance Model. Each Instance model has its own table</a:t>
            </a:r>
            <a:endParaRPr lang="en-US" sz="1400" dirty="0" smtClean="0"/>
          </a:p>
        </p:txBody>
      </p:sp>
      <p:cxnSp>
        <p:nvCxnSpPr>
          <p:cNvPr id="21" name="Elbow Connector 20"/>
          <p:cNvCxnSpPr>
            <a:stCxn id="17" idx="1"/>
            <a:endCxn id="20" idx="1"/>
          </p:cNvCxnSpPr>
          <p:nvPr/>
        </p:nvCxnSpPr>
        <p:spPr>
          <a:xfrm rot="10800000" flipH="1" flipV="1">
            <a:off x="457199" y="3410841"/>
            <a:ext cx="296877" cy="1990433"/>
          </a:xfrm>
          <a:prstGeom prst="bentConnector3">
            <a:avLst>
              <a:gd name="adj1" fmla="val -7700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1" idx="2"/>
            <a:endCxn id="27" idx="0"/>
          </p:cNvCxnSpPr>
          <p:nvPr/>
        </p:nvCxnSpPr>
        <p:spPr>
          <a:xfrm>
            <a:off x="4542366" y="3867150"/>
            <a:ext cx="0" cy="1789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15163" y="5656984"/>
            <a:ext cx="1854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Small Instance Prices</a:t>
            </a:r>
            <a:endParaRPr lang="en-US" sz="1400" dirty="0" smtClean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5858931" y="4886325"/>
            <a:ext cx="2768601" cy="1470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If we wanted to model the entire Amazon EC2 we could define the </a:t>
            </a:r>
            <a:r>
              <a:rPr lang="en-US" sz="1200" b="1" dirty="0" smtClean="0"/>
              <a:t>Region</a:t>
            </a:r>
            <a:r>
              <a:rPr lang="en-US" sz="1200" dirty="0" smtClean="0"/>
              <a:t> as our </a:t>
            </a:r>
            <a:r>
              <a:rPr lang="en-US" sz="1200" b="1" dirty="0" err="1" smtClean="0"/>
              <a:t>ServiceModel</a:t>
            </a:r>
            <a:r>
              <a:rPr lang="en-US" sz="1200" dirty="0" smtClean="0"/>
              <a:t> and each different </a:t>
            </a:r>
            <a:r>
              <a:rPr lang="en-US" sz="1200" b="1" dirty="0" smtClean="0"/>
              <a:t>instance</a:t>
            </a:r>
            <a:r>
              <a:rPr lang="en-US" sz="1200" dirty="0" smtClean="0"/>
              <a:t> (row in table) as a </a:t>
            </a:r>
            <a:r>
              <a:rPr lang="en-US" sz="1200" b="1" dirty="0" smtClean="0"/>
              <a:t>particular Service </a:t>
            </a:r>
            <a:r>
              <a:rPr lang="en-US" sz="1200" dirty="0" smtClean="0"/>
              <a:t>of that </a:t>
            </a:r>
            <a:r>
              <a:rPr lang="en-US" sz="1200" dirty="0" err="1" smtClean="0"/>
              <a:t>ServiceModel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282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5-13 at 15.11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29" y="1757390"/>
            <a:ext cx="4077689" cy="1621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EC2 Service</a:t>
            </a:r>
            <a:endParaRPr lang="en-US" dirty="0"/>
          </a:p>
        </p:txBody>
      </p:sp>
      <p:sp>
        <p:nvSpPr>
          <p:cNvPr id="45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F1305E8C-C504-5E45-95DB-888D15368E93}" type="datetime1">
              <a:rPr lang="pt-PT" smtClean="0"/>
              <a:t>13/05/2013</a:t>
            </a:fld>
            <a:endParaRPr lang="en-US" dirty="0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Author: Jorge Araújo</a:t>
            </a:r>
            <a:endParaRPr lang="en-US" dirty="0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Frame 7"/>
          <p:cNvSpPr/>
          <p:nvPr/>
        </p:nvSpPr>
        <p:spPr>
          <a:xfrm>
            <a:off x="242428" y="2091267"/>
            <a:ext cx="4077689" cy="1287490"/>
          </a:xfrm>
          <a:prstGeom prst="frame">
            <a:avLst>
              <a:gd name="adj1" fmla="val 1272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9" name="Elbow Connector 8"/>
          <p:cNvCxnSpPr>
            <a:stCxn id="8" idx="2"/>
            <a:endCxn id="35" idx="0"/>
          </p:cNvCxnSpPr>
          <p:nvPr/>
        </p:nvCxnSpPr>
        <p:spPr>
          <a:xfrm>
            <a:off x="2281273" y="3378757"/>
            <a:ext cx="0" cy="977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rame 27"/>
          <p:cNvSpPr/>
          <p:nvPr/>
        </p:nvSpPr>
        <p:spPr>
          <a:xfrm>
            <a:off x="242428" y="1757390"/>
            <a:ext cx="4077689" cy="316944"/>
          </a:xfrm>
          <a:prstGeom prst="frame">
            <a:avLst>
              <a:gd name="adj1" fmla="val 1272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9" name="Elbow Connector 8"/>
          <p:cNvCxnSpPr>
            <a:stCxn id="28" idx="3"/>
            <a:endCxn id="32" idx="1"/>
          </p:cNvCxnSpPr>
          <p:nvPr/>
        </p:nvCxnSpPr>
        <p:spPr>
          <a:xfrm flipV="1">
            <a:off x="4320117" y="1899136"/>
            <a:ext cx="1848497" cy="16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68614" y="1745247"/>
            <a:ext cx="1951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Small Instance Service</a:t>
            </a:r>
            <a:endParaRPr lang="en-US" sz="14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1543512" y="4356607"/>
            <a:ext cx="1475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Service Features</a:t>
            </a:r>
            <a:endParaRPr lang="en-US" sz="1400" dirty="0" smtClean="0"/>
          </a:p>
        </p:txBody>
      </p:sp>
      <p:pic>
        <p:nvPicPr>
          <p:cNvPr id="36" name="Picture 35" descr="Screen Shot 2013-05-13 at 15.15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721" y="3799059"/>
            <a:ext cx="5173134" cy="1730649"/>
          </a:xfrm>
          <a:prstGeom prst="rect">
            <a:avLst/>
          </a:prstGeom>
        </p:spPr>
      </p:pic>
      <p:cxnSp>
        <p:nvCxnSpPr>
          <p:cNvPr id="40" name="Elbow Connector 8"/>
          <p:cNvCxnSpPr>
            <a:stCxn id="32" idx="2"/>
            <a:endCxn id="47" idx="0"/>
          </p:cNvCxnSpPr>
          <p:nvPr/>
        </p:nvCxnSpPr>
        <p:spPr>
          <a:xfrm rot="5400000">
            <a:off x="5008446" y="1737229"/>
            <a:ext cx="1820143" cy="24517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rame 43"/>
          <p:cNvSpPr/>
          <p:nvPr/>
        </p:nvSpPr>
        <p:spPr>
          <a:xfrm>
            <a:off x="3953170" y="4242218"/>
            <a:ext cx="4868685" cy="977150"/>
          </a:xfrm>
          <a:prstGeom prst="frame">
            <a:avLst>
              <a:gd name="adj1" fmla="val 1272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7" name="Frame 46"/>
          <p:cNvSpPr/>
          <p:nvPr/>
        </p:nvSpPr>
        <p:spPr>
          <a:xfrm>
            <a:off x="3729566" y="3873167"/>
            <a:ext cx="1926168" cy="110067"/>
          </a:xfrm>
          <a:prstGeom prst="frame">
            <a:avLst>
              <a:gd name="adj1" fmla="val 4213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0" name="Elbow Connector 8"/>
          <p:cNvCxnSpPr>
            <a:stCxn id="35" idx="3"/>
            <a:endCxn id="44" idx="1"/>
          </p:cNvCxnSpPr>
          <p:nvPr/>
        </p:nvCxnSpPr>
        <p:spPr>
          <a:xfrm>
            <a:off x="3019034" y="4510496"/>
            <a:ext cx="934136" cy="2202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648722" y="5694340"/>
            <a:ext cx="5173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service features include everything the </a:t>
            </a:r>
          </a:p>
          <a:p>
            <a:r>
              <a:rPr lang="en-US" sz="1400" dirty="0" smtClean="0"/>
              <a:t>Amazon EC2 Small instance provides. </a:t>
            </a:r>
            <a:r>
              <a:rPr lang="en-US" sz="1400" dirty="0" err="1" smtClean="0"/>
              <a:t>Eg</a:t>
            </a:r>
            <a:r>
              <a:rPr lang="en-US" sz="1400" dirty="0" smtClean="0"/>
              <a:t>: Basic monitoring, Web-service API …</a:t>
            </a:r>
            <a:endParaRPr lang="en-US" sz="1400" dirty="0" smtClean="0"/>
          </a:p>
        </p:txBody>
      </p:sp>
      <p:cxnSp>
        <p:nvCxnSpPr>
          <p:cNvPr id="64" name="Elbow Connector 8"/>
          <p:cNvCxnSpPr>
            <a:endCxn id="65" idx="0"/>
          </p:cNvCxnSpPr>
          <p:nvPr/>
        </p:nvCxnSpPr>
        <p:spPr>
          <a:xfrm rot="10800000" flipV="1">
            <a:off x="1578418" y="4859866"/>
            <a:ext cx="2374761" cy="51130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06766" y="5371174"/>
            <a:ext cx="2143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These are </a:t>
            </a:r>
            <a:r>
              <a:rPr lang="en-US" sz="1200" dirty="0" err="1" smtClean="0"/>
              <a:t>GoodRelations</a:t>
            </a:r>
            <a:r>
              <a:rPr lang="en-US" sz="1200" dirty="0" smtClean="0"/>
              <a:t> Qualitative and Quantitative Values defined in an external vocabulary.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867153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EC2 </a:t>
            </a:r>
            <a:r>
              <a:rPr lang="en-US" dirty="0" smtClean="0"/>
              <a:t>Service Offering</a:t>
            </a:r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For each Instance Service we have 2 Modeled Instance Models (The Spot Instance Model was left outside this example):</a:t>
            </a:r>
          </a:p>
          <a:p>
            <a:pPr lvl="1"/>
            <a:r>
              <a:rPr lang="en-US" sz="1400" dirty="0" smtClean="0"/>
              <a:t>On-Demand Instance</a:t>
            </a:r>
          </a:p>
          <a:p>
            <a:pPr lvl="1"/>
            <a:r>
              <a:rPr lang="en-US" sz="1400" dirty="0" smtClean="0"/>
              <a:t>Reserved Instance</a:t>
            </a:r>
          </a:p>
          <a:p>
            <a:pPr lvl="2"/>
            <a:r>
              <a:rPr lang="en-US" sz="1400" dirty="0" smtClean="0"/>
              <a:t>Low Utilization (1 or 3 Year contract)</a:t>
            </a:r>
          </a:p>
          <a:p>
            <a:pPr lvl="2"/>
            <a:r>
              <a:rPr lang="en-US" sz="1400" dirty="0" smtClean="0"/>
              <a:t>Medium </a:t>
            </a:r>
            <a:r>
              <a:rPr lang="en-US" sz="1400" dirty="0"/>
              <a:t>Utilization (1 </a:t>
            </a:r>
            <a:r>
              <a:rPr lang="en-US" sz="1400" dirty="0" smtClean="0"/>
              <a:t>or 3 </a:t>
            </a:r>
            <a:r>
              <a:rPr lang="en-US" sz="1400" dirty="0"/>
              <a:t>Year contract</a:t>
            </a:r>
            <a:r>
              <a:rPr lang="en-US" sz="1400" dirty="0" smtClean="0"/>
              <a:t>)</a:t>
            </a:r>
            <a:endParaRPr lang="en-US" sz="1400" dirty="0" smtClean="0"/>
          </a:p>
          <a:p>
            <a:pPr lvl="2"/>
            <a:r>
              <a:rPr lang="en-US" sz="1400" dirty="0" smtClean="0"/>
              <a:t>Heavy Utilization (</a:t>
            </a:r>
            <a:r>
              <a:rPr lang="en-US" sz="1400" dirty="0"/>
              <a:t>1 or 3 Year contract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000" dirty="0" smtClean="0"/>
              <a:t>We will have 7 different </a:t>
            </a:r>
            <a:r>
              <a:rPr lang="en-US" sz="2000" dirty="0" err="1" smtClean="0"/>
              <a:t>ServiceOfferings</a:t>
            </a:r>
            <a:r>
              <a:rPr lang="en-US" sz="2000" dirty="0" smtClean="0"/>
              <a:t>:</a:t>
            </a:r>
          </a:p>
          <a:p>
            <a:pPr lvl="1"/>
            <a:r>
              <a:rPr lang="en-US" sz="1400" dirty="0" smtClean="0"/>
              <a:t>1 for the On</a:t>
            </a:r>
            <a:r>
              <a:rPr lang="en-US" sz="1400" dirty="0"/>
              <a:t>-Demand Instance</a:t>
            </a:r>
          </a:p>
          <a:p>
            <a:pPr lvl="1"/>
            <a:r>
              <a:rPr lang="en-US" sz="1400" dirty="0" smtClean="0"/>
              <a:t>6 for the Reserved </a:t>
            </a:r>
            <a:r>
              <a:rPr lang="en-US" sz="1400" dirty="0"/>
              <a:t>Instance</a:t>
            </a:r>
          </a:p>
          <a:p>
            <a:pPr lvl="2"/>
            <a:r>
              <a:rPr lang="en-US" sz="1400" dirty="0" smtClean="0"/>
              <a:t>2 for the Low </a:t>
            </a:r>
            <a:r>
              <a:rPr lang="en-US" sz="1400" dirty="0"/>
              <a:t>Utilization </a:t>
            </a:r>
            <a:r>
              <a:rPr lang="en-US" sz="1400" dirty="0" smtClean="0"/>
              <a:t>(1 for the 1 Year contract and 1 for the 3 Year contract)</a:t>
            </a:r>
            <a:endParaRPr lang="en-US" sz="1400" dirty="0"/>
          </a:p>
          <a:p>
            <a:pPr lvl="2"/>
            <a:r>
              <a:rPr lang="en-US" sz="1400" dirty="0" smtClean="0"/>
              <a:t>2 for the Medium </a:t>
            </a:r>
            <a:r>
              <a:rPr lang="en-US" sz="1400" dirty="0"/>
              <a:t>Utilization (1 for the 1 Year contract and 1 for the 3 Year contract)</a:t>
            </a:r>
          </a:p>
          <a:p>
            <a:pPr lvl="2"/>
            <a:r>
              <a:rPr lang="en-US" sz="1400" dirty="0" smtClean="0"/>
              <a:t>2 for the Heavy </a:t>
            </a:r>
            <a:r>
              <a:rPr lang="en-US" sz="1400" dirty="0"/>
              <a:t>Utilization (1 for the 1 Year contract and 1 for the 3 Year contract)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lvl="2"/>
            <a:endParaRPr lang="en-US" sz="1400" dirty="0"/>
          </a:p>
        </p:txBody>
      </p:sp>
      <p:sp>
        <p:nvSpPr>
          <p:cNvPr id="45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F1305E8C-C504-5E45-95DB-888D15368E93}" type="datetime1">
              <a:rPr lang="pt-PT" smtClean="0"/>
              <a:t>13/05/2013</a:t>
            </a:fld>
            <a:endParaRPr lang="en-US" dirty="0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Author: Jorge Araújo</a:t>
            </a:r>
            <a:endParaRPr lang="en-US" dirty="0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42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3-05-13 at 15.36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15503"/>
            <a:ext cx="8260719" cy="10648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EC2 </a:t>
            </a:r>
            <a:r>
              <a:rPr lang="en-US" dirty="0" smtClean="0"/>
              <a:t>Service Offering</a:t>
            </a:r>
            <a:endParaRPr lang="en-US" dirty="0"/>
          </a:p>
        </p:txBody>
      </p:sp>
      <p:sp>
        <p:nvSpPr>
          <p:cNvPr id="45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F1305E8C-C504-5E45-95DB-888D15368E93}" type="datetime1">
              <a:rPr lang="pt-PT" smtClean="0"/>
              <a:t>13/05/2013</a:t>
            </a:fld>
            <a:endParaRPr lang="en-US" dirty="0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Author: Jorge Araújo</a:t>
            </a:r>
            <a:endParaRPr lang="en-US" dirty="0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304619" y="1766196"/>
            <a:ext cx="3705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On-Demand Small Instance Service Offering</a:t>
            </a:r>
            <a:endParaRPr lang="en-US" sz="1400" dirty="0" smtClean="0"/>
          </a:p>
        </p:txBody>
      </p:sp>
      <p:sp>
        <p:nvSpPr>
          <p:cNvPr id="44" name="Frame 43"/>
          <p:cNvSpPr/>
          <p:nvPr/>
        </p:nvSpPr>
        <p:spPr>
          <a:xfrm>
            <a:off x="457200" y="2261806"/>
            <a:ext cx="3953179" cy="211083"/>
          </a:xfrm>
          <a:prstGeom prst="frame">
            <a:avLst>
              <a:gd name="adj1" fmla="val 1272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0" name="Elbow Connector 8"/>
          <p:cNvCxnSpPr>
            <a:stCxn id="35" idx="1"/>
            <a:endCxn id="44" idx="1"/>
          </p:cNvCxnSpPr>
          <p:nvPr/>
        </p:nvCxnSpPr>
        <p:spPr>
          <a:xfrm rot="10800000" flipV="1">
            <a:off x="457201" y="1920084"/>
            <a:ext cx="847419" cy="447263"/>
          </a:xfrm>
          <a:prstGeom prst="bentConnector3">
            <a:avLst>
              <a:gd name="adj1" fmla="val 12697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Screen Shot 2013-05-13 at 15.39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312166"/>
            <a:ext cx="8229600" cy="1112857"/>
          </a:xfrm>
          <a:prstGeom prst="rect">
            <a:avLst/>
          </a:prstGeom>
        </p:spPr>
      </p:pic>
      <p:sp>
        <p:nvSpPr>
          <p:cNvPr id="31" name="Frame 30"/>
          <p:cNvSpPr/>
          <p:nvPr/>
        </p:nvSpPr>
        <p:spPr>
          <a:xfrm>
            <a:off x="457201" y="4321890"/>
            <a:ext cx="4105579" cy="211083"/>
          </a:xfrm>
          <a:prstGeom prst="frame">
            <a:avLst>
              <a:gd name="adj1" fmla="val 1272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7201" y="3913187"/>
            <a:ext cx="6125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 Year contract Heavy Utilization Reserved Small Instance Service Offering</a:t>
            </a:r>
            <a:endParaRPr lang="en-US" sz="1400" dirty="0" smtClean="0"/>
          </a:p>
        </p:txBody>
      </p:sp>
      <p:cxnSp>
        <p:nvCxnSpPr>
          <p:cNvPr id="34" name="Elbow Connector 8"/>
          <p:cNvCxnSpPr>
            <a:stCxn id="33" idx="3"/>
            <a:endCxn id="31" idx="3"/>
          </p:cNvCxnSpPr>
          <p:nvPr/>
        </p:nvCxnSpPr>
        <p:spPr>
          <a:xfrm flipH="1">
            <a:off x="4562780" y="4067076"/>
            <a:ext cx="2020004" cy="360356"/>
          </a:xfrm>
          <a:prstGeom prst="bentConnector3">
            <a:avLst>
              <a:gd name="adj1" fmla="val -1131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96684" y="3449122"/>
            <a:ext cx="422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All the 7 offering import the Small Instance Service</a:t>
            </a:r>
            <a:endParaRPr lang="en-US" sz="1400" dirty="0" smtClean="0"/>
          </a:p>
        </p:txBody>
      </p:sp>
      <p:sp>
        <p:nvSpPr>
          <p:cNvPr id="41" name="Frame 40"/>
          <p:cNvSpPr/>
          <p:nvPr/>
        </p:nvSpPr>
        <p:spPr>
          <a:xfrm>
            <a:off x="4496143" y="2881080"/>
            <a:ext cx="3352457" cy="211083"/>
          </a:xfrm>
          <a:prstGeom prst="frame">
            <a:avLst>
              <a:gd name="adj1" fmla="val 1272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2" name="Frame 41"/>
          <p:cNvSpPr/>
          <p:nvPr/>
        </p:nvSpPr>
        <p:spPr>
          <a:xfrm>
            <a:off x="1922276" y="5057008"/>
            <a:ext cx="3087955" cy="211083"/>
          </a:xfrm>
          <a:prstGeom prst="frame">
            <a:avLst>
              <a:gd name="adj1" fmla="val 1272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9" name="Elbow Connector 8"/>
          <p:cNvCxnSpPr>
            <a:stCxn id="38" idx="3"/>
            <a:endCxn id="41" idx="3"/>
          </p:cNvCxnSpPr>
          <p:nvPr/>
        </p:nvCxnSpPr>
        <p:spPr>
          <a:xfrm flipV="1">
            <a:off x="6524073" y="2986622"/>
            <a:ext cx="1324527" cy="616389"/>
          </a:xfrm>
          <a:prstGeom prst="bentConnector3">
            <a:avLst>
              <a:gd name="adj1" fmla="val 11725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8"/>
          <p:cNvCxnSpPr>
            <a:stCxn id="38" idx="1"/>
            <a:endCxn id="42" idx="2"/>
          </p:cNvCxnSpPr>
          <p:nvPr/>
        </p:nvCxnSpPr>
        <p:spPr>
          <a:xfrm rot="10800000" flipH="1" flipV="1">
            <a:off x="2296684" y="3603011"/>
            <a:ext cx="1169570" cy="1665080"/>
          </a:xfrm>
          <a:prstGeom prst="bentConnector4">
            <a:avLst>
              <a:gd name="adj1" fmla="val -176795"/>
              <a:gd name="adj2" fmla="val 11372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8"/>
          <p:cNvCxnSpPr>
            <a:stCxn id="67" idx="2"/>
            <a:endCxn id="68" idx="3"/>
          </p:cNvCxnSpPr>
          <p:nvPr/>
        </p:nvCxnSpPr>
        <p:spPr>
          <a:xfrm rot="5400000">
            <a:off x="5038046" y="4795235"/>
            <a:ext cx="670573" cy="162110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Frame 66"/>
          <p:cNvSpPr/>
          <p:nvPr/>
        </p:nvSpPr>
        <p:spPr>
          <a:xfrm>
            <a:off x="5010232" y="5059417"/>
            <a:ext cx="2347302" cy="211083"/>
          </a:xfrm>
          <a:prstGeom prst="frame">
            <a:avLst>
              <a:gd name="adj1" fmla="val 1272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89655" y="5525574"/>
            <a:ext cx="4373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Besides the Small Instance Service all the offering import the </a:t>
            </a:r>
            <a:r>
              <a:rPr lang="en-US" sz="1200" dirty="0" err="1" smtClean="0"/>
              <a:t>DataTransfer</a:t>
            </a:r>
            <a:r>
              <a:rPr lang="en-US" sz="1200" dirty="0" smtClean="0"/>
              <a:t> Service. This service includes all the Data transfer related features such has transfer ratio, internal and external transferring,…</a:t>
            </a:r>
            <a:endParaRPr lang="en-US" sz="1200" dirty="0" smtClean="0"/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6629399" y="5462236"/>
            <a:ext cx="2057402" cy="9576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Other Services such as Amazon </a:t>
            </a:r>
            <a:r>
              <a:rPr lang="en-US" sz="1200" dirty="0" err="1"/>
              <a:t>CloudWatch</a:t>
            </a:r>
            <a:r>
              <a:rPr lang="en-US" sz="1200" dirty="0"/>
              <a:t> </a:t>
            </a:r>
            <a:r>
              <a:rPr lang="en-US" sz="1200" dirty="0" smtClean="0"/>
              <a:t>can be included if the offering applies for its features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65029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1099</TotalTime>
  <Words>1038</Words>
  <Application>Microsoft Macintosh PowerPoint</Application>
  <PresentationFormat>On-screen Show (4:3)</PresentationFormat>
  <Paragraphs>170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Executive</vt:lpstr>
      <vt:lpstr>Amazon EC2 Modeling</vt:lpstr>
      <vt:lpstr>EC2 Numbers</vt:lpstr>
      <vt:lpstr>EC2 Numbers</vt:lpstr>
      <vt:lpstr>EC2 Numbers</vt:lpstr>
      <vt:lpstr>Amazon EC2 Service</vt:lpstr>
      <vt:lpstr>Amazon EC2 Service</vt:lpstr>
      <vt:lpstr>Amazon EC2 Service</vt:lpstr>
      <vt:lpstr>Amazon EC2 Service Offering</vt:lpstr>
      <vt:lpstr>Amazon EC2 Service Offering</vt:lpstr>
      <vt:lpstr>Amazon EC2 PricePlan</vt:lpstr>
      <vt:lpstr>Amazon EC2 Data Transfer PriceComponent</vt:lpstr>
      <vt:lpstr>Amazon EC2 General PriceComponent</vt:lpstr>
      <vt:lpstr>Amazon EC2 General PriceComponent</vt:lpstr>
      <vt:lpstr>Amazon EC2 Model</vt:lpstr>
    </vt:vector>
  </TitlesOfParts>
  <Company>FCTUC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Linked-USDL</dc:title>
  <dc:creator>Jorge Araújo</dc:creator>
  <cp:lastModifiedBy>Jorge Araújo</cp:lastModifiedBy>
  <cp:revision>97</cp:revision>
  <dcterms:created xsi:type="dcterms:W3CDTF">2013-01-30T19:23:06Z</dcterms:created>
  <dcterms:modified xsi:type="dcterms:W3CDTF">2013-05-13T16:23:35Z</dcterms:modified>
</cp:coreProperties>
</file>