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8" r:id="rId3"/>
    <p:sldId id="277" r:id="rId4"/>
    <p:sldId id="262" r:id="rId5"/>
    <p:sldId id="278" r:id="rId6"/>
    <p:sldId id="279" r:id="rId7"/>
    <p:sldId id="280" r:id="rId8"/>
    <p:sldId id="276" r:id="rId9"/>
    <p:sldId id="271" r:id="rId10"/>
    <p:sldId id="282" r:id="rId11"/>
    <p:sldId id="283" r:id="rId12"/>
    <p:sldId id="284" r:id="rId13"/>
    <p:sldId id="266" r:id="rId14"/>
    <p:sldId id="261" r:id="rId15"/>
    <p:sldId id="264" r:id="rId16"/>
    <p:sldId id="27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888" y="-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139204-128A-444F-A2AE-CFD15149FBFF}" type="datetime1">
              <a:rPr lang="pt-PT" smtClean="0"/>
              <a:t>08/05/2013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Jorge Araújo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0A70F2-0302-0849-9EC5-987E8684A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468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AAC34-34B4-144E-B6CE-E9665F74F05E}" type="datetime1">
              <a:rPr lang="pt-PT" smtClean="0"/>
              <a:t>08/05/2013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Jorge Araújo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E73EC-2AD3-D149-9800-44389037C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706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E73EC-2AD3-D149-9800-44389037C30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15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CBF41-F376-F445-B3A2-A538B633426F}" type="datetime1">
              <a:rPr lang="pt-PT" smtClean="0"/>
              <a:t>08/05/2013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Author: Jorge Araújo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2042-CBCC-5F4B-9C99-BE8C4D70F593}" type="datetime1">
              <a:rPr lang="pt-PT" smtClean="0"/>
              <a:t>08/05/2013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Jorge Araújo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375B8-52E2-F14E-A28B-C74D83EAE9E1}" type="datetime1">
              <a:rPr lang="pt-PT" smtClean="0"/>
              <a:t>08/05/2013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Jorge Araújo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5E8C-C504-5E45-95DB-888D15368E93}" type="datetime1">
              <a:rPr lang="pt-PT" smtClean="0"/>
              <a:t>08/05/2013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Jorge Araújo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3CC5-CC30-E742-953F-99B045866BB1}" type="datetime1">
              <a:rPr lang="pt-PT" smtClean="0"/>
              <a:t>08/05/2013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Jorge Araújo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49386-5D7B-364C-8110-5D9BA90FF3E9}" type="datetime1">
              <a:rPr lang="pt-PT" smtClean="0"/>
              <a:t>08/05/2013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Jorge Araújo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7470-7B77-2A4E-8527-943AE812213F}" type="datetime1">
              <a:rPr lang="pt-PT" smtClean="0"/>
              <a:t>08/05/2013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Jorge Araújo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6D7C9-5100-C149-BDD1-DD63FEA0791B}" type="datetime1">
              <a:rPr lang="pt-PT" smtClean="0"/>
              <a:t>08/05/2013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Jorge Araújo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D1146-6AE7-934B-9076-32ED2BBEA50A}" type="datetime1">
              <a:rPr lang="pt-PT" smtClean="0"/>
              <a:t>08/05/2013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Jorge Araújo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5E11-C05D-DA4D-9F70-DC034CAE77AC}" type="datetime1">
              <a:rPr lang="pt-PT" smtClean="0"/>
              <a:t>08/05/2013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Jorge Araújo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E364-05FD-CA41-A872-39D0DF6612FD}" type="datetime1">
              <a:rPr lang="pt-PT" smtClean="0"/>
              <a:t>08/05/2013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Jorge Araújo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F158179-1174-C247-831A-A67F53E6F199}" type="datetime1">
              <a:rPr lang="pt-PT" smtClean="0"/>
              <a:t>08/05/2013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Author: Jorge Araújo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Heroku</a:t>
            </a:r>
            <a:r>
              <a:rPr lang="en-US" dirty="0" smtClean="0"/>
              <a:t> Modeling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Pricing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36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Heroku</a:t>
            </a:r>
            <a:r>
              <a:rPr lang="en-US" dirty="0" smtClean="0"/>
              <a:t> </a:t>
            </a:r>
            <a:r>
              <a:rPr lang="en-US" dirty="0" err="1" smtClean="0"/>
              <a:t>Dynos</a:t>
            </a:r>
            <a:r>
              <a:rPr lang="en-US" dirty="0" smtClean="0"/>
              <a:t> Service</a:t>
            </a:r>
            <a:endParaRPr lang="en-US" dirty="0"/>
          </a:p>
        </p:txBody>
      </p:sp>
      <p:sp>
        <p:nvSpPr>
          <p:cNvPr id="4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21351"/>
          </a:xfrm>
        </p:spPr>
        <p:txBody>
          <a:bodyPr>
            <a:normAutofit fontScale="92500" lnSpcReduction="20000"/>
          </a:bodyPr>
          <a:lstStyle/>
          <a:p>
            <a:r>
              <a:rPr lang="en-US" sz="2200" b="1" dirty="0" smtClean="0"/>
              <a:t>Only a single service</a:t>
            </a:r>
          </a:p>
          <a:p>
            <a:r>
              <a:rPr lang="en-US" sz="2200" dirty="0" smtClean="0"/>
              <a:t>The only service variations are parameterization of the service (ex: number of </a:t>
            </a:r>
            <a:r>
              <a:rPr lang="en-US" sz="2200" dirty="0" err="1" smtClean="0"/>
              <a:t>dynos</a:t>
            </a:r>
            <a:r>
              <a:rPr lang="en-US" sz="2200" dirty="0" smtClean="0"/>
              <a:t>)</a:t>
            </a:r>
          </a:p>
          <a:p>
            <a:r>
              <a:rPr lang="en-US" sz="2200" dirty="0" smtClean="0"/>
              <a:t>No need for a Service Model to group only one Service</a:t>
            </a:r>
          </a:p>
          <a:p>
            <a:r>
              <a:rPr lang="en-US" sz="2200" dirty="0" smtClean="0"/>
              <a:t>All the features are included with the </a:t>
            </a:r>
            <a:r>
              <a:rPr lang="en-US" sz="2200" dirty="0" err="1" smtClean="0"/>
              <a:t>GoodRelations</a:t>
            </a:r>
            <a:r>
              <a:rPr lang="en-US" sz="2200" dirty="0" smtClean="0"/>
              <a:t> </a:t>
            </a:r>
            <a:r>
              <a:rPr lang="en-US" sz="2200" dirty="0" err="1" smtClean="0"/>
              <a:t>gr:QualitativeProductOrServiceProperty</a:t>
            </a:r>
            <a:r>
              <a:rPr lang="en-US" sz="2200" dirty="0" smtClean="0"/>
              <a:t> and </a:t>
            </a:r>
            <a:r>
              <a:rPr lang="en-US" sz="2200" dirty="0" err="1" smtClean="0"/>
              <a:t>gr:QuantitativeProductOrServiceProperty</a:t>
            </a:r>
            <a:r>
              <a:rPr lang="en-US" sz="2200" dirty="0" smtClean="0"/>
              <a:t> </a:t>
            </a:r>
            <a:endParaRPr lang="en-US" sz="2200" dirty="0"/>
          </a:p>
        </p:txBody>
      </p:sp>
      <p:sp>
        <p:nvSpPr>
          <p:cNvPr id="45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F1305E8C-C504-5E45-95DB-888D15368E93}" type="datetime1">
              <a:rPr lang="pt-PT" smtClean="0"/>
              <a:t>08/05/2013</a:t>
            </a:fld>
            <a:endParaRPr lang="en-US" dirty="0"/>
          </a:p>
        </p:txBody>
      </p:sp>
      <p:sp>
        <p:nvSpPr>
          <p:cNvPr id="4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</p:spPr>
        <p:txBody>
          <a:bodyPr/>
          <a:lstStyle/>
          <a:p>
            <a:r>
              <a:rPr lang="en-US" dirty="0" smtClean="0"/>
              <a:t>Author: Jorge Araújo</a:t>
            </a:r>
            <a:endParaRPr lang="en-US" dirty="0"/>
          </a:p>
        </p:txBody>
      </p:sp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" name="Picture 2" descr="Screen Shot 2013-05-08 at 18.34.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1355"/>
            <a:ext cx="9144000" cy="229949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5732" y="6048573"/>
            <a:ext cx="7967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The service is defined as previously explained for the Databases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53351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Heroku</a:t>
            </a:r>
            <a:r>
              <a:rPr lang="en-US" dirty="0" smtClean="0"/>
              <a:t> </a:t>
            </a:r>
            <a:r>
              <a:rPr lang="en-US" dirty="0" err="1" smtClean="0"/>
              <a:t>Dynos</a:t>
            </a:r>
            <a:r>
              <a:rPr lang="en-US" dirty="0" smtClean="0"/>
              <a:t> Service</a:t>
            </a:r>
            <a:endParaRPr lang="en-US" dirty="0"/>
          </a:p>
        </p:txBody>
      </p:sp>
      <p:sp>
        <p:nvSpPr>
          <p:cNvPr id="4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65400"/>
          </a:xfrm>
        </p:spPr>
        <p:txBody>
          <a:bodyPr>
            <a:normAutofit fontScale="92500"/>
          </a:bodyPr>
          <a:lstStyle/>
          <a:p>
            <a:r>
              <a:rPr lang="en-US" sz="2200" dirty="0" smtClean="0"/>
              <a:t>There is </a:t>
            </a:r>
            <a:r>
              <a:rPr lang="en-US" sz="2200" b="1" dirty="0" smtClean="0"/>
              <a:t>only one </a:t>
            </a:r>
            <a:r>
              <a:rPr lang="en-US" sz="2200" b="1" dirty="0" err="1" smtClean="0"/>
              <a:t>ServiceOffering</a:t>
            </a:r>
            <a:r>
              <a:rPr lang="en-US" sz="2200" dirty="0" smtClean="0"/>
              <a:t> linked to the </a:t>
            </a:r>
            <a:r>
              <a:rPr lang="en-US" sz="2200" dirty="0" err="1" smtClean="0"/>
              <a:t>Dynos</a:t>
            </a:r>
            <a:r>
              <a:rPr lang="en-US" sz="2200" dirty="0" smtClean="0"/>
              <a:t> Service</a:t>
            </a:r>
          </a:p>
          <a:p>
            <a:r>
              <a:rPr lang="en-US" sz="2200" dirty="0" smtClean="0"/>
              <a:t>This </a:t>
            </a:r>
            <a:r>
              <a:rPr lang="en-US" sz="2200" dirty="0" err="1" smtClean="0"/>
              <a:t>ServiceOffering</a:t>
            </a:r>
            <a:r>
              <a:rPr lang="en-US" sz="2200" dirty="0" smtClean="0"/>
              <a:t> includes only the </a:t>
            </a:r>
            <a:r>
              <a:rPr lang="en-US" sz="2200" dirty="0" err="1" smtClean="0"/>
              <a:t>Dynos</a:t>
            </a:r>
            <a:r>
              <a:rPr lang="en-US" sz="2200" dirty="0" smtClean="0"/>
              <a:t> Service</a:t>
            </a:r>
          </a:p>
          <a:p>
            <a:r>
              <a:rPr lang="en-US" sz="2200" dirty="0" smtClean="0"/>
              <a:t>There is </a:t>
            </a:r>
            <a:r>
              <a:rPr lang="en-US" sz="2200" b="1" dirty="0" smtClean="0"/>
              <a:t>only one </a:t>
            </a:r>
            <a:r>
              <a:rPr lang="en-US" sz="2200" b="1" dirty="0" err="1" smtClean="0"/>
              <a:t>PricePlan</a:t>
            </a:r>
            <a:r>
              <a:rPr lang="en-US" sz="2200" dirty="0" smtClean="0"/>
              <a:t> for the </a:t>
            </a:r>
            <a:r>
              <a:rPr lang="en-US" sz="2200" dirty="0" err="1" smtClean="0"/>
              <a:t>ServiceOffering</a:t>
            </a:r>
            <a:endParaRPr lang="en-US" sz="2200" dirty="0" smtClean="0"/>
          </a:p>
          <a:p>
            <a:r>
              <a:rPr lang="en-US" sz="2200" dirty="0" smtClean="0"/>
              <a:t>The </a:t>
            </a:r>
            <a:r>
              <a:rPr lang="en-US" sz="2200" dirty="0" err="1" smtClean="0"/>
              <a:t>PricePlan</a:t>
            </a:r>
            <a:r>
              <a:rPr lang="en-US" sz="2200" dirty="0" smtClean="0"/>
              <a:t> groups </a:t>
            </a:r>
            <a:r>
              <a:rPr lang="en-US" sz="2200" b="1" dirty="0" smtClean="0"/>
              <a:t>one </a:t>
            </a:r>
            <a:r>
              <a:rPr lang="en-US" sz="2200" b="1" dirty="0" err="1" smtClean="0"/>
              <a:t>PriceComponents</a:t>
            </a:r>
            <a:r>
              <a:rPr lang="en-US" sz="2200" b="1" dirty="0" smtClean="0"/>
              <a:t> and one Deduction</a:t>
            </a:r>
          </a:p>
          <a:p>
            <a:r>
              <a:rPr lang="en-US" sz="2200" dirty="0" smtClean="0"/>
              <a:t>The Deduction reflects the </a:t>
            </a:r>
            <a:r>
              <a:rPr lang="en-US" sz="2200" dirty="0" err="1"/>
              <a:t>H</a:t>
            </a:r>
            <a:r>
              <a:rPr lang="en-US" sz="2200" dirty="0" err="1" smtClean="0"/>
              <a:t>eroku</a:t>
            </a:r>
            <a:r>
              <a:rPr lang="en-US" sz="2200" dirty="0" smtClean="0"/>
              <a:t> 750 hours of free usage policy </a:t>
            </a:r>
          </a:p>
        </p:txBody>
      </p:sp>
      <p:sp>
        <p:nvSpPr>
          <p:cNvPr id="45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F1305E8C-C504-5E45-95DB-888D15368E93}" type="datetime1">
              <a:rPr lang="pt-PT" smtClean="0"/>
              <a:t>08/05/2013</a:t>
            </a:fld>
            <a:endParaRPr lang="en-US" dirty="0"/>
          </a:p>
        </p:txBody>
      </p:sp>
      <p:sp>
        <p:nvSpPr>
          <p:cNvPr id="4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</p:spPr>
        <p:txBody>
          <a:bodyPr/>
          <a:lstStyle/>
          <a:p>
            <a:r>
              <a:rPr lang="en-US" dirty="0" smtClean="0"/>
              <a:t>Author: Jorge Araújo</a:t>
            </a:r>
            <a:endParaRPr lang="en-US" dirty="0"/>
          </a:p>
        </p:txBody>
      </p:sp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" name="Picture 3" descr="Screen Shot 2013-05-08 at 19.04.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336529"/>
            <a:ext cx="5045882" cy="1834866"/>
          </a:xfrm>
          <a:prstGeom prst="rect">
            <a:avLst/>
          </a:prstGeom>
        </p:spPr>
      </p:pic>
      <p:sp>
        <p:nvSpPr>
          <p:cNvPr id="10" name="Frame 9"/>
          <p:cNvSpPr/>
          <p:nvPr/>
        </p:nvSpPr>
        <p:spPr>
          <a:xfrm>
            <a:off x="882607" y="4792588"/>
            <a:ext cx="4502193" cy="281810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1" name="Straight Arrow Connector 62"/>
          <p:cNvCxnSpPr>
            <a:stCxn id="10" idx="3"/>
            <a:endCxn id="14" idx="1"/>
          </p:cNvCxnSpPr>
          <p:nvPr/>
        </p:nvCxnSpPr>
        <p:spPr>
          <a:xfrm>
            <a:off x="5384800" y="4933493"/>
            <a:ext cx="7753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60147" y="4610327"/>
            <a:ext cx="2628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 </a:t>
            </a:r>
            <a:r>
              <a:rPr lang="en-US" sz="1200" dirty="0" err="1" smtClean="0"/>
              <a:t>PriceComponents</a:t>
            </a:r>
            <a:r>
              <a:rPr lang="en-US" sz="1200" dirty="0" smtClean="0"/>
              <a:t> defined in this </a:t>
            </a:r>
            <a:r>
              <a:rPr lang="en-US" sz="1200" dirty="0" err="1" smtClean="0"/>
              <a:t>PricePlan</a:t>
            </a:r>
            <a:r>
              <a:rPr lang="en-US" sz="1200" dirty="0" smtClean="0"/>
              <a:t>. One is a deduction (</a:t>
            </a:r>
            <a:r>
              <a:rPr lang="en-US" sz="1200" i="1" dirty="0" err="1" smtClean="0"/>
              <a:t>PriceComponent_Free_Dynos_Usage</a:t>
            </a:r>
            <a:r>
              <a:rPr lang="en-US" sz="1200" dirty="0" smtClean="0"/>
              <a:t>)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867568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Dynos</a:t>
            </a:r>
            <a:r>
              <a:rPr lang="en-US" dirty="0" smtClean="0"/>
              <a:t> Price Components</a:t>
            </a:r>
            <a:endParaRPr lang="en-US" dirty="0"/>
          </a:p>
        </p:txBody>
      </p:sp>
      <p:sp>
        <p:nvSpPr>
          <p:cNvPr id="4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62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</a:t>
            </a:r>
            <a:r>
              <a:rPr lang="en-US" dirty="0" err="1" smtClean="0"/>
              <a:t>PriceComponents</a:t>
            </a:r>
            <a:r>
              <a:rPr lang="en-US" dirty="0" smtClean="0"/>
              <a:t>:</a:t>
            </a:r>
          </a:p>
          <a:p>
            <a:pPr lvl="1"/>
            <a:r>
              <a:rPr lang="en-US" sz="2000" dirty="0" err="1"/>
              <a:t>PriceComponent_Free_Dyno_Usage</a:t>
            </a:r>
            <a:r>
              <a:rPr lang="en-US" sz="2000" dirty="0"/>
              <a:t> (Deduction)</a:t>
            </a:r>
          </a:p>
          <a:p>
            <a:pPr lvl="2"/>
            <a:r>
              <a:rPr lang="en-US" dirty="0" smtClean="0"/>
              <a:t>Holds the </a:t>
            </a:r>
            <a:r>
              <a:rPr lang="en-US" dirty="0" err="1" smtClean="0"/>
              <a:t>PriceFunction</a:t>
            </a:r>
            <a:r>
              <a:rPr lang="en-US" dirty="0" smtClean="0"/>
              <a:t> for generating the deduction price based on the free hours assigned to a user</a:t>
            </a:r>
          </a:p>
          <a:p>
            <a:pPr lvl="2"/>
            <a:r>
              <a:rPr lang="en-US" dirty="0" smtClean="0"/>
              <a:t>The price is a factor of 2 </a:t>
            </a:r>
            <a:r>
              <a:rPr lang="en-US" dirty="0" err="1" smtClean="0"/>
              <a:t>PriceVariables</a:t>
            </a:r>
            <a:r>
              <a:rPr lang="en-US" dirty="0" smtClean="0"/>
              <a:t> (hour cost and number of free hours):</a:t>
            </a:r>
          </a:p>
          <a:p>
            <a:pPr lvl="1"/>
            <a:r>
              <a:rPr lang="en-US" sz="2000" dirty="0" err="1" smtClean="0"/>
              <a:t>PriceComponent_Dynos</a:t>
            </a:r>
            <a:r>
              <a:rPr lang="en-US" sz="2000" dirty="0" smtClean="0"/>
              <a:t> (</a:t>
            </a:r>
            <a:r>
              <a:rPr lang="en-US" sz="2000" dirty="0" err="1" smtClean="0"/>
              <a:t>PriceComponent</a:t>
            </a:r>
            <a:r>
              <a:rPr lang="en-US" sz="2000" dirty="0" smtClean="0"/>
              <a:t>):</a:t>
            </a:r>
          </a:p>
          <a:p>
            <a:pPr lvl="2"/>
            <a:r>
              <a:rPr lang="en-US" dirty="0" smtClean="0"/>
              <a:t>holds </a:t>
            </a:r>
            <a:r>
              <a:rPr lang="en-US" dirty="0"/>
              <a:t>the </a:t>
            </a:r>
            <a:r>
              <a:rPr lang="en-US" dirty="0" err="1"/>
              <a:t>PriceFunction</a:t>
            </a:r>
            <a:r>
              <a:rPr lang="en-US" dirty="0"/>
              <a:t> for dynamically generate the </a:t>
            </a:r>
            <a:r>
              <a:rPr lang="en-US" dirty="0" smtClean="0"/>
              <a:t>price based on the usage of the service</a:t>
            </a:r>
            <a:endParaRPr lang="en-US" dirty="0"/>
          </a:p>
          <a:p>
            <a:pPr lvl="2"/>
            <a:r>
              <a:rPr lang="en-US" dirty="0"/>
              <a:t>The price is a factor of </a:t>
            </a:r>
            <a:r>
              <a:rPr lang="en-US" dirty="0" smtClean="0"/>
              <a:t>3 </a:t>
            </a:r>
            <a:r>
              <a:rPr lang="en-US" dirty="0" err="1" smtClean="0"/>
              <a:t>PriceVariables</a:t>
            </a:r>
            <a:r>
              <a:rPr lang="en-US" dirty="0" smtClean="0"/>
              <a:t>: Hour cost, number of hours used of Web </a:t>
            </a:r>
            <a:r>
              <a:rPr lang="en-US" dirty="0" err="1" smtClean="0"/>
              <a:t>Dynos</a:t>
            </a:r>
            <a:r>
              <a:rPr lang="en-US" dirty="0" smtClean="0"/>
              <a:t>, number of hours used of Worker </a:t>
            </a:r>
            <a:r>
              <a:rPr lang="en-US" dirty="0" err="1" smtClean="0"/>
              <a:t>Dynos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Dynamic price</a:t>
            </a:r>
          </a:p>
          <a:p>
            <a:r>
              <a:rPr lang="en-US" dirty="0" smtClean="0"/>
              <a:t>Makes use of the </a:t>
            </a:r>
            <a:r>
              <a:rPr lang="en-US" b="1" dirty="0" smtClean="0"/>
              <a:t>Spin</a:t>
            </a:r>
            <a:r>
              <a:rPr lang="en-US" dirty="0" smtClean="0"/>
              <a:t> functionality</a:t>
            </a:r>
            <a:endParaRPr lang="en-US" dirty="0"/>
          </a:p>
          <a:p>
            <a:pPr lvl="2"/>
            <a:endParaRPr lang="en-US" sz="1400" dirty="0" smtClean="0"/>
          </a:p>
          <a:p>
            <a:pPr marL="0" indent="0">
              <a:buNone/>
            </a:pPr>
            <a:endParaRPr lang="en-US" sz="2200" i="1" dirty="0" smtClean="0"/>
          </a:p>
        </p:txBody>
      </p:sp>
      <p:sp>
        <p:nvSpPr>
          <p:cNvPr id="45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F1305E8C-C504-5E45-95DB-888D15368E93}" type="datetime1">
              <a:rPr lang="pt-PT" smtClean="0"/>
              <a:t>08/05/2013</a:t>
            </a:fld>
            <a:endParaRPr lang="en-US" dirty="0"/>
          </a:p>
        </p:txBody>
      </p:sp>
      <p:sp>
        <p:nvSpPr>
          <p:cNvPr id="4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</p:spPr>
        <p:txBody>
          <a:bodyPr/>
          <a:lstStyle/>
          <a:p>
            <a:r>
              <a:rPr lang="en-US" dirty="0" smtClean="0"/>
              <a:t>Author: Jorge Araújo</a:t>
            </a:r>
            <a:endParaRPr lang="en-US" dirty="0"/>
          </a:p>
        </p:txBody>
      </p:sp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5733" y="5562600"/>
            <a:ext cx="41486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Note that this is the second option when defining a Price for a </a:t>
            </a:r>
            <a:r>
              <a:rPr lang="en-US" sz="1400" dirty="0" err="1" smtClean="0"/>
              <a:t>PriceComponent</a:t>
            </a:r>
            <a:r>
              <a:rPr lang="en-US" sz="1400" dirty="0" smtClean="0"/>
              <a:t>. The Price is based on a function, therefor is dynamic.</a:t>
            </a:r>
            <a:endParaRPr lang="en-US" sz="1400" dirty="0"/>
          </a:p>
        </p:txBody>
      </p:sp>
      <p:pic>
        <p:nvPicPr>
          <p:cNvPr id="13" name="Picture 12" descr="Screen Shot 2013-05-08 at 19.26.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322" y="5490686"/>
            <a:ext cx="2975458" cy="878364"/>
          </a:xfrm>
          <a:prstGeom prst="rect">
            <a:avLst/>
          </a:prstGeom>
        </p:spPr>
      </p:pic>
      <p:sp>
        <p:nvSpPr>
          <p:cNvPr id="15" name="Frame 14"/>
          <p:cNvSpPr/>
          <p:nvPr/>
        </p:nvSpPr>
        <p:spPr>
          <a:xfrm>
            <a:off x="5501619" y="5834380"/>
            <a:ext cx="2346982" cy="466884"/>
          </a:xfrm>
          <a:prstGeom prst="frame">
            <a:avLst>
              <a:gd name="adj1" fmla="val 151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>
            <a:stCxn id="12" idx="3"/>
          </p:cNvCxnSpPr>
          <p:nvPr/>
        </p:nvCxnSpPr>
        <p:spPr>
          <a:xfrm>
            <a:off x="4724401" y="5931932"/>
            <a:ext cx="777218" cy="1132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492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creen Shot 2013-05-08 at 19.32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589" y="5444222"/>
            <a:ext cx="2967658" cy="965596"/>
          </a:xfrm>
          <a:prstGeom prst="rect">
            <a:avLst/>
          </a:prstGeom>
        </p:spPr>
      </p:pic>
      <p:pic>
        <p:nvPicPr>
          <p:cNvPr id="9" name="Picture 8" descr="Screen Shot 2013-05-08 at 19.30.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799" y="3777324"/>
            <a:ext cx="3263899" cy="1352606"/>
          </a:xfrm>
          <a:prstGeom prst="rect">
            <a:avLst/>
          </a:prstGeom>
        </p:spPr>
      </p:pic>
      <p:pic>
        <p:nvPicPr>
          <p:cNvPr id="8" name="Picture 7" descr="Screen Shot 2013-05-08 at 19.28.5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66" y="2009506"/>
            <a:ext cx="3372174" cy="8109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Dynos</a:t>
            </a:r>
            <a:r>
              <a:rPr lang="en-US" dirty="0" smtClean="0"/>
              <a:t> Price Components:</a:t>
            </a:r>
            <a:br>
              <a:rPr lang="en-US" dirty="0" smtClean="0"/>
            </a:br>
            <a:r>
              <a:rPr lang="en-US" sz="3600" dirty="0" err="1" smtClean="0"/>
              <a:t>Free_Dyno_Usage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5E8C-C504-5E45-95DB-888D15368E93}" type="datetime1">
              <a:rPr lang="pt-PT" smtClean="0"/>
              <a:t>08/05/2013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Jorge Araújo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842786" y="1876156"/>
            <a:ext cx="42506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 </a:t>
            </a:r>
            <a:r>
              <a:rPr lang="en-US" sz="2000" dirty="0" err="1" smtClean="0"/>
              <a:t>Free_Hours</a:t>
            </a:r>
            <a:r>
              <a:rPr lang="en-US" sz="2000" dirty="0" smtClean="0"/>
              <a:t>  *  </a:t>
            </a:r>
            <a:r>
              <a:rPr lang="en-US" sz="2000" dirty="0" err="1" smtClean="0"/>
              <a:t>Dyno_Hour_Cost</a:t>
            </a:r>
            <a:r>
              <a:rPr lang="en-US" sz="2000" dirty="0" smtClean="0"/>
              <a:t>  )</a:t>
            </a:r>
            <a:endParaRPr lang="en-US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3616118" y="1917392"/>
            <a:ext cx="1351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Function  =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801921" y="2802284"/>
            <a:ext cx="217446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Constant (</a:t>
            </a:r>
            <a:r>
              <a:rPr lang="en-US" sz="1400" dirty="0" err="1"/>
              <a:t>PriceVariable</a:t>
            </a:r>
            <a:r>
              <a:rPr lang="en-US" sz="1400" dirty="0"/>
              <a:t>), </a:t>
            </a:r>
            <a:endParaRPr lang="en-US" sz="1400" dirty="0" smtClean="0"/>
          </a:p>
          <a:p>
            <a:pPr algn="ctr"/>
            <a:r>
              <a:rPr lang="en-US" sz="1400" dirty="0" smtClean="0"/>
              <a:t>Price/hour of one worker</a:t>
            </a:r>
          </a:p>
          <a:p>
            <a:pPr algn="ctr"/>
            <a:r>
              <a:rPr lang="en-US" sz="1400" dirty="0" smtClean="0"/>
              <a:t>0.05$</a:t>
            </a:r>
            <a:endParaRPr lang="en-US" sz="1400" dirty="0"/>
          </a:p>
        </p:txBody>
      </p:sp>
      <p:sp>
        <p:nvSpPr>
          <p:cNvPr id="46" name="Frame 45"/>
          <p:cNvSpPr/>
          <p:nvPr/>
        </p:nvSpPr>
        <p:spPr>
          <a:xfrm>
            <a:off x="5059680" y="1876454"/>
            <a:ext cx="1412239" cy="410270"/>
          </a:xfrm>
          <a:prstGeom prst="frame">
            <a:avLst>
              <a:gd name="adj1" fmla="val 5556"/>
            </a:avLst>
          </a:prstGeom>
          <a:solidFill>
            <a:srgbClr val="FF0000"/>
          </a:solidFill>
          <a:ln w="63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51" name="Straight Arrow Connector 50"/>
          <p:cNvCxnSpPr>
            <a:stCxn id="46" idx="2"/>
            <a:endCxn id="26" idx="0"/>
          </p:cNvCxnSpPr>
          <p:nvPr/>
        </p:nvCxnSpPr>
        <p:spPr>
          <a:xfrm>
            <a:off x="5765800" y="2286724"/>
            <a:ext cx="0" cy="5155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Frame 20"/>
          <p:cNvSpPr/>
          <p:nvPr/>
        </p:nvSpPr>
        <p:spPr>
          <a:xfrm>
            <a:off x="6705600" y="1876156"/>
            <a:ext cx="2133599" cy="410270"/>
          </a:xfrm>
          <a:prstGeom prst="frame">
            <a:avLst>
              <a:gd name="adj1" fmla="val 5556"/>
            </a:avLst>
          </a:prstGeom>
          <a:solidFill>
            <a:srgbClr val="FF0000"/>
          </a:solidFill>
          <a:ln w="63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/>
          <p:cNvCxnSpPr>
            <a:endCxn id="43" idx="0"/>
          </p:cNvCxnSpPr>
          <p:nvPr/>
        </p:nvCxnSpPr>
        <p:spPr>
          <a:xfrm flipH="1">
            <a:off x="7889155" y="2286724"/>
            <a:ext cx="1" cy="5155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683782" y="2802284"/>
            <a:ext cx="2164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Constant (</a:t>
            </a:r>
            <a:r>
              <a:rPr lang="en-US" sz="1400" dirty="0" err="1" smtClean="0"/>
              <a:t>PriceVariable</a:t>
            </a:r>
            <a:r>
              <a:rPr lang="en-US" sz="1400" dirty="0" smtClean="0"/>
              <a:t>), </a:t>
            </a:r>
          </a:p>
          <a:p>
            <a:pPr algn="ctr"/>
            <a:r>
              <a:rPr lang="en-US" sz="1400" dirty="0" smtClean="0"/>
              <a:t>750 hours of free usage</a:t>
            </a:r>
            <a:endParaRPr lang="en-US" sz="1400" dirty="0"/>
          </a:p>
        </p:txBody>
      </p:sp>
      <p:cxnSp>
        <p:nvCxnSpPr>
          <p:cNvPr id="23" name="Straight Arrow Connector 22"/>
          <p:cNvCxnSpPr>
            <a:stCxn id="25" idx="3"/>
          </p:cNvCxnSpPr>
          <p:nvPr/>
        </p:nvCxnSpPr>
        <p:spPr>
          <a:xfrm flipV="1">
            <a:off x="3108959" y="2377440"/>
            <a:ext cx="1733827" cy="2597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rame 24"/>
          <p:cNvSpPr/>
          <p:nvPr/>
        </p:nvSpPr>
        <p:spPr>
          <a:xfrm>
            <a:off x="659164" y="2472084"/>
            <a:ext cx="2449795" cy="330200"/>
          </a:xfrm>
          <a:prstGeom prst="frame">
            <a:avLst>
              <a:gd name="adj1" fmla="val 151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>
            <a:stCxn id="25" idx="2"/>
          </p:cNvCxnSpPr>
          <p:nvPr/>
        </p:nvCxnSpPr>
        <p:spPr>
          <a:xfrm>
            <a:off x="1884062" y="2802284"/>
            <a:ext cx="5698" cy="5232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0" name="Picture 49" descr="Screen Shot 2013-02-13 at 12.32.37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95" y="3325504"/>
            <a:ext cx="2978934" cy="1478268"/>
          </a:xfrm>
          <a:prstGeom prst="rect">
            <a:avLst/>
          </a:prstGeom>
        </p:spPr>
      </p:pic>
      <p:sp>
        <p:nvSpPr>
          <p:cNvPr id="52" name="Frame 51"/>
          <p:cNvSpPr/>
          <p:nvPr/>
        </p:nvSpPr>
        <p:spPr>
          <a:xfrm>
            <a:off x="740445" y="3840480"/>
            <a:ext cx="1143618" cy="162560"/>
          </a:xfrm>
          <a:prstGeom prst="frame">
            <a:avLst>
              <a:gd name="adj1" fmla="val 151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3" name="Frame 52"/>
          <p:cNvSpPr/>
          <p:nvPr/>
        </p:nvSpPr>
        <p:spPr>
          <a:xfrm>
            <a:off x="740445" y="4135120"/>
            <a:ext cx="783555" cy="162560"/>
          </a:xfrm>
          <a:prstGeom prst="frame">
            <a:avLst>
              <a:gd name="adj1" fmla="val 151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4" name="Frame 53"/>
          <p:cNvSpPr/>
          <p:nvPr/>
        </p:nvSpPr>
        <p:spPr>
          <a:xfrm>
            <a:off x="6562068" y="4053840"/>
            <a:ext cx="1248432" cy="162560"/>
          </a:xfrm>
          <a:prstGeom prst="frame">
            <a:avLst>
              <a:gd name="adj1" fmla="val 151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5" name="Frame 54"/>
          <p:cNvSpPr/>
          <p:nvPr/>
        </p:nvSpPr>
        <p:spPr>
          <a:xfrm>
            <a:off x="4390368" y="5570852"/>
            <a:ext cx="1248432" cy="162560"/>
          </a:xfrm>
          <a:prstGeom prst="frame">
            <a:avLst>
              <a:gd name="adj1" fmla="val 151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6" name="Frame 55"/>
          <p:cNvSpPr/>
          <p:nvPr/>
        </p:nvSpPr>
        <p:spPr>
          <a:xfrm>
            <a:off x="6009618" y="4333240"/>
            <a:ext cx="2778782" cy="838692"/>
          </a:xfrm>
          <a:prstGeom prst="frame">
            <a:avLst>
              <a:gd name="adj1" fmla="val 151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7" name="Frame 56"/>
          <p:cNvSpPr/>
          <p:nvPr/>
        </p:nvSpPr>
        <p:spPr>
          <a:xfrm>
            <a:off x="3863318" y="5831840"/>
            <a:ext cx="2568371" cy="568960"/>
          </a:xfrm>
          <a:prstGeom prst="frame">
            <a:avLst>
              <a:gd name="adj1" fmla="val 151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58" name="Straight Arrow Connector 57"/>
          <p:cNvCxnSpPr>
            <a:stCxn id="55" idx="0"/>
          </p:cNvCxnSpPr>
          <p:nvPr/>
        </p:nvCxnSpPr>
        <p:spPr>
          <a:xfrm flipV="1">
            <a:off x="5014584" y="3016250"/>
            <a:ext cx="167016" cy="25546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4" idx="0"/>
          </p:cNvCxnSpPr>
          <p:nvPr/>
        </p:nvCxnSpPr>
        <p:spPr>
          <a:xfrm flipV="1">
            <a:off x="7186284" y="3016250"/>
            <a:ext cx="116216" cy="10375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7" idx="3"/>
            <a:endCxn id="69" idx="1"/>
          </p:cNvCxnSpPr>
          <p:nvPr/>
        </p:nvCxnSpPr>
        <p:spPr>
          <a:xfrm>
            <a:off x="6431689" y="6116320"/>
            <a:ext cx="59141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023100" y="5977820"/>
            <a:ext cx="1786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750 hours of free usage</a:t>
            </a:r>
            <a:endParaRPr lang="en-US" sz="1200" dirty="0"/>
          </a:p>
        </p:txBody>
      </p:sp>
      <p:cxnSp>
        <p:nvCxnSpPr>
          <p:cNvPr id="71" name="Straight Arrow Connector 70"/>
          <p:cNvCxnSpPr>
            <a:stCxn id="56" idx="2"/>
            <a:endCxn id="74" idx="0"/>
          </p:cNvCxnSpPr>
          <p:nvPr/>
        </p:nvCxnSpPr>
        <p:spPr>
          <a:xfrm>
            <a:off x="7399009" y="5171932"/>
            <a:ext cx="0" cy="394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883431" y="5566132"/>
            <a:ext cx="1031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0.05/hour</a:t>
            </a:r>
            <a:endParaRPr lang="en-US" sz="1200" dirty="0"/>
          </a:p>
        </p:txBody>
      </p:sp>
      <p:cxnSp>
        <p:nvCxnSpPr>
          <p:cNvPr id="78" name="Straight Arrow Connector 77"/>
          <p:cNvCxnSpPr>
            <a:stCxn id="50" idx="3"/>
            <a:endCxn id="81" idx="1"/>
          </p:cNvCxnSpPr>
          <p:nvPr/>
        </p:nvCxnSpPr>
        <p:spPr>
          <a:xfrm flipV="1">
            <a:off x="3373529" y="4061470"/>
            <a:ext cx="320508" cy="31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694037" y="3799860"/>
            <a:ext cx="1428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The body of the </a:t>
            </a:r>
            <a:r>
              <a:rPr lang="en-US" sz="1400" dirty="0" err="1" smtClean="0"/>
              <a:t>Spin:function</a:t>
            </a:r>
            <a:endParaRPr lang="en-US" sz="1400" dirty="0"/>
          </a:p>
        </p:txBody>
      </p:sp>
      <p:cxnSp>
        <p:nvCxnSpPr>
          <p:cNvPr id="89" name="Straight Arrow Connector 88"/>
          <p:cNvCxnSpPr>
            <a:stCxn id="50" idx="2"/>
            <a:endCxn id="94" idx="0"/>
          </p:cNvCxnSpPr>
          <p:nvPr/>
        </p:nvCxnSpPr>
        <p:spPr>
          <a:xfrm flipH="1">
            <a:off x="1712629" y="4803772"/>
            <a:ext cx="171433" cy="9943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326862" y="5008939"/>
            <a:ext cx="1292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 function is linked to the variables it uses</a:t>
            </a:r>
            <a:endParaRPr lang="en-US" sz="1200" dirty="0"/>
          </a:p>
        </p:txBody>
      </p:sp>
      <p:pic>
        <p:nvPicPr>
          <p:cNvPr id="94" name="Picture 93" descr="Screen Shot 2013-02-13 at 12.45.47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21" y="5798167"/>
            <a:ext cx="2732616" cy="35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878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Dynos</a:t>
            </a:r>
            <a:r>
              <a:rPr lang="en-US" dirty="0" smtClean="0"/>
              <a:t> (</a:t>
            </a:r>
            <a:r>
              <a:rPr lang="en-US" dirty="0" err="1" smtClean="0"/>
              <a:t>PriceComponent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5E8C-C504-5E45-95DB-888D15368E93}" type="datetime1">
              <a:rPr lang="pt-PT" smtClean="0"/>
              <a:t>08/05/2013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Author: Jorge Araújo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Picture 6" descr="Databas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9144000" cy="3693311"/>
          </a:xfrm>
          <a:prstGeom prst="rect">
            <a:avLst/>
          </a:prstGeom>
        </p:spPr>
      </p:pic>
      <p:sp>
        <p:nvSpPr>
          <p:cNvPr id="9" name="Frame 8"/>
          <p:cNvSpPr/>
          <p:nvPr/>
        </p:nvSpPr>
        <p:spPr>
          <a:xfrm>
            <a:off x="1165508" y="4540182"/>
            <a:ext cx="693772" cy="307777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>
            <a:stCxn id="9" idx="2"/>
            <a:endCxn id="12" idx="0"/>
          </p:cNvCxnSpPr>
          <p:nvPr/>
        </p:nvCxnSpPr>
        <p:spPr>
          <a:xfrm>
            <a:off x="1512394" y="4847959"/>
            <a:ext cx="0" cy="481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2605" y="5329534"/>
            <a:ext cx="1999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Constant </a:t>
            </a:r>
            <a:r>
              <a:rPr lang="en-US" sz="1400" dirty="0" err="1" smtClean="0"/>
              <a:t>PriceVariable</a:t>
            </a:r>
            <a:endParaRPr lang="en-US" sz="1400" dirty="0" smtClean="0"/>
          </a:p>
        </p:txBody>
      </p:sp>
      <p:sp>
        <p:nvSpPr>
          <p:cNvPr id="18" name="Frame 17"/>
          <p:cNvSpPr/>
          <p:nvPr/>
        </p:nvSpPr>
        <p:spPr>
          <a:xfrm>
            <a:off x="8573758" y="4694070"/>
            <a:ext cx="367042" cy="307777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" name="Frame 18"/>
          <p:cNvSpPr/>
          <p:nvPr/>
        </p:nvSpPr>
        <p:spPr>
          <a:xfrm>
            <a:off x="3238148" y="3464560"/>
            <a:ext cx="1049372" cy="548640"/>
          </a:xfrm>
          <a:prstGeom prst="frame">
            <a:avLst>
              <a:gd name="adj1" fmla="val 5556"/>
            </a:avLst>
          </a:prstGeom>
          <a:solidFill>
            <a:srgbClr val="FF0000"/>
          </a:solidFill>
          <a:ln w="63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" name="Frame 19"/>
          <p:cNvSpPr/>
          <p:nvPr/>
        </p:nvSpPr>
        <p:spPr>
          <a:xfrm>
            <a:off x="4945028" y="3891280"/>
            <a:ext cx="1049372" cy="548640"/>
          </a:xfrm>
          <a:prstGeom prst="frame">
            <a:avLst>
              <a:gd name="adj1" fmla="val 5556"/>
            </a:avLst>
          </a:prstGeom>
          <a:solidFill>
            <a:srgbClr val="FF0000"/>
          </a:solidFill>
          <a:ln w="63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>
            <a:stCxn id="19" idx="2"/>
            <a:endCxn id="23" idx="1"/>
          </p:cNvCxnSpPr>
          <p:nvPr/>
        </p:nvCxnSpPr>
        <p:spPr>
          <a:xfrm>
            <a:off x="3762834" y="4013200"/>
            <a:ext cx="1662606" cy="15435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425440" y="5402837"/>
            <a:ext cx="1773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Usage </a:t>
            </a:r>
            <a:r>
              <a:rPr lang="en-US" sz="1400" dirty="0" err="1" smtClean="0"/>
              <a:t>PriceVariable</a:t>
            </a:r>
            <a:endParaRPr lang="en-US" sz="1400" dirty="0" smtClean="0"/>
          </a:p>
        </p:txBody>
      </p:sp>
      <p:cxnSp>
        <p:nvCxnSpPr>
          <p:cNvPr id="25" name="Straight Arrow Connector 24"/>
          <p:cNvCxnSpPr>
            <a:stCxn id="20" idx="2"/>
            <a:endCxn id="23" idx="0"/>
          </p:cNvCxnSpPr>
          <p:nvPr/>
        </p:nvCxnSpPr>
        <p:spPr>
          <a:xfrm>
            <a:off x="5469714" y="4439920"/>
            <a:ext cx="842560" cy="9629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2"/>
            <a:endCxn id="23" idx="3"/>
          </p:cNvCxnSpPr>
          <p:nvPr/>
        </p:nvCxnSpPr>
        <p:spPr>
          <a:xfrm flipH="1">
            <a:off x="7199108" y="5001847"/>
            <a:ext cx="1558171" cy="5548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128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3-05-08 at 19.34.3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747" y="5022850"/>
            <a:ext cx="3206750" cy="9676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Dynos</a:t>
            </a:r>
            <a:r>
              <a:rPr lang="en-US" dirty="0"/>
              <a:t> (</a:t>
            </a:r>
            <a:r>
              <a:rPr lang="en-US" dirty="0" err="1"/>
              <a:t>PriceComponent</a:t>
            </a:r>
            <a:r>
              <a:rPr lang="en-US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5E8C-C504-5E45-95DB-888D15368E93}" type="datetime1">
              <a:rPr lang="pt-PT" smtClean="0"/>
              <a:t>08/05/2013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Jorge Araújo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39435" y="1849305"/>
            <a:ext cx="7378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(#</a:t>
            </a:r>
            <a:r>
              <a:rPr lang="en-US" sz="2000" dirty="0" err="1" smtClean="0"/>
              <a:t>Web_Dyno</a:t>
            </a:r>
            <a:r>
              <a:rPr lang="en-US" sz="2000" dirty="0" smtClean="0"/>
              <a:t> + #</a:t>
            </a:r>
            <a:r>
              <a:rPr lang="en-US" sz="2000" dirty="0" err="1" smtClean="0"/>
              <a:t>Worker_Dyno</a:t>
            </a:r>
            <a:r>
              <a:rPr lang="en-US" sz="2000" dirty="0" smtClean="0"/>
              <a:t>)  * #Hours)  * </a:t>
            </a:r>
            <a:r>
              <a:rPr lang="en-US" sz="2000" dirty="0" err="1" smtClean="0"/>
              <a:t>Dyno_Hour_Cost</a:t>
            </a:r>
            <a:endParaRPr lang="en-US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189522" y="1880381"/>
            <a:ext cx="1351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Function  =</a:t>
            </a:r>
            <a:endParaRPr lang="en-US" b="1" dirty="0"/>
          </a:p>
        </p:txBody>
      </p:sp>
      <p:sp>
        <p:nvSpPr>
          <p:cNvPr id="42" name="Frame 41"/>
          <p:cNvSpPr/>
          <p:nvPr/>
        </p:nvSpPr>
        <p:spPr>
          <a:xfrm>
            <a:off x="6680199" y="1839145"/>
            <a:ext cx="2142067" cy="410270"/>
          </a:xfrm>
          <a:prstGeom prst="frame">
            <a:avLst>
              <a:gd name="adj1" fmla="val 5556"/>
            </a:avLst>
          </a:prstGeom>
          <a:solidFill>
            <a:srgbClr val="FF0000"/>
          </a:solidFill>
          <a:ln w="63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/>
          <p:cNvCxnSpPr>
            <a:stCxn id="42" idx="2"/>
            <a:endCxn id="43" idx="0"/>
          </p:cNvCxnSpPr>
          <p:nvPr/>
        </p:nvCxnSpPr>
        <p:spPr>
          <a:xfrm>
            <a:off x="7751233" y="2249415"/>
            <a:ext cx="0" cy="2570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648131" y="2506456"/>
            <a:ext cx="2206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Constant (</a:t>
            </a:r>
            <a:r>
              <a:rPr lang="en-US" sz="1400" dirty="0" err="1" smtClean="0"/>
              <a:t>PriceVariable</a:t>
            </a:r>
            <a:r>
              <a:rPr lang="en-US" sz="1400" dirty="0" smtClean="0"/>
              <a:t>), </a:t>
            </a:r>
          </a:p>
          <a:p>
            <a:pPr algn="ctr"/>
            <a:r>
              <a:rPr lang="en-US" sz="1400" dirty="0" smtClean="0"/>
              <a:t>Price/hour of one worker</a:t>
            </a:r>
            <a:endParaRPr lang="en-US" sz="1400" dirty="0"/>
          </a:p>
        </p:txBody>
      </p:sp>
      <p:sp>
        <p:nvSpPr>
          <p:cNvPr id="46" name="Frame 45"/>
          <p:cNvSpPr/>
          <p:nvPr/>
        </p:nvSpPr>
        <p:spPr>
          <a:xfrm>
            <a:off x="1655121" y="1839443"/>
            <a:ext cx="4854759" cy="410270"/>
          </a:xfrm>
          <a:prstGeom prst="frame">
            <a:avLst>
              <a:gd name="adj1" fmla="val 5556"/>
            </a:avLst>
          </a:prstGeom>
          <a:solidFill>
            <a:srgbClr val="FF0000"/>
          </a:solidFill>
          <a:ln w="63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135880" y="2501317"/>
            <a:ext cx="1893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Usage (</a:t>
            </a:r>
            <a:r>
              <a:rPr lang="en-US" sz="1400" dirty="0" err="1" smtClean="0"/>
              <a:t>PriceVariable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cxnSp>
        <p:nvCxnSpPr>
          <p:cNvPr id="51" name="Straight Arrow Connector 50"/>
          <p:cNvCxnSpPr>
            <a:stCxn id="46" idx="2"/>
            <a:endCxn id="49" idx="0"/>
          </p:cNvCxnSpPr>
          <p:nvPr/>
        </p:nvCxnSpPr>
        <p:spPr>
          <a:xfrm>
            <a:off x="4082501" y="2249713"/>
            <a:ext cx="0" cy="2516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Screen Shot 2013-02-13 at 12.55.5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835" y="3671557"/>
            <a:ext cx="4520499" cy="36406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284200" y="3363780"/>
            <a:ext cx="33641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The four Variables used in the function</a:t>
            </a:r>
            <a:endParaRPr lang="en-US" sz="1400" dirty="0"/>
          </a:p>
        </p:txBody>
      </p:sp>
      <p:pic>
        <p:nvPicPr>
          <p:cNvPr id="14" name="Picture 13" descr="Screen Shot 2013-02-13 at 13.00.2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0" y="2809094"/>
            <a:ext cx="3027680" cy="1555429"/>
          </a:xfrm>
          <a:prstGeom prst="rect">
            <a:avLst/>
          </a:prstGeom>
        </p:spPr>
      </p:pic>
      <p:cxnSp>
        <p:nvCxnSpPr>
          <p:cNvPr id="29" name="Straight Arrow Connector 28"/>
          <p:cNvCxnSpPr>
            <a:stCxn id="40" idx="2"/>
            <a:endCxn id="14" idx="0"/>
          </p:cNvCxnSpPr>
          <p:nvPr/>
        </p:nvCxnSpPr>
        <p:spPr>
          <a:xfrm>
            <a:off x="865417" y="2249713"/>
            <a:ext cx="756623" cy="5593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Frame 32"/>
          <p:cNvSpPr/>
          <p:nvPr/>
        </p:nvSpPr>
        <p:spPr>
          <a:xfrm>
            <a:off x="3993529" y="5581650"/>
            <a:ext cx="2071185" cy="408851"/>
          </a:xfrm>
          <a:prstGeom prst="frame">
            <a:avLst>
              <a:gd name="adj1" fmla="val 151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34" name="Straight Arrow Connector 33"/>
          <p:cNvCxnSpPr>
            <a:stCxn id="33" idx="1"/>
            <a:endCxn id="14" idx="2"/>
          </p:cNvCxnSpPr>
          <p:nvPr/>
        </p:nvCxnSpPr>
        <p:spPr>
          <a:xfrm rot="10800000">
            <a:off x="1622041" y="4364524"/>
            <a:ext cx="2371489" cy="142155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378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Topics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F1305E8C-C504-5E45-95DB-888D15368E93}" type="datetime1">
              <a:rPr lang="pt-PT" smtClean="0"/>
              <a:t>08/05/2013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</p:spPr>
        <p:txBody>
          <a:bodyPr/>
          <a:lstStyle/>
          <a:p>
            <a:r>
              <a:rPr lang="en-US" dirty="0" smtClean="0"/>
              <a:t>Author: Jorge Araújo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16</a:t>
            </a:fld>
            <a:endParaRPr lang="en-US"/>
          </a:p>
        </p:txBody>
      </p:sp>
      <p:cxnSp>
        <p:nvCxnSpPr>
          <p:cNvPr id="19" name="Straight Arrow Connector 18"/>
          <p:cNvCxnSpPr>
            <a:endCxn id="22" idx="1"/>
          </p:cNvCxnSpPr>
          <p:nvPr/>
        </p:nvCxnSpPr>
        <p:spPr>
          <a:xfrm>
            <a:off x="4206240" y="4027034"/>
            <a:ext cx="96132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67567" y="3873145"/>
            <a:ext cx="3281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Spin:Funtion</a:t>
            </a:r>
            <a:r>
              <a:rPr lang="en-US" sz="1400" dirty="0" smtClean="0"/>
              <a:t> for the </a:t>
            </a:r>
            <a:r>
              <a:rPr lang="en-US" sz="1400" dirty="0" err="1" smtClean="0"/>
              <a:t>Free_Dyno_Usage</a:t>
            </a:r>
            <a:endParaRPr lang="en-US" sz="1400" dirty="0" smtClean="0"/>
          </a:p>
        </p:txBody>
      </p:sp>
      <p:cxnSp>
        <p:nvCxnSpPr>
          <p:cNvPr id="25" name="Straight Arrow Connector 24"/>
          <p:cNvCxnSpPr>
            <a:stCxn id="22" idx="2"/>
            <a:endCxn id="27" idx="0"/>
          </p:cNvCxnSpPr>
          <p:nvPr/>
        </p:nvCxnSpPr>
        <p:spPr>
          <a:xfrm>
            <a:off x="6808445" y="4180922"/>
            <a:ext cx="0" cy="737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051456" y="4918136"/>
            <a:ext cx="3513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dirty="0" smtClean="0"/>
              <a:t>onsider to use the </a:t>
            </a:r>
            <a:r>
              <a:rPr lang="en-US" sz="1400" dirty="0" smtClean="0"/>
              <a:t>new </a:t>
            </a:r>
            <a:r>
              <a:rPr lang="en-US" sz="1400" dirty="0" err="1" smtClean="0"/>
              <a:t>spin:Text</a:t>
            </a:r>
            <a:r>
              <a:rPr lang="en-US" sz="1400" dirty="0" smtClean="0"/>
              <a:t> </a:t>
            </a:r>
            <a:r>
              <a:rPr lang="en-US" sz="1400" dirty="0" smtClean="0"/>
              <a:t>option</a:t>
            </a:r>
            <a:endParaRPr lang="en-US" sz="1400" dirty="0" smtClean="0"/>
          </a:p>
        </p:txBody>
      </p:sp>
      <p:pic>
        <p:nvPicPr>
          <p:cNvPr id="11" name="Picture 10" descr="Screen Shot 2013-02-13 at 12.32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567" y="2014864"/>
            <a:ext cx="2978934" cy="1478268"/>
          </a:xfrm>
          <a:prstGeom prst="rect">
            <a:avLst/>
          </a:prstGeom>
        </p:spPr>
      </p:pic>
      <p:sp>
        <p:nvSpPr>
          <p:cNvPr id="3" name="Equal 2"/>
          <p:cNvSpPr/>
          <p:nvPr/>
        </p:nvSpPr>
        <p:spPr>
          <a:xfrm>
            <a:off x="4439920" y="2529840"/>
            <a:ext cx="375920" cy="294640"/>
          </a:xfrm>
          <a:prstGeom prst="math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8" descr="Screen Shot 2013-05-08 at 19.42.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90" y="1600200"/>
            <a:ext cx="3782050" cy="463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159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Heroku</a:t>
            </a:r>
            <a:r>
              <a:rPr lang="en-US" dirty="0" smtClean="0"/>
              <a:t> Service</a:t>
            </a:r>
            <a:endParaRPr lang="en-US" dirty="0"/>
          </a:p>
        </p:txBody>
      </p:sp>
      <p:sp>
        <p:nvSpPr>
          <p:cNvPr id="4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Heroku</a:t>
            </a:r>
            <a:r>
              <a:rPr lang="en-US" dirty="0" smtClean="0"/>
              <a:t> Service can be divided into two distinct services:</a:t>
            </a:r>
          </a:p>
          <a:p>
            <a:pPr lvl="1"/>
            <a:r>
              <a:rPr lang="en-US" dirty="0" smtClean="0"/>
              <a:t>Database Service</a:t>
            </a:r>
          </a:p>
          <a:p>
            <a:pPr lvl="1"/>
            <a:r>
              <a:rPr lang="en-US" dirty="0" smtClean="0"/>
              <a:t>Application Platform Service (</a:t>
            </a:r>
            <a:r>
              <a:rPr lang="en-US" dirty="0" err="1" smtClean="0"/>
              <a:t>Dynos</a:t>
            </a:r>
            <a:r>
              <a:rPr lang="en-US" dirty="0" smtClean="0"/>
              <a:t> Service)</a:t>
            </a:r>
          </a:p>
          <a:p>
            <a:pPr marL="400050"/>
            <a:r>
              <a:rPr lang="en-US" dirty="0" smtClean="0"/>
              <a:t>Each service has its own set of features, offerings and pricing schemas.</a:t>
            </a:r>
          </a:p>
          <a:p>
            <a:pPr marL="400050"/>
            <a:endParaRPr lang="en-US" sz="1800" dirty="0" smtClean="0"/>
          </a:p>
          <a:p>
            <a:pPr marL="400050"/>
            <a:endParaRPr lang="en-US" sz="1800" dirty="0"/>
          </a:p>
          <a:p>
            <a:pPr marL="400050"/>
            <a:endParaRPr lang="en-US" sz="1800" dirty="0" smtClean="0"/>
          </a:p>
          <a:p>
            <a:pPr marL="57150" indent="0">
              <a:buNone/>
            </a:pPr>
            <a:endParaRPr lang="en-US" sz="1800" dirty="0" smtClean="0"/>
          </a:p>
          <a:p>
            <a:pPr marL="400050"/>
            <a:r>
              <a:rPr lang="en-US" sz="1800" dirty="0" smtClean="0"/>
              <a:t>For the purpose of this modeling exercise not all the </a:t>
            </a:r>
            <a:r>
              <a:rPr lang="en-US" sz="1800" dirty="0" err="1" smtClean="0"/>
              <a:t>Heroku</a:t>
            </a:r>
            <a:r>
              <a:rPr lang="en-US" sz="1800" dirty="0" smtClean="0"/>
              <a:t> features were included in the model</a:t>
            </a:r>
          </a:p>
        </p:txBody>
      </p:sp>
      <p:sp>
        <p:nvSpPr>
          <p:cNvPr id="45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F1305E8C-C504-5E45-95DB-888D15368E93}" type="datetime1">
              <a:rPr lang="pt-PT" smtClean="0"/>
              <a:t>08/05/2013</a:t>
            </a:fld>
            <a:endParaRPr lang="en-US" dirty="0"/>
          </a:p>
        </p:txBody>
      </p:sp>
      <p:sp>
        <p:nvSpPr>
          <p:cNvPr id="4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</p:spPr>
        <p:txBody>
          <a:bodyPr/>
          <a:lstStyle/>
          <a:p>
            <a:r>
              <a:rPr lang="en-US" dirty="0" smtClean="0"/>
              <a:t>Author: Jorge Araújo</a:t>
            </a:r>
            <a:endParaRPr lang="en-US" dirty="0"/>
          </a:p>
        </p:txBody>
      </p:sp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023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Heroku</a:t>
            </a:r>
            <a:r>
              <a:rPr lang="en-US" dirty="0" smtClean="0"/>
              <a:t> Database Service</a:t>
            </a:r>
            <a:endParaRPr lang="en-US" dirty="0"/>
          </a:p>
        </p:txBody>
      </p:sp>
      <p:sp>
        <p:nvSpPr>
          <p:cNvPr id="4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There are a total of </a:t>
            </a:r>
            <a:r>
              <a:rPr lang="en-US" b="1" dirty="0" smtClean="0"/>
              <a:t>8 production databases</a:t>
            </a:r>
            <a:r>
              <a:rPr lang="en-US" dirty="0" smtClean="0"/>
              <a:t> in the </a:t>
            </a:r>
            <a:r>
              <a:rPr lang="en-US" dirty="0" err="1" smtClean="0"/>
              <a:t>Heroku</a:t>
            </a:r>
            <a:r>
              <a:rPr lang="en-US" dirty="0" smtClean="0"/>
              <a:t> </a:t>
            </a:r>
            <a:r>
              <a:rPr lang="en-US" dirty="0"/>
              <a:t>D</a:t>
            </a:r>
            <a:r>
              <a:rPr lang="en-US" dirty="0" smtClean="0"/>
              <a:t>atabase Service</a:t>
            </a:r>
          </a:p>
          <a:p>
            <a:r>
              <a:rPr lang="en-US" dirty="0" smtClean="0"/>
              <a:t>All of them share the same set of features they only differ in </a:t>
            </a:r>
            <a:r>
              <a:rPr lang="en-US" b="1" dirty="0" smtClean="0"/>
              <a:t>Price</a:t>
            </a:r>
            <a:r>
              <a:rPr lang="en-US" dirty="0" smtClean="0"/>
              <a:t> and </a:t>
            </a:r>
            <a:r>
              <a:rPr lang="en-US" b="1" dirty="0" smtClean="0"/>
              <a:t>Cache Size</a:t>
            </a:r>
          </a:p>
          <a:p>
            <a:r>
              <a:rPr lang="en-US" dirty="0" smtClean="0"/>
              <a:t>We should group the shared features in one top level service: </a:t>
            </a:r>
            <a:r>
              <a:rPr lang="en-US" b="1" dirty="0" smtClean="0"/>
              <a:t>Service Model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different service</a:t>
            </a:r>
            <a:r>
              <a:rPr lang="en-US" dirty="0" smtClean="0"/>
              <a:t> is created </a:t>
            </a:r>
            <a:r>
              <a:rPr lang="en-US" b="1" dirty="0" smtClean="0"/>
              <a:t>for each</a:t>
            </a:r>
            <a:r>
              <a:rPr lang="en-US" dirty="0" smtClean="0"/>
              <a:t> of the different </a:t>
            </a:r>
            <a:r>
              <a:rPr lang="en-US" b="1" dirty="0" smtClean="0"/>
              <a:t>database type</a:t>
            </a:r>
            <a:r>
              <a:rPr lang="en-US" dirty="0" smtClean="0"/>
              <a:t>. All these services include the features from the top level service model </a:t>
            </a:r>
            <a:endParaRPr lang="en-US" dirty="0"/>
          </a:p>
        </p:txBody>
      </p:sp>
      <p:sp>
        <p:nvSpPr>
          <p:cNvPr id="45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F1305E8C-C504-5E45-95DB-888D15368E93}" type="datetime1">
              <a:rPr lang="pt-PT" smtClean="0"/>
              <a:t>08/05/2013</a:t>
            </a:fld>
            <a:endParaRPr lang="en-US" dirty="0"/>
          </a:p>
        </p:txBody>
      </p:sp>
      <p:sp>
        <p:nvSpPr>
          <p:cNvPr id="4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</p:spPr>
        <p:txBody>
          <a:bodyPr/>
          <a:lstStyle/>
          <a:p>
            <a:r>
              <a:rPr lang="en-US" dirty="0" smtClean="0"/>
              <a:t>Author: Jorge Araújo</a:t>
            </a:r>
            <a:endParaRPr lang="en-US" dirty="0"/>
          </a:p>
        </p:txBody>
      </p:sp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00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Heroku</a:t>
            </a:r>
            <a:r>
              <a:rPr lang="en-US" dirty="0" smtClean="0"/>
              <a:t> Database Service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5E8C-C504-5E45-95DB-888D15368E93}" type="datetime1">
              <a:rPr lang="pt-PT" smtClean="0"/>
              <a:t>08/05/2013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Author: Jorge Araújo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" name="Picture 7" descr="Databas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9144000" cy="3621852"/>
          </a:xfrm>
          <a:prstGeom prst="rect">
            <a:avLst/>
          </a:prstGeom>
        </p:spPr>
      </p:pic>
      <p:sp>
        <p:nvSpPr>
          <p:cNvPr id="24" name="Frame 23"/>
          <p:cNvSpPr/>
          <p:nvPr/>
        </p:nvSpPr>
        <p:spPr>
          <a:xfrm>
            <a:off x="1195988" y="2672080"/>
            <a:ext cx="1120492" cy="2549972"/>
          </a:xfrm>
          <a:prstGeom prst="frame">
            <a:avLst>
              <a:gd name="adj1" fmla="val 2720"/>
            </a:avLst>
          </a:prstGeom>
          <a:solidFill>
            <a:srgbClr val="FF0000"/>
          </a:solidFill>
          <a:ln w="63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6" name="Frame 25"/>
          <p:cNvSpPr/>
          <p:nvPr/>
        </p:nvSpPr>
        <p:spPr>
          <a:xfrm>
            <a:off x="75496" y="2672080"/>
            <a:ext cx="1120492" cy="2549972"/>
          </a:xfrm>
          <a:prstGeom prst="frame">
            <a:avLst>
              <a:gd name="adj1" fmla="val 2720"/>
            </a:avLst>
          </a:prstGeom>
          <a:solidFill>
            <a:srgbClr val="FF0000"/>
          </a:solidFill>
          <a:ln w="63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7" name="Frame 26"/>
          <p:cNvSpPr/>
          <p:nvPr/>
        </p:nvSpPr>
        <p:spPr>
          <a:xfrm>
            <a:off x="2316480" y="2672080"/>
            <a:ext cx="1120492" cy="2549972"/>
          </a:xfrm>
          <a:prstGeom prst="frame">
            <a:avLst>
              <a:gd name="adj1" fmla="val 2720"/>
            </a:avLst>
          </a:prstGeom>
          <a:solidFill>
            <a:srgbClr val="FF0000"/>
          </a:solidFill>
          <a:ln w="63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9" name="Frame 28"/>
          <p:cNvSpPr/>
          <p:nvPr/>
        </p:nvSpPr>
        <p:spPr>
          <a:xfrm>
            <a:off x="3436972" y="2672080"/>
            <a:ext cx="1120492" cy="2549972"/>
          </a:xfrm>
          <a:prstGeom prst="frame">
            <a:avLst>
              <a:gd name="adj1" fmla="val 2720"/>
            </a:avLst>
          </a:prstGeom>
          <a:solidFill>
            <a:srgbClr val="FF0000"/>
          </a:solidFill>
          <a:ln w="63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0" name="Frame 29"/>
          <p:cNvSpPr/>
          <p:nvPr/>
        </p:nvSpPr>
        <p:spPr>
          <a:xfrm>
            <a:off x="4557464" y="2672080"/>
            <a:ext cx="1120492" cy="2549972"/>
          </a:xfrm>
          <a:prstGeom prst="frame">
            <a:avLst>
              <a:gd name="adj1" fmla="val 2720"/>
            </a:avLst>
          </a:prstGeom>
          <a:solidFill>
            <a:srgbClr val="FF0000"/>
          </a:solidFill>
          <a:ln w="63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3" name="Frame 32"/>
          <p:cNvSpPr/>
          <p:nvPr/>
        </p:nvSpPr>
        <p:spPr>
          <a:xfrm>
            <a:off x="5677956" y="2672080"/>
            <a:ext cx="1120492" cy="2549972"/>
          </a:xfrm>
          <a:prstGeom prst="frame">
            <a:avLst>
              <a:gd name="adj1" fmla="val 2720"/>
            </a:avLst>
          </a:prstGeom>
          <a:solidFill>
            <a:srgbClr val="FF0000"/>
          </a:solidFill>
          <a:ln w="63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4" name="Frame 33"/>
          <p:cNvSpPr/>
          <p:nvPr/>
        </p:nvSpPr>
        <p:spPr>
          <a:xfrm>
            <a:off x="6798448" y="2672080"/>
            <a:ext cx="1120492" cy="2549972"/>
          </a:xfrm>
          <a:prstGeom prst="frame">
            <a:avLst>
              <a:gd name="adj1" fmla="val 2720"/>
            </a:avLst>
          </a:prstGeom>
          <a:solidFill>
            <a:srgbClr val="FF0000"/>
          </a:solidFill>
          <a:ln w="63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5" name="Frame 34"/>
          <p:cNvSpPr/>
          <p:nvPr/>
        </p:nvSpPr>
        <p:spPr>
          <a:xfrm>
            <a:off x="7918940" y="2661920"/>
            <a:ext cx="1120492" cy="2549972"/>
          </a:xfrm>
          <a:prstGeom prst="frame">
            <a:avLst>
              <a:gd name="adj1" fmla="val 2720"/>
            </a:avLst>
          </a:prstGeom>
          <a:solidFill>
            <a:srgbClr val="FF0000"/>
          </a:solidFill>
          <a:ln w="63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7" name="Elbow Connector 16"/>
          <p:cNvCxnSpPr>
            <a:stCxn id="26" idx="2"/>
            <a:endCxn id="36" idx="1"/>
          </p:cNvCxnSpPr>
          <p:nvPr/>
        </p:nvCxnSpPr>
        <p:spPr>
          <a:xfrm rot="16200000" flipH="1">
            <a:off x="2136398" y="3721395"/>
            <a:ext cx="261370" cy="326268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898425" y="5329533"/>
            <a:ext cx="83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Services</a:t>
            </a:r>
            <a:endParaRPr lang="en-US" sz="1400" dirty="0" smtClean="0"/>
          </a:p>
        </p:txBody>
      </p:sp>
      <p:cxnSp>
        <p:nvCxnSpPr>
          <p:cNvPr id="37" name="Elbow Connector 36"/>
          <p:cNvCxnSpPr>
            <a:stCxn id="24" idx="2"/>
            <a:endCxn id="36" idx="1"/>
          </p:cNvCxnSpPr>
          <p:nvPr/>
        </p:nvCxnSpPr>
        <p:spPr>
          <a:xfrm rot="16200000" flipH="1">
            <a:off x="2696644" y="4281641"/>
            <a:ext cx="261370" cy="214219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27" idx="2"/>
            <a:endCxn id="36" idx="1"/>
          </p:cNvCxnSpPr>
          <p:nvPr/>
        </p:nvCxnSpPr>
        <p:spPr>
          <a:xfrm rot="16200000" flipH="1">
            <a:off x="3256890" y="4841887"/>
            <a:ext cx="261370" cy="102169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29" idx="2"/>
            <a:endCxn id="36" idx="1"/>
          </p:cNvCxnSpPr>
          <p:nvPr/>
        </p:nvCxnSpPr>
        <p:spPr>
          <a:xfrm rot="5400000">
            <a:off x="3817137" y="5303341"/>
            <a:ext cx="261370" cy="98793"/>
          </a:xfrm>
          <a:prstGeom prst="bentConnector4">
            <a:avLst>
              <a:gd name="adj1" fmla="val 20561"/>
              <a:gd name="adj2" fmla="val 33139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30" idx="2"/>
            <a:endCxn id="36" idx="3"/>
          </p:cNvCxnSpPr>
          <p:nvPr/>
        </p:nvCxnSpPr>
        <p:spPr>
          <a:xfrm rot="5400000">
            <a:off x="4793021" y="5158733"/>
            <a:ext cx="261370" cy="38800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33" idx="2"/>
            <a:endCxn id="36" idx="3"/>
          </p:cNvCxnSpPr>
          <p:nvPr/>
        </p:nvCxnSpPr>
        <p:spPr>
          <a:xfrm rot="5400000">
            <a:off x="5353267" y="4598487"/>
            <a:ext cx="261370" cy="15085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34" idx="2"/>
            <a:endCxn id="36" idx="3"/>
          </p:cNvCxnSpPr>
          <p:nvPr/>
        </p:nvCxnSpPr>
        <p:spPr>
          <a:xfrm rot="5400000">
            <a:off x="5913513" y="4038241"/>
            <a:ext cx="261370" cy="262899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35" idx="2"/>
            <a:endCxn id="36" idx="3"/>
          </p:cNvCxnSpPr>
          <p:nvPr/>
        </p:nvCxnSpPr>
        <p:spPr>
          <a:xfrm rot="5400000">
            <a:off x="6468679" y="3472915"/>
            <a:ext cx="271530" cy="374948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Frame 57"/>
          <p:cNvSpPr/>
          <p:nvPr/>
        </p:nvSpPr>
        <p:spPr>
          <a:xfrm>
            <a:off x="230788" y="4307840"/>
            <a:ext cx="815692" cy="233680"/>
          </a:xfrm>
          <a:prstGeom prst="frame">
            <a:avLst>
              <a:gd name="adj1" fmla="val 5556"/>
            </a:avLst>
          </a:prstGeom>
          <a:solidFill>
            <a:srgbClr val="FF0000"/>
          </a:solidFill>
          <a:ln w="63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73489" y="5792162"/>
            <a:ext cx="1039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Cache Size</a:t>
            </a:r>
            <a:endParaRPr lang="en-US" sz="1400" dirty="0" smtClean="0"/>
          </a:p>
        </p:txBody>
      </p:sp>
      <p:cxnSp>
        <p:nvCxnSpPr>
          <p:cNvPr id="61" name="Elbow Connector 60"/>
          <p:cNvCxnSpPr/>
          <p:nvPr/>
        </p:nvCxnSpPr>
        <p:spPr>
          <a:xfrm rot="5400000">
            <a:off x="-31844" y="5240718"/>
            <a:ext cx="1407772" cy="2893"/>
          </a:xfrm>
          <a:prstGeom prst="bentConnector4">
            <a:avLst>
              <a:gd name="adj1" fmla="val 6283"/>
              <a:gd name="adj2" fmla="val 1502568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36" idx="2"/>
            <a:endCxn id="59" idx="3"/>
          </p:cNvCxnSpPr>
          <p:nvPr/>
        </p:nvCxnSpPr>
        <p:spPr>
          <a:xfrm rot="5400000">
            <a:off x="2858927" y="4490913"/>
            <a:ext cx="308741" cy="260153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Frame 71"/>
          <p:cNvSpPr/>
          <p:nvPr/>
        </p:nvSpPr>
        <p:spPr>
          <a:xfrm>
            <a:off x="8071340" y="4612640"/>
            <a:ext cx="815692" cy="314960"/>
          </a:xfrm>
          <a:prstGeom prst="frame">
            <a:avLst>
              <a:gd name="adj1" fmla="val 5556"/>
            </a:avLst>
          </a:prstGeom>
          <a:solidFill>
            <a:srgbClr val="FF0000"/>
          </a:solidFill>
          <a:ln w="63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363347" y="5799607"/>
            <a:ext cx="1354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Database price</a:t>
            </a:r>
            <a:endParaRPr lang="en-US" sz="1400" dirty="0" smtClean="0"/>
          </a:p>
        </p:txBody>
      </p:sp>
      <p:cxnSp>
        <p:nvCxnSpPr>
          <p:cNvPr id="86" name="Elbow Connector 85"/>
          <p:cNvCxnSpPr>
            <a:stCxn id="72" idx="3"/>
            <a:endCxn id="76" idx="3"/>
          </p:cNvCxnSpPr>
          <p:nvPr/>
        </p:nvCxnSpPr>
        <p:spPr>
          <a:xfrm flipH="1">
            <a:off x="7717892" y="4770120"/>
            <a:ext cx="1169140" cy="1183376"/>
          </a:xfrm>
          <a:prstGeom prst="bentConnector3">
            <a:avLst>
              <a:gd name="adj1" fmla="val -1955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122335" y="1600200"/>
            <a:ext cx="1915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Shared Service Model </a:t>
            </a:r>
            <a:endParaRPr lang="en-US" sz="1400" dirty="0" smtClean="0">
              <a:solidFill>
                <a:schemeClr val="bg1"/>
              </a:solidFill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1096599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3-05-08 at 15.34.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4267"/>
            <a:ext cx="9144000" cy="17285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Service Model</a:t>
            </a:r>
            <a:endParaRPr lang="en-US" dirty="0"/>
          </a:p>
        </p:txBody>
      </p:sp>
      <p:sp>
        <p:nvSpPr>
          <p:cNvPr id="6" name="Frame 5"/>
          <p:cNvSpPr/>
          <p:nvPr/>
        </p:nvSpPr>
        <p:spPr>
          <a:xfrm>
            <a:off x="1044407" y="2280939"/>
            <a:ext cx="1365587" cy="184519"/>
          </a:xfrm>
          <a:prstGeom prst="frame">
            <a:avLst>
              <a:gd name="adj1" fmla="val 389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>
            <a:stCxn id="9" idx="2"/>
            <a:endCxn id="11" idx="0"/>
          </p:cNvCxnSpPr>
          <p:nvPr/>
        </p:nvCxnSpPr>
        <p:spPr>
          <a:xfrm>
            <a:off x="4740107" y="3812771"/>
            <a:ext cx="614364" cy="2258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ame 8"/>
          <p:cNvSpPr/>
          <p:nvPr/>
        </p:nvSpPr>
        <p:spPr>
          <a:xfrm>
            <a:off x="361613" y="2620451"/>
            <a:ext cx="8756987" cy="1192320"/>
          </a:xfrm>
          <a:prstGeom prst="frame">
            <a:avLst>
              <a:gd name="adj1" fmla="val 195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72522" y="4038623"/>
            <a:ext cx="2163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List of features included in this </a:t>
            </a:r>
            <a:r>
              <a:rPr lang="en-US" sz="1400" dirty="0" err="1" smtClean="0"/>
              <a:t>ServiceModel</a:t>
            </a:r>
            <a:endParaRPr lang="en-US" sz="1400" dirty="0"/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66510"/>
            <a:ext cx="2085975" cy="365125"/>
          </a:xfrm>
        </p:spPr>
        <p:txBody>
          <a:bodyPr/>
          <a:lstStyle/>
          <a:p>
            <a:fld id="{F1305E8C-C504-5E45-95DB-888D15368E93}" type="datetime1">
              <a:rPr lang="pt-PT" smtClean="0"/>
              <a:t>08/05/2013</a:t>
            </a:fld>
            <a:endParaRPr lang="en-US" dirty="0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66510"/>
            <a:ext cx="2847975" cy="365125"/>
          </a:xfrm>
        </p:spPr>
        <p:txBody>
          <a:bodyPr/>
          <a:lstStyle/>
          <a:p>
            <a:r>
              <a:rPr lang="en-US" dirty="0" smtClean="0"/>
              <a:t>Author: Jorge Araújo</a:t>
            </a:r>
            <a:endParaRPr lang="en-US" dirty="0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66510"/>
            <a:ext cx="561975" cy="365125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4" name="Frame 23"/>
          <p:cNvSpPr/>
          <p:nvPr/>
        </p:nvSpPr>
        <p:spPr>
          <a:xfrm>
            <a:off x="1032173" y="3587612"/>
            <a:ext cx="2916712" cy="184519"/>
          </a:xfrm>
          <a:prstGeom prst="frame">
            <a:avLst>
              <a:gd name="adj1" fmla="val 389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17" name="Picture 16" descr="Screen Shot 2013-05-08 at 15.38.1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50" y="4551250"/>
            <a:ext cx="3587272" cy="915670"/>
          </a:xfrm>
          <a:prstGeom prst="rect">
            <a:avLst/>
          </a:prstGeom>
        </p:spPr>
      </p:pic>
      <p:cxnSp>
        <p:nvCxnSpPr>
          <p:cNvPr id="25" name="Straight Arrow Connector 24"/>
          <p:cNvCxnSpPr>
            <a:stCxn id="24" idx="2"/>
            <a:endCxn id="17" idx="0"/>
          </p:cNvCxnSpPr>
          <p:nvPr/>
        </p:nvCxnSpPr>
        <p:spPr>
          <a:xfrm flipH="1">
            <a:off x="2478886" y="3772131"/>
            <a:ext cx="11643" cy="7791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6631" y="3989921"/>
            <a:ext cx="2163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Disk Storage resource is also defined in the model</a:t>
            </a:r>
            <a:endParaRPr lang="en-US" sz="1200" dirty="0"/>
          </a:p>
        </p:txBody>
      </p:sp>
      <p:sp>
        <p:nvSpPr>
          <p:cNvPr id="30" name="Frame 29"/>
          <p:cNvSpPr/>
          <p:nvPr/>
        </p:nvSpPr>
        <p:spPr>
          <a:xfrm>
            <a:off x="1215273" y="4782092"/>
            <a:ext cx="2916712" cy="184519"/>
          </a:xfrm>
          <a:prstGeom prst="frame">
            <a:avLst>
              <a:gd name="adj1" fmla="val 389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31" name="Straight Arrow Connector 30"/>
          <p:cNvCxnSpPr>
            <a:stCxn id="30" idx="3"/>
            <a:endCxn id="33" idx="2"/>
          </p:cNvCxnSpPr>
          <p:nvPr/>
        </p:nvCxnSpPr>
        <p:spPr>
          <a:xfrm>
            <a:off x="4131985" y="4874352"/>
            <a:ext cx="3584245" cy="692497"/>
          </a:xfrm>
          <a:prstGeom prst="bentConnector4">
            <a:avLst>
              <a:gd name="adj1" fmla="val 20498"/>
              <a:gd name="adj2" fmla="val 13301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634281" y="4181854"/>
            <a:ext cx="21638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Can be any kind of concept defined in other ontologies if that concept is either a </a:t>
            </a:r>
            <a:r>
              <a:rPr lang="en-US" sz="1400" dirty="0" err="1" smtClean="0"/>
              <a:t>GoodRelations</a:t>
            </a:r>
            <a:r>
              <a:rPr lang="en-US" sz="1400" dirty="0" smtClean="0"/>
              <a:t> Quantitative or Qualitative value </a:t>
            </a:r>
            <a:endParaRPr lang="en-US" sz="1400" dirty="0"/>
          </a:p>
        </p:txBody>
      </p:sp>
      <p:sp>
        <p:nvSpPr>
          <p:cNvPr id="47" name="Frame 46"/>
          <p:cNvSpPr/>
          <p:nvPr/>
        </p:nvSpPr>
        <p:spPr>
          <a:xfrm>
            <a:off x="1184825" y="5260817"/>
            <a:ext cx="2257374" cy="184519"/>
          </a:xfrm>
          <a:prstGeom prst="frame">
            <a:avLst>
              <a:gd name="adj1" fmla="val 389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48" name="Straight Arrow Connector 47"/>
          <p:cNvCxnSpPr>
            <a:stCxn id="47" idx="2"/>
            <a:endCxn id="51" idx="0"/>
          </p:cNvCxnSpPr>
          <p:nvPr/>
        </p:nvCxnSpPr>
        <p:spPr>
          <a:xfrm>
            <a:off x="2313512" y="5445336"/>
            <a:ext cx="0" cy="2748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37364" y="5720179"/>
            <a:ext cx="3152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All the services grouped by this </a:t>
            </a:r>
            <a:r>
              <a:rPr lang="en-US" sz="1200" dirty="0" err="1" smtClean="0"/>
              <a:t>ServiceModel</a:t>
            </a:r>
            <a:r>
              <a:rPr lang="en-US" sz="1200" dirty="0" smtClean="0"/>
              <a:t> have exactly 1024 Gb of Disk Storage</a:t>
            </a:r>
            <a:endParaRPr lang="en-US" sz="1200" dirty="0"/>
          </a:p>
        </p:txBody>
      </p:sp>
      <p:cxnSp>
        <p:nvCxnSpPr>
          <p:cNvPr id="63" name="Straight Arrow Connector 62"/>
          <p:cNvCxnSpPr>
            <a:stCxn id="11" idx="2"/>
            <a:endCxn id="33" idx="1"/>
          </p:cNvCxnSpPr>
          <p:nvPr/>
        </p:nvCxnSpPr>
        <p:spPr>
          <a:xfrm rot="16200000" flipH="1">
            <a:off x="5838122" y="4078192"/>
            <a:ext cx="312509" cy="127981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414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5-08 at 15.51.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43" y="1950739"/>
            <a:ext cx="4085167" cy="16266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Service</a:t>
            </a:r>
            <a:endParaRPr lang="en-US" dirty="0"/>
          </a:p>
        </p:txBody>
      </p:sp>
      <p:cxnSp>
        <p:nvCxnSpPr>
          <p:cNvPr id="8" name="Straight Arrow Connector 7"/>
          <p:cNvCxnSpPr>
            <a:stCxn id="9" idx="3"/>
            <a:endCxn id="11" idx="1"/>
          </p:cNvCxnSpPr>
          <p:nvPr/>
        </p:nvCxnSpPr>
        <p:spPr>
          <a:xfrm>
            <a:off x="3784600" y="2682889"/>
            <a:ext cx="2189722" cy="214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ame 8"/>
          <p:cNvSpPr/>
          <p:nvPr/>
        </p:nvSpPr>
        <p:spPr>
          <a:xfrm>
            <a:off x="575733" y="2544251"/>
            <a:ext cx="3208867" cy="277275"/>
          </a:xfrm>
          <a:prstGeom prst="frame">
            <a:avLst>
              <a:gd name="adj1" fmla="val 195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74322" y="2335007"/>
            <a:ext cx="21638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Each Service only has to include the extra features</a:t>
            </a:r>
            <a:endParaRPr lang="en-US" sz="1400" dirty="0"/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66510"/>
            <a:ext cx="2085975" cy="365125"/>
          </a:xfrm>
        </p:spPr>
        <p:txBody>
          <a:bodyPr/>
          <a:lstStyle/>
          <a:p>
            <a:fld id="{F1305E8C-C504-5E45-95DB-888D15368E93}" type="datetime1">
              <a:rPr lang="pt-PT" smtClean="0"/>
              <a:t>08/05/2013</a:t>
            </a:fld>
            <a:endParaRPr lang="en-US" dirty="0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66510"/>
            <a:ext cx="2847975" cy="365125"/>
          </a:xfrm>
        </p:spPr>
        <p:txBody>
          <a:bodyPr/>
          <a:lstStyle/>
          <a:p>
            <a:r>
              <a:rPr lang="en-US" dirty="0" smtClean="0"/>
              <a:t>Author: Jorge Araújo</a:t>
            </a:r>
            <a:endParaRPr lang="en-US" dirty="0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66510"/>
            <a:ext cx="561975" cy="365125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559964" y="3413520"/>
            <a:ext cx="2163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And link to the previously defined </a:t>
            </a:r>
            <a:r>
              <a:rPr lang="en-US" sz="1200" dirty="0" err="1" smtClean="0"/>
              <a:t>ServiceModel</a:t>
            </a:r>
            <a:r>
              <a:rPr lang="en-US" sz="1200" dirty="0" smtClean="0"/>
              <a:t> to inherit all its features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575732" y="5951387"/>
            <a:ext cx="7967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Note that a </a:t>
            </a:r>
            <a:r>
              <a:rPr lang="en-US" sz="1400" dirty="0" err="1" smtClean="0"/>
              <a:t>ServiceModel</a:t>
            </a:r>
            <a:r>
              <a:rPr lang="en-US" sz="1400" dirty="0" smtClean="0"/>
              <a:t> is a subclass of Service and therefore they share the same properties.</a:t>
            </a:r>
            <a:endParaRPr lang="en-US" sz="1400" dirty="0"/>
          </a:p>
        </p:txBody>
      </p:sp>
      <p:cxnSp>
        <p:nvCxnSpPr>
          <p:cNvPr id="63" name="Straight Arrow Connector 62"/>
          <p:cNvCxnSpPr>
            <a:endCxn id="36" idx="3"/>
          </p:cNvCxnSpPr>
          <p:nvPr/>
        </p:nvCxnSpPr>
        <p:spPr>
          <a:xfrm rot="10800000" flipV="1">
            <a:off x="3507140" y="3073671"/>
            <a:ext cx="3503212" cy="339848"/>
          </a:xfrm>
          <a:prstGeom prst="bentConnector3">
            <a:avLst>
              <a:gd name="adj1" fmla="val -27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Frame 35"/>
          <p:cNvSpPr/>
          <p:nvPr/>
        </p:nvSpPr>
        <p:spPr>
          <a:xfrm>
            <a:off x="590428" y="3249626"/>
            <a:ext cx="2916712" cy="327786"/>
          </a:xfrm>
          <a:prstGeom prst="frame">
            <a:avLst>
              <a:gd name="adj1" fmla="val 389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1" name="Content Placeholder 2"/>
          <p:cNvSpPr>
            <a:spLocks noGrp="1"/>
          </p:cNvSpPr>
          <p:nvPr>
            <p:ph idx="1"/>
          </p:nvPr>
        </p:nvSpPr>
        <p:spPr>
          <a:xfrm>
            <a:off x="575732" y="4136052"/>
            <a:ext cx="8111068" cy="1891536"/>
          </a:xfrm>
        </p:spPr>
        <p:txBody>
          <a:bodyPr>
            <a:normAutofit fontScale="77500" lnSpcReduction="20000"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This process goes for all the 8 different </a:t>
            </a:r>
            <a:r>
              <a:rPr lang="en-US" dirty="0" err="1"/>
              <a:t>Heroku</a:t>
            </a:r>
            <a:r>
              <a:rPr lang="en-US" dirty="0"/>
              <a:t> production databases. 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If one more database type were to be created it could also be grouped in the </a:t>
            </a:r>
            <a:r>
              <a:rPr lang="en-US" dirty="0" err="1"/>
              <a:t>ServiceModel</a:t>
            </a:r>
            <a:r>
              <a:rPr lang="en-US" dirty="0"/>
              <a:t>, if it shares the same set of features.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The service does not yet include the price we need a </a:t>
            </a:r>
            <a:r>
              <a:rPr lang="en-US" b="1" dirty="0" err="1"/>
              <a:t>ServiceOffering</a:t>
            </a:r>
            <a:r>
              <a:rPr lang="en-US" dirty="0"/>
              <a:t> for that purpose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3502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3-05-08 at 16.25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903264"/>
            <a:ext cx="4996803" cy="13324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Service Offering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55875" y="4807056"/>
            <a:ext cx="2163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Includes the specific Database type</a:t>
            </a:r>
            <a:endParaRPr lang="en-US" sz="1400" dirty="0"/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66510"/>
            <a:ext cx="2085975" cy="365125"/>
          </a:xfrm>
        </p:spPr>
        <p:txBody>
          <a:bodyPr/>
          <a:lstStyle/>
          <a:p>
            <a:fld id="{F1305E8C-C504-5E45-95DB-888D15368E93}" type="datetime1">
              <a:rPr lang="pt-PT" smtClean="0"/>
              <a:t>08/05/2013</a:t>
            </a:fld>
            <a:endParaRPr lang="en-US" dirty="0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66510"/>
            <a:ext cx="2847975" cy="365125"/>
          </a:xfrm>
        </p:spPr>
        <p:txBody>
          <a:bodyPr/>
          <a:lstStyle/>
          <a:p>
            <a:r>
              <a:rPr lang="en-US" dirty="0" smtClean="0"/>
              <a:t>Author: Jorge Araújo</a:t>
            </a:r>
            <a:endParaRPr lang="en-US" dirty="0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66510"/>
            <a:ext cx="561975" cy="365125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/>
          </a:p>
        </p:txBody>
      </p:sp>
      <p:cxnSp>
        <p:nvCxnSpPr>
          <p:cNvPr id="63" name="Straight Arrow Connector 62"/>
          <p:cNvCxnSpPr>
            <a:stCxn id="11" idx="2"/>
            <a:endCxn id="36" idx="3"/>
          </p:cNvCxnSpPr>
          <p:nvPr/>
        </p:nvCxnSpPr>
        <p:spPr>
          <a:xfrm rot="5400000">
            <a:off x="5198948" y="4658232"/>
            <a:ext cx="566832" cy="191092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Frame 35"/>
          <p:cNvSpPr/>
          <p:nvPr/>
        </p:nvSpPr>
        <p:spPr>
          <a:xfrm>
            <a:off x="1062808" y="5808761"/>
            <a:ext cx="3464096" cy="176694"/>
          </a:xfrm>
          <a:prstGeom prst="frame">
            <a:avLst>
              <a:gd name="adj1" fmla="val 389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1" name="Content Placeholder 2"/>
          <p:cNvSpPr>
            <a:spLocks noGrp="1"/>
          </p:cNvSpPr>
          <p:nvPr>
            <p:ph idx="1"/>
          </p:nvPr>
        </p:nvSpPr>
        <p:spPr>
          <a:xfrm>
            <a:off x="575732" y="1696534"/>
            <a:ext cx="8111068" cy="2880857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 </a:t>
            </a:r>
            <a:r>
              <a:rPr lang="en-US" dirty="0" err="1" smtClean="0"/>
              <a:t>ServiceOffering</a:t>
            </a:r>
            <a:r>
              <a:rPr lang="en-US" dirty="0" smtClean="0"/>
              <a:t> is created whenever a price is assigned to a particular set of services</a:t>
            </a:r>
          </a:p>
          <a:p>
            <a:pPr marL="285750" indent="-285750">
              <a:buFont typeface="Arial"/>
              <a:buChar char="•"/>
            </a:pPr>
            <a:r>
              <a:rPr lang="en-US" b="1" dirty="0" smtClean="0"/>
              <a:t>Different prices different </a:t>
            </a:r>
            <a:r>
              <a:rPr lang="en-US" b="1" dirty="0" err="1" smtClean="0"/>
              <a:t>ServiceOfferings</a:t>
            </a:r>
            <a:endParaRPr lang="en-US" b="1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It can include more than one Service or </a:t>
            </a:r>
            <a:r>
              <a:rPr lang="en-US" dirty="0" err="1" smtClean="0"/>
              <a:t>ServiceModel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It has </a:t>
            </a:r>
            <a:r>
              <a:rPr lang="en-US" b="1" dirty="0" smtClean="0"/>
              <a:t>only one </a:t>
            </a:r>
            <a:r>
              <a:rPr lang="en-US" b="1" dirty="0" err="1" smtClean="0"/>
              <a:t>PricePlan</a:t>
            </a:r>
            <a:r>
              <a:rPr lang="en-US" b="1" dirty="0" smtClean="0"/>
              <a:t> </a:t>
            </a:r>
            <a:r>
              <a:rPr lang="en-US" dirty="0" smtClean="0"/>
              <a:t>which will hold the final price for the offering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For the </a:t>
            </a:r>
            <a:r>
              <a:rPr lang="en-US" dirty="0" err="1" smtClean="0"/>
              <a:t>Heroku</a:t>
            </a:r>
            <a:r>
              <a:rPr lang="en-US" dirty="0" smtClean="0"/>
              <a:t> Databases </a:t>
            </a:r>
            <a:r>
              <a:rPr lang="en-US" b="1" dirty="0" smtClean="0"/>
              <a:t>one Offering for each different database type </a:t>
            </a:r>
            <a:r>
              <a:rPr lang="en-US" dirty="0" smtClean="0"/>
              <a:t>was the chosen approach</a:t>
            </a:r>
          </a:p>
          <a:p>
            <a:endParaRPr lang="en-US" dirty="0" smtClean="0"/>
          </a:p>
        </p:txBody>
      </p:sp>
      <p:sp>
        <p:nvSpPr>
          <p:cNvPr id="20" name="Frame 19"/>
          <p:cNvSpPr/>
          <p:nvPr/>
        </p:nvSpPr>
        <p:spPr>
          <a:xfrm>
            <a:off x="1056458" y="5982157"/>
            <a:ext cx="3940345" cy="167843"/>
          </a:xfrm>
          <a:prstGeom prst="frame">
            <a:avLst>
              <a:gd name="adj1" fmla="val 389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30" name="Straight Arrow Connector 62"/>
          <p:cNvCxnSpPr>
            <a:stCxn id="31" idx="2"/>
            <a:endCxn id="20" idx="3"/>
          </p:cNvCxnSpPr>
          <p:nvPr/>
        </p:nvCxnSpPr>
        <p:spPr>
          <a:xfrm rot="5400000">
            <a:off x="6394127" y="4584833"/>
            <a:ext cx="83922" cy="287857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793424" y="5458937"/>
            <a:ext cx="2163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Links to the </a:t>
            </a:r>
            <a:r>
              <a:rPr lang="en-US" sz="1400" dirty="0" err="1" smtClean="0"/>
              <a:t>PricePlan</a:t>
            </a:r>
            <a:r>
              <a:rPr lang="en-US" sz="1400" dirty="0" smtClean="0"/>
              <a:t> for this offering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14085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Price Plan</a:t>
            </a:r>
            <a:endParaRPr lang="en-US" dirty="0"/>
          </a:p>
        </p:txBody>
      </p:sp>
      <p:sp>
        <p:nvSpPr>
          <p:cNvPr id="42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23159"/>
          </a:xfrm>
        </p:spPr>
        <p:txBody>
          <a:bodyPr>
            <a:normAutofit/>
          </a:bodyPr>
          <a:lstStyle/>
          <a:p>
            <a:r>
              <a:rPr lang="en-US" sz="2200" dirty="0"/>
              <a:t>There is one </a:t>
            </a:r>
            <a:r>
              <a:rPr lang="en-US" sz="2200" dirty="0" err="1"/>
              <a:t>PricePlan</a:t>
            </a:r>
            <a:r>
              <a:rPr lang="en-US" sz="2200" dirty="0"/>
              <a:t> for each </a:t>
            </a:r>
            <a:r>
              <a:rPr lang="en-US" sz="2200" dirty="0" err="1" smtClean="0"/>
              <a:t>ServiceOffering</a:t>
            </a:r>
            <a:endParaRPr lang="en-US" sz="2200" dirty="0" smtClean="0"/>
          </a:p>
          <a:p>
            <a:r>
              <a:rPr lang="en-US" sz="2200" dirty="0" smtClean="0"/>
              <a:t>The </a:t>
            </a:r>
            <a:r>
              <a:rPr lang="en-US" sz="2200" b="1" dirty="0" smtClean="0"/>
              <a:t>final price</a:t>
            </a:r>
            <a:r>
              <a:rPr lang="en-US" sz="2200" dirty="0" smtClean="0"/>
              <a:t> for a </a:t>
            </a:r>
            <a:r>
              <a:rPr lang="en-US" sz="2200" dirty="0" err="1" smtClean="0"/>
              <a:t>PricePlan</a:t>
            </a:r>
            <a:r>
              <a:rPr lang="en-US" sz="2200" dirty="0" smtClean="0"/>
              <a:t> </a:t>
            </a:r>
            <a:r>
              <a:rPr lang="en-US" sz="2200" dirty="0" smtClean="0"/>
              <a:t>is a </a:t>
            </a:r>
            <a:r>
              <a:rPr lang="en-US" sz="2200" b="1" dirty="0" smtClean="0"/>
              <a:t>sum</a:t>
            </a:r>
            <a:r>
              <a:rPr lang="en-US" sz="2200" dirty="0" smtClean="0"/>
              <a:t> of all the </a:t>
            </a:r>
            <a:r>
              <a:rPr lang="en-US" sz="2200" b="1" dirty="0" err="1" smtClean="0"/>
              <a:t>PriceComponents</a:t>
            </a:r>
            <a:r>
              <a:rPr lang="en-US" sz="2200" b="1" dirty="0" smtClean="0"/>
              <a:t> subtracted with the Deductions</a:t>
            </a:r>
          </a:p>
          <a:p>
            <a:r>
              <a:rPr lang="en-US" sz="2200" dirty="0" smtClean="0"/>
              <a:t>Each Database </a:t>
            </a:r>
            <a:r>
              <a:rPr lang="en-US" sz="2200" dirty="0" err="1" smtClean="0"/>
              <a:t>PricePlan</a:t>
            </a:r>
            <a:r>
              <a:rPr lang="en-US" sz="2200" dirty="0" smtClean="0"/>
              <a:t> only has </a:t>
            </a:r>
            <a:r>
              <a:rPr lang="en-US" sz="2200" b="1" dirty="0" smtClean="0"/>
              <a:t>one </a:t>
            </a:r>
            <a:r>
              <a:rPr lang="en-US" sz="2200" b="1" dirty="0" err="1" smtClean="0"/>
              <a:t>P</a:t>
            </a:r>
            <a:r>
              <a:rPr lang="en-US" sz="2200" b="1" dirty="0" err="1" smtClean="0"/>
              <a:t>riceComponent</a:t>
            </a:r>
            <a:endParaRPr lang="en-US" sz="2200" dirty="0"/>
          </a:p>
          <a:p>
            <a:r>
              <a:rPr lang="en-US" sz="2200" dirty="0" smtClean="0"/>
              <a:t>We have a </a:t>
            </a:r>
            <a:r>
              <a:rPr lang="en-US" sz="2200" b="1" dirty="0" smtClean="0"/>
              <a:t>fixed price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5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F1305E8C-C504-5E45-95DB-888D15368E93}" type="datetime1">
              <a:rPr lang="pt-PT" smtClean="0"/>
              <a:t>08/05/2013</a:t>
            </a:fld>
            <a:endParaRPr lang="en-US" dirty="0"/>
          </a:p>
        </p:txBody>
      </p:sp>
      <p:sp>
        <p:nvSpPr>
          <p:cNvPr id="4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</p:spPr>
        <p:txBody>
          <a:bodyPr/>
          <a:lstStyle/>
          <a:p>
            <a:r>
              <a:rPr lang="en-US" dirty="0" smtClean="0"/>
              <a:t>Author: Jorge Araújo</a:t>
            </a:r>
            <a:endParaRPr lang="en-US" dirty="0"/>
          </a:p>
        </p:txBody>
      </p:sp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" name="Picture 2" descr="Screen Shot 2013-05-08 at 16.46.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111943"/>
            <a:ext cx="4044915" cy="1798776"/>
          </a:xfrm>
          <a:prstGeom prst="rect">
            <a:avLst/>
          </a:prstGeom>
        </p:spPr>
      </p:pic>
      <p:cxnSp>
        <p:nvCxnSpPr>
          <p:cNvPr id="9" name="Straight Arrow Connector 62"/>
          <p:cNvCxnSpPr>
            <a:stCxn id="27" idx="1"/>
            <a:endCxn id="10" idx="3"/>
          </p:cNvCxnSpPr>
          <p:nvPr/>
        </p:nvCxnSpPr>
        <p:spPr>
          <a:xfrm rot="10800000">
            <a:off x="2286000" y="4971362"/>
            <a:ext cx="3858648" cy="80280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rame 9"/>
          <p:cNvSpPr/>
          <p:nvPr/>
        </p:nvSpPr>
        <p:spPr>
          <a:xfrm>
            <a:off x="839287" y="4903086"/>
            <a:ext cx="1446713" cy="136549"/>
          </a:xfrm>
          <a:prstGeom prst="frame">
            <a:avLst>
              <a:gd name="adj1" fmla="val 5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" name="Frame 19"/>
          <p:cNvSpPr/>
          <p:nvPr/>
        </p:nvSpPr>
        <p:spPr>
          <a:xfrm>
            <a:off x="839288" y="4611084"/>
            <a:ext cx="2899592" cy="287867"/>
          </a:xfrm>
          <a:prstGeom prst="frame">
            <a:avLst>
              <a:gd name="adj1" fmla="val 5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21" name="Straight Arrow Connector 62"/>
          <p:cNvCxnSpPr>
            <a:stCxn id="25" idx="1"/>
            <a:endCxn id="20" idx="3"/>
          </p:cNvCxnSpPr>
          <p:nvPr/>
        </p:nvCxnSpPr>
        <p:spPr>
          <a:xfrm rot="10800000">
            <a:off x="3738880" y="4755019"/>
            <a:ext cx="2277396" cy="10772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16276" y="4493409"/>
            <a:ext cx="21638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List of </a:t>
            </a:r>
            <a:r>
              <a:rPr lang="en-US" sz="1400" dirty="0" err="1" smtClean="0"/>
              <a:t>PriceComponents</a:t>
            </a:r>
            <a:r>
              <a:rPr lang="en-US" sz="1400" dirty="0" smtClean="0"/>
              <a:t> linked to this </a:t>
            </a:r>
            <a:r>
              <a:rPr lang="en-US" sz="1400" dirty="0" err="1" smtClean="0"/>
              <a:t>PricePlan</a:t>
            </a:r>
            <a:r>
              <a:rPr lang="en-US" sz="1400" dirty="0" smtClean="0"/>
              <a:t> (only one in this case)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6144648" y="5512558"/>
            <a:ext cx="2163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The price cannot be less than 0$</a:t>
            </a:r>
            <a:endParaRPr lang="en-US" sz="1400" dirty="0"/>
          </a:p>
        </p:txBody>
      </p:sp>
      <p:sp>
        <p:nvSpPr>
          <p:cNvPr id="29" name="Frame 28"/>
          <p:cNvSpPr/>
          <p:nvPr/>
        </p:nvSpPr>
        <p:spPr>
          <a:xfrm>
            <a:off x="1528955" y="5291667"/>
            <a:ext cx="1679911" cy="190109"/>
          </a:xfrm>
          <a:prstGeom prst="frame">
            <a:avLst>
              <a:gd name="adj1" fmla="val 561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33" name="Straight Arrow Connector 62"/>
          <p:cNvCxnSpPr>
            <a:stCxn id="27" idx="1"/>
            <a:endCxn id="29" idx="3"/>
          </p:cNvCxnSpPr>
          <p:nvPr/>
        </p:nvCxnSpPr>
        <p:spPr>
          <a:xfrm rot="10800000">
            <a:off x="3208866" y="5386722"/>
            <a:ext cx="2935782" cy="387446"/>
          </a:xfrm>
          <a:prstGeom prst="bentConnector3">
            <a:avLst>
              <a:gd name="adj1" fmla="val 6571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406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Price Component</a:t>
            </a:r>
            <a:endParaRPr lang="en-US" dirty="0"/>
          </a:p>
        </p:txBody>
      </p:sp>
      <p:sp>
        <p:nvSpPr>
          <p:cNvPr id="42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31239"/>
          </a:xfrm>
        </p:spPr>
        <p:txBody>
          <a:bodyPr>
            <a:normAutofit/>
          </a:bodyPr>
          <a:lstStyle/>
          <a:p>
            <a:r>
              <a:rPr lang="en-US" dirty="0" smtClean="0"/>
              <a:t>Each database has a </a:t>
            </a:r>
            <a:r>
              <a:rPr lang="en-US" b="1" dirty="0" smtClean="0"/>
              <a:t>fixed price</a:t>
            </a:r>
          </a:p>
          <a:p>
            <a:r>
              <a:rPr lang="en-US" b="1" dirty="0"/>
              <a:t>No</a:t>
            </a:r>
            <a:r>
              <a:rPr lang="en-US" dirty="0"/>
              <a:t> need for a </a:t>
            </a:r>
            <a:r>
              <a:rPr lang="en-US" b="1" dirty="0" err="1"/>
              <a:t>PriceFunction</a:t>
            </a:r>
            <a:endParaRPr lang="en-US" b="1" dirty="0"/>
          </a:p>
          <a:p>
            <a:endParaRPr lang="en-US" dirty="0" smtClean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F1305E8C-C504-5E45-95DB-888D15368E93}" type="datetime1">
              <a:rPr lang="pt-PT" smtClean="0"/>
              <a:t>08/05/2013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</p:spPr>
        <p:txBody>
          <a:bodyPr/>
          <a:lstStyle/>
          <a:p>
            <a:r>
              <a:rPr lang="en-US" dirty="0" smtClean="0"/>
              <a:t>Author: Jorge Araújo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3" name="Picture 2" descr="Screen Shot 2013-05-08 at 17.49.0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960" y="2914120"/>
            <a:ext cx="4185920" cy="1654898"/>
          </a:xfrm>
          <a:prstGeom prst="rect">
            <a:avLst/>
          </a:prstGeom>
        </p:spPr>
      </p:pic>
      <p:sp>
        <p:nvSpPr>
          <p:cNvPr id="10" name="Frame 9"/>
          <p:cNvSpPr/>
          <p:nvPr/>
        </p:nvSpPr>
        <p:spPr>
          <a:xfrm>
            <a:off x="2810328" y="3406594"/>
            <a:ext cx="1131752" cy="143935"/>
          </a:xfrm>
          <a:prstGeom prst="frame">
            <a:avLst>
              <a:gd name="adj1" fmla="val 5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1" name="Straight Arrow Connector 62"/>
          <p:cNvCxnSpPr>
            <a:stCxn id="12" idx="3"/>
            <a:endCxn id="10" idx="1"/>
          </p:cNvCxnSpPr>
          <p:nvPr/>
        </p:nvCxnSpPr>
        <p:spPr>
          <a:xfrm flipV="1">
            <a:off x="2204538" y="3478562"/>
            <a:ext cx="605790" cy="128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0640" y="2906649"/>
            <a:ext cx="216389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The property </a:t>
            </a:r>
            <a:r>
              <a:rPr lang="en-US" sz="1400" i="1" dirty="0" err="1" smtClean="0"/>
              <a:t>price:hasPrice</a:t>
            </a:r>
            <a:r>
              <a:rPr lang="en-US" sz="1400" dirty="0" smtClean="0"/>
              <a:t> is how we can specify a specific price for a </a:t>
            </a:r>
            <a:r>
              <a:rPr lang="en-US" sz="1400" dirty="0" err="1" smtClean="0"/>
              <a:t>PriceComponent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457200" y="4792046"/>
            <a:ext cx="3982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 price is defined </a:t>
            </a:r>
            <a:r>
              <a:rPr lang="en-US" sz="1200" dirty="0" smtClean="0"/>
              <a:t>using </a:t>
            </a:r>
            <a:r>
              <a:rPr lang="en-US" sz="1200" dirty="0" err="1" smtClean="0"/>
              <a:t>GoodRelations</a:t>
            </a:r>
            <a:r>
              <a:rPr lang="en-US" sz="1200" dirty="0" smtClean="0"/>
              <a:t> </a:t>
            </a:r>
            <a:r>
              <a:rPr lang="en-US" sz="1200" dirty="0" err="1" smtClean="0"/>
              <a:t>gr:PriceSpecification</a:t>
            </a:r>
            <a:r>
              <a:rPr lang="en-US" sz="1200" dirty="0" smtClean="0"/>
              <a:t>. </a:t>
            </a:r>
          </a:p>
        </p:txBody>
      </p:sp>
      <p:cxnSp>
        <p:nvCxnSpPr>
          <p:cNvPr id="26" name="Straight Arrow Connector 62"/>
          <p:cNvCxnSpPr>
            <a:stCxn id="27" idx="1"/>
            <a:endCxn id="19" idx="0"/>
          </p:cNvCxnSpPr>
          <p:nvPr/>
        </p:nvCxnSpPr>
        <p:spPr>
          <a:xfrm rot="10800000" flipV="1">
            <a:off x="2448565" y="3637930"/>
            <a:ext cx="1162468" cy="115411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rame 26"/>
          <p:cNvSpPr/>
          <p:nvPr/>
        </p:nvSpPr>
        <p:spPr>
          <a:xfrm>
            <a:off x="3611033" y="3550528"/>
            <a:ext cx="2332567" cy="174806"/>
          </a:xfrm>
          <a:prstGeom prst="frame">
            <a:avLst>
              <a:gd name="adj1" fmla="val 539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5732" y="5861237"/>
            <a:ext cx="7967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Note that this is the simplest way to define a </a:t>
            </a:r>
            <a:r>
              <a:rPr lang="en-US" sz="1400" dirty="0" err="1" smtClean="0"/>
              <a:t>PriceComponent</a:t>
            </a:r>
            <a:r>
              <a:rPr lang="en-US" sz="1400" dirty="0" smtClean="0"/>
              <a:t>. The other option is to define a </a:t>
            </a:r>
            <a:r>
              <a:rPr lang="en-US" sz="1400" dirty="0" err="1" smtClean="0"/>
              <a:t>PriceFuntion</a:t>
            </a:r>
            <a:r>
              <a:rPr lang="en-US" sz="1400" dirty="0" smtClean="0"/>
              <a:t> which would be unnecessary in this case (this option will be later </a:t>
            </a:r>
            <a:r>
              <a:rPr lang="en-US" sz="1400" dirty="0"/>
              <a:t>e</a:t>
            </a:r>
            <a:r>
              <a:rPr lang="en-US" sz="1400" dirty="0" smtClean="0"/>
              <a:t>xplained). </a:t>
            </a:r>
            <a:endParaRPr lang="en-US" sz="1400" dirty="0"/>
          </a:p>
        </p:txBody>
      </p:sp>
      <p:sp>
        <p:nvSpPr>
          <p:cNvPr id="36" name="Frame 35"/>
          <p:cNvSpPr/>
          <p:nvPr/>
        </p:nvSpPr>
        <p:spPr>
          <a:xfrm>
            <a:off x="3611033" y="3877734"/>
            <a:ext cx="2752314" cy="174806"/>
          </a:xfrm>
          <a:prstGeom prst="frame">
            <a:avLst>
              <a:gd name="adj1" fmla="val 539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Frame 36"/>
          <p:cNvSpPr/>
          <p:nvPr/>
        </p:nvSpPr>
        <p:spPr>
          <a:xfrm>
            <a:off x="3611033" y="4035606"/>
            <a:ext cx="2752314" cy="345893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38" name="Straight Arrow Connector 62"/>
          <p:cNvCxnSpPr>
            <a:stCxn id="36" idx="3"/>
            <a:endCxn id="40" idx="1"/>
          </p:cNvCxnSpPr>
          <p:nvPr/>
        </p:nvCxnSpPr>
        <p:spPr>
          <a:xfrm>
            <a:off x="6363347" y="3965137"/>
            <a:ext cx="6470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010399" y="3734304"/>
            <a:ext cx="1906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 price for the “</a:t>
            </a:r>
            <a:r>
              <a:rPr lang="en-US" sz="1200" dirty="0" err="1" smtClean="0"/>
              <a:t>Fugu</a:t>
            </a:r>
            <a:r>
              <a:rPr lang="en-US" sz="1200" dirty="0" smtClean="0"/>
              <a:t> Database” is 400 USD</a:t>
            </a:r>
            <a:endParaRPr lang="en-US" sz="1200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3822539" y="5182104"/>
            <a:ext cx="2329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This </a:t>
            </a:r>
            <a:r>
              <a:rPr lang="en-US" sz="1200" dirty="0"/>
              <a:t>P</a:t>
            </a:r>
            <a:r>
              <a:rPr lang="en-US" sz="1200" dirty="0" smtClean="0"/>
              <a:t>rice is paid per month</a:t>
            </a:r>
            <a:endParaRPr lang="en-US" sz="1200" dirty="0" smtClean="0"/>
          </a:p>
        </p:txBody>
      </p:sp>
      <p:cxnSp>
        <p:nvCxnSpPr>
          <p:cNvPr id="46" name="Straight Arrow Connector 62"/>
          <p:cNvCxnSpPr>
            <a:stCxn id="45" idx="0"/>
            <a:endCxn id="37" idx="2"/>
          </p:cNvCxnSpPr>
          <p:nvPr/>
        </p:nvCxnSpPr>
        <p:spPr>
          <a:xfrm flipV="1">
            <a:off x="4987190" y="4381499"/>
            <a:ext cx="0" cy="8006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295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849</TotalTime>
  <Words>963</Words>
  <Application>Microsoft Macintosh PowerPoint</Application>
  <PresentationFormat>On-screen Show (4:3)</PresentationFormat>
  <Paragraphs>154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Executive</vt:lpstr>
      <vt:lpstr>Heroku Modeling</vt:lpstr>
      <vt:lpstr>Heroku Service</vt:lpstr>
      <vt:lpstr>Heroku Database Service</vt:lpstr>
      <vt:lpstr>Heroku Database Service</vt:lpstr>
      <vt:lpstr>Database Service Model</vt:lpstr>
      <vt:lpstr>Database Service</vt:lpstr>
      <vt:lpstr>Database Service Offering</vt:lpstr>
      <vt:lpstr>Database Price Plan</vt:lpstr>
      <vt:lpstr>Database Price Component</vt:lpstr>
      <vt:lpstr>Heroku Dynos Service</vt:lpstr>
      <vt:lpstr>Heroku Dynos Service</vt:lpstr>
      <vt:lpstr>Dynos Price Components</vt:lpstr>
      <vt:lpstr>Dynos Price Components: Free_Dyno_Usage</vt:lpstr>
      <vt:lpstr>Dynos (PriceComponent)</vt:lpstr>
      <vt:lpstr>Dynos (PriceComponent)</vt:lpstr>
      <vt:lpstr>Other Topics</vt:lpstr>
    </vt:vector>
  </TitlesOfParts>
  <Company>FCTUC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Linked-USDL</dc:title>
  <dc:creator>Jorge Araújo</dc:creator>
  <cp:lastModifiedBy>Jorge Araújo</cp:lastModifiedBy>
  <cp:revision>87</cp:revision>
  <dcterms:created xsi:type="dcterms:W3CDTF">2013-01-30T19:23:06Z</dcterms:created>
  <dcterms:modified xsi:type="dcterms:W3CDTF">2013-05-08T18:43:52Z</dcterms:modified>
</cp:coreProperties>
</file>