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4" r:id="rId3"/>
    <p:sldId id="268" r:id="rId4"/>
    <p:sldId id="269" r:id="rId5"/>
    <p:sldId id="257" r:id="rId6"/>
    <p:sldId id="258" r:id="rId7"/>
    <p:sldId id="259" r:id="rId8"/>
    <p:sldId id="260" r:id="rId9"/>
    <p:sldId id="261" r:id="rId10"/>
    <p:sldId id="262" r:id="rId11"/>
    <p:sldId id="263" r:id="rId12"/>
    <p:sldId id="266" r:id="rId13"/>
    <p:sldId id="27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EBD612-1FFA-443D-9781-B8F18D0EFE9C}">
          <p14:sldIdLst>
            <p14:sldId id="256"/>
            <p14:sldId id="264"/>
          </p14:sldIdLst>
        </p14:section>
        <p14:section name="Business Statement" id="{F44D87DE-81FA-431B-84E4-6BFC4C2D739F}">
          <p14:sldIdLst>
            <p14:sldId id="268"/>
          </p14:sldIdLst>
        </p14:section>
        <p14:section name="Data Overview" id="{0C68AB10-5917-4E43-BF6F-73177F34FD4E}">
          <p14:sldIdLst>
            <p14:sldId id="269"/>
          </p14:sldIdLst>
        </p14:section>
        <p14:section name="The Data Story" id="{807DBBB6-729B-4070-A87A-222E2348547A}">
          <p14:sldIdLst>
            <p14:sldId id="257"/>
            <p14:sldId id="258"/>
            <p14:sldId id="259"/>
            <p14:sldId id="260"/>
            <p14:sldId id="261"/>
            <p14:sldId id="262"/>
            <p14:sldId id="263"/>
          </p14:sldIdLst>
        </p14:section>
        <p14:section name="Conclusion" id="{2C6A8A2B-2293-451F-8ABE-4C5D040D9EFF}">
          <p14:sldIdLst>
            <p14:sldId id="266"/>
            <p14:sldId id="270"/>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3" autoAdjust="0"/>
    <p:restoredTop sz="94665" autoAdjust="0"/>
  </p:normalViewPr>
  <p:slideViewPr>
    <p:cSldViewPr snapToGrid="0">
      <p:cViewPr varScale="1">
        <p:scale>
          <a:sx n="155" d="100"/>
          <a:sy n="155" d="100"/>
        </p:scale>
        <p:origin x="390" y="13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71262B-07C7-4127-83BF-B4E4E906F24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B008C41F-15A5-4B68-BCAB-F311458A2A06}">
      <dgm:prSet custT="1"/>
      <dgm:spPr/>
      <dgm:t>
        <a:bodyPr/>
        <a:lstStyle/>
        <a:p>
          <a:pPr rtl="0"/>
          <a:r>
            <a:rPr lang="en-US" sz="2000" b="1" i="0" dirty="0" smtClean="0">
              <a:latin typeface="+mj-lt"/>
            </a:rPr>
            <a:t>The data suggests that casual riders are seasonal-weekend riders who usually ride for recreation, while annual members are daily riders who ride for recreation but may also commute to work.</a:t>
          </a:r>
          <a:endParaRPr lang="en-US" sz="2000" b="1" i="0" dirty="0">
            <a:latin typeface="+mj-lt"/>
          </a:endParaRPr>
        </a:p>
      </dgm:t>
    </dgm:pt>
    <dgm:pt modelId="{FDB31041-3D78-45A2-82C2-31C3577BC63F}" type="parTrans" cxnId="{172BBF32-F07F-4D05-845C-4ED19C2E0216}">
      <dgm:prSet/>
      <dgm:spPr/>
      <dgm:t>
        <a:bodyPr/>
        <a:lstStyle/>
        <a:p>
          <a:endParaRPr lang="en-US"/>
        </a:p>
      </dgm:t>
    </dgm:pt>
    <dgm:pt modelId="{2A80B44B-CC13-4356-8C01-BC2E53E52AEB}" type="sibTrans" cxnId="{172BBF32-F07F-4D05-845C-4ED19C2E0216}">
      <dgm:prSet/>
      <dgm:spPr/>
      <dgm:t>
        <a:bodyPr/>
        <a:lstStyle/>
        <a:p>
          <a:endParaRPr lang="en-US"/>
        </a:p>
      </dgm:t>
    </dgm:pt>
    <dgm:pt modelId="{4242FF40-9B40-4B78-AD6C-E0CD9D7E8442}" type="pres">
      <dgm:prSet presAssocID="{7171262B-07C7-4127-83BF-B4E4E906F249}" presName="Name0" presStyleCnt="0">
        <dgm:presLayoutVars>
          <dgm:dir/>
          <dgm:resizeHandles val="exact"/>
        </dgm:presLayoutVars>
      </dgm:prSet>
      <dgm:spPr/>
      <dgm:t>
        <a:bodyPr/>
        <a:lstStyle/>
        <a:p>
          <a:endParaRPr lang="en-US"/>
        </a:p>
      </dgm:t>
    </dgm:pt>
    <dgm:pt modelId="{316AA19E-F31D-4BF3-A1BD-E70EFC7B3A18}" type="pres">
      <dgm:prSet presAssocID="{B008C41F-15A5-4B68-BCAB-F311458A2A06}" presName="node" presStyleLbl="node1" presStyleIdx="0" presStyleCnt="1" custScaleX="100098" custLinFactNeighborX="-1346" custLinFactNeighborY="-10717">
        <dgm:presLayoutVars>
          <dgm:bulletEnabled val="1"/>
        </dgm:presLayoutVars>
      </dgm:prSet>
      <dgm:spPr/>
      <dgm:t>
        <a:bodyPr/>
        <a:lstStyle/>
        <a:p>
          <a:endParaRPr lang="en-US"/>
        </a:p>
      </dgm:t>
    </dgm:pt>
  </dgm:ptLst>
  <dgm:cxnLst>
    <dgm:cxn modelId="{4B6293C6-169D-4CC1-95E8-7B1EE26297C1}" type="presOf" srcId="{7171262B-07C7-4127-83BF-B4E4E906F249}" destId="{4242FF40-9B40-4B78-AD6C-E0CD9D7E8442}" srcOrd="0" destOrd="0" presId="urn:microsoft.com/office/officeart/2005/8/layout/process1"/>
    <dgm:cxn modelId="{B67C0484-E271-4933-BBBC-A8F4A6438D5C}" type="presOf" srcId="{B008C41F-15A5-4B68-BCAB-F311458A2A06}" destId="{316AA19E-F31D-4BF3-A1BD-E70EFC7B3A18}" srcOrd="0" destOrd="0" presId="urn:microsoft.com/office/officeart/2005/8/layout/process1"/>
    <dgm:cxn modelId="{172BBF32-F07F-4D05-845C-4ED19C2E0216}" srcId="{7171262B-07C7-4127-83BF-B4E4E906F249}" destId="{B008C41F-15A5-4B68-BCAB-F311458A2A06}" srcOrd="0" destOrd="0" parTransId="{FDB31041-3D78-45A2-82C2-31C3577BC63F}" sibTransId="{2A80B44B-CC13-4356-8C01-BC2E53E52AEB}"/>
    <dgm:cxn modelId="{B9FEE5CE-8E7A-47E0-A478-B81E750781CE}" type="presParOf" srcId="{4242FF40-9B40-4B78-AD6C-E0CD9D7E8442}" destId="{316AA19E-F31D-4BF3-A1BD-E70EFC7B3A18}"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AA19E-F31D-4BF3-A1BD-E70EFC7B3A18}">
      <dsp:nvSpPr>
        <dsp:cNvPr id="0" name=""/>
        <dsp:cNvSpPr/>
      </dsp:nvSpPr>
      <dsp:spPr>
        <a:xfrm>
          <a:off x="0" y="0"/>
          <a:ext cx="6090056" cy="14352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i="0" kern="1200" dirty="0" smtClean="0">
              <a:latin typeface="+mj-lt"/>
            </a:rPr>
            <a:t>The data suggests that casual riders are seasonal-weekend riders who usually ride for recreation, while annual members are daily riders who ride for recreation but may also commute to work.</a:t>
          </a:r>
          <a:endParaRPr lang="en-US" sz="2000" b="1" i="0" kern="1200" dirty="0">
            <a:latin typeface="+mj-lt"/>
          </a:endParaRPr>
        </a:p>
      </dsp:txBody>
      <dsp:txXfrm>
        <a:off x="42038" y="42038"/>
        <a:ext cx="6005980" cy="13511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93971-B033-4232-A985-DFD1B9B2A300}" type="datetimeFigureOut">
              <a:rPr lang="en-US" smtClean="0"/>
              <a:t>7/21/2021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CCD23A-12E5-4396-8AD7-197A63442033}" type="slidenum">
              <a:rPr lang="en-US" smtClean="0"/>
              <a:t>‹#›</a:t>
            </a:fld>
            <a:endParaRPr lang="en-US"/>
          </a:p>
        </p:txBody>
      </p:sp>
    </p:spTree>
    <p:extLst>
      <p:ext uri="{BB962C8B-B14F-4D97-AF65-F5344CB8AC3E}">
        <p14:creationId xmlns:p14="http://schemas.microsoft.com/office/powerpoint/2010/main" val="52451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indicates a 916% decline in average ridership (from peak average to low average) among Member bikers, while Casual bikers showed a 3244% decline in average ridership (from peak average to low average). The average ride frequency of members exceeded the average ride frequency of casual bikers month over month from May 2020 - May 2021.</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5CCD23A-12E5-4396-8AD7-197A63442033}" type="slidenum">
              <a:rPr lang="en-US" smtClean="0"/>
              <a:t>5</a:t>
            </a:fld>
            <a:endParaRPr lang="en-US"/>
          </a:p>
        </p:txBody>
      </p:sp>
    </p:spTree>
    <p:extLst>
      <p:ext uri="{BB962C8B-B14F-4D97-AF65-F5344CB8AC3E}">
        <p14:creationId xmlns:p14="http://schemas.microsoft.com/office/powerpoint/2010/main" val="453670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The average ride time of casual bikers consistently exceeded the average ride time of member bikers from May 2020 - May 2021</a:t>
            </a:r>
            <a:r>
              <a:rPr lang="en-US" sz="1200" b="1" i="0" u="none" strike="noStrike" kern="1200" dirty="0" smtClean="0">
                <a:solidFill>
                  <a:schemeClr val="tx1"/>
                </a:solidFill>
                <a:effectLst/>
                <a:latin typeface="+mn-lt"/>
                <a:ea typeface="+mn-ea"/>
                <a:cs typeface="+mn-cs"/>
              </a:rPr>
              <a:t>. </a:t>
            </a:r>
            <a:r>
              <a:rPr lang="en-US" sz="1200" b="0" i="0" u="none" strike="noStrike" dirty="0" smtClean="0">
                <a:effectLst/>
              </a:rPr>
              <a:t>Member bikers showed a 145% decrease in average ride length (from peak average to low average) in contrast to a 125% decrease in average ride length (from peak average to low average) for casual bikers.</a:t>
            </a:r>
            <a:endParaRPr lang="en-US" dirty="0"/>
          </a:p>
        </p:txBody>
      </p:sp>
      <p:sp>
        <p:nvSpPr>
          <p:cNvPr id="4" name="Slide Number Placeholder 3"/>
          <p:cNvSpPr>
            <a:spLocks noGrp="1"/>
          </p:cNvSpPr>
          <p:nvPr>
            <p:ph type="sldNum" sz="quarter" idx="10"/>
          </p:nvPr>
        </p:nvSpPr>
        <p:spPr/>
        <p:txBody>
          <a:bodyPr/>
          <a:lstStyle/>
          <a:p>
            <a:fld id="{75CCD23A-12E5-4396-8AD7-197A63442033}" type="slidenum">
              <a:rPr lang="en-US" smtClean="0"/>
              <a:t>6</a:t>
            </a:fld>
            <a:endParaRPr lang="en-US"/>
          </a:p>
        </p:txBody>
      </p:sp>
    </p:spTree>
    <p:extLst>
      <p:ext uri="{BB962C8B-B14F-4D97-AF65-F5344CB8AC3E}">
        <p14:creationId xmlns:p14="http://schemas.microsoft.com/office/powerpoint/2010/main" val="1355838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smtClean="0">
                <a:effectLst/>
              </a:rPr>
              <a:t>Start station refers to the station where the bike ride started from. </a:t>
            </a:r>
            <a:r>
              <a:rPr lang="en-US" dirty="0" smtClean="0"/>
              <a:t>The bluer the circle, the greater the percentage of member bikers traveling from that</a:t>
            </a:r>
            <a:r>
              <a:rPr lang="en-US" baseline="0" dirty="0" smtClean="0"/>
              <a:t> station. The greener the circle, the greater the number of casual bikers traveling from that station. The size of the circle reflects the overall ridership numbers for the month</a:t>
            </a:r>
            <a:endParaRPr lang="en-US" dirty="0"/>
          </a:p>
        </p:txBody>
      </p:sp>
      <p:sp>
        <p:nvSpPr>
          <p:cNvPr id="4" name="Slide Number Placeholder 3"/>
          <p:cNvSpPr>
            <a:spLocks noGrp="1"/>
          </p:cNvSpPr>
          <p:nvPr>
            <p:ph type="sldNum" sz="quarter" idx="10"/>
          </p:nvPr>
        </p:nvSpPr>
        <p:spPr/>
        <p:txBody>
          <a:bodyPr/>
          <a:lstStyle/>
          <a:p>
            <a:fld id="{75CCD23A-12E5-4396-8AD7-197A63442033}" type="slidenum">
              <a:rPr lang="en-US" smtClean="0"/>
              <a:t>7</a:t>
            </a:fld>
            <a:endParaRPr lang="en-US"/>
          </a:p>
        </p:txBody>
      </p:sp>
    </p:spTree>
    <p:extLst>
      <p:ext uri="{BB962C8B-B14F-4D97-AF65-F5344CB8AC3E}">
        <p14:creationId xmlns:p14="http://schemas.microsoft.com/office/powerpoint/2010/main" val="1478619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smtClean="0">
                <a:effectLst/>
              </a:rPr>
              <a:t>The data indicated a sustained above-50% member distribution in the most popular start stations during the months of the steepest overall decline in average ridership, while casual bikers sustained an above-50% </a:t>
            </a:r>
            <a:r>
              <a:rPr lang="en-US" dirty="0" smtClean="0"/>
              <a:t>distribution</a:t>
            </a:r>
            <a:r>
              <a:rPr lang="en-US" b="0" i="0" u="none" strike="noStrike" dirty="0" smtClean="0">
                <a:effectLst/>
              </a:rPr>
              <a:t> in months of peak average ridership.</a:t>
            </a:r>
            <a:endParaRPr lang="en-US" dirty="0" smtClean="0">
              <a:effectLst/>
            </a:endParaRPr>
          </a:p>
        </p:txBody>
      </p:sp>
      <p:sp>
        <p:nvSpPr>
          <p:cNvPr id="4" name="Slide Number Placeholder 3"/>
          <p:cNvSpPr>
            <a:spLocks noGrp="1"/>
          </p:cNvSpPr>
          <p:nvPr>
            <p:ph type="sldNum" sz="quarter" idx="10"/>
          </p:nvPr>
        </p:nvSpPr>
        <p:spPr/>
        <p:txBody>
          <a:bodyPr/>
          <a:lstStyle/>
          <a:p>
            <a:fld id="{75CCD23A-12E5-4396-8AD7-197A63442033}" type="slidenum">
              <a:rPr lang="en-US" smtClean="0"/>
              <a:t>8</a:t>
            </a:fld>
            <a:endParaRPr lang="en-US"/>
          </a:p>
        </p:txBody>
      </p:sp>
    </p:spTree>
    <p:extLst>
      <p:ext uri="{BB962C8B-B14F-4D97-AF65-F5344CB8AC3E}">
        <p14:creationId xmlns:p14="http://schemas.microsoft.com/office/powerpoint/2010/main" val="383488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smtClean="0">
                <a:effectLst/>
              </a:rPr>
              <a:t>The data showed a positive correlation between peak work commute times and member biker ride frequency. Member bikers ride frequency peaks during the PM rush hour, while casual biker ride frequency peaks after work hours. </a:t>
            </a:r>
            <a:endParaRPr lang="en-US" dirty="0" smtClean="0">
              <a:effectLst/>
            </a:endParaRPr>
          </a:p>
          <a:p>
            <a:r>
              <a:rPr lang="en-US" sz="1200" b="0" i="0" u="none" strike="noStrike" dirty="0" smtClean="0">
                <a:effectLst/>
              </a:rPr>
              <a:t>On average from May 2020-May 2021, members showed an average bike ridership during rush hour AM of 310% more than casual bike riders. Additionally, members showed 128% and 143% more average ridership during the lunch and rush hour PM time segments respectively.</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75CCD23A-12E5-4396-8AD7-197A63442033}" type="slidenum">
              <a:rPr lang="en-US" smtClean="0"/>
              <a:t>9</a:t>
            </a:fld>
            <a:endParaRPr lang="en-US"/>
          </a:p>
        </p:txBody>
      </p:sp>
    </p:spTree>
    <p:extLst>
      <p:ext uri="{BB962C8B-B14F-4D97-AF65-F5344CB8AC3E}">
        <p14:creationId xmlns:p14="http://schemas.microsoft.com/office/powerpoint/2010/main" val="3879815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smtClean="0">
                <a:effectLst/>
              </a:rPr>
              <a:t>Member bikers (M) average ride frequency regularly exceeded casual biker average frequency during weekdays within peak months, and on all days of the week during months of low overall average ridership. </a:t>
            </a:r>
            <a:endParaRPr lang="en-US" b="0" dirty="0" smtClean="0">
              <a:effectLst/>
            </a:endParaRPr>
          </a:p>
          <a:p>
            <a:r>
              <a:rPr lang="en-US" sz="1200" b="0" i="0" u="none" strike="noStrike" dirty="0" smtClean="0">
                <a:effectLst/>
              </a:rPr>
              <a:t>Members peak days of average ride frequency varied, in contrast to casual bikers whose peak days were generally isolated to Saturday and Sunday.</a:t>
            </a:r>
          </a:p>
          <a:p>
            <a:endParaRPr lang="en-US" sz="1200" b="0" i="0" u="none" strike="noStrike" dirty="0" smtClean="0">
              <a:effectLst/>
            </a:endParaRPr>
          </a:p>
          <a:p>
            <a:r>
              <a:rPr lang="en-US" sz="1200" b="0" i="0" u="none" strike="noStrike" dirty="0" smtClean="0">
                <a:effectLst/>
              </a:rPr>
              <a:t>Casual bikers (C) average ride frequency consistently peaked during Saturday and Sunday, regularly exceeding member biker average ride frequency in the months of peak overall ridership. This trend reversed during months of low overall ridership.</a:t>
            </a:r>
            <a:endParaRPr lang="en-US" b="0" dirty="0" smtClean="0">
              <a:effectLst/>
            </a:endParaRPr>
          </a:p>
          <a:p>
            <a:endParaRPr lang="en-US" dirty="0"/>
          </a:p>
        </p:txBody>
      </p:sp>
      <p:sp>
        <p:nvSpPr>
          <p:cNvPr id="4" name="Slide Number Placeholder 3"/>
          <p:cNvSpPr>
            <a:spLocks noGrp="1"/>
          </p:cNvSpPr>
          <p:nvPr>
            <p:ph type="sldNum" sz="quarter" idx="10"/>
          </p:nvPr>
        </p:nvSpPr>
        <p:spPr/>
        <p:txBody>
          <a:bodyPr/>
          <a:lstStyle/>
          <a:p>
            <a:fld id="{75CCD23A-12E5-4396-8AD7-197A63442033}" type="slidenum">
              <a:rPr lang="en-US" smtClean="0"/>
              <a:t>10</a:t>
            </a:fld>
            <a:endParaRPr lang="en-US"/>
          </a:p>
        </p:txBody>
      </p:sp>
    </p:spTree>
    <p:extLst>
      <p:ext uri="{BB962C8B-B14F-4D97-AF65-F5344CB8AC3E}">
        <p14:creationId xmlns:p14="http://schemas.microsoft.com/office/powerpoint/2010/main" val="394295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8953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1368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4884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1948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0410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3526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7/21/2021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5112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7/21/2021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2131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7/21/2021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4484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31527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28681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7/21/2021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605302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hyperlink" Target="https://www.divvybikes.com/data-license-agreement"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4.xml"/><Relationship Id="rId4" Type="http://schemas.openxmlformats.org/officeDocument/2006/relationships/slide" Target="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ingle Corner Rectangle 7"/>
          <p:cNvSpPr/>
          <p:nvPr/>
        </p:nvSpPr>
        <p:spPr>
          <a:xfrm>
            <a:off x="1018160" y="2372972"/>
            <a:ext cx="10155677" cy="467672"/>
          </a:xfrm>
          <a:prstGeom prst="round1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1">
                  <a:lumMod val="75000"/>
                </a:schemeClr>
              </a:solidFill>
            </a:endParaRPr>
          </a:p>
        </p:txBody>
      </p:sp>
      <p:sp>
        <p:nvSpPr>
          <p:cNvPr id="3" name="slide1">
            <a:extLst>
              <a:ext uri="{FF2B5EF4-FFF2-40B4-BE49-F238E27FC236}">
                <a16:creationId xmlns:a16="http://schemas.microsoft.com/office/drawing/2014/main" id="{E32B748C-587C-4176-A563-CF8FF1FDC7E8}"/>
              </a:ext>
            </a:extLst>
          </p:cNvPr>
          <p:cNvSpPr>
            <a:spLocks noGrp="1"/>
          </p:cNvSpPr>
          <p:nvPr>
            <p:ph type="subTitle" idx="1"/>
          </p:nvPr>
        </p:nvSpPr>
        <p:spPr>
          <a:xfrm>
            <a:off x="1018160" y="4478988"/>
            <a:ext cx="8430639" cy="717042"/>
          </a:xfrm>
        </p:spPr>
        <p:txBody>
          <a:bodyPr>
            <a:normAutofit/>
          </a:bodyPr>
          <a:lstStyle/>
          <a:p>
            <a:pPr algn="l"/>
            <a:r>
              <a:rPr lang="en-US" sz="1200" dirty="0" smtClean="0">
                <a:solidFill>
                  <a:schemeClr val="tx1">
                    <a:lumMod val="75000"/>
                    <a:lumOff val="25000"/>
                  </a:schemeClr>
                </a:solidFill>
              </a:rPr>
              <a:t>Ed Ocansey</a:t>
            </a:r>
          </a:p>
        </p:txBody>
      </p:sp>
      <p:sp>
        <p:nvSpPr>
          <p:cNvPr id="9" name="slide1">
            <a:extLst>
              <a:ext uri="{FF2B5EF4-FFF2-40B4-BE49-F238E27FC236}">
                <a16:creationId xmlns:a16="http://schemas.microsoft.com/office/drawing/2014/main" id="{E32B748C-587C-4176-A563-CF8FF1FDC7E8}"/>
              </a:ext>
            </a:extLst>
          </p:cNvPr>
          <p:cNvSpPr txBox="1">
            <a:spLocks/>
          </p:cNvSpPr>
          <p:nvPr/>
        </p:nvSpPr>
        <p:spPr>
          <a:xfrm>
            <a:off x="1018161" y="234760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dirty="0" smtClean="0">
                <a:solidFill>
                  <a:schemeClr val="bg1"/>
                </a:solidFill>
                <a:latin typeface="+mj-lt"/>
              </a:rPr>
              <a:t>Cyclistic trends in ridership</a:t>
            </a:r>
            <a:endParaRPr lang="en-US" sz="3200" dirty="0">
              <a:solidFill>
                <a:schemeClr val="bg1">
                  <a:lumMod val="95000"/>
                </a:schemeClr>
              </a:solidFill>
              <a:latin typeface="+mj-lt"/>
            </a:endParaRPr>
          </a:p>
        </p:txBody>
      </p:sp>
      <p:sp>
        <p:nvSpPr>
          <p:cNvPr id="10" name="slide1">
            <a:extLst>
              <a:ext uri="{FF2B5EF4-FFF2-40B4-BE49-F238E27FC236}">
                <a16:creationId xmlns:a16="http://schemas.microsoft.com/office/drawing/2014/main" id="{E32B748C-587C-4176-A563-CF8FF1FDC7E8}"/>
              </a:ext>
            </a:extLst>
          </p:cNvPr>
          <p:cNvSpPr txBox="1">
            <a:spLocks/>
          </p:cNvSpPr>
          <p:nvPr/>
        </p:nvSpPr>
        <p:spPr>
          <a:xfrm>
            <a:off x="1018160" y="2886041"/>
            <a:ext cx="8430639" cy="2723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solidFill>
                  <a:schemeClr val="accent5">
                    <a:lumMod val="75000"/>
                  </a:schemeClr>
                </a:solidFill>
              </a:rPr>
              <a:t>A study of the biking habits of members and non-members</a:t>
            </a:r>
            <a:endParaRPr lang="en-US" sz="1800" dirty="0">
              <a:solidFill>
                <a:schemeClr val="accent5">
                  <a:lumMod val="75000"/>
                </a:schemeClr>
              </a:solidFill>
            </a:endParaRPr>
          </a:p>
        </p:txBody>
      </p:sp>
      <p:sp>
        <p:nvSpPr>
          <p:cNvPr id="11" name="Rectangle 10"/>
          <p:cNvSpPr/>
          <p:nvPr/>
        </p:nvSpPr>
        <p:spPr>
          <a:xfrm>
            <a:off x="1018160" y="3818702"/>
            <a:ext cx="2440092" cy="338554"/>
          </a:xfrm>
          <a:prstGeom prst="rect">
            <a:avLst/>
          </a:prstGeom>
        </p:spPr>
        <p:txBody>
          <a:bodyPr wrap="none">
            <a:spAutoFit/>
          </a:bodyPr>
          <a:lstStyle/>
          <a:p>
            <a:r>
              <a:rPr lang="en-US" sz="1600" dirty="0">
                <a:solidFill>
                  <a:schemeClr val="tx1">
                    <a:lumMod val="75000"/>
                    <a:lumOff val="25000"/>
                  </a:schemeClr>
                </a:solidFill>
              </a:rPr>
              <a:t>Last updated: </a:t>
            </a:r>
            <a:r>
              <a:rPr lang="en-US" sz="1600" dirty="0" smtClean="0">
                <a:solidFill>
                  <a:schemeClr val="tx1">
                    <a:lumMod val="75000"/>
                    <a:lumOff val="25000"/>
                  </a:schemeClr>
                </a:solidFill>
              </a:rPr>
              <a:t>July 20, 2021</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Dashboard 6">
            <a:extLst>
              <a:ext uri="{FF2B5EF4-FFF2-40B4-BE49-F238E27FC236}">
                <a16:creationId xmlns:a16="http://schemas.microsoft.com/office/drawing/2014/main" id="{35A1E2D8-3A6E-4C67-9073-DDEFF3BBC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0327" y="896550"/>
            <a:ext cx="6761732" cy="5408032"/>
          </a:xfrm>
          <a:prstGeom prst="rect">
            <a:avLst/>
          </a:prstGeom>
        </p:spPr>
      </p:pic>
      <p:sp>
        <p:nvSpPr>
          <p:cNvPr id="8" name="Title 2"/>
          <p:cNvSpPr txBox="1">
            <a:spLocks/>
          </p:cNvSpPr>
          <p:nvPr/>
        </p:nvSpPr>
        <p:spPr>
          <a:xfrm>
            <a:off x="838200" y="105715"/>
            <a:ext cx="10515600" cy="945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smtClean="0">
                <a:solidFill>
                  <a:schemeClr val="accent5">
                    <a:lumMod val="75000"/>
                  </a:schemeClr>
                </a:solidFill>
                <a:latin typeface="+mn-lt"/>
                <a:cs typeface="Segoe UI Light" panose="020B0502040204020203" pitchFamily="34" charset="0"/>
              </a:rPr>
              <a:t>Member bikers rode more frequently on weekdays while casual bikers rode more frequently on weekends during peak months</a:t>
            </a:r>
            <a:endParaRPr lang="en-US" sz="2600" dirty="0">
              <a:solidFill>
                <a:schemeClr val="accent5">
                  <a:lumMod val="75000"/>
                </a:schemeClr>
              </a:solidFill>
              <a:latin typeface="+mn-lt"/>
              <a:cs typeface="Segoe UI Light" panose="020B0502040204020203" pitchFamily="34" charset="0"/>
            </a:endParaRPr>
          </a:p>
        </p:txBody>
      </p:sp>
      <p:sp>
        <p:nvSpPr>
          <p:cNvPr id="3" name="Text Placeholder 2"/>
          <p:cNvSpPr>
            <a:spLocks noGrp="1"/>
          </p:cNvSpPr>
          <p:nvPr>
            <p:ph type="body" sz="half" idx="2"/>
          </p:nvPr>
        </p:nvSpPr>
        <p:spPr>
          <a:xfrm>
            <a:off x="839789" y="2057400"/>
            <a:ext cx="3440382" cy="3811588"/>
          </a:xfrm>
        </p:spPr>
        <p:txBody>
          <a:bodyPr>
            <a:normAutofit/>
          </a:bodyPr>
          <a:lstStyle/>
          <a:p>
            <a:r>
              <a:rPr lang="en-US" sz="1300" i="1" dirty="0">
                <a:solidFill>
                  <a:schemeClr val="accent5"/>
                </a:solidFill>
                <a:latin typeface="Calibri" panose="020F0502020204030204" pitchFamily="34" charset="0"/>
                <a:cs typeface="Calibri" panose="020F0502020204030204" pitchFamily="34" charset="0"/>
              </a:rPr>
              <a:t>Key Points</a:t>
            </a:r>
            <a:r>
              <a:rPr lang="en-US" sz="1300" i="1" dirty="0" smtClean="0">
                <a:solidFill>
                  <a:schemeClr val="accent5"/>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300" dirty="0" smtClean="0">
                <a:solidFill>
                  <a:schemeClr val="tx1">
                    <a:lumMod val="85000"/>
                    <a:lumOff val="15000"/>
                  </a:schemeClr>
                </a:solidFill>
                <a:latin typeface="Calibri" panose="020F0502020204030204" pitchFamily="34" charset="0"/>
                <a:cs typeface="Calibri" panose="020F0502020204030204" pitchFamily="34" charset="0"/>
              </a:rPr>
              <a:t>Ridership of casual bikers consistently peaked on Saturdays and was </a:t>
            </a:r>
            <a:r>
              <a:rPr lang="en-US" sz="1300" b="1" dirty="0" smtClean="0">
                <a:solidFill>
                  <a:schemeClr val="accent5">
                    <a:lumMod val="75000"/>
                  </a:schemeClr>
                </a:solidFill>
                <a:latin typeface="Calibri" panose="020F0502020204030204" pitchFamily="34" charset="0"/>
                <a:cs typeface="Calibri" panose="020F0502020204030204" pitchFamily="34" charset="0"/>
              </a:rPr>
              <a:t>9.4% higher on weekends compared to that of member bikers during peak months</a:t>
            </a:r>
          </a:p>
          <a:p>
            <a:pPr marL="285750" indent="-285750">
              <a:buFont typeface="Arial" panose="020B0604020202020204" pitchFamily="34" charset="0"/>
              <a:buChar char="•"/>
            </a:pPr>
            <a:r>
              <a:rPr lang="en-US" sz="1300" dirty="0" smtClean="0">
                <a:solidFill>
                  <a:schemeClr val="tx1">
                    <a:lumMod val="85000"/>
                    <a:lumOff val="15000"/>
                  </a:schemeClr>
                </a:solidFill>
                <a:latin typeface="Calibri" panose="020F0502020204030204" pitchFamily="34" charset="0"/>
                <a:cs typeface="Calibri" panose="020F0502020204030204" pitchFamily="34" charset="0"/>
              </a:rPr>
              <a:t>Member biker ride frequency from Monday through Friday was </a:t>
            </a:r>
            <a:r>
              <a:rPr lang="en-US" sz="1300" b="1" dirty="0" smtClean="0">
                <a:solidFill>
                  <a:schemeClr val="accent5">
                    <a:lumMod val="75000"/>
                  </a:schemeClr>
                </a:solidFill>
                <a:latin typeface="Calibri" panose="020F0502020204030204" pitchFamily="34" charset="0"/>
                <a:cs typeface="Calibri" panose="020F0502020204030204" pitchFamily="34" charset="0"/>
              </a:rPr>
              <a:t>42% higher on average than casual bikers, and peaked on several different days</a:t>
            </a:r>
          </a:p>
          <a:p>
            <a:pPr marL="285750" indent="-285750">
              <a:buFont typeface="Arial" panose="020B0604020202020204" pitchFamily="34" charset="0"/>
              <a:buChar char="•"/>
            </a:pPr>
            <a:r>
              <a:rPr lang="en-US" sz="1300" dirty="0" smtClean="0">
                <a:solidFill>
                  <a:schemeClr val="tx1">
                    <a:lumMod val="85000"/>
                    <a:lumOff val="15000"/>
                  </a:schemeClr>
                </a:solidFill>
                <a:latin typeface="Calibri" panose="020F0502020204030204" pitchFamily="34" charset="0"/>
                <a:cs typeface="Calibri" panose="020F0502020204030204" pitchFamily="34" charset="0"/>
              </a:rPr>
              <a:t>Member ridership day over day was consistent, indicating only a </a:t>
            </a:r>
            <a:r>
              <a:rPr lang="en-US" sz="1300" b="1" dirty="0" smtClean="0">
                <a:solidFill>
                  <a:schemeClr val="accent5">
                    <a:lumMod val="75000"/>
                  </a:schemeClr>
                </a:solidFill>
                <a:latin typeface="Calibri" panose="020F0502020204030204" pitchFamily="34" charset="0"/>
                <a:cs typeface="Calibri" panose="020F0502020204030204" pitchFamily="34" charset="0"/>
              </a:rPr>
              <a:t>0.5% higher ride frequency on weekends versus weekdays</a:t>
            </a:r>
          </a:p>
          <a:p>
            <a:pPr marL="285750" indent="-285750">
              <a:buFont typeface="Arial" panose="020B0604020202020204" pitchFamily="34" charset="0"/>
              <a:buChar char="•"/>
            </a:pPr>
            <a:r>
              <a:rPr lang="en-US" sz="1300" dirty="0" smtClean="0">
                <a:solidFill>
                  <a:schemeClr val="tx1">
                    <a:lumMod val="85000"/>
                    <a:lumOff val="15000"/>
                  </a:schemeClr>
                </a:solidFill>
                <a:latin typeface="Calibri" panose="020F0502020204030204" pitchFamily="34" charset="0"/>
                <a:cs typeface="Calibri" panose="020F0502020204030204" pitchFamily="34" charset="0"/>
              </a:rPr>
              <a:t>By contrast, casual riders showed a </a:t>
            </a:r>
            <a:r>
              <a:rPr lang="en-US" sz="1300" b="1" dirty="0" smtClean="0">
                <a:solidFill>
                  <a:schemeClr val="accent5">
                    <a:lumMod val="75000"/>
                  </a:schemeClr>
                </a:solidFill>
                <a:latin typeface="Calibri" panose="020F0502020204030204" pitchFamily="34" charset="0"/>
                <a:cs typeface="Calibri" panose="020F0502020204030204" pitchFamily="34" charset="0"/>
              </a:rPr>
              <a:t>47% greater ride frequency on weekends as compared to weekdays</a:t>
            </a:r>
            <a:endParaRPr lang="en-US" sz="1300" b="1" dirty="0">
              <a:solidFill>
                <a:schemeClr val="accent5">
                  <a:lumMod val="75000"/>
                </a:schemeClr>
              </a:solidFill>
              <a:latin typeface="Calibri" panose="020F0502020204030204" pitchFamily="34" charset="0"/>
              <a:cs typeface="Calibri" panose="020F0502020204030204" pitchFamily="34" charset="0"/>
            </a:endParaRPr>
          </a:p>
        </p:txBody>
      </p:sp>
      <p:cxnSp>
        <p:nvCxnSpPr>
          <p:cNvPr id="11" name="Straight Connector 10"/>
          <p:cNvCxnSpPr/>
          <p:nvPr/>
        </p:nvCxnSpPr>
        <p:spPr>
          <a:xfrm>
            <a:off x="797859" y="1003006"/>
            <a:ext cx="107442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Straight Connector 12"/>
          <p:cNvCxnSpPr/>
          <p:nvPr/>
        </p:nvCxnSpPr>
        <p:spPr>
          <a:xfrm>
            <a:off x="765434" y="6304582"/>
            <a:ext cx="1074420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838200" y="105715"/>
            <a:ext cx="10515600" cy="945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smtClean="0">
                <a:solidFill>
                  <a:schemeClr val="accent5">
                    <a:lumMod val="75000"/>
                  </a:schemeClr>
                </a:solidFill>
                <a:latin typeface="+mn-lt"/>
                <a:cs typeface="Segoe UI Light" panose="020B0502040204020203" pitchFamily="34" charset="0"/>
              </a:rPr>
              <a:t>Casual riders used docked bikes more than any other bike type in the 1</a:t>
            </a:r>
            <a:r>
              <a:rPr lang="en-US" sz="2600" baseline="30000" dirty="0" smtClean="0">
                <a:solidFill>
                  <a:schemeClr val="accent5">
                    <a:lumMod val="75000"/>
                  </a:schemeClr>
                </a:solidFill>
                <a:latin typeface="+mn-lt"/>
                <a:cs typeface="Segoe UI Light" panose="020B0502040204020203" pitchFamily="34" charset="0"/>
              </a:rPr>
              <a:t>st</a:t>
            </a:r>
            <a:r>
              <a:rPr lang="en-US" sz="2600" dirty="0" smtClean="0">
                <a:solidFill>
                  <a:schemeClr val="accent5">
                    <a:lumMod val="75000"/>
                  </a:schemeClr>
                </a:solidFill>
                <a:latin typeface="+mn-lt"/>
                <a:cs typeface="Segoe UI Light" panose="020B0502040204020203" pitchFamily="34" charset="0"/>
              </a:rPr>
              <a:t> and 2</a:t>
            </a:r>
            <a:r>
              <a:rPr lang="en-US" sz="2600" baseline="30000" dirty="0" smtClean="0">
                <a:solidFill>
                  <a:schemeClr val="accent5">
                    <a:lumMod val="75000"/>
                  </a:schemeClr>
                </a:solidFill>
                <a:latin typeface="+mn-lt"/>
                <a:cs typeface="Segoe UI Light" panose="020B0502040204020203" pitchFamily="34" charset="0"/>
              </a:rPr>
              <a:t>nd</a:t>
            </a:r>
            <a:r>
              <a:rPr lang="en-US" sz="2600" dirty="0" smtClean="0">
                <a:solidFill>
                  <a:schemeClr val="accent5">
                    <a:lumMod val="75000"/>
                  </a:schemeClr>
                </a:solidFill>
                <a:latin typeface="+mn-lt"/>
                <a:cs typeface="Segoe UI Light" panose="020B0502040204020203" pitchFamily="34" charset="0"/>
              </a:rPr>
              <a:t> quarter 2021</a:t>
            </a:r>
            <a:endParaRPr lang="en-US" sz="2600" dirty="0">
              <a:solidFill>
                <a:schemeClr val="accent5">
                  <a:lumMod val="75000"/>
                </a:schemeClr>
              </a:solidFill>
              <a:latin typeface="+mn-lt"/>
              <a:cs typeface="Segoe UI Light" panose="020B0502040204020203" pitchFamily="34" charset="0"/>
            </a:endParaRPr>
          </a:p>
        </p:txBody>
      </p:sp>
      <p:sp>
        <p:nvSpPr>
          <p:cNvPr id="10" name="Text Placeholder 2"/>
          <p:cNvSpPr txBox="1">
            <a:spLocks/>
          </p:cNvSpPr>
          <p:nvPr/>
        </p:nvSpPr>
        <p:spPr>
          <a:xfrm>
            <a:off x="7613514" y="1948470"/>
            <a:ext cx="3792633" cy="364300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300" i="1" dirty="0" smtClean="0">
                <a:solidFill>
                  <a:schemeClr val="accent5">
                    <a:lumMod val="75000"/>
                  </a:schemeClr>
                </a:solidFill>
                <a:latin typeface="Calibri" panose="020F0502020204030204" pitchFamily="34" charset="0"/>
                <a:cs typeface="Calibri" panose="020F0502020204030204" pitchFamily="34" charset="0"/>
              </a:rPr>
              <a:t>Key Points:</a:t>
            </a:r>
          </a:p>
          <a:p>
            <a:pPr marL="285750" indent="-285750">
              <a:buFont typeface="Arial" panose="020B0604020202020204" pitchFamily="34" charset="0"/>
              <a:buChar char="•"/>
            </a:pPr>
            <a:r>
              <a:rPr lang="en-US" sz="1300" b="1" dirty="0" smtClean="0">
                <a:solidFill>
                  <a:schemeClr val="accent5">
                    <a:lumMod val="75000"/>
                  </a:schemeClr>
                </a:solidFill>
                <a:latin typeface="Calibri" panose="020F0502020204030204" pitchFamily="34" charset="0"/>
                <a:cs typeface="Calibri" panose="020F0502020204030204" pitchFamily="34" charset="0"/>
              </a:rPr>
              <a:t>Prior to December 2020, member bikers regularly used the greater percentage of docked bikes</a:t>
            </a:r>
            <a:r>
              <a:rPr lang="en-US" sz="1300" dirty="0" smtClean="0">
                <a:solidFill>
                  <a:schemeClr val="accent5">
                    <a:lumMod val="75000"/>
                  </a:schemeClr>
                </a:solidFill>
                <a:latin typeface="Calibri" panose="020F0502020204030204" pitchFamily="34" charset="0"/>
                <a:cs typeface="Calibri" panose="020F0502020204030204" pitchFamily="34" charset="0"/>
              </a:rPr>
              <a:t> </a:t>
            </a:r>
            <a:r>
              <a:rPr lang="en-US" sz="1300" dirty="0" smtClean="0">
                <a:solidFill>
                  <a:schemeClr val="tx1">
                    <a:lumMod val="85000"/>
                    <a:lumOff val="15000"/>
                  </a:schemeClr>
                </a:solidFill>
                <a:latin typeface="Calibri" panose="020F0502020204030204" pitchFamily="34" charset="0"/>
                <a:cs typeface="Calibri" panose="020F0502020204030204" pitchFamily="34" charset="0"/>
              </a:rPr>
              <a:t>as compared to casual bikers.</a:t>
            </a:r>
            <a:endParaRPr lang="en-US" sz="1300" b="1" dirty="0" smtClean="0">
              <a:solidFill>
                <a:srgbClr val="00206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300" dirty="0" smtClean="0">
                <a:solidFill>
                  <a:schemeClr val="tx1">
                    <a:lumMod val="85000"/>
                    <a:lumOff val="15000"/>
                  </a:schemeClr>
                </a:solidFill>
                <a:latin typeface="Calibri" panose="020F0502020204030204" pitchFamily="34" charset="0"/>
                <a:cs typeface="Calibri" panose="020F0502020204030204" pitchFamily="34" charset="0"/>
              </a:rPr>
              <a:t>Following a steep decline of docked bike use in December, members as of January 2021 </a:t>
            </a:r>
            <a:r>
              <a:rPr lang="en-US" sz="1300" b="1" dirty="0" smtClean="0">
                <a:solidFill>
                  <a:schemeClr val="accent5">
                    <a:lumMod val="75000"/>
                  </a:schemeClr>
                </a:solidFill>
                <a:latin typeface="Calibri" panose="020F0502020204030204" pitchFamily="34" charset="0"/>
                <a:cs typeface="Calibri" panose="020F0502020204030204" pitchFamily="34" charset="0"/>
              </a:rPr>
              <a:t>used virtually zero docked bikes as their classic bike usage skyrocketed</a:t>
            </a:r>
          </a:p>
          <a:p>
            <a:pPr marL="285750" indent="-285750">
              <a:buFont typeface="Arial" panose="020B0604020202020204" pitchFamily="34" charset="0"/>
              <a:buChar char="•"/>
            </a:pPr>
            <a:r>
              <a:rPr lang="en-US" sz="1300" dirty="0" smtClean="0">
                <a:solidFill>
                  <a:schemeClr val="tx1">
                    <a:lumMod val="85000"/>
                    <a:lumOff val="15000"/>
                  </a:schemeClr>
                </a:solidFill>
                <a:latin typeface="Calibri" panose="020F0502020204030204" pitchFamily="34" charset="0"/>
                <a:cs typeface="Calibri" panose="020F0502020204030204" pitchFamily="34" charset="0"/>
              </a:rPr>
              <a:t>As of January 2021, </a:t>
            </a:r>
            <a:r>
              <a:rPr lang="en-US" sz="1300" b="1" dirty="0" smtClean="0">
                <a:solidFill>
                  <a:schemeClr val="accent5">
                    <a:lumMod val="75000"/>
                  </a:schemeClr>
                </a:solidFill>
                <a:latin typeface="Calibri" panose="020F0502020204030204" pitchFamily="34" charset="0"/>
                <a:cs typeface="Calibri" panose="020F0502020204030204" pitchFamily="34" charset="0"/>
              </a:rPr>
              <a:t>casual bikers made up virtually 100% of the docked bike distribution</a:t>
            </a:r>
            <a:endParaRPr lang="en-US" sz="1300" b="1" dirty="0">
              <a:solidFill>
                <a:schemeClr val="accent5">
                  <a:lumMod val="75000"/>
                </a:schemeClr>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072" y="1051179"/>
            <a:ext cx="4861887" cy="5145931"/>
          </a:xfrm>
          <a:prstGeom prst="rect">
            <a:avLst/>
          </a:prstGeom>
        </p:spPr>
      </p:pic>
      <p:cxnSp>
        <p:nvCxnSpPr>
          <p:cNvPr id="11" name="Straight Connector 10"/>
          <p:cNvCxnSpPr/>
          <p:nvPr/>
        </p:nvCxnSpPr>
        <p:spPr>
          <a:xfrm>
            <a:off x="797859" y="1003006"/>
            <a:ext cx="107442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Straight Connector 12"/>
          <p:cNvCxnSpPr/>
          <p:nvPr/>
        </p:nvCxnSpPr>
        <p:spPr>
          <a:xfrm>
            <a:off x="765434" y="6304582"/>
            <a:ext cx="1074420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41851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107384" y="1534612"/>
            <a:ext cx="308362" cy="30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2"/>
          <p:cNvSpPr txBox="1">
            <a:spLocks/>
          </p:cNvSpPr>
          <p:nvPr/>
        </p:nvSpPr>
        <p:spPr>
          <a:xfrm>
            <a:off x="797859" y="254873"/>
            <a:ext cx="10515600" cy="945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chemeClr val="accent5"/>
                </a:solidFill>
                <a:cs typeface="Segoe UI Light" panose="020B0502040204020203" pitchFamily="34" charset="0"/>
              </a:rPr>
              <a:t>Conclusion</a:t>
            </a:r>
            <a:endParaRPr lang="en-US" sz="2800" b="1" dirty="0">
              <a:solidFill>
                <a:schemeClr val="accent5"/>
              </a:solidFill>
              <a:cs typeface="Segoe UI Light" panose="020B0502040204020203" pitchFamily="34" charset="0"/>
            </a:endParaRPr>
          </a:p>
        </p:txBody>
      </p:sp>
      <p:cxnSp>
        <p:nvCxnSpPr>
          <p:cNvPr id="8" name="Straight Connector 7"/>
          <p:cNvCxnSpPr/>
          <p:nvPr/>
        </p:nvCxnSpPr>
        <p:spPr>
          <a:xfrm>
            <a:off x="797859" y="1003006"/>
            <a:ext cx="107442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Straight Connector 11"/>
          <p:cNvCxnSpPr/>
          <p:nvPr/>
        </p:nvCxnSpPr>
        <p:spPr>
          <a:xfrm>
            <a:off x="765434" y="6304582"/>
            <a:ext cx="10744200" cy="0"/>
          </a:xfrm>
          <a:prstGeom prst="line">
            <a:avLst/>
          </a:prstGeom>
        </p:spPr>
        <p:style>
          <a:lnRef idx="3">
            <a:schemeClr val="accent5"/>
          </a:lnRef>
          <a:fillRef idx="0">
            <a:schemeClr val="accent5"/>
          </a:fillRef>
          <a:effectRef idx="2">
            <a:schemeClr val="accent5"/>
          </a:effectRef>
          <a:fontRef idx="minor">
            <a:schemeClr val="tx1"/>
          </a:fontRef>
        </p:style>
      </p:cxnSp>
      <p:sp>
        <p:nvSpPr>
          <p:cNvPr id="2" name="Rectangle 1"/>
          <p:cNvSpPr/>
          <p:nvPr/>
        </p:nvSpPr>
        <p:spPr>
          <a:xfrm>
            <a:off x="797859" y="1955165"/>
            <a:ext cx="2999784" cy="954107"/>
          </a:xfrm>
          <a:prstGeom prst="rect">
            <a:avLst/>
          </a:prstGeom>
        </p:spPr>
        <p:txBody>
          <a:bodyPr wrap="square">
            <a:spAutoFit/>
          </a:bodyPr>
          <a:lstStyle/>
          <a:p>
            <a:r>
              <a:rPr lang="en-US" sz="1400" dirty="0" smtClean="0">
                <a:solidFill>
                  <a:schemeClr val="tx1">
                    <a:lumMod val="75000"/>
                    <a:lumOff val="25000"/>
                  </a:schemeClr>
                </a:solidFill>
              </a:rPr>
              <a:t>Casual riders are more likely to ride for recreation, while annual members are more likely to use bikes to commute to and from work. </a:t>
            </a:r>
          </a:p>
        </p:txBody>
      </p:sp>
      <p:sp>
        <p:nvSpPr>
          <p:cNvPr id="6" name="Rectangle 5"/>
          <p:cNvSpPr/>
          <p:nvPr/>
        </p:nvSpPr>
        <p:spPr>
          <a:xfrm>
            <a:off x="4751942" y="1948471"/>
            <a:ext cx="2999784" cy="954107"/>
          </a:xfrm>
          <a:prstGeom prst="rect">
            <a:avLst/>
          </a:prstGeom>
        </p:spPr>
        <p:txBody>
          <a:bodyPr wrap="square">
            <a:spAutoFit/>
          </a:bodyPr>
          <a:lstStyle/>
          <a:p>
            <a:r>
              <a:rPr lang="en-US" sz="1400" dirty="0" smtClean="0">
                <a:solidFill>
                  <a:schemeClr val="tx1">
                    <a:lumMod val="75000"/>
                    <a:lumOff val="25000"/>
                  </a:schemeClr>
                </a:solidFill>
              </a:rPr>
              <a:t>Annual members sustain ridership during the winter months while casual riders dominate weekend ridership during the Summer months.</a:t>
            </a:r>
            <a:endParaRPr lang="en-US" sz="1400" dirty="0">
              <a:solidFill>
                <a:schemeClr val="tx1">
                  <a:lumMod val="75000"/>
                  <a:lumOff val="25000"/>
                </a:schemeClr>
              </a:solidFill>
            </a:endParaRPr>
          </a:p>
        </p:txBody>
      </p:sp>
      <p:sp>
        <p:nvSpPr>
          <p:cNvPr id="7" name="Rectangle 6"/>
          <p:cNvSpPr/>
          <p:nvPr/>
        </p:nvSpPr>
        <p:spPr>
          <a:xfrm>
            <a:off x="8509850" y="1955165"/>
            <a:ext cx="2999784" cy="738664"/>
          </a:xfrm>
          <a:prstGeom prst="rect">
            <a:avLst/>
          </a:prstGeom>
        </p:spPr>
        <p:txBody>
          <a:bodyPr wrap="square">
            <a:spAutoFit/>
          </a:bodyPr>
          <a:lstStyle/>
          <a:p>
            <a:r>
              <a:rPr lang="en-US" sz="1400" dirty="0" smtClean="0">
                <a:solidFill>
                  <a:schemeClr val="tx1">
                    <a:lumMod val="75000"/>
                    <a:lumOff val="25000"/>
                  </a:schemeClr>
                </a:solidFill>
              </a:rPr>
              <a:t>Annual members tend to ride more often than casual riders, while casual riders tend to ride for longer times.</a:t>
            </a:r>
            <a:endParaRPr lang="en-US" sz="1400" dirty="0">
              <a:solidFill>
                <a:schemeClr val="tx1">
                  <a:lumMod val="75000"/>
                  <a:lumOff val="25000"/>
                </a:schemeClr>
              </a:solidFill>
            </a:endParaRPr>
          </a:p>
        </p:txBody>
      </p:sp>
      <p:graphicFrame>
        <p:nvGraphicFramePr>
          <p:cNvPr id="27" name="Diagram 26"/>
          <p:cNvGraphicFramePr/>
          <p:nvPr>
            <p:extLst>
              <p:ext uri="{D42A27DB-BD31-4B8C-83A1-F6EECF244321}">
                <p14:modId xmlns:p14="http://schemas.microsoft.com/office/powerpoint/2010/main" val="2213401828"/>
              </p:ext>
            </p:extLst>
          </p:nvPr>
        </p:nvGraphicFramePr>
        <p:xfrm>
          <a:off x="3089534" y="3696890"/>
          <a:ext cx="6096000" cy="1435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2107384" y="1488375"/>
            <a:ext cx="308362" cy="369332"/>
          </a:xfrm>
          <a:prstGeom prst="rect">
            <a:avLst/>
          </a:prstGeom>
        </p:spPr>
        <p:txBody>
          <a:bodyPr wrap="square">
            <a:spAutoFit/>
          </a:bodyPr>
          <a:lstStyle/>
          <a:p>
            <a:r>
              <a:rPr lang="en-US" dirty="0" smtClean="0">
                <a:solidFill>
                  <a:schemeClr val="bg1"/>
                </a:solidFill>
              </a:rPr>
              <a:t>1</a:t>
            </a:r>
            <a:endParaRPr lang="en-US" dirty="0">
              <a:solidFill>
                <a:schemeClr val="bg1"/>
              </a:solidFill>
            </a:endParaRPr>
          </a:p>
        </p:txBody>
      </p:sp>
      <p:sp>
        <p:nvSpPr>
          <p:cNvPr id="11" name="Oval 10"/>
          <p:cNvSpPr/>
          <p:nvPr/>
        </p:nvSpPr>
        <p:spPr>
          <a:xfrm>
            <a:off x="5979592" y="1550893"/>
            <a:ext cx="308362" cy="30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87114" y="1510713"/>
            <a:ext cx="308362" cy="369332"/>
          </a:xfrm>
          <a:prstGeom prst="rect">
            <a:avLst/>
          </a:prstGeom>
        </p:spPr>
        <p:txBody>
          <a:bodyPr wrap="square">
            <a:spAutoFit/>
          </a:bodyPr>
          <a:lstStyle/>
          <a:p>
            <a:r>
              <a:rPr lang="en-US" dirty="0" smtClean="0">
                <a:solidFill>
                  <a:schemeClr val="bg1"/>
                </a:solidFill>
              </a:rPr>
              <a:t>2</a:t>
            </a:r>
            <a:endParaRPr lang="en-US" dirty="0">
              <a:solidFill>
                <a:schemeClr val="bg1"/>
              </a:solidFill>
            </a:endParaRPr>
          </a:p>
        </p:txBody>
      </p:sp>
      <p:sp>
        <p:nvSpPr>
          <p:cNvPr id="14" name="Oval 13"/>
          <p:cNvSpPr/>
          <p:nvPr/>
        </p:nvSpPr>
        <p:spPr>
          <a:xfrm>
            <a:off x="9866844" y="1541198"/>
            <a:ext cx="308362" cy="30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874463" y="1495490"/>
            <a:ext cx="308362" cy="369332"/>
          </a:xfrm>
          <a:prstGeom prst="rect">
            <a:avLst/>
          </a:prstGeom>
        </p:spPr>
        <p:txBody>
          <a:bodyPr wrap="square">
            <a:spAutoFit/>
          </a:bodyPr>
          <a:lstStyle/>
          <a:p>
            <a:r>
              <a:rPr lang="en-US" dirty="0" smtClean="0">
                <a:solidFill>
                  <a:schemeClr val="bg1"/>
                </a:solidFill>
              </a:rPr>
              <a:t>3</a:t>
            </a:r>
            <a:endParaRPr lang="en-US" dirty="0">
              <a:solidFill>
                <a:schemeClr val="bg1"/>
              </a:solidFill>
            </a:endParaRPr>
          </a:p>
        </p:txBody>
      </p:sp>
      <p:cxnSp>
        <p:nvCxnSpPr>
          <p:cNvPr id="16" name="Straight Arrow Connector 15"/>
          <p:cNvCxnSpPr/>
          <p:nvPr/>
        </p:nvCxnSpPr>
        <p:spPr>
          <a:xfrm>
            <a:off x="2587559" y="1692613"/>
            <a:ext cx="3236068"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p:cNvCxnSpPr/>
          <p:nvPr/>
        </p:nvCxnSpPr>
        <p:spPr>
          <a:xfrm>
            <a:off x="6462410" y="1692613"/>
            <a:ext cx="3236068"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89" name="Straight Connector 88"/>
          <p:cNvCxnSpPr/>
          <p:nvPr/>
        </p:nvCxnSpPr>
        <p:spPr>
          <a:xfrm>
            <a:off x="10317804" y="1673041"/>
            <a:ext cx="119183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93" name="Straight Connector 92"/>
          <p:cNvCxnSpPr/>
          <p:nvPr/>
        </p:nvCxnSpPr>
        <p:spPr>
          <a:xfrm>
            <a:off x="11509634" y="1673041"/>
            <a:ext cx="0" cy="2587673"/>
          </a:xfrm>
          <a:prstGeom prst="line">
            <a:avLst/>
          </a:prstGeom>
        </p:spPr>
        <p:style>
          <a:lnRef idx="1">
            <a:schemeClr val="accent5"/>
          </a:lnRef>
          <a:fillRef idx="0">
            <a:schemeClr val="accent5"/>
          </a:fillRef>
          <a:effectRef idx="0">
            <a:schemeClr val="accent5"/>
          </a:effectRef>
          <a:fontRef idx="minor">
            <a:schemeClr val="tx1"/>
          </a:fontRef>
        </p:style>
      </p:cxnSp>
      <p:cxnSp>
        <p:nvCxnSpPr>
          <p:cNvPr id="98" name="Straight Arrow Connector 97"/>
          <p:cNvCxnSpPr/>
          <p:nvPr/>
        </p:nvCxnSpPr>
        <p:spPr>
          <a:xfrm flipH="1">
            <a:off x="9403404" y="4260714"/>
            <a:ext cx="2106230"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350459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9"/>
                                        </p:tgtEl>
                                        <p:attrNameLst>
                                          <p:attrName>style.visibility</p:attrName>
                                        </p:attrNameLst>
                                      </p:cBhvr>
                                      <p:to>
                                        <p:strVal val="visible"/>
                                      </p:to>
                                    </p:set>
                                    <p:animEffect transition="in" filter="fade">
                                      <p:cBhvr>
                                        <p:cTn id="52" dur="500"/>
                                        <p:tgtEl>
                                          <p:spTgt spid="89"/>
                                        </p:tgtEl>
                                      </p:cBhvr>
                                    </p:animEffect>
                                  </p:childTnLst>
                                </p:cTn>
                              </p:par>
                              <p:par>
                                <p:cTn id="53" presetID="10" presetClass="entr" presetSubtype="0" fill="hold" nodeType="withEffect">
                                  <p:stCondLst>
                                    <p:cond delay="0"/>
                                  </p:stCondLst>
                                  <p:childTnLst>
                                    <p:set>
                                      <p:cBhvr>
                                        <p:cTn id="54" dur="1" fill="hold">
                                          <p:stCondLst>
                                            <p:cond delay="0"/>
                                          </p:stCondLst>
                                        </p:cTn>
                                        <p:tgtEl>
                                          <p:spTgt spid="93"/>
                                        </p:tgtEl>
                                        <p:attrNameLst>
                                          <p:attrName>style.visibility</p:attrName>
                                        </p:attrNameLst>
                                      </p:cBhvr>
                                      <p:to>
                                        <p:strVal val="visible"/>
                                      </p:to>
                                    </p:set>
                                    <p:animEffect transition="in" filter="fade">
                                      <p:cBhvr>
                                        <p:cTn id="55" dur="500"/>
                                        <p:tgtEl>
                                          <p:spTgt spid="93"/>
                                        </p:tgtEl>
                                      </p:cBhvr>
                                    </p:animEffect>
                                  </p:childTnLst>
                                </p:cTn>
                              </p:par>
                              <p:par>
                                <p:cTn id="56" presetID="10" presetClass="entr" presetSubtype="0" fill="hold" nodeType="withEffect">
                                  <p:stCondLst>
                                    <p:cond delay="0"/>
                                  </p:stCondLst>
                                  <p:childTnLst>
                                    <p:set>
                                      <p:cBhvr>
                                        <p:cTn id="57" dur="1" fill="hold">
                                          <p:stCondLst>
                                            <p:cond delay="0"/>
                                          </p:stCondLst>
                                        </p:cTn>
                                        <p:tgtEl>
                                          <p:spTgt spid="98"/>
                                        </p:tgtEl>
                                        <p:attrNameLst>
                                          <p:attrName>style.visibility</p:attrName>
                                        </p:attrNameLst>
                                      </p:cBhvr>
                                      <p:to>
                                        <p:strVal val="visible"/>
                                      </p:to>
                                    </p:set>
                                    <p:animEffect transition="in" filter="fade">
                                      <p:cBhvr>
                                        <p:cTn id="58" dur="500"/>
                                        <p:tgtEl>
                                          <p:spTgt spid="9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6" grpId="0"/>
      <p:bldP spid="7" grpId="0"/>
      <p:bldGraphic spid="27" grpId="0">
        <p:bldAsOne/>
      </p:bldGraphic>
      <p:bldP spid="4" grpId="0"/>
      <p:bldP spid="11" grpId="0" animBg="1"/>
      <p:bldP spid="13" grpId="0"/>
      <p:bldP spid="14"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797859" y="254873"/>
            <a:ext cx="10515600" cy="945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chemeClr val="accent5"/>
                </a:solidFill>
                <a:cs typeface="Segoe UI Light" panose="020B0502040204020203" pitchFamily="34" charset="0"/>
              </a:rPr>
              <a:t>Suggestions</a:t>
            </a:r>
            <a:endParaRPr lang="en-US" sz="2800" b="1" dirty="0">
              <a:solidFill>
                <a:schemeClr val="accent5"/>
              </a:solidFill>
              <a:cs typeface="Segoe UI Light" panose="020B0502040204020203" pitchFamily="34" charset="0"/>
            </a:endParaRPr>
          </a:p>
        </p:txBody>
      </p:sp>
      <p:cxnSp>
        <p:nvCxnSpPr>
          <p:cNvPr id="8" name="Straight Connector 7"/>
          <p:cNvCxnSpPr/>
          <p:nvPr/>
        </p:nvCxnSpPr>
        <p:spPr>
          <a:xfrm>
            <a:off x="797859" y="1003006"/>
            <a:ext cx="107442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Straight Connector 11"/>
          <p:cNvCxnSpPr/>
          <p:nvPr/>
        </p:nvCxnSpPr>
        <p:spPr>
          <a:xfrm>
            <a:off x="765434" y="6304582"/>
            <a:ext cx="10744200" cy="0"/>
          </a:xfrm>
          <a:prstGeom prst="line">
            <a:avLst/>
          </a:prstGeom>
        </p:spPr>
        <p:style>
          <a:lnRef idx="3">
            <a:schemeClr val="accent5"/>
          </a:lnRef>
          <a:fillRef idx="0">
            <a:schemeClr val="accent5"/>
          </a:fillRef>
          <a:effectRef idx="2">
            <a:schemeClr val="accent5"/>
          </a:effectRef>
          <a:fontRef idx="minor">
            <a:schemeClr val="tx1"/>
          </a:fontRef>
        </p:style>
      </p:cxnSp>
      <p:sp>
        <p:nvSpPr>
          <p:cNvPr id="2" name="Rectangle 1"/>
          <p:cNvSpPr/>
          <p:nvPr/>
        </p:nvSpPr>
        <p:spPr>
          <a:xfrm>
            <a:off x="2634765" y="1312731"/>
            <a:ext cx="6841786" cy="830997"/>
          </a:xfrm>
          <a:prstGeom prst="rect">
            <a:avLst/>
          </a:prstGeom>
        </p:spPr>
        <p:txBody>
          <a:bodyPr wrap="square">
            <a:spAutoFit/>
          </a:bodyPr>
          <a:lstStyle/>
          <a:p>
            <a:pPr marL="285750" indent="-285750">
              <a:buFont typeface="Wingdings" panose="05000000000000000000" pitchFamily="2" charset="2"/>
              <a:buChar char="v"/>
            </a:pPr>
            <a:r>
              <a:rPr lang="en-US" sz="1600" b="1" dirty="0" smtClean="0">
                <a:solidFill>
                  <a:schemeClr val="accent5"/>
                </a:solidFill>
              </a:rPr>
              <a:t>Prepare for a weekend surge in casual ridership in June, July and August. The anticipated high distribution of casual riders at the most popular stations may present an ideal marketing opportunity.</a:t>
            </a:r>
          </a:p>
        </p:txBody>
      </p:sp>
      <p:sp>
        <p:nvSpPr>
          <p:cNvPr id="6" name="Rectangle 5"/>
          <p:cNvSpPr/>
          <p:nvPr/>
        </p:nvSpPr>
        <p:spPr>
          <a:xfrm>
            <a:off x="3456002" y="2749698"/>
            <a:ext cx="4857344" cy="738664"/>
          </a:xfrm>
          <a:prstGeom prst="rect">
            <a:avLst/>
          </a:prstGeom>
        </p:spPr>
        <p:txBody>
          <a:bodyPr wrap="square">
            <a:spAutoFit/>
          </a:bodyPr>
          <a:lstStyle/>
          <a:p>
            <a:pPr marL="285750" indent="-285750">
              <a:buFont typeface="Arial" panose="020B0604020202020204" pitchFamily="34" charset="0"/>
              <a:buChar char="•"/>
            </a:pPr>
            <a:r>
              <a:rPr lang="en-US" sz="1400" dirty="0" smtClean="0">
                <a:solidFill>
                  <a:schemeClr val="tx1">
                    <a:lumMod val="75000"/>
                    <a:lumOff val="25000"/>
                  </a:schemeClr>
                </a:solidFill>
              </a:rPr>
              <a:t>An analysis into the expenditures of repeat casual riders who purchase daily passes during peak months, compared to the cost of an annual pass</a:t>
            </a:r>
          </a:p>
        </p:txBody>
      </p:sp>
      <p:sp>
        <p:nvSpPr>
          <p:cNvPr id="7" name="Rectangle 6"/>
          <p:cNvSpPr/>
          <p:nvPr/>
        </p:nvSpPr>
        <p:spPr>
          <a:xfrm>
            <a:off x="3456002" y="3585367"/>
            <a:ext cx="4857344" cy="523220"/>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tx1">
                    <a:lumMod val="75000"/>
                    <a:lumOff val="25000"/>
                  </a:schemeClr>
                </a:solidFill>
              </a:rPr>
              <a:t>An analysis of the cost and convenience of commuting to work by bike </a:t>
            </a:r>
            <a:r>
              <a:rPr lang="en-US" sz="1400" dirty="0" smtClean="0">
                <a:solidFill>
                  <a:schemeClr val="tx1">
                    <a:lumMod val="75000"/>
                    <a:lumOff val="25000"/>
                  </a:schemeClr>
                </a:solidFill>
              </a:rPr>
              <a:t>versus </a:t>
            </a:r>
            <a:r>
              <a:rPr lang="en-US" sz="1400" dirty="0">
                <a:solidFill>
                  <a:schemeClr val="tx1">
                    <a:lumMod val="75000"/>
                    <a:lumOff val="25000"/>
                  </a:schemeClr>
                </a:solidFill>
              </a:rPr>
              <a:t>other methods of </a:t>
            </a:r>
            <a:r>
              <a:rPr lang="en-US" sz="1400" dirty="0" smtClean="0">
                <a:solidFill>
                  <a:schemeClr val="tx1">
                    <a:lumMod val="75000"/>
                    <a:lumOff val="25000"/>
                  </a:schemeClr>
                </a:solidFill>
              </a:rPr>
              <a:t>travel</a:t>
            </a:r>
            <a:endParaRPr lang="en-US" sz="1400" dirty="0">
              <a:solidFill>
                <a:schemeClr val="tx1">
                  <a:lumMod val="75000"/>
                  <a:lumOff val="25000"/>
                </a:schemeClr>
              </a:solidFill>
            </a:endParaRPr>
          </a:p>
        </p:txBody>
      </p:sp>
      <p:sp>
        <p:nvSpPr>
          <p:cNvPr id="4" name="Rectangle 3"/>
          <p:cNvSpPr/>
          <p:nvPr/>
        </p:nvSpPr>
        <p:spPr>
          <a:xfrm>
            <a:off x="1608031" y="1604869"/>
            <a:ext cx="308362" cy="369332"/>
          </a:xfrm>
          <a:prstGeom prst="rect">
            <a:avLst/>
          </a:prstGeom>
        </p:spPr>
        <p:txBody>
          <a:bodyPr wrap="square">
            <a:spAutoFit/>
          </a:bodyPr>
          <a:lstStyle/>
          <a:p>
            <a:r>
              <a:rPr lang="en-US" dirty="0" smtClean="0">
                <a:solidFill>
                  <a:schemeClr val="bg1"/>
                </a:solidFill>
              </a:rPr>
              <a:t>1</a:t>
            </a:r>
            <a:endParaRPr lang="en-US" dirty="0">
              <a:solidFill>
                <a:schemeClr val="bg1"/>
              </a:solidFill>
            </a:endParaRPr>
          </a:p>
        </p:txBody>
      </p:sp>
      <p:sp>
        <p:nvSpPr>
          <p:cNvPr id="3" name="Rectangle 2"/>
          <p:cNvSpPr/>
          <p:nvPr/>
        </p:nvSpPr>
        <p:spPr>
          <a:xfrm>
            <a:off x="3456002" y="2290470"/>
            <a:ext cx="3842270" cy="369332"/>
          </a:xfrm>
          <a:prstGeom prst="rect">
            <a:avLst/>
          </a:prstGeom>
        </p:spPr>
        <p:txBody>
          <a:bodyPr wrap="none">
            <a:spAutoFit/>
          </a:bodyPr>
          <a:lstStyle/>
          <a:p>
            <a:r>
              <a:rPr lang="en-US" b="1" i="1" dirty="0" smtClean="0">
                <a:solidFill>
                  <a:schemeClr val="accent5">
                    <a:lumMod val="75000"/>
                  </a:schemeClr>
                </a:solidFill>
              </a:rPr>
              <a:t>Potential </a:t>
            </a:r>
            <a:r>
              <a:rPr lang="en-US" b="1" i="1" dirty="0">
                <a:solidFill>
                  <a:schemeClr val="accent5">
                    <a:lumMod val="75000"/>
                  </a:schemeClr>
                </a:solidFill>
              </a:rPr>
              <a:t>areas for </a:t>
            </a:r>
            <a:r>
              <a:rPr lang="en-US" b="1" i="1" dirty="0" smtClean="0">
                <a:solidFill>
                  <a:schemeClr val="accent5">
                    <a:lumMod val="75000"/>
                  </a:schemeClr>
                </a:solidFill>
              </a:rPr>
              <a:t>further </a:t>
            </a:r>
            <a:r>
              <a:rPr lang="en-US" b="1" i="1" dirty="0">
                <a:solidFill>
                  <a:schemeClr val="accent5">
                    <a:lumMod val="75000"/>
                  </a:schemeClr>
                </a:solidFill>
              </a:rPr>
              <a:t>exploration</a:t>
            </a:r>
          </a:p>
        </p:txBody>
      </p:sp>
      <p:sp>
        <p:nvSpPr>
          <p:cNvPr id="23" name="Rectangle 22"/>
          <p:cNvSpPr/>
          <p:nvPr/>
        </p:nvSpPr>
        <p:spPr>
          <a:xfrm>
            <a:off x="3456002" y="4205592"/>
            <a:ext cx="4857344" cy="1169551"/>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tx1">
                    <a:lumMod val="75000"/>
                    <a:lumOff val="25000"/>
                  </a:schemeClr>
                </a:solidFill>
              </a:rPr>
              <a:t>An analysis into the feasibility of splitting the cost of an annual pass over the months of June, July and August and a comparison between that and the average cost of casual riders who frequently buy daily passes during this time period</a:t>
            </a:r>
          </a:p>
        </p:txBody>
      </p:sp>
      <p:sp>
        <p:nvSpPr>
          <p:cNvPr id="5" name="Rectangle 4"/>
          <p:cNvSpPr/>
          <p:nvPr/>
        </p:nvSpPr>
        <p:spPr>
          <a:xfrm>
            <a:off x="1916393" y="5361191"/>
            <a:ext cx="8809074" cy="830997"/>
          </a:xfrm>
          <a:prstGeom prst="rect">
            <a:avLst/>
          </a:prstGeom>
        </p:spPr>
        <p:txBody>
          <a:bodyPr wrap="square">
            <a:spAutoFit/>
          </a:bodyPr>
          <a:lstStyle/>
          <a:p>
            <a:endParaRPr lang="en-US" sz="1200" b="1" dirty="0" smtClean="0">
              <a:solidFill>
                <a:schemeClr val="tx1">
                  <a:lumMod val="75000"/>
                  <a:lumOff val="25000"/>
                </a:schemeClr>
              </a:solidFill>
            </a:endParaRPr>
          </a:p>
          <a:p>
            <a:r>
              <a:rPr lang="en-US" sz="1200" b="1" dirty="0" smtClean="0">
                <a:solidFill>
                  <a:schemeClr val="tx1">
                    <a:lumMod val="75000"/>
                    <a:lumOff val="25000"/>
                  </a:schemeClr>
                </a:solidFill>
              </a:rPr>
              <a:t>Additional note:</a:t>
            </a:r>
            <a:endParaRPr lang="en-US" sz="1200" dirty="0">
              <a:solidFill>
                <a:schemeClr val="tx1">
                  <a:lumMod val="75000"/>
                  <a:lumOff val="25000"/>
                </a:schemeClr>
              </a:solidFill>
            </a:endParaRPr>
          </a:p>
          <a:p>
            <a:r>
              <a:rPr lang="en-US" sz="1200" dirty="0">
                <a:solidFill>
                  <a:schemeClr val="tx1">
                    <a:lumMod val="75000"/>
                    <a:lumOff val="25000"/>
                  </a:schemeClr>
                </a:solidFill>
              </a:rPr>
              <a:t>The data revealed </a:t>
            </a:r>
            <a:r>
              <a:rPr lang="en-US" sz="1200" dirty="0" smtClean="0">
                <a:solidFill>
                  <a:schemeClr val="tx1">
                    <a:lumMod val="75000"/>
                    <a:lumOff val="25000"/>
                  </a:schemeClr>
                </a:solidFill>
              </a:rPr>
              <a:t>that members </a:t>
            </a:r>
            <a:r>
              <a:rPr lang="en-US" sz="1200" dirty="0">
                <a:solidFill>
                  <a:schemeClr val="tx1">
                    <a:lumMod val="75000"/>
                    <a:lumOff val="25000"/>
                  </a:schemeClr>
                </a:solidFill>
              </a:rPr>
              <a:t>in Q1 and Q2 rode 0% of total docked bikes </a:t>
            </a:r>
            <a:r>
              <a:rPr lang="en-US" sz="1200" dirty="0" smtClean="0">
                <a:solidFill>
                  <a:schemeClr val="tx1">
                    <a:lumMod val="75000"/>
                    <a:lumOff val="25000"/>
                  </a:schemeClr>
                </a:solidFill>
              </a:rPr>
              <a:t>used, </a:t>
            </a:r>
            <a:r>
              <a:rPr lang="en-US" sz="1200" dirty="0">
                <a:solidFill>
                  <a:schemeClr val="tx1">
                    <a:lumMod val="75000"/>
                    <a:lumOff val="25000"/>
                  </a:schemeClr>
                </a:solidFill>
              </a:rPr>
              <a:t>while casual riders rode 100%. </a:t>
            </a:r>
            <a:r>
              <a:rPr lang="en-US" sz="1200" dirty="0" smtClean="0">
                <a:solidFill>
                  <a:schemeClr val="tx1">
                    <a:lumMod val="75000"/>
                    <a:lumOff val="25000"/>
                  </a:schemeClr>
                </a:solidFill>
              </a:rPr>
              <a:t>Was </a:t>
            </a:r>
            <a:r>
              <a:rPr lang="en-US" sz="1200" dirty="0">
                <a:solidFill>
                  <a:schemeClr val="tx1">
                    <a:lumMod val="75000"/>
                    <a:lumOff val="25000"/>
                  </a:schemeClr>
                </a:solidFill>
              </a:rPr>
              <a:t>the change </a:t>
            </a:r>
            <a:r>
              <a:rPr lang="en-US" sz="1200">
                <a:solidFill>
                  <a:schemeClr val="tx1">
                    <a:lumMod val="75000"/>
                    <a:lumOff val="25000"/>
                  </a:schemeClr>
                </a:solidFill>
              </a:rPr>
              <a:t>due </a:t>
            </a:r>
            <a:r>
              <a:rPr lang="en-US" sz="1200" smtClean="0">
                <a:solidFill>
                  <a:schemeClr val="tx1">
                    <a:lumMod val="75000"/>
                    <a:lumOff val="25000"/>
                  </a:schemeClr>
                </a:solidFill>
              </a:rPr>
              <a:t>to </a:t>
            </a:r>
            <a:r>
              <a:rPr lang="en-US" sz="1200" dirty="0">
                <a:solidFill>
                  <a:schemeClr val="tx1">
                    <a:lumMod val="75000"/>
                    <a:lumOff val="25000"/>
                  </a:schemeClr>
                </a:solidFill>
              </a:rPr>
              <a:t>preference or access? An exploration into this may provide valuable insight.</a:t>
            </a:r>
            <a:endParaRPr lang="en-US" sz="1200" dirty="0"/>
          </a:p>
        </p:txBody>
      </p:sp>
    </p:spTree>
    <p:extLst>
      <p:ext uri="{BB962C8B-B14F-4D97-AF65-F5344CB8AC3E}">
        <p14:creationId xmlns:p14="http://schemas.microsoft.com/office/powerpoint/2010/main" val="626024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3" grpId="0"/>
      <p:bldP spid="2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797859" y="254873"/>
            <a:ext cx="10515600" cy="945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chemeClr val="accent5"/>
                </a:solidFill>
                <a:cs typeface="Segoe UI Light" panose="020B0502040204020203" pitchFamily="34" charset="0"/>
              </a:rPr>
              <a:t>Appendix</a:t>
            </a:r>
            <a:endParaRPr lang="en-US" sz="2800" b="1" dirty="0">
              <a:solidFill>
                <a:schemeClr val="accent5"/>
              </a:solidFill>
              <a:cs typeface="Segoe UI Light" panose="020B0502040204020203" pitchFamily="34" charset="0"/>
            </a:endParaRPr>
          </a:p>
        </p:txBody>
      </p:sp>
      <p:cxnSp>
        <p:nvCxnSpPr>
          <p:cNvPr id="8" name="Straight Connector 7"/>
          <p:cNvCxnSpPr/>
          <p:nvPr/>
        </p:nvCxnSpPr>
        <p:spPr>
          <a:xfrm>
            <a:off x="797859" y="1003006"/>
            <a:ext cx="107442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Straight Connector 11"/>
          <p:cNvCxnSpPr/>
          <p:nvPr/>
        </p:nvCxnSpPr>
        <p:spPr>
          <a:xfrm>
            <a:off x="765434" y="6304582"/>
            <a:ext cx="10744200" cy="0"/>
          </a:xfrm>
          <a:prstGeom prst="line">
            <a:avLst/>
          </a:prstGeom>
        </p:spPr>
        <p:style>
          <a:lnRef idx="3">
            <a:schemeClr val="accent5"/>
          </a:lnRef>
          <a:fillRef idx="0">
            <a:schemeClr val="accent5"/>
          </a:fillRef>
          <a:effectRef idx="2">
            <a:schemeClr val="accent5"/>
          </a:effectRef>
          <a:fontRef idx="minor">
            <a:schemeClr val="tx1"/>
          </a:fontRef>
        </p:style>
      </p:cxnSp>
      <p:sp>
        <p:nvSpPr>
          <p:cNvPr id="10" name="Rectangle 9"/>
          <p:cNvSpPr/>
          <p:nvPr/>
        </p:nvSpPr>
        <p:spPr>
          <a:xfrm>
            <a:off x="797859" y="1291689"/>
            <a:ext cx="7947386" cy="646331"/>
          </a:xfrm>
          <a:prstGeom prst="rect">
            <a:avLst/>
          </a:prstGeom>
        </p:spPr>
        <p:txBody>
          <a:bodyPr wrap="square">
            <a:spAutoFit/>
          </a:bodyPr>
          <a:lstStyle/>
          <a:p>
            <a:r>
              <a:rPr lang="en-US" sz="1200" b="1" dirty="0" smtClean="0">
                <a:solidFill>
                  <a:schemeClr val="tx1">
                    <a:lumMod val="75000"/>
                    <a:lumOff val="25000"/>
                  </a:schemeClr>
                </a:solidFill>
              </a:rPr>
              <a:t>Data cleaning log</a:t>
            </a:r>
          </a:p>
          <a:p>
            <a:endParaRPr lang="en-US" sz="1200" dirty="0" smtClean="0">
              <a:solidFill>
                <a:schemeClr val="tx1">
                  <a:lumMod val="75000"/>
                  <a:lumOff val="25000"/>
                </a:schemeClr>
              </a:solidFill>
            </a:endParaRPr>
          </a:p>
          <a:p>
            <a:r>
              <a:rPr lang="en-US" sz="1200" dirty="0" smtClean="0">
                <a:solidFill>
                  <a:schemeClr val="tx1">
                    <a:lumMod val="75000"/>
                    <a:lumOff val="25000"/>
                  </a:schemeClr>
                </a:solidFill>
              </a:rPr>
              <a:t>A data cleaning log is attached as an addendum to this presentation under the file name “work_log.txt”</a:t>
            </a:r>
            <a:endParaRPr lang="en-US" sz="1200" dirty="0">
              <a:solidFill>
                <a:schemeClr val="tx1">
                  <a:lumMod val="75000"/>
                  <a:lumOff val="25000"/>
                </a:schemeClr>
              </a:solidFill>
            </a:endParaRPr>
          </a:p>
        </p:txBody>
      </p:sp>
      <p:sp>
        <p:nvSpPr>
          <p:cNvPr id="2" name="Rectangle 1"/>
          <p:cNvSpPr/>
          <p:nvPr/>
        </p:nvSpPr>
        <p:spPr>
          <a:xfrm>
            <a:off x="797859" y="2029372"/>
            <a:ext cx="10695458" cy="646331"/>
          </a:xfrm>
          <a:prstGeom prst="rect">
            <a:avLst/>
          </a:prstGeom>
        </p:spPr>
        <p:txBody>
          <a:bodyPr wrap="square">
            <a:spAutoFit/>
          </a:bodyPr>
          <a:lstStyle/>
          <a:p>
            <a:r>
              <a:rPr lang="en-US" sz="1200" b="1" dirty="0" smtClean="0">
                <a:solidFill>
                  <a:schemeClr val="tx1">
                    <a:lumMod val="75000"/>
                    <a:lumOff val="25000"/>
                  </a:schemeClr>
                </a:solidFill>
              </a:rPr>
              <a:t>Data license:</a:t>
            </a:r>
          </a:p>
          <a:p>
            <a:endParaRPr lang="en-US" sz="1200" dirty="0">
              <a:solidFill>
                <a:schemeClr val="tx1">
                  <a:lumMod val="75000"/>
                  <a:lumOff val="25000"/>
                </a:schemeClr>
              </a:solidFill>
            </a:endParaRPr>
          </a:p>
          <a:p>
            <a:r>
              <a:rPr lang="en-US" sz="1200" dirty="0" smtClean="0">
                <a:solidFill>
                  <a:schemeClr val="tx1">
                    <a:lumMod val="75000"/>
                    <a:lumOff val="25000"/>
                  </a:schemeClr>
                </a:solidFill>
              </a:rPr>
              <a:t>The data license is accessible at the following link: </a:t>
            </a:r>
            <a:r>
              <a:rPr lang="en-US" sz="1200" dirty="0" smtClean="0">
                <a:solidFill>
                  <a:schemeClr val="tx1">
                    <a:lumMod val="75000"/>
                    <a:lumOff val="25000"/>
                  </a:schemeClr>
                </a:solidFill>
                <a:hlinkClick r:id="rId2"/>
              </a:rPr>
              <a:t>https</a:t>
            </a:r>
            <a:r>
              <a:rPr lang="en-US" sz="1200" dirty="0">
                <a:solidFill>
                  <a:schemeClr val="tx1">
                    <a:lumMod val="75000"/>
                    <a:lumOff val="25000"/>
                  </a:schemeClr>
                </a:solidFill>
                <a:hlinkClick r:id="rId2"/>
              </a:rPr>
              <a:t>://</a:t>
            </a:r>
            <a:r>
              <a:rPr lang="en-US" sz="1200" dirty="0" smtClean="0">
                <a:solidFill>
                  <a:schemeClr val="tx1">
                    <a:lumMod val="75000"/>
                    <a:lumOff val="25000"/>
                  </a:schemeClr>
                </a:solidFill>
                <a:hlinkClick r:id="rId2"/>
              </a:rPr>
              <a:t>www.divvybikes.com/data-license-agreement</a:t>
            </a:r>
            <a:endParaRPr lang="en-US" sz="1200" dirty="0">
              <a:solidFill>
                <a:schemeClr val="tx1">
                  <a:lumMod val="75000"/>
                  <a:lumOff val="25000"/>
                </a:schemeClr>
              </a:solidFill>
            </a:endParaRPr>
          </a:p>
        </p:txBody>
      </p:sp>
    </p:spTree>
    <p:extLst>
      <p:ext uri="{BB962C8B-B14F-4D97-AF65-F5344CB8AC3E}">
        <p14:creationId xmlns:p14="http://schemas.microsoft.com/office/powerpoint/2010/main" val="7760412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97859" y="440876"/>
            <a:ext cx="2930879" cy="523220"/>
          </a:xfrm>
          <a:prstGeom prst="rect">
            <a:avLst/>
          </a:prstGeom>
        </p:spPr>
        <p:txBody>
          <a:bodyPr wrap="square">
            <a:spAutoFit/>
          </a:bodyPr>
          <a:lstStyle/>
          <a:p>
            <a:r>
              <a:rPr lang="en-US" sz="2800" b="1" dirty="0" smtClean="0">
                <a:solidFill>
                  <a:schemeClr val="accent5"/>
                </a:solidFill>
                <a:latin typeface="+mj-lt"/>
              </a:rPr>
              <a:t>Table of contents</a:t>
            </a:r>
            <a:endParaRPr lang="en-US" sz="2800" b="1" dirty="0">
              <a:solidFill>
                <a:schemeClr val="accent5"/>
              </a:solidFill>
              <a:latin typeface="+mj-lt"/>
            </a:endParaRPr>
          </a:p>
        </p:txBody>
      </p:sp>
      <p:cxnSp>
        <p:nvCxnSpPr>
          <p:cNvPr id="12" name="Straight Connector 11"/>
          <p:cNvCxnSpPr/>
          <p:nvPr/>
        </p:nvCxnSpPr>
        <p:spPr>
          <a:xfrm>
            <a:off x="797859" y="1003006"/>
            <a:ext cx="107442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p:nvPr/>
        </p:nvCxnSpPr>
        <p:spPr>
          <a:xfrm>
            <a:off x="765434" y="6304582"/>
            <a:ext cx="10744200" cy="0"/>
          </a:xfrm>
          <a:prstGeom prst="line">
            <a:avLst/>
          </a:prstGeom>
        </p:spPr>
        <p:style>
          <a:lnRef idx="3">
            <a:schemeClr val="accent5"/>
          </a:lnRef>
          <a:fillRef idx="0">
            <a:schemeClr val="accent5"/>
          </a:fillRef>
          <a:effectRef idx="2">
            <a:schemeClr val="accent5"/>
          </a:effectRef>
          <a:fontRef idx="minor">
            <a:schemeClr val="tx1"/>
          </a:fontRef>
        </p:style>
      </p:cxnSp>
      <p:sp>
        <p:nvSpPr>
          <p:cNvPr id="15" name="Rectangle 14"/>
          <p:cNvSpPr/>
          <p:nvPr/>
        </p:nvSpPr>
        <p:spPr>
          <a:xfrm>
            <a:off x="1142314" y="2275250"/>
            <a:ext cx="5172847" cy="369332"/>
          </a:xfrm>
          <a:prstGeom prst="rect">
            <a:avLst/>
          </a:prstGeom>
        </p:spPr>
        <p:txBody>
          <a:bodyPr wrap="square">
            <a:spAutoFit/>
          </a:bodyPr>
          <a:lstStyle/>
          <a:p>
            <a:pPr marL="285750" indent="-285750">
              <a:buFont typeface="Wingdings" panose="05000000000000000000" pitchFamily="2" charset="2"/>
              <a:buChar char="§"/>
            </a:pPr>
            <a:r>
              <a:rPr lang="en-US" dirty="0" smtClean="0">
                <a:solidFill>
                  <a:schemeClr val="tx1">
                    <a:lumMod val="75000"/>
                    <a:lumOff val="25000"/>
                  </a:schemeClr>
                </a:solidFill>
                <a:hlinkClick r:id="rId2" action="ppaction://hlinksldjump"/>
              </a:rPr>
              <a:t>Business Statement</a:t>
            </a:r>
            <a:endParaRPr lang="en-US" dirty="0">
              <a:solidFill>
                <a:schemeClr val="tx1">
                  <a:lumMod val="75000"/>
                  <a:lumOff val="25000"/>
                </a:schemeClr>
              </a:solidFill>
            </a:endParaRPr>
          </a:p>
        </p:txBody>
      </p:sp>
      <p:sp>
        <p:nvSpPr>
          <p:cNvPr id="16" name="Rectangle 15"/>
          <p:cNvSpPr/>
          <p:nvPr/>
        </p:nvSpPr>
        <p:spPr>
          <a:xfrm>
            <a:off x="1142314" y="2994530"/>
            <a:ext cx="5172847" cy="369332"/>
          </a:xfrm>
          <a:prstGeom prst="rect">
            <a:avLst/>
          </a:prstGeom>
        </p:spPr>
        <p:txBody>
          <a:bodyPr wrap="square">
            <a:spAutoFit/>
          </a:bodyPr>
          <a:lstStyle/>
          <a:p>
            <a:pPr marL="285750" indent="-285750">
              <a:buFont typeface="Wingdings" panose="05000000000000000000" pitchFamily="2" charset="2"/>
              <a:buChar char="§"/>
            </a:pPr>
            <a:r>
              <a:rPr lang="en-US" dirty="0" smtClean="0">
                <a:solidFill>
                  <a:schemeClr val="tx1">
                    <a:lumMod val="75000"/>
                    <a:lumOff val="25000"/>
                  </a:schemeClr>
                </a:solidFill>
                <a:hlinkClick r:id="rId3" action="ppaction://hlinksldjump"/>
              </a:rPr>
              <a:t>The Data Story</a:t>
            </a:r>
            <a:endParaRPr lang="en-US" dirty="0">
              <a:solidFill>
                <a:schemeClr val="tx1">
                  <a:lumMod val="75000"/>
                  <a:lumOff val="25000"/>
                </a:schemeClr>
              </a:solidFill>
            </a:endParaRPr>
          </a:p>
        </p:txBody>
      </p:sp>
      <p:sp>
        <p:nvSpPr>
          <p:cNvPr id="17" name="Rectangle 16"/>
          <p:cNvSpPr/>
          <p:nvPr/>
        </p:nvSpPr>
        <p:spPr>
          <a:xfrm>
            <a:off x="1142314" y="3366008"/>
            <a:ext cx="1948648" cy="369332"/>
          </a:xfrm>
          <a:prstGeom prst="rect">
            <a:avLst/>
          </a:prstGeom>
        </p:spPr>
        <p:txBody>
          <a:bodyPr wrap="square">
            <a:spAutoFit/>
          </a:bodyPr>
          <a:lstStyle/>
          <a:p>
            <a:pPr marL="285750" indent="-285750">
              <a:buFont typeface="Wingdings" panose="05000000000000000000" pitchFamily="2" charset="2"/>
              <a:buChar char="§"/>
            </a:pPr>
            <a:r>
              <a:rPr lang="en-US" dirty="0" smtClean="0">
                <a:solidFill>
                  <a:schemeClr val="tx1">
                    <a:lumMod val="75000"/>
                    <a:lumOff val="25000"/>
                  </a:schemeClr>
                </a:solidFill>
                <a:hlinkClick r:id="rId4" action="ppaction://hlinksldjump"/>
              </a:rPr>
              <a:t>Conclusion</a:t>
            </a:r>
            <a:endParaRPr lang="en-US" dirty="0">
              <a:solidFill>
                <a:schemeClr val="tx1">
                  <a:lumMod val="75000"/>
                  <a:lumOff val="25000"/>
                </a:schemeClr>
              </a:solidFill>
            </a:endParaRPr>
          </a:p>
        </p:txBody>
      </p:sp>
      <p:sp>
        <p:nvSpPr>
          <p:cNvPr id="18" name="Rectangle 17"/>
          <p:cNvSpPr/>
          <p:nvPr/>
        </p:nvSpPr>
        <p:spPr>
          <a:xfrm>
            <a:off x="1138479" y="4093156"/>
            <a:ext cx="3177512" cy="369332"/>
          </a:xfrm>
          <a:prstGeom prst="rect">
            <a:avLst/>
          </a:prstGeom>
        </p:spPr>
        <p:txBody>
          <a:bodyPr wrap="square">
            <a:spAutoFit/>
          </a:bodyPr>
          <a:lstStyle/>
          <a:p>
            <a:pPr marL="285750" indent="-285750">
              <a:buFont typeface="Wingdings" panose="05000000000000000000" pitchFamily="2" charset="2"/>
              <a:buChar char="§"/>
            </a:pPr>
            <a:r>
              <a:rPr lang="en-US" dirty="0" smtClean="0">
                <a:solidFill>
                  <a:schemeClr val="tx1">
                    <a:lumMod val="75000"/>
                    <a:lumOff val="25000"/>
                  </a:schemeClr>
                </a:solidFill>
                <a:hlinkClick r:id="rId5" action="ppaction://hlinksldjump"/>
              </a:rPr>
              <a:t>Appendix</a:t>
            </a:r>
            <a:endParaRPr lang="en-US" dirty="0">
              <a:solidFill>
                <a:schemeClr val="tx1">
                  <a:lumMod val="75000"/>
                  <a:lumOff val="25000"/>
                </a:schemeClr>
              </a:solidFill>
            </a:endParaRPr>
          </a:p>
        </p:txBody>
      </p:sp>
      <p:sp>
        <p:nvSpPr>
          <p:cNvPr id="19" name="Rectangle 18"/>
          <p:cNvSpPr/>
          <p:nvPr/>
        </p:nvSpPr>
        <p:spPr>
          <a:xfrm>
            <a:off x="1032684" y="1681141"/>
            <a:ext cx="2949269" cy="400110"/>
          </a:xfrm>
          <a:prstGeom prst="rect">
            <a:avLst/>
          </a:prstGeom>
        </p:spPr>
        <p:txBody>
          <a:bodyPr wrap="none">
            <a:spAutoFit/>
          </a:bodyPr>
          <a:lstStyle/>
          <a:p>
            <a:r>
              <a:rPr lang="en-US" sz="2000" b="1" dirty="0" smtClean="0">
                <a:solidFill>
                  <a:schemeClr val="tx1">
                    <a:lumMod val="75000"/>
                    <a:lumOff val="25000"/>
                  </a:schemeClr>
                </a:solidFill>
                <a:latin typeface="+mj-lt"/>
              </a:rPr>
              <a:t>Cyclistic </a:t>
            </a:r>
            <a:r>
              <a:rPr lang="en-US" sz="2000" b="1" dirty="0">
                <a:solidFill>
                  <a:schemeClr val="tx1">
                    <a:lumMod val="75000"/>
                    <a:lumOff val="25000"/>
                  </a:schemeClr>
                </a:solidFill>
                <a:latin typeface="+mj-lt"/>
              </a:rPr>
              <a:t>trends in ridership</a:t>
            </a:r>
          </a:p>
        </p:txBody>
      </p:sp>
      <p:sp>
        <p:nvSpPr>
          <p:cNvPr id="3" name="Rectangle 2"/>
          <p:cNvSpPr/>
          <p:nvPr/>
        </p:nvSpPr>
        <p:spPr>
          <a:xfrm>
            <a:off x="1142314" y="2620393"/>
            <a:ext cx="1850378" cy="369332"/>
          </a:xfrm>
          <a:prstGeom prst="rect">
            <a:avLst/>
          </a:prstGeom>
        </p:spPr>
        <p:txBody>
          <a:bodyPr wrap="none">
            <a:spAutoFit/>
          </a:bodyPr>
          <a:lstStyle/>
          <a:p>
            <a:pPr marL="285750" indent="-285750">
              <a:buFont typeface="Wingdings" panose="05000000000000000000" pitchFamily="2" charset="2"/>
              <a:buChar char="§"/>
            </a:pPr>
            <a:r>
              <a:rPr lang="en-US" dirty="0" smtClean="0">
                <a:solidFill>
                  <a:schemeClr val="tx1">
                    <a:lumMod val="75000"/>
                    <a:lumOff val="25000"/>
                  </a:schemeClr>
                </a:solidFill>
                <a:hlinkClick r:id="rId3" action="ppaction://hlinksldjump"/>
              </a:rPr>
              <a:t>Data Overview</a:t>
            </a:r>
            <a:endParaRPr lang="en-US" dirty="0">
              <a:solidFill>
                <a:schemeClr val="tx1">
                  <a:lumMod val="75000"/>
                  <a:lumOff val="25000"/>
                </a:schemeClr>
              </a:solidFill>
            </a:endParaRPr>
          </a:p>
        </p:txBody>
      </p:sp>
      <p:sp>
        <p:nvSpPr>
          <p:cNvPr id="4" name="Rectangle 3"/>
          <p:cNvSpPr/>
          <p:nvPr/>
        </p:nvSpPr>
        <p:spPr>
          <a:xfrm>
            <a:off x="1142314" y="3720150"/>
            <a:ext cx="1584921" cy="369332"/>
          </a:xfrm>
          <a:prstGeom prst="rect">
            <a:avLst/>
          </a:prstGeom>
        </p:spPr>
        <p:txBody>
          <a:bodyPr wrap="none">
            <a:spAutoFit/>
          </a:bodyPr>
          <a:lstStyle/>
          <a:p>
            <a:pPr marL="285750" indent="-285750">
              <a:buFont typeface="Wingdings" panose="05000000000000000000" pitchFamily="2" charset="2"/>
              <a:buChar char="§"/>
            </a:pPr>
            <a:r>
              <a:rPr lang="en-US" dirty="0" smtClean="0">
                <a:solidFill>
                  <a:schemeClr val="tx1">
                    <a:lumMod val="75000"/>
                    <a:lumOff val="25000"/>
                  </a:schemeClr>
                </a:solidFill>
                <a:hlinkClick r:id="rId6" action="ppaction://hlinksldjump"/>
              </a:rPr>
              <a:t>Suggestions</a:t>
            </a:r>
            <a:endParaRPr lang="en-US" dirty="0">
              <a:solidFill>
                <a:schemeClr val="tx1">
                  <a:lumMod val="75000"/>
                  <a:lumOff val="25000"/>
                </a:schemeClr>
              </a:solidFill>
            </a:endParaRPr>
          </a:p>
        </p:txBody>
      </p:sp>
    </p:spTree>
    <p:extLst>
      <p:ext uri="{BB962C8B-B14F-4D97-AF65-F5344CB8AC3E}">
        <p14:creationId xmlns:p14="http://schemas.microsoft.com/office/powerpoint/2010/main" val="26563291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97859" y="440876"/>
            <a:ext cx="2930879" cy="523220"/>
          </a:xfrm>
          <a:prstGeom prst="rect">
            <a:avLst/>
          </a:prstGeom>
        </p:spPr>
        <p:txBody>
          <a:bodyPr wrap="square">
            <a:spAutoFit/>
          </a:bodyPr>
          <a:lstStyle/>
          <a:p>
            <a:r>
              <a:rPr lang="en-US" sz="2800" b="1" dirty="0" smtClean="0">
                <a:solidFill>
                  <a:schemeClr val="accent5"/>
                </a:solidFill>
                <a:latin typeface="+mj-lt"/>
              </a:rPr>
              <a:t>Business Statement</a:t>
            </a:r>
            <a:endParaRPr lang="en-US" sz="2800" b="1" dirty="0">
              <a:solidFill>
                <a:schemeClr val="accent5"/>
              </a:solidFill>
              <a:latin typeface="+mj-lt"/>
            </a:endParaRPr>
          </a:p>
        </p:txBody>
      </p:sp>
      <p:cxnSp>
        <p:nvCxnSpPr>
          <p:cNvPr id="12" name="Straight Connector 11"/>
          <p:cNvCxnSpPr/>
          <p:nvPr/>
        </p:nvCxnSpPr>
        <p:spPr>
          <a:xfrm>
            <a:off x="797859" y="1003006"/>
            <a:ext cx="107442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p:nvPr/>
        </p:nvCxnSpPr>
        <p:spPr>
          <a:xfrm>
            <a:off x="765434" y="6304582"/>
            <a:ext cx="10744200" cy="0"/>
          </a:xfrm>
          <a:prstGeom prst="line">
            <a:avLst/>
          </a:prstGeom>
        </p:spPr>
        <p:style>
          <a:lnRef idx="3">
            <a:schemeClr val="accent5"/>
          </a:lnRef>
          <a:fillRef idx="0">
            <a:schemeClr val="accent5"/>
          </a:fillRef>
          <a:effectRef idx="2">
            <a:schemeClr val="accent5"/>
          </a:effectRef>
          <a:fontRef idx="minor">
            <a:schemeClr val="tx1"/>
          </a:fontRef>
        </p:style>
      </p:cxnSp>
      <p:sp>
        <p:nvSpPr>
          <p:cNvPr id="19" name="Rectangle 18"/>
          <p:cNvSpPr/>
          <p:nvPr/>
        </p:nvSpPr>
        <p:spPr>
          <a:xfrm>
            <a:off x="1188326" y="1797382"/>
            <a:ext cx="9883328" cy="1200329"/>
          </a:xfrm>
          <a:prstGeom prst="rect">
            <a:avLst/>
          </a:prstGeom>
        </p:spPr>
        <p:txBody>
          <a:bodyPr wrap="square">
            <a:spAutoFit/>
          </a:bodyPr>
          <a:lstStyle/>
          <a:p>
            <a:pPr marL="400050" indent="-400050">
              <a:buFont typeface="+mj-lt"/>
              <a:buAutoNum type="romanUcPeriod"/>
            </a:pPr>
            <a:r>
              <a:rPr lang="en-US" dirty="0" smtClean="0">
                <a:solidFill>
                  <a:schemeClr val="bg2">
                    <a:lumMod val="25000"/>
                  </a:schemeClr>
                </a:solidFill>
              </a:rPr>
              <a:t>Identify trends which may provide insight into how members and casual riders use Cyclistic bikes differently.</a:t>
            </a:r>
          </a:p>
          <a:p>
            <a:pPr marL="400050" indent="-400050">
              <a:buFont typeface="+mj-lt"/>
              <a:buAutoNum type="romanUcPeriod"/>
            </a:pPr>
            <a:endParaRPr lang="en-US" dirty="0">
              <a:solidFill>
                <a:schemeClr val="bg2">
                  <a:lumMod val="25000"/>
                </a:schemeClr>
              </a:solidFill>
            </a:endParaRPr>
          </a:p>
          <a:p>
            <a:pPr marL="400050" indent="-400050">
              <a:buFont typeface="+mj-lt"/>
              <a:buAutoNum type="romanUcPeriod"/>
            </a:pPr>
            <a:r>
              <a:rPr lang="en-US" dirty="0" smtClean="0">
                <a:solidFill>
                  <a:schemeClr val="bg2">
                    <a:lumMod val="25000"/>
                  </a:schemeClr>
                </a:solidFill>
              </a:rPr>
              <a:t>Discuss potential areas for further exploration</a:t>
            </a:r>
          </a:p>
        </p:txBody>
      </p:sp>
      <p:sp>
        <p:nvSpPr>
          <p:cNvPr id="2" name="Rectangle 1"/>
          <p:cNvSpPr/>
          <p:nvPr/>
        </p:nvSpPr>
        <p:spPr>
          <a:xfrm>
            <a:off x="797859" y="1397272"/>
            <a:ext cx="6096000" cy="400110"/>
          </a:xfrm>
          <a:prstGeom prst="rect">
            <a:avLst/>
          </a:prstGeom>
        </p:spPr>
        <p:txBody>
          <a:bodyPr>
            <a:spAutoFit/>
          </a:bodyPr>
          <a:lstStyle/>
          <a:p>
            <a:r>
              <a:rPr lang="en-US" sz="2000" dirty="0" smtClean="0">
                <a:solidFill>
                  <a:schemeClr val="accent5"/>
                </a:solidFill>
              </a:rPr>
              <a:t>Objective:</a:t>
            </a:r>
            <a:endParaRPr lang="en-US" sz="2000" dirty="0">
              <a:solidFill>
                <a:schemeClr val="accent5"/>
              </a:solidFill>
            </a:endParaRPr>
          </a:p>
        </p:txBody>
      </p:sp>
    </p:spTree>
    <p:extLst>
      <p:ext uri="{BB962C8B-B14F-4D97-AF65-F5344CB8AC3E}">
        <p14:creationId xmlns:p14="http://schemas.microsoft.com/office/powerpoint/2010/main" val="8625795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xEl>
                                              <p:pRg st="0" end="0"/>
                                            </p:txEl>
                                          </p:spTgt>
                                        </p:tgtEl>
                                        <p:attrNameLst>
                                          <p:attrName>style.visibility</p:attrName>
                                        </p:attrNameLst>
                                      </p:cBhvr>
                                      <p:to>
                                        <p:strVal val="visible"/>
                                      </p:to>
                                    </p:set>
                                    <p:animEffect transition="in" filter="fade">
                                      <p:cBhvr>
                                        <p:cTn id="14" dur="1000"/>
                                        <p:tgtEl>
                                          <p:spTgt spid="19">
                                            <p:txEl>
                                              <p:pRg st="0" end="0"/>
                                            </p:txEl>
                                          </p:spTgt>
                                        </p:tgtEl>
                                      </p:cBhvr>
                                    </p:animEffect>
                                    <p:anim calcmode="lin" valueType="num">
                                      <p:cBhvr>
                                        <p:cTn id="15"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xEl>
                                              <p:pRg st="2" end="2"/>
                                            </p:txEl>
                                          </p:spTgt>
                                        </p:tgtEl>
                                        <p:attrNameLst>
                                          <p:attrName>style.visibility</p:attrName>
                                        </p:attrNameLst>
                                      </p:cBhvr>
                                      <p:to>
                                        <p:strVal val="visible"/>
                                      </p:to>
                                    </p:set>
                                    <p:animEffect transition="in" filter="fade">
                                      <p:cBhvr>
                                        <p:cTn id="21" dur="1000"/>
                                        <p:tgtEl>
                                          <p:spTgt spid="19">
                                            <p:txEl>
                                              <p:pRg st="2" end="2"/>
                                            </p:txEl>
                                          </p:spTgt>
                                        </p:tgtEl>
                                      </p:cBhvr>
                                    </p:animEffect>
                                    <p:anim calcmode="lin" valueType="num">
                                      <p:cBhvr>
                                        <p:cTn id="22"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97859" y="440876"/>
            <a:ext cx="2930879" cy="523220"/>
          </a:xfrm>
          <a:prstGeom prst="rect">
            <a:avLst/>
          </a:prstGeom>
        </p:spPr>
        <p:txBody>
          <a:bodyPr wrap="square">
            <a:spAutoFit/>
          </a:bodyPr>
          <a:lstStyle/>
          <a:p>
            <a:r>
              <a:rPr lang="en-US" sz="2800" b="1" dirty="0" smtClean="0">
                <a:solidFill>
                  <a:schemeClr val="accent5"/>
                </a:solidFill>
                <a:latin typeface="+mj-lt"/>
              </a:rPr>
              <a:t>Data Overview</a:t>
            </a:r>
            <a:endParaRPr lang="en-US" sz="2800" b="1" dirty="0">
              <a:solidFill>
                <a:schemeClr val="accent5"/>
              </a:solidFill>
              <a:latin typeface="+mj-lt"/>
            </a:endParaRPr>
          </a:p>
        </p:txBody>
      </p:sp>
      <p:cxnSp>
        <p:nvCxnSpPr>
          <p:cNvPr id="12" name="Straight Connector 11"/>
          <p:cNvCxnSpPr/>
          <p:nvPr/>
        </p:nvCxnSpPr>
        <p:spPr>
          <a:xfrm>
            <a:off x="797859" y="1003006"/>
            <a:ext cx="107442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p:nvPr/>
        </p:nvCxnSpPr>
        <p:spPr>
          <a:xfrm>
            <a:off x="765434" y="6304582"/>
            <a:ext cx="10744200" cy="0"/>
          </a:xfrm>
          <a:prstGeom prst="line">
            <a:avLst/>
          </a:prstGeom>
        </p:spPr>
        <p:style>
          <a:lnRef idx="3">
            <a:schemeClr val="accent5"/>
          </a:lnRef>
          <a:fillRef idx="0">
            <a:schemeClr val="accent5"/>
          </a:fillRef>
          <a:effectRef idx="2">
            <a:schemeClr val="accent5"/>
          </a:effectRef>
          <a:fontRef idx="minor">
            <a:schemeClr val="tx1"/>
          </a:fontRef>
        </p:style>
      </p:cxnSp>
      <p:sp>
        <p:nvSpPr>
          <p:cNvPr id="19" name="Rectangle 18"/>
          <p:cNvSpPr/>
          <p:nvPr/>
        </p:nvSpPr>
        <p:spPr>
          <a:xfrm>
            <a:off x="1188326" y="1809741"/>
            <a:ext cx="10017938" cy="584775"/>
          </a:xfrm>
          <a:prstGeom prst="rect">
            <a:avLst/>
          </a:prstGeom>
        </p:spPr>
        <p:txBody>
          <a:bodyPr wrap="square">
            <a:spAutoFit/>
          </a:bodyPr>
          <a:lstStyle/>
          <a:p>
            <a:r>
              <a:rPr lang="en-US" sz="1600" dirty="0" smtClean="0">
                <a:solidFill>
                  <a:schemeClr val="tx1">
                    <a:lumMod val="75000"/>
                    <a:lumOff val="25000"/>
                  </a:schemeClr>
                </a:solidFill>
              </a:rPr>
              <a:t>Original first party data from </a:t>
            </a:r>
            <a:r>
              <a:rPr lang="en-US" sz="1600" dirty="0" err="1" smtClean="0">
                <a:solidFill>
                  <a:schemeClr val="tx1">
                    <a:lumMod val="75000"/>
                    <a:lumOff val="25000"/>
                  </a:schemeClr>
                </a:solidFill>
              </a:rPr>
              <a:t>Cyclistic’s</a:t>
            </a:r>
            <a:r>
              <a:rPr lang="en-US" sz="1600" dirty="0" smtClean="0">
                <a:solidFill>
                  <a:schemeClr val="tx1">
                    <a:lumMod val="75000"/>
                    <a:lumOff val="25000"/>
                  </a:schemeClr>
                </a:solidFill>
              </a:rPr>
              <a:t> own database was used as a source for this analysis. The data is comprised of historical trips from May 2020 through May 2021. </a:t>
            </a:r>
          </a:p>
        </p:txBody>
      </p:sp>
      <p:sp>
        <p:nvSpPr>
          <p:cNvPr id="2" name="Rectangle 1"/>
          <p:cNvSpPr/>
          <p:nvPr/>
        </p:nvSpPr>
        <p:spPr>
          <a:xfrm>
            <a:off x="797859" y="1409631"/>
            <a:ext cx="6096000" cy="400110"/>
          </a:xfrm>
          <a:prstGeom prst="rect">
            <a:avLst/>
          </a:prstGeom>
        </p:spPr>
        <p:txBody>
          <a:bodyPr>
            <a:spAutoFit/>
          </a:bodyPr>
          <a:lstStyle/>
          <a:p>
            <a:r>
              <a:rPr lang="en-US" sz="2000" dirty="0" smtClean="0">
                <a:solidFill>
                  <a:schemeClr val="accent5"/>
                </a:solidFill>
              </a:rPr>
              <a:t>Data source:</a:t>
            </a:r>
            <a:endParaRPr lang="en-US" sz="2000" dirty="0">
              <a:solidFill>
                <a:schemeClr val="accent5"/>
              </a:solidFill>
            </a:endParaRPr>
          </a:p>
        </p:txBody>
      </p:sp>
      <p:sp>
        <p:nvSpPr>
          <p:cNvPr id="4" name="Rectangle 3"/>
          <p:cNvSpPr/>
          <p:nvPr/>
        </p:nvSpPr>
        <p:spPr>
          <a:xfrm>
            <a:off x="797859" y="2560438"/>
            <a:ext cx="2249334" cy="369332"/>
          </a:xfrm>
          <a:prstGeom prst="rect">
            <a:avLst/>
          </a:prstGeom>
        </p:spPr>
        <p:txBody>
          <a:bodyPr wrap="none">
            <a:spAutoFit/>
          </a:bodyPr>
          <a:lstStyle/>
          <a:p>
            <a:r>
              <a:rPr lang="en-US" dirty="0" smtClean="0">
                <a:solidFill>
                  <a:schemeClr val="accent5"/>
                </a:solidFill>
              </a:rPr>
              <a:t>Modifications to data:</a:t>
            </a:r>
            <a:endParaRPr lang="en-US" dirty="0">
              <a:solidFill>
                <a:schemeClr val="accent5"/>
              </a:solidFill>
            </a:endParaRPr>
          </a:p>
        </p:txBody>
      </p:sp>
      <p:sp>
        <p:nvSpPr>
          <p:cNvPr id="6" name="Rectangle 5"/>
          <p:cNvSpPr/>
          <p:nvPr/>
        </p:nvSpPr>
        <p:spPr>
          <a:xfrm>
            <a:off x="1188325" y="2969924"/>
            <a:ext cx="9849325" cy="1323439"/>
          </a:xfrm>
          <a:prstGeom prst="rect">
            <a:avLst/>
          </a:prstGeom>
        </p:spPr>
        <p:txBody>
          <a:bodyPr wrap="square">
            <a:spAutoFit/>
          </a:bodyPr>
          <a:lstStyle/>
          <a:p>
            <a:r>
              <a:rPr lang="en-US" sz="1600" dirty="0" smtClean="0">
                <a:solidFill>
                  <a:schemeClr val="tx1">
                    <a:lumMod val="75000"/>
                    <a:lumOff val="25000"/>
                  </a:schemeClr>
                </a:solidFill>
              </a:rPr>
              <a:t>The data sample in this analysis includes ride times from 10 minutes to 24 hours in an effort to minimize erroneous records. Examination of the data revealed that virtually the entire distribution of ride times are concentrated within a 1 minute to 3 hour timeframe in peak months and approximately 1 minute to 1.5 hours in slow months. A 10 </a:t>
            </a:r>
            <a:r>
              <a:rPr lang="en-US" sz="1600" dirty="0">
                <a:solidFill>
                  <a:schemeClr val="tx1">
                    <a:lumMod val="75000"/>
                    <a:lumOff val="25000"/>
                  </a:schemeClr>
                </a:solidFill>
              </a:rPr>
              <a:t>minute to </a:t>
            </a:r>
            <a:r>
              <a:rPr lang="en-US" sz="1600" dirty="0" smtClean="0">
                <a:solidFill>
                  <a:schemeClr val="tx1">
                    <a:lumMod val="75000"/>
                    <a:lumOff val="25000"/>
                  </a:schemeClr>
                </a:solidFill>
              </a:rPr>
              <a:t>2 </a:t>
            </a:r>
            <a:r>
              <a:rPr lang="en-US" sz="1600" dirty="0">
                <a:solidFill>
                  <a:schemeClr val="tx1">
                    <a:lumMod val="75000"/>
                    <a:lumOff val="25000"/>
                  </a:schemeClr>
                </a:solidFill>
              </a:rPr>
              <a:t>hour </a:t>
            </a:r>
            <a:r>
              <a:rPr lang="en-US" sz="1600" dirty="0" smtClean="0">
                <a:solidFill>
                  <a:schemeClr val="tx1">
                    <a:lumMod val="75000"/>
                    <a:lumOff val="25000"/>
                  </a:schemeClr>
                </a:solidFill>
              </a:rPr>
              <a:t>sample was used for this analysis in an effort to cover the timeframe most representative of the greatest distribution of riders. </a:t>
            </a:r>
            <a:endParaRPr lang="en-US" sz="1600" dirty="0">
              <a:solidFill>
                <a:schemeClr val="tx1">
                  <a:lumMod val="75000"/>
                  <a:lumOff val="25000"/>
                </a:schemeClr>
              </a:solidFill>
            </a:endParaRPr>
          </a:p>
        </p:txBody>
      </p:sp>
      <p:sp>
        <p:nvSpPr>
          <p:cNvPr id="3" name="Rectangle 2"/>
          <p:cNvSpPr/>
          <p:nvPr/>
        </p:nvSpPr>
        <p:spPr>
          <a:xfrm>
            <a:off x="797859" y="4293363"/>
            <a:ext cx="625492" cy="369332"/>
          </a:xfrm>
          <a:prstGeom prst="rect">
            <a:avLst/>
          </a:prstGeom>
        </p:spPr>
        <p:txBody>
          <a:bodyPr wrap="none">
            <a:spAutoFit/>
          </a:bodyPr>
          <a:lstStyle/>
          <a:p>
            <a:r>
              <a:rPr lang="en-US" dirty="0" smtClean="0">
                <a:solidFill>
                  <a:schemeClr val="accent5"/>
                </a:solidFill>
              </a:rPr>
              <a:t>Bias:</a:t>
            </a:r>
            <a:endParaRPr lang="en-US" dirty="0">
              <a:solidFill>
                <a:schemeClr val="accent5"/>
              </a:solidFill>
            </a:endParaRPr>
          </a:p>
        </p:txBody>
      </p:sp>
      <p:sp>
        <p:nvSpPr>
          <p:cNvPr id="5" name="Rectangle 4"/>
          <p:cNvSpPr/>
          <p:nvPr/>
        </p:nvSpPr>
        <p:spPr>
          <a:xfrm>
            <a:off x="1188324" y="4662695"/>
            <a:ext cx="10017939" cy="830997"/>
          </a:xfrm>
          <a:prstGeom prst="rect">
            <a:avLst/>
          </a:prstGeom>
        </p:spPr>
        <p:txBody>
          <a:bodyPr wrap="square">
            <a:spAutoFit/>
          </a:bodyPr>
          <a:lstStyle/>
          <a:p>
            <a:r>
              <a:rPr lang="en-US" sz="1600" dirty="0" smtClean="0">
                <a:solidFill>
                  <a:schemeClr val="tx1">
                    <a:lumMod val="75000"/>
                    <a:lumOff val="25000"/>
                  </a:schemeClr>
                </a:solidFill>
              </a:rPr>
              <a:t>Potential bias may exist where rides having a start time and end time in excess of 24 hours were omitted from this analysis. However in an analysis of ride times within a 24 hour period over 13 months, the distribution of ride times rarely moved beyond 3 hours in peak months and 1.5 hours in slow months. </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14509267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P spid="4" grpId="0"/>
      <p:bldP spid="6" grpId="0"/>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DD0931DE-8779-49EE-8A09-288B0C231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2921" y="1090291"/>
            <a:ext cx="6939479" cy="5156027"/>
          </a:xfrm>
          <a:prstGeom prst="rect">
            <a:avLst/>
          </a:prstGeom>
        </p:spPr>
      </p:pic>
      <p:sp>
        <p:nvSpPr>
          <p:cNvPr id="3" name="Title 2"/>
          <p:cNvSpPr>
            <a:spLocks noGrp="1"/>
          </p:cNvSpPr>
          <p:nvPr>
            <p:ph type="title"/>
          </p:nvPr>
        </p:nvSpPr>
        <p:spPr>
          <a:xfrm>
            <a:off x="838200" y="202019"/>
            <a:ext cx="10515600" cy="945464"/>
          </a:xfrm>
        </p:spPr>
        <p:txBody>
          <a:bodyPr>
            <a:noAutofit/>
          </a:bodyPr>
          <a:lstStyle/>
          <a:p>
            <a:r>
              <a:rPr lang="en-US" sz="2600" dirty="0" smtClean="0">
                <a:solidFill>
                  <a:schemeClr val="accent5">
                    <a:lumMod val="75000"/>
                  </a:schemeClr>
                </a:solidFill>
                <a:latin typeface="+mn-lt"/>
                <a:cs typeface="Segoe UI Light" panose="020B0502040204020203" pitchFamily="34" charset="0"/>
              </a:rPr>
              <a:t>Member bikers rode more frequently than casual bikers year round</a:t>
            </a:r>
            <a:endParaRPr lang="en-US" sz="2600" dirty="0">
              <a:solidFill>
                <a:schemeClr val="accent5">
                  <a:lumMod val="75000"/>
                </a:schemeClr>
              </a:solidFill>
              <a:latin typeface="+mn-lt"/>
              <a:cs typeface="Segoe UI Light" panose="020B0502040204020203" pitchFamily="34" charset="0"/>
            </a:endParaRPr>
          </a:p>
        </p:txBody>
      </p:sp>
      <p:sp>
        <p:nvSpPr>
          <p:cNvPr id="4" name="Content Placeholder 3"/>
          <p:cNvSpPr>
            <a:spLocks noGrp="1"/>
          </p:cNvSpPr>
          <p:nvPr>
            <p:ph idx="1"/>
          </p:nvPr>
        </p:nvSpPr>
        <p:spPr>
          <a:xfrm>
            <a:off x="838200" y="1948470"/>
            <a:ext cx="3655979" cy="3548563"/>
          </a:xfrm>
        </p:spPr>
        <p:txBody>
          <a:bodyPr>
            <a:normAutofit/>
          </a:bodyPr>
          <a:lstStyle/>
          <a:p>
            <a:pPr marL="0" indent="0">
              <a:buNone/>
            </a:pPr>
            <a:r>
              <a:rPr lang="en-US" sz="1400" i="1" dirty="0" smtClean="0">
                <a:solidFill>
                  <a:schemeClr val="accent5">
                    <a:lumMod val="75000"/>
                  </a:schemeClr>
                </a:solidFill>
                <a:latin typeface="Calibri" panose="020F0502020204030204" pitchFamily="34" charset="0"/>
                <a:cs typeface="Calibri" panose="020F0502020204030204" pitchFamily="34" charset="0"/>
              </a:rPr>
              <a:t>Key Points:</a:t>
            </a:r>
          </a:p>
          <a:p>
            <a:r>
              <a:rPr lang="en-US" sz="1300" dirty="0" smtClean="0">
                <a:solidFill>
                  <a:schemeClr val="bg2">
                    <a:lumMod val="25000"/>
                  </a:schemeClr>
                </a:solidFill>
                <a:latin typeface="Calibri" panose="020F0502020204030204" pitchFamily="34" charset="0"/>
                <a:cs typeface="Calibri" panose="020F0502020204030204" pitchFamily="34" charset="0"/>
              </a:rPr>
              <a:t>By comparing ridership trends month over month, </a:t>
            </a:r>
            <a:r>
              <a:rPr lang="en-US" sz="1300" dirty="0">
                <a:solidFill>
                  <a:schemeClr val="bg2">
                    <a:lumMod val="25000"/>
                  </a:schemeClr>
                </a:solidFill>
                <a:latin typeface="Calibri" panose="020F0502020204030204" pitchFamily="34" charset="0"/>
                <a:cs typeface="Calibri" panose="020F0502020204030204" pitchFamily="34" charset="0"/>
              </a:rPr>
              <a:t>we identified that</a:t>
            </a:r>
            <a:r>
              <a:rPr lang="en-US" sz="1300" dirty="0" smtClean="0">
                <a:solidFill>
                  <a:schemeClr val="bg2">
                    <a:lumMod val="25000"/>
                  </a:schemeClr>
                </a:solidFill>
                <a:latin typeface="Calibri" panose="020F0502020204030204" pitchFamily="34" charset="0"/>
                <a:cs typeface="Calibri" panose="020F0502020204030204" pitchFamily="34" charset="0"/>
              </a:rPr>
              <a:t> </a:t>
            </a:r>
            <a:r>
              <a:rPr lang="en-US" sz="1300" b="1" dirty="0" smtClean="0">
                <a:solidFill>
                  <a:schemeClr val="accent5">
                    <a:lumMod val="75000"/>
                  </a:schemeClr>
                </a:solidFill>
                <a:latin typeface="Calibri" panose="020F0502020204030204" pitchFamily="34" charset="0"/>
                <a:cs typeface="Calibri" panose="020F0502020204030204" pitchFamily="34" charset="0"/>
              </a:rPr>
              <a:t>member bikers consistently rode </a:t>
            </a:r>
            <a:r>
              <a:rPr lang="en-US" sz="1300" b="1" dirty="0">
                <a:solidFill>
                  <a:schemeClr val="accent5">
                    <a:lumMod val="75000"/>
                  </a:schemeClr>
                </a:solidFill>
                <a:latin typeface="Calibri" panose="020F0502020204030204" pitchFamily="34" charset="0"/>
                <a:cs typeface="Calibri" panose="020F0502020204030204" pitchFamily="34" charset="0"/>
              </a:rPr>
              <a:t>more frequently on average than casual </a:t>
            </a:r>
            <a:r>
              <a:rPr lang="en-US" sz="1300" b="1" dirty="0" smtClean="0">
                <a:solidFill>
                  <a:schemeClr val="accent5">
                    <a:lumMod val="75000"/>
                  </a:schemeClr>
                </a:solidFill>
                <a:latin typeface="Calibri" panose="020F0502020204030204" pitchFamily="34" charset="0"/>
                <a:cs typeface="Calibri" panose="020F0502020204030204" pitchFamily="34" charset="0"/>
              </a:rPr>
              <a:t>bikers</a:t>
            </a:r>
          </a:p>
          <a:p>
            <a:r>
              <a:rPr lang="en-US" sz="1300" dirty="0" smtClean="0">
                <a:solidFill>
                  <a:schemeClr val="tx1">
                    <a:lumMod val="85000"/>
                    <a:lumOff val="15000"/>
                  </a:schemeClr>
                </a:solidFill>
                <a:latin typeface="Calibri" panose="020F0502020204030204" pitchFamily="34" charset="0"/>
                <a:cs typeface="Calibri" panose="020F0502020204030204" pitchFamily="34" charset="0"/>
              </a:rPr>
              <a:t>The average ridership of member bikers </a:t>
            </a:r>
            <a:r>
              <a:rPr lang="en-US" sz="1300" b="1" dirty="0" smtClean="0">
                <a:solidFill>
                  <a:schemeClr val="accent5">
                    <a:lumMod val="75000"/>
                  </a:schemeClr>
                </a:solidFill>
                <a:latin typeface="Calibri" panose="020F0502020204030204" pitchFamily="34" charset="0"/>
                <a:cs typeface="Calibri" panose="020F0502020204030204" pitchFamily="34" charset="0"/>
              </a:rPr>
              <a:t>declined 23x less than that of casual bikers </a:t>
            </a:r>
            <a:r>
              <a:rPr lang="en-US" sz="1300" dirty="0" smtClean="0">
                <a:solidFill>
                  <a:schemeClr val="tx1">
                    <a:lumMod val="85000"/>
                    <a:lumOff val="15000"/>
                  </a:schemeClr>
                </a:solidFill>
                <a:latin typeface="Calibri" panose="020F0502020204030204" pitchFamily="34" charset="0"/>
                <a:cs typeface="Calibri" panose="020F0502020204030204" pitchFamily="34" charset="0"/>
              </a:rPr>
              <a:t>from the highest to the lowest peak averages</a:t>
            </a:r>
          </a:p>
          <a:p>
            <a:r>
              <a:rPr lang="en-US" sz="1300" dirty="0" smtClean="0">
                <a:solidFill>
                  <a:schemeClr val="tx1">
                    <a:lumMod val="85000"/>
                    <a:lumOff val="15000"/>
                  </a:schemeClr>
                </a:solidFill>
                <a:latin typeface="Calibri" panose="020F0502020204030204" pitchFamily="34" charset="0"/>
                <a:cs typeface="Calibri" panose="020F0502020204030204" pitchFamily="34" charset="0"/>
              </a:rPr>
              <a:t>Ridership for both member and casual bikers </a:t>
            </a:r>
            <a:r>
              <a:rPr lang="en-US" sz="1300" b="1" dirty="0" smtClean="0">
                <a:solidFill>
                  <a:schemeClr val="accent5">
                    <a:lumMod val="75000"/>
                  </a:schemeClr>
                </a:solidFill>
                <a:latin typeface="Calibri" panose="020F0502020204030204" pitchFamily="34" charset="0"/>
                <a:cs typeface="Calibri" panose="020F0502020204030204" pitchFamily="34" charset="0"/>
              </a:rPr>
              <a:t>peaked during the summer and reached a low point during the winter months</a:t>
            </a:r>
          </a:p>
          <a:p>
            <a:endParaRPr lang="en-US" sz="1600" dirty="0">
              <a:solidFill>
                <a:schemeClr val="accent5">
                  <a:lumMod val="75000"/>
                </a:schemeClr>
              </a:solidFill>
              <a:latin typeface="Calibri" panose="020F0502020204030204" pitchFamily="34" charset="0"/>
              <a:cs typeface="Calibri" panose="020F0502020204030204" pitchFamily="34" charset="0"/>
            </a:endParaRPr>
          </a:p>
        </p:txBody>
      </p:sp>
      <p:cxnSp>
        <p:nvCxnSpPr>
          <p:cNvPr id="16" name="Straight Connector 15"/>
          <p:cNvCxnSpPr/>
          <p:nvPr/>
        </p:nvCxnSpPr>
        <p:spPr>
          <a:xfrm>
            <a:off x="797859" y="1003006"/>
            <a:ext cx="107442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Straight Connector 9"/>
          <p:cNvCxnSpPr/>
          <p:nvPr/>
        </p:nvCxnSpPr>
        <p:spPr>
          <a:xfrm>
            <a:off x="765434" y="6304582"/>
            <a:ext cx="1074420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1948470"/>
            <a:ext cx="3505199" cy="3861488"/>
          </a:xfrm>
        </p:spPr>
        <p:txBody>
          <a:bodyPr/>
          <a:lstStyle/>
          <a:p>
            <a:pPr marL="0" indent="0">
              <a:buNone/>
            </a:pPr>
            <a:r>
              <a:rPr lang="en-US" sz="1400" i="1" dirty="0">
                <a:solidFill>
                  <a:schemeClr val="accent5">
                    <a:lumMod val="75000"/>
                  </a:schemeClr>
                </a:solidFill>
                <a:latin typeface="Calibri" panose="020F0502020204030204" pitchFamily="34" charset="0"/>
                <a:cs typeface="Calibri" panose="020F0502020204030204" pitchFamily="34" charset="0"/>
              </a:rPr>
              <a:t>Key </a:t>
            </a:r>
            <a:r>
              <a:rPr lang="en-US" sz="1400" i="1" dirty="0" smtClean="0">
                <a:solidFill>
                  <a:schemeClr val="accent5">
                    <a:lumMod val="75000"/>
                  </a:schemeClr>
                </a:solidFill>
                <a:latin typeface="Calibri" panose="020F0502020204030204" pitchFamily="34" charset="0"/>
                <a:cs typeface="Calibri" panose="020F0502020204030204" pitchFamily="34" charset="0"/>
              </a:rPr>
              <a:t>Points:</a:t>
            </a:r>
          </a:p>
          <a:p>
            <a:r>
              <a:rPr lang="en-US" sz="1300" dirty="0" smtClean="0">
                <a:solidFill>
                  <a:schemeClr val="bg2">
                    <a:lumMod val="25000"/>
                  </a:schemeClr>
                </a:solidFill>
                <a:latin typeface="Calibri" panose="020F0502020204030204" pitchFamily="34" charset="0"/>
                <a:cs typeface="Calibri" panose="020F0502020204030204" pitchFamily="34" charset="0"/>
              </a:rPr>
              <a:t>Casual bikers rode </a:t>
            </a:r>
            <a:r>
              <a:rPr lang="en-US" sz="1300" b="1" dirty="0" smtClean="0">
                <a:solidFill>
                  <a:schemeClr val="accent5">
                    <a:lumMod val="75000"/>
                  </a:schemeClr>
                </a:solidFill>
                <a:latin typeface="Calibri" panose="020F0502020204030204" pitchFamily="34" charset="0"/>
                <a:cs typeface="Calibri" panose="020F0502020204030204" pitchFamily="34" charset="0"/>
              </a:rPr>
              <a:t>10 minutes and 35 seconds longer on average than member bikers</a:t>
            </a:r>
          </a:p>
          <a:p>
            <a:r>
              <a:rPr lang="en-US" sz="1300" dirty="0" smtClean="0">
                <a:solidFill>
                  <a:schemeClr val="bg2">
                    <a:lumMod val="25000"/>
                  </a:schemeClr>
                </a:solidFill>
                <a:latin typeface="Calibri" panose="020F0502020204030204" pitchFamily="34" charset="0"/>
                <a:cs typeface="Calibri" panose="020F0502020204030204" pitchFamily="34" charset="0"/>
              </a:rPr>
              <a:t>Casual bikers showed a </a:t>
            </a:r>
            <a:r>
              <a:rPr lang="en-US" sz="1300" b="1" dirty="0" smtClean="0">
                <a:solidFill>
                  <a:schemeClr val="accent5">
                    <a:lumMod val="75000"/>
                  </a:schemeClr>
                </a:solidFill>
                <a:latin typeface="Calibri" panose="020F0502020204030204" pitchFamily="34" charset="0"/>
                <a:cs typeface="Calibri" panose="020F0502020204030204" pitchFamily="34" charset="0"/>
              </a:rPr>
              <a:t>20% greater decrease in average ride time [from peak average to low average] than member bikers</a:t>
            </a:r>
          </a:p>
          <a:p>
            <a:r>
              <a:rPr lang="en-US" sz="1300" dirty="0" smtClean="0">
                <a:solidFill>
                  <a:schemeClr val="bg2">
                    <a:lumMod val="25000"/>
                  </a:schemeClr>
                </a:solidFill>
                <a:latin typeface="Calibri" panose="020F0502020204030204" pitchFamily="34" charset="0"/>
                <a:cs typeface="Calibri" panose="020F0502020204030204" pitchFamily="34" charset="0"/>
              </a:rPr>
              <a:t>The average ride time of casual bikers </a:t>
            </a:r>
            <a:r>
              <a:rPr lang="en-US" sz="1300" b="1" dirty="0" smtClean="0">
                <a:solidFill>
                  <a:schemeClr val="accent5">
                    <a:lumMod val="75000"/>
                  </a:schemeClr>
                </a:solidFill>
                <a:latin typeface="Calibri" panose="020F0502020204030204" pitchFamily="34" charset="0"/>
                <a:cs typeface="Calibri" panose="020F0502020204030204" pitchFamily="34" charset="0"/>
              </a:rPr>
              <a:t>was more </a:t>
            </a:r>
            <a:r>
              <a:rPr lang="en-US" sz="1300" b="1" dirty="0">
                <a:solidFill>
                  <a:schemeClr val="accent5">
                    <a:lumMod val="75000"/>
                  </a:schemeClr>
                </a:solidFill>
                <a:latin typeface="Calibri" panose="020F0502020204030204" pitchFamily="34" charset="0"/>
                <a:cs typeface="Calibri" panose="020F0502020204030204" pitchFamily="34" charset="0"/>
              </a:rPr>
              <a:t>varied month over </a:t>
            </a:r>
            <a:r>
              <a:rPr lang="en-US" sz="1300" b="1" dirty="0" smtClean="0">
                <a:solidFill>
                  <a:schemeClr val="accent5">
                    <a:lumMod val="75000"/>
                  </a:schemeClr>
                </a:solidFill>
                <a:latin typeface="Calibri" panose="020F0502020204030204" pitchFamily="34" charset="0"/>
                <a:cs typeface="Calibri" panose="020F0502020204030204" pitchFamily="34" charset="0"/>
              </a:rPr>
              <a:t>month in contrast to member bikers and declined significantly during the winter months, while member ride lengths remained more stable</a:t>
            </a:r>
          </a:p>
          <a:p>
            <a:endParaRPr lang="en-US" sz="1400" b="1" dirty="0">
              <a:solidFill>
                <a:srgbClr val="002060"/>
              </a:solidFill>
              <a:latin typeface="Calibri" panose="020F0502020204030204" pitchFamily="34" charset="0"/>
              <a:cs typeface="Calibri" panose="020F0502020204030204" pitchFamily="34" charset="0"/>
            </a:endParaRPr>
          </a:p>
          <a:p>
            <a:pPr lvl="8"/>
            <a:endParaRPr lang="en-US" dirty="0"/>
          </a:p>
        </p:txBody>
      </p:sp>
      <p:sp>
        <p:nvSpPr>
          <p:cNvPr id="8" name="Title 2"/>
          <p:cNvSpPr txBox="1">
            <a:spLocks/>
          </p:cNvSpPr>
          <p:nvPr/>
        </p:nvSpPr>
        <p:spPr>
          <a:xfrm>
            <a:off x="838200" y="202019"/>
            <a:ext cx="10515600" cy="945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smtClean="0">
                <a:solidFill>
                  <a:schemeClr val="accent5">
                    <a:lumMod val="75000"/>
                  </a:schemeClr>
                </a:solidFill>
                <a:latin typeface="+mn-lt"/>
                <a:cs typeface="Segoe UI Light" panose="020B0502040204020203" pitchFamily="34" charset="0"/>
              </a:rPr>
              <a:t>Casual bikers averaged longer ride times than members</a:t>
            </a:r>
            <a:endParaRPr lang="en-US" sz="2600" dirty="0">
              <a:solidFill>
                <a:schemeClr val="accent5">
                  <a:lumMod val="75000"/>
                </a:schemeClr>
              </a:solidFill>
              <a:latin typeface="+mn-lt"/>
              <a:cs typeface="Segoe UI Light" panose="020B0502040204020203"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9145" y="999306"/>
            <a:ext cx="6633255" cy="5305276"/>
          </a:xfrm>
          <a:prstGeom prst="rect">
            <a:avLst/>
          </a:prstGeom>
        </p:spPr>
      </p:pic>
      <p:cxnSp>
        <p:nvCxnSpPr>
          <p:cNvPr id="12" name="Straight Connector 11"/>
          <p:cNvCxnSpPr/>
          <p:nvPr/>
        </p:nvCxnSpPr>
        <p:spPr>
          <a:xfrm>
            <a:off x="797859" y="1003006"/>
            <a:ext cx="107442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p:nvPr/>
        </p:nvCxnSpPr>
        <p:spPr>
          <a:xfrm>
            <a:off x="765434" y="6304582"/>
            <a:ext cx="1074420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403" y="979388"/>
            <a:ext cx="6658159" cy="5325194"/>
          </a:xfrm>
          <a:prstGeom prst="rect">
            <a:avLst/>
          </a:prstGeom>
        </p:spPr>
      </p:pic>
      <p:sp>
        <p:nvSpPr>
          <p:cNvPr id="5" name="Text Placeholder 4"/>
          <p:cNvSpPr>
            <a:spLocks noGrp="1"/>
          </p:cNvSpPr>
          <p:nvPr>
            <p:ph type="body" sz="half" idx="2"/>
          </p:nvPr>
        </p:nvSpPr>
        <p:spPr>
          <a:xfrm>
            <a:off x="7609822" y="1948470"/>
            <a:ext cx="3932237" cy="3811588"/>
          </a:xfrm>
        </p:spPr>
        <p:txBody>
          <a:bodyPr>
            <a:normAutofit/>
          </a:bodyPr>
          <a:lstStyle/>
          <a:p>
            <a:r>
              <a:rPr lang="en-US" sz="1300" i="1" dirty="0" smtClean="0">
                <a:solidFill>
                  <a:schemeClr val="accent5">
                    <a:lumMod val="75000"/>
                  </a:schemeClr>
                </a:solidFill>
              </a:rPr>
              <a:t>Key Points:</a:t>
            </a:r>
          </a:p>
          <a:p>
            <a:pPr marL="342900" indent="-342900">
              <a:buFont typeface="Arial" panose="020B0604020202020204" pitchFamily="34" charset="0"/>
              <a:buChar char="•"/>
            </a:pPr>
            <a:r>
              <a:rPr lang="en-US" sz="1300" dirty="0" smtClean="0">
                <a:solidFill>
                  <a:schemeClr val="bg2">
                    <a:lumMod val="25000"/>
                  </a:schemeClr>
                </a:solidFill>
              </a:rPr>
              <a:t>The distribution of casual bikers traveling from the most popular start stations </a:t>
            </a:r>
            <a:r>
              <a:rPr lang="en-US" sz="1300" b="1" dirty="0" smtClean="0">
                <a:solidFill>
                  <a:schemeClr val="accent5">
                    <a:lumMod val="75000"/>
                  </a:schemeClr>
                </a:solidFill>
              </a:rPr>
              <a:t>exceeded 50% reaching as high as 82% on average during peak months</a:t>
            </a:r>
          </a:p>
          <a:p>
            <a:pPr marL="342900" indent="-342900">
              <a:buFont typeface="Arial" panose="020B0604020202020204" pitchFamily="34" charset="0"/>
              <a:buChar char="•"/>
            </a:pPr>
            <a:r>
              <a:rPr lang="en-US" sz="1300" dirty="0" smtClean="0">
                <a:solidFill>
                  <a:schemeClr val="bg2">
                    <a:lumMod val="25000"/>
                  </a:schemeClr>
                </a:solidFill>
              </a:rPr>
              <a:t>By contrast, the </a:t>
            </a:r>
            <a:r>
              <a:rPr lang="en-US" sz="1300" dirty="0">
                <a:solidFill>
                  <a:schemeClr val="bg2">
                    <a:lumMod val="25000"/>
                  </a:schemeClr>
                </a:solidFill>
              </a:rPr>
              <a:t>distribution of </a:t>
            </a:r>
            <a:r>
              <a:rPr lang="en-US" sz="1300" dirty="0" smtClean="0">
                <a:solidFill>
                  <a:schemeClr val="bg2">
                    <a:lumMod val="25000"/>
                  </a:schemeClr>
                </a:solidFill>
              </a:rPr>
              <a:t>member </a:t>
            </a:r>
            <a:r>
              <a:rPr lang="en-US" sz="1300" dirty="0">
                <a:solidFill>
                  <a:schemeClr val="bg2">
                    <a:lumMod val="25000"/>
                  </a:schemeClr>
                </a:solidFill>
              </a:rPr>
              <a:t>bikers traveling from the most popular stations </a:t>
            </a:r>
            <a:r>
              <a:rPr lang="en-US" sz="1300" b="1" dirty="0">
                <a:solidFill>
                  <a:schemeClr val="accent5">
                    <a:lumMod val="75000"/>
                  </a:schemeClr>
                </a:solidFill>
              </a:rPr>
              <a:t>exceeded 50% reaching as high as </a:t>
            </a:r>
            <a:r>
              <a:rPr lang="en-US" sz="1300" b="1" dirty="0" smtClean="0">
                <a:solidFill>
                  <a:schemeClr val="accent5">
                    <a:lumMod val="75000"/>
                  </a:schemeClr>
                </a:solidFill>
              </a:rPr>
              <a:t>88% </a:t>
            </a:r>
            <a:r>
              <a:rPr lang="en-US" sz="1300" b="1" dirty="0">
                <a:solidFill>
                  <a:schemeClr val="accent5">
                    <a:lumMod val="75000"/>
                  </a:schemeClr>
                </a:solidFill>
              </a:rPr>
              <a:t>on average during </a:t>
            </a:r>
            <a:r>
              <a:rPr lang="en-US" sz="1300" b="1" dirty="0" smtClean="0">
                <a:solidFill>
                  <a:schemeClr val="accent5">
                    <a:lumMod val="75000"/>
                  </a:schemeClr>
                </a:solidFill>
              </a:rPr>
              <a:t>the months of lowest average ridership overall</a:t>
            </a:r>
          </a:p>
          <a:p>
            <a:pPr marL="342900" indent="-342900">
              <a:buFont typeface="Arial" panose="020B0604020202020204" pitchFamily="34" charset="0"/>
              <a:buChar char="•"/>
            </a:pPr>
            <a:r>
              <a:rPr lang="en-US" sz="1300" dirty="0" smtClean="0">
                <a:solidFill>
                  <a:schemeClr val="tx1">
                    <a:lumMod val="85000"/>
                    <a:lumOff val="15000"/>
                  </a:schemeClr>
                </a:solidFill>
              </a:rPr>
              <a:t>Though the overall trend showed member ridership to exceed casual ridership month over month, </a:t>
            </a:r>
            <a:r>
              <a:rPr lang="en-US" sz="1300" b="1" dirty="0" smtClean="0">
                <a:solidFill>
                  <a:schemeClr val="accent5">
                    <a:lumMod val="75000"/>
                  </a:schemeClr>
                </a:solidFill>
              </a:rPr>
              <a:t>during the peak months the majority of rides from the most popular start stations were by casual bikers.</a:t>
            </a:r>
            <a:endParaRPr lang="en-US" sz="1400" i="1" dirty="0" smtClean="0">
              <a:solidFill>
                <a:schemeClr val="accent5">
                  <a:lumMod val="75000"/>
                </a:schemeClr>
              </a:solidFill>
            </a:endParaRPr>
          </a:p>
          <a:p>
            <a:endParaRPr lang="en-US" sz="1400" i="1" dirty="0">
              <a:solidFill>
                <a:srgbClr val="002060"/>
              </a:solidFill>
            </a:endParaRPr>
          </a:p>
          <a:p>
            <a:endParaRPr lang="en-US" sz="1400" i="1" dirty="0" smtClean="0">
              <a:solidFill>
                <a:srgbClr val="002060"/>
              </a:solidFill>
            </a:endParaRPr>
          </a:p>
          <a:p>
            <a:endParaRPr lang="en-US" sz="1400" i="1" dirty="0">
              <a:solidFill>
                <a:srgbClr val="002060"/>
              </a:solidFill>
            </a:endParaRPr>
          </a:p>
          <a:p>
            <a:endParaRPr lang="en-US" sz="1400" i="1" dirty="0">
              <a:solidFill>
                <a:srgbClr val="002060"/>
              </a:solidFill>
            </a:endParaRPr>
          </a:p>
        </p:txBody>
      </p:sp>
      <p:sp>
        <p:nvSpPr>
          <p:cNvPr id="8" name="Title 2"/>
          <p:cNvSpPr txBox="1">
            <a:spLocks/>
          </p:cNvSpPr>
          <p:nvPr/>
        </p:nvSpPr>
        <p:spPr>
          <a:xfrm>
            <a:off x="838200" y="105715"/>
            <a:ext cx="10515600" cy="945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smtClean="0">
                <a:solidFill>
                  <a:schemeClr val="accent5">
                    <a:lumMod val="75000"/>
                  </a:schemeClr>
                </a:solidFill>
                <a:latin typeface="+mn-lt"/>
                <a:cs typeface="Segoe UI Light" panose="020B0502040204020203" pitchFamily="34" charset="0"/>
              </a:rPr>
              <a:t>Casual bikers accounted for the majority of rides taken from the most popular start stations during peak ridership months</a:t>
            </a:r>
            <a:endParaRPr lang="en-US" sz="2600" dirty="0">
              <a:solidFill>
                <a:schemeClr val="accent5">
                  <a:lumMod val="75000"/>
                </a:schemeClr>
              </a:solidFill>
              <a:latin typeface="+mn-lt"/>
              <a:cs typeface="Segoe UI Light" panose="020B0502040204020203" pitchFamily="34" charset="0"/>
            </a:endParaRPr>
          </a:p>
        </p:txBody>
      </p:sp>
      <p:cxnSp>
        <p:nvCxnSpPr>
          <p:cNvPr id="12" name="Straight Connector 11"/>
          <p:cNvCxnSpPr/>
          <p:nvPr/>
        </p:nvCxnSpPr>
        <p:spPr>
          <a:xfrm>
            <a:off x="797859" y="1003006"/>
            <a:ext cx="107442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p:nvPr/>
        </p:nvCxnSpPr>
        <p:spPr>
          <a:xfrm>
            <a:off x="765434" y="6304582"/>
            <a:ext cx="1074420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839789" y="2057400"/>
            <a:ext cx="2960483" cy="3811588"/>
          </a:xfrm>
        </p:spPr>
        <p:txBody>
          <a:bodyPr/>
          <a:lstStyle/>
          <a:p>
            <a:r>
              <a:rPr lang="en-US" sz="1300" i="1" dirty="0">
                <a:solidFill>
                  <a:schemeClr val="accent5">
                    <a:lumMod val="75000"/>
                  </a:schemeClr>
                </a:solidFill>
                <a:latin typeface="Calibri" panose="020F0502020204030204" pitchFamily="34" charset="0"/>
                <a:cs typeface="Calibri" panose="020F0502020204030204" pitchFamily="34" charset="0"/>
              </a:rPr>
              <a:t>Key Points</a:t>
            </a:r>
            <a:r>
              <a:rPr lang="en-US" sz="1300" i="1" dirty="0" smtClean="0">
                <a:solidFill>
                  <a:schemeClr val="accent5">
                    <a:lumMod val="75000"/>
                  </a:schemeClr>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300" dirty="0">
                <a:solidFill>
                  <a:schemeClr val="tx1">
                    <a:lumMod val="85000"/>
                    <a:lumOff val="15000"/>
                  </a:schemeClr>
                </a:solidFill>
                <a:latin typeface="Calibri" panose="020F0502020204030204" pitchFamily="34" charset="0"/>
                <a:cs typeface="Calibri" panose="020F0502020204030204" pitchFamily="34" charset="0"/>
              </a:rPr>
              <a:t>Casual biker distribution in the most popular start stations followed the overall ridership trend, where it was </a:t>
            </a:r>
            <a:r>
              <a:rPr lang="en-US" sz="1300" b="1" dirty="0">
                <a:solidFill>
                  <a:schemeClr val="accent5">
                    <a:lumMod val="75000"/>
                  </a:schemeClr>
                </a:solidFill>
                <a:latin typeface="Calibri" panose="020F0502020204030204" pitchFamily="34" charset="0"/>
                <a:cs typeface="Calibri" panose="020F0502020204030204" pitchFamily="34" charset="0"/>
              </a:rPr>
              <a:t>highest in summer months and lowest in winter months</a:t>
            </a:r>
          </a:p>
          <a:p>
            <a:pPr marL="285750" indent="-285750">
              <a:buFont typeface="Arial" panose="020B0604020202020204" pitchFamily="34" charset="0"/>
              <a:buChar char="•"/>
            </a:pPr>
            <a:r>
              <a:rPr lang="en-US" sz="1300" dirty="0" smtClean="0">
                <a:solidFill>
                  <a:schemeClr val="tx1">
                    <a:lumMod val="85000"/>
                    <a:lumOff val="15000"/>
                  </a:schemeClr>
                </a:solidFill>
                <a:latin typeface="Calibri" panose="020F0502020204030204" pitchFamily="34" charset="0"/>
                <a:cs typeface="Calibri" panose="020F0502020204030204" pitchFamily="34" charset="0"/>
              </a:rPr>
              <a:t>The fewer people riding bikes overall, the</a:t>
            </a:r>
            <a:r>
              <a:rPr lang="en-US" sz="1300" b="1" dirty="0" smtClean="0">
                <a:solidFill>
                  <a:schemeClr val="tx1">
                    <a:lumMod val="85000"/>
                    <a:lumOff val="15000"/>
                  </a:schemeClr>
                </a:solidFill>
                <a:latin typeface="Calibri" panose="020F0502020204030204" pitchFamily="34" charset="0"/>
                <a:cs typeface="Calibri" panose="020F0502020204030204" pitchFamily="34" charset="0"/>
              </a:rPr>
              <a:t> </a:t>
            </a:r>
            <a:r>
              <a:rPr lang="en-US" sz="1300" b="1" dirty="0" smtClean="0">
                <a:solidFill>
                  <a:schemeClr val="accent5">
                    <a:lumMod val="75000"/>
                  </a:schemeClr>
                </a:solidFill>
                <a:latin typeface="Calibri" panose="020F0502020204030204" pitchFamily="34" charset="0"/>
                <a:cs typeface="Calibri" panose="020F0502020204030204" pitchFamily="34" charset="0"/>
              </a:rPr>
              <a:t>higher the member biker distribution at the most popular start stations</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3955" y="1113661"/>
            <a:ext cx="7568104" cy="5016230"/>
          </a:xfrm>
          <a:prstGeom prst="rect">
            <a:avLst/>
          </a:prstGeom>
        </p:spPr>
      </p:pic>
      <p:sp>
        <p:nvSpPr>
          <p:cNvPr id="9" name="Title 2"/>
          <p:cNvSpPr txBox="1">
            <a:spLocks/>
          </p:cNvSpPr>
          <p:nvPr/>
        </p:nvSpPr>
        <p:spPr>
          <a:xfrm>
            <a:off x="838200" y="105715"/>
            <a:ext cx="10515600" cy="945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smtClean="0">
                <a:solidFill>
                  <a:schemeClr val="accent5">
                    <a:lumMod val="75000"/>
                  </a:schemeClr>
                </a:solidFill>
                <a:latin typeface="+mn-lt"/>
                <a:cs typeface="Segoe UI Light" panose="020B0502040204020203" pitchFamily="34" charset="0"/>
              </a:rPr>
              <a:t>Ridership distribution of members at the most popular start stations showed an inverse relationship to average overall ridership</a:t>
            </a:r>
            <a:endParaRPr lang="en-US" sz="2600" dirty="0">
              <a:solidFill>
                <a:schemeClr val="accent5">
                  <a:lumMod val="75000"/>
                </a:schemeClr>
              </a:solidFill>
              <a:latin typeface="+mn-lt"/>
              <a:cs typeface="Segoe UI Light" panose="020B0502040204020203" pitchFamily="34" charset="0"/>
            </a:endParaRPr>
          </a:p>
        </p:txBody>
      </p:sp>
      <p:cxnSp>
        <p:nvCxnSpPr>
          <p:cNvPr id="10" name="Straight Connector 9"/>
          <p:cNvCxnSpPr/>
          <p:nvPr/>
        </p:nvCxnSpPr>
        <p:spPr>
          <a:xfrm>
            <a:off x="797859" y="1003006"/>
            <a:ext cx="107442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Straight Connector 11"/>
          <p:cNvCxnSpPr/>
          <p:nvPr/>
        </p:nvCxnSpPr>
        <p:spPr>
          <a:xfrm>
            <a:off x="765434" y="6304582"/>
            <a:ext cx="1074420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Dashboard 5">
            <a:extLst>
              <a:ext uri="{FF2B5EF4-FFF2-40B4-BE49-F238E27FC236}">
                <a16:creationId xmlns:a16="http://schemas.microsoft.com/office/drawing/2014/main" id="{ED421DDF-3452-426B-8173-F5DCCB870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7097" y="1016676"/>
            <a:ext cx="6654962" cy="5322637"/>
          </a:xfrm>
          <a:prstGeom prst="rect">
            <a:avLst/>
          </a:prstGeom>
        </p:spPr>
      </p:pic>
      <p:sp>
        <p:nvSpPr>
          <p:cNvPr id="4" name="Text Placeholder 3"/>
          <p:cNvSpPr>
            <a:spLocks noGrp="1"/>
          </p:cNvSpPr>
          <p:nvPr>
            <p:ph type="body" sz="half" idx="2"/>
          </p:nvPr>
        </p:nvSpPr>
        <p:spPr>
          <a:xfrm>
            <a:off x="839788" y="2057400"/>
            <a:ext cx="3621965" cy="3811588"/>
          </a:xfrm>
        </p:spPr>
        <p:txBody>
          <a:bodyPr/>
          <a:lstStyle/>
          <a:p>
            <a:r>
              <a:rPr lang="en-US" sz="1300" i="1" dirty="0">
                <a:solidFill>
                  <a:schemeClr val="accent5">
                    <a:lumMod val="75000"/>
                  </a:schemeClr>
                </a:solidFill>
                <a:latin typeface="Calibri" panose="020F0502020204030204" pitchFamily="34" charset="0"/>
                <a:cs typeface="Calibri" panose="020F0502020204030204" pitchFamily="34" charset="0"/>
              </a:rPr>
              <a:t>Key Points</a:t>
            </a:r>
            <a:r>
              <a:rPr lang="en-US" sz="1300" i="1" dirty="0" smtClean="0">
                <a:solidFill>
                  <a:schemeClr val="accent5">
                    <a:lumMod val="75000"/>
                  </a:schemeClr>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300" dirty="0" smtClean="0">
                <a:solidFill>
                  <a:schemeClr val="tx1">
                    <a:lumMod val="85000"/>
                    <a:lumOff val="15000"/>
                  </a:schemeClr>
                </a:solidFill>
                <a:latin typeface="Calibri" panose="020F0502020204030204" pitchFamily="34" charset="0"/>
                <a:cs typeface="Calibri" panose="020F0502020204030204" pitchFamily="34" charset="0"/>
              </a:rPr>
              <a:t>Month over month, member bikers rode during rush hour AM [7:00-9:00am] </a:t>
            </a:r>
            <a:r>
              <a:rPr lang="en-US" sz="1300" b="1" dirty="0" smtClean="0">
                <a:solidFill>
                  <a:schemeClr val="accent5">
                    <a:lumMod val="75000"/>
                  </a:schemeClr>
                </a:solidFill>
                <a:latin typeface="Calibri" panose="020F0502020204030204" pitchFamily="34" charset="0"/>
                <a:cs typeface="Calibri" panose="020F0502020204030204" pitchFamily="34" charset="0"/>
              </a:rPr>
              <a:t>over 3x more than casual bikers on average</a:t>
            </a:r>
          </a:p>
          <a:p>
            <a:pPr marL="285750" indent="-285750">
              <a:buFont typeface="Arial" panose="020B0604020202020204" pitchFamily="34" charset="0"/>
              <a:buChar char="•"/>
            </a:pPr>
            <a:r>
              <a:rPr lang="en-US" sz="1300" dirty="0" smtClean="0">
                <a:solidFill>
                  <a:schemeClr val="tx1">
                    <a:lumMod val="85000"/>
                    <a:lumOff val="15000"/>
                  </a:schemeClr>
                </a:solidFill>
                <a:latin typeface="Calibri" panose="020F0502020204030204" pitchFamily="34" charset="0"/>
                <a:cs typeface="Calibri" panose="020F0502020204030204" pitchFamily="34" charset="0"/>
              </a:rPr>
              <a:t>Member bikers showed an average ridership </a:t>
            </a:r>
            <a:r>
              <a:rPr lang="en-US" sz="1300" b="1" dirty="0" smtClean="0">
                <a:solidFill>
                  <a:schemeClr val="accent5">
                    <a:lumMod val="75000"/>
                  </a:schemeClr>
                </a:solidFill>
                <a:latin typeface="Calibri" panose="020F0502020204030204" pitchFamily="34" charset="0"/>
                <a:cs typeface="Calibri" panose="020F0502020204030204" pitchFamily="34" charset="0"/>
              </a:rPr>
              <a:t>28% and 43% greater than that of casual bikers during lunch hour [12:00-2:00pm] and rush hour PM [5:00-7:00pm] respectively</a:t>
            </a:r>
          </a:p>
          <a:p>
            <a:pPr marL="285750" indent="-285750">
              <a:buFont typeface="Arial" panose="020B0604020202020204" pitchFamily="34" charset="0"/>
              <a:buChar char="•"/>
            </a:pPr>
            <a:r>
              <a:rPr lang="en-US" sz="1300" dirty="0" smtClean="0">
                <a:solidFill>
                  <a:schemeClr val="tx1">
                    <a:lumMod val="85000"/>
                    <a:lumOff val="15000"/>
                  </a:schemeClr>
                </a:solidFill>
                <a:latin typeface="Calibri" panose="020F0502020204030204" pitchFamily="34" charset="0"/>
                <a:cs typeface="Calibri" panose="020F0502020204030204" pitchFamily="34" charset="0"/>
              </a:rPr>
              <a:t>The ride frequency of </a:t>
            </a:r>
            <a:r>
              <a:rPr lang="en-US" sz="1300" b="1" dirty="0" smtClean="0">
                <a:solidFill>
                  <a:schemeClr val="accent5">
                    <a:lumMod val="75000"/>
                  </a:schemeClr>
                </a:solidFill>
                <a:latin typeface="Calibri" panose="020F0502020204030204" pitchFamily="34" charset="0"/>
                <a:cs typeface="Calibri" panose="020F0502020204030204" pitchFamily="34" charset="0"/>
              </a:rPr>
              <a:t>member bikers peaked during rush hour PM, while the ride frequency of casual bikers peaked after work hours [7:00-11:59pm]</a:t>
            </a:r>
            <a:endParaRPr lang="en-US" sz="1300" b="1" dirty="0">
              <a:solidFill>
                <a:schemeClr val="accent5">
                  <a:lumMod val="75000"/>
                </a:schemeClr>
              </a:solidFill>
              <a:latin typeface="Calibri" panose="020F0502020204030204" pitchFamily="34" charset="0"/>
              <a:cs typeface="Calibri" panose="020F0502020204030204" pitchFamily="34" charset="0"/>
            </a:endParaRPr>
          </a:p>
        </p:txBody>
      </p:sp>
      <p:sp>
        <p:nvSpPr>
          <p:cNvPr id="8" name="Title 2"/>
          <p:cNvSpPr txBox="1">
            <a:spLocks/>
          </p:cNvSpPr>
          <p:nvPr/>
        </p:nvSpPr>
        <p:spPr>
          <a:xfrm>
            <a:off x="838200" y="105715"/>
            <a:ext cx="10515600" cy="945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smtClean="0">
                <a:solidFill>
                  <a:schemeClr val="accent5">
                    <a:lumMod val="75000"/>
                  </a:schemeClr>
                </a:solidFill>
                <a:latin typeface="+mn-lt"/>
                <a:cs typeface="Segoe UI Light" panose="020B0502040204020203" pitchFamily="34" charset="0"/>
              </a:rPr>
              <a:t>Member bikers rode most frequently during morning and evening rush hour while casual bikers rode most frequently after work hours </a:t>
            </a:r>
            <a:endParaRPr lang="en-US" sz="2600" dirty="0">
              <a:solidFill>
                <a:schemeClr val="accent5">
                  <a:lumMod val="75000"/>
                </a:schemeClr>
              </a:solidFill>
              <a:latin typeface="+mn-lt"/>
              <a:cs typeface="Segoe UI Light" panose="020B0502040204020203" pitchFamily="34" charset="0"/>
            </a:endParaRPr>
          </a:p>
        </p:txBody>
      </p:sp>
      <p:cxnSp>
        <p:nvCxnSpPr>
          <p:cNvPr id="9" name="Straight Connector 8"/>
          <p:cNvCxnSpPr/>
          <p:nvPr/>
        </p:nvCxnSpPr>
        <p:spPr>
          <a:xfrm>
            <a:off x="797859" y="1003006"/>
            <a:ext cx="107442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 name="Straight Connector 10"/>
          <p:cNvCxnSpPr/>
          <p:nvPr/>
        </p:nvCxnSpPr>
        <p:spPr>
          <a:xfrm>
            <a:off x="765434" y="6304582"/>
            <a:ext cx="1074420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1907</TotalTime>
  <Words>1630</Words>
  <Application>Microsoft Office PowerPoint</Application>
  <PresentationFormat>Widescreen</PresentationFormat>
  <Paragraphs>102</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Segoe UI Light</vt:lpstr>
      <vt:lpstr>Wingdings</vt:lpstr>
      <vt:lpstr>Office Theme</vt:lpstr>
      <vt:lpstr>PowerPoint Presentation</vt:lpstr>
      <vt:lpstr>PowerPoint Presentation</vt:lpstr>
      <vt:lpstr>PowerPoint Presentation</vt:lpstr>
      <vt:lpstr>PowerPoint Presentation</vt:lpstr>
      <vt:lpstr>Member bikers rode more frequently than casual bikers year 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PP</dc:title>
  <dc:creator>eko718</dc:creator>
  <cp:lastModifiedBy>Windows User</cp:lastModifiedBy>
  <cp:revision>168</cp:revision>
  <dcterms:created xsi:type="dcterms:W3CDTF">2021-07-19T03:39:03Z</dcterms:created>
  <dcterms:modified xsi:type="dcterms:W3CDTF">2021-07-22T00:38:58Z</dcterms:modified>
</cp:coreProperties>
</file>