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65" r:id="rId5"/>
    <p:sldId id="258" r:id="rId6"/>
    <p:sldId id="259" r:id="rId7"/>
    <p:sldId id="260" r:id="rId8"/>
    <p:sldId id="262" r:id="rId9"/>
    <p:sldId id="264" r:id="rId10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A83A5-9DAC-2E4E-98CB-0F60CD469263}" v="1" dt="2020-11-23T10:47:53.9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66"/>
    <p:restoredTop sz="95890" autoAdjust="0"/>
  </p:normalViewPr>
  <p:slideViewPr>
    <p:cSldViewPr snapToGrid="0" snapToObjects="1">
      <p:cViewPr varScale="1">
        <p:scale>
          <a:sx n="109" d="100"/>
          <a:sy n="109" d="100"/>
        </p:scale>
        <p:origin x="152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tro Ducange" userId="3881275a-5346-4624-88aa-cc4682e089e6" providerId="ADAL" clId="{51DA83A5-9DAC-2E4E-98CB-0F60CD469263}"/>
    <pc:docChg chg="modSld">
      <pc:chgData name="Pietro Ducange" userId="3881275a-5346-4624-88aa-cc4682e089e6" providerId="ADAL" clId="{51DA83A5-9DAC-2E4E-98CB-0F60CD469263}" dt="2020-11-23T15:19:35.337" v="73" actId="14100"/>
      <pc:docMkLst>
        <pc:docMk/>
      </pc:docMkLst>
      <pc:sldChg chg="modSp mod">
        <pc:chgData name="Pietro Ducange" userId="3881275a-5346-4624-88aa-cc4682e089e6" providerId="ADAL" clId="{51DA83A5-9DAC-2E4E-98CB-0F60CD469263}" dt="2020-11-23T15:19:35.337" v="73" actId="14100"/>
        <pc:sldMkLst>
          <pc:docMk/>
          <pc:sldMk cId="1621469791" sldId="256"/>
        </pc:sldMkLst>
        <pc:spChg chg="mod">
          <ac:chgData name="Pietro Ducange" userId="3881275a-5346-4624-88aa-cc4682e089e6" providerId="ADAL" clId="{51DA83A5-9DAC-2E4E-98CB-0F60CD469263}" dt="2020-11-23T15:19:35.337" v="73" actId="14100"/>
          <ac:spMkLst>
            <pc:docMk/>
            <pc:sldMk cId="1621469791" sldId="256"/>
            <ac:spMk id="2" creationId="{00000000-0000-0000-0000-000000000000}"/>
          </ac:spMkLst>
        </pc:spChg>
      </pc:sldChg>
      <pc:sldChg chg="addSp modSp mod">
        <pc:chgData name="Pietro Ducange" userId="3881275a-5346-4624-88aa-cc4682e089e6" providerId="ADAL" clId="{51DA83A5-9DAC-2E4E-98CB-0F60CD469263}" dt="2020-11-23T10:48:14.343" v="71" actId="20577"/>
        <pc:sldMkLst>
          <pc:docMk/>
          <pc:sldMk cId="710998634" sldId="263"/>
        </pc:sldMkLst>
        <pc:spChg chg="add mod">
          <ac:chgData name="Pietro Ducange" userId="3881275a-5346-4624-88aa-cc4682e089e6" providerId="ADAL" clId="{51DA83A5-9DAC-2E4E-98CB-0F60CD469263}" dt="2020-11-23T10:48:14.343" v="71" actId="20577"/>
          <ac:spMkLst>
            <pc:docMk/>
            <pc:sldMk cId="710998634" sldId="263"/>
            <ac:spMk id="3" creationId="{391F4034-971B-8A4B-888B-5902E8333D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95162-6873-F647-B392-BF6A1F606277}" type="datetimeFigureOut">
              <a:rPr lang="it-IT" smtClean="0"/>
              <a:t>03/12/20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DF8BA-B6A2-CC4D-B552-37BF044E10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86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DF8BA-B6A2-CC4D-B552-37BF044E104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734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8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1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13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11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68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55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25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6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03/12/20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06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82741" y="1350522"/>
            <a:ext cx="8761797" cy="479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</a:t>
            </a:r>
            <a:r>
              <a:rPr lang="en-US" noProof="0" dirty="0" err="1"/>
              <a:t>testo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 err="1"/>
              <a:t>Quinto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pic>
        <p:nvPicPr>
          <p:cNvPr id="9" name="Immagine 8" descr="crossLab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01" y="6226140"/>
            <a:ext cx="1556700" cy="511003"/>
          </a:xfrm>
          <a:prstGeom prst="rect">
            <a:avLst/>
          </a:prstGeom>
        </p:spPr>
      </p:pic>
      <p:pic>
        <p:nvPicPr>
          <p:cNvPr id="10" name="Immagine 9" descr="Schermata 2019-07-02 alle 11.33.44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2" y="6226140"/>
            <a:ext cx="2392045" cy="548860"/>
          </a:xfrm>
          <a:prstGeom prst="rect">
            <a:avLst/>
          </a:prstGeom>
        </p:spPr>
      </p:pic>
      <p:pic>
        <p:nvPicPr>
          <p:cNvPr id="12" name="Immagine 11" descr="logoUnipi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48" y="6144979"/>
            <a:ext cx="1307462" cy="6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kalinchernev/486393efcca01623b18d" TargetMode="External"/><Relationship Id="rId2" Type="http://schemas.openxmlformats.org/officeDocument/2006/relationships/hyperlink" Target="https://pokeapi.co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bulbapedia.bulbagarden.net/wiki/Main_Page" TargetMode="External"/><Relationship Id="rId4" Type="http://schemas.openxmlformats.org/officeDocument/2006/relationships/hyperlink" Target="https://github.com/smashew/NameDatabases/blob/master/NamesDatabases/surnames/all.tx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3900" dirty="0"/>
              <a:t>Large-Scale and Multi-Structured Databases</a:t>
            </a:r>
            <a:br>
              <a:rPr lang="en-US" dirty="0"/>
            </a:br>
            <a:r>
              <a:rPr lang="en-US" b="1" i="1" dirty="0"/>
              <a:t>Project Design</a:t>
            </a:r>
            <a:br>
              <a:rPr lang="en-US" b="1" i="1" dirty="0"/>
            </a:br>
            <a:r>
              <a:rPr lang="en-US" b="1" i="1" dirty="0"/>
              <a:t>&lt;</a:t>
            </a:r>
            <a:r>
              <a:rPr lang="en-US" b="1" i="1" dirty="0" err="1"/>
              <a:t>PokeMongo</a:t>
            </a:r>
            <a:r>
              <a:rPr lang="en-US" b="1" i="1" dirty="0"/>
              <a:t>&gt;</a:t>
            </a:r>
            <a:endParaRPr lang="en-US" sz="3300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&lt;</a:t>
            </a:r>
            <a:r>
              <a:rPr lang="it-IT" dirty="0" err="1"/>
              <a:t>authors</a:t>
            </a:r>
            <a:r>
              <a:rPr lang="it-IT" dirty="0"/>
              <a:t>: Edoardo </a:t>
            </a:r>
            <a:r>
              <a:rPr lang="it-IT" dirty="0" err="1"/>
              <a:t>Fazzari</a:t>
            </a:r>
            <a:r>
              <a:rPr lang="it-IT" dirty="0"/>
              <a:t>, Mirco Ramo, </a:t>
            </a:r>
            <a:r>
              <a:rPr lang="it-IT" dirty="0" err="1"/>
              <a:t>Olgerti</a:t>
            </a:r>
            <a:r>
              <a:rPr lang="it-IT" dirty="0"/>
              <a:t> </a:t>
            </a:r>
            <a:r>
              <a:rPr lang="it-IT" dirty="0" err="1"/>
              <a:t>Xhanej</a:t>
            </a:r>
            <a:r>
              <a:rPr lang="it-IT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2146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33632E-76E6-2A49-A199-3826627D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Highlights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01C8F0-FB4C-4E4E-804F-9EE05D7441C4}"/>
              </a:ext>
            </a:extLst>
          </p:cNvPr>
          <p:cNvSpPr txBox="1"/>
          <p:nvPr/>
        </p:nvSpPr>
        <p:spPr>
          <a:xfrm>
            <a:off x="424543" y="1404256"/>
            <a:ext cx="83439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PokeMongo</a:t>
            </a:r>
            <a:r>
              <a:rPr lang="en-US" dirty="0"/>
              <a:t> is a gaming application in which users compete each other to build up the best Team choosing from the set of </a:t>
            </a:r>
            <a:r>
              <a:rPr lang="en-US" dirty="0" err="1"/>
              <a:t>Pokemon</a:t>
            </a:r>
            <a:r>
              <a:rPr lang="en-US" dirty="0"/>
              <a:t> available in the environment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 err="1"/>
              <a:t>Features</a:t>
            </a:r>
            <a:r>
              <a:rPr lang="it-IT" dirty="0"/>
              <a:t>:</a:t>
            </a:r>
          </a:p>
          <a:p>
            <a:pPr marL="579438" indent="-284163">
              <a:buFont typeface="Arial" panose="020B0604020202020204" pitchFamily="34" charset="0"/>
              <a:buChar char="•"/>
            </a:pPr>
            <a:r>
              <a:rPr lang="en-US" dirty="0"/>
              <a:t>Consult </a:t>
            </a:r>
            <a:r>
              <a:rPr lang="en-US" dirty="0" err="1"/>
              <a:t>pokedex</a:t>
            </a:r>
            <a:r>
              <a:rPr lang="en-US" dirty="0"/>
              <a:t> (encyclopedia of </a:t>
            </a:r>
            <a:r>
              <a:rPr lang="en-US" dirty="0" err="1"/>
              <a:t>pokemons</a:t>
            </a:r>
            <a:r>
              <a:rPr lang="en-US" dirty="0"/>
              <a:t>)</a:t>
            </a:r>
          </a:p>
          <a:p>
            <a:pPr marL="579438" indent="-284163">
              <a:buFont typeface="Arial" panose="020B0604020202020204" pitchFamily="34" charset="0"/>
              <a:buChar char="•"/>
            </a:pPr>
            <a:r>
              <a:rPr lang="en-US" dirty="0"/>
              <a:t>Catch </a:t>
            </a:r>
            <a:r>
              <a:rPr lang="en-US" dirty="0" err="1"/>
              <a:t>pokemon</a:t>
            </a:r>
            <a:r>
              <a:rPr lang="en-US" dirty="0"/>
              <a:t> for building team up</a:t>
            </a:r>
          </a:p>
          <a:p>
            <a:pPr marL="579438" indent="-284163">
              <a:buFont typeface="Arial" panose="020B0604020202020204" pitchFamily="34" charset="0"/>
              <a:buChar char="•"/>
            </a:pPr>
            <a:r>
              <a:rPr lang="en-US" dirty="0"/>
              <a:t>Consult ranking of teams</a:t>
            </a:r>
          </a:p>
          <a:p>
            <a:pPr marL="579438" indent="-284163">
              <a:buFont typeface="Arial" panose="020B0604020202020204" pitchFamily="34" charset="0"/>
              <a:buChar char="•"/>
            </a:pPr>
            <a:r>
              <a:rPr lang="en-US" dirty="0"/>
              <a:t>Make friend relationships with other trainers</a:t>
            </a:r>
          </a:p>
          <a:p>
            <a:pPr marL="579438" indent="-284163">
              <a:buFont typeface="Arial" panose="020B0604020202020204" pitchFamily="34" charset="0"/>
              <a:buChar char="•"/>
            </a:pPr>
            <a:r>
              <a:rPr lang="en-US" dirty="0"/>
              <a:t>An admin can:</a:t>
            </a:r>
          </a:p>
          <a:p>
            <a:pPr marL="1493838" lvl="2" indent="-284163">
              <a:buFont typeface="Arial" panose="020B0604020202020204" pitchFamily="34" charset="0"/>
              <a:buChar char="•"/>
            </a:pPr>
            <a:r>
              <a:rPr lang="en-US" dirty="0"/>
              <a:t>Add/remove </a:t>
            </a:r>
            <a:r>
              <a:rPr lang="en-US" dirty="0" err="1"/>
              <a:t>pokemon</a:t>
            </a:r>
            <a:endParaRPr lang="en-US" dirty="0"/>
          </a:p>
          <a:p>
            <a:pPr marL="1493838" lvl="2" indent="-284163">
              <a:buFont typeface="Arial" panose="020B0604020202020204" pitchFamily="34" charset="0"/>
              <a:buChar char="•"/>
            </a:pPr>
            <a:r>
              <a:rPr lang="en-US" dirty="0"/>
              <a:t>Remove users</a:t>
            </a:r>
          </a:p>
          <a:p>
            <a:pPr marL="1493838" lvl="2" indent="-284163">
              <a:buFont typeface="Arial" panose="020B0604020202020204" pitchFamily="34" charset="0"/>
              <a:buChar char="•"/>
            </a:pPr>
            <a:r>
              <a:rPr lang="en-US" dirty="0"/>
              <a:t>Checks analytic information about application usage (daily login…)</a:t>
            </a:r>
          </a:p>
          <a:p>
            <a:pPr marL="579438" indent="-284163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1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1D8A20-7DC5-3042-A86D-62CF3361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Actors and main supported functionalities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9A38EAD-A958-CF4A-B38D-09E0CBF7C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3093"/>
            <a:ext cx="9144000" cy="493221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BF4251F-8CC8-D049-AF24-3CED50DEC1ED}"/>
              </a:ext>
            </a:extLst>
          </p:cNvPr>
          <p:cNvSpPr txBox="1"/>
          <p:nvPr/>
        </p:nvSpPr>
        <p:spPr>
          <a:xfrm>
            <a:off x="2133601" y="3699202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/>
              <a:t>extends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099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615B94B2-21AD-4744-B099-EC0DF13A8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33" y="2200248"/>
            <a:ext cx="7810500" cy="371668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04D0182-9BFF-1740-8D0B-2F828366C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918" y="167253"/>
            <a:ext cx="37211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12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93700-7F87-6E45-9902-A8B2384A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8E8217-0879-6045-A028-80534F620714}"/>
              </a:ext>
            </a:extLst>
          </p:cNvPr>
          <p:cNvSpPr txBox="1"/>
          <p:nvPr/>
        </p:nvSpPr>
        <p:spPr>
          <a:xfrm>
            <a:off x="397485" y="1642016"/>
            <a:ext cx="834902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i="1" dirty="0"/>
              <a:t>Source: </a:t>
            </a:r>
            <a:r>
              <a:rPr lang="en-US" sz="2000" i="1" dirty="0" err="1"/>
              <a:t>PokeAPI</a:t>
            </a:r>
            <a:r>
              <a:rPr lang="en-US" sz="2000" i="1" dirty="0"/>
              <a:t> (</a:t>
            </a:r>
            <a:r>
              <a:rPr lang="en-US" sz="2000" i="1" dirty="0">
                <a:hlinkClick r:id="rId2"/>
              </a:rPr>
              <a:t>https://pokeapi.co</a:t>
            </a:r>
            <a:r>
              <a:rPr lang="en-US" sz="2000" i="1" dirty="0"/>
              <a:t>), </a:t>
            </a:r>
            <a:r>
              <a:rPr lang="en-US" sz="2000" i="1" dirty="0">
                <a:hlinkClick r:id="rId3"/>
              </a:rPr>
              <a:t>https://gist.github.com/kalinchernev/486393efcca01623b18d</a:t>
            </a:r>
            <a:r>
              <a:rPr lang="en-US" sz="2000" i="1" dirty="0"/>
              <a:t>, </a:t>
            </a:r>
            <a:r>
              <a:rPr lang="en-US" sz="2000" i="1" dirty="0">
                <a:hlinkClick r:id="rId4"/>
              </a:rPr>
              <a:t>https://github.com/smashew/NameDatabases/blob/master/NamesDatabases/surnames/all.txt</a:t>
            </a:r>
            <a:r>
              <a:rPr lang="en-US" sz="2000" i="1" dirty="0"/>
              <a:t>, </a:t>
            </a:r>
            <a:r>
              <a:rPr lang="en-US" sz="2000" i="1" dirty="0">
                <a:hlinkClick r:id="rId5"/>
              </a:rPr>
              <a:t>https://bulbapedia.bulbagarden.net/wiki/Main_Page</a:t>
            </a:r>
            <a:endParaRPr lang="en-US" sz="2000" i="1" dirty="0"/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Description: </a:t>
            </a:r>
            <a:r>
              <a:rPr lang="en-US" sz="2000" i="1" dirty="0"/>
              <a:t>Information about </a:t>
            </a:r>
            <a:r>
              <a:rPr lang="en-US" sz="2000" i="1" dirty="0" err="1"/>
              <a:t>pokemons</a:t>
            </a:r>
            <a:r>
              <a:rPr lang="en-US" sz="2000" i="1" dirty="0"/>
              <a:t>, user </a:t>
            </a:r>
            <a:r>
              <a:rPr lang="en-US" sz="2000" i="1" dirty="0" err="1"/>
              <a:t>anagraphic</a:t>
            </a:r>
            <a:r>
              <a:rPr lang="en-US" sz="2000" i="1" dirty="0"/>
              <a:t> data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Volume: </a:t>
            </a:r>
            <a:r>
              <a:rPr lang="en-US" sz="1400" i="1" dirty="0"/>
              <a:t>~</a:t>
            </a:r>
            <a:r>
              <a:rPr lang="en-US" sz="2000" i="1" dirty="0"/>
              <a:t>80MB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Variety</a:t>
            </a:r>
            <a:r>
              <a:rPr lang="en-US" sz="2000" dirty="0"/>
              <a:t>: Information about </a:t>
            </a:r>
            <a:r>
              <a:rPr lang="en-US" sz="2000" dirty="0" err="1"/>
              <a:t>pokemon</a:t>
            </a:r>
            <a:r>
              <a:rPr lang="en-US" sz="2000" dirty="0"/>
              <a:t> retrieved by different sites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Velocity/Variability</a:t>
            </a:r>
            <a:r>
              <a:rPr lang="en-US" sz="2000" dirty="0"/>
              <a:t>: Dynamic catch rate, team composition, user’s team points. Points of a user loses importance after a certain lap of time (negative feedback loop).</a:t>
            </a:r>
            <a:endParaRPr lang="it-IT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667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A7364-9B4E-DC49-AA70-BE5A302D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UML Class Diagram</a:t>
            </a:r>
          </a:p>
        </p:txBody>
      </p:sp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1B2AB40-62BD-FE48-ABF9-74F678399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37" y="2654172"/>
            <a:ext cx="8321925" cy="124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92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Document DB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ED712FF-81A2-EE44-9AC1-AAD4E926960A}"/>
              </a:ext>
            </a:extLst>
          </p:cNvPr>
          <p:cNvSpPr txBox="1"/>
          <p:nvPr/>
        </p:nvSpPr>
        <p:spPr>
          <a:xfrm>
            <a:off x="236859" y="1747519"/>
            <a:ext cx="8809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ENTITIES: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User (</a:t>
            </a:r>
            <a:r>
              <a:rPr lang="it-IT" dirty="0" err="1"/>
              <a:t>surname</a:t>
            </a:r>
            <a:r>
              <a:rPr lang="it-IT" dirty="0"/>
              <a:t>, </a:t>
            </a:r>
            <a:r>
              <a:rPr lang="it-IT" dirty="0" err="1"/>
              <a:t>name</a:t>
            </a:r>
            <a:r>
              <a:rPr lang="it-IT" dirty="0"/>
              <a:t>, username, password, </a:t>
            </a:r>
            <a:r>
              <a:rPr lang="it-IT" dirty="0" err="1"/>
              <a:t>teamName</a:t>
            </a:r>
            <a:r>
              <a:rPr lang="it-IT" dirty="0"/>
              <a:t>, </a:t>
            </a:r>
            <a:r>
              <a:rPr lang="it-IT" dirty="0" err="1"/>
              <a:t>points</a:t>
            </a:r>
            <a:r>
              <a:rPr lang="it-IT" dirty="0"/>
              <a:t>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Pokemon (id, </a:t>
            </a:r>
            <a:r>
              <a:rPr lang="it-IT" dirty="0" err="1"/>
              <a:t>name</a:t>
            </a:r>
            <a:r>
              <a:rPr lang="it-IT" dirty="0"/>
              <a:t>, </a:t>
            </a:r>
            <a:r>
              <a:rPr lang="it-IT" dirty="0" err="1"/>
              <a:t>capture_rate</a:t>
            </a:r>
            <a:r>
              <a:rPr lang="it-IT" dirty="0"/>
              <a:t>, </a:t>
            </a:r>
            <a:r>
              <a:rPr lang="it-IT" dirty="0" err="1"/>
              <a:t>biology</a:t>
            </a:r>
            <a:r>
              <a:rPr lang="it-IT" dirty="0"/>
              <a:t>, </a:t>
            </a:r>
            <a:r>
              <a:rPr lang="it-IT" dirty="0" err="1"/>
              <a:t>types</a:t>
            </a:r>
            <a:r>
              <a:rPr lang="it-IT" dirty="0"/>
              <a:t>, </a:t>
            </a:r>
            <a:r>
              <a:rPr lang="it-IT" dirty="0" err="1"/>
              <a:t>portrait</a:t>
            </a:r>
            <a:r>
              <a:rPr lang="it-IT" dirty="0"/>
              <a:t>,…)</a:t>
            </a:r>
          </a:p>
          <a:p>
            <a:endParaRPr lang="it-IT" dirty="0"/>
          </a:p>
          <a:p>
            <a:r>
              <a:rPr lang="it-IT" dirty="0"/>
              <a:t>CRUD: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Create/</a:t>
            </a:r>
            <a:r>
              <a:rPr lang="it-IT" dirty="0" err="1"/>
              <a:t>Remove</a:t>
            </a:r>
            <a:r>
              <a:rPr lang="it-IT" dirty="0"/>
              <a:t>/</a:t>
            </a:r>
            <a:r>
              <a:rPr lang="it-IT" dirty="0" err="1"/>
              <a:t>Modify</a:t>
            </a:r>
            <a:r>
              <a:rPr lang="it-IT" dirty="0"/>
              <a:t> a </a:t>
            </a:r>
            <a:r>
              <a:rPr lang="it-IT" dirty="0" err="1"/>
              <a:t>user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Create/</a:t>
            </a:r>
            <a:r>
              <a:rPr lang="it-IT" dirty="0" err="1"/>
              <a:t>Remove</a:t>
            </a:r>
            <a:r>
              <a:rPr lang="it-IT" dirty="0"/>
              <a:t> a </a:t>
            </a:r>
            <a:r>
              <a:rPr lang="it-IT" dirty="0" err="1"/>
              <a:t>pokemon</a:t>
            </a:r>
            <a:endParaRPr lang="it-IT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Retrieve user information</a:t>
            </a:r>
            <a:endParaRPr lang="it-IT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Retrieve </a:t>
            </a:r>
            <a:r>
              <a:rPr lang="en-US" dirty="0" err="1"/>
              <a:t>Pokemon</a:t>
            </a:r>
            <a:r>
              <a:rPr lang="en-US" dirty="0"/>
              <a:t> using several filters</a:t>
            </a:r>
            <a:endParaRPr lang="it-IT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/>
              <a:t>Retrieve a user by username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/>
              <a:t>ANALYTICS (3 AGGREGATIONS):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best ranked teams [among friends/by country]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checking the evolution of </a:t>
            </a:r>
            <a:r>
              <a:rPr lang="en-US" dirty="0" err="1"/>
              <a:t>catchRates</a:t>
            </a:r>
            <a:r>
              <a:rPr lang="en-US" dirty="0"/>
              <a:t>, total number of users, logins per 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Country ranking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user</a:t>
            </a:r>
            <a:r>
              <a:rPr lang="it-IT" dirty="0"/>
              <a:t>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7565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Graph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09B115E-288F-C44A-B27A-F12DC78865E7}"/>
              </a:ext>
            </a:extLst>
          </p:cNvPr>
          <p:cNvSpPr txBox="1"/>
          <p:nvPr/>
        </p:nvSpPr>
        <p:spPr>
          <a:xfrm>
            <a:off x="291251" y="1517226"/>
            <a:ext cx="31021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ENTITIES: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User (username)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Team</a:t>
            </a:r>
          </a:p>
          <a:p>
            <a:pPr marL="6350" lvl="1"/>
            <a:r>
              <a:rPr lang="it-IT" dirty="0"/>
              <a:t>CRUD:</a:t>
            </a:r>
          </a:p>
          <a:p>
            <a:pPr marL="463550" lvl="2"/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237672DB-CADA-2D47-98F1-10A303557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553830"/>
              </p:ext>
            </p:extLst>
          </p:nvPr>
        </p:nvGraphicFramePr>
        <p:xfrm>
          <a:off x="528320" y="2724911"/>
          <a:ext cx="7836748" cy="3439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8374">
                  <a:extLst>
                    <a:ext uri="{9D8B030D-6E8A-4147-A177-3AD203B41FA5}">
                      <a16:colId xmlns:a16="http://schemas.microsoft.com/office/drawing/2014/main" val="3343775952"/>
                    </a:ext>
                  </a:extLst>
                </a:gridCol>
                <a:gridCol w="3918374">
                  <a:extLst>
                    <a:ext uri="{9D8B030D-6E8A-4147-A177-3AD203B41FA5}">
                      <a16:colId xmlns:a16="http://schemas.microsoft.com/office/drawing/2014/main" val="3515895957"/>
                    </a:ext>
                  </a:extLst>
                </a:gridCol>
              </a:tblGrid>
              <a:tr h="350658">
                <a:tc>
                  <a:txBody>
                    <a:bodyPr/>
                    <a:lstStyle/>
                    <a:p>
                      <a:r>
                        <a:rPr lang="it-IT" dirty="0"/>
                        <a:t>APPLICATION 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GRAPH QUERY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683075"/>
                  </a:ext>
                </a:extLst>
              </a:tr>
              <a:tr h="350658">
                <a:tc>
                  <a:txBody>
                    <a:bodyPr/>
                    <a:lstStyle/>
                    <a:p>
                      <a:r>
                        <a:rPr lang="it-IT" dirty="0" err="1"/>
                        <a:t>Follow</a:t>
                      </a:r>
                      <a:r>
                        <a:rPr lang="it-IT" dirty="0"/>
                        <a:t>/</a:t>
                      </a:r>
                      <a:r>
                        <a:rPr lang="it-IT" dirty="0" err="1"/>
                        <a:t>unfollow</a:t>
                      </a:r>
                      <a:r>
                        <a:rPr lang="it-IT" dirty="0"/>
                        <a:t> a </a:t>
                      </a:r>
                      <a:r>
                        <a:rPr lang="it-IT" dirty="0" err="1"/>
                        <a:t>user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Add</a:t>
                      </a:r>
                      <a:r>
                        <a:rPr lang="it-IT" dirty="0"/>
                        <a:t>/</a:t>
                      </a:r>
                      <a:r>
                        <a:rPr lang="it-IT" dirty="0" err="1"/>
                        <a:t>remove</a:t>
                      </a:r>
                      <a:r>
                        <a:rPr lang="it-IT" dirty="0"/>
                        <a:t> an </a:t>
                      </a:r>
                      <a:r>
                        <a:rPr lang="it-IT" dirty="0" err="1"/>
                        <a:t>edge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between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users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593501"/>
                  </a:ext>
                </a:extLst>
              </a:tr>
              <a:tr h="613652">
                <a:tc>
                  <a:txBody>
                    <a:bodyPr/>
                    <a:lstStyle/>
                    <a:p>
                      <a:r>
                        <a:rPr lang="it-IT" dirty="0" err="1"/>
                        <a:t>Add</a:t>
                      </a:r>
                      <a:r>
                        <a:rPr lang="it-IT" dirty="0"/>
                        <a:t>/</a:t>
                      </a:r>
                      <a:r>
                        <a:rPr lang="it-IT" dirty="0" err="1"/>
                        <a:t>remove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pokemon</a:t>
                      </a:r>
                      <a:r>
                        <a:rPr lang="it-IT" dirty="0"/>
                        <a:t> to the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Add</a:t>
                      </a:r>
                      <a:r>
                        <a:rPr lang="it-IT" dirty="0"/>
                        <a:t>/</a:t>
                      </a:r>
                      <a:r>
                        <a:rPr lang="it-IT" dirty="0" err="1"/>
                        <a:t>remove</a:t>
                      </a:r>
                      <a:r>
                        <a:rPr lang="it-IT" dirty="0"/>
                        <a:t> an </a:t>
                      </a:r>
                      <a:r>
                        <a:rPr lang="it-IT" dirty="0" err="1"/>
                        <a:t>edge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between</a:t>
                      </a:r>
                      <a:r>
                        <a:rPr lang="it-IT" dirty="0"/>
                        <a:t> a </a:t>
                      </a:r>
                      <a:r>
                        <a:rPr lang="it-IT" dirty="0" err="1"/>
                        <a:t>user</a:t>
                      </a:r>
                      <a:r>
                        <a:rPr lang="it-IT" dirty="0"/>
                        <a:t> and a </a:t>
                      </a:r>
                      <a:r>
                        <a:rPr lang="it-IT" dirty="0" err="1"/>
                        <a:t>pokemon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898897"/>
                  </a:ext>
                </a:extLst>
              </a:tr>
              <a:tr h="350658">
                <a:tc>
                  <a:txBody>
                    <a:bodyPr/>
                    <a:lstStyle/>
                    <a:p>
                      <a:r>
                        <a:rPr lang="it-IT" dirty="0"/>
                        <a:t>Create/</a:t>
                      </a:r>
                      <a:r>
                        <a:rPr lang="it-IT" dirty="0" err="1"/>
                        <a:t>remove</a:t>
                      </a:r>
                      <a:r>
                        <a:rPr lang="it-IT" dirty="0"/>
                        <a:t> a </a:t>
                      </a:r>
                      <a:r>
                        <a:rPr lang="it-IT" dirty="0" err="1"/>
                        <a:t>user</a:t>
                      </a:r>
                      <a:r>
                        <a:rPr lang="it-IT" dirty="0"/>
                        <a:t>/</a:t>
                      </a:r>
                      <a:r>
                        <a:rPr lang="it-IT" dirty="0" err="1"/>
                        <a:t>pokemon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Create/</a:t>
                      </a:r>
                      <a:r>
                        <a:rPr lang="it-IT" dirty="0" err="1"/>
                        <a:t>remove</a:t>
                      </a:r>
                      <a:r>
                        <a:rPr lang="it-IT" dirty="0"/>
                        <a:t> a </a:t>
                      </a:r>
                      <a:r>
                        <a:rPr lang="it-IT" dirty="0" err="1"/>
                        <a:t>user</a:t>
                      </a:r>
                      <a:r>
                        <a:rPr lang="it-IT" dirty="0"/>
                        <a:t>/</a:t>
                      </a:r>
                      <a:r>
                        <a:rPr lang="it-IT" dirty="0" err="1"/>
                        <a:t>pokemon’s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node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502349"/>
                  </a:ext>
                </a:extLst>
              </a:tr>
              <a:tr h="876646">
                <a:tc>
                  <a:txBody>
                    <a:bodyPr/>
                    <a:lstStyle/>
                    <a:p>
                      <a:r>
                        <a:rPr lang="it-IT" dirty="0" err="1"/>
                        <a:t>Recommend</a:t>
                      </a:r>
                      <a:r>
                        <a:rPr lang="it-IT" dirty="0"/>
                        <a:t> a friend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From </a:t>
                      </a:r>
                      <a:r>
                        <a:rPr lang="it-IT" dirty="0" err="1"/>
                        <a:t>given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user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node</a:t>
                      </a:r>
                      <a:r>
                        <a:rPr lang="it-IT" dirty="0"/>
                        <a:t> (A) </a:t>
                      </a:r>
                      <a:r>
                        <a:rPr lang="it-IT" dirty="0" err="1"/>
                        <a:t>find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all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user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nodes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that</a:t>
                      </a:r>
                      <a:r>
                        <a:rPr lang="it-IT" dirty="0"/>
                        <a:t> are </a:t>
                      </a:r>
                      <a:r>
                        <a:rPr lang="it-IT" dirty="0" err="1"/>
                        <a:t>connected</a:t>
                      </a:r>
                      <a:r>
                        <a:rPr lang="it-IT" dirty="0"/>
                        <a:t> to the </a:t>
                      </a:r>
                      <a:r>
                        <a:rPr lang="it-IT" dirty="0" err="1"/>
                        <a:t>user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nodes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connected</a:t>
                      </a:r>
                      <a:r>
                        <a:rPr lang="it-IT" dirty="0"/>
                        <a:t> to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070193"/>
                  </a:ext>
                </a:extLst>
              </a:tr>
              <a:tr h="788175">
                <a:tc>
                  <a:txBody>
                    <a:bodyPr/>
                    <a:lstStyle/>
                    <a:p>
                      <a:r>
                        <a:rPr lang="it-IT" dirty="0" err="1"/>
                        <a:t>Find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most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used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pokemon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Find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pokemon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nodes</a:t>
                      </a:r>
                      <a:r>
                        <a:rPr lang="it-IT" dirty="0"/>
                        <a:t> with the </a:t>
                      </a:r>
                      <a:r>
                        <a:rPr lang="it-IT" dirty="0" err="1"/>
                        <a:t>highest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number</a:t>
                      </a:r>
                      <a:r>
                        <a:rPr lang="it-IT" dirty="0"/>
                        <a:t> of </a:t>
                      </a:r>
                      <a:r>
                        <a:rPr lang="it-IT" dirty="0" err="1"/>
                        <a:t>incoming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edges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02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43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91C834-1531-EF45-9F75-1C146E72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Architecture Preliminary Idea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06BE54-4991-7B40-B605-26279527E87B}"/>
              </a:ext>
            </a:extLst>
          </p:cNvPr>
          <p:cNvSpPr txBox="1"/>
          <p:nvPr/>
        </p:nvSpPr>
        <p:spPr>
          <a:xfrm>
            <a:off x="353787" y="1216671"/>
            <a:ext cx="81806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Programming language: Java</a:t>
            </a:r>
          </a:p>
          <a:p>
            <a:r>
              <a:rPr lang="en-US" dirty="0"/>
              <a:t>Front-end: </a:t>
            </a:r>
            <a:r>
              <a:rPr lang="en-US" dirty="0" err="1"/>
              <a:t>javafx</a:t>
            </a:r>
            <a:endParaRPr lang="en-US" dirty="0"/>
          </a:p>
          <a:p>
            <a:r>
              <a:rPr lang="en-US" dirty="0"/>
              <a:t>Libraries: caffeine (cache), Mockito, JUnit, </a:t>
            </a:r>
            <a:r>
              <a:rPr lang="en-US" dirty="0" err="1"/>
              <a:t>gson</a:t>
            </a:r>
            <a:r>
              <a:rPr lang="en-US" dirty="0"/>
              <a:t>, Apache </a:t>
            </a:r>
            <a:r>
              <a:rPr lang="it-IT" dirty="0" err="1"/>
              <a:t>commons-codec</a:t>
            </a:r>
            <a:r>
              <a:rPr lang="it-IT" dirty="0"/>
              <a:t> (data </a:t>
            </a:r>
            <a:r>
              <a:rPr lang="it-IT" dirty="0" err="1"/>
              <a:t>encryption</a:t>
            </a:r>
            <a:r>
              <a:rPr lang="it-IT" dirty="0"/>
              <a:t>)</a:t>
            </a:r>
          </a:p>
          <a:p>
            <a:r>
              <a:rPr lang="it-IT" dirty="0" err="1"/>
              <a:t>DBMSs</a:t>
            </a:r>
            <a:r>
              <a:rPr lang="it-IT" dirty="0"/>
              <a:t>: </a:t>
            </a:r>
            <a:r>
              <a:rPr lang="it-IT" dirty="0" err="1"/>
              <a:t>mongoDB</a:t>
            </a:r>
            <a:r>
              <a:rPr lang="it-IT" dirty="0"/>
              <a:t>, Neo4j</a:t>
            </a:r>
            <a:endParaRPr lang="en-US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980D090-8B9F-7E4E-A5F3-699C8F365018}"/>
              </a:ext>
            </a:extLst>
          </p:cNvPr>
          <p:cNvSpPr/>
          <p:nvPr/>
        </p:nvSpPr>
        <p:spPr>
          <a:xfrm>
            <a:off x="5367866" y="3264418"/>
            <a:ext cx="28786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/>
              <a:t>USER:</a:t>
            </a:r>
          </a:p>
          <a:p>
            <a:r>
              <a:rPr lang="it-IT" sz="1200" dirty="0"/>
              <a:t>{</a:t>
            </a:r>
          </a:p>
          <a:p>
            <a:r>
              <a:rPr lang="it-IT" sz="1200" dirty="0"/>
              <a:t>	</a:t>
            </a:r>
            <a:r>
              <a:rPr lang="it-IT" sz="1200" dirty="0" err="1"/>
              <a:t>Surname</a:t>
            </a:r>
            <a:r>
              <a:rPr lang="it-IT" sz="1200" dirty="0"/>
              <a:t>:</a:t>
            </a:r>
          </a:p>
          <a:p>
            <a:r>
              <a:rPr lang="it-IT" sz="1200" dirty="0"/>
              <a:t>	</a:t>
            </a:r>
            <a:r>
              <a:rPr lang="it-IT" sz="1200" dirty="0" err="1"/>
              <a:t>Name</a:t>
            </a:r>
            <a:r>
              <a:rPr lang="it-IT" sz="1200" dirty="0"/>
              <a:t>:</a:t>
            </a:r>
          </a:p>
          <a:p>
            <a:r>
              <a:rPr lang="it-IT" sz="1200" dirty="0"/>
              <a:t>	Username:</a:t>
            </a:r>
          </a:p>
          <a:p>
            <a:r>
              <a:rPr lang="it-IT" sz="1200" dirty="0"/>
              <a:t>	Password:</a:t>
            </a:r>
          </a:p>
          <a:p>
            <a:r>
              <a:rPr lang="it-IT" sz="1200" dirty="0"/>
              <a:t>	Email:</a:t>
            </a:r>
          </a:p>
          <a:p>
            <a:r>
              <a:rPr lang="it-IT" sz="1200" dirty="0"/>
              <a:t>	</a:t>
            </a:r>
            <a:r>
              <a:rPr lang="it-IT" sz="1200" dirty="0" err="1"/>
              <a:t>Birthday</a:t>
            </a:r>
            <a:r>
              <a:rPr lang="it-IT" sz="1200" dirty="0"/>
              <a:t>:</a:t>
            </a:r>
          </a:p>
          <a:p>
            <a:r>
              <a:rPr lang="it-IT" sz="1200" dirty="0"/>
              <a:t>	Country:</a:t>
            </a:r>
          </a:p>
          <a:p>
            <a:r>
              <a:rPr lang="it-IT" sz="1200" dirty="0"/>
              <a:t>	</a:t>
            </a:r>
            <a:r>
              <a:rPr lang="it-IT" sz="1200" dirty="0" err="1"/>
              <a:t>teamName</a:t>
            </a:r>
            <a:r>
              <a:rPr lang="it-IT" sz="1200" dirty="0"/>
              <a:t>:</a:t>
            </a:r>
          </a:p>
          <a:p>
            <a:r>
              <a:rPr lang="it-IT" sz="1200" dirty="0"/>
              <a:t>	</a:t>
            </a:r>
            <a:r>
              <a:rPr lang="it-IT" sz="1200" dirty="0" err="1"/>
              <a:t>Points</a:t>
            </a:r>
            <a:r>
              <a:rPr lang="it-IT" sz="1200" dirty="0"/>
              <a:t>:</a:t>
            </a:r>
          </a:p>
          <a:p>
            <a:r>
              <a:rPr lang="it-IT" sz="1200" dirty="0"/>
              <a:t>	</a:t>
            </a:r>
            <a:r>
              <a:rPr lang="it-IT" sz="1200" dirty="0" err="1"/>
              <a:t>lastLogin</a:t>
            </a:r>
            <a:r>
              <a:rPr lang="it-IT" sz="1200" dirty="0"/>
              <a:t>:</a:t>
            </a:r>
          </a:p>
          <a:p>
            <a:r>
              <a:rPr lang="it-IT" sz="1200" dirty="0"/>
              <a:t>	</a:t>
            </a:r>
            <a:r>
              <a:rPr lang="it-IT" sz="1200" dirty="0" err="1"/>
              <a:t>Daily</a:t>
            </a:r>
            <a:r>
              <a:rPr lang="it-IT" sz="1200" dirty="0"/>
              <a:t> </a:t>
            </a:r>
            <a:r>
              <a:rPr lang="it-IT" sz="1200" dirty="0" err="1"/>
              <a:t>Pokeball</a:t>
            </a:r>
            <a:r>
              <a:rPr lang="it-IT" sz="1200" dirty="0"/>
              <a:t>:</a:t>
            </a:r>
          </a:p>
          <a:p>
            <a:r>
              <a:rPr lang="it-IT" sz="1200" dirty="0"/>
              <a:t>}</a:t>
            </a:r>
          </a:p>
          <a:p>
            <a:endParaRPr lang="it-IT" sz="120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33390E2-B59D-7145-A79B-441DCC896A92}"/>
              </a:ext>
            </a:extLst>
          </p:cNvPr>
          <p:cNvSpPr/>
          <p:nvPr/>
        </p:nvSpPr>
        <p:spPr>
          <a:xfrm>
            <a:off x="1378375" y="3270863"/>
            <a:ext cx="28786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/>
              <a:t>POKEMON: </a:t>
            </a:r>
          </a:p>
          <a:p>
            <a:r>
              <a:rPr lang="it-IT" sz="1200" dirty="0"/>
              <a:t>{</a:t>
            </a:r>
            <a:br>
              <a:rPr lang="it-IT" sz="1200" dirty="0"/>
            </a:br>
            <a:r>
              <a:rPr lang="it-IT" sz="1200" dirty="0"/>
              <a:t>    "id": 1,</a:t>
            </a:r>
            <a:br>
              <a:rPr lang="it-IT" sz="1200" dirty="0"/>
            </a:br>
            <a:r>
              <a:rPr lang="it-IT" sz="1200" dirty="0"/>
              <a:t>    "</a:t>
            </a:r>
            <a:r>
              <a:rPr lang="it-IT" sz="1200" dirty="0" err="1"/>
              <a:t>name</a:t>
            </a:r>
            <a:r>
              <a:rPr lang="it-IT" sz="1200" dirty="0"/>
              <a:t>": "</a:t>
            </a:r>
            <a:r>
              <a:rPr lang="it-IT" sz="1200" dirty="0" err="1"/>
              <a:t>bulbasaur</a:t>
            </a:r>
            <a:r>
              <a:rPr lang="it-IT" sz="1200" dirty="0"/>
              <a:t>",</a:t>
            </a:r>
            <a:br>
              <a:rPr lang="it-IT" sz="1200" dirty="0"/>
            </a:br>
            <a:r>
              <a:rPr lang="it-IT" sz="1200" dirty="0"/>
              <a:t>    "</a:t>
            </a:r>
            <a:r>
              <a:rPr lang="it-IT" sz="1200" dirty="0" err="1"/>
              <a:t>weight</a:t>
            </a:r>
            <a:r>
              <a:rPr lang="it-IT" sz="1200" dirty="0"/>
              <a:t>": 69,</a:t>
            </a:r>
            <a:br>
              <a:rPr lang="it-IT" sz="1200" dirty="0"/>
            </a:br>
            <a:r>
              <a:rPr lang="it-IT" sz="1200" dirty="0"/>
              <a:t>    "</a:t>
            </a:r>
            <a:r>
              <a:rPr lang="it-IT" sz="1200" dirty="0" err="1"/>
              <a:t>height</a:t>
            </a:r>
            <a:r>
              <a:rPr lang="it-IT" sz="1200" dirty="0"/>
              <a:t>": 7,</a:t>
            </a:r>
            <a:br>
              <a:rPr lang="it-IT" sz="1200" dirty="0"/>
            </a:br>
            <a:r>
              <a:rPr lang="it-IT" sz="1200" dirty="0"/>
              <a:t>    "</a:t>
            </a:r>
            <a:r>
              <a:rPr lang="it-IT" sz="1200" dirty="0" err="1"/>
              <a:t>capture_rate</a:t>
            </a:r>
            <a:r>
              <a:rPr lang="it-IT" sz="1200" dirty="0"/>
              <a:t>": 45,</a:t>
            </a:r>
            <a:br>
              <a:rPr lang="it-IT" sz="1200" dirty="0"/>
            </a:br>
            <a:r>
              <a:rPr lang="it-IT" sz="1200" dirty="0"/>
              <a:t>    "</a:t>
            </a:r>
            <a:r>
              <a:rPr lang="it-IT" sz="1200" dirty="0" err="1"/>
              <a:t>biology</a:t>
            </a:r>
            <a:r>
              <a:rPr lang="it-IT" sz="1200" dirty="0"/>
              <a:t>": "",</a:t>
            </a:r>
            <a:br>
              <a:rPr lang="it-IT" sz="1200" dirty="0"/>
            </a:br>
            <a:r>
              <a:rPr lang="it-IT" sz="1200" dirty="0"/>
              <a:t>    "</a:t>
            </a:r>
            <a:r>
              <a:rPr lang="it-IT" sz="1200" dirty="0" err="1"/>
              <a:t>types</a:t>
            </a:r>
            <a:r>
              <a:rPr lang="it-IT" sz="1200" dirty="0"/>
              <a:t>": [</a:t>
            </a:r>
            <a:br>
              <a:rPr lang="it-IT" sz="1200" dirty="0"/>
            </a:br>
            <a:r>
              <a:rPr lang="it-IT" sz="1200" dirty="0"/>
              <a:t>        "",</a:t>
            </a:r>
            <a:br>
              <a:rPr lang="it-IT" sz="1200" dirty="0"/>
            </a:br>
            <a:r>
              <a:rPr lang="it-IT" sz="1200" dirty="0"/>
              <a:t>        ""</a:t>
            </a:r>
            <a:br>
              <a:rPr lang="it-IT" sz="1200" dirty="0"/>
            </a:br>
            <a:r>
              <a:rPr lang="it-IT" sz="1200" dirty="0"/>
              <a:t>    ],</a:t>
            </a:r>
            <a:br>
              <a:rPr lang="it-IT" sz="1200" dirty="0"/>
            </a:br>
            <a:r>
              <a:rPr lang="it-IT" sz="1200" dirty="0"/>
              <a:t>    "</a:t>
            </a:r>
            <a:r>
              <a:rPr lang="it-IT" sz="1200" dirty="0" err="1"/>
              <a:t>portrait</a:t>
            </a:r>
            <a:r>
              <a:rPr lang="it-IT" sz="1200" dirty="0"/>
              <a:t>": "",</a:t>
            </a:r>
            <a:br>
              <a:rPr lang="it-IT" sz="1200" dirty="0"/>
            </a:br>
            <a:r>
              <a:rPr lang="it-IT" sz="1200" dirty="0"/>
              <a:t>    "</a:t>
            </a:r>
            <a:r>
              <a:rPr lang="it-IT" sz="1200" dirty="0" err="1"/>
              <a:t>sprite</a:t>
            </a:r>
            <a:r>
              <a:rPr lang="it-IT" sz="1200" dirty="0"/>
              <a:t>": ""</a:t>
            </a:r>
            <a:br>
              <a:rPr lang="it-IT" sz="1200" dirty="0"/>
            </a:br>
            <a:r>
              <a:rPr lang="it-IT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2088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4030</TotalTime>
  <Words>579</Words>
  <Application>Microsoft Macintosh PowerPoint</Application>
  <PresentationFormat>Presentazione su schermo (4:3)</PresentationFormat>
  <Paragraphs>82</Paragraphs>
  <Slides>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di Office</vt:lpstr>
      <vt:lpstr>Large-Scale and Multi-Structured Databases Project Design &lt;PokeMongo&gt;</vt:lpstr>
      <vt:lpstr>Application Highlights</vt:lpstr>
      <vt:lpstr>Actors and main supported functionalities</vt:lpstr>
      <vt:lpstr>Presentazione standard di PowerPoint</vt:lpstr>
      <vt:lpstr>Dataset Description</vt:lpstr>
      <vt:lpstr>Preliminary UML Class Diagram</vt:lpstr>
      <vt:lpstr>Requirements and Entities  handled by Document DB</vt:lpstr>
      <vt:lpstr>Requirements and Entities  handled by Graph DB</vt:lpstr>
      <vt:lpstr>Software Architecture Preliminary Idea</vt:lpstr>
    </vt:vector>
  </TitlesOfParts>
  <Company>Università di Pisa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creator>Francesco  Marcelloni</dc:creator>
  <cp:lastModifiedBy>Edoardo Fazzari</cp:lastModifiedBy>
  <cp:revision>170</cp:revision>
  <dcterms:created xsi:type="dcterms:W3CDTF">2019-07-02T09:26:30Z</dcterms:created>
  <dcterms:modified xsi:type="dcterms:W3CDTF">2020-12-03T20:42:12Z</dcterms:modified>
</cp:coreProperties>
</file>