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8" r:id="rId6"/>
    <p:sldId id="267" r:id="rId7"/>
    <p:sldId id="260" r:id="rId8"/>
    <p:sldId id="264" r:id="rId9"/>
    <p:sldId id="259" r:id="rId10"/>
    <p:sldId id="265" r:id="rId11"/>
    <p:sldId id="261" r:id="rId12"/>
    <p:sldId id="266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26"/>
    <p:restoredTop sz="96197"/>
  </p:normalViewPr>
  <p:slideViewPr>
    <p:cSldViewPr snapToGrid="0" snapToObjects="1">
      <p:cViewPr varScale="1">
        <p:scale>
          <a:sx n="82" d="100"/>
          <a:sy n="82" d="100"/>
        </p:scale>
        <p:origin x="48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3/25/2022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3/25/2022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3/25/2022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3/25/2022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3/25/2022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3/25/2022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3/25/2022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3/25/2022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3/25/2022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3/25/2022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3/25/2022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3/25/2022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3/25/2022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3/25/2022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3/25/2022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3/25/2022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3/25/2022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3/25/2022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jpg"/><Relationship Id="rId4" Type="http://schemas.openxmlformats.org/officeDocument/2006/relationships/image" Target="../media/image3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3535D2-DA6B-B848-889E-326CC34710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Cars</a:t>
            </a:r>
            <a:r>
              <a:rPr lang="it-IT" dirty="0"/>
              <a:t>’ </a:t>
            </a:r>
            <a:r>
              <a:rPr lang="it-IT" dirty="0" err="1"/>
              <a:t>Prices</a:t>
            </a:r>
            <a:r>
              <a:rPr lang="it-IT" dirty="0"/>
              <a:t> </a:t>
            </a:r>
            <a:r>
              <a:rPr lang="it-IT" dirty="0" err="1"/>
              <a:t>Prediction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8BFD863-A00B-8440-BC2D-277E7935C200}"/>
              </a:ext>
            </a:extLst>
          </p:cNvPr>
          <p:cNvSpPr txBox="1"/>
          <p:nvPr/>
        </p:nvSpPr>
        <p:spPr>
          <a:xfrm>
            <a:off x="4752389" y="4318611"/>
            <a:ext cx="4217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By Edoardo </a:t>
            </a:r>
            <a:r>
              <a:rPr lang="it-IT" dirty="0" err="1"/>
              <a:t>Frigerio</a:t>
            </a:r>
            <a:r>
              <a:rPr lang="it-IT" dirty="0"/>
              <a:t> and Nicolò </a:t>
            </a:r>
            <a:r>
              <a:rPr lang="it-IT" dirty="0" err="1"/>
              <a:t>Obelleri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77622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84E8AA-C3A7-F648-80B4-A2E55BC9D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Lasso </a:t>
            </a:r>
            <a:r>
              <a:rPr lang="it-IT" dirty="0" err="1"/>
              <a:t>Regression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030FF193-AF0F-424A-A0E8-61B4E6BA84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0828" y="1072055"/>
            <a:ext cx="5357715" cy="475010"/>
          </a:xfrm>
        </p:spPr>
      </p:pic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829D39F9-938A-B546-98F5-4DFB5017A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48" y="2152992"/>
            <a:ext cx="4847818" cy="3211487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8C856C33-9A8F-C941-9E9B-B742CD6704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7251" y="2152993"/>
            <a:ext cx="6464300" cy="44704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A76936D-2228-4FD9-98EC-7191C309A3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928" y="5525261"/>
            <a:ext cx="4884638" cy="95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749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74AC03-0B54-6F46-AA14-AD6D070EF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Random </a:t>
            </a:r>
            <a:r>
              <a:rPr lang="it-IT" dirty="0" err="1"/>
              <a:t>Forest</a:t>
            </a: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6719736-D1C1-7943-8B4D-23A73529D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773" y="2524336"/>
            <a:ext cx="4099181" cy="403860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D4DDA533-F6F6-544E-B62F-B0B23D857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86" y="2509451"/>
            <a:ext cx="6914292" cy="4038600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661EECDF-5A30-D046-9331-15D81C165F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485" y="2123493"/>
            <a:ext cx="11346469" cy="268874"/>
          </a:xfrm>
          <a:prstGeom prst="rect">
            <a:avLst/>
          </a:prstGeom>
        </p:spPr>
      </p:pic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09E09921-ABE6-3E47-ACBE-3E95BF0C87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8837669" y="2529294"/>
            <a:ext cx="1803387" cy="304800"/>
          </a:xfrm>
        </p:spPr>
      </p:pic>
    </p:spTree>
    <p:extLst>
      <p:ext uri="{BB962C8B-B14F-4D97-AF65-F5344CB8AC3E}">
        <p14:creationId xmlns:p14="http://schemas.microsoft.com/office/powerpoint/2010/main" val="1072840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74AC03-0B54-6F46-AA14-AD6D070EF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Random </a:t>
            </a:r>
            <a:r>
              <a:rPr lang="it-IT" dirty="0" err="1"/>
              <a:t>Forest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3F663305-00B5-894B-91DF-8124D2B85D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6541" y="2304932"/>
            <a:ext cx="5868318" cy="4096316"/>
          </a:xfr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70F0E4F6-6672-48ED-A7C0-7AD601BC2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98" y="3717172"/>
            <a:ext cx="4364393" cy="95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529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35D003-6834-5B4A-A24D-565B385BD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Conclusion</a:t>
            </a:r>
            <a:endParaRPr lang="it-IT" dirty="0"/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9A1BAB70-83BB-5C4D-B399-753D1AC7C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4647" y="2473152"/>
            <a:ext cx="4862920" cy="2043764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A40D45C5-3FBE-7A4E-9CD9-F4EE60EB69A1}"/>
              </a:ext>
            </a:extLst>
          </p:cNvPr>
          <p:cNvSpPr txBox="1"/>
          <p:nvPr/>
        </p:nvSpPr>
        <p:spPr>
          <a:xfrm>
            <a:off x="535618" y="2473152"/>
            <a:ext cx="60414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In </a:t>
            </a:r>
            <a:r>
              <a:rPr lang="it-IT" dirty="0" err="1"/>
              <a:t>conclusion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can state </a:t>
            </a:r>
            <a:r>
              <a:rPr lang="it-IT" dirty="0" err="1"/>
              <a:t>that</a:t>
            </a:r>
            <a:r>
              <a:rPr lang="it-IT" dirty="0"/>
              <a:t> Ridge and Lasso </a:t>
            </a:r>
            <a:r>
              <a:rPr lang="it-IT" dirty="0" err="1"/>
              <a:t>regressions</a:t>
            </a:r>
            <a:r>
              <a:rPr lang="it-IT" dirty="0"/>
              <a:t> </a:t>
            </a:r>
            <a:r>
              <a:rPr lang="it-IT" dirty="0" err="1"/>
              <a:t>results</a:t>
            </a:r>
            <a:r>
              <a:rPr lang="it-IT" dirty="0"/>
              <a:t> are 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similar</a:t>
            </a:r>
            <a:r>
              <a:rPr lang="it-IT" dirty="0"/>
              <a:t>, </a:t>
            </a:r>
            <a:r>
              <a:rPr lang="it-IT" dirty="0" err="1"/>
              <a:t>while</a:t>
            </a:r>
            <a:r>
              <a:rPr lang="it-IT" dirty="0"/>
              <a:t> Random </a:t>
            </a:r>
            <a:r>
              <a:rPr lang="it-IT" dirty="0" err="1"/>
              <a:t>Forest</a:t>
            </a:r>
            <a:r>
              <a:rPr lang="it-IT" dirty="0"/>
              <a:t> </a:t>
            </a:r>
            <a:r>
              <a:rPr lang="it-IT" dirty="0" err="1"/>
              <a:t>method</a:t>
            </a:r>
            <a:r>
              <a:rPr lang="it-IT" dirty="0"/>
              <a:t> </a:t>
            </a:r>
            <a:r>
              <a:rPr lang="it-IT" dirty="0" err="1"/>
              <a:t>provides</a:t>
            </a:r>
            <a:r>
              <a:rPr lang="it-IT" dirty="0"/>
              <a:t> </a:t>
            </a:r>
            <a:r>
              <a:rPr lang="it-IT" dirty="0" err="1"/>
              <a:t>improved</a:t>
            </a:r>
            <a:r>
              <a:rPr lang="it-IT" dirty="0"/>
              <a:t> </a:t>
            </a:r>
            <a:r>
              <a:rPr lang="it-IT" dirty="0" err="1"/>
              <a:t>results</a:t>
            </a:r>
            <a:r>
              <a:rPr lang="it-IT" dirty="0"/>
              <a:t>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achieve</a:t>
            </a:r>
            <a:r>
              <a:rPr lang="it-IT" dirty="0"/>
              <a:t>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main</a:t>
            </a:r>
            <a:r>
              <a:rPr lang="it-IT" dirty="0"/>
              <a:t> goal. </a:t>
            </a:r>
          </a:p>
          <a:p>
            <a:pPr algn="just"/>
            <a:endParaRPr lang="it-IT" dirty="0"/>
          </a:p>
          <a:p>
            <a:pPr algn="just"/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matter</a:t>
            </a:r>
            <a:r>
              <a:rPr lang="it-IT" dirty="0"/>
              <a:t> of </a:t>
            </a:r>
            <a:r>
              <a:rPr lang="it-IT" dirty="0" err="1"/>
              <a:t>fact</a:t>
            </a:r>
            <a:r>
              <a:rPr lang="it-IT" dirty="0"/>
              <a:t>, </a:t>
            </a:r>
            <a:r>
              <a:rPr lang="it-IT" dirty="0" err="1"/>
              <a:t>looking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data </a:t>
            </a:r>
            <a:r>
              <a:rPr lang="it-IT" dirty="0" err="1"/>
              <a:t>aside</a:t>
            </a:r>
            <a:r>
              <a:rPr lang="it-IT" dirty="0"/>
              <a:t>,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clear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Random </a:t>
            </a:r>
            <a:r>
              <a:rPr lang="it-IT" dirty="0" err="1"/>
              <a:t>Forest</a:t>
            </a:r>
            <a:r>
              <a:rPr lang="it-IT" dirty="0"/>
              <a:t> </a:t>
            </a:r>
            <a:r>
              <a:rPr lang="it-IT" dirty="0" err="1"/>
              <a:t>method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way more </a:t>
            </a:r>
            <a:r>
              <a:rPr lang="it-IT" dirty="0" err="1"/>
              <a:t>suitable</a:t>
            </a:r>
            <a:r>
              <a:rPr lang="it-IT" dirty="0"/>
              <a:t> for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aim</a:t>
            </a:r>
            <a:r>
              <a:rPr lang="it-IT" dirty="0"/>
              <a:t>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970F8CA-8C3A-4B9B-AA89-98B0C1A63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646" y="4628676"/>
            <a:ext cx="4862921" cy="189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698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C81965-EFD8-0642-BFE2-8747581E5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it-IT" dirty="0" err="1"/>
              <a:t>Dataset</a:t>
            </a:r>
            <a:r>
              <a:rPr lang="it-IT" dirty="0"/>
              <a:t> &amp; </a:t>
            </a:r>
            <a:r>
              <a:rPr lang="it-IT" dirty="0" err="1"/>
              <a:t>Goals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B2F198-1224-FC48-B818-FBC76E2AF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108273"/>
            <a:ext cx="11109896" cy="1320727"/>
          </a:xfrm>
        </p:spPr>
        <p:txBody>
          <a:bodyPr>
            <a:normAutofit fontScale="92500" lnSpcReduction="20000"/>
          </a:bodyPr>
          <a:lstStyle/>
          <a:p>
            <a:r>
              <a:rPr lang="it-IT" sz="1800" dirty="0" err="1"/>
              <a:t>Goals</a:t>
            </a:r>
            <a:r>
              <a:rPr lang="it-IT" sz="1800" dirty="0"/>
              <a:t>: to </a:t>
            </a:r>
            <a:r>
              <a:rPr lang="it-IT" sz="1800" dirty="0" err="1"/>
              <a:t>build</a:t>
            </a:r>
            <a:r>
              <a:rPr lang="it-IT" sz="1800" dirty="0"/>
              <a:t> a model </a:t>
            </a:r>
            <a:r>
              <a:rPr lang="it-IT" sz="1800" dirty="0" err="1"/>
              <a:t>able</a:t>
            </a:r>
            <a:r>
              <a:rPr lang="it-IT" sz="1800" dirty="0"/>
              <a:t> to </a:t>
            </a:r>
            <a:r>
              <a:rPr lang="it-IT" sz="1800" dirty="0" err="1"/>
              <a:t>predict</a:t>
            </a:r>
            <a:r>
              <a:rPr lang="it-IT" sz="1800" dirty="0"/>
              <a:t> the </a:t>
            </a:r>
            <a:r>
              <a:rPr lang="it-IT" sz="1800" dirty="0" err="1"/>
              <a:t>final</a:t>
            </a:r>
            <a:r>
              <a:rPr lang="it-IT" sz="1800" dirty="0"/>
              <a:t> </a:t>
            </a:r>
            <a:r>
              <a:rPr lang="it-IT" sz="1800" dirty="0" err="1"/>
              <a:t>price</a:t>
            </a:r>
            <a:r>
              <a:rPr lang="it-IT" sz="1800" dirty="0"/>
              <a:t> </a:t>
            </a:r>
            <a:r>
              <a:rPr lang="it-IT" sz="1800" dirty="0" err="1"/>
              <a:t>based</a:t>
            </a:r>
            <a:r>
              <a:rPr lang="it-IT" sz="1800" dirty="0"/>
              <a:t> on </a:t>
            </a:r>
            <a:r>
              <a:rPr lang="it-IT" sz="1800" dirty="0" err="1"/>
              <a:t>cars</a:t>
            </a:r>
            <a:r>
              <a:rPr lang="it-IT" sz="1800" dirty="0"/>
              <a:t>’ </a:t>
            </a:r>
            <a:r>
              <a:rPr lang="it-IT" sz="1800" dirty="0" err="1"/>
              <a:t>features</a:t>
            </a:r>
            <a:r>
              <a:rPr lang="it-IT" sz="1800" dirty="0"/>
              <a:t>.</a:t>
            </a:r>
          </a:p>
          <a:p>
            <a:pPr marL="0" indent="0">
              <a:buNone/>
            </a:pPr>
            <a:r>
              <a:rPr lang="it-IT" sz="1800" dirty="0"/>
              <a:t>	To </a:t>
            </a:r>
            <a:r>
              <a:rPr lang="it-IT" sz="1800" dirty="0" err="1"/>
              <a:t>achieve</a:t>
            </a:r>
            <a:r>
              <a:rPr lang="it-IT" sz="1800" dirty="0"/>
              <a:t> </a:t>
            </a:r>
            <a:r>
              <a:rPr lang="it-IT" sz="1800" dirty="0" err="1"/>
              <a:t>our</a:t>
            </a:r>
            <a:r>
              <a:rPr lang="it-IT" sz="1800" dirty="0"/>
              <a:t> goal </a:t>
            </a:r>
            <a:r>
              <a:rPr lang="it-IT" sz="1800" dirty="0" err="1"/>
              <a:t>we</a:t>
            </a:r>
            <a:r>
              <a:rPr lang="it-IT" sz="1800" dirty="0"/>
              <a:t> </a:t>
            </a:r>
            <a:r>
              <a:rPr lang="it-IT" sz="1800" dirty="0" err="1"/>
              <a:t>will</a:t>
            </a:r>
            <a:r>
              <a:rPr lang="it-IT" sz="1800" dirty="0"/>
              <a:t> use </a:t>
            </a:r>
            <a:r>
              <a:rPr lang="it-IT" sz="1800" dirty="0" err="1"/>
              <a:t>three</a:t>
            </a:r>
            <a:r>
              <a:rPr lang="it-IT" sz="1800" dirty="0"/>
              <a:t> </a:t>
            </a:r>
            <a:r>
              <a:rPr lang="it-IT" sz="1800" dirty="0" err="1"/>
              <a:t>types</a:t>
            </a:r>
            <a:r>
              <a:rPr lang="it-IT" sz="1800" dirty="0"/>
              <a:t> of </a:t>
            </a:r>
            <a:r>
              <a:rPr lang="it-IT" sz="1800" dirty="0" err="1"/>
              <a:t>regression</a:t>
            </a:r>
            <a:r>
              <a:rPr lang="it-IT" sz="1800" dirty="0"/>
              <a:t>: Ridge, Lasso and Random </a:t>
            </a:r>
            <a:r>
              <a:rPr lang="it-IT" sz="1800" dirty="0" err="1"/>
              <a:t>Forest</a:t>
            </a:r>
            <a:r>
              <a:rPr lang="it-IT" dirty="0"/>
              <a:t>.</a:t>
            </a:r>
          </a:p>
          <a:p>
            <a:pPr marL="0" indent="0">
              <a:buNone/>
            </a:pPr>
            <a:endParaRPr lang="it-IT" sz="1800" dirty="0"/>
          </a:p>
          <a:p>
            <a:r>
              <a:rPr lang="it-IT" sz="1800" dirty="0" err="1"/>
              <a:t>Dataset</a:t>
            </a:r>
            <a:r>
              <a:rPr lang="it-IT" sz="1800" dirty="0"/>
              <a:t>: </a:t>
            </a:r>
            <a:r>
              <a:rPr lang="it-IT" sz="1800" dirty="0" err="1"/>
              <a:t>collection</a:t>
            </a:r>
            <a:r>
              <a:rPr lang="it-IT" sz="1800" dirty="0"/>
              <a:t> of </a:t>
            </a:r>
            <a:r>
              <a:rPr lang="it-IT" sz="1800" dirty="0" err="1"/>
              <a:t>approximatly</a:t>
            </a:r>
            <a:r>
              <a:rPr lang="it-IT" sz="1800" dirty="0"/>
              <a:t> 7000 </a:t>
            </a:r>
            <a:r>
              <a:rPr lang="it-IT" sz="1800" dirty="0" err="1"/>
              <a:t>observations</a:t>
            </a:r>
            <a:r>
              <a:rPr lang="it-IT" sz="1800" dirty="0"/>
              <a:t> of </a:t>
            </a:r>
            <a:r>
              <a:rPr lang="it-IT" sz="1800" dirty="0" err="1"/>
              <a:t>second-hand</a:t>
            </a:r>
            <a:r>
              <a:rPr lang="it-IT" sz="1800" dirty="0"/>
              <a:t> </a:t>
            </a:r>
            <a:r>
              <a:rPr lang="it-IT" sz="1800" dirty="0" err="1"/>
              <a:t>cars</a:t>
            </a:r>
            <a:r>
              <a:rPr lang="it-IT" sz="1800" dirty="0"/>
              <a:t>’ </a:t>
            </a:r>
            <a:r>
              <a:rPr lang="it-IT" sz="1800" dirty="0" err="1"/>
              <a:t>features</a:t>
            </a:r>
            <a:endParaRPr lang="it-IT" sz="1800" dirty="0"/>
          </a:p>
        </p:txBody>
      </p:sp>
      <p:pic>
        <p:nvPicPr>
          <p:cNvPr id="5" name="Immagine 4" descr="Immagine che contiene testo, targa&#10;&#10;Descrizione generata automaticamente">
            <a:extLst>
              <a:ext uri="{FF2B5EF4-FFF2-40B4-BE49-F238E27FC236}">
                <a16:creationId xmlns:a16="http://schemas.microsoft.com/office/drawing/2014/main" id="{4E4632D9-2F87-DB4A-864D-91117458A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30" y="3429000"/>
            <a:ext cx="11840340" cy="3233057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203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2A219A-7AEB-B448-BD95-ED383568D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it-IT" dirty="0" err="1"/>
              <a:t>Exploratory</a:t>
            </a:r>
            <a:r>
              <a:rPr lang="it-IT" dirty="0"/>
              <a:t> Analysis (1)</a:t>
            </a: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C7BF4B26-BC9C-6640-B26C-1CD85EDE2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0" y="2174033"/>
            <a:ext cx="6952162" cy="4366726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439CD33D-3FA5-9A49-9B17-66B8B8AF1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1432" y="2174033"/>
            <a:ext cx="5230568" cy="436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581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1A3CA1B-1530-4046-A299-90F41FE7F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85DE991-651A-4067-9345-354591453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1A7D09E-FC38-41AC-AD2B-A9DCCFCBE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717E301-9A1C-441F-BCE3-A7978A1C3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4C92FBE1-7876-42B4-BB11-46FF68221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C7E708D-45DA-4CB6-811B-A0C9DB917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22" name="Rectangle 21">
              <a:extLst>
                <a:ext uri="{FF2B5EF4-FFF2-40B4-BE49-F238E27FC236}">
                  <a16:creationId xmlns:a16="http://schemas.microsoft.com/office/drawing/2014/main" id="{FEE1D68B-DE71-4E13-91FF-5F0D86B4B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2AEA008-3C62-4CAA-801A-612B2C9140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8BDBFFC4-DA11-4286-BAD2-13798534F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340981"/>
            <a:ext cx="8968085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62A219A-7AEB-B448-BD95-ED383568D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4494107"/>
            <a:ext cx="8133478" cy="940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Exploratory Analysis (2)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83660A7-E849-E74C-A959-B09D8A4DC1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283" y="120929"/>
            <a:ext cx="5441985" cy="407256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9AEF340F-1872-0041-86D6-341010B844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1708" y="156936"/>
            <a:ext cx="5601623" cy="4009352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156C27C7-678B-4ED3-9B3D-3D3029CB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4340981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C6E33E8-C97E-4AB7-8165-99CF27048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93754"/>
            <a:ext cx="8968085" cy="275942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02806-6965-41AA-990C-D508AFD3D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5993754"/>
            <a:ext cx="3080285" cy="275942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21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DD40D7-F36B-47F1-AE37-F48FFAD94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3471801" cy="1080938"/>
          </a:xfrm>
        </p:spPr>
        <p:txBody>
          <a:bodyPr/>
          <a:lstStyle/>
          <a:p>
            <a:r>
              <a:rPr lang="it-IT" dirty="0"/>
              <a:t>OLS </a:t>
            </a:r>
            <a:r>
              <a:rPr lang="it-IT" dirty="0" err="1"/>
              <a:t>Regression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56C946B-CFD3-4AEA-BA7F-D8F8AD92F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644" y="921811"/>
            <a:ext cx="4112536" cy="64241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7D075E1-FCDC-4C1D-A41B-582044926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05" y="5534458"/>
            <a:ext cx="3109229" cy="64013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7B72F1F9-DDA9-493C-9BEB-B5E63BC2A4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405" y="2205891"/>
            <a:ext cx="2621507" cy="313827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F87567B3-FC6F-47AE-A3AE-C3607501B5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2356" y="2099202"/>
            <a:ext cx="6932590" cy="280104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41FBCA58-9FEA-41B2-8DE2-EC61257252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2357" y="2578906"/>
            <a:ext cx="6876868" cy="415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717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6F4EF2-0C06-42D3-B74C-5AA47D631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3518455" cy="1080938"/>
          </a:xfrm>
        </p:spPr>
        <p:txBody>
          <a:bodyPr/>
          <a:lstStyle/>
          <a:p>
            <a:r>
              <a:rPr lang="it-IT" dirty="0"/>
              <a:t>OLS </a:t>
            </a:r>
            <a:r>
              <a:rPr lang="it-IT" dirty="0" err="1"/>
              <a:t>Regression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889CF57-73D8-4121-A519-620E8ADAC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4559" y="2113712"/>
            <a:ext cx="5800419" cy="4287088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548012B0-404A-44EF-84F2-71A1FA1EC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644" y="921811"/>
            <a:ext cx="4112536" cy="64241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ABF3AEE5-1671-423D-98E3-8FF166844E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13711"/>
            <a:ext cx="5800419" cy="428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133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F4DCC03A-7386-4452-8803-74CCDE762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26" y="2613530"/>
            <a:ext cx="5627039" cy="408585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12387C8-E558-D040-A4FB-7A480AC55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Ridge </a:t>
            </a:r>
            <a:r>
              <a:rPr lang="it-IT" dirty="0" err="1"/>
              <a:t>Regression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2C30BC26-FADC-6F44-B75B-B26BD89626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03584" y="1056290"/>
            <a:ext cx="5397653" cy="484619"/>
          </a:xfr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35315B00-FCBD-2142-869F-2BC4A42E15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7576" y="2137227"/>
            <a:ext cx="6003374" cy="342763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E8F1EC0B-2DAC-2641-8D9F-34C44ED8583C}"/>
              </a:ext>
            </a:extLst>
          </p:cNvPr>
          <p:cNvSpPr txBox="1"/>
          <p:nvPr/>
        </p:nvSpPr>
        <p:spPr>
          <a:xfrm>
            <a:off x="3657601" y="4582797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</a:rPr>
              <a:t>λ</a:t>
            </a:r>
            <a:r>
              <a:rPr lang="it-IT" dirty="0">
                <a:solidFill>
                  <a:schemeClr val="bg1"/>
                </a:solidFill>
              </a:rPr>
              <a:t> = 0.01514189 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A940809-FF66-4885-A000-E8348966D2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26" y="2137228"/>
            <a:ext cx="5711015" cy="342763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36A0A41B-666B-4B90-BF70-A4E9F57635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7576" y="2613529"/>
            <a:ext cx="6071798" cy="408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630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2387C8-E558-D040-A4FB-7A480AC55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Ridge </a:t>
            </a:r>
            <a:r>
              <a:rPr lang="it-IT" dirty="0" err="1"/>
              <a:t>Regression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2C30BC26-FADC-6F44-B75B-B26BD89626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3584" y="1056290"/>
            <a:ext cx="5397653" cy="484619"/>
          </a:xfrm>
        </p:spPr>
      </p:pic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A09565D9-2DB8-1647-981E-23BD5D247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04" y="2044689"/>
            <a:ext cx="5226477" cy="324333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E18C0291-380C-E240-BB90-5F776FB059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0189" y="2209799"/>
            <a:ext cx="5780076" cy="433422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B3531E1D-FB0A-4B4B-996D-53C36B2E05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03" y="5349329"/>
            <a:ext cx="5257749" cy="119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17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641562A2-1E8A-4745-B4E1-29CFCA629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57" y="2539115"/>
            <a:ext cx="5670969" cy="4038598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6284E8AA-C3A7-F648-80B4-A2E55BC9D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Lasso </a:t>
            </a:r>
            <a:r>
              <a:rPr lang="it-IT" dirty="0" err="1"/>
              <a:t>Regression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030FF193-AF0F-424A-A0E8-61B4E6BA84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50828" y="1072055"/>
            <a:ext cx="5357715" cy="475010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2DBB5B3-0D14-814C-87CD-50E260FFCA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4979" y="2273032"/>
            <a:ext cx="5941193" cy="188602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2A8A678E-FDB9-EA4C-8DCC-9BB03C79E8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826" y="2278433"/>
            <a:ext cx="5549900" cy="177800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1BA9F2B-20E5-2D40-8285-41B7A8FFF37C}"/>
              </a:ext>
            </a:extLst>
          </p:cNvPr>
          <p:cNvSpPr txBox="1"/>
          <p:nvPr/>
        </p:nvSpPr>
        <p:spPr>
          <a:xfrm>
            <a:off x="2781405" y="3621854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</a:rPr>
              <a:t>λ </a:t>
            </a:r>
            <a:r>
              <a:rPr lang="it-IT" dirty="0">
                <a:solidFill>
                  <a:schemeClr val="bg1"/>
                </a:solidFill>
              </a:rPr>
              <a:t>= 0.003065395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84EB9D1-DC32-49D8-A8B1-B05E1555DB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5005" y="2528900"/>
            <a:ext cx="6111167" cy="403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86327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o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Berlino</Template>
  <TotalTime>718</TotalTime>
  <Words>154</Words>
  <Application>Microsoft Office PowerPoint</Application>
  <PresentationFormat>Widescreen</PresentationFormat>
  <Paragraphs>23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6" baseType="lpstr">
      <vt:lpstr>Arial</vt:lpstr>
      <vt:lpstr>Trebuchet MS</vt:lpstr>
      <vt:lpstr>Berlino</vt:lpstr>
      <vt:lpstr>Cars’ Prices Prediction</vt:lpstr>
      <vt:lpstr>Dataset &amp; Goals</vt:lpstr>
      <vt:lpstr>Exploratory Analysis (1)</vt:lpstr>
      <vt:lpstr>Exploratory Analysis (2)</vt:lpstr>
      <vt:lpstr>OLS Regression</vt:lpstr>
      <vt:lpstr>OLS Regression</vt:lpstr>
      <vt:lpstr>Ridge Regression</vt:lpstr>
      <vt:lpstr>Ridge Regression</vt:lpstr>
      <vt:lpstr>Lasso Regression</vt:lpstr>
      <vt:lpstr>Lasso Regression</vt:lpstr>
      <vt:lpstr>Random Forest</vt:lpstr>
      <vt:lpstr>Random Forest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Cars’ Prices Prediction</dc:title>
  <dc:creator>NICOLÒ OBELLERI</dc:creator>
  <cp:lastModifiedBy>edoardo frigerio</cp:lastModifiedBy>
  <cp:revision>9</cp:revision>
  <dcterms:created xsi:type="dcterms:W3CDTF">2022-03-23T16:47:06Z</dcterms:created>
  <dcterms:modified xsi:type="dcterms:W3CDTF">2022-03-25T09:16:10Z</dcterms:modified>
</cp:coreProperties>
</file>