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9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0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4"/>
  </p:sldMasterIdLst>
  <p:notesMasterIdLst>
    <p:notesMasterId r:id="rId29"/>
  </p:notesMasterIdLst>
  <p:handoutMasterIdLst>
    <p:handoutMasterId r:id="rId30"/>
  </p:handoutMasterIdLst>
  <p:sldIdLst>
    <p:sldId id="256" r:id="rId5"/>
    <p:sldId id="374" r:id="rId6"/>
    <p:sldId id="359" r:id="rId7"/>
    <p:sldId id="360" r:id="rId8"/>
    <p:sldId id="364" r:id="rId9"/>
    <p:sldId id="358" r:id="rId10"/>
    <p:sldId id="366" r:id="rId11"/>
    <p:sldId id="368" r:id="rId12"/>
    <p:sldId id="370" r:id="rId13"/>
    <p:sldId id="367" r:id="rId14"/>
    <p:sldId id="369" r:id="rId15"/>
    <p:sldId id="372" r:id="rId16"/>
    <p:sldId id="373" r:id="rId17"/>
    <p:sldId id="371" r:id="rId18"/>
    <p:sldId id="365" r:id="rId19"/>
    <p:sldId id="356" r:id="rId20"/>
    <p:sldId id="357" r:id="rId21"/>
    <p:sldId id="355" r:id="rId22"/>
    <p:sldId id="351" r:id="rId23"/>
    <p:sldId id="361" r:id="rId24"/>
    <p:sldId id="353" r:id="rId25"/>
    <p:sldId id="352" r:id="rId26"/>
    <p:sldId id="354" r:id="rId27"/>
    <p:sldId id="363" r:id="rId28"/>
  </p:sldIdLst>
  <p:sldSz cx="12192000" cy="6858000"/>
  <p:notesSz cx="6808788" cy="9940925"/>
  <p:embeddedFontLst>
    <p:embeddedFont>
      <p:font typeface="Aptos Narrow" panose="020B0004020202020204" pitchFamily="34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Roboto Condensed" panose="02000000000000000000" pitchFamily="2" charset="0"/>
      <p:regular r:id="rId39"/>
      <p:bold r:id="rId40"/>
      <p:italic r:id="rId41"/>
      <p:boldItalic r:id="rId42"/>
    </p:embeddedFont>
    <p:embeddedFont>
      <p:font typeface="Segoe UI" panose="020B0502040204020203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F7B"/>
    <a:srgbClr val="FFFFFF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559ED9-D1BE-64AA-3F46-94B0EECECF9D}" v="1511" dt="2024-12-17T15:21:03.375"/>
    <p1510:client id="{9DA47100-D6B3-EEAA-B480-456513553B31}" v="4021" dt="2024-12-18T15:14:11.901"/>
    <p1510:client id="{BE412413-CC4A-416A-A3FB-710D1DAE982C}" v="1723" dt="2024-12-18T15:06:36.5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6.xml"/><Relationship Id="rId41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AFED1A96-0A69-63B8-C462-CD48E77AF8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Buono Edoardo, Cerrone Francesco, Vitale Simone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CA6B708-F51D-CE3F-9252-CE458310D1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7EFA9-68F9-4EEA-A070-DDAB60DB8340}" type="datetimeFigureOut">
              <a:rPr lang="it-IT" smtClean="0"/>
              <a:t>18/12/2024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362BE50-AD1C-8821-7548-76D0CFC5BF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245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497E4A9-1730-B8FC-321E-C8A78F56A8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038" y="944245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84483-6268-4FFB-83C2-38DF9CED32E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218264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15:13:56.6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 0,'1382'-24'0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7T15:18:39.0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0,'1139'0,"-1118"0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7T15:20:46.312"/>
    </inkml:context>
    <inkml:brush xml:id="br0">
      <inkml:brushProperty name="width" value="0.17639" units="cm"/>
      <inkml:brushProperty name="height" value="0.3527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0,'2944'0,"-2890"0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7T15:22:33.231"/>
    </inkml:context>
    <inkml:brush xml:id="br0">
      <inkml:brushProperty name="width" value="0.17639" units="cm"/>
      <inkml:brushProperty name="height" value="0.3527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0,'2061'0,"-2023"0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7T15:23:37.901"/>
    </inkml:context>
    <inkml:brush xml:id="br0">
      <inkml:brushProperty name="width" value="0.17639" units="cm"/>
      <inkml:brushProperty name="height" value="0.3527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0,'4121'0,"-4045"0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15:26:47.60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 0,'4099'0'0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15:27:09.36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 0,'2821'78'0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15:27:17.54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 0,'4156'103'0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50475" cy="49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45769" rIns="91562" bIns="45769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it-IT"/>
              <a:t>Buono Edoardo, Cerrone Francesco, Vitale Simone</a:t>
            </a:r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6738" y="0"/>
            <a:ext cx="2950475" cy="49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45769" rIns="91562" bIns="45769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3013"/>
            <a:ext cx="5964238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880" y="4784069"/>
            <a:ext cx="5447030" cy="391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45769" rIns="91562" bIns="45769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2155"/>
            <a:ext cx="2950475" cy="49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45769" rIns="91562" bIns="45769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6738" y="9442155"/>
            <a:ext cx="2950475" cy="49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45769" rIns="91562" bIns="4576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38" name="Google Shape;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6AF6AE-8DB3-28AD-C878-D4553F57D6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1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F7BB343-C011-05D7-327C-1613A56F1818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BEE065BD-1A4A-8329-8790-8A5648F89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44024EB1-528B-F004-B41D-68F5E8D158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32AA47F8-E6C4-8A1E-B084-BF1637B36D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AF6B59-8AC2-44AF-3642-1020D15CEC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5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A4925C3-CFC8-7F18-EE31-7D80146D4F4F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2394384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BEE065BD-1A4A-8329-8790-8A5648F89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44024EB1-528B-F004-B41D-68F5E8D158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32AA47F8-E6C4-8A1E-B084-BF1637B36D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AF6B59-8AC2-44AF-3642-1020D15CEC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6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A4925C3-CFC8-7F18-EE31-7D80146D4F4F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1932399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BEE065BD-1A4A-8329-8790-8A5648F89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44024EB1-528B-F004-B41D-68F5E8D158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32AA47F8-E6C4-8A1E-B084-BF1637B36D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AF6B59-8AC2-44AF-3642-1020D15CEC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7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A4925C3-CFC8-7F18-EE31-7D80146D4F4F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1005504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BEE065BD-1A4A-8329-8790-8A5648F89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44024EB1-528B-F004-B41D-68F5E8D158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32AA47F8-E6C4-8A1E-B084-BF1637B36D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AF6B59-8AC2-44AF-3642-1020D15CEC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8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A4925C3-CFC8-7F18-EE31-7D80146D4F4F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494286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BEE065BD-1A4A-8329-8790-8A5648F89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44024EB1-528B-F004-B41D-68F5E8D158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32AA47F8-E6C4-8A1E-B084-BF1637B36D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AF6B59-8AC2-44AF-3642-1020D15CEC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9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A4925C3-CFC8-7F18-EE31-7D80146D4F4F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2773588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3B6E266-2360-830B-B989-DD2B11E36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9CB79128-DB72-C307-330F-756A70E566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D8E772FC-3EC5-9E5A-189A-4E39454E05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43E715-D807-905A-73AC-A339244CE9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10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644F6F0-B08B-C995-7299-DD2EB2DD98DC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737766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710E5833-E53B-A30A-6DD6-60F6EE9F9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A80B38DC-63AB-98A9-3B9B-C5428DB515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0A0B269E-6F69-AA39-6F87-0B186FC1E0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275CD3-4CE9-0596-A758-9A0EC07354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11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20931C4-2A69-7F1B-AABC-FD1F092979DD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2449559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EB70660-2901-CB69-7729-507129FD9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3D743F46-2CAA-C070-DC6F-4917A27CB8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EB39245F-FAB7-BC94-7459-9EE9179F1E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8C2DBB-BD62-3271-326E-D3B89C78F1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12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64CDC98-042A-4D10-3B74-BB3D762F494F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2264040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1DA47F7-AB19-F88B-D319-43C5D6536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002CFBBB-9B4B-8647-C078-9CB41D469B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B01FFAF6-C000-72A7-1546-5C091E1CEA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A4514D-2692-8D90-3385-3BE536EB46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13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992D93E-F36E-2242-8EB5-1105F1C43B10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962208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9D784A-D19D-599D-E78C-7380E19795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14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3918C35-E27D-6B47-01B4-F6ED87554F95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2463040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9D784A-D19D-599D-E78C-7380E19795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3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3918C35-E27D-6B47-01B4-F6ED87554F95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4031961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506A8948-AD63-4143-F137-028A90736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8C9E07E0-6006-2D96-724A-5AA420B20C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30CF6AA3-1995-E8C1-69A7-18CBD3BDF8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D01A7E-F904-4ED7-E1BB-A02DA3FCC1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15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D1BC82D-F39C-6247-CBA8-0A246DEE022B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3759965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9D784A-D19D-599D-E78C-7380E19795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16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3918C35-E27D-6B47-01B4-F6ED87554F95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1277228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9D784A-D19D-599D-E78C-7380E19795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17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3918C35-E27D-6B47-01B4-F6ED87554F95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284491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9D784A-D19D-599D-E78C-7380E19795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18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3918C35-E27D-6B47-01B4-F6ED87554F95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35122667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BEE065BD-1A4A-8329-8790-8A5648F89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44024EB1-528B-F004-B41D-68F5E8D158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32AA47F8-E6C4-8A1E-B084-BF1637B36D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AF6B59-8AC2-44AF-3642-1020D15CEC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23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A4925C3-CFC8-7F18-EE31-7D80146D4F4F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1027314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9D784A-D19D-599D-E78C-7380E19795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20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3918C35-E27D-6B47-01B4-F6ED87554F95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2345421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9D784A-D19D-599D-E78C-7380E19795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21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3918C35-E27D-6B47-01B4-F6ED87554F95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1055811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9D784A-D19D-599D-E78C-7380E19795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22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3918C35-E27D-6B47-01B4-F6ED87554F95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3248786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9D784A-D19D-599D-E78C-7380E19795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19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3918C35-E27D-6B47-01B4-F6ED87554F95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2459563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BEE065BD-1A4A-8329-8790-8A5648F89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44024EB1-528B-F004-B41D-68F5E8D158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32AA47F8-E6C4-8A1E-B084-BF1637B36D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AF6B59-8AC2-44AF-3642-1020D15CEC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2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A4925C3-CFC8-7F18-EE31-7D80146D4F4F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3812929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BEE065BD-1A4A-8329-8790-8A5648F89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44024EB1-528B-F004-B41D-68F5E8D158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32AA47F8-E6C4-8A1E-B084-BF1637B36D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AF6B59-8AC2-44AF-3642-1020D15CEC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3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A4925C3-CFC8-7F18-EE31-7D80146D4F4F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413382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BEE065BD-1A4A-8329-8790-8A5648F89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44024EB1-528B-F004-B41D-68F5E8D158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32AA47F8-E6C4-8A1E-B084-BF1637B36D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AF6B59-8AC2-44AF-3642-1020D15CEC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4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A4925C3-CFC8-7F18-EE31-7D80146D4F4F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257441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Empt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509000" y="292800"/>
            <a:ext cx="917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700"/>
              <a:buFont typeface="Roboto"/>
              <a:buNone/>
              <a:defRPr sz="3700" b="1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700"/>
              <a:buFont typeface="Roboto"/>
              <a:buNone/>
              <a:defRPr sz="3700" b="1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700"/>
              <a:buFont typeface="Roboto"/>
              <a:buNone/>
              <a:defRPr sz="3700" b="1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700"/>
              <a:buFont typeface="Roboto"/>
              <a:buNone/>
              <a:defRPr sz="3700" b="1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700"/>
              <a:buFont typeface="Roboto"/>
              <a:buNone/>
              <a:defRPr sz="3700" b="1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700"/>
              <a:buFont typeface="Roboto"/>
              <a:buNone/>
              <a:defRPr sz="3700" b="1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700"/>
              <a:buFont typeface="Roboto"/>
              <a:buNone/>
              <a:defRPr sz="3700" b="1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700"/>
              <a:buFont typeface="Roboto"/>
              <a:buNone/>
              <a:defRPr sz="3700" b="1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700"/>
              <a:buFont typeface="Roboto"/>
              <a:buNone/>
              <a:defRPr sz="3700" b="1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483200" y="775600"/>
            <a:ext cx="92256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None/>
              <a:defRPr sz="1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None/>
              <a:defRPr sz="1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None/>
              <a:defRPr sz="1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None/>
              <a:defRPr sz="1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None/>
              <a:defRPr sz="1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None/>
              <a:defRPr sz="1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None/>
              <a:defRPr sz="1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None/>
              <a:defRPr sz="1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2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26.png"/><Relationship Id="rId4" Type="http://schemas.openxmlformats.org/officeDocument/2006/relationships/image" Target="../media/image3.gif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34.png"/><Relationship Id="rId3" Type="http://schemas.openxmlformats.org/officeDocument/2006/relationships/image" Target="../media/image2.jpeg"/><Relationship Id="rId7" Type="http://schemas.openxmlformats.org/officeDocument/2006/relationships/image" Target="../media/image31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3.png"/><Relationship Id="rId5" Type="http://schemas.openxmlformats.org/officeDocument/2006/relationships/image" Target="../media/image29.png"/><Relationship Id="rId10" Type="http://schemas.openxmlformats.org/officeDocument/2006/relationships/customXml" Target="../ink/ink4.xml"/><Relationship Id="rId4" Type="http://schemas.openxmlformats.org/officeDocument/2006/relationships/image" Target="../media/image3.gif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40.png"/><Relationship Id="rId3" Type="http://schemas.openxmlformats.org/officeDocument/2006/relationships/image" Target="../media/image2.jpeg"/><Relationship Id="rId7" Type="http://schemas.openxmlformats.org/officeDocument/2006/relationships/image" Target="../media/image37.png"/><Relationship Id="rId12" Type="http://schemas.openxmlformats.org/officeDocument/2006/relationships/customXml" Target="../ink/ink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39.png"/><Relationship Id="rId5" Type="http://schemas.openxmlformats.org/officeDocument/2006/relationships/image" Target="../media/image35.png"/><Relationship Id="rId10" Type="http://schemas.openxmlformats.org/officeDocument/2006/relationships/customXml" Target="../ink/ink7.xml"/><Relationship Id="rId4" Type="http://schemas.openxmlformats.org/officeDocument/2006/relationships/image" Target="../media/image3.gif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3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203E95D-A388-9E12-2383-273EBB448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89" y="-644129"/>
            <a:ext cx="4816285" cy="4770436"/>
          </a:xfrm>
          <a:prstGeom prst="rect">
            <a:avLst/>
          </a:prstGeom>
        </p:spPr>
      </p:pic>
      <p:pic>
        <p:nvPicPr>
          <p:cNvPr id="3" name="Google Shape;67;p11">
            <a:extLst>
              <a:ext uri="{FF2B5EF4-FFF2-40B4-BE49-F238E27FC236}">
                <a16:creationId xmlns:a16="http://schemas.microsoft.com/office/drawing/2014/main" id="{E90B56B7-6A51-1629-48DB-0B3A9D9DC9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b="50029"/>
          <a:stretch/>
        </p:blipFill>
        <p:spPr>
          <a:xfrm>
            <a:off x="0" y="4588675"/>
            <a:ext cx="12192003" cy="22693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CE68247-AB81-4FD1-99E8-334B7B768DD4}"/>
              </a:ext>
            </a:extLst>
          </p:cNvPr>
          <p:cNvSpPr txBox="1"/>
          <p:nvPr/>
        </p:nvSpPr>
        <p:spPr>
          <a:xfrm>
            <a:off x="5697592" y="1066800"/>
            <a:ext cx="629274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 b="1">
                <a:solidFill>
                  <a:srgbClr val="575F7B"/>
                </a:solidFill>
                <a:latin typeface="Roboto Condensed"/>
                <a:ea typeface="Roboto Condensed"/>
              </a:rPr>
              <a:t>Laboratorio di Gestione Database</a:t>
            </a:r>
          </a:p>
        </p:txBody>
      </p:sp>
      <p:sp>
        <p:nvSpPr>
          <p:cNvPr id="4" name="AutoShape 2" descr="A detailed illustration of a small sparrow bird perched on a branch. The sparrow should have brown, white, and gray feathers, a small beak, and bright eyes. The background should be soft and natural, resembling a blurred forest or garden scene. The bird should appear realistic and delicate, capturing its natural texture and posture.">
            <a:extLst>
              <a:ext uri="{FF2B5EF4-FFF2-40B4-BE49-F238E27FC236}">
                <a16:creationId xmlns:a16="http://schemas.microsoft.com/office/drawing/2014/main" id="{8B7E3581-DF1A-3017-6B7C-13CC6468FF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CasellaDiTesto 1">
            <a:extLst>
              <a:ext uri="{FF2B5EF4-FFF2-40B4-BE49-F238E27FC236}">
                <a16:creationId xmlns:a16="http://schemas.microsoft.com/office/drawing/2014/main" id="{C2D8EF10-0E59-3814-61B8-8B149D430BF3}"/>
              </a:ext>
            </a:extLst>
          </p:cNvPr>
          <p:cNvSpPr txBox="1"/>
          <p:nvPr/>
        </p:nvSpPr>
        <p:spPr>
          <a:xfrm>
            <a:off x="-1598557" y="4191000"/>
            <a:ext cx="11445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>
                <a:solidFill>
                  <a:srgbClr val="575F7B"/>
                </a:solidFill>
                <a:latin typeface="Roboto Condensed"/>
                <a:ea typeface="Roboto Condensed"/>
              </a:rPr>
              <a:t>Edoardo Buono, Francesco Cerrone  e Simone Vitale</a:t>
            </a:r>
          </a:p>
        </p:txBody>
      </p:sp>
      <p:sp>
        <p:nvSpPr>
          <p:cNvPr id="8" name="CasellaDiTesto 1">
            <a:extLst>
              <a:ext uri="{FF2B5EF4-FFF2-40B4-BE49-F238E27FC236}">
                <a16:creationId xmlns:a16="http://schemas.microsoft.com/office/drawing/2014/main" id="{42638FB0-DBFC-A97F-8310-8AB1324FAC30}"/>
              </a:ext>
            </a:extLst>
          </p:cNvPr>
          <p:cNvSpPr txBox="1"/>
          <p:nvPr/>
        </p:nvSpPr>
        <p:spPr>
          <a:xfrm>
            <a:off x="6097642" y="1714499"/>
            <a:ext cx="576886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>
                <a:solidFill>
                  <a:srgbClr val="575F7B"/>
                </a:solidFill>
                <a:latin typeface="Roboto Condensed"/>
                <a:ea typeface="Roboto Condensed"/>
              </a:rPr>
              <a:t>Navigando tra le Stelle: Un’Analisi Dati in Star Trek</a:t>
            </a:r>
            <a:endParaRPr lang="en-US">
              <a:latin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4736801-279D-4DC1-49B1-FED47D498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>
            <a:extLst>
              <a:ext uri="{FF2B5EF4-FFF2-40B4-BE49-F238E27FC236}">
                <a16:creationId xmlns:a16="http://schemas.microsoft.com/office/drawing/2014/main" id="{709418D9-82F3-17A2-3CB8-9B0D92F351DE}"/>
              </a:ext>
            </a:extLst>
          </p:cNvPr>
          <p:cNvPicPr preferRelativeResize="0"/>
          <p:nvPr/>
        </p:nvPicPr>
        <p:blipFill rotWithShape="1">
          <a:blip r:embed="rId3">
            <a:alphaModFix amt="50000"/>
          </a:blip>
          <a:srcRect b="50029"/>
          <a:stretch/>
        </p:blipFill>
        <p:spPr>
          <a:xfrm>
            <a:off x="0" y="4588674"/>
            <a:ext cx="12192003" cy="2269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1">
            <a:extLst>
              <a:ext uri="{FF2B5EF4-FFF2-40B4-BE49-F238E27FC236}">
                <a16:creationId xmlns:a16="http://schemas.microsoft.com/office/drawing/2014/main" id="{3BADDAAD-D1EF-537C-C4B9-7F2C06D1E504}"/>
              </a:ext>
            </a:extLst>
          </p:cNvPr>
          <p:cNvCxnSpPr/>
          <p:nvPr/>
        </p:nvCxnSpPr>
        <p:spPr>
          <a:xfrm>
            <a:off x="0" y="3658450"/>
            <a:ext cx="12175200" cy="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8167124-D312-3F5C-4AAD-05C31DB5B83C}"/>
              </a:ext>
            </a:extLst>
          </p:cNvPr>
          <p:cNvSpPr txBox="1"/>
          <p:nvPr/>
        </p:nvSpPr>
        <p:spPr>
          <a:xfrm>
            <a:off x="641023" y="1178351"/>
            <a:ext cx="10237509" cy="3230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14999"/>
              </a:lnSpc>
            </a:pPr>
            <a:r>
              <a:rPr lang="it-IT">
                <a:solidFill>
                  <a:srgbClr val="575F7B"/>
                </a:solidFill>
                <a:ea typeface="Roboto Condensed"/>
              </a:rPr>
              <a:t>Utilizzo delle classi per una migliore gestione del codice e conseguente miglioramento della sua modularità.</a:t>
            </a:r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0970929-CDB9-6222-E0D5-EADE57E7C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sp>
        <p:nvSpPr>
          <p:cNvPr id="6" name="Google Shape;71;p11">
            <a:extLst>
              <a:ext uri="{FF2B5EF4-FFF2-40B4-BE49-F238E27FC236}">
                <a16:creationId xmlns:a16="http://schemas.microsoft.com/office/drawing/2014/main" id="{93623421-0B1B-B338-2EBE-8172DA4A740A}"/>
              </a:ext>
            </a:extLst>
          </p:cNvPr>
          <p:cNvSpPr txBox="1"/>
          <p:nvPr/>
        </p:nvSpPr>
        <p:spPr>
          <a:xfrm>
            <a:off x="666150" y="386511"/>
            <a:ext cx="10859700" cy="69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3000"/>
            </a:pPr>
            <a:r>
              <a:rPr lang="it-IT" sz="2400" b="1" i="0" u="none" strike="noStrike" baseline="0">
                <a:solidFill>
                  <a:srgbClr val="575F7B"/>
                </a:solidFill>
                <a:latin typeface="Roboto Condensed"/>
              </a:rPr>
              <a:t>PYTHON</a:t>
            </a:r>
            <a:r>
              <a:rPr lang="it-IT" sz="2400" b="0" i="0">
                <a:latin typeface="Roboto Condensed"/>
              </a:rPr>
              <a:t>​</a:t>
            </a:r>
            <a:endParaRPr lang="it-IT" sz="2400" b="1">
              <a:solidFill>
                <a:srgbClr val="575F7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E8B084E-B406-12B2-28EE-2A939042E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88" y="1609725"/>
            <a:ext cx="2466975" cy="2400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DBC5DC-0950-CACD-9C38-3676C201ACCB}"/>
              </a:ext>
            </a:extLst>
          </p:cNvPr>
          <p:cNvSpPr txBox="1"/>
          <p:nvPr/>
        </p:nvSpPr>
        <p:spPr>
          <a:xfrm>
            <a:off x="3702843" y="1785937"/>
            <a:ext cx="5476875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b="1"/>
              <a:t> Config.ini</a:t>
            </a:r>
            <a:r>
              <a:rPr lang="en-US"/>
              <a:t>: A file used for configuring both the </a:t>
            </a:r>
            <a:r>
              <a:rPr lang="en-US" err="1">
                <a:latin typeface="Consolas"/>
              </a:rPr>
              <a:t>EpisodeManager</a:t>
            </a:r>
            <a:r>
              <a:rPr lang="en-US"/>
              <a:t> and </a:t>
            </a:r>
            <a:r>
              <a:rPr lang="en-US" err="1">
                <a:latin typeface="Consolas"/>
              </a:rPr>
              <a:t>IniManager</a:t>
            </a:r>
            <a:r>
              <a:rPr lang="en-US"/>
              <a:t> classes.</a:t>
            </a:r>
          </a:p>
          <a:p>
            <a:pPr>
              <a:buFont typeface="Arial"/>
              <a:buChar char="•"/>
            </a:pPr>
            <a:r>
              <a:rPr lang="en-US" b="1"/>
              <a:t> </a:t>
            </a:r>
            <a:r>
              <a:rPr lang="en-US" b="1" err="1"/>
              <a:t>TXT_Data</a:t>
            </a:r>
            <a:r>
              <a:rPr lang="en-US"/>
              <a:t>: A folder containing the text files that will be processed.</a:t>
            </a:r>
          </a:p>
          <a:p>
            <a:pPr>
              <a:buFont typeface="Arial"/>
              <a:buChar char="•"/>
            </a:pPr>
            <a:r>
              <a:rPr lang="en-US" b="1"/>
              <a:t> </a:t>
            </a:r>
            <a:r>
              <a:rPr lang="en-US" b="1" err="1"/>
              <a:t>EpisodeManager</a:t>
            </a:r>
            <a:r>
              <a:rPr lang="en-US"/>
              <a:t>: A class responsible for reading and parsing JSON files. It also manages the connection to SQL Server and uploads the parsed data.</a:t>
            </a:r>
          </a:p>
          <a:p>
            <a:pPr>
              <a:buFont typeface="Arial"/>
              <a:buChar char="•"/>
            </a:pPr>
            <a:r>
              <a:rPr lang="en-US" b="1"/>
              <a:t> </a:t>
            </a:r>
            <a:r>
              <a:rPr lang="en-US" b="1" err="1"/>
              <a:t>Episodes_data.json</a:t>
            </a:r>
            <a:r>
              <a:rPr lang="en-US"/>
              <a:t>: The file generated by the </a:t>
            </a:r>
            <a:r>
              <a:rPr lang="en-US" err="1">
                <a:latin typeface="Consolas"/>
              </a:rPr>
              <a:t>EpisodeManager</a:t>
            </a:r>
            <a:r>
              <a:rPr lang="en-US"/>
              <a:t> containing the parsed episode data.</a:t>
            </a:r>
          </a:p>
          <a:p>
            <a:pPr>
              <a:buFont typeface="Arial"/>
              <a:buChar char="•"/>
            </a:pPr>
            <a:r>
              <a:rPr lang="en-US" b="1"/>
              <a:t> </a:t>
            </a:r>
            <a:r>
              <a:rPr lang="en-US" b="1" err="1"/>
              <a:t>IniManager</a:t>
            </a:r>
            <a:r>
              <a:rPr lang="en-US"/>
              <a:t>: A class responsible for locating the </a:t>
            </a:r>
            <a:r>
              <a:rPr lang="en-US" err="1">
                <a:latin typeface="Consolas"/>
              </a:rPr>
              <a:t>TXT_Data</a:t>
            </a:r>
            <a:r>
              <a:rPr lang="en-US"/>
              <a:t> directory and retrieving the database connection string from </a:t>
            </a:r>
            <a:r>
              <a:rPr lang="en-US">
                <a:latin typeface="Consolas"/>
              </a:rPr>
              <a:t>config.ini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 b="1"/>
              <a:t> Project.py</a:t>
            </a:r>
            <a:r>
              <a:rPr lang="en-US"/>
              <a:t>: A script that ensures smooth integration between the </a:t>
            </a:r>
            <a:r>
              <a:rPr lang="en-US" err="1">
                <a:latin typeface="Consolas"/>
              </a:rPr>
              <a:t>EpisodeManager</a:t>
            </a:r>
            <a:r>
              <a:rPr lang="en-US"/>
              <a:t> and </a:t>
            </a:r>
            <a:r>
              <a:rPr lang="en-US" err="1">
                <a:latin typeface="Consolas"/>
              </a:rPr>
              <a:t>IniManager</a:t>
            </a:r>
            <a:r>
              <a:rPr lang="en-US"/>
              <a:t> classes.</a:t>
            </a:r>
          </a:p>
          <a:p>
            <a:pPr marL="285750" indent="-285750">
              <a:buFont typeface="Calibri"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49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4736801-279D-4DC1-49B1-FED47D498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>
            <a:extLst>
              <a:ext uri="{FF2B5EF4-FFF2-40B4-BE49-F238E27FC236}">
                <a16:creationId xmlns:a16="http://schemas.microsoft.com/office/drawing/2014/main" id="{709418D9-82F3-17A2-3CB8-9B0D92F351DE}"/>
              </a:ext>
            </a:extLst>
          </p:cNvPr>
          <p:cNvPicPr preferRelativeResize="0"/>
          <p:nvPr/>
        </p:nvPicPr>
        <p:blipFill rotWithShape="1">
          <a:blip r:embed="rId3">
            <a:alphaModFix amt="50000"/>
          </a:blip>
          <a:srcRect b="50029"/>
          <a:stretch/>
        </p:blipFill>
        <p:spPr>
          <a:xfrm>
            <a:off x="0" y="4588674"/>
            <a:ext cx="12192003" cy="2269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1">
            <a:extLst>
              <a:ext uri="{FF2B5EF4-FFF2-40B4-BE49-F238E27FC236}">
                <a16:creationId xmlns:a16="http://schemas.microsoft.com/office/drawing/2014/main" id="{3BADDAAD-D1EF-537C-C4B9-7F2C06D1E504}"/>
              </a:ext>
            </a:extLst>
          </p:cNvPr>
          <p:cNvCxnSpPr/>
          <p:nvPr/>
        </p:nvCxnSpPr>
        <p:spPr>
          <a:xfrm>
            <a:off x="0" y="3667159"/>
            <a:ext cx="12175200" cy="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8167124-D312-3F5C-4AAD-05C31DB5B83C}"/>
              </a:ext>
            </a:extLst>
          </p:cNvPr>
          <p:cNvSpPr txBox="1"/>
          <p:nvPr/>
        </p:nvSpPr>
        <p:spPr>
          <a:xfrm>
            <a:off x="641023" y="1178351"/>
            <a:ext cx="10237509" cy="318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it-IT">
                <a:solidFill>
                  <a:srgbClr val="575F7B"/>
                </a:solidFill>
              </a:rPr>
              <a:t>Struttura di ogni file: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0970929-CDB9-6222-E0D5-EADE57E7C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sp>
        <p:nvSpPr>
          <p:cNvPr id="6" name="Google Shape;71;p11">
            <a:extLst>
              <a:ext uri="{FF2B5EF4-FFF2-40B4-BE49-F238E27FC236}">
                <a16:creationId xmlns:a16="http://schemas.microsoft.com/office/drawing/2014/main" id="{93623421-0B1B-B338-2EBE-8172DA4A740A}"/>
              </a:ext>
            </a:extLst>
          </p:cNvPr>
          <p:cNvSpPr txBox="1"/>
          <p:nvPr/>
        </p:nvSpPr>
        <p:spPr>
          <a:xfrm>
            <a:off x="666150" y="386511"/>
            <a:ext cx="10859700" cy="69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3000"/>
            </a:pPr>
            <a:r>
              <a:rPr lang="it-IT" sz="2400" b="1" i="0" u="none" strike="noStrike" baseline="0">
                <a:solidFill>
                  <a:srgbClr val="575F7B"/>
                </a:solidFill>
                <a:latin typeface="Roboto Condensed"/>
                <a:ea typeface="Roboto Condensed"/>
                <a:cs typeface="Roboto Condensed"/>
              </a:rPr>
              <a:t>PYTHON</a:t>
            </a:r>
            <a:r>
              <a:rPr lang="it-IT" sz="2400" b="0" i="0" u="none" strike="noStrike" baseline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</a:rPr>
              <a:t>​</a:t>
            </a:r>
            <a:endParaRPr lang="it-IT" sz="2400" b="1">
              <a:solidFill>
                <a:srgbClr val="575F7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0E2B5-2FE2-5C89-1B57-CA14B35BAE8C}"/>
              </a:ext>
            </a:extLst>
          </p:cNvPr>
          <p:cNvSpPr txBox="1"/>
          <p:nvPr/>
        </p:nvSpPr>
        <p:spPr>
          <a:xfrm>
            <a:off x="666750" y="1595437"/>
            <a:ext cx="18097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>
                <a:solidFill>
                  <a:srgbClr val="575F7B"/>
                </a:solidFill>
              </a:rPr>
              <a:t>Config.ini</a:t>
            </a:r>
            <a:endParaRPr lang="en-US"/>
          </a:p>
          <a:p>
            <a:endParaRPr lang="en-US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49E5BDE4-A317-CC83-DAA0-32DCFE33A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53" y="1943986"/>
            <a:ext cx="10334625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4293EC-435C-D9A1-F480-D285438EE422}"/>
              </a:ext>
            </a:extLst>
          </p:cNvPr>
          <p:cNvSpPr txBox="1"/>
          <p:nvPr/>
        </p:nvSpPr>
        <p:spPr>
          <a:xfrm>
            <a:off x="665088" y="2902356"/>
            <a:ext cx="188118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Char char="•"/>
            </a:pPr>
            <a:r>
              <a:rPr lang="en-US">
                <a:solidFill>
                  <a:srgbClr val="575F7B"/>
                </a:solidFill>
              </a:rPr>
              <a:t>Project.py</a:t>
            </a:r>
            <a:endParaRPr lang="en-US"/>
          </a:p>
          <a:p>
            <a:endParaRPr lang="en-US"/>
          </a:p>
        </p:txBody>
      </p:sp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5F8CF19-9390-8750-9D31-8A228A9951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661" y="3322595"/>
            <a:ext cx="5543550" cy="1962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9D6CD223-E00F-3BCA-5A62-6A3441748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1186" y="3325886"/>
            <a:ext cx="4762500" cy="1962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863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4736801-279D-4DC1-49B1-FED47D498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>
            <a:extLst>
              <a:ext uri="{FF2B5EF4-FFF2-40B4-BE49-F238E27FC236}">
                <a16:creationId xmlns:a16="http://schemas.microsoft.com/office/drawing/2014/main" id="{709418D9-82F3-17A2-3CB8-9B0D92F351DE}"/>
              </a:ext>
            </a:extLst>
          </p:cNvPr>
          <p:cNvPicPr preferRelativeResize="0"/>
          <p:nvPr/>
        </p:nvPicPr>
        <p:blipFill rotWithShape="1">
          <a:blip r:embed="rId3">
            <a:alphaModFix amt="50000"/>
          </a:blip>
          <a:srcRect b="50029"/>
          <a:stretch/>
        </p:blipFill>
        <p:spPr>
          <a:xfrm>
            <a:off x="0" y="4588674"/>
            <a:ext cx="12192003" cy="2269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1">
            <a:extLst>
              <a:ext uri="{FF2B5EF4-FFF2-40B4-BE49-F238E27FC236}">
                <a16:creationId xmlns:a16="http://schemas.microsoft.com/office/drawing/2014/main" id="{3BADDAAD-D1EF-537C-C4B9-7F2C06D1E504}"/>
              </a:ext>
            </a:extLst>
          </p:cNvPr>
          <p:cNvCxnSpPr/>
          <p:nvPr/>
        </p:nvCxnSpPr>
        <p:spPr>
          <a:xfrm>
            <a:off x="0" y="3667159"/>
            <a:ext cx="12175200" cy="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8167124-D312-3F5C-4AAD-05C31DB5B83C}"/>
              </a:ext>
            </a:extLst>
          </p:cNvPr>
          <p:cNvSpPr txBox="1"/>
          <p:nvPr/>
        </p:nvSpPr>
        <p:spPr>
          <a:xfrm>
            <a:off x="641023" y="1178351"/>
            <a:ext cx="10237509" cy="5667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it-IT">
                <a:solidFill>
                  <a:srgbClr val="575F7B"/>
                </a:solidFill>
              </a:rPr>
              <a:t>Classe: </a:t>
            </a:r>
          </a:p>
          <a:p>
            <a:pPr algn="just">
              <a:lnSpc>
                <a:spcPct val="115000"/>
              </a:lnSpc>
            </a:pPr>
            <a:endParaRPr lang="it-IT">
              <a:solidFill>
                <a:srgbClr val="575F7B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0970929-CDB9-6222-E0D5-EADE57E7C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sp>
        <p:nvSpPr>
          <p:cNvPr id="6" name="Google Shape;71;p11">
            <a:extLst>
              <a:ext uri="{FF2B5EF4-FFF2-40B4-BE49-F238E27FC236}">
                <a16:creationId xmlns:a16="http://schemas.microsoft.com/office/drawing/2014/main" id="{93623421-0B1B-B338-2EBE-8172DA4A740A}"/>
              </a:ext>
            </a:extLst>
          </p:cNvPr>
          <p:cNvSpPr txBox="1"/>
          <p:nvPr/>
        </p:nvSpPr>
        <p:spPr>
          <a:xfrm>
            <a:off x="666150" y="386511"/>
            <a:ext cx="10859700" cy="69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3000"/>
            </a:pPr>
            <a:r>
              <a:rPr lang="it-IT" sz="2400" b="1" i="0" u="none" strike="noStrike" baseline="0">
                <a:solidFill>
                  <a:srgbClr val="575F7B"/>
                </a:solidFill>
                <a:latin typeface="Roboto Condensed"/>
                <a:ea typeface="Roboto Condensed"/>
                <a:cs typeface="Roboto Condensed"/>
              </a:rPr>
              <a:t>PYTHON</a:t>
            </a:r>
            <a:r>
              <a:rPr lang="it-IT" sz="2400" b="0" i="0" u="none" strike="noStrike" baseline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</a:rPr>
              <a:t>​</a:t>
            </a:r>
            <a:endParaRPr lang="it-IT" sz="2400" b="1">
              <a:solidFill>
                <a:srgbClr val="575F7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0E2B5-2FE2-5C89-1B57-CA14B35BAE8C}"/>
              </a:ext>
            </a:extLst>
          </p:cNvPr>
          <p:cNvSpPr txBox="1"/>
          <p:nvPr/>
        </p:nvSpPr>
        <p:spPr>
          <a:xfrm>
            <a:off x="666750" y="1452562"/>
            <a:ext cx="18097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err="1">
                <a:solidFill>
                  <a:srgbClr val="575F7B"/>
                </a:solidFill>
              </a:rPr>
              <a:t>IniManager</a:t>
            </a:r>
            <a:endParaRPr lang="en-US"/>
          </a:p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293EC-435C-D9A1-F480-D285438EE422}"/>
              </a:ext>
            </a:extLst>
          </p:cNvPr>
          <p:cNvSpPr txBox="1"/>
          <p:nvPr/>
        </p:nvSpPr>
        <p:spPr>
          <a:xfrm>
            <a:off x="665088" y="2902356"/>
            <a:ext cx="188118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-Project.py</a:t>
            </a:r>
          </a:p>
          <a:p>
            <a:endParaRPr lang="en-US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25272CC-F92A-9BCE-FA13-B52D7F018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88" y="1743075"/>
            <a:ext cx="6334125" cy="4267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8185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4736801-279D-4DC1-49B1-FED47D498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>
            <a:extLst>
              <a:ext uri="{FF2B5EF4-FFF2-40B4-BE49-F238E27FC236}">
                <a16:creationId xmlns:a16="http://schemas.microsoft.com/office/drawing/2014/main" id="{709418D9-82F3-17A2-3CB8-9B0D92F351DE}"/>
              </a:ext>
            </a:extLst>
          </p:cNvPr>
          <p:cNvPicPr preferRelativeResize="0"/>
          <p:nvPr/>
        </p:nvPicPr>
        <p:blipFill rotWithShape="1">
          <a:blip r:embed="rId3">
            <a:alphaModFix amt="50000"/>
          </a:blip>
          <a:srcRect b="50029"/>
          <a:stretch/>
        </p:blipFill>
        <p:spPr>
          <a:xfrm>
            <a:off x="0" y="4588674"/>
            <a:ext cx="12192003" cy="2269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1">
            <a:extLst>
              <a:ext uri="{FF2B5EF4-FFF2-40B4-BE49-F238E27FC236}">
                <a16:creationId xmlns:a16="http://schemas.microsoft.com/office/drawing/2014/main" id="{3BADDAAD-D1EF-537C-C4B9-7F2C06D1E504}"/>
              </a:ext>
            </a:extLst>
          </p:cNvPr>
          <p:cNvCxnSpPr/>
          <p:nvPr/>
        </p:nvCxnSpPr>
        <p:spPr>
          <a:xfrm>
            <a:off x="0" y="3667159"/>
            <a:ext cx="12175200" cy="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8167124-D312-3F5C-4AAD-05C31DB5B83C}"/>
              </a:ext>
            </a:extLst>
          </p:cNvPr>
          <p:cNvSpPr txBox="1"/>
          <p:nvPr/>
        </p:nvSpPr>
        <p:spPr>
          <a:xfrm>
            <a:off x="256344" y="844980"/>
            <a:ext cx="2504273" cy="318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it-IT">
                <a:solidFill>
                  <a:srgbClr val="575F7B"/>
                </a:solidFill>
              </a:rPr>
              <a:t>Classe: </a:t>
            </a:r>
            <a:r>
              <a:rPr lang="en-US" err="1">
                <a:solidFill>
                  <a:srgbClr val="575F7B"/>
                </a:solidFill>
              </a:rPr>
              <a:t>EpisodeManager</a:t>
            </a:r>
            <a:endParaRPr lang="it-IT">
              <a:solidFill>
                <a:srgbClr val="575F7B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0970929-CDB9-6222-E0D5-EADE57E7C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sp>
        <p:nvSpPr>
          <p:cNvPr id="6" name="Google Shape;71;p11">
            <a:extLst>
              <a:ext uri="{FF2B5EF4-FFF2-40B4-BE49-F238E27FC236}">
                <a16:creationId xmlns:a16="http://schemas.microsoft.com/office/drawing/2014/main" id="{93623421-0B1B-B338-2EBE-8172DA4A740A}"/>
              </a:ext>
            </a:extLst>
          </p:cNvPr>
          <p:cNvSpPr txBox="1"/>
          <p:nvPr/>
        </p:nvSpPr>
        <p:spPr>
          <a:xfrm>
            <a:off x="726841" y="386655"/>
            <a:ext cx="10721517" cy="69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3000"/>
            </a:pPr>
            <a:r>
              <a:rPr lang="it-IT" sz="2400" b="1" i="0" u="none" strike="noStrike" baseline="0">
                <a:solidFill>
                  <a:srgbClr val="575F7B"/>
                </a:solidFill>
                <a:latin typeface="Roboto Condensed"/>
                <a:ea typeface="Roboto Condensed"/>
                <a:cs typeface="Roboto Condensed"/>
              </a:rPr>
              <a:t>PYTHON</a:t>
            </a:r>
            <a:r>
              <a:rPr lang="it-IT" sz="2400" b="0" i="0" u="none" strike="noStrike" baseline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</a:rPr>
              <a:t>​</a:t>
            </a:r>
            <a:endParaRPr lang="it-IT" sz="2400" b="1">
              <a:solidFill>
                <a:srgbClr val="575F7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F940A8-AB22-DFBD-B179-EED58078F8B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02" r="16993"/>
          <a:stretch/>
        </p:blipFill>
        <p:spPr>
          <a:xfrm>
            <a:off x="256344" y="1256183"/>
            <a:ext cx="5951533" cy="52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60965D-66DC-6B89-CB26-7E5CAE1417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1529" y="1256183"/>
            <a:ext cx="5464127" cy="52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2907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4736801-279D-4DC1-49B1-FED47D498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>
            <a:extLst>
              <a:ext uri="{FF2B5EF4-FFF2-40B4-BE49-F238E27FC236}">
                <a16:creationId xmlns:a16="http://schemas.microsoft.com/office/drawing/2014/main" id="{709418D9-82F3-17A2-3CB8-9B0D92F351DE}"/>
              </a:ext>
            </a:extLst>
          </p:cNvPr>
          <p:cNvPicPr preferRelativeResize="0"/>
          <p:nvPr/>
        </p:nvPicPr>
        <p:blipFill rotWithShape="1">
          <a:blip r:embed="rId3">
            <a:alphaModFix amt="50000"/>
          </a:blip>
          <a:srcRect b="50029"/>
          <a:stretch/>
        </p:blipFill>
        <p:spPr>
          <a:xfrm>
            <a:off x="0" y="4588674"/>
            <a:ext cx="12192003" cy="2269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1">
            <a:extLst>
              <a:ext uri="{FF2B5EF4-FFF2-40B4-BE49-F238E27FC236}">
                <a16:creationId xmlns:a16="http://schemas.microsoft.com/office/drawing/2014/main" id="{3BADDAAD-D1EF-537C-C4B9-7F2C06D1E504}"/>
              </a:ext>
            </a:extLst>
          </p:cNvPr>
          <p:cNvCxnSpPr/>
          <p:nvPr/>
        </p:nvCxnSpPr>
        <p:spPr>
          <a:xfrm>
            <a:off x="0" y="3658450"/>
            <a:ext cx="12175200" cy="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90970929-CDB9-6222-E0D5-EADE57E7C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sp>
        <p:nvSpPr>
          <p:cNvPr id="6" name="Google Shape;71;p11">
            <a:extLst>
              <a:ext uri="{FF2B5EF4-FFF2-40B4-BE49-F238E27FC236}">
                <a16:creationId xmlns:a16="http://schemas.microsoft.com/office/drawing/2014/main" id="{93623421-0B1B-B338-2EBE-8172DA4A740A}"/>
              </a:ext>
            </a:extLst>
          </p:cNvPr>
          <p:cNvSpPr txBox="1"/>
          <p:nvPr/>
        </p:nvSpPr>
        <p:spPr>
          <a:xfrm>
            <a:off x="666150" y="386511"/>
            <a:ext cx="10859700" cy="69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3000"/>
            </a:pPr>
            <a:endParaRPr lang="it-IT" sz="2400" b="1">
              <a:solidFill>
                <a:srgbClr val="575F7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3EAA22-BD97-CD83-D095-C6115C53B00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056" r="1423"/>
          <a:stretch/>
        </p:blipFill>
        <p:spPr>
          <a:xfrm>
            <a:off x="121108" y="1599719"/>
            <a:ext cx="6331859" cy="4523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A90CA7-43C9-DC90-C98C-8BCD0DF66D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464" y="1599720"/>
            <a:ext cx="5733235" cy="45235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asellaDiTesto 1">
            <a:extLst>
              <a:ext uri="{FF2B5EF4-FFF2-40B4-BE49-F238E27FC236}">
                <a16:creationId xmlns:a16="http://schemas.microsoft.com/office/drawing/2014/main" id="{8A1AA29F-F247-FD0B-90FB-080FF068157D}"/>
              </a:ext>
            </a:extLst>
          </p:cNvPr>
          <p:cNvSpPr txBox="1"/>
          <p:nvPr/>
        </p:nvSpPr>
        <p:spPr>
          <a:xfrm>
            <a:off x="454752" y="925164"/>
            <a:ext cx="2297157" cy="318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it-IT">
                <a:solidFill>
                  <a:srgbClr val="575F7B"/>
                </a:solidFill>
              </a:rPr>
              <a:t>Classe: </a:t>
            </a:r>
            <a:r>
              <a:rPr lang="en-US" err="1">
                <a:solidFill>
                  <a:srgbClr val="575F7B"/>
                </a:solidFill>
              </a:rPr>
              <a:t>EpisodeManager</a:t>
            </a:r>
            <a:endParaRPr lang="it-IT">
              <a:solidFill>
                <a:srgbClr val="575F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507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B95E9964-6429-F874-EE3C-2BF005D15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>
            <a:extLst>
              <a:ext uri="{FF2B5EF4-FFF2-40B4-BE49-F238E27FC236}">
                <a16:creationId xmlns:a16="http://schemas.microsoft.com/office/drawing/2014/main" id="{B198B3BE-B437-D159-F7CD-3100F61B9780}"/>
              </a:ext>
            </a:extLst>
          </p:cNvPr>
          <p:cNvPicPr preferRelativeResize="0"/>
          <p:nvPr/>
        </p:nvPicPr>
        <p:blipFill rotWithShape="1">
          <a:blip r:embed="rId3">
            <a:alphaModFix amt="50000"/>
          </a:blip>
          <a:srcRect b="50029"/>
          <a:stretch/>
        </p:blipFill>
        <p:spPr>
          <a:xfrm>
            <a:off x="0" y="4588674"/>
            <a:ext cx="12192003" cy="2269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1">
            <a:extLst>
              <a:ext uri="{FF2B5EF4-FFF2-40B4-BE49-F238E27FC236}">
                <a16:creationId xmlns:a16="http://schemas.microsoft.com/office/drawing/2014/main" id="{CA009613-28DB-E9C8-D105-99EFB9D72AC8}"/>
              </a:ext>
            </a:extLst>
          </p:cNvPr>
          <p:cNvCxnSpPr/>
          <p:nvPr/>
        </p:nvCxnSpPr>
        <p:spPr>
          <a:xfrm>
            <a:off x="0" y="3658450"/>
            <a:ext cx="12175200" cy="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97289CF5-72E5-1EC2-B9F1-089F75A35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FA1FB8-9D7D-7FE2-FDC4-CB13839802A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54591"/>
          <a:stretch/>
        </p:blipFill>
        <p:spPr>
          <a:xfrm>
            <a:off x="261258" y="2073704"/>
            <a:ext cx="6534000" cy="2842046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548058-967B-A855-BCEE-53780D3A257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5157"/>
          <a:stretch/>
        </p:blipFill>
        <p:spPr>
          <a:xfrm>
            <a:off x="5396933" y="3199550"/>
            <a:ext cx="6533809" cy="3432400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5" name="CasellaDiTesto 1">
            <a:extLst>
              <a:ext uri="{FF2B5EF4-FFF2-40B4-BE49-F238E27FC236}">
                <a16:creationId xmlns:a16="http://schemas.microsoft.com/office/drawing/2014/main" id="{F22E92A9-34CA-8762-9E72-01C96ED7B93E}"/>
              </a:ext>
            </a:extLst>
          </p:cNvPr>
          <p:cNvSpPr txBox="1"/>
          <p:nvPr/>
        </p:nvSpPr>
        <p:spPr>
          <a:xfrm>
            <a:off x="261258" y="1388168"/>
            <a:ext cx="2307771" cy="318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it-IT">
                <a:solidFill>
                  <a:srgbClr val="575F7B"/>
                </a:solidFill>
              </a:rPr>
              <a:t>Classe: </a:t>
            </a:r>
            <a:r>
              <a:rPr lang="en-US" err="1">
                <a:solidFill>
                  <a:srgbClr val="575F7B"/>
                </a:solidFill>
              </a:rPr>
              <a:t>EpisodeManager</a:t>
            </a:r>
            <a:endParaRPr lang="it-IT">
              <a:solidFill>
                <a:srgbClr val="575F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74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512B6B36-6573-CD60-2A37-45B0300D1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>
            <a:extLst>
              <a:ext uri="{FF2B5EF4-FFF2-40B4-BE49-F238E27FC236}">
                <a16:creationId xmlns:a16="http://schemas.microsoft.com/office/drawing/2014/main" id="{A2080EB2-21E0-D89C-7F2D-654F655867C7}"/>
              </a:ext>
            </a:extLst>
          </p:cNvPr>
          <p:cNvPicPr preferRelativeResize="0"/>
          <p:nvPr/>
        </p:nvPicPr>
        <p:blipFill rotWithShape="1">
          <a:blip r:embed="rId3">
            <a:alphaModFix amt="50000"/>
          </a:blip>
          <a:srcRect b="50029"/>
          <a:stretch/>
        </p:blipFill>
        <p:spPr>
          <a:xfrm>
            <a:off x="0" y="4588674"/>
            <a:ext cx="12192003" cy="2269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1">
            <a:extLst>
              <a:ext uri="{FF2B5EF4-FFF2-40B4-BE49-F238E27FC236}">
                <a16:creationId xmlns:a16="http://schemas.microsoft.com/office/drawing/2014/main" id="{44599C54-9BD2-9A95-1CF9-AD38C15FDE96}"/>
              </a:ext>
            </a:extLst>
          </p:cNvPr>
          <p:cNvCxnSpPr/>
          <p:nvPr/>
        </p:nvCxnSpPr>
        <p:spPr>
          <a:xfrm>
            <a:off x="0" y="3658450"/>
            <a:ext cx="12175200" cy="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CFFF7FA-11A0-9CC6-E414-67DF81A4AD2F}"/>
              </a:ext>
            </a:extLst>
          </p:cNvPr>
          <p:cNvSpPr txBox="1"/>
          <p:nvPr/>
        </p:nvSpPr>
        <p:spPr>
          <a:xfrm>
            <a:off x="641023" y="1209120"/>
            <a:ext cx="10237509" cy="318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15000"/>
              </a:lnSpc>
            </a:pPr>
            <a:endParaRPr lang="it-IT">
              <a:solidFill>
                <a:srgbClr val="575F7B"/>
              </a:solidFill>
              <a:latin typeface="Roboto Condensed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253FC44-7B36-1ABE-F03C-D64B30A12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sp>
        <p:nvSpPr>
          <p:cNvPr id="6" name="Google Shape;71;p11">
            <a:extLst>
              <a:ext uri="{FF2B5EF4-FFF2-40B4-BE49-F238E27FC236}">
                <a16:creationId xmlns:a16="http://schemas.microsoft.com/office/drawing/2014/main" id="{B46BDA93-574C-375F-0C11-DD656AEED070}"/>
              </a:ext>
            </a:extLst>
          </p:cNvPr>
          <p:cNvSpPr txBox="1"/>
          <p:nvPr/>
        </p:nvSpPr>
        <p:spPr>
          <a:xfrm>
            <a:off x="666150" y="386511"/>
            <a:ext cx="10859700" cy="69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3000"/>
            </a:pPr>
            <a:r>
              <a:rPr lang="it-IT" sz="2400" b="1">
                <a:solidFill>
                  <a:srgbClr val="575F7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SQL SERVER MANAGEMENT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2FB0E-C1DA-B282-0ED1-1D204BB4B9F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" t="4874" r="67502"/>
          <a:stretch/>
        </p:blipFill>
        <p:spPr>
          <a:xfrm>
            <a:off x="4953932" y="1440525"/>
            <a:ext cx="2152090" cy="8259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A17986-5556-47C2-2B79-F94D2ED9BA4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47857" b="73882"/>
          <a:stretch/>
        </p:blipFill>
        <p:spPr>
          <a:xfrm>
            <a:off x="641023" y="2491350"/>
            <a:ext cx="5356458" cy="12778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5F6963-4139-6974-AEA7-E0A1D81D5E0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71573" b="-1103"/>
          <a:stretch/>
        </p:blipFill>
        <p:spPr>
          <a:xfrm>
            <a:off x="641023" y="4911084"/>
            <a:ext cx="10777908" cy="14755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B3505E-FDD8-C446-6BC3-A4D0F8E8FBD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7400" r="34693" b="48788"/>
          <a:stretch/>
        </p:blipFill>
        <p:spPr>
          <a:xfrm>
            <a:off x="641023" y="3851728"/>
            <a:ext cx="5331330" cy="9738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D1CD9D-AC7C-75B4-C1E5-BB596656ACA2}"/>
              </a:ext>
            </a:extLst>
          </p:cNvPr>
          <p:cNvSpPr txBox="1"/>
          <p:nvPr/>
        </p:nvSpPr>
        <p:spPr>
          <a:xfrm>
            <a:off x="666150" y="927312"/>
            <a:ext cx="5833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575F7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Design del database e </a:t>
            </a:r>
            <a:r>
              <a:rPr lang="en-GB" err="1">
                <a:solidFill>
                  <a:srgbClr val="575F7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delle</a:t>
            </a:r>
            <a:r>
              <a:rPr lang="en-GB">
                <a:solidFill>
                  <a:srgbClr val="575F7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GB" err="1">
                <a:solidFill>
                  <a:srgbClr val="575F7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tabelle</a:t>
            </a:r>
            <a:r>
              <a:rPr lang="en-GB">
                <a:solidFill>
                  <a:srgbClr val="575F7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3851A8-00F9-5F1C-4838-0C20566521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7600" y="2492862"/>
            <a:ext cx="5356458" cy="2338847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687072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3B68A4A0-2233-9CC5-EBF3-3E1071E3F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>
            <a:extLst>
              <a:ext uri="{FF2B5EF4-FFF2-40B4-BE49-F238E27FC236}">
                <a16:creationId xmlns:a16="http://schemas.microsoft.com/office/drawing/2014/main" id="{5E30C0F3-29CA-2A2C-C6A6-BE9D2CE95F86}"/>
              </a:ext>
            </a:extLst>
          </p:cNvPr>
          <p:cNvPicPr preferRelativeResize="0"/>
          <p:nvPr/>
        </p:nvPicPr>
        <p:blipFill rotWithShape="1">
          <a:blip r:embed="rId3">
            <a:alphaModFix amt="50000"/>
          </a:blip>
          <a:srcRect b="50029"/>
          <a:stretch/>
        </p:blipFill>
        <p:spPr>
          <a:xfrm>
            <a:off x="0" y="4588674"/>
            <a:ext cx="12192003" cy="2269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1">
            <a:extLst>
              <a:ext uri="{FF2B5EF4-FFF2-40B4-BE49-F238E27FC236}">
                <a16:creationId xmlns:a16="http://schemas.microsoft.com/office/drawing/2014/main" id="{C2814066-1A11-2A53-13AA-0C50A63AA6C1}"/>
              </a:ext>
            </a:extLst>
          </p:cNvPr>
          <p:cNvCxnSpPr/>
          <p:nvPr/>
        </p:nvCxnSpPr>
        <p:spPr>
          <a:xfrm>
            <a:off x="0" y="3686159"/>
            <a:ext cx="12175200" cy="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8F34B27-6C90-2743-602A-83A8A63DBAF7}"/>
              </a:ext>
            </a:extLst>
          </p:cNvPr>
          <p:cNvSpPr txBox="1"/>
          <p:nvPr/>
        </p:nvSpPr>
        <p:spPr>
          <a:xfrm>
            <a:off x="641023" y="1178351"/>
            <a:ext cx="10237509" cy="3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en-GB" err="1">
                <a:solidFill>
                  <a:srgbClr val="575F7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Creazione</a:t>
            </a:r>
            <a:r>
              <a:rPr lang="en-GB">
                <a:solidFill>
                  <a:srgbClr val="575F7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GB" err="1">
                <a:solidFill>
                  <a:srgbClr val="575F7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della</a:t>
            </a:r>
            <a:r>
              <a:rPr lang="en-GB">
                <a:solidFill>
                  <a:srgbClr val="575F7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stored </a:t>
            </a:r>
            <a:r>
              <a:rPr lang="en-GB" err="1">
                <a:solidFill>
                  <a:srgbClr val="575F7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procudere</a:t>
            </a:r>
            <a:r>
              <a:rPr lang="en-GB">
                <a:solidFill>
                  <a:srgbClr val="575F7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per </a:t>
            </a:r>
            <a:r>
              <a:rPr lang="en-GB" err="1">
                <a:solidFill>
                  <a:srgbClr val="575F7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inserire</a:t>
            </a:r>
            <a:r>
              <a:rPr lang="en-GB">
                <a:solidFill>
                  <a:srgbClr val="575F7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GB" err="1">
                <a:solidFill>
                  <a:srgbClr val="575F7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</a:t>
            </a:r>
            <a:r>
              <a:rPr lang="en-GB">
                <a:solidFill>
                  <a:srgbClr val="575F7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GB" err="1">
                <a:solidFill>
                  <a:srgbClr val="575F7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dati</a:t>
            </a:r>
            <a:r>
              <a:rPr lang="en-GB">
                <a:solidFill>
                  <a:srgbClr val="575F7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GB" err="1">
                <a:solidFill>
                  <a:srgbClr val="575F7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nel</a:t>
            </a:r>
            <a:r>
              <a:rPr lang="en-GB">
                <a:solidFill>
                  <a:srgbClr val="575F7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database</a:t>
            </a:r>
            <a:r>
              <a:rPr lang="it-IT">
                <a:solidFill>
                  <a:srgbClr val="575F7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3330607-180C-48A0-9159-178F807EB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sp>
        <p:nvSpPr>
          <p:cNvPr id="6" name="Google Shape;71;p11">
            <a:extLst>
              <a:ext uri="{FF2B5EF4-FFF2-40B4-BE49-F238E27FC236}">
                <a16:creationId xmlns:a16="http://schemas.microsoft.com/office/drawing/2014/main" id="{B9F73D48-7FD9-00AF-91F7-23BA285FF86B}"/>
              </a:ext>
            </a:extLst>
          </p:cNvPr>
          <p:cNvSpPr txBox="1"/>
          <p:nvPr/>
        </p:nvSpPr>
        <p:spPr>
          <a:xfrm>
            <a:off x="666150" y="386511"/>
            <a:ext cx="10859700" cy="69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3000"/>
            </a:pPr>
            <a:r>
              <a:rPr lang="it-IT" sz="2400" b="1">
                <a:solidFill>
                  <a:srgbClr val="575F7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SQL SERVER MANAGEMENT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04D24-90EF-E983-4F47-F5A888FA4BB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56617"/>
          <a:stretch/>
        </p:blipFill>
        <p:spPr>
          <a:xfrm>
            <a:off x="666150" y="1591037"/>
            <a:ext cx="8169348" cy="1973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9528FE-95CB-A0A6-3FF0-5E3167A57DB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5353"/>
          <a:stretch/>
        </p:blipFill>
        <p:spPr>
          <a:xfrm>
            <a:off x="666150" y="3654411"/>
            <a:ext cx="8169348" cy="248616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956350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245B4D4A-9AE2-98AA-9FF5-4B5F7E01C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>
            <a:extLst>
              <a:ext uri="{FF2B5EF4-FFF2-40B4-BE49-F238E27FC236}">
                <a16:creationId xmlns:a16="http://schemas.microsoft.com/office/drawing/2014/main" id="{1DF32513-D0AD-B485-013E-C411FDBC6968}"/>
              </a:ext>
            </a:extLst>
          </p:cNvPr>
          <p:cNvPicPr preferRelativeResize="0"/>
          <p:nvPr/>
        </p:nvPicPr>
        <p:blipFill rotWithShape="1">
          <a:blip r:embed="rId3">
            <a:alphaModFix amt="50000"/>
          </a:blip>
          <a:srcRect b="50029"/>
          <a:stretch/>
        </p:blipFill>
        <p:spPr>
          <a:xfrm>
            <a:off x="0" y="4588674"/>
            <a:ext cx="12192003" cy="2269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1">
            <a:extLst>
              <a:ext uri="{FF2B5EF4-FFF2-40B4-BE49-F238E27FC236}">
                <a16:creationId xmlns:a16="http://schemas.microsoft.com/office/drawing/2014/main" id="{6D8593DF-21C3-8B98-40B7-4D3CC3643923}"/>
              </a:ext>
            </a:extLst>
          </p:cNvPr>
          <p:cNvCxnSpPr/>
          <p:nvPr/>
        </p:nvCxnSpPr>
        <p:spPr>
          <a:xfrm>
            <a:off x="0" y="3658450"/>
            <a:ext cx="12175200" cy="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BCED44A-B0D0-AEA3-5608-4F7CECE39F6E}"/>
              </a:ext>
            </a:extLst>
          </p:cNvPr>
          <p:cNvSpPr txBox="1"/>
          <p:nvPr/>
        </p:nvSpPr>
        <p:spPr>
          <a:xfrm>
            <a:off x="641023" y="1178351"/>
            <a:ext cx="10237509" cy="3230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it-IT">
                <a:solidFill>
                  <a:srgbClr val="575F7B"/>
                </a:solidFill>
                <a:latin typeface="Roboto Condensed"/>
              </a:rPr>
              <a:t>Modellazione di ogni vista: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AE4D6F4-F0D7-0EB2-309F-DC9730791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sp>
        <p:nvSpPr>
          <p:cNvPr id="6" name="Google Shape;71;p11">
            <a:extLst>
              <a:ext uri="{FF2B5EF4-FFF2-40B4-BE49-F238E27FC236}">
                <a16:creationId xmlns:a16="http://schemas.microsoft.com/office/drawing/2014/main" id="{EF14C943-58F0-47D3-6DA6-134637F775B5}"/>
              </a:ext>
            </a:extLst>
          </p:cNvPr>
          <p:cNvSpPr txBox="1"/>
          <p:nvPr/>
        </p:nvSpPr>
        <p:spPr>
          <a:xfrm>
            <a:off x="666150" y="386511"/>
            <a:ext cx="10859700" cy="69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3000"/>
            </a:pPr>
            <a:r>
              <a:rPr lang="it-IT" sz="2400" b="1">
                <a:solidFill>
                  <a:srgbClr val="575F7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SQL SERVER MANAGEMENT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DC4D0-8EF1-C088-D50C-E93EC55BE2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8" b="68356"/>
          <a:stretch/>
        </p:blipFill>
        <p:spPr>
          <a:xfrm>
            <a:off x="406676" y="1849700"/>
            <a:ext cx="10943268" cy="18281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C9BE36-B754-DB61-AC1B-799281ADB2F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2779" b="32816"/>
          <a:stretch/>
        </p:blipFill>
        <p:spPr>
          <a:xfrm>
            <a:off x="406676" y="3981490"/>
            <a:ext cx="10943268" cy="19926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1811C1F-5683-2DB5-B59D-6B0559778A23}"/>
              </a:ext>
            </a:extLst>
          </p:cNvPr>
          <p:cNvSpPr/>
          <p:nvPr/>
        </p:nvSpPr>
        <p:spPr>
          <a:xfrm>
            <a:off x="1127465" y="2059619"/>
            <a:ext cx="594804" cy="177543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     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57EF5B16-5662-A396-3E6D-B6B15C16D902}"/>
              </a:ext>
            </a:extLst>
          </p:cNvPr>
          <p:cNvSpPr/>
          <p:nvPr/>
        </p:nvSpPr>
        <p:spPr>
          <a:xfrm>
            <a:off x="1127465" y="4154750"/>
            <a:ext cx="532659" cy="194497"/>
          </a:xfrm>
          <a:prstGeom prst="flowChartProcess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D587FD4-B77C-7100-9B59-A80172B1D74E}"/>
                  </a:ext>
                </a:extLst>
              </p14:cNvPr>
              <p14:cNvContentPartPr/>
              <p14:nvPr/>
            </p14:nvContentPartPr>
            <p14:xfrm>
              <a:off x="1171699" y="2148218"/>
              <a:ext cx="497880" cy="9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D587FD4-B77C-7100-9B59-A80172B1D7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7699" y="2040218"/>
                <a:ext cx="60552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4B38655-861F-5F4D-92B0-94C6EB680181}"/>
                  </a:ext>
                </a:extLst>
              </p14:cNvPr>
              <p14:cNvContentPartPr/>
              <p14:nvPr/>
            </p14:nvContentPartPr>
            <p14:xfrm>
              <a:off x="1198583" y="4250258"/>
              <a:ext cx="4179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4B38655-861F-5F4D-92B0-94C6EB68018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4583" y="4142258"/>
                <a:ext cx="5256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5470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/>
          <p:cNvPicPr preferRelativeResize="0"/>
          <p:nvPr/>
        </p:nvPicPr>
        <p:blipFill rotWithShape="1">
          <a:blip r:embed="rId3">
            <a:alphaModFix amt="50000"/>
          </a:blip>
          <a:srcRect b="50029"/>
          <a:stretch/>
        </p:blipFill>
        <p:spPr>
          <a:xfrm>
            <a:off x="0" y="4597141"/>
            <a:ext cx="12192003" cy="2269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1"/>
          <p:cNvCxnSpPr/>
          <p:nvPr/>
        </p:nvCxnSpPr>
        <p:spPr>
          <a:xfrm>
            <a:off x="0" y="3658450"/>
            <a:ext cx="12175200" cy="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C6E68EA-0F9E-45AC-AEB7-CEDF46A7CEC7}"/>
              </a:ext>
            </a:extLst>
          </p:cNvPr>
          <p:cNvSpPr txBox="1"/>
          <p:nvPr/>
        </p:nvSpPr>
        <p:spPr>
          <a:xfrm>
            <a:off x="641023" y="1178351"/>
            <a:ext cx="10237509" cy="318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15000"/>
              </a:lnSpc>
            </a:pPr>
            <a:endParaRPr lang="it-IT">
              <a:solidFill>
                <a:srgbClr val="575F7B"/>
              </a:solidFill>
              <a:latin typeface="Roboto Condensed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92F955B-EB49-3E3C-DFD6-B808C74DC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sp>
        <p:nvSpPr>
          <p:cNvPr id="6" name="Google Shape;71;p11">
            <a:extLst>
              <a:ext uri="{FF2B5EF4-FFF2-40B4-BE49-F238E27FC236}">
                <a16:creationId xmlns:a16="http://schemas.microsoft.com/office/drawing/2014/main" id="{120A83C1-102A-96D3-B86D-1C35230ABB53}"/>
              </a:ext>
            </a:extLst>
          </p:cNvPr>
          <p:cNvSpPr txBox="1"/>
          <p:nvPr/>
        </p:nvSpPr>
        <p:spPr>
          <a:xfrm>
            <a:off x="666150" y="386511"/>
            <a:ext cx="10859700" cy="69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3000"/>
            </a:pPr>
            <a:r>
              <a:rPr lang="it-IT" sz="2400" b="1">
                <a:solidFill>
                  <a:srgbClr val="575F7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SQL SERVER MANAGEMENT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28BF71-6163-64AE-9F20-A7437DEDC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958" y="1088251"/>
            <a:ext cx="11051892" cy="18532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050DF6-81A0-3553-8DDD-6FB91D2747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958" y="3031621"/>
            <a:ext cx="11051892" cy="1761896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0AF92A-20E1-E397-75FA-F0E0FA5BA5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958" y="4883616"/>
            <a:ext cx="11083282" cy="1347851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C0E9E7F4-868C-014B-EA41-1EF6C6207E29}"/>
              </a:ext>
            </a:extLst>
          </p:cNvPr>
          <p:cNvSpPr/>
          <p:nvPr/>
        </p:nvSpPr>
        <p:spPr>
          <a:xfrm>
            <a:off x="1233996" y="1276084"/>
            <a:ext cx="852255" cy="180000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     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D544C7C6-5CB3-E234-329F-8E6E582BEE56}"/>
              </a:ext>
            </a:extLst>
          </p:cNvPr>
          <p:cNvSpPr/>
          <p:nvPr/>
        </p:nvSpPr>
        <p:spPr>
          <a:xfrm>
            <a:off x="1362721" y="3199549"/>
            <a:ext cx="1188000" cy="180000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     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FBF60B54-8A86-A244-404B-D6D0F2E4C3B1}"/>
              </a:ext>
            </a:extLst>
          </p:cNvPr>
          <p:cNvSpPr/>
          <p:nvPr/>
        </p:nvSpPr>
        <p:spPr>
          <a:xfrm>
            <a:off x="1327209" y="5038773"/>
            <a:ext cx="1620000" cy="180000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   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A0617B5-68D1-3634-A002-244C98A8D82D}"/>
                  </a:ext>
                </a:extLst>
              </p14:cNvPr>
              <p14:cNvContentPartPr/>
              <p14:nvPr/>
            </p14:nvContentPartPr>
            <p14:xfrm>
              <a:off x="1432431" y="3289189"/>
              <a:ext cx="108000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A0617B5-68D1-3634-A002-244C98A8D82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00740" y="3225829"/>
                <a:ext cx="1143021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AAED53C-9490-3332-21D1-1112F5949C5E}"/>
                  </a:ext>
                </a:extLst>
              </p14:cNvPr>
              <p14:cNvContentPartPr/>
              <p14:nvPr/>
            </p14:nvContentPartPr>
            <p14:xfrm>
              <a:off x="1291824" y="1366143"/>
              <a:ext cx="75600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AAED53C-9490-3332-21D1-1112F5949C5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60144" y="1302783"/>
                <a:ext cx="8190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E7AF178-08BE-F681-5ECF-0E1C8E6A201E}"/>
                  </a:ext>
                </a:extLst>
              </p14:cNvPr>
              <p14:cNvContentPartPr/>
              <p14:nvPr/>
            </p14:nvContentPartPr>
            <p14:xfrm>
              <a:off x="1362721" y="5111188"/>
              <a:ext cx="151200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E7AF178-08BE-F681-5ECF-0E1C8E6A201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31026" y="5047828"/>
                <a:ext cx="157503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5319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392F955B-EB49-3E3C-DFD6-B808C74DC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sp>
        <p:nvSpPr>
          <p:cNvPr id="6" name="Google Shape;71;p11">
            <a:extLst>
              <a:ext uri="{FF2B5EF4-FFF2-40B4-BE49-F238E27FC236}">
                <a16:creationId xmlns:a16="http://schemas.microsoft.com/office/drawing/2014/main" id="{120A83C1-102A-96D3-B86D-1C35230ABB53}"/>
              </a:ext>
            </a:extLst>
          </p:cNvPr>
          <p:cNvSpPr txBox="1"/>
          <p:nvPr/>
        </p:nvSpPr>
        <p:spPr>
          <a:xfrm>
            <a:off x="666150" y="386511"/>
            <a:ext cx="10859700" cy="69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it-IT" sz="2400" b="1" dirty="0">
                <a:solidFill>
                  <a:srgbClr val="575F7B"/>
                </a:solidFill>
                <a:latin typeface="Roboto Condensed"/>
                <a:ea typeface="Roboto Condensed"/>
                <a:cs typeface="Roboto Condensed"/>
              </a:rPr>
              <a:t>INTRODUZIONE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55EA6-DDC4-7A95-2B70-4465259F6B42}"/>
              </a:ext>
            </a:extLst>
          </p:cNvPr>
          <p:cNvSpPr txBox="1"/>
          <p:nvPr/>
        </p:nvSpPr>
        <p:spPr>
          <a:xfrm>
            <a:off x="2841719" y="4422246"/>
            <a:ext cx="3652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cs typeface="Segoe UI"/>
              </a:rPr>
              <a:t>1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D2CAAF-1588-8842-30F1-4764F4DBED22}"/>
              </a:ext>
            </a:extLst>
          </p:cNvPr>
          <p:cNvSpPr txBox="1"/>
          <p:nvPr/>
        </p:nvSpPr>
        <p:spPr>
          <a:xfrm>
            <a:off x="4126486" y="4484269"/>
            <a:ext cx="3652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cs typeface="Segoe UI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578623-8C59-D344-8617-1E544E57C4AF}"/>
              </a:ext>
            </a:extLst>
          </p:cNvPr>
          <p:cNvSpPr txBox="1"/>
          <p:nvPr/>
        </p:nvSpPr>
        <p:spPr>
          <a:xfrm>
            <a:off x="3435369" y="4652617"/>
            <a:ext cx="3652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cs typeface="Segoe UI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406A48-228D-52E7-9DBB-5083B9BB13C1}"/>
              </a:ext>
            </a:extLst>
          </p:cNvPr>
          <p:cNvSpPr txBox="1"/>
          <p:nvPr/>
        </p:nvSpPr>
        <p:spPr>
          <a:xfrm>
            <a:off x="2868300" y="3261525"/>
            <a:ext cx="3652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cs typeface="Segoe UI"/>
              </a:rPr>
              <a:t>4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19B3C5-7308-D745-1EE9-015E35B4911C}"/>
              </a:ext>
            </a:extLst>
          </p:cNvPr>
          <p:cNvSpPr txBox="1"/>
          <p:nvPr/>
        </p:nvSpPr>
        <p:spPr>
          <a:xfrm>
            <a:off x="2682230" y="3757711"/>
            <a:ext cx="3652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cs typeface="Segoe UI"/>
              </a:rPr>
              <a:t>6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511A6F-2EF1-88D8-215A-FF42FA1AAF09}"/>
              </a:ext>
            </a:extLst>
          </p:cNvPr>
          <p:cNvSpPr txBox="1"/>
          <p:nvPr/>
        </p:nvSpPr>
        <p:spPr>
          <a:xfrm>
            <a:off x="4489765" y="3704548"/>
            <a:ext cx="3652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cs typeface="Segoe UI"/>
              </a:rPr>
              <a:t>7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4668F8-FC3F-CDEE-7252-C9E5F1CFC81F}"/>
              </a:ext>
            </a:extLst>
          </p:cNvPr>
          <p:cNvSpPr txBox="1"/>
          <p:nvPr/>
        </p:nvSpPr>
        <p:spPr>
          <a:xfrm>
            <a:off x="3355626" y="2933688"/>
            <a:ext cx="36522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cs typeface="Segoe UI"/>
              </a:rPr>
              <a:t>8</a:t>
            </a:r>
          </a:p>
          <a:p>
            <a:endParaRPr lang="en-US" sz="1600" b="1">
              <a:solidFill>
                <a:schemeClr val="bg1"/>
              </a:solidFill>
              <a:cs typeface="Segoe U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E4399C-A21D-03D1-B99D-BBE779739A91}"/>
              </a:ext>
            </a:extLst>
          </p:cNvPr>
          <p:cNvSpPr txBox="1"/>
          <p:nvPr/>
        </p:nvSpPr>
        <p:spPr>
          <a:xfrm>
            <a:off x="4312556" y="3261525"/>
            <a:ext cx="3652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cs typeface="Segoe UI"/>
              </a:rPr>
              <a:t>9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6BA6EF-8F0F-7BEA-9CEC-8EFA20487D13}"/>
              </a:ext>
            </a:extLst>
          </p:cNvPr>
          <p:cNvSpPr txBox="1"/>
          <p:nvPr/>
        </p:nvSpPr>
        <p:spPr>
          <a:xfrm>
            <a:off x="4498625" y="4094408"/>
            <a:ext cx="3652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cs typeface="Segoe UI"/>
              </a:rPr>
              <a:t>9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3F8765-EB77-E17B-646A-80F910CBB994}"/>
              </a:ext>
            </a:extLst>
          </p:cNvPr>
          <p:cNvSpPr txBox="1"/>
          <p:nvPr/>
        </p:nvSpPr>
        <p:spPr>
          <a:xfrm>
            <a:off x="1059656" y="1619249"/>
            <a:ext cx="9322593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75F7B"/>
                </a:solidFill>
              </a:rPr>
              <a:t>Il franchise di Star Trek è </a:t>
            </a:r>
            <a:r>
              <a:rPr lang="en-US" dirty="0" err="1">
                <a:solidFill>
                  <a:srgbClr val="575F7B"/>
                </a:solidFill>
              </a:rPr>
              <a:t>nato</a:t>
            </a:r>
            <a:r>
              <a:rPr lang="en-US" dirty="0">
                <a:solidFill>
                  <a:srgbClr val="575F7B"/>
                </a:solidFill>
              </a:rPr>
              <a:t> </a:t>
            </a:r>
            <a:r>
              <a:rPr lang="en-US" dirty="0" err="1">
                <a:solidFill>
                  <a:srgbClr val="575F7B"/>
                </a:solidFill>
              </a:rPr>
              <a:t>nel</a:t>
            </a:r>
            <a:r>
              <a:rPr lang="en-US" dirty="0">
                <a:solidFill>
                  <a:srgbClr val="575F7B"/>
                </a:solidFill>
              </a:rPr>
              <a:t> 1966 </a:t>
            </a:r>
            <a:r>
              <a:rPr lang="en-US" dirty="0" err="1">
                <a:solidFill>
                  <a:srgbClr val="575F7B"/>
                </a:solidFill>
              </a:rPr>
              <a:t>dalla</a:t>
            </a:r>
            <a:r>
              <a:rPr lang="en-US" dirty="0">
                <a:solidFill>
                  <a:srgbClr val="575F7B"/>
                </a:solidFill>
              </a:rPr>
              <a:t> </a:t>
            </a:r>
            <a:r>
              <a:rPr lang="en-US" dirty="0" err="1">
                <a:solidFill>
                  <a:srgbClr val="575F7B"/>
                </a:solidFill>
              </a:rPr>
              <a:t>mente</a:t>
            </a:r>
            <a:r>
              <a:rPr lang="en-US" dirty="0">
                <a:solidFill>
                  <a:srgbClr val="575F7B"/>
                </a:solidFill>
              </a:rPr>
              <a:t> di Gene Roddenberry e </a:t>
            </a:r>
            <a:r>
              <a:rPr lang="en-US" dirty="0" err="1">
                <a:solidFill>
                  <a:srgbClr val="575F7B"/>
                </a:solidFill>
              </a:rPr>
              <a:t>si</a:t>
            </a:r>
            <a:r>
              <a:rPr lang="en-US" dirty="0">
                <a:solidFill>
                  <a:srgbClr val="575F7B"/>
                </a:solidFill>
              </a:rPr>
              <a:t> </a:t>
            </a:r>
            <a:r>
              <a:rPr lang="en-US" dirty="0" err="1">
                <a:solidFill>
                  <a:srgbClr val="575F7B"/>
                </a:solidFill>
              </a:rPr>
              <a:t>compone</a:t>
            </a:r>
            <a:r>
              <a:rPr lang="en-US" dirty="0">
                <a:solidFill>
                  <a:srgbClr val="575F7B"/>
                </a:solidFill>
              </a:rPr>
              <a:t> di 6 </a:t>
            </a:r>
            <a:r>
              <a:rPr lang="en-US" dirty="0" err="1">
                <a:solidFill>
                  <a:srgbClr val="575F7B"/>
                </a:solidFill>
              </a:rPr>
              <a:t>stagioni</a:t>
            </a:r>
            <a:r>
              <a:rPr lang="en-US" dirty="0">
                <a:solidFill>
                  <a:srgbClr val="575F7B"/>
                </a:solidFill>
              </a:rPr>
              <a:t>, </a:t>
            </a:r>
            <a:r>
              <a:rPr lang="en-US" dirty="0" err="1">
                <a:solidFill>
                  <a:srgbClr val="575F7B"/>
                </a:solidFill>
              </a:rPr>
              <a:t>divise</a:t>
            </a:r>
            <a:r>
              <a:rPr lang="en-US" dirty="0">
                <a:solidFill>
                  <a:srgbClr val="575F7B"/>
                </a:solidFill>
              </a:rPr>
              <a:t> in 708 </a:t>
            </a:r>
            <a:r>
              <a:rPr lang="en-US" dirty="0" err="1">
                <a:solidFill>
                  <a:srgbClr val="575F7B"/>
                </a:solidFill>
              </a:rPr>
              <a:t>episodi</a:t>
            </a:r>
            <a:r>
              <a:rPr lang="en-US" dirty="0">
                <a:solidFill>
                  <a:srgbClr val="575F7B"/>
                </a:solidFill>
              </a:rPr>
              <a:t>:</a:t>
            </a:r>
            <a:br>
              <a:rPr lang="en-US" dirty="0">
                <a:solidFill>
                  <a:srgbClr val="575F7B"/>
                </a:solidFill>
              </a:rPr>
            </a:br>
            <a:br>
              <a:rPr lang="en-US" dirty="0">
                <a:solidFill>
                  <a:srgbClr val="575F7B"/>
                </a:solidFill>
              </a:rPr>
            </a:br>
            <a:r>
              <a:rPr lang="en-US" dirty="0">
                <a:solidFill>
                  <a:srgbClr val="575F7B"/>
                </a:solidFill>
              </a:rPr>
              <a:t>The Original Series (TOS)</a:t>
            </a:r>
            <a:br>
              <a:rPr lang="en-US" dirty="0">
                <a:solidFill>
                  <a:srgbClr val="575F7B"/>
                </a:solidFill>
              </a:rPr>
            </a:br>
            <a:r>
              <a:rPr lang="en-US" dirty="0">
                <a:solidFill>
                  <a:srgbClr val="575F7B"/>
                </a:solidFill>
              </a:rPr>
              <a:t>The Animated Series (TAS)</a:t>
            </a:r>
            <a:br>
              <a:rPr lang="en-US" dirty="0">
                <a:solidFill>
                  <a:srgbClr val="575F7B"/>
                </a:solidFill>
              </a:rPr>
            </a:br>
            <a:r>
              <a:rPr lang="en-US" dirty="0">
                <a:solidFill>
                  <a:srgbClr val="575F7B"/>
                </a:solidFill>
              </a:rPr>
              <a:t>The Next Generation (TNG)</a:t>
            </a:r>
          </a:p>
          <a:p>
            <a:r>
              <a:rPr lang="en-US" dirty="0">
                <a:solidFill>
                  <a:srgbClr val="575F7B"/>
                </a:solidFill>
              </a:rPr>
              <a:t>Deep Space Nine (DS9)</a:t>
            </a:r>
          </a:p>
          <a:p>
            <a:r>
              <a:rPr lang="en-US" dirty="0">
                <a:solidFill>
                  <a:srgbClr val="575F7B"/>
                </a:solidFill>
              </a:rPr>
              <a:t>Voyager (VOY)</a:t>
            </a:r>
            <a:br>
              <a:rPr lang="en-US" dirty="0">
                <a:solidFill>
                  <a:srgbClr val="575F7B"/>
                </a:solidFill>
              </a:rPr>
            </a:br>
            <a:r>
              <a:rPr lang="en-US" dirty="0">
                <a:solidFill>
                  <a:srgbClr val="575F7B"/>
                </a:solidFill>
              </a:rPr>
              <a:t>Enterprise (ENT)</a:t>
            </a:r>
            <a:br>
              <a:rPr lang="en-US" dirty="0">
                <a:solidFill>
                  <a:srgbClr val="575F7B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3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4EC97698-CA9F-AA8C-E158-0D5ABFCB8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>
            <a:extLst>
              <a:ext uri="{FF2B5EF4-FFF2-40B4-BE49-F238E27FC236}">
                <a16:creationId xmlns:a16="http://schemas.microsoft.com/office/drawing/2014/main" id="{2460F1C6-2837-45D4-EA13-354AD4C72B0C}"/>
              </a:ext>
            </a:extLst>
          </p:cNvPr>
          <p:cNvPicPr preferRelativeResize="0"/>
          <p:nvPr/>
        </p:nvPicPr>
        <p:blipFill rotWithShape="1">
          <a:blip r:embed="rId3">
            <a:alphaModFix amt="50000"/>
          </a:blip>
          <a:srcRect b="50029"/>
          <a:stretch/>
        </p:blipFill>
        <p:spPr>
          <a:xfrm>
            <a:off x="0" y="4588674"/>
            <a:ext cx="12192003" cy="2269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1">
            <a:extLst>
              <a:ext uri="{FF2B5EF4-FFF2-40B4-BE49-F238E27FC236}">
                <a16:creationId xmlns:a16="http://schemas.microsoft.com/office/drawing/2014/main" id="{1B096315-3EAD-5B2E-72AD-86B11648BC11}"/>
              </a:ext>
            </a:extLst>
          </p:cNvPr>
          <p:cNvCxnSpPr/>
          <p:nvPr/>
        </p:nvCxnSpPr>
        <p:spPr>
          <a:xfrm>
            <a:off x="0" y="3658450"/>
            <a:ext cx="12175200" cy="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B9E8C43-209E-5D20-7DBA-773A7D715257}"/>
              </a:ext>
            </a:extLst>
          </p:cNvPr>
          <p:cNvSpPr txBox="1"/>
          <p:nvPr/>
        </p:nvSpPr>
        <p:spPr>
          <a:xfrm>
            <a:off x="641023" y="1178351"/>
            <a:ext cx="10237509" cy="318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15000"/>
              </a:lnSpc>
            </a:pPr>
            <a:endParaRPr lang="it-IT">
              <a:solidFill>
                <a:srgbClr val="575F7B"/>
              </a:solidFill>
              <a:latin typeface="Roboto Condensed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E8ECFF7-0177-D85D-DF10-887F352FA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sp>
        <p:nvSpPr>
          <p:cNvPr id="6" name="Google Shape;71;p11">
            <a:extLst>
              <a:ext uri="{FF2B5EF4-FFF2-40B4-BE49-F238E27FC236}">
                <a16:creationId xmlns:a16="http://schemas.microsoft.com/office/drawing/2014/main" id="{DAACA3EC-FA74-3790-43BF-988088268045}"/>
              </a:ext>
            </a:extLst>
          </p:cNvPr>
          <p:cNvSpPr txBox="1"/>
          <p:nvPr/>
        </p:nvSpPr>
        <p:spPr>
          <a:xfrm>
            <a:off x="666150" y="386511"/>
            <a:ext cx="10859700" cy="69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3000"/>
            </a:pPr>
            <a:r>
              <a:rPr lang="it-IT" sz="2400" b="1">
                <a:solidFill>
                  <a:srgbClr val="575F7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SQL SERVER MANAGEMENT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928D0-0080-DF05-3572-E6752250E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385" y="1509836"/>
            <a:ext cx="6256562" cy="1310754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BAFFF7-3EBC-B3E6-6DEF-E292D60378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385" y="3155844"/>
            <a:ext cx="6637595" cy="115834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983D20-054A-173B-F532-2532C8473A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385" y="4469528"/>
            <a:ext cx="7239627" cy="1082134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E992C04-C6CD-3161-56E0-8AB3557465BF}"/>
              </a:ext>
            </a:extLst>
          </p:cNvPr>
          <p:cNvSpPr/>
          <p:nvPr/>
        </p:nvSpPr>
        <p:spPr>
          <a:xfrm>
            <a:off x="1267471" y="1616495"/>
            <a:ext cx="1584000" cy="180000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     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8135D9B2-ED39-28F9-DE09-7FD60ACEF14F}"/>
              </a:ext>
            </a:extLst>
          </p:cNvPr>
          <p:cNvSpPr/>
          <p:nvPr/>
        </p:nvSpPr>
        <p:spPr>
          <a:xfrm>
            <a:off x="1267471" y="3273463"/>
            <a:ext cx="1116000" cy="180000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     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18E7F8CE-BFE3-BFAF-C93D-385C7D2E78F4}"/>
              </a:ext>
            </a:extLst>
          </p:cNvPr>
          <p:cNvSpPr/>
          <p:nvPr/>
        </p:nvSpPr>
        <p:spPr>
          <a:xfrm>
            <a:off x="1267471" y="4599295"/>
            <a:ext cx="1584000" cy="180000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   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3445B39-8AE1-10AA-D513-EA7CDEF62605}"/>
                  </a:ext>
                </a:extLst>
              </p14:cNvPr>
              <p14:cNvContentPartPr/>
              <p14:nvPr/>
            </p14:nvContentPartPr>
            <p14:xfrm>
              <a:off x="1311313" y="1699105"/>
              <a:ext cx="1476000" cy="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3445B39-8AE1-10AA-D513-EA7CDEF626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75313" y="1555105"/>
                <a:ext cx="15476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59AA775-F9F1-0478-9D67-EA38C9FD10A4}"/>
                  </a:ext>
                </a:extLst>
              </p14:cNvPr>
              <p14:cNvContentPartPr/>
              <p14:nvPr/>
            </p14:nvContentPartPr>
            <p14:xfrm>
              <a:off x="1311313" y="3352585"/>
              <a:ext cx="1016280" cy="284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59AA775-F9F1-0478-9D67-EA38C9FD10A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75300" y="3280585"/>
                <a:ext cx="1087945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B215C7A-AAE4-239F-FAD4-FA6F9D9F6724}"/>
                  </a:ext>
                </a:extLst>
              </p14:cNvPr>
              <p14:cNvContentPartPr/>
              <p14:nvPr/>
            </p14:nvContentPartPr>
            <p14:xfrm>
              <a:off x="1311313" y="4682425"/>
              <a:ext cx="1496520" cy="37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B215C7A-AAE4-239F-FAD4-FA6F9D9F672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75313" y="4610425"/>
                <a:ext cx="1568160" cy="1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7604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/>
          <p:cNvPicPr preferRelativeResize="0"/>
          <p:nvPr/>
        </p:nvPicPr>
        <p:blipFill rotWithShape="1">
          <a:blip r:embed="rId3">
            <a:alphaModFix amt="50000"/>
          </a:blip>
          <a:srcRect b="50029"/>
          <a:stretch/>
        </p:blipFill>
        <p:spPr>
          <a:xfrm>
            <a:off x="0" y="4588674"/>
            <a:ext cx="12192003" cy="2269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1"/>
          <p:cNvCxnSpPr/>
          <p:nvPr/>
        </p:nvCxnSpPr>
        <p:spPr>
          <a:xfrm>
            <a:off x="0" y="3658450"/>
            <a:ext cx="12175200" cy="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392F955B-EB49-3E3C-DFD6-B808C74DC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sp>
        <p:nvSpPr>
          <p:cNvPr id="6" name="Google Shape;71;p11">
            <a:extLst>
              <a:ext uri="{FF2B5EF4-FFF2-40B4-BE49-F238E27FC236}">
                <a16:creationId xmlns:a16="http://schemas.microsoft.com/office/drawing/2014/main" id="{120A83C1-102A-96D3-B86D-1C35230ABB53}"/>
              </a:ext>
            </a:extLst>
          </p:cNvPr>
          <p:cNvSpPr txBox="1"/>
          <p:nvPr/>
        </p:nvSpPr>
        <p:spPr>
          <a:xfrm>
            <a:off x="666150" y="386511"/>
            <a:ext cx="10859700" cy="69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ts val="3000"/>
            </a:pPr>
            <a:r>
              <a:rPr lang="it-IT" sz="2400" b="1">
                <a:solidFill>
                  <a:srgbClr val="575F7B"/>
                </a:solidFill>
                <a:latin typeface="Roboto Condensed"/>
                <a:ea typeface="Roboto Condensed"/>
                <a:cs typeface="Roboto Condensed"/>
              </a:rPr>
              <a:t>EXCEL</a:t>
            </a:r>
            <a:endParaRPr lang="it-IT" sz="2400" b="1">
              <a:solidFill>
                <a:srgbClr val="575F7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BD02A92-171F-E97D-F27C-0DC92743E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792" y="1905248"/>
            <a:ext cx="3671777" cy="36186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8B08CA-6D3E-E9F9-40A6-9CAAFDE6839D}"/>
              </a:ext>
            </a:extLst>
          </p:cNvPr>
          <p:cNvSpPr txBox="1"/>
          <p:nvPr/>
        </p:nvSpPr>
        <p:spPr>
          <a:xfrm>
            <a:off x="793008" y="1341162"/>
            <a:ext cx="37710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575F7B"/>
                </a:solidFill>
              </a:rPr>
              <a:t>Importare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dati</a:t>
            </a:r>
            <a:r>
              <a:rPr lang="en-US">
                <a:solidFill>
                  <a:srgbClr val="575F7B"/>
                </a:solidFill>
              </a:rPr>
              <a:t> dal database:  </a:t>
            </a:r>
          </a:p>
          <a:p>
            <a:r>
              <a:rPr lang="en-US">
                <a:solidFill>
                  <a:srgbClr val="575F7B"/>
                </a:solidFill>
              </a:rPr>
              <a:t>Get Data &gt; From SQL Server Database  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CD1150F7-4CA4-02FD-C60D-DAC0301EC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8538" y="1718250"/>
            <a:ext cx="6617421" cy="26395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9F1C13-4266-9EBF-80C5-C19AFE34CA83}"/>
              </a:ext>
            </a:extLst>
          </p:cNvPr>
          <p:cNvSpPr txBox="1"/>
          <p:nvPr/>
        </p:nvSpPr>
        <p:spPr>
          <a:xfrm>
            <a:off x="4782272" y="1338805"/>
            <a:ext cx="378492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575F7B"/>
                </a:solidFill>
              </a:rPr>
              <a:t>Connessione</a:t>
            </a:r>
            <a:r>
              <a:rPr lang="en-US">
                <a:solidFill>
                  <a:srgbClr val="575F7B"/>
                </a:solidFill>
              </a:rPr>
              <a:t> del database in Excel</a:t>
            </a:r>
          </a:p>
        </p:txBody>
      </p:sp>
    </p:spTree>
    <p:extLst>
      <p:ext uri="{BB962C8B-B14F-4D97-AF65-F5344CB8AC3E}">
        <p14:creationId xmlns:p14="http://schemas.microsoft.com/office/powerpoint/2010/main" val="886221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/>
          <p:cNvPicPr preferRelativeResize="0"/>
          <p:nvPr/>
        </p:nvPicPr>
        <p:blipFill rotWithShape="1">
          <a:blip r:embed="rId3">
            <a:alphaModFix amt="50000"/>
          </a:blip>
          <a:srcRect b="50029"/>
          <a:stretch/>
        </p:blipFill>
        <p:spPr>
          <a:xfrm>
            <a:off x="0" y="4588674"/>
            <a:ext cx="12192003" cy="2269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1"/>
          <p:cNvCxnSpPr/>
          <p:nvPr/>
        </p:nvCxnSpPr>
        <p:spPr>
          <a:xfrm>
            <a:off x="0" y="3658450"/>
            <a:ext cx="12175200" cy="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C6E68EA-0F9E-45AC-AEB7-CEDF46A7CEC7}"/>
              </a:ext>
            </a:extLst>
          </p:cNvPr>
          <p:cNvSpPr txBox="1"/>
          <p:nvPr/>
        </p:nvSpPr>
        <p:spPr>
          <a:xfrm>
            <a:off x="641023" y="1178351"/>
            <a:ext cx="10237509" cy="318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15000"/>
              </a:lnSpc>
            </a:pPr>
            <a:endParaRPr lang="it-IT">
              <a:solidFill>
                <a:srgbClr val="575F7B"/>
              </a:solidFill>
              <a:latin typeface="Roboto Condensed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92F955B-EB49-3E3C-DFD6-B808C74DC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sp>
        <p:nvSpPr>
          <p:cNvPr id="6" name="Google Shape;71;p11">
            <a:extLst>
              <a:ext uri="{FF2B5EF4-FFF2-40B4-BE49-F238E27FC236}">
                <a16:creationId xmlns:a16="http://schemas.microsoft.com/office/drawing/2014/main" id="{120A83C1-102A-96D3-B86D-1C35230ABB53}"/>
              </a:ext>
            </a:extLst>
          </p:cNvPr>
          <p:cNvSpPr txBox="1"/>
          <p:nvPr/>
        </p:nvSpPr>
        <p:spPr>
          <a:xfrm>
            <a:off x="666150" y="386511"/>
            <a:ext cx="10859700" cy="69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ts val="3000"/>
            </a:pPr>
            <a:r>
              <a:rPr lang="it-IT" sz="2400" b="1">
                <a:solidFill>
                  <a:srgbClr val="575F7B"/>
                </a:solidFill>
                <a:latin typeface="Roboto Condensed"/>
                <a:ea typeface="Roboto Condensed"/>
                <a:cs typeface="Roboto Condensed"/>
              </a:rPr>
              <a:t>EXCEL</a:t>
            </a:r>
            <a:endParaRPr lang="it-IT" sz="2400" b="1">
              <a:solidFill>
                <a:srgbClr val="575F7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20EC7E1-4859-E820-5613-7A76671A3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633" y="1902331"/>
            <a:ext cx="4471924" cy="36008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8D65CF-CC64-638F-8257-D64BD020A062}"/>
              </a:ext>
            </a:extLst>
          </p:cNvPr>
          <p:cNvSpPr txBox="1"/>
          <p:nvPr/>
        </p:nvSpPr>
        <p:spPr>
          <a:xfrm>
            <a:off x="644324" y="1338805"/>
            <a:ext cx="300337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575F7B"/>
                </a:solidFill>
              </a:rPr>
              <a:t>Selezione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delle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tabelle</a:t>
            </a:r>
            <a:r>
              <a:rPr lang="en-US">
                <a:solidFill>
                  <a:srgbClr val="575F7B"/>
                </a:solidFill>
              </a:rPr>
              <a:t> e </a:t>
            </a:r>
            <a:r>
              <a:rPr lang="en-US" err="1">
                <a:solidFill>
                  <a:srgbClr val="575F7B"/>
                </a:solidFill>
              </a:rPr>
              <a:t>delle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viste</a:t>
            </a:r>
            <a:endParaRPr lang="en-US">
              <a:solidFill>
                <a:srgbClr val="575F7B"/>
              </a:solidFill>
            </a:endParaRP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C358DBF4-69C0-C6BE-3769-073E40E3F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7627" y="1905482"/>
            <a:ext cx="4886325" cy="3124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CCF03D-01AE-9B5A-13A5-A722DB173392}"/>
              </a:ext>
            </a:extLst>
          </p:cNvPr>
          <p:cNvSpPr txBox="1"/>
          <p:nvPr/>
        </p:nvSpPr>
        <p:spPr>
          <a:xfrm>
            <a:off x="5891514" y="135809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575F7B"/>
                </a:solidFill>
              </a:rPr>
              <a:t>Creazione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della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Tabella</a:t>
            </a:r>
            <a:r>
              <a:rPr lang="en-US">
                <a:solidFill>
                  <a:srgbClr val="575F7B"/>
                </a:solidFill>
              </a:rPr>
              <a:t> Pivot</a:t>
            </a:r>
          </a:p>
        </p:txBody>
      </p:sp>
    </p:spTree>
    <p:extLst>
      <p:ext uri="{BB962C8B-B14F-4D97-AF65-F5344CB8AC3E}">
        <p14:creationId xmlns:p14="http://schemas.microsoft.com/office/powerpoint/2010/main" val="427353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/>
          <p:cNvPicPr preferRelativeResize="0"/>
          <p:nvPr/>
        </p:nvPicPr>
        <p:blipFill rotWithShape="1">
          <a:blip r:embed="rId3">
            <a:alphaModFix amt="50000"/>
          </a:blip>
          <a:srcRect b="50029"/>
          <a:stretch/>
        </p:blipFill>
        <p:spPr>
          <a:xfrm>
            <a:off x="0" y="4588674"/>
            <a:ext cx="12192003" cy="2269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1"/>
          <p:cNvCxnSpPr/>
          <p:nvPr/>
        </p:nvCxnSpPr>
        <p:spPr>
          <a:xfrm>
            <a:off x="0" y="3658450"/>
            <a:ext cx="12175200" cy="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C6E68EA-0F9E-45AC-AEB7-CEDF46A7CEC7}"/>
              </a:ext>
            </a:extLst>
          </p:cNvPr>
          <p:cNvSpPr txBox="1"/>
          <p:nvPr/>
        </p:nvSpPr>
        <p:spPr>
          <a:xfrm>
            <a:off x="641023" y="1178351"/>
            <a:ext cx="10237509" cy="318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15000"/>
              </a:lnSpc>
            </a:pPr>
            <a:endParaRPr lang="it-IT">
              <a:solidFill>
                <a:srgbClr val="575F7B"/>
              </a:solidFill>
              <a:latin typeface="Roboto Condensed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92F955B-EB49-3E3C-DFD6-B808C74DC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sp>
        <p:nvSpPr>
          <p:cNvPr id="6" name="Google Shape;71;p11">
            <a:extLst>
              <a:ext uri="{FF2B5EF4-FFF2-40B4-BE49-F238E27FC236}">
                <a16:creationId xmlns:a16="http://schemas.microsoft.com/office/drawing/2014/main" id="{120A83C1-102A-96D3-B86D-1C35230ABB53}"/>
              </a:ext>
            </a:extLst>
          </p:cNvPr>
          <p:cNvSpPr txBox="1"/>
          <p:nvPr/>
        </p:nvSpPr>
        <p:spPr>
          <a:xfrm>
            <a:off x="666150" y="386511"/>
            <a:ext cx="10859700" cy="69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ts val="3000"/>
            </a:pPr>
            <a:r>
              <a:rPr lang="it-IT" sz="2400" b="1">
                <a:solidFill>
                  <a:srgbClr val="575F7B"/>
                </a:solidFill>
                <a:latin typeface="Roboto Condensed"/>
                <a:ea typeface="Roboto Condensed"/>
                <a:cs typeface="Roboto Condensed"/>
              </a:rPr>
              <a:t>EXCEL</a:t>
            </a:r>
            <a:endParaRPr lang="it-IT" sz="2400" b="1">
              <a:solidFill>
                <a:srgbClr val="575F7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EC53B1D-8ACB-48C0-F448-C70552ECD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67" y="1881457"/>
            <a:ext cx="6096000" cy="30950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1DFC3FB-FE3F-675E-8F76-3560B731A8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4949" y="1880404"/>
            <a:ext cx="2464898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FB529D-EA5F-C2AC-9C3F-50D1A61863EE}"/>
              </a:ext>
            </a:extLst>
          </p:cNvPr>
          <p:cNvSpPr txBox="1"/>
          <p:nvPr/>
        </p:nvSpPr>
        <p:spPr>
          <a:xfrm>
            <a:off x="641023" y="1355697"/>
            <a:ext cx="357271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575F7B"/>
                </a:solidFill>
              </a:rPr>
              <a:t>Creazione</a:t>
            </a:r>
            <a:r>
              <a:rPr lang="en-US">
                <a:solidFill>
                  <a:srgbClr val="575F7B"/>
                </a:solidFill>
              </a:rPr>
              <a:t> del </a:t>
            </a:r>
            <a:r>
              <a:rPr lang="en-US" err="1">
                <a:solidFill>
                  <a:srgbClr val="575F7B"/>
                </a:solidFill>
              </a:rPr>
              <a:t>grafico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dalla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Tabella</a:t>
            </a:r>
            <a:r>
              <a:rPr lang="en-US">
                <a:solidFill>
                  <a:srgbClr val="575F7B"/>
                </a:solidFill>
              </a:rPr>
              <a:t> Pivot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28F61-7F09-927E-4324-312E67B9C9CB}"/>
              </a:ext>
            </a:extLst>
          </p:cNvPr>
          <p:cNvSpPr txBox="1"/>
          <p:nvPr/>
        </p:nvSpPr>
        <p:spPr>
          <a:xfrm>
            <a:off x="7618071" y="133880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575F7B"/>
                </a:solidFill>
              </a:rPr>
              <a:t>Selezione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dei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valori</a:t>
            </a:r>
            <a:endParaRPr lang="en-US">
              <a:solidFill>
                <a:srgbClr val="575F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171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4736801-279D-4DC1-49B1-FED47D498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>
            <a:extLst>
              <a:ext uri="{FF2B5EF4-FFF2-40B4-BE49-F238E27FC236}">
                <a16:creationId xmlns:a16="http://schemas.microsoft.com/office/drawing/2014/main" id="{709418D9-82F3-17A2-3CB8-9B0D92F351DE}"/>
              </a:ext>
            </a:extLst>
          </p:cNvPr>
          <p:cNvPicPr preferRelativeResize="0"/>
          <p:nvPr/>
        </p:nvPicPr>
        <p:blipFill rotWithShape="1">
          <a:blip r:embed="rId3">
            <a:alphaModFix amt="50000"/>
          </a:blip>
          <a:srcRect b="50029"/>
          <a:stretch/>
        </p:blipFill>
        <p:spPr>
          <a:xfrm>
            <a:off x="0" y="4588674"/>
            <a:ext cx="12192003" cy="2269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1">
            <a:extLst>
              <a:ext uri="{FF2B5EF4-FFF2-40B4-BE49-F238E27FC236}">
                <a16:creationId xmlns:a16="http://schemas.microsoft.com/office/drawing/2014/main" id="{3BADDAAD-D1EF-537C-C4B9-7F2C06D1E504}"/>
              </a:ext>
            </a:extLst>
          </p:cNvPr>
          <p:cNvCxnSpPr/>
          <p:nvPr/>
        </p:nvCxnSpPr>
        <p:spPr>
          <a:xfrm>
            <a:off x="0" y="3658450"/>
            <a:ext cx="12175200" cy="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8167124-D312-3F5C-4AAD-05C31DB5B83C}"/>
              </a:ext>
            </a:extLst>
          </p:cNvPr>
          <p:cNvSpPr txBox="1"/>
          <p:nvPr/>
        </p:nvSpPr>
        <p:spPr>
          <a:xfrm>
            <a:off x="4914591" y="1200217"/>
            <a:ext cx="2346017" cy="3889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15000"/>
              </a:lnSpc>
            </a:pPr>
            <a:r>
              <a:rPr lang="it-IT" sz="1800" b="1">
                <a:solidFill>
                  <a:srgbClr val="575F7B"/>
                </a:solidFill>
                <a:latin typeface="Roboto Condensed"/>
              </a:rPr>
              <a:t>Grazie dell’attenzione!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0970929-CDB9-6222-E0D5-EADE57E7C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pic>
        <p:nvPicPr>
          <p:cNvPr id="3" name="Picture 2" descr="A qr code with a black background&#10;&#10;Description automatically generated">
            <a:extLst>
              <a:ext uri="{FF2B5EF4-FFF2-40B4-BE49-F238E27FC236}">
                <a16:creationId xmlns:a16="http://schemas.microsoft.com/office/drawing/2014/main" id="{310EA1C1-2F8C-8A48-B97C-0F4D7A576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7286" y="3455199"/>
            <a:ext cx="2257425" cy="2266950"/>
          </a:xfrm>
          <a:prstGeom prst="rect">
            <a:avLst/>
          </a:prstGeom>
        </p:spPr>
      </p:pic>
      <p:sp>
        <p:nvSpPr>
          <p:cNvPr id="5" name="CasellaDiTesto 1">
            <a:extLst>
              <a:ext uri="{FF2B5EF4-FFF2-40B4-BE49-F238E27FC236}">
                <a16:creationId xmlns:a16="http://schemas.microsoft.com/office/drawing/2014/main" id="{D781BB0A-D7C0-D634-5C90-17566EFB2492}"/>
              </a:ext>
            </a:extLst>
          </p:cNvPr>
          <p:cNvSpPr txBox="1"/>
          <p:nvPr/>
        </p:nvSpPr>
        <p:spPr>
          <a:xfrm>
            <a:off x="977245" y="2804385"/>
            <a:ext cx="10237509" cy="3889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15000"/>
              </a:lnSpc>
            </a:pPr>
            <a:r>
              <a:rPr lang="it-IT" sz="1800" b="1">
                <a:solidFill>
                  <a:srgbClr val="575F7B"/>
                </a:solidFill>
                <a:latin typeface="Roboto Condensed"/>
              </a:rPr>
              <a:t>Ecco un sondaggio utile per un rapido feedback sulla presentazione!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F50A4-21A2-4DF2-631C-5FD01CEF6848}"/>
              </a:ext>
            </a:extLst>
          </p:cNvPr>
          <p:cNvSpPr txBox="1"/>
          <p:nvPr/>
        </p:nvSpPr>
        <p:spPr>
          <a:xfrm>
            <a:off x="5554917" y="1453284"/>
            <a:ext cx="1065364" cy="14157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  <a:p>
            <a:pPr algn="ctr"/>
            <a:r>
              <a:rPr lang="en-US" sz="7200">
                <a:solidFill>
                  <a:srgbClr val="575F7B"/>
                </a:solidFill>
                <a:sym typeface="Wingdings" panose="05000000000000000000" pitchFamily="2" charset="2"/>
              </a:rPr>
              <a:t></a:t>
            </a:r>
            <a:endParaRPr lang="en-US" sz="7200">
              <a:solidFill>
                <a:srgbClr val="575F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229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/>
          <p:cNvPicPr preferRelativeResize="0"/>
          <p:nvPr/>
        </p:nvPicPr>
        <p:blipFill rotWithShape="1">
          <a:blip r:embed="rId3">
            <a:alphaModFix amt="50000"/>
          </a:blip>
          <a:srcRect b="50029"/>
          <a:stretch/>
        </p:blipFill>
        <p:spPr>
          <a:xfrm>
            <a:off x="0" y="4588674"/>
            <a:ext cx="12192003" cy="2269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92F955B-EB49-3E3C-DFD6-B808C74DC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sp>
        <p:nvSpPr>
          <p:cNvPr id="6" name="Google Shape;71;p11">
            <a:extLst>
              <a:ext uri="{FF2B5EF4-FFF2-40B4-BE49-F238E27FC236}">
                <a16:creationId xmlns:a16="http://schemas.microsoft.com/office/drawing/2014/main" id="{120A83C1-102A-96D3-B86D-1C35230ABB53}"/>
              </a:ext>
            </a:extLst>
          </p:cNvPr>
          <p:cNvSpPr txBox="1"/>
          <p:nvPr/>
        </p:nvSpPr>
        <p:spPr>
          <a:xfrm>
            <a:off x="666150" y="386511"/>
            <a:ext cx="10859700" cy="69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it-IT" sz="2400" b="1" dirty="0">
                <a:solidFill>
                  <a:srgbClr val="575F7B"/>
                </a:solidFill>
                <a:latin typeface="Roboto Condensed"/>
                <a:ea typeface="Roboto Condensed"/>
                <a:cs typeface="Roboto Condensed"/>
              </a:rPr>
              <a:t>FINAL REPORTS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FB529D-EA5F-C2AC-9C3F-50D1A61863EE}"/>
              </a:ext>
            </a:extLst>
          </p:cNvPr>
          <p:cNvSpPr txBox="1"/>
          <p:nvPr/>
        </p:nvSpPr>
        <p:spPr>
          <a:xfrm>
            <a:off x="644324" y="1338805"/>
            <a:ext cx="47511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Il </a:t>
            </a:r>
            <a:r>
              <a:rPr lang="en-US" err="1"/>
              <a:t>numero</a:t>
            </a:r>
            <a:r>
              <a:rPr lang="en-US"/>
              <a:t> di </a:t>
            </a:r>
            <a:r>
              <a:rPr lang="en-US" err="1"/>
              <a:t>personaggi</a:t>
            </a:r>
            <a:r>
              <a:rPr lang="en-US"/>
              <a:t> per stagione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010A37-75FC-5F36-4954-425CB4D12438}"/>
              </a:ext>
            </a:extLst>
          </p:cNvPr>
          <p:cNvSpPr txBox="1"/>
          <p:nvPr/>
        </p:nvSpPr>
        <p:spPr>
          <a:xfrm>
            <a:off x="6456789" y="4280479"/>
            <a:ext cx="475115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Da </a:t>
            </a:r>
            <a:r>
              <a:rPr lang="en-US" err="1"/>
              <a:t>questo</a:t>
            </a:r>
            <a:r>
              <a:rPr lang="en-US"/>
              <a:t> report </a:t>
            </a:r>
            <a:r>
              <a:rPr lang="en-US" err="1"/>
              <a:t>possiamo</a:t>
            </a:r>
            <a:r>
              <a:rPr lang="en-US"/>
              <a:t> </a:t>
            </a:r>
            <a:r>
              <a:rPr lang="en-US" err="1"/>
              <a:t>dedurre</a:t>
            </a:r>
            <a:r>
              <a:rPr lang="en-US"/>
              <a:t> </a:t>
            </a:r>
            <a:r>
              <a:rPr lang="en-US" err="1"/>
              <a:t>che</a:t>
            </a:r>
            <a:r>
              <a:rPr lang="en-US"/>
              <a:t> la </a:t>
            </a:r>
            <a:r>
              <a:rPr lang="en-US" err="1"/>
              <a:t>serie</a:t>
            </a:r>
            <a:r>
              <a:rPr lang="en-US"/>
              <a:t> con </a:t>
            </a:r>
            <a:r>
              <a:rPr lang="en-US" err="1"/>
              <a:t>più</a:t>
            </a:r>
            <a:r>
              <a:rPr lang="en-US"/>
              <a:t> </a:t>
            </a:r>
            <a:r>
              <a:rPr lang="en-US" err="1"/>
              <a:t>personaggi</a:t>
            </a:r>
            <a:r>
              <a:rPr lang="en-US"/>
              <a:t> è la </a:t>
            </a:r>
            <a:r>
              <a:rPr lang="en-US" err="1"/>
              <a:t>serie</a:t>
            </a:r>
            <a:r>
              <a:rPr lang="en-US"/>
              <a:t> </a:t>
            </a:r>
            <a:r>
              <a:rPr lang="en-US" err="1"/>
              <a:t>originali</a:t>
            </a:r>
            <a:r>
              <a:rPr lang="en-US"/>
              <a:t>, </a:t>
            </a:r>
            <a:r>
              <a:rPr lang="en-US" err="1"/>
              <a:t>mentre</a:t>
            </a:r>
            <a:r>
              <a:rPr lang="en-US"/>
              <a:t> Enterprise </a:t>
            </a:r>
            <a:r>
              <a:rPr lang="en-US" err="1"/>
              <a:t>risulta</a:t>
            </a:r>
            <a:r>
              <a:rPr lang="en-US"/>
              <a:t> </a:t>
            </a:r>
            <a:r>
              <a:rPr lang="en-US" err="1"/>
              <a:t>essere</a:t>
            </a:r>
            <a:r>
              <a:rPr lang="en-US"/>
              <a:t> </a:t>
            </a:r>
            <a:r>
              <a:rPr lang="en-US" err="1"/>
              <a:t>quella</a:t>
            </a:r>
            <a:r>
              <a:rPr lang="en-US"/>
              <a:t> </a:t>
            </a:r>
            <a:r>
              <a:rPr lang="en-US" err="1"/>
              <a:t>più</a:t>
            </a:r>
            <a:r>
              <a:rPr lang="en-US"/>
              <a:t> </a:t>
            </a:r>
            <a:r>
              <a:rPr lang="en-US" err="1"/>
              <a:t>contenuta</a:t>
            </a:r>
            <a:r>
              <a:rPr lang="en-US"/>
              <a:t> a </a:t>
            </a:r>
            <a:r>
              <a:rPr lang="en-US" err="1"/>
              <a:t>livello</a:t>
            </a:r>
            <a:r>
              <a:rPr lang="en-US"/>
              <a:t> di cast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53336C-3326-8764-69C8-F98FFBDA0173}"/>
              </a:ext>
            </a:extLst>
          </p:cNvPr>
          <p:cNvSpPr txBox="1"/>
          <p:nvPr/>
        </p:nvSpPr>
        <p:spPr>
          <a:xfrm>
            <a:off x="6775765" y="2056502"/>
            <a:ext cx="47511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The Original Series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73A4E4-BFF5-2E6D-7F22-36C3F69BED5C}"/>
              </a:ext>
            </a:extLst>
          </p:cNvPr>
          <p:cNvSpPr txBox="1"/>
          <p:nvPr/>
        </p:nvSpPr>
        <p:spPr>
          <a:xfrm>
            <a:off x="6775765" y="2366618"/>
            <a:ext cx="47511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The Animated Series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BAF97-A2C9-0BEC-8F7E-C84999713385}"/>
              </a:ext>
            </a:extLst>
          </p:cNvPr>
          <p:cNvSpPr txBox="1"/>
          <p:nvPr/>
        </p:nvSpPr>
        <p:spPr>
          <a:xfrm>
            <a:off x="6775764" y="2632432"/>
            <a:ext cx="47511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The Next Generation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963FB3-2578-AFAC-815F-7E83BEE9FF0B}"/>
              </a:ext>
            </a:extLst>
          </p:cNvPr>
          <p:cNvSpPr txBox="1"/>
          <p:nvPr/>
        </p:nvSpPr>
        <p:spPr>
          <a:xfrm>
            <a:off x="6775764" y="2924826"/>
            <a:ext cx="47511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Deep Space Nine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E48D69-F324-303D-4229-CF3DB6978063}"/>
              </a:ext>
            </a:extLst>
          </p:cNvPr>
          <p:cNvSpPr txBox="1"/>
          <p:nvPr/>
        </p:nvSpPr>
        <p:spPr>
          <a:xfrm>
            <a:off x="6775763" y="3208361"/>
            <a:ext cx="47511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Voyager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EC9422-31AB-F912-883B-F7A3C65021BD}"/>
              </a:ext>
            </a:extLst>
          </p:cNvPr>
          <p:cNvSpPr txBox="1"/>
          <p:nvPr/>
        </p:nvSpPr>
        <p:spPr>
          <a:xfrm>
            <a:off x="6775764" y="3465315"/>
            <a:ext cx="47511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Enterprise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EE919-58FD-B9FC-3B7C-F26645EDD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8709" y="2128537"/>
            <a:ext cx="3101292" cy="170244"/>
          </a:xfrm>
          <a:prstGeom prst="rect">
            <a:avLst/>
          </a:prstGeom>
        </p:spPr>
      </p:pic>
      <p:pic>
        <p:nvPicPr>
          <p:cNvPr id="2" name="Picture 1" descr="A colorful pie chart with numbers and text&#10;&#10;Description automatically generated">
            <a:extLst>
              <a:ext uri="{FF2B5EF4-FFF2-40B4-BE49-F238E27FC236}">
                <a16:creationId xmlns:a16="http://schemas.microsoft.com/office/drawing/2014/main" id="{85243A44-6049-2542-5667-3E20865453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950" y="1647825"/>
            <a:ext cx="6115050" cy="4476750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D742DC9-627D-CC8A-4591-030C430AD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796132"/>
              </p:ext>
            </p:extLst>
          </p:nvPr>
        </p:nvGraphicFramePr>
        <p:xfrm>
          <a:off x="6772275" y="1647825"/>
          <a:ext cx="4143371" cy="23812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21932">
                  <a:extLst>
                    <a:ext uri="{9D8B030D-6E8A-4147-A177-3AD203B41FA5}">
                      <a16:colId xmlns:a16="http://schemas.microsoft.com/office/drawing/2014/main" val="100614406"/>
                    </a:ext>
                  </a:extLst>
                </a:gridCol>
                <a:gridCol w="2821439">
                  <a:extLst>
                    <a:ext uri="{9D8B030D-6E8A-4147-A177-3AD203B41FA5}">
                      <a16:colId xmlns:a16="http://schemas.microsoft.com/office/drawing/2014/main" val="1236157600"/>
                    </a:ext>
                  </a:extLst>
                </a:gridCol>
              </a:tblGrid>
              <a:tr h="329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Row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Sum of PersonaggiPerStagione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43707"/>
                  </a:ext>
                </a:extLst>
              </a:tr>
              <a:tr h="2930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525691"/>
                  </a:ext>
                </a:extLst>
              </a:tr>
              <a:tr h="2930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5187510"/>
                  </a:ext>
                </a:extLst>
              </a:tr>
              <a:tr h="2930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1248376"/>
                  </a:ext>
                </a:extLst>
              </a:tr>
              <a:tr h="2930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51225"/>
                  </a:ext>
                </a:extLst>
              </a:tr>
              <a:tr h="2930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320769"/>
                  </a:ext>
                </a:extLst>
              </a:tr>
              <a:tr h="2930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461890"/>
                  </a:ext>
                </a:extLst>
              </a:tr>
              <a:tr h="2930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446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126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/>
          <p:cNvPicPr preferRelativeResize="0"/>
          <p:nvPr/>
        </p:nvPicPr>
        <p:blipFill rotWithShape="1">
          <a:blip r:embed="rId3">
            <a:alphaModFix amt="50000"/>
          </a:blip>
          <a:srcRect b="50029"/>
          <a:stretch/>
        </p:blipFill>
        <p:spPr>
          <a:xfrm>
            <a:off x="0" y="4588674"/>
            <a:ext cx="12192003" cy="2269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92F955B-EB49-3E3C-DFD6-B808C74DC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sp>
        <p:nvSpPr>
          <p:cNvPr id="6" name="Google Shape;71;p11">
            <a:extLst>
              <a:ext uri="{FF2B5EF4-FFF2-40B4-BE49-F238E27FC236}">
                <a16:creationId xmlns:a16="http://schemas.microsoft.com/office/drawing/2014/main" id="{120A83C1-102A-96D3-B86D-1C35230ABB53}"/>
              </a:ext>
            </a:extLst>
          </p:cNvPr>
          <p:cNvSpPr txBox="1"/>
          <p:nvPr/>
        </p:nvSpPr>
        <p:spPr>
          <a:xfrm>
            <a:off x="666150" y="386511"/>
            <a:ext cx="10859700" cy="69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it-IT" sz="2400" b="1">
                <a:solidFill>
                  <a:srgbClr val="575F7B"/>
                </a:solidFill>
                <a:latin typeface="Roboto Condensed"/>
                <a:ea typeface="Roboto Condensed"/>
                <a:cs typeface="Roboto Condensed"/>
              </a:rPr>
              <a:t>FINAL</a:t>
            </a:r>
            <a:r>
              <a:rPr lang="it-IT" sz="2400" b="1" dirty="0">
                <a:solidFill>
                  <a:srgbClr val="575F7B"/>
                </a:solidFill>
                <a:latin typeface="Roboto Condensed"/>
                <a:ea typeface="Roboto Condensed"/>
                <a:cs typeface="Roboto Condensed"/>
              </a:rPr>
              <a:t> REPORTS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FB529D-EA5F-C2AC-9C3F-50D1A61863EE}"/>
              </a:ext>
            </a:extLst>
          </p:cNvPr>
          <p:cNvSpPr txBox="1"/>
          <p:nvPr/>
        </p:nvSpPr>
        <p:spPr>
          <a:xfrm>
            <a:off x="644324" y="1338805"/>
            <a:ext cx="47511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 10 </a:t>
            </a:r>
            <a:r>
              <a:rPr lang="en-US" err="1"/>
              <a:t>personaggi</a:t>
            </a:r>
            <a:r>
              <a:rPr lang="en-US"/>
              <a:t> con </a:t>
            </a:r>
            <a:r>
              <a:rPr lang="en-US" err="1"/>
              <a:t>più</a:t>
            </a:r>
            <a:r>
              <a:rPr lang="en-US"/>
              <a:t> battute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63FF24-8AD3-524F-8F78-4259F52B4232}"/>
              </a:ext>
            </a:extLst>
          </p:cNvPr>
          <p:cNvSpPr txBox="1"/>
          <p:nvPr/>
        </p:nvSpPr>
        <p:spPr>
          <a:xfrm>
            <a:off x="7059301" y="4586165"/>
            <a:ext cx="475115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575F7B"/>
                </a:solidFill>
              </a:rPr>
              <a:t> I </a:t>
            </a:r>
            <a:r>
              <a:rPr lang="en-US" err="1">
                <a:solidFill>
                  <a:srgbClr val="575F7B"/>
                </a:solidFill>
              </a:rPr>
              <a:t>personaggi</a:t>
            </a:r>
            <a:r>
              <a:rPr lang="en-US">
                <a:solidFill>
                  <a:srgbClr val="575F7B"/>
                </a:solidFill>
              </a:rPr>
              <a:t> con </a:t>
            </a:r>
            <a:r>
              <a:rPr lang="en-US" err="1">
                <a:solidFill>
                  <a:srgbClr val="575F7B"/>
                </a:solidFill>
              </a:rPr>
              <a:t>più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caratteri</a:t>
            </a:r>
            <a:r>
              <a:rPr lang="en-US">
                <a:solidFill>
                  <a:srgbClr val="575F7B"/>
                </a:solidFill>
              </a:rPr>
              <a:t> (</a:t>
            </a:r>
            <a:r>
              <a:rPr lang="en-US" err="1">
                <a:solidFill>
                  <a:srgbClr val="575F7B"/>
                </a:solidFill>
              </a:rPr>
              <a:t>che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può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essere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ricondotto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allo</a:t>
            </a:r>
            <a:r>
              <a:rPr lang="en-US">
                <a:solidFill>
                  <a:srgbClr val="575F7B"/>
                </a:solidFill>
              </a:rPr>
              <a:t> screentime) </a:t>
            </a:r>
            <a:r>
              <a:rPr lang="en-US" err="1">
                <a:solidFill>
                  <a:srgbClr val="575F7B"/>
                </a:solidFill>
              </a:rPr>
              <a:t>nella</a:t>
            </a:r>
            <a:r>
              <a:rPr lang="en-US">
                <a:solidFill>
                  <a:srgbClr val="575F7B"/>
                </a:solidFill>
              </a:rPr>
              <a:t> </a:t>
            </a:r>
            <a:r>
              <a:rPr lang="en-US" err="1">
                <a:solidFill>
                  <a:srgbClr val="575F7B"/>
                </a:solidFill>
              </a:rPr>
              <a:t>serie</a:t>
            </a:r>
            <a:r>
              <a:rPr lang="en-US">
                <a:solidFill>
                  <a:srgbClr val="575F7B"/>
                </a:solidFill>
              </a:rPr>
              <a:t>, </a:t>
            </a:r>
            <a:r>
              <a:rPr lang="en-US" err="1">
                <a:solidFill>
                  <a:srgbClr val="575F7B"/>
                </a:solidFill>
              </a:rPr>
              <a:t>possono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essere</a:t>
            </a:r>
            <a:r>
              <a:rPr lang="en-US">
                <a:solidFill>
                  <a:srgbClr val="575F7B"/>
                </a:solidFill>
              </a:rPr>
              <a:t> associati ai </a:t>
            </a:r>
            <a:r>
              <a:rPr lang="en-US" err="1">
                <a:solidFill>
                  <a:srgbClr val="575F7B"/>
                </a:solidFill>
              </a:rPr>
              <a:t>protagonisti</a:t>
            </a:r>
            <a:r>
              <a:rPr lang="en-US">
                <a:solidFill>
                  <a:srgbClr val="575F7B"/>
                </a:solidFill>
              </a:rPr>
              <a:t> del Cast.</a:t>
            </a:r>
          </a:p>
        </p:txBody>
      </p:sp>
      <p:pic>
        <p:nvPicPr>
          <p:cNvPr id="3" name="Picture 2" descr="A graph of blue bars&#10;&#10;Description automatically generated">
            <a:extLst>
              <a:ext uri="{FF2B5EF4-FFF2-40B4-BE49-F238E27FC236}">
                <a16:creationId xmlns:a16="http://schemas.microsoft.com/office/drawing/2014/main" id="{3A5BABE1-B7F5-A3B0-0B50-EF44C2858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" y="1643063"/>
            <a:ext cx="5848350" cy="401002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4B14ECA-76BF-12E1-20E3-81BFEBF76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442179"/>
              </p:ext>
            </p:extLst>
          </p:nvPr>
        </p:nvGraphicFramePr>
        <p:xfrm>
          <a:off x="7058025" y="1712595"/>
          <a:ext cx="3483768" cy="25847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41451">
                  <a:extLst>
                    <a:ext uri="{9D8B030D-6E8A-4147-A177-3AD203B41FA5}">
                      <a16:colId xmlns:a16="http://schemas.microsoft.com/office/drawing/2014/main" val="3030217513"/>
                    </a:ext>
                  </a:extLst>
                </a:gridCol>
                <a:gridCol w="2142317">
                  <a:extLst>
                    <a:ext uri="{9D8B030D-6E8A-4147-A177-3AD203B41FA5}">
                      <a16:colId xmlns:a16="http://schemas.microsoft.com/office/drawing/2014/main" val="3376121525"/>
                    </a:ext>
                  </a:extLst>
                </a:gridCol>
              </a:tblGrid>
              <a:tr h="215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Row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Sum of TotaleCaratteri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675233"/>
                  </a:ext>
                </a:extLst>
              </a:tr>
              <a:tr h="215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PICARD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1622658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6270524"/>
                  </a:ext>
                </a:extLst>
              </a:tr>
              <a:tr h="215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JANEWAY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1524786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127311"/>
                  </a:ext>
                </a:extLst>
              </a:tr>
              <a:tr h="215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KIRK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1113376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522315"/>
                  </a:ext>
                </a:extLst>
              </a:tr>
              <a:tr h="215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SISKO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1083162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727326"/>
                  </a:ext>
                </a:extLst>
              </a:tr>
              <a:tr h="215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970990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534217"/>
                  </a:ext>
                </a:extLst>
              </a:tr>
              <a:tr h="215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ARCHER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934514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27739"/>
                  </a:ext>
                </a:extLst>
              </a:tr>
              <a:tr h="215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EMH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904736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2796709"/>
                  </a:ext>
                </a:extLst>
              </a:tr>
              <a:tr h="215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RIKER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791552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506513"/>
                  </a:ext>
                </a:extLst>
              </a:tr>
              <a:tr h="215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SPOCK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695806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398962"/>
                  </a:ext>
                </a:extLst>
              </a:tr>
              <a:tr h="215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CHAKOTAY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680084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573254"/>
                  </a:ext>
                </a:extLst>
              </a:tr>
              <a:tr h="215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10321664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091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462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/>
          <p:cNvPicPr preferRelativeResize="0"/>
          <p:nvPr/>
        </p:nvPicPr>
        <p:blipFill rotWithShape="1">
          <a:blip r:embed="rId3">
            <a:alphaModFix amt="50000"/>
          </a:blip>
          <a:srcRect b="50029"/>
          <a:stretch/>
        </p:blipFill>
        <p:spPr>
          <a:xfrm>
            <a:off x="0" y="4588674"/>
            <a:ext cx="12192003" cy="2269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92F955B-EB49-3E3C-DFD6-B808C74DC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sp>
        <p:nvSpPr>
          <p:cNvPr id="6" name="Google Shape;71;p11">
            <a:extLst>
              <a:ext uri="{FF2B5EF4-FFF2-40B4-BE49-F238E27FC236}">
                <a16:creationId xmlns:a16="http://schemas.microsoft.com/office/drawing/2014/main" id="{120A83C1-102A-96D3-B86D-1C35230ABB53}"/>
              </a:ext>
            </a:extLst>
          </p:cNvPr>
          <p:cNvSpPr txBox="1"/>
          <p:nvPr/>
        </p:nvSpPr>
        <p:spPr>
          <a:xfrm>
            <a:off x="666150" y="386511"/>
            <a:ext cx="10859700" cy="69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it-IT" sz="2400" b="1">
                <a:solidFill>
                  <a:srgbClr val="575F7B"/>
                </a:solidFill>
                <a:latin typeface="Roboto Condensed"/>
                <a:ea typeface="Roboto Condensed"/>
                <a:cs typeface="Roboto Condensed"/>
              </a:rPr>
              <a:t>FINAL</a:t>
            </a:r>
            <a:r>
              <a:rPr lang="it-IT" sz="2400" b="1" dirty="0">
                <a:solidFill>
                  <a:srgbClr val="575F7B"/>
                </a:solidFill>
                <a:latin typeface="Roboto Condensed"/>
                <a:ea typeface="Roboto Condensed"/>
                <a:cs typeface="Roboto Condensed"/>
              </a:rPr>
              <a:t> REPORTS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FB529D-EA5F-C2AC-9C3F-50D1A61863EE}"/>
              </a:ext>
            </a:extLst>
          </p:cNvPr>
          <p:cNvSpPr txBox="1"/>
          <p:nvPr/>
        </p:nvSpPr>
        <p:spPr>
          <a:xfrm>
            <a:off x="667765" y="1453991"/>
            <a:ext cx="47511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575F7B"/>
                </a:solidFill>
              </a:rPr>
              <a:t>Le 10 </a:t>
            </a:r>
            <a:r>
              <a:rPr lang="en-US" err="1">
                <a:solidFill>
                  <a:srgbClr val="575F7B"/>
                </a:solidFill>
              </a:rPr>
              <a:t>battute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più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dette</a:t>
            </a:r>
            <a:r>
              <a:rPr lang="en-US">
                <a:solidFill>
                  <a:srgbClr val="575F7B"/>
                </a:solidFill>
              </a:rPr>
              <a:t> in </a:t>
            </a:r>
            <a:r>
              <a:rPr lang="en-US" err="1">
                <a:solidFill>
                  <a:srgbClr val="575F7B"/>
                </a:solidFill>
              </a:rPr>
              <a:t>tutta</a:t>
            </a:r>
            <a:r>
              <a:rPr lang="en-US">
                <a:solidFill>
                  <a:srgbClr val="575F7B"/>
                </a:solidFill>
              </a:rPr>
              <a:t> la </a:t>
            </a:r>
            <a:r>
              <a:rPr lang="en-US" err="1">
                <a:solidFill>
                  <a:srgbClr val="575F7B"/>
                </a:solidFill>
              </a:rPr>
              <a:t>serie</a:t>
            </a:r>
            <a:endParaRPr lang="en-US">
              <a:solidFill>
                <a:srgbClr val="575F7B"/>
              </a:solidFill>
            </a:endParaRPr>
          </a:p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64EA9D-1577-ABE2-9C95-F0AD74AE155B}"/>
              </a:ext>
            </a:extLst>
          </p:cNvPr>
          <p:cNvSpPr txBox="1"/>
          <p:nvPr/>
        </p:nvSpPr>
        <p:spPr>
          <a:xfrm>
            <a:off x="6098566" y="1854282"/>
            <a:ext cx="488450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575F7B"/>
                </a:solidFill>
              </a:rPr>
              <a:t>Qui è </a:t>
            </a:r>
            <a:r>
              <a:rPr lang="en-US" err="1">
                <a:solidFill>
                  <a:srgbClr val="575F7B"/>
                </a:solidFill>
              </a:rPr>
              <a:t>emerso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che</a:t>
            </a:r>
            <a:r>
              <a:rPr lang="en-US">
                <a:solidFill>
                  <a:srgbClr val="575F7B"/>
                </a:solidFill>
              </a:rPr>
              <a:t> la </a:t>
            </a:r>
            <a:r>
              <a:rPr lang="en-US" err="1">
                <a:solidFill>
                  <a:srgbClr val="575F7B"/>
                </a:solidFill>
              </a:rPr>
              <a:t>battuta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più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detta</a:t>
            </a:r>
            <a:r>
              <a:rPr lang="en-US">
                <a:solidFill>
                  <a:srgbClr val="575F7B"/>
                </a:solidFill>
              </a:rPr>
              <a:t> è: "Aye" ("sir."), </a:t>
            </a:r>
            <a:r>
              <a:rPr lang="en-US" err="1">
                <a:solidFill>
                  <a:srgbClr val="575F7B"/>
                </a:solidFill>
              </a:rPr>
              <a:t>seguita</a:t>
            </a:r>
            <a:r>
              <a:rPr lang="en-US">
                <a:solidFill>
                  <a:srgbClr val="575F7B"/>
                </a:solidFill>
              </a:rPr>
              <a:t> da "Yes", "Yes" ("sir."), "No", "What", "Go" ("ahead"), "Thank" ("you"), "Why", "Captain", and "What" ("Is").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52A4B-3402-DE55-228D-2D295B3347F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639" b="2924"/>
          <a:stretch/>
        </p:blipFill>
        <p:spPr>
          <a:xfrm>
            <a:off x="666150" y="1849969"/>
            <a:ext cx="4492087" cy="24450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9859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/>
          <p:cNvPicPr preferRelativeResize="0"/>
          <p:nvPr/>
        </p:nvPicPr>
        <p:blipFill rotWithShape="1">
          <a:blip r:embed="rId3">
            <a:alphaModFix amt="50000"/>
          </a:blip>
          <a:srcRect b="50029"/>
          <a:stretch/>
        </p:blipFill>
        <p:spPr>
          <a:xfrm>
            <a:off x="0" y="4588674"/>
            <a:ext cx="12192003" cy="2269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1"/>
          <p:cNvCxnSpPr/>
          <p:nvPr/>
        </p:nvCxnSpPr>
        <p:spPr>
          <a:xfrm>
            <a:off x="0" y="3658450"/>
            <a:ext cx="12175200" cy="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392F955B-EB49-3E3C-DFD6-B808C74DC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sp>
        <p:nvSpPr>
          <p:cNvPr id="6" name="Google Shape;71;p11">
            <a:extLst>
              <a:ext uri="{FF2B5EF4-FFF2-40B4-BE49-F238E27FC236}">
                <a16:creationId xmlns:a16="http://schemas.microsoft.com/office/drawing/2014/main" id="{120A83C1-102A-96D3-B86D-1C35230ABB53}"/>
              </a:ext>
            </a:extLst>
          </p:cNvPr>
          <p:cNvSpPr txBox="1"/>
          <p:nvPr/>
        </p:nvSpPr>
        <p:spPr>
          <a:xfrm>
            <a:off x="666150" y="386511"/>
            <a:ext cx="10859700" cy="69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it-IT" sz="2400" b="1">
                <a:solidFill>
                  <a:srgbClr val="575F7B"/>
                </a:solidFill>
                <a:latin typeface="Roboto Condensed"/>
                <a:ea typeface="Roboto Condensed"/>
                <a:cs typeface="Roboto Condensed"/>
              </a:rPr>
              <a:t>FINAL REPORTS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FB529D-EA5F-C2AC-9C3F-50D1A61863EE}"/>
              </a:ext>
            </a:extLst>
          </p:cNvPr>
          <p:cNvSpPr txBox="1"/>
          <p:nvPr/>
        </p:nvSpPr>
        <p:spPr>
          <a:xfrm>
            <a:off x="530708" y="1028689"/>
            <a:ext cx="518520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575F7B"/>
                </a:solidFill>
              </a:rPr>
              <a:t>I 10 </a:t>
            </a:r>
            <a:r>
              <a:rPr lang="en-US" err="1">
                <a:solidFill>
                  <a:srgbClr val="575F7B"/>
                </a:solidFill>
              </a:rPr>
              <a:t>personaggi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che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appaiono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più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frequentemente</a:t>
            </a:r>
            <a:r>
              <a:rPr lang="en-US">
                <a:solidFill>
                  <a:srgbClr val="575F7B"/>
                </a:solidFill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55EA6-DDC4-7A95-2B70-4465259F6B42}"/>
              </a:ext>
            </a:extLst>
          </p:cNvPr>
          <p:cNvSpPr txBox="1"/>
          <p:nvPr/>
        </p:nvSpPr>
        <p:spPr>
          <a:xfrm>
            <a:off x="2841719" y="4422246"/>
            <a:ext cx="3652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cs typeface="Segoe UI"/>
              </a:rPr>
              <a:t>1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D2CAAF-1588-8842-30F1-4764F4DBED22}"/>
              </a:ext>
            </a:extLst>
          </p:cNvPr>
          <p:cNvSpPr txBox="1"/>
          <p:nvPr/>
        </p:nvSpPr>
        <p:spPr>
          <a:xfrm>
            <a:off x="4126486" y="4484269"/>
            <a:ext cx="3652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cs typeface="Segoe UI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578623-8C59-D344-8617-1E544E57C4AF}"/>
              </a:ext>
            </a:extLst>
          </p:cNvPr>
          <p:cNvSpPr txBox="1"/>
          <p:nvPr/>
        </p:nvSpPr>
        <p:spPr>
          <a:xfrm>
            <a:off x="3435369" y="4652617"/>
            <a:ext cx="3652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cs typeface="Segoe UI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406A48-228D-52E7-9DBB-5083B9BB13C1}"/>
              </a:ext>
            </a:extLst>
          </p:cNvPr>
          <p:cNvSpPr txBox="1"/>
          <p:nvPr/>
        </p:nvSpPr>
        <p:spPr>
          <a:xfrm>
            <a:off x="2868300" y="3261525"/>
            <a:ext cx="3652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cs typeface="Segoe UI"/>
              </a:rPr>
              <a:t>4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19B3C5-7308-D745-1EE9-015E35B4911C}"/>
              </a:ext>
            </a:extLst>
          </p:cNvPr>
          <p:cNvSpPr txBox="1"/>
          <p:nvPr/>
        </p:nvSpPr>
        <p:spPr>
          <a:xfrm>
            <a:off x="2682230" y="3757711"/>
            <a:ext cx="3652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cs typeface="Segoe UI"/>
              </a:rPr>
              <a:t>6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511A6F-2EF1-88D8-215A-FF42FA1AAF09}"/>
              </a:ext>
            </a:extLst>
          </p:cNvPr>
          <p:cNvSpPr txBox="1"/>
          <p:nvPr/>
        </p:nvSpPr>
        <p:spPr>
          <a:xfrm>
            <a:off x="4489765" y="3704548"/>
            <a:ext cx="3652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cs typeface="Segoe UI"/>
              </a:rPr>
              <a:t>7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4668F8-FC3F-CDEE-7252-C9E5F1CFC81F}"/>
              </a:ext>
            </a:extLst>
          </p:cNvPr>
          <p:cNvSpPr txBox="1"/>
          <p:nvPr/>
        </p:nvSpPr>
        <p:spPr>
          <a:xfrm>
            <a:off x="3355626" y="2933688"/>
            <a:ext cx="36522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cs typeface="Segoe UI"/>
              </a:rPr>
              <a:t>8</a:t>
            </a:r>
          </a:p>
          <a:p>
            <a:endParaRPr lang="en-US" sz="1600" b="1">
              <a:solidFill>
                <a:schemeClr val="bg1"/>
              </a:solidFill>
              <a:cs typeface="Segoe U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E4399C-A21D-03D1-B99D-BBE779739A91}"/>
              </a:ext>
            </a:extLst>
          </p:cNvPr>
          <p:cNvSpPr txBox="1"/>
          <p:nvPr/>
        </p:nvSpPr>
        <p:spPr>
          <a:xfrm>
            <a:off x="4312556" y="3261525"/>
            <a:ext cx="3652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cs typeface="Segoe UI"/>
              </a:rPr>
              <a:t>9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6BA6EF-8F0F-7BEA-9CEC-8EFA20487D13}"/>
              </a:ext>
            </a:extLst>
          </p:cNvPr>
          <p:cNvSpPr txBox="1"/>
          <p:nvPr/>
        </p:nvSpPr>
        <p:spPr>
          <a:xfrm>
            <a:off x="4498625" y="4094408"/>
            <a:ext cx="3652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cs typeface="Segoe UI"/>
              </a:rPr>
              <a:t>9</a:t>
            </a:r>
            <a:endParaRPr lang="en-US" sz="1600" b="1">
              <a:solidFill>
                <a:schemeClr val="bg1"/>
              </a:solidFill>
            </a:endParaRPr>
          </a:p>
        </p:txBody>
      </p:sp>
      <p:pic>
        <p:nvPicPr>
          <p:cNvPr id="2" name="Picture 1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24E76C80-7B75-8CAA-C17E-FE0BF0900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950" y="1485347"/>
            <a:ext cx="6000750" cy="402907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807C1CD-6565-5B6F-C3DF-F4225CF07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185765"/>
              </p:ext>
            </p:extLst>
          </p:nvPr>
        </p:nvGraphicFramePr>
        <p:xfrm>
          <a:off x="6744291" y="1463394"/>
          <a:ext cx="2921000" cy="2194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049965609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385081948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Row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Sum of PercentualePartecipazione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311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COMPUTER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3283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WORF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7712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O'BRIEN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96666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RIKER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5829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PICARD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325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3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SISKO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24.44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54015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KIRA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0739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BASHIR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4564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LAFORGE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9852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281.36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5702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80D5789-205E-7DC5-A0B6-CEB32D820F3D}"/>
              </a:ext>
            </a:extLst>
          </p:cNvPr>
          <p:cNvSpPr txBox="1"/>
          <p:nvPr/>
        </p:nvSpPr>
        <p:spPr>
          <a:xfrm>
            <a:off x="6810375" y="3881437"/>
            <a:ext cx="371475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575F7B"/>
                </a:solidFill>
              </a:rPr>
              <a:t>Il </a:t>
            </a:r>
            <a:r>
              <a:rPr lang="en-US" err="1">
                <a:solidFill>
                  <a:srgbClr val="575F7B"/>
                </a:solidFill>
              </a:rPr>
              <a:t>personaggio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che</a:t>
            </a:r>
            <a:r>
              <a:rPr lang="en-US">
                <a:solidFill>
                  <a:srgbClr val="575F7B"/>
                </a:solidFill>
              </a:rPr>
              <a:t> compare in </a:t>
            </a:r>
            <a:r>
              <a:rPr lang="en-US" err="1">
                <a:solidFill>
                  <a:srgbClr val="575F7B"/>
                </a:solidFill>
              </a:rPr>
              <a:t>più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puntate</a:t>
            </a:r>
            <a:r>
              <a:rPr lang="en-US">
                <a:solidFill>
                  <a:srgbClr val="575F7B"/>
                </a:solidFill>
              </a:rPr>
              <a:t> è "Computer", un </a:t>
            </a:r>
            <a:r>
              <a:rPr lang="en-US" err="1">
                <a:solidFill>
                  <a:srgbClr val="575F7B"/>
                </a:solidFill>
              </a:rPr>
              <a:t>elemento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ricorrente</a:t>
            </a:r>
            <a:r>
              <a:rPr lang="en-US">
                <a:solidFill>
                  <a:srgbClr val="575F7B"/>
                </a:solidFill>
              </a:rPr>
              <a:t> ma </a:t>
            </a:r>
            <a:r>
              <a:rPr lang="en-US" err="1">
                <a:solidFill>
                  <a:srgbClr val="575F7B"/>
                </a:solidFill>
              </a:rPr>
              <a:t>che</a:t>
            </a:r>
            <a:r>
              <a:rPr lang="en-US">
                <a:solidFill>
                  <a:srgbClr val="575F7B"/>
                </a:solidFill>
              </a:rPr>
              <a:t> non è </a:t>
            </a:r>
            <a:r>
              <a:rPr lang="en-US" err="1">
                <a:solidFill>
                  <a:srgbClr val="575F7B"/>
                </a:solidFill>
              </a:rPr>
              <a:t>nel</a:t>
            </a:r>
            <a:r>
              <a:rPr lang="en-US">
                <a:solidFill>
                  <a:srgbClr val="575F7B"/>
                </a:solidFill>
              </a:rPr>
              <a:t> cast </a:t>
            </a:r>
            <a:r>
              <a:rPr lang="en-US" err="1">
                <a:solidFill>
                  <a:srgbClr val="575F7B"/>
                </a:solidFill>
              </a:rPr>
              <a:t>dei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personaggi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principali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della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serie</a:t>
            </a:r>
            <a:endParaRPr lang="en-US">
              <a:solidFill>
                <a:srgbClr val="575F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2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4736801-279D-4DC1-49B1-FED47D498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>
            <a:extLst>
              <a:ext uri="{FF2B5EF4-FFF2-40B4-BE49-F238E27FC236}">
                <a16:creationId xmlns:a16="http://schemas.microsoft.com/office/drawing/2014/main" id="{709418D9-82F3-17A2-3CB8-9B0D92F351DE}"/>
              </a:ext>
            </a:extLst>
          </p:cNvPr>
          <p:cNvPicPr preferRelativeResize="0"/>
          <p:nvPr/>
        </p:nvPicPr>
        <p:blipFill rotWithShape="1">
          <a:blip r:embed="rId3">
            <a:alphaModFix amt="50000"/>
          </a:blip>
          <a:srcRect b="50029"/>
          <a:stretch/>
        </p:blipFill>
        <p:spPr>
          <a:xfrm>
            <a:off x="285750" y="4502949"/>
            <a:ext cx="12192003" cy="2269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1">
            <a:extLst>
              <a:ext uri="{FF2B5EF4-FFF2-40B4-BE49-F238E27FC236}">
                <a16:creationId xmlns:a16="http://schemas.microsoft.com/office/drawing/2014/main" id="{3BADDAAD-D1EF-537C-C4B9-7F2C06D1E504}"/>
              </a:ext>
            </a:extLst>
          </p:cNvPr>
          <p:cNvCxnSpPr/>
          <p:nvPr/>
        </p:nvCxnSpPr>
        <p:spPr>
          <a:xfrm>
            <a:off x="0" y="3658450"/>
            <a:ext cx="12175200" cy="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8167124-D312-3F5C-4AAD-05C31DB5B83C}"/>
              </a:ext>
            </a:extLst>
          </p:cNvPr>
          <p:cNvSpPr txBox="1"/>
          <p:nvPr/>
        </p:nvSpPr>
        <p:spPr>
          <a:xfrm>
            <a:off x="641023" y="1178351"/>
            <a:ext cx="10237509" cy="3230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it-IT" err="1">
                <a:solidFill>
                  <a:srgbClr val="575F7B"/>
                </a:solidFill>
                <a:latin typeface="Roboto Condensed"/>
              </a:rPr>
              <a:t>Pseudocode</a:t>
            </a:r>
            <a:r>
              <a:rPr lang="it-IT">
                <a:solidFill>
                  <a:srgbClr val="575F7B"/>
                </a:solidFill>
                <a:latin typeface="Roboto Condensed"/>
              </a:rPr>
              <a:t>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0970929-CDB9-6222-E0D5-EADE57E7C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sp>
        <p:nvSpPr>
          <p:cNvPr id="6" name="Google Shape;71;p11">
            <a:extLst>
              <a:ext uri="{FF2B5EF4-FFF2-40B4-BE49-F238E27FC236}">
                <a16:creationId xmlns:a16="http://schemas.microsoft.com/office/drawing/2014/main" id="{93623421-0B1B-B338-2EBE-8172DA4A740A}"/>
              </a:ext>
            </a:extLst>
          </p:cNvPr>
          <p:cNvSpPr txBox="1"/>
          <p:nvPr/>
        </p:nvSpPr>
        <p:spPr>
          <a:xfrm>
            <a:off x="666150" y="386511"/>
            <a:ext cx="10859700" cy="69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3000"/>
            </a:pPr>
            <a:r>
              <a:rPr lang="it-IT" sz="2400" b="1">
                <a:solidFill>
                  <a:srgbClr val="575F7B"/>
                </a:solidFill>
                <a:latin typeface="Roboto Condensed"/>
                <a:ea typeface="Roboto Condensed"/>
                <a:cs typeface="Roboto Condensed"/>
              </a:rPr>
              <a:t>PYTHON</a:t>
            </a:r>
            <a:endParaRPr lang="it-IT" sz="2400" b="1">
              <a:solidFill>
                <a:srgbClr val="575F7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D87371F-E70B-0C43-630E-33165B6D9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75" y="1604963"/>
            <a:ext cx="11830050" cy="3305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6219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4736801-279D-4DC1-49B1-FED47D498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>
            <a:extLst>
              <a:ext uri="{FF2B5EF4-FFF2-40B4-BE49-F238E27FC236}">
                <a16:creationId xmlns:a16="http://schemas.microsoft.com/office/drawing/2014/main" id="{709418D9-82F3-17A2-3CB8-9B0D92F351DE}"/>
              </a:ext>
            </a:extLst>
          </p:cNvPr>
          <p:cNvPicPr preferRelativeResize="0"/>
          <p:nvPr/>
        </p:nvPicPr>
        <p:blipFill rotWithShape="1">
          <a:blip r:embed="rId3">
            <a:alphaModFix amt="50000"/>
          </a:blip>
          <a:srcRect b="50029"/>
          <a:stretch/>
        </p:blipFill>
        <p:spPr>
          <a:xfrm>
            <a:off x="0" y="4588674"/>
            <a:ext cx="12192003" cy="2269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1">
            <a:extLst>
              <a:ext uri="{FF2B5EF4-FFF2-40B4-BE49-F238E27FC236}">
                <a16:creationId xmlns:a16="http://schemas.microsoft.com/office/drawing/2014/main" id="{3BADDAAD-D1EF-537C-C4B9-7F2C06D1E504}"/>
              </a:ext>
            </a:extLst>
          </p:cNvPr>
          <p:cNvCxnSpPr/>
          <p:nvPr/>
        </p:nvCxnSpPr>
        <p:spPr>
          <a:xfrm>
            <a:off x="0" y="3658450"/>
            <a:ext cx="12175200" cy="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8167124-D312-3F5C-4AAD-05C31DB5B83C}"/>
              </a:ext>
            </a:extLst>
          </p:cNvPr>
          <p:cNvSpPr txBox="1"/>
          <p:nvPr/>
        </p:nvSpPr>
        <p:spPr>
          <a:xfrm>
            <a:off x="641023" y="1178351"/>
            <a:ext cx="10237509" cy="3230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it-IT" err="1">
                <a:solidFill>
                  <a:srgbClr val="575F7B"/>
                </a:solidFill>
                <a:latin typeface="Roboto Condensed"/>
              </a:rPr>
              <a:t>Pseudocode</a:t>
            </a:r>
            <a:r>
              <a:rPr lang="it-IT">
                <a:solidFill>
                  <a:srgbClr val="575F7B"/>
                </a:solidFill>
                <a:latin typeface="Roboto Condensed"/>
              </a:rPr>
              <a:t>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0970929-CDB9-6222-E0D5-EADE57E7C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sp>
        <p:nvSpPr>
          <p:cNvPr id="6" name="Google Shape;71;p11">
            <a:extLst>
              <a:ext uri="{FF2B5EF4-FFF2-40B4-BE49-F238E27FC236}">
                <a16:creationId xmlns:a16="http://schemas.microsoft.com/office/drawing/2014/main" id="{93623421-0B1B-B338-2EBE-8172DA4A740A}"/>
              </a:ext>
            </a:extLst>
          </p:cNvPr>
          <p:cNvSpPr txBox="1"/>
          <p:nvPr/>
        </p:nvSpPr>
        <p:spPr>
          <a:xfrm>
            <a:off x="666150" y="386511"/>
            <a:ext cx="10859700" cy="69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3000"/>
            </a:pPr>
            <a:r>
              <a:rPr lang="it-IT" sz="2400" b="1">
                <a:solidFill>
                  <a:srgbClr val="575F7B"/>
                </a:solidFill>
                <a:latin typeface="Roboto Condensed"/>
                <a:ea typeface="Roboto Condensed"/>
                <a:cs typeface="Roboto Condensed"/>
              </a:rPr>
              <a:t>PYTHON</a:t>
            </a:r>
            <a:endParaRPr lang="it-IT" sz="2400" b="1">
              <a:solidFill>
                <a:srgbClr val="575F7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C0DC670-F6FA-8AB8-F5D7-B059D08B0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25" y="1609725"/>
            <a:ext cx="6553200" cy="3219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244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4736801-279D-4DC1-49B1-FED47D498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>
            <a:extLst>
              <a:ext uri="{FF2B5EF4-FFF2-40B4-BE49-F238E27FC236}">
                <a16:creationId xmlns:a16="http://schemas.microsoft.com/office/drawing/2014/main" id="{709418D9-82F3-17A2-3CB8-9B0D92F351DE}"/>
              </a:ext>
            </a:extLst>
          </p:cNvPr>
          <p:cNvPicPr preferRelativeResize="0"/>
          <p:nvPr/>
        </p:nvPicPr>
        <p:blipFill rotWithShape="1">
          <a:blip r:embed="rId3">
            <a:alphaModFix amt="50000"/>
          </a:blip>
          <a:srcRect b="50029"/>
          <a:stretch/>
        </p:blipFill>
        <p:spPr>
          <a:xfrm>
            <a:off x="0" y="4588674"/>
            <a:ext cx="12192003" cy="2269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1">
            <a:extLst>
              <a:ext uri="{FF2B5EF4-FFF2-40B4-BE49-F238E27FC236}">
                <a16:creationId xmlns:a16="http://schemas.microsoft.com/office/drawing/2014/main" id="{3BADDAAD-D1EF-537C-C4B9-7F2C06D1E504}"/>
              </a:ext>
            </a:extLst>
          </p:cNvPr>
          <p:cNvCxnSpPr/>
          <p:nvPr/>
        </p:nvCxnSpPr>
        <p:spPr>
          <a:xfrm>
            <a:off x="0" y="3658450"/>
            <a:ext cx="12175200" cy="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8167124-D312-3F5C-4AAD-05C31DB5B83C}"/>
              </a:ext>
            </a:extLst>
          </p:cNvPr>
          <p:cNvSpPr txBox="1"/>
          <p:nvPr/>
        </p:nvSpPr>
        <p:spPr>
          <a:xfrm>
            <a:off x="641023" y="1178351"/>
            <a:ext cx="10237509" cy="3230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it-IT">
                <a:solidFill>
                  <a:srgbClr val="575F7B"/>
                </a:solidFill>
                <a:latin typeface="Roboto Condensed"/>
              </a:rPr>
              <a:t>JSON (</a:t>
            </a:r>
            <a:r>
              <a:rPr lang="it-IT" err="1">
                <a:solidFill>
                  <a:srgbClr val="575F7B"/>
                </a:solidFill>
                <a:latin typeface="Roboto Condensed"/>
              </a:rPr>
              <a:t>Javascript</a:t>
            </a:r>
            <a:r>
              <a:rPr lang="it-IT">
                <a:solidFill>
                  <a:srgbClr val="575F7B"/>
                </a:solidFill>
                <a:latin typeface="Roboto Condensed"/>
              </a:rPr>
              <a:t> Object </a:t>
            </a:r>
            <a:r>
              <a:rPr lang="it-IT" err="1">
                <a:solidFill>
                  <a:srgbClr val="575F7B"/>
                </a:solidFill>
                <a:latin typeface="Roboto Condensed"/>
              </a:rPr>
              <a:t>Notation</a:t>
            </a:r>
            <a:r>
              <a:rPr lang="it-IT">
                <a:solidFill>
                  <a:srgbClr val="575F7B"/>
                </a:solidFill>
                <a:latin typeface="Roboto Condensed"/>
              </a:rPr>
              <a:t>) esempio: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0970929-CDB9-6222-E0D5-EADE57E7C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sp>
        <p:nvSpPr>
          <p:cNvPr id="6" name="Google Shape;71;p11">
            <a:extLst>
              <a:ext uri="{FF2B5EF4-FFF2-40B4-BE49-F238E27FC236}">
                <a16:creationId xmlns:a16="http://schemas.microsoft.com/office/drawing/2014/main" id="{93623421-0B1B-B338-2EBE-8172DA4A740A}"/>
              </a:ext>
            </a:extLst>
          </p:cNvPr>
          <p:cNvSpPr txBox="1"/>
          <p:nvPr/>
        </p:nvSpPr>
        <p:spPr>
          <a:xfrm>
            <a:off x="666150" y="386511"/>
            <a:ext cx="10859700" cy="69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3000"/>
            </a:pPr>
            <a:r>
              <a:rPr lang="it-IT" sz="2400" b="1">
                <a:solidFill>
                  <a:srgbClr val="575F7B"/>
                </a:solidFill>
                <a:latin typeface="Roboto Condensed"/>
                <a:ea typeface="Roboto Condensed"/>
                <a:cs typeface="Roboto Condensed"/>
              </a:rPr>
              <a:t>PYTHON</a:t>
            </a:r>
            <a:endParaRPr lang="it-IT" sz="2400" b="1">
              <a:solidFill>
                <a:srgbClr val="575F7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C0DC670-F6FA-8AB8-F5D7-B059D08B0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25" y="1609725"/>
            <a:ext cx="6553200" cy="321945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20CA70-9C06-906C-E1D3-41DB740095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825" y="1609569"/>
            <a:ext cx="11401425" cy="38865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1129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p_16_9">
  <a:themeElements>
    <a:clrScheme name="Theme 4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65D8F"/>
      </a:accent1>
      <a:accent2>
        <a:srgbClr val="39AD4A"/>
      </a:accent2>
      <a:accent3>
        <a:srgbClr val="198C8F"/>
      </a:accent3>
      <a:accent4>
        <a:srgbClr val="26A2DA"/>
      </a:accent4>
      <a:accent5>
        <a:srgbClr val="63A406"/>
      </a:accent5>
      <a:accent6>
        <a:srgbClr val="165D8F"/>
      </a:accent6>
      <a:hlink>
        <a:srgbClr val="0066CC"/>
      </a:hlink>
      <a:folHlink>
        <a:srgbClr val="29B5E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1dd02c1-b0ad-4227-add9-cce498b6b15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1F12EB72887F044A276B8B07697FDC3" ma:contentTypeVersion="6" ma:contentTypeDescription="Creare un nuovo documento." ma:contentTypeScope="" ma:versionID="af5023b85367141bf36dd01f372b9d61">
  <xsd:schema xmlns:xsd="http://www.w3.org/2001/XMLSchema" xmlns:xs="http://www.w3.org/2001/XMLSchema" xmlns:p="http://schemas.microsoft.com/office/2006/metadata/properties" xmlns:ns3="e1dd02c1-b0ad-4227-add9-cce498b6b155" targetNamespace="http://schemas.microsoft.com/office/2006/metadata/properties" ma:root="true" ma:fieldsID="33734c42e6e6008ac1f323a87f2bbde6" ns3:_="">
    <xsd:import namespace="e1dd02c1-b0ad-4227-add9-cce498b6b155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d02c1-b0ad-4227-add9-cce498b6b155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B6C6E7-3E63-47E2-AD06-6C5186F01862}">
  <ds:schemaRefs>
    <ds:schemaRef ds:uri="e1dd02c1-b0ad-4227-add9-cce498b6b15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C5DD660-4C1B-4BB5-ACA0-591B121CA7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CB5AA0-77B8-4E2D-9998-45083CF5AC4D}">
  <ds:schemaRefs>
    <ds:schemaRef ds:uri="e1dd02c1-b0ad-4227-add9-cce498b6b15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24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Temp_16_9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maria rosaria ramponi</dc:creator>
  <cp:revision>86</cp:revision>
  <cp:lastPrinted>2023-01-26T12:47:16Z</cp:lastPrinted>
  <dcterms:modified xsi:type="dcterms:W3CDTF">2024-12-18T15:16:51Z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0x010100F1F12EB72887F044A276B8B07697FDC3</vt:lpwstr>
  </property>
  <property fmtid="{D5CDD505-2E9C-101B-9397-08002B2CF9AE}" pid="3" name="MediaServiceImageTags">
    <vt:lpwstr/>
  </property>
  <property fmtid="{D5CDD505-2E9C-101B-9397-08002B2CF9AE}" pid="4" name="Order">
    <vt:r8>1200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