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2"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G"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Data Analysis </a:t>
            </a:r>
            <a:endParaRPr lang="en-US"/>
          </a:p>
          <a:p>
            <a:r>
              <a:rPr lang="en-US"/>
              <a:t>Theodore Tumboimbela</a:t>
            </a:r>
            <a:endParaRPr lang="en-US"/>
          </a:p>
        </p:txBody>
      </p:sp>
      <p:sp>
        <p:nvSpPr>
          <p:cNvPr id="4" name="Title 3"/>
          <p:cNvSpPr/>
          <p:nvPr>
            <p:ph type="ctrTitle"/>
          </p:nvPr>
        </p:nvSpPr>
        <p:spPr/>
        <p:txBody>
          <a:bodyPr/>
          <a:p>
            <a:r>
              <a:rPr lang="en-US" altLang="en-GB"/>
              <a:t>Capstone Modul 2</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82270" y="135255"/>
            <a:ext cx="10972800" cy="3237230"/>
          </a:xfrm>
          <a:prstGeom prst="rect">
            <a:avLst/>
          </a:prstGeom>
        </p:spPr>
      </p:pic>
      <p:sp>
        <p:nvSpPr>
          <p:cNvPr id="5" name="Text Box 4"/>
          <p:cNvSpPr txBox="1"/>
          <p:nvPr/>
        </p:nvSpPr>
        <p:spPr>
          <a:xfrm>
            <a:off x="830580" y="3372485"/>
            <a:ext cx="9362440" cy="368300"/>
          </a:xfrm>
          <a:prstGeom prst="rect">
            <a:avLst/>
          </a:prstGeom>
          <a:noFill/>
        </p:spPr>
        <p:txBody>
          <a:bodyPr wrap="square" rtlCol="0">
            <a:spAutoFit/>
          </a:bodyPr>
          <a:p>
            <a:r>
              <a:rPr lang="en-GB" altLang="en-US"/>
              <a:t>Lalu, dari fitur di atas, jumlah pria dan wanita akan dibagi kembali dalam Age Groups.</a:t>
            </a:r>
            <a:endParaRPr lang="en-GB" altLang="en-US"/>
          </a:p>
        </p:txBody>
      </p:sp>
      <p:sp>
        <p:nvSpPr>
          <p:cNvPr id="6" name="Text Box 5"/>
          <p:cNvSpPr txBox="1"/>
          <p:nvPr/>
        </p:nvSpPr>
        <p:spPr>
          <a:xfrm>
            <a:off x="528320" y="4027170"/>
            <a:ext cx="10518140" cy="2223135"/>
          </a:xfrm>
          <a:prstGeom prst="rect">
            <a:avLst/>
          </a:prstGeom>
          <a:noFill/>
        </p:spPr>
        <p:txBody>
          <a:bodyPr wrap="square" rtlCol="0">
            <a:spAutoFit/>
          </a:bodyPr>
          <a:p>
            <a:pPr>
              <a:lnSpc>
                <a:spcPct val="110000"/>
              </a:lnSpc>
            </a:pPr>
            <a:r>
              <a:rPr lang="en-GB" altLang="en-US"/>
              <a:t>Dari perbandingan jumlah penumpang pria dan wanita, dapat dilihat jarak umur penumpang meyerupai di mana kebanyakan penumpang adalah </a:t>
            </a:r>
            <a:r>
              <a:rPr lang="en-GB" altLang="en-US" b="1"/>
              <a:t>orang dewasa</a:t>
            </a:r>
            <a:r>
              <a:rPr lang="en-GB" altLang="en-US"/>
              <a:t> berumuran</a:t>
            </a:r>
            <a:r>
              <a:rPr lang="en-GB" altLang="en-US" b="1"/>
              <a:t> 31-</a:t>
            </a:r>
            <a:r>
              <a:rPr lang="en-US" altLang="en-GB" b="1"/>
              <a:t> </a:t>
            </a:r>
            <a:r>
              <a:rPr lang="en-GB" altLang="en-US" b="1"/>
              <a:t>45 tahun</a:t>
            </a:r>
            <a:r>
              <a:rPr lang="en-GB" altLang="en-US"/>
              <a:t> dan </a:t>
            </a:r>
            <a:r>
              <a:rPr lang="en-GB" altLang="en-US" b="1"/>
              <a:t>anak-anak</a:t>
            </a:r>
            <a:r>
              <a:rPr lang="en-GB" altLang="en-US"/>
              <a:t> di </a:t>
            </a:r>
            <a:r>
              <a:rPr lang="en-GB" altLang="en-US" b="1"/>
              <a:t>bawah 15 tahun</a:t>
            </a:r>
            <a:r>
              <a:rPr lang="en-GB" altLang="en-US"/>
              <a:t> yang paling sedikit.</a:t>
            </a:r>
            <a:endParaRPr lang="en-GB" altLang="en-US"/>
          </a:p>
          <a:p>
            <a:pPr>
              <a:lnSpc>
                <a:spcPct val="110000"/>
              </a:lnSpc>
            </a:pPr>
            <a:endParaRPr lang="en-GB" altLang="en-US"/>
          </a:p>
          <a:p>
            <a:pPr>
              <a:lnSpc>
                <a:spcPct val="110000"/>
              </a:lnSpc>
            </a:pPr>
            <a:r>
              <a:rPr lang="en-GB" altLang="en-US"/>
              <a:t>Barplot di atas ingin menunjukan siapa target utama dalam pelayanan pesawat terbang dan ditemukan yakni,</a:t>
            </a:r>
            <a:r>
              <a:rPr lang="en-US" altLang="en-GB"/>
              <a:t> </a:t>
            </a:r>
            <a:r>
              <a:rPr lang="en-GB" altLang="en-US" b="1"/>
              <a:t>orang dewasa</a:t>
            </a:r>
            <a:r>
              <a:rPr lang="en-GB" altLang="en-US"/>
              <a:t> berumuran </a:t>
            </a:r>
            <a:r>
              <a:rPr lang="en-GB" altLang="en-US" b="1"/>
              <a:t>31-</a:t>
            </a:r>
            <a:r>
              <a:rPr lang="en-US" altLang="en-GB" b="1"/>
              <a:t> </a:t>
            </a:r>
            <a:r>
              <a:rPr lang="en-GB" altLang="en-US" b="1"/>
              <a:t>45 tahun</a:t>
            </a:r>
            <a:r>
              <a:rPr lang="en-GB" altLang="en-US"/>
              <a:t> tanpa perlu melihat gender karena perbedaannya dapat diabaikan. </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1. By Target</a:t>
            </a:r>
            <a:endParaRPr lang="en-US" altLang="en-GB"/>
          </a:p>
        </p:txBody>
      </p:sp>
      <p:sp>
        <p:nvSpPr>
          <p:cNvPr id="5" name="Text Box 4"/>
          <p:cNvSpPr txBox="1"/>
          <p:nvPr/>
        </p:nvSpPr>
        <p:spPr>
          <a:xfrm>
            <a:off x="376555" y="4782820"/>
            <a:ext cx="10972800" cy="1170305"/>
          </a:xfrm>
          <a:prstGeom prst="rect">
            <a:avLst/>
          </a:prstGeom>
          <a:noFill/>
        </p:spPr>
        <p:txBody>
          <a:bodyPr wrap="square" rtlCol="0">
            <a:spAutoFit/>
          </a:bodyPr>
          <a:p>
            <a:pPr>
              <a:lnSpc>
                <a:spcPct val="130000"/>
              </a:lnSpc>
            </a:pPr>
            <a:r>
              <a:rPr lang="en-GB" altLang="en-US"/>
              <a:t>Dari barplot di atas dapat dilihat perbandingan penumpang yang puas atau tidak dibagi secara umur dan sebagian besar penumpang yang memilih </a:t>
            </a:r>
            <a:r>
              <a:rPr lang="en-GB" altLang="en-US" b="1"/>
              <a:t>neutral/dissatisfied</a:t>
            </a:r>
            <a:r>
              <a:rPr lang="en-GB" altLang="en-US"/>
              <a:t> adalah</a:t>
            </a:r>
            <a:r>
              <a:rPr lang="en-US" altLang="en-GB"/>
              <a:t> </a:t>
            </a:r>
            <a:r>
              <a:rPr lang="en-GB" altLang="en-US" b="1"/>
              <a:t>Adults</a:t>
            </a:r>
            <a:r>
              <a:rPr lang="en-GB" altLang="en-US"/>
              <a:t> dan </a:t>
            </a:r>
            <a:r>
              <a:rPr lang="en-GB" altLang="en-US" b="1"/>
              <a:t>Young Adults</a:t>
            </a:r>
            <a:r>
              <a:rPr lang="en-GB" altLang="en-US"/>
              <a:t> sekitar </a:t>
            </a:r>
            <a:r>
              <a:rPr lang="en-GB" altLang="en-US" b="1"/>
              <a:t>17 ribu</a:t>
            </a:r>
            <a:r>
              <a:rPr lang="en-GB" altLang="en-US"/>
              <a:t> dan </a:t>
            </a:r>
            <a:r>
              <a:rPr lang="en-GB" altLang="en-US" b="1"/>
              <a:t>17.6 ribu</a:t>
            </a:r>
            <a:r>
              <a:rPr lang="en-GB" altLang="en-US"/>
              <a:t> secara berurutan.</a:t>
            </a:r>
            <a:endParaRPr lang="en-GB" altLang="en-US"/>
          </a:p>
        </p:txBody>
      </p:sp>
      <p:pic>
        <p:nvPicPr>
          <p:cNvPr id="7" name="Content Placeholder 6"/>
          <p:cNvPicPr>
            <a:picLocks noChangeAspect="1"/>
          </p:cNvPicPr>
          <p:nvPr>
            <p:ph idx="1"/>
          </p:nvPr>
        </p:nvPicPr>
        <p:blipFill>
          <a:blip r:embed="rId1"/>
          <a:stretch>
            <a:fillRect/>
          </a:stretch>
        </p:blipFill>
        <p:spPr>
          <a:xfrm>
            <a:off x="493395" y="955675"/>
            <a:ext cx="11205210" cy="3405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26745" y="4336415"/>
            <a:ext cx="10955655" cy="1170305"/>
          </a:xfrm>
          <a:prstGeom prst="rect">
            <a:avLst/>
          </a:prstGeom>
          <a:noFill/>
        </p:spPr>
        <p:txBody>
          <a:bodyPr wrap="square" rtlCol="0">
            <a:spAutoFit/>
          </a:bodyPr>
          <a:p>
            <a:pPr>
              <a:lnSpc>
                <a:spcPct val="130000"/>
              </a:lnSpc>
            </a:pPr>
            <a:r>
              <a:rPr lang="en-GB" altLang="en-US"/>
              <a:t>Dari barplot di atas dapat dilihat perbandingan penumpang yang puas atau tidak dibagi dari kelas penerbangan dan sebagian besar penumpang yang memilih </a:t>
            </a:r>
            <a:r>
              <a:rPr lang="en-GB" altLang="en-US" b="1"/>
              <a:t>neutral/dissatisfied</a:t>
            </a:r>
            <a:r>
              <a:rPr lang="en-GB" altLang="en-US"/>
              <a:t> adalah </a:t>
            </a:r>
            <a:r>
              <a:rPr lang="en-GB" altLang="en-US" b="1"/>
              <a:t>penumpang kelas economy</a:t>
            </a:r>
            <a:r>
              <a:rPr lang="en-GB" altLang="en-US"/>
              <a:t> dengan jumlah sekitar</a:t>
            </a:r>
            <a:r>
              <a:rPr lang="en-GB" altLang="en-US" b="1"/>
              <a:t> 38 ribu</a:t>
            </a:r>
            <a:endParaRPr lang="en-GB" altLang="en-US" b="1"/>
          </a:p>
        </p:txBody>
      </p:sp>
      <p:pic>
        <p:nvPicPr>
          <p:cNvPr id="10" name="Content Placeholder 9"/>
          <p:cNvPicPr>
            <a:picLocks noChangeAspect="1"/>
          </p:cNvPicPr>
          <p:nvPr>
            <p:ph idx="1"/>
          </p:nvPr>
        </p:nvPicPr>
        <p:blipFill>
          <a:blip r:embed="rId1"/>
          <a:stretch>
            <a:fillRect/>
          </a:stretch>
        </p:blipFill>
        <p:spPr>
          <a:xfrm>
            <a:off x="382905" y="693420"/>
            <a:ext cx="11443970" cy="3355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9600" y="276860"/>
            <a:ext cx="10972800" cy="3352800"/>
          </a:xfrm>
          <a:prstGeom prst="rect">
            <a:avLst/>
          </a:prstGeom>
        </p:spPr>
      </p:pic>
      <p:sp>
        <p:nvSpPr>
          <p:cNvPr id="5" name="Text Box 4"/>
          <p:cNvSpPr txBox="1"/>
          <p:nvPr/>
        </p:nvSpPr>
        <p:spPr>
          <a:xfrm>
            <a:off x="1013460" y="3747770"/>
            <a:ext cx="9756140" cy="1170305"/>
          </a:xfrm>
          <a:prstGeom prst="rect">
            <a:avLst/>
          </a:prstGeom>
          <a:noFill/>
        </p:spPr>
        <p:txBody>
          <a:bodyPr wrap="square" rtlCol="0">
            <a:spAutoFit/>
          </a:bodyPr>
          <a:p>
            <a:pPr>
              <a:lnSpc>
                <a:spcPct val="130000"/>
              </a:lnSpc>
            </a:pPr>
            <a:r>
              <a:rPr lang="en-GB" altLang="en-US"/>
              <a:t>Barplot di atas menunjukan jumlah penumpang yang puas berdasarkan loyalitas mereka. Dari plot di atas, penumpang setia jauh lebih banyak dari</a:t>
            </a:r>
            <a:r>
              <a:rPr lang="en-US" altLang="en-GB"/>
              <a:t> </a:t>
            </a:r>
            <a:r>
              <a:rPr lang="en-GB" altLang="en-US"/>
              <a:t>penumpang yang tidak setia dan jumlah penumpang setia yang </a:t>
            </a:r>
            <a:r>
              <a:rPr lang="en-GB" altLang="en-US" b="1"/>
              <a:t>neutral/dissatisfied</a:t>
            </a:r>
            <a:r>
              <a:rPr lang="en-US" altLang="en-GB" b="1"/>
              <a:t> </a:t>
            </a:r>
            <a:r>
              <a:rPr lang="en-GB" altLang="en-US"/>
              <a:t>sekitar </a:t>
            </a:r>
            <a:r>
              <a:rPr lang="en-GB" altLang="en-US" b="1"/>
              <a:t>44,4 ribu</a:t>
            </a:r>
            <a:r>
              <a:rPr lang="en-GB" altLang="en-US"/>
              <a:t> penumpang.</a:t>
            </a:r>
            <a:endParaRPr lang="en-GB" altLang="en-US"/>
          </a:p>
        </p:txBody>
      </p:sp>
      <p:sp>
        <p:nvSpPr>
          <p:cNvPr id="6" name="Text Box 5"/>
          <p:cNvSpPr txBox="1"/>
          <p:nvPr/>
        </p:nvSpPr>
        <p:spPr>
          <a:xfrm>
            <a:off x="1013460" y="5262880"/>
            <a:ext cx="9818370" cy="922020"/>
          </a:xfrm>
          <a:prstGeom prst="rect">
            <a:avLst/>
          </a:prstGeom>
          <a:noFill/>
        </p:spPr>
        <p:txBody>
          <a:bodyPr wrap="square" rtlCol="0">
            <a:spAutoFit/>
          </a:bodyPr>
          <a:p>
            <a:r>
              <a:rPr lang="en-GB" altLang="en-US"/>
              <a:t>Berdasarkan hasil grafik-grafik di atas, bandara harus menaikan mutu pelayanan untuk penumpang-penumpang </a:t>
            </a:r>
            <a:r>
              <a:rPr lang="en-GB" altLang="en-US" b="1"/>
              <a:t>setia</a:t>
            </a:r>
            <a:r>
              <a:rPr lang="en-GB" altLang="en-US"/>
              <a:t>, berada di </a:t>
            </a:r>
            <a:r>
              <a:rPr lang="en-GB" altLang="en-US" b="1"/>
              <a:t>kelas economy</a:t>
            </a:r>
            <a:r>
              <a:rPr lang="en-GB" altLang="en-US"/>
              <a:t>,</a:t>
            </a:r>
            <a:r>
              <a:rPr lang="en-US" altLang="en-GB"/>
              <a:t> </a:t>
            </a:r>
            <a:r>
              <a:rPr lang="en-GB" altLang="en-US"/>
              <a:t>dan pada kisaran umur </a:t>
            </a:r>
            <a:r>
              <a:rPr lang="en-GB" altLang="en-US" b="1"/>
              <a:t>Adults(31-45 tahun)</a:t>
            </a:r>
            <a:r>
              <a:rPr lang="en-US" altLang="en-GB" b="1"/>
              <a:t>.</a:t>
            </a:r>
            <a:endParaRPr lang="en-US" altLang="en-GB"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2. By Average Score</a:t>
            </a:r>
            <a:endParaRPr lang="en-US" altLang="en-GB"/>
          </a:p>
        </p:txBody>
      </p:sp>
      <p:sp>
        <p:nvSpPr>
          <p:cNvPr id="5" name="Text Box 4"/>
          <p:cNvSpPr txBox="1"/>
          <p:nvPr/>
        </p:nvSpPr>
        <p:spPr>
          <a:xfrm>
            <a:off x="609600" y="4496435"/>
            <a:ext cx="10824210" cy="2527935"/>
          </a:xfrm>
          <a:prstGeom prst="rect">
            <a:avLst/>
          </a:prstGeom>
          <a:noFill/>
        </p:spPr>
        <p:txBody>
          <a:bodyPr wrap="square" rtlCol="0">
            <a:spAutoFit/>
          </a:bodyPr>
          <a:p>
            <a:pPr>
              <a:lnSpc>
                <a:spcPct val="120000"/>
              </a:lnSpc>
            </a:pPr>
            <a:r>
              <a:rPr lang="en-GB" altLang="en-US"/>
              <a:t>Barplot di atas menunjukan nilai mean setiap kategori yang diberikan survei. Dari diagram tersebut, dapat dilihat 3 kategori dengan nilai dengan rata-rata terendah terdapat pada </a:t>
            </a:r>
            <a:r>
              <a:rPr lang="en-GB" altLang="en-US" b="1"/>
              <a:t>inflight wifi service</a:t>
            </a:r>
            <a:r>
              <a:rPr lang="en-GB" altLang="en-US"/>
              <a:t>, </a:t>
            </a:r>
            <a:r>
              <a:rPr lang="en-GB" altLang="en-US" b="1"/>
              <a:t>Ease of Online booking</a:t>
            </a:r>
            <a:r>
              <a:rPr lang="en-GB" altLang="en-US"/>
              <a:t>, dan </a:t>
            </a:r>
            <a:r>
              <a:rPr lang="en-GB" altLang="en-US" b="1"/>
              <a:t>Gate location</a:t>
            </a:r>
            <a:r>
              <a:rPr lang="en-GB" altLang="en-US"/>
              <a:t> di mana nilai rata-ratanya &lt; 3. Nilai dengan rata-rata tertinggi terdapat pada </a:t>
            </a:r>
            <a:r>
              <a:rPr lang="en-GB" altLang="en-US" b="1"/>
              <a:t>inflight service</a:t>
            </a:r>
            <a:r>
              <a:rPr lang="en-GB" altLang="en-US"/>
              <a:t>.</a:t>
            </a:r>
            <a:endParaRPr lang="en-GB" altLang="en-US"/>
          </a:p>
          <a:p>
            <a:endParaRPr lang="en-GB" altLang="en-US"/>
          </a:p>
          <a:p>
            <a:r>
              <a:rPr lang="en-GB" altLang="en-US"/>
              <a:t>Maka dari itu, untuk meningkatkan mutu pelayanan maka akan dianalisa 3 kategori dengan mean &lt; 3 tersebut.</a:t>
            </a:r>
            <a:endParaRPr lang="en-GB" altLang="en-US"/>
          </a:p>
          <a:p>
            <a:endParaRPr lang="en-GB" altLang="en-US"/>
          </a:p>
        </p:txBody>
      </p:sp>
      <p:pic>
        <p:nvPicPr>
          <p:cNvPr id="7" name="Content Placeholder 6"/>
          <p:cNvPicPr>
            <a:picLocks noChangeAspect="1"/>
          </p:cNvPicPr>
          <p:nvPr>
            <p:ph idx="1"/>
          </p:nvPr>
        </p:nvPicPr>
        <p:blipFill>
          <a:blip r:embed="rId1"/>
          <a:stretch>
            <a:fillRect/>
          </a:stretch>
        </p:blipFill>
        <p:spPr>
          <a:xfrm>
            <a:off x="461010" y="773430"/>
            <a:ext cx="10972800" cy="3343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Inflight Wifi Service</a:t>
            </a:r>
            <a:endParaRPr lang="en-GB" altLang="en-US"/>
          </a:p>
        </p:txBody>
      </p:sp>
      <p:sp>
        <p:nvSpPr>
          <p:cNvPr id="4" name="Text Box 3"/>
          <p:cNvSpPr txBox="1"/>
          <p:nvPr/>
        </p:nvSpPr>
        <p:spPr>
          <a:xfrm>
            <a:off x="484505" y="895985"/>
            <a:ext cx="11435715" cy="1447165"/>
          </a:xfrm>
          <a:prstGeom prst="rect">
            <a:avLst/>
          </a:prstGeom>
          <a:noFill/>
        </p:spPr>
        <p:txBody>
          <a:bodyPr wrap="square" rtlCol="0">
            <a:spAutoFit/>
          </a:bodyPr>
          <a:p>
            <a:pPr algn="l">
              <a:lnSpc>
                <a:spcPct val="130000"/>
              </a:lnSpc>
            </a:pPr>
            <a:r>
              <a:rPr lang="en-GB" altLang="en-US">
                <a:sym typeface="+mn-ea"/>
              </a:rPr>
              <a:t>Internet telah menjadi salah satu sumber hiburan yang paling mendunia. Maka dari itu, internet sudah diharapkan untuk bisa dihubungkan dari seluruh penjuru</a:t>
            </a:r>
            <a:r>
              <a:rPr lang="en-US" altLang="en-GB">
                <a:sym typeface="+mn-ea"/>
              </a:rPr>
              <a:t> </a:t>
            </a:r>
            <a:r>
              <a:rPr lang="en-GB" altLang="en-US">
                <a:sym typeface="+mn-ea"/>
              </a:rPr>
              <a:t>dunia, terutama di dalam pesawat terbang di mana penumpang memiliki sedikit hiburan. Namun, teknologi belum mampu memberikan hasil yang diinginkan. </a:t>
            </a:r>
            <a:endParaRPr lang="en-GB" altLang="en-US"/>
          </a:p>
          <a:p>
            <a:endParaRPr lang="en-GB" altLang="en-US"/>
          </a:p>
        </p:txBody>
      </p:sp>
      <p:sp>
        <p:nvSpPr>
          <p:cNvPr id="6" name="Text Box 5"/>
          <p:cNvSpPr txBox="1"/>
          <p:nvPr/>
        </p:nvSpPr>
        <p:spPr>
          <a:xfrm>
            <a:off x="484505" y="2358390"/>
            <a:ext cx="4925695" cy="3415030"/>
          </a:xfrm>
          <a:prstGeom prst="rect">
            <a:avLst/>
          </a:prstGeom>
          <a:noFill/>
        </p:spPr>
        <p:txBody>
          <a:bodyPr wrap="square" rtlCol="0">
            <a:spAutoFit/>
          </a:bodyPr>
          <a:p>
            <a:r>
              <a:rPr lang="en-GB" altLang="en-US"/>
              <a:t>Diagram treemap </a:t>
            </a:r>
            <a:r>
              <a:rPr lang="en-US" altLang="en-GB"/>
              <a:t>ini </a:t>
            </a:r>
            <a:r>
              <a:rPr lang="en-GB" altLang="en-US"/>
              <a:t>menunjukan rata-rata nilai yang dipilih mengenai akses internet dalam pesawat. Dari diagram tersebut, </a:t>
            </a:r>
            <a:r>
              <a:rPr lang="en-US" altLang="en-GB"/>
              <a:t>kebanyakan </a:t>
            </a:r>
            <a:r>
              <a:rPr lang="en-GB" altLang="en-US"/>
              <a:t>nilai yang dipilih dari setiap kelas rata-rata antara </a:t>
            </a:r>
            <a:r>
              <a:rPr lang="en-US" altLang="en-GB"/>
              <a:t> </a:t>
            </a:r>
            <a:r>
              <a:rPr lang="en-GB" altLang="en-US" b="1"/>
              <a:t>2 dan 3</a:t>
            </a:r>
            <a:r>
              <a:rPr lang="en-US" altLang="en-GB" b="1"/>
              <a:t> </a:t>
            </a:r>
            <a:r>
              <a:rPr lang="en-US" altLang="en-GB"/>
              <a:t>dan banyaknya penumpang di kelas economy dan business menyerupai.</a:t>
            </a:r>
            <a:endParaRPr lang="en-GB" altLang="en-US"/>
          </a:p>
          <a:p>
            <a:endParaRPr lang="en-GB" altLang="en-US"/>
          </a:p>
          <a:p>
            <a:r>
              <a:rPr lang="en-GB" altLang="en-US"/>
              <a:t>Ini menunjukan walaupun penumpang membeli tiket kelas atas, layanan wifi tetap buruk.</a:t>
            </a:r>
            <a:endParaRPr lang="en-GB" altLang="en-US"/>
          </a:p>
          <a:p>
            <a:endParaRPr lang="en-GB" altLang="en-US"/>
          </a:p>
        </p:txBody>
      </p:sp>
      <p:pic>
        <p:nvPicPr>
          <p:cNvPr id="8" name="Content Placeholder 7"/>
          <p:cNvPicPr>
            <a:picLocks noChangeAspect="1"/>
          </p:cNvPicPr>
          <p:nvPr>
            <p:ph idx="1"/>
          </p:nvPr>
        </p:nvPicPr>
        <p:blipFill>
          <a:blip r:embed="rId1"/>
          <a:stretch>
            <a:fillRect/>
          </a:stretch>
        </p:blipFill>
        <p:spPr>
          <a:xfrm>
            <a:off x="5410200" y="2139950"/>
            <a:ext cx="6583045" cy="43287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Ease of Online Booking</a:t>
            </a:r>
            <a:endParaRPr lang="en-GB" altLang="en-US"/>
          </a:p>
        </p:txBody>
      </p:sp>
      <p:sp>
        <p:nvSpPr>
          <p:cNvPr id="4" name="Text Box 3"/>
          <p:cNvSpPr txBox="1"/>
          <p:nvPr/>
        </p:nvSpPr>
        <p:spPr>
          <a:xfrm>
            <a:off x="433070" y="949325"/>
            <a:ext cx="9404350" cy="1170305"/>
          </a:xfrm>
          <a:prstGeom prst="rect">
            <a:avLst/>
          </a:prstGeom>
          <a:noFill/>
        </p:spPr>
        <p:txBody>
          <a:bodyPr wrap="square" rtlCol="0">
            <a:spAutoFit/>
          </a:bodyPr>
          <a:p>
            <a:pPr>
              <a:lnSpc>
                <a:spcPct val="130000"/>
              </a:lnSpc>
            </a:pPr>
            <a:r>
              <a:rPr lang="en-GB" altLang="en-US">
                <a:sym typeface="+mn-ea"/>
              </a:rPr>
              <a:t>Dengan adanya internet, orang mampu melihat jadwal dan membeli tiket pada tanggal tersebut terlebih dahulu dari komputer sendiri. Berikut akan dilihat bagaimana hubungan umur penumpang dengan kemudahan akses tersebut.</a:t>
            </a:r>
            <a:endParaRPr lang="en-GB" altLang="en-US"/>
          </a:p>
        </p:txBody>
      </p:sp>
      <p:pic>
        <p:nvPicPr>
          <p:cNvPr id="5" name="Content Placeholder 4"/>
          <p:cNvPicPr>
            <a:picLocks noChangeAspect="1"/>
          </p:cNvPicPr>
          <p:nvPr>
            <p:ph idx="1"/>
          </p:nvPr>
        </p:nvPicPr>
        <p:blipFill>
          <a:blip r:embed="rId1"/>
          <a:stretch>
            <a:fillRect/>
          </a:stretch>
        </p:blipFill>
        <p:spPr>
          <a:xfrm>
            <a:off x="4746625" y="2295525"/>
            <a:ext cx="6332855" cy="4163695"/>
          </a:xfrm>
          <a:prstGeom prst="rect">
            <a:avLst/>
          </a:prstGeom>
        </p:spPr>
      </p:pic>
      <p:sp>
        <p:nvSpPr>
          <p:cNvPr id="6" name="Text Box 5"/>
          <p:cNvSpPr txBox="1"/>
          <p:nvPr/>
        </p:nvSpPr>
        <p:spPr>
          <a:xfrm>
            <a:off x="263525" y="2489835"/>
            <a:ext cx="3740785" cy="3692525"/>
          </a:xfrm>
          <a:prstGeom prst="rect">
            <a:avLst/>
          </a:prstGeom>
          <a:noFill/>
        </p:spPr>
        <p:txBody>
          <a:bodyPr wrap="square" rtlCol="0">
            <a:spAutoFit/>
          </a:bodyPr>
          <a:p>
            <a:r>
              <a:rPr lang="en-GB" altLang="en-US"/>
              <a:t>Dari tabel di atas bisa dilihat nilai yang dipilih dari setiap kelas rata-rata antara </a:t>
            </a:r>
            <a:r>
              <a:rPr lang="en-GB" altLang="en-US" b="1"/>
              <a:t>2 dan 3</a:t>
            </a:r>
            <a:r>
              <a:rPr lang="en-GB" altLang="en-US"/>
              <a:t>.</a:t>
            </a:r>
            <a:endParaRPr lang="en-GB" altLang="en-US"/>
          </a:p>
          <a:p>
            <a:endParaRPr lang="en-GB" altLang="en-US"/>
          </a:p>
          <a:p>
            <a:r>
              <a:rPr lang="en-GB" altLang="en-US"/>
              <a:t>Sebelumnya sudah dilihat rata-rata penumpang adalah orang tua dengan kisaran umur </a:t>
            </a:r>
            <a:r>
              <a:rPr lang="en-GB" altLang="en-US" b="1"/>
              <a:t>31-</a:t>
            </a:r>
            <a:r>
              <a:rPr lang="en-US" altLang="en-GB" b="1"/>
              <a:t> </a:t>
            </a:r>
            <a:r>
              <a:rPr lang="en-GB" altLang="en-US" b="1"/>
              <a:t>45 tahun</a:t>
            </a:r>
            <a:r>
              <a:rPr lang="en-GB" altLang="en-US"/>
              <a:t>.</a:t>
            </a:r>
            <a:endParaRPr lang="en-GB" altLang="en-US"/>
          </a:p>
          <a:p>
            <a:endParaRPr lang="en-GB" altLang="en-US"/>
          </a:p>
          <a:p>
            <a:r>
              <a:rPr lang="en-GB" altLang="en-US"/>
              <a:t>Hal tersebut menunjukan, kemudahan pembelian tiket dari internet dapat ditingkatkan dengan mempermudah metode pembelian untuk penumpang yang lebih tua.</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Gate Location</a:t>
            </a:r>
            <a:endParaRPr lang="en-GB" altLang="en-US"/>
          </a:p>
        </p:txBody>
      </p:sp>
      <p:pic>
        <p:nvPicPr>
          <p:cNvPr id="4" name="Content Placeholder 3"/>
          <p:cNvPicPr>
            <a:picLocks noChangeAspect="1"/>
          </p:cNvPicPr>
          <p:nvPr>
            <p:ph idx="1"/>
          </p:nvPr>
        </p:nvPicPr>
        <p:blipFill>
          <a:blip r:embed="rId1"/>
          <a:stretch>
            <a:fillRect/>
          </a:stretch>
        </p:blipFill>
        <p:spPr>
          <a:xfrm>
            <a:off x="5104765" y="2413635"/>
            <a:ext cx="6477635" cy="4157345"/>
          </a:xfrm>
          <a:prstGeom prst="rect">
            <a:avLst/>
          </a:prstGeom>
        </p:spPr>
      </p:pic>
      <p:sp>
        <p:nvSpPr>
          <p:cNvPr id="5" name="Text Box 4"/>
          <p:cNvSpPr txBox="1"/>
          <p:nvPr/>
        </p:nvSpPr>
        <p:spPr>
          <a:xfrm>
            <a:off x="222885" y="2786380"/>
            <a:ext cx="4785360" cy="3964305"/>
          </a:xfrm>
          <a:prstGeom prst="rect">
            <a:avLst/>
          </a:prstGeom>
          <a:noFill/>
        </p:spPr>
        <p:txBody>
          <a:bodyPr wrap="square" rtlCol="0">
            <a:spAutoFit/>
          </a:bodyPr>
          <a:p>
            <a:pPr>
              <a:lnSpc>
                <a:spcPct val="140000"/>
              </a:lnSpc>
            </a:pPr>
            <a:r>
              <a:rPr lang="en-GB" altLang="en-US"/>
              <a:t>Diagram treemap berikut menjelaskan hubungan umur dengan lokasi gerbang pesawat. Dapat dilihat sebagian besar nilai yang dipilih adalah 3 dengan jumlah sekitar 8 ribu penumpang **Adults**. Nilai rendah pada lokasi rendah dapat disebabkan oleh banyak hal seperti kurangnya papan peringatan yang menunjukan lokasi gerbang atau karena kelalaian penumpang karena penumpang kurang perhatian.</a:t>
            </a:r>
            <a:endParaRPr lang="en-GB" altLang="en-US"/>
          </a:p>
        </p:txBody>
      </p:sp>
      <p:sp>
        <p:nvSpPr>
          <p:cNvPr id="6" name="Text Box 5"/>
          <p:cNvSpPr txBox="1"/>
          <p:nvPr/>
        </p:nvSpPr>
        <p:spPr>
          <a:xfrm>
            <a:off x="222885" y="828675"/>
            <a:ext cx="9997440" cy="1889760"/>
          </a:xfrm>
          <a:prstGeom prst="rect">
            <a:avLst/>
          </a:prstGeom>
          <a:noFill/>
        </p:spPr>
        <p:txBody>
          <a:bodyPr wrap="square" rtlCol="0">
            <a:spAutoFit/>
          </a:bodyPr>
          <a:p>
            <a:pPr>
              <a:lnSpc>
                <a:spcPct val="130000"/>
              </a:lnSpc>
            </a:pPr>
            <a:r>
              <a:rPr lang="en-GB" altLang="en-US"/>
              <a:t>Lokasi gerbang pesawat merupakan salah satu aspek terpenting dalam penerbangan. Gerbang berguna untuk memilah penumpang ke tempat tertentu agar mereka dapat mencapai pesawat yang akan mereka kendarai. Namun, jika lokasi gerbang tidak cocok untuk penumpang itu sendiri seperti jarak gerbang dari lokasi penumpang, maka akan terjadi kekacauan pada jalur penumpang. </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Kesimpulan </a:t>
            </a:r>
            <a:endParaRPr lang="en-US" altLang="en-GB"/>
          </a:p>
        </p:txBody>
      </p:sp>
      <p:sp>
        <p:nvSpPr>
          <p:cNvPr id="3" name="Content Placeholder 2"/>
          <p:cNvSpPr>
            <a:spLocks noGrp="1"/>
          </p:cNvSpPr>
          <p:nvPr>
            <p:ph idx="1"/>
          </p:nvPr>
        </p:nvSpPr>
        <p:spPr/>
        <p:txBody>
          <a:bodyPr/>
          <a:p>
            <a:r>
              <a:rPr lang="en-US" altLang="en-GB" sz="1400"/>
              <a:t>Dari analisis yang dilakukan dapat dibuat kesimpulan mengenai target penumpang yakni:</a:t>
            </a:r>
            <a:endParaRPr lang="en-US" altLang="en-GB" sz="1400"/>
          </a:p>
          <a:p>
            <a:pPr marL="0" indent="0">
              <a:buNone/>
            </a:pPr>
            <a:r>
              <a:rPr lang="en-US" altLang="en-GB" sz="1400"/>
              <a:t>       - Mayoritas penumpang adalah orang dewasa dikisaran umur 31 - 45 tahun dengan jumlah 33.252 orang.</a:t>
            </a:r>
            <a:endParaRPr lang="en-US" altLang="en-GB" sz="1400"/>
          </a:p>
          <a:p>
            <a:endParaRPr lang="en-US" altLang="en-GB" sz="1400"/>
          </a:p>
          <a:p>
            <a:r>
              <a:rPr lang="en-US" altLang="en-GB" sz="1400"/>
              <a:t>Berdasarkan **Satisfaction**:</a:t>
            </a:r>
            <a:endParaRPr lang="en-US" altLang="en-GB" sz="1400"/>
          </a:p>
          <a:p>
            <a:endParaRPr lang="en-US" altLang="en-GB" sz="1400"/>
          </a:p>
          <a:p>
            <a:r>
              <a:rPr lang="en-US" altLang="en-GB" sz="1400"/>
              <a:t>    1. Sebagian besar penumpang yang memilih **neutral/dissatisfied** adalah *Adults* dan *Young Adults* dengan jumlah 17.049  	dan 17.600 penumpang secara berurutan.</a:t>
            </a:r>
            <a:endParaRPr lang="en-US" altLang="en-GB" sz="1400"/>
          </a:p>
          <a:p>
            <a:endParaRPr lang="en-US" altLang="en-GB" sz="1400"/>
          </a:p>
          <a:p>
            <a:r>
              <a:rPr lang="en-US" altLang="en-GB" sz="1400"/>
              <a:t>    2. Berdasarkan diagram, jumlah penumpang setia yang **neutral/dissatisfied** sekitar 44.390 penumpang.</a:t>
            </a:r>
            <a:endParaRPr lang="en-US" altLang="en-GB" sz="1400"/>
          </a:p>
          <a:p>
            <a:pPr marL="0" indent="0">
              <a:buNone/>
            </a:pPr>
            <a:r>
              <a:rPr lang="en-US" altLang="en-GB" sz="1400"/>
              <a:t>    </a:t>
            </a:r>
            <a:endParaRPr lang="en-US" altLang="en-GB" sz="1400"/>
          </a:p>
          <a:p>
            <a:r>
              <a:rPr lang="en-US" altLang="en-GB" sz="1400"/>
              <a:t>    3. Dari hasil analisa berdasaarkan **Satisfaction** penumpang, target utamanya adalah penumpang **setia**,  yang berada di 	kelas **economy**,dan berada di kisaran umur **Adults(31-45 tahun)** dan **Young Adults (16-30 tahun)**.</a:t>
            </a:r>
            <a:endParaRPr lang="en-US" altLang="en-GB" sz="1400"/>
          </a:p>
          <a:p>
            <a:pPr marL="0" indent="0">
              <a:buNone/>
            </a:pPr>
            <a:endParaRPr lang="en-US" altLang="en-GB" sz="1400"/>
          </a:p>
          <a:p>
            <a:r>
              <a:rPr lang="en-US" altLang="en-GB" sz="1400"/>
              <a:t>Berdasarkan mean kategori survei:</a:t>
            </a:r>
            <a:endParaRPr lang="en-US" altLang="en-GB" sz="1400"/>
          </a:p>
          <a:p>
            <a:endParaRPr lang="en-US" altLang="en-GB" sz="1400"/>
          </a:p>
          <a:p>
            <a:r>
              <a:rPr lang="en-US" altLang="en-GB" sz="1400"/>
              <a:t>    4. 3 kategori dengan mean terendah terdapat pada **Inflight wifi service**, **Ease of Online booking**, dan **Gate location**    	dengan mean 2.73, 2.76, dan 2.98 secara berurutan.</a:t>
            </a:r>
            <a:endParaRPr lang="en-US" altLang="en-GB" sz="1400"/>
          </a:p>
          <a:p>
            <a:endParaRPr lang="en-US" altLang="en-GB" sz="1400"/>
          </a:p>
          <a:p>
            <a:r>
              <a:rPr lang="en-US" altLang="en-GB" sz="1400"/>
              <a:t>    5. Pada ketiga kategori tersebut, mayoritas nilai yang dipilih adalah **2 dan 3**</a:t>
            </a:r>
            <a:endParaRPr lang="en-US" altLang="en-GB" sz="1400"/>
          </a:p>
          <a:p>
            <a:pPr marL="0" indent="0">
              <a:buNone/>
            </a:pPr>
            <a:r>
              <a:rPr lang="en-US" altLang="en-GB" sz="1400"/>
              <a:t>  </a:t>
            </a:r>
            <a:endParaRPr lang="en-US" altLang="en-GB" sz="1400"/>
          </a:p>
        </p:txBody>
      </p:sp>
      <p:sp>
        <p:nvSpPr>
          <p:cNvPr id="4" name="Text Box 3"/>
          <p:cNvSpPr txBox="1"/>
          <p:nvPr/>
        </p:nvSpPr>
        <p:spPr>
          <a:xfrm>
            <a:off x="1762125" y="1547495"/>
            <a:ext cx="309880" cy="368300"/>
          </a:xfrm>
          <a:prstGeom prst="rect">
            <a:avLst/>
          </a:prstGeom>
          <a:noFill/>
        </p:spPr>
        <p:txBody>
          <a:bodyPr wrap="none" rtlCol="0">
            <a:spAutoFit/>
          </a:bodyPr>
          <a:p>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Rekomendasi</a:t>
            </a:r>
            <a:endParaRPr lang="en-GB" altLang="en-US"/>
          </a:p>
        </p:txBody>
      </p:sp>
      <p:sp>
        <p:nvSpPr>
          <p:cNvPr id="3" name="Content Placeholder 2"/>
          <p:cNvSpPr>
            <a:spLocks noGrp="1"/>
          </p:cNvSpPr>
          <p:nvPr>
            <p:ph idx="1"/>
          </p:nvPr>
        </p:nvSpPr>
        <p:spPr/>
        <p:txBody>
          <a:bodyPr/>
          <a:p>
            <a:r>
              <a:rPr lang="en-GB" altLang="en-US" sz="2000"/>
              <a:t>1. Karena mayoritas penumpang adalah penumpang **setia**, **Adults(31-45 tahun)** yang berada di kelas **economy**, maka mutu pelayanan harus berdasarkan hal-hal tersebut seperti:</a:t>
            </a:r>
            <a:endParaRPr lang="en-GB" altLang="en-US" sz="2000"/>
          </a:p>
          <a:p>
            <a:r>
              <a:rPr lang="en-GB" altLang="en-US" sz="2000"/>
              <a:t>    - Memberikan diskon tambahan untuk penumpang setia tersebut</a:t>
            </a:r>
            <a:endParaRPr lang="en-GB" altLang="en-US" sz="2000"/>
          </a:p>
          <a:p>
            <a:pPr marL="0" indent="0">
              <a:buNone/>
            </a:pPr>
            <a:endParaRPr lang="en-GB" altLang="en-US" sz="2000"/>
          </a:p>
          <a:p>
            <a:r>
              <a:rPr lang="en-GB" altLang="en-US" sz="2000"/>
              <a:t>2. Dari ketiga kategori dengan mean terendah, dapat ditingkatkan mutu pelayanan untuk hal-hal tersebut seperti:</a:t>
            </a:r>
            <a:endParaRPr lang="en-GB" altLang="en-US" sz="2000"/>
          </a:p>
          <a:p>
            <a:pPr marL="0" indent="0">
              <a:buNone/>
            </a:pPr>
            <a:r>
              <a:rPr lang="en-GB" altLang="en-US" sz="2000"/>
              <a:t>  </a:t>
            </a:r>
            <a:r>
              <a:rPr lang="en-US" altLang="en-GB" sz="2000"/>
              <a:t>	</a:t>
            </a:r>
            <a:r>
              <a:rPr lang="en-GB" altLang="en-US" sz="2000"/>
              <a:t>- Peningkatan layanan internet di pesawat</a:t>
            </a:r>
            <a:endParaRPr lang="en-GB" altLang="en-US" sz="2000"/>
          </a:p>
          <a:p>
            <a:pPr marL="0" indent="0">
              <a:buNone/>
            </a:pPr>
            <a:r>
              <a:rPr lang="en-GB" altLang="en-US" sz="2000"/>
              <a:t> </a:t>
            </a:r>
            <a:r>
              <a:rPr lang="en-US" altLang="en-GB" sz="2000"/>
              <a:t>	</a:t>
            </a:r>
            <a:r>
              <a:rPr lang="en-GB" altLang="en-US" sz="2000"/>
              <a:t>- Mempermudah layanan website pemesanan tiket secara online agar lebih mudah </a:t>
            </a:r>
            <a:r>
              <a:rPr lang="en-US" altLang="en-GB" sz="2000"/>
              <a:t>	  </a:t>
            </a:r>
            <a:r>
              <a:rPr lang="en-GB" altLang="en-US" sz="2000"/>
              <a:t>digunakan untuk semua penumpang baik yang muda maupun tua</a:t>
            </a:r>
            <a:endParaRPr lang="en-GB" altLang="en-US" sz="2000"/>
          </a:p>
          <a:p>
            <a:pPr marL="0" indent="0">
              <a:buNone/>
            </a:pPr>
            <a:r>
              <a:rPr lang="en-US" altLang="en-GB" sz="2000"/>
              <a:t>	</a:t>
            </a:r>
            <a:r>
              <a:rPr lang="en-GB" altLang="en-US" sz="2000"/>
              <a:t>- Memberi peringatan serta tanda-tanda peringatan mengenai lokasi gerbang agar </a:t>
            </a:r>
            <a:r>
              <a:rPr lang="en-US" altLang="en-GB" sz="2000"/>
              <a:t>	  </a:t>
            </a:r>
            <a:r>
              <a:rPr lang="en-GB" altLang="en-US" sz="2000"/>
              <a:t>penumpang dapat mencapai gerbangnya dengan nyaman tenteram</a:t>
            </a: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General info</a:t>
            </a:r>
            <a:endParaRPr lang="en-US" altLang="en-GB"/>
          </a:p>
        </p:txBody>
      </p:sp>
      <p:sp>
        <p:nvSpPr>
          <p:cNvPr id="3" name="Content Placeholder 2"/>
          <p:cNvSpPr>
            <a:spLocks noGrp="1"/>
          </p:cNvSpPr>
          <p:nvPr>
            <p:ph idx="1"/>
          </p:nvPr>
        </p:nvSpPr>
        <p:spPr/>
        <p:txBody>
          <a:bodyPr/>
          <a:p>
            <a:r>
              <a:rPr lang="en-US" altLang="en-GB">
                <a:ln/>
                <a:solidFill>
                  <a:schemeClr val="tx1"/>
                </a:solidFill>
                <a:effectLst>
                  <a:outerShdw blurRad="38100" dist="19050" dir="2700000" algn="tl" rotWithShape="0">
                    <a:schemeClr val="dk1">
                      <a:alpha val="40000"/>
                    </a:schemeClr>
                  </a:outerShdw>
                </a:effectLst>
              </a:rPr>
              <a:t>Latar Belakang:</a:t>
            </a:r>
            <a:endParaRPr lang="en-US" altLang="en-GB">
              <a:ln/>
              <a:solidFill>
                <a:schemeClr val="tx1"/>
              </a:solidFill>
              <a:effectLst>
                <a:outerShdw blurRad="38100" dist="19050" dir="2700000" algn="tl" rotWithShape="0">
                  <a:schemeClr val="dk1">
                    <a:alpha val="40000"/>
                  </a:schemeClr>
                </a:outerShdw>
              </a:effectLst>
            </a:endParaRPr>
          </a:p>
          <a:p>
            <a:r>
              <a:rPr lang="en-US" altLang="en-GB">
                <a:ln/>
                <a:solidFill>
                  <a:schemeClr val="tx1"/>
                </a:solidFill>
                <a:effectLst>
                  <a:outerShdw blurRad="38100" dist="19050" dir="2700000" algn="tl" rotWithShape="0">
                    <a:schemeClr val="dk1">
                      <a:alpha val="40000"/>
                    </a:schemeClr>
                  </a:outerShdw>
                </a:effectLst>
              </a:rPr>
              <a:t>Sebuah bandara udara telah melakukan survei mengenai penilaian kepuasan pelayanan penerbangan dari setiap penumpang. </a:t>
            </a:r>
            <a:endParaRPr lang="en-US" altLang="en-GB">
              <a:ln/>
              <a:solidFill>
                <a:schemeClr val="tx1"/>
              </a:solidFill>
              <a:effectLst>
                <a:outerShdw blurRad="38100" dist="19050" dir="2700000" algn="tl" rotWithShape="0">
                  <a:schemeClr val="dk1">
                    <a:alpha val="40000"/>
                  </a:schemeClr>
                </a:outerShdw>
              </a:effectLst>
            </a:endParaRPr>
          </a:p>
          <a:p>
            <a:endParaRPr lang="en-US" altLang="en-GB">
              <a:ln/>
              <a:solidFill>
                <a:schemeClr val="tx1"/>
              </a:solidFill>
              <a:effectLst>
                <a:outerShdw blurRad="38100" dist="19050" dir="2700000" algn="tl" rotWithShape="0">
                  <a:schemeClr val="dk1">
                    <a:alpha val="40000"/>
                  </a:schemeClr>
                </a:outerShdw>
              </a:effectLst>
            </a:endParaRPr>
          </a:p>
          <a:p>
            <a:r>
              <a:rPr lang="en-US" altLang="en-GB">
                <a:ln/>
                <a:solidFill>
                  <a:schemeClr val="tx1"/>
                </a:solidFill>
                <a:effectLst>
                  <a:outerShdw blurRad="38100" dist="19050" dir="2700000" algn="tl" rotWithShape="0">
                    <a:schemeClr val="dk1">
                      <a:alpha val="40000"/>
                    </a:schemeClr>
                  </a:outerShdw>
                </a:effectLst>
              </a:rPr>
              <a:t>Survei yang diberikan dibagi dalam beberapa kategori. Data-data tersebut akan digunakan untuk meningkatkan kualitas layanan penerbangan.</a:t>
            </a:r>
            <a:endParaRPr lang="en-US" altLang="en-GB">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1015" y="1690370"/>
            <a:ext cx="10972800" cy="4953000"/>
          </a:xfrm>
        </p:spPr>
        <p:txBody>
          <a:bodyPr/>
          <a:p>
            <a:r>
              <a:rPr lang="en-US" altLang="en-GB" sz="2000"/>
              <a:t>Bandara ingin mengetahui bagaimana kualitas layanan penerbangan saat ini melalui sistem rating yang diberikan dalam bentuk survei dengan penilaian dari 1-5 di mana 1 adalah nilai terendah dan 5 adalah nilai tertinggi.</a:t>
            </a:r>
            <a:endParaRPr lang="en-US" altLang="en-GB" sz="2000"/>
          </a:p>
          <a:p>
            <a:endParaRPr lang="en-US" altLang="en-GB" sz="2000"/>
          </a:p>
          <a:p>
            <a:r>
              <a:rPr lang="en-US" altLang="en-GB" sz="2000"/>
              <a:t>Data yang didapat akan membantu bandara meningkatkan mutu pelayanan dari kategori yang diberikan.</a:t>
            </a:r>
            <a:endParaRPr lang="en-US" altLang="en-GB" sz="2000"/>
          </a:p>
          <a:p>
            <a:endParaRPr lang="en-US" altLang="en-GB" sz="2000"/>
          </a:p>
          <a:p>
            <a:r>
              <a:rPr lang="en-US" altLang="en-GB" sz="2000"/>
              <a:t>Pertanyaan yang ingin dijawab adalah:</a:t>
            </a:r>
            <a:endParaRPr lang="en-US" altLang="en-GB" sz="2000"/>
          </a:p>
          <a:p>
            <a:endParaRPr lang="en-US" altLang="en-GB" sz="2000"/>
          </a:p>
          <a:p>
            <a:r>
              <a:rPr lang="en-US" altLang="en-GB" sz="2000"/>
              <a:t>Apa yang harus ditingkatkan untuk meningkatkan mutu pelayanan penerbangan?</a:t>
            </a:r>
            <a:endParaRPr lang="en-US" altLang="en-GB" sz="2000"/>
          </a:p>
        </p:txBody>
      </p:sp>
      <p:sp>
        <p:nvSpPr>
          <p:cNvPr id="5" name="Text Box 4"/>
          <p:cNvSpPr txBox="1"/>
          <p:nvPr/>
        </p:nvSpPr>
        <p:spPr>
          <a:xfrm>
            <a:off x="808355" y="216535"/>
            <a:ext cx="7102475" cy="1076325"/>
          </a:xfrm>
          <a:prstGeom prst="rect">
            <a:avLst/>
          </a:prstGeom>
          <a:noFill/>
        </p:spPr>
        <p:txBody>
          <a:bodyPr wrap="square" rtlCol="0">
            <a:spAutoFit/>
          </a:bodyPr>
          <a:p>
            <a:r>
              <a:rPr lang="en-US" altLang="en-GB" sz="3200">
                <a:sym typeface="+mn-ea"/>
              </a:rPr>
              <a:t>Pernyataan Masalah</a:t>
            </a:r>
            <a:endParaRPr lang="en-US" altLang="en-GB" sz="3200"/>
          </a:p>
          <a:p>
            <a:endParaRPr lang="en-US" altLang="en-GB"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7810" y="210820"/>
            <a:ext cx="8542655" cy="3437255"/>
          </a:xfrm>
        </p:spPr>
        <p:txBody>
          <a:bodyPr/>
          <a:p>
            <a:r>
              <a:rPr lang="en-GB" altLang="en-US" sz="1400"/>
              <a:t>Dataset ini berisi informasi terkait dengan penilain pelayanan pesawat terbang oleh penumpang.</a:t>
            </a:r>
            <a:endParaRPr lang="en-GB" altLang="en-US" sz="1400"/>
          </a:p>
          <a:p>
            <a:r>
              <a:rPr lang="en-GB" altLang="en-US" sz="1400"/>
              <a:t>Terdapat 25 kolom di dalam dataset airline passanger satisfaction.csv yaitu:</a:t>
            </a:r>
            <a:endParaRPr lang="en-GB" altLang="en-US" sz="1400"/>
          </a:p>
          <a:p>
            <a:r>
              <a:rPr lang="en-GB" altLang="en-US" sz="1400"/>
              <a:t>- Unnamed: 0                        : Kolom bermasalah dalam dataset yang harus diperbaiki</a:t>
            </a:r>
            <a:endParaRPr lang="en-GB" altLang="en-US" sz="1400"/>
          </a:p>
          <a:p>
            <a:r>
              <a:rPr lang="en-GB" altLang="en-US" sz="1400"/>
              <a:t>- id                                : No id unik untuk setiap penumpang </a:t>
            </a:r>
            <a:endParaRPr lang="en-GB" altLang="en-US" sz="1400"/>
          </a:p>
          <a:p>
            <a:r>
              <a:rPr lang="en-GB" altLang="en-US" sz="1400"/>
              <a:t>- Gender                            : Jenis kelamin penumpang</a:t>
            </a:r>
            <a:endParaRPr lang="en-GB" altLang="en-US" sz="1400"/>
          </a:p>
          <a:p>
            <a:r>
              <a:rPr lang="en-GB" altLang="en-US" sz="1400"/>
              <a:t>- Customer Type                     : Kesetiaan penumpang terhadap brand pesawat terbang yang dinaiki</a:t>
            </a:r>
            <a:endParaRPr lang="en-GB" altLang="en-US" sz="1400"/>
          </a:p>
          <a:p>
            <a:r>
              <a:rPr lang="en-GB" altLang="en-US" sz="1400"/>
              <a:t>- Age                               : Umur penumpang</a:t>
            </a:r>
            <a:endParaRPr lang="en-GB" altLang="en-US" sz="1400"/>
          </a:p>
          <a:p>
            <a:r>
              <a:rPr lang="en-GB" altLang="en-US" sz="1400"/>
              <a:t>- Type of Travel                    : Tujuan penerbangan (bisnis atau hiburan)</a:t>
            </a:r>
            <a:endParaRPr lang="en-GB" altLang="en-US" sz="1400"/>
          </a:p>
          <a:p>
            <a:r>
              <a:rPr lang="en-GB" altLang="en-US" sz="1400"/>
              <a:t>- Class                             : Kelas penerbangan</a:t>
            </a:r>
            <a:endParaRPr lang="en-GB" altLang="en-US" sz="1400"/>
          </a:p>
          <a:p>
            <a:r>
              <a:rPr lang="en-GB" altLang="en-US" sz="1400"/>
              <a:t>- Flight Distance                   : Jarak tempuh penerbangan</a:t>
            </a:r>
            <a:endParaRPr lang="en-GB" altLang="en-US" sz="1400"/>
          </a:p>
          <a:p>
            <a:r>
              <a:rPr lang="en-GB" altLang="en-US" sz="1400"/>
              <a:t>- Inflight wifi service             : Layanan internet selama penerbangan</a:t>
            </a:r>
            <a:endParaRPr lang="en-GB" altLang="en-US" sz="1400"/>
          </a:p>
          <a:p>
            <a:r>
              <a:rPr lang="en-GB" altLang="en-US" sz="1400"/>
              <a:t>- Departure/Arrival time convenient : Ketepatan waktu keberangkatan/ketibaan</a:t>
            </a:r>
            <a:endParaRPr lang="en-GB" altLang="en-US" sz="1400"/>
          </a:p>
          <a:p>
            <a:endParaRPr lang="en-GB" altLang="en-US" sz="1400"/>
          </a:p>
        </p:txBody>
      </p:sp>
      <p:sp>
        <p:nvSpPr>
          <p:cNvPr id="4" name="Text Box 3"/>
          <p:cNvSpPr txBox="1"/>
          <p:nvPr/>
        </p:nvSpPr>
        <p:spPr>
          <a:xfrm>
            <a:off x="3825875" y="3319780"/>
            <a:ext cx="8098155" cy="3538220"/>
          </a:xfrm>
          <a:prstGeom prst="rect">
            <a:avLst/>
          </a:prstGeom>
          <a:noFill/>
        </p:spPr>
        <p:txBody>
          <a:bodyPr wrap="square" rtlCol="0">
            <a:spAutoFit/>
          </a:bodyPr>
          <a:p>
            <a:r>
              <a:rPr lang="en-GB" altLang="en-US" sz="1400">
                <a:sym typeface="+mn-ea"/>
              </a:rPr>
              <a:t>- Ease of Online booking            : Kemudahan pemesanan tiket secara online</a:t>
            </a:r>
            <a:endParaRPr lang="en-GB" altLang="en-US" sz="1400"/>
          </a:p>
          <a:p>
            <a:r>
              <a:rPr lang="en-GB" altLang="en-US" sz="1400">
                <a:sym typeface="+mn-ea"/>
              </a:rPr>
              <a:t>- Gate location                     : Lokasi gerbang</a:t>
            </a:r>
            <a:endParaRPr lang="en-GB" altLang="en-US" sz="1400"/>
          </a:p>
          <a:p>
            <a:r>
              <a:rPr lang="en-GB" altLang="en-US" sz="1400">
                <a:sym typeface="+mn-ea"/>
              </a:rPr>
              <a:t>- Food and drink                    : Penilaian makanan dan minuman</a:t>
            </a:r>
            <a:endParaRPr lang="en-GB" altLang="en-US" sz="1400"/>
          </a:p>
          <a:p>
            <a:r>
              <a:rPr lang="en-GB" altLang="en-US" sz="1400">
                <a:sym typeface="+mn-ea"/>
              </a:rPr>
              <a:t>- Online boarding                   : Penilaian boarding online</a:t>
            </a:r>
            <a:endParaRPr lang="en-GB" altLang="en-US" sz="1400"/>
          </a:p>
          <a:p>
            <a:r>
              <a:rPr lang="en-GB" altLang="en-US" sz="1400">
                <a:sym typeface="+mn-ea"/>
              </a:rPr>
              <a:t>- Seat comfort                      : Kenyamanan tempat duduk</a:t>
            </a:r>
            <a:endParaRPr lang="en-GB" altLang="en-US" sz="1400"/>
          </a:p>
          <a:p>
            <a:r>
              <a:rPr lang="en-GB" altLang="en-US" sz="1400">
                <a:sym typeface="+mn-ea"/>
              </a:rPr>
              <a:t>- Inflight entertainment            : Hiburan dalam penerbangan</a:t>
            </a:r>
            <a:endParaRPr lang="en-GB" altLang="en-US" sz="1400"/>
          </a:p>
          <a:p>
            <a:r>
              <a:rPr lang="en-GB" altLang="en-US" sz="1400">
                <a:sym typeface="+mn-ea"/>
              </a:rPr>
              <a:t>- On-board service                  : Layanan dalam penerbangan</a:t>
            </a:r>
            <a:endParaRPr lang="en-GB" altLang="en-US" sz="1400"/>
          </a:p>
          <a:p>
            <a:r>
              <a:rPr lang="en-GB" altLang="en-US" sz="1400">
                <a:sym typeface="+mn-ea"/>
              </a:rPr>
              <a:t>- Leg room service                  : Ruang kaki dalam pesawat</a:t>
            </a:r>
            <a:endParaRPr lang="en-GB" altLang="en-US" sz="1400"/>
          </a:p>
          <a:p>
            <a:r>
              <a:rPr lang="en-GB" altLang="en-US" sz="1400">
                <a:sym typeface="+mn-ea"/>
              </a:rPr>
              <a:t>- Baggage handling                  : Penanganan bagasi</a:t>
            </a:r>
            <a:endParaRPr lang="en-GB" altLang="en-US" sz="1400"/>
          </a:p>
          <a:p>
            <a:r>
              <a:rPr lang="en-GB" altLang="en-US" sz="1400">
                <a:sym typeface="+mn-ea"/>
              </a:rPr>
              <a:t>- Checkin service                   : Layanan check-in</a:t>
            </a:r>
            <a:endParaRPr lang="en-GB" altLang="en-US" sz="1400"/>
          </a:p>
          <a:p>
            <a:r>
              <a:rPr lang="en-GB" altLang="en-US" sz="1400">
                <a:sym typeface="+mn-ea"/>
              </a:rPr>
              <a:t>- Inflight service                  : Layanan dalam penerbangan</a:t>
            </a:r>
            <a:endParaRPr lang="en-GB" altLang="en-US" sz="1400"/>
          </a:p>
          <a:p>
            <a:r>
              <a:rPr lang="en-GB" altLang="en-US" sz="1400">
                <a:sym typeface="+mn-ea"/>
              </a:rPr>
              <a:t>- Cleanliness                       : Kebersihan pesawat</a:t>
            </a:r>
            <a:endParaRPr lang="en-GB" altLang="en-US" sz="1400"/>
          </a:p>
          <a:p>
            <a:r>
              <a:rPr lang="en-GB" altLang="en-US" sz="1400">
                <a:sym typeface="+mn-ea"/>
              </a:rPr>
              <a:t>- Departure Delay in Minutes        : Keterlambatan Keberangkatan dalam Beberapa Menit</a:t>
            </a:r>
            <a:endParaRPr lang="en-GB" altLang="en-US" sz="1400"/>
          </a:p>
          <a:p>
            <a:r>
              <a:rPr lang="en-GB" altLang="en-US" sz="1400">
                <a:sym typeface="+mn-ea"/>
              </a:rPr>
              <a:t>- Arrival Delay in Minutes          : Keterlambatan Kedatangan dalam Beberapa Menit</a:t>
            </a:r>
            <a:endParaRPr lang="en-GB" altLang="en-US" sz="1400"/>
          </a:p>
          <a:p>
            <a:r>
              <a:rPr lang="en-GB" altLang="en-US" sz="1400">
                <a:sym typeface="+mn-ea"/>
              </a:rPr>
              <a:t>- Satisfaction                      : Nilai kepuasan penumpang</a:t>
            </a:r>
            <a:endParaRPr lang="en-GB" altLang="en-US" sz="1400"/>
          </a:p>
          <a:p>
            <a:endParaRPr lang="en-GB"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Cleaning</a:t>
            </a:r>
            <a:endParaRPr lang="en-US" altLang="en-GB"/>
          </a:p>
        </p:txBody>
      </p:sp>
      <p:sp>
        <p:nvSpPr>
          <p:cNvPr id="3" name="Content Placeholder 2"/>
          <p:cNvSpPr>
            <a:spLocks noGrp="1"/>
          </p:cNvSpPr>
          <p:nvPr>
            <p:ph sz="half" idx="1"/>
          </p:nvPr>
        </p:nvSpPr>
        <p:spPr>
          <a:xfrm>
            <a:off x="609600" y="1174750"/>
            <a:ext cx="6459220" cy="2171065"/>
          </a:xfrm>
        </p:spPr>
        <p:txBody>
          <a:bodyPr/>
          <a:p>
            <a:r>
              <a:rPr lang="en-US" altLang="en-GB" sz="1800"/>
              <a:t>Terdapat beberapa dataset yang harus dibersihkan terlebih dahulu:</a:t>
            </a:r>
            <a:endParaRPr lang="en-US" altLang="en-GB" sz="1800"/>
          </a:p>
          <a:p>
            <a:r>
              <a:rPr lang="en-US" altLang="en-GB" sz="1800"/>
              <a:t>- Unnamed:0</a:t>
            </a:r>
            <a:endParaRPr lang="en-US" altLang="en-GB" sz="1800"/>
          </a:p>
          <a:p>
            <a:r>
              <a:rPr lang="en-US" altLang="en-GB" sz="1800"/>
              <a:t>- Missing value</a:t>
            </a:r>
            <a:endParaRPr lang="en-US" altLang="en-GB" sz="1800"/>
          </a:p>
          <a:p>
            <a:r>
              <a:rPr lang="en-US" altLang="en-GB" sz="1800"/>
              <a:t>- Penambahan kolom untuk mempermudah visualisasi</a:t>
            </a:r>
            <a:endParaRPr lang="en-US" altLang="en-GB" sz="1800"/>
          </a:p>
        </p:txBody>
      </p:sp>
      <p:pic>
        <p:nvPicPr>
          <p:cNvPr id="4" name="Content Placeholder 3"/>
          <p:cNvPicPr>
            <a:picLocks noChangeAspect="1"/>
          </p:cNvPicPr>
          <p:nvPr>
            <p:ph sz="half" idx="2"/>
          </p:nvPr>
        </p:nvPicPr>
        <p:blipFill>
          <a:blip r:embed="rId1"/>
          <a:stretch>
            <a:fillRect/>
          </a:stretch>
        </p:blipFill>
        <p:spPr>
          <a:xfrm>
            <a:off x="8665210" y="473075"/>
            <a:ext cx="1310640" cy="5499100"/>
          </a:xfrm>
          <a:prstGeom prst="rect">
            <a:avLst/>
          </a:prstGeom>
        </p:spPr>
      </p:pic>
      <p:pic>
        <p:nvPicPr>
          <p:cNvPr id="5" name="Picture 4"/>
          <p:cNvPicPr>
            <a:picLocks noChangeAspect="1"/>
          </p:cNvPicPr>
          <p:nvPr/>
        </p:nvPicPr>
        <p:blipFill>
          <a:blip r:embed="rId2"/>
          <a:stretch>
            <a:fillRect/>
          </a:stretch>
        </p:blipFill>
        <p:spPr>
          <a:xfrm>
            <a:off x="704215" y="3747135"/>
            <a:ext cx="6270625" cy="897255"/>
          </a:xfrm>
          <a:prstGeom prst="rect">
            <a:avLst/>
          </a:prstGeom>
        </p:spPr>
      </p:pic>
      <p:sp>
        <p:nvSpPr>
          <p:cNvPr id="8" name="Text Box 7"/>
          <p:cNvSpPr txBox="1"/>
          <p:nvPr/>
        </p:nvSpPr>
        <p:spPr>
          <a:xfrm>
            <a:off x="933450" y="4809490"/>
            <a:ext cx="4720590" cy="337185"/>
          </a:xfrm>
          <a:prstGeom prst="rect">
            <a:avLst/>
          </a:prstGeom>
          <a:noFill/>
        </p:spPr>
        <p:txBody>
          <a:bodyPr wrap="square" rtlCol="0">
            <a:spAutoFit/>
          </a:bodyPr>
          <a:p>
            <a:r>
              <a:rPr lang="en-US" altLang="en-GB" sz="1600"/>
              <a:t>310 Missing value pada Arrival Delay in Minutes</a:t>
            </a:r>
            <a:endParaRPr lang="en-US" altLang="en-GB" sz="1600"/>
          </a:p>
        </p:txBody>
      </p:sp>
      <p:sp>
        <p:nvSpPr>
          <p:cNvPr id="9" name="Text Box 8"/>
          <p:cNvSpPr txBox="1"/>
          <p:nvPr/>
        </p:nvSpPr>
        <p:spPr>
          <a:xfrm>
            <a:off x="8124825" y="6074410"/>
            <a:ext cx="3112770" cy="583565"/>
          </a:xfrm>
          <a:prstGeom prst="rect">
            <a:avLst/>
          </a:prstGeom>
          <a:noFill/>
        </p:spPr>
        <p:txBody>
          <a:bodyPr wrap="square" rtlCol="0">
            <a:spAutoFit/>
          </a:bodyPr>
          <a:p>
            <a:r>
              <a:rPr lang="en-US" altLang="en-GB" sz="1600"/>
              <a:t>Unnamed: 0 =</a:t>
            </a:r>
            <a:endParaRPr lang="en-US" altLang="en-GB" sz="1600"/>
          </a:p>
          <a:p>
            <a:r>
              <a:rPr lang="en-US" altLang="en-GB" sz="1600"/>
              <a:t>Kolom yang harus diperbaiki</a:t>
            </a:r>
            <a:endParaRPr lang="en-US" altLang="en-GB"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GB"/>
              <a:t>Kolom yang ditambah</a:t>
            </a:r>
            <a:endParaRPr lang="en-US" altLang="en-GB"/>
          </a:p>
        </p:txBody>
      </p:sp>
      <p:pic>
        <p:nvPicPr>
          <p:cNvPr id="5" name="Content Placeholder 4"/>
          <p:cNvPicPr>
            <a:picLocks noChangeAspect="1"/>
          </p:cNvPicPr>
          <p:nvPr>
            <p:ph idx="1"/>
          </p:nvPr>
        </p:nvPicPr>
        <p:blipFill>
          <a:blip r:embed="rId1"/>
          <a:stretch>
            <a:fillRect/>
          </a:stretch>
        </p:blipFill>
        <p:spPr>
          <a:xfrm>
            <a:off x="533400" y="1021080"/>
            <a:ext cx="4013835" cy="3793490"/>
          </a:xfrm>
          <a:prstGeom prst="rect">
            <a:avLst/>
          </a:prstGeom>
        </p:spPr>
      </p:pic>
      <p:sp>
        <p:nvSpPr>
          <p:cNvPr id="8" name="Text Box 7"/>
          <p:cNvSpPr txBox="1"/>
          <p:nvPr/>
        </p:nvSpPr>
        <p:spPr>
          <a:xfrm>
            <a:off x="4989830" y="1021080"/>
            <a:ext cx="4979670" cy="3969385"/>
          </a:xfrm>
          <a:prstGeom prst="rect">
            <a:avLst/>
          </a:prstGeom>
          <a:noFill/>
        </p:spPr>
        <p:txBody>
          <a:bodyPr wrap="square" rtlCol="0">
            <a:spAutoFit/>
          </a:bodyPr>
          <a:p>
            <a:r>
              <a:rPr lang="en-US" altLang="en-GB"/>
              <a:t>Age Groups: Dibagi menjadi 5 grup (Young, Young Adults, Adults, Old dan Elderly)</a:t>
            </a:r>
            <a:endParaRPr lang="en-US" altLang="en-GB"/>
          </a:p>
          <a:p>
            <a:endParaRPr lang="en-US" altLang="en-GB"/>
          </a:p>
          <a:p>
            <a:endParaRPr lang="en-US" altLang="en-GB"/>
          </a:p>
          <a:p>
            <a:r>
              <a:rPr lang="en-US" altLang="en-GB"/>
              <a:t>Age Groups Range: Kisaran dari umur grup (&lt;=15, 16-30, 31-45, 46-55, &gt; 55 tahun)</a:t>
            </a:r>
            <a:endParaRPr lang="en-US" altLang="en-GB"/>
          </a:p>
          <a:p>
            <a:endParaRPr lang="en-US" altLang="en-GB"/>
          </a:p>
          <a:p>
            <a:endParaRPr lang="en-US" altLang="en-GB"/>
          </a:p>
          <a:p>
            <a:r>
              <a:rPr lang="en-US" altLang="en-GB"/>
              <a:t>Flight Distance Groups: </a:t>
            </a:r>
            <a:r>
              <a:rPr lang="en-US" altLang="en-GB">
                <a:sym typeface="+mn-ea"/>
              </a:rPr>
              <a:t>Dibagi menjadi 3 grup (short, mid, long)</a:t>
            </a:r>
            <a:endParaRPr lang="en-US" altLang="en-GB"/>
          </a:p>
          <a:p>
            <a:endParaRPr lang="en-US" altLang="en-GB"/>
          </a:p>
          <a:p>
            <a:endParaRPr lang="en-US" altLang="en-GB"/>
          </a:p>
          <a:p>
            <a:r>
              <a:rPr lang="en-US" altLang="en-GB"/>
              <a:t>Flight Distance Groups Range: </a:t>
            </a:r>
            <a:r>
              <a:rPr lang="en-US" altLang="en-GB">
                <a:sym typeface="+mn-ea"/>
              </a:rPr>
              <a:t>Kisaran dari jarak tempuh grup (&lt; 1000, 1000-2000, &gt; 2000)</a:t>
            </a:r>
            <a:endParaRPr lang="en-US" altLang="en-GB">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Clean Data</a:t>
            </a:r>
            <a:endParaRPr lang="en-US" altLang="en-GB"/>
          </a:p>
        </p:txBody>
      </p:sp>
      <p:sp>
        <p:nvSpPr>
          <p:cNvPr id="3" name="Content Placeholder 2"/>
          <p:cNvSpPr>
            <a:spLocks noGrp="1"/>
          </p:cNvSpPr>
          <p:nvPr>
            <p:ph sz="half" idx="1"/>
          </p:nvPr>
        </p:nvSpPr>
        <p:spPr>
          <a:xfrm>
            <a:off x="609600" y="1174750"/>
            <a:ext cx="10689590" cy="876300"/>
          </a:xfrm>
        </p:spPr>
        <p:txBody>
          <a:bodyPr/>
          <a:p>
            <a:r>
              <a:rPr lang="en-US" altLang="en-GB"/>
              <a:t>Dapat dilihat secara seluruh di notebook</a:t>
            </a:r>
            <a:endParaRPr lang="en-US" altLang="en-GB"/>
          </a:p>
        </p:txBody>
      </p:sp>
      <p:pic>
        <p:nvPicPr>
          <p:cNvPr id="4" name="Content Placeholder 3"/>
          <p:cNvPicPr>
            <a:picLocks noChangeAspect="1"/>
          </p:cNvPicPr>
          <p:nvPr>
            <p:ph sz="half" idx="2"/>
          </p:nvPr>
        </p:nvPicPr>
        <p:blipFill>
          <a:blip r:embed="rId1"/>
          <a:stretch>
            <a:fillRect/>
          </a:stretch>
        </p:blipFill>
        <p:spPr>
          <a:xfrm>
            <a:off x="427355" y="2358390"/>
            <a:ext cx="4423410" cy="3639820"/>
          </a:xfrm>
          <a:prstGeom prst="rect">
            <a:avLst/>
          </a:prstGeom>
        </p:spPr>
      </p:pic>
      <p:pic>
        <p:nvPicPr>
          <p:cNvPr id="5" name="Picture 4"/>
          <p:cNvPicPr>
            <a:picLocks noChangeAspect="1"/>
          </p:cNvPicPr>
          <p:nvPr/>
        </p:nvPicPr>
        <p:blipFill>
          <a:blip r:embed="rId2"/>
          <a:stretch>
            <a:fillRect/>
          </a:stretch>
        </p:blipFill>
        <p:spPr>
          <a:xfrm>
            <a:off x="5063490" y="2377440"/>
            <a:ext cx="6842760" cy="2103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Analisis</a:t>
            </a:r>
            <a:endParaRPr lang="en-US" altLang="en-GB"/>
          </a:p>
        </p:txBody>
      </p:sp>
      <p:sp>
        <p:nvSpPr>
          <p:cNvPr id="3" name="Content Placeholder 2"/>
          <p:cNvSpPr>
            <a:spLocks noGrp="1"/>
          </p:cNvSpPr>
          <p:nvPr>
            <p:ph sz="half" idx="1"/>
          </p:nvPr>
        </p:nvSpPr>
        <p:spPr>
          <a:xfrm>
            <a:off x="609600" y="1174750"/>
            <a:ext cx="10791190" cy="4953000"/>
          </a:xfrm>
        </p:spPr>
        <p:txBody>
          <a:bodyPr/>
          <a:p>
            <a:r>
              <a:rPr lang="en-GB" altLang="en-US" sz="2400"/>
              <a:t>Analisa akan dilakuk</a:t>
            </a:r>
            <a:r>
              <a:rPr lang="en-US" altLang="en-GB" sz="2400"/>
              <a:t>a</a:t>
            </a:r>
            <a:r>
              <a:rPr lang="en-GB" altLang="en-US" sz="2400"/>
              <a:t>n dengan 2 cara:</a:t>
            </a:r>
            <a:endParaRPr lang="en-GB" altLang="en-US" sz="2400"/>
          </a:p>
          <a:p>
            <a:r>
              <a:rPr lang="en-GB" altLang="en-US" sz="2400"/>
              <a:t>1. Berdasarkan target penumpang (satisfied atau neutral/dissatisfied)</a:t>
            </a:r>
            <a:endParaRPr lang="en-GB" altLang="en-US" sz="2400"/>
          </a:p>
          <a:p>
            <a:r>
              <a:rPr lang="en-GB" altLang="en-US" sz="2400"/>
              <a:t>2. Berdasarkan rata-rata penilaian penumpang</a:t>
            </a:r>
            <a:endParaRPr lang="en-GB" altLang="en-US" sz="2400"/>
          </a:p>
          <a:p>
            <a:endParaRPr lang="en-GB" altLang="en-US" sz="2400"/>
          </a:p>
          <a:p>
            <a:r>
              <a:rPr lang="en-GB" altLang="en-US" sz="2400"/>
              <a:t>Untuk memulai analisa data, akan dibuat graph untuk mencari target utama yang harus didasarkan melalui jumlah penumpang pria dan wanita serta umur mereka terlebih dahulu.</a:t>
            </a:r>
            <a:endParaRPr lang="en-GB" altLang="en-US" sz="2400"/>
          </a:p>
          <a:p>
            <a:endParaRPr lang="en-GB"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Target utama</a:t>
            </a:r>
            <a:endParaRPr lang="en-US" altLang="en-GB"/>
          </a:p>
        </p:txBody>
      </p:sp>
      <p:pic>
        <p:nvPicPr>
          <p:cNvPr id="5" name="Content Placeholder 4"/>
          <p:cNvPicPr>
            <a:picLocks noChangeAspect="1"/>
          </p:cNvPicPr>
          <p:nvPr>
            <p:ph idx="1"/>
          </p:nvPr>
        </p:nvPicPr>
        <p:blipFill>
          <a:blip r:embed="rId1"/>
          <a:stretch>
            <a:fillRect/>
          </a:stretch>
        </p:blipFill>
        <p:spPr>
          <a:xfrm>
            <a:off x="548640" y="956945"/>
            <a:ext cx="9775825" cy="3380105"/>
          </a:xfrm>
          <a:prstGeom prst="rect">
            <a:avLst/>
          </a:prstGeom>
        </p:spPr>
      </p:pic>
      <p:sp>
        <p:nvSpPr>
          <p:cNvPr id="6" name="Text Box 5"/>
          <p:cNvSpPr txBox="1"/>
          <p:nvPr/>
        </p:nvSpPr>
        <p:spPr>
          <a:xfrm>
            <a:off x="365125" y="4528820"/>
            <a:ext cx="11074400" cy="368300"/>
          </a:xfrm>
          <a:prstGeom prst="rect">
            <a:avLst/>
          </a:prstGeom>
          <a:noFill/>
        </p:spPr>
        <p:txBody>
          <a:bodyPr wrap="square" rtlCol="0">
            <a:spAutoFit/>
          </a:bodyPr>
          <a:p>
            <a:r>
              <a:rPr lang="en-GB" altLang="en-US"/>
              <a:t>Terdapat </a:t>
            </a:r>
            <a:r>
              <a:rPr lang="en-GB" altLang="en-US" b="1"/>
              <a:t>51.7 ribu pria dan 52.7 ribu wanita</a:t>
            </a:r>
            <a:r>
              <a:rPr lang="en-GB" altLang="en-US"/>
              <a:t> dalam data penumpang 'Airline Passenger Satisfaction</a:t>
            </a:r>
            <a:r>
              <a:rPr lang="en-US" altLang="en-GB"/>
              <a:t>’</a:t>
            </a:r>
            <a:endParaRPr lang="en-US" altLang="en-GB"/>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9321</Words>
  <Application>WPS Presentation</Application>
  <PresentationFormat>Widescreen</PresentationFormat>
  <Paragraphs>175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Modul 2</dc:title>
  <dc:creator/>
  <cp:lastModifiedBy>ROG</cp:lastModifiedBy>
  <cp:revision>14</cp:revision>
  <dcterms:created xsi:type="dcterms:W3CDTF">2022-09-23T10:45:00Z</dcterms:created>
  <dcterms:modified xsi:type="dcterms:W3CDTF">2022-09-23T16:11:06Z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AB73A6FF4BDF4DEBA0AC4C93B2DB4FF9</vt:lpwstr>
  </property>
  <property fmtid="{D5CDD505-2E9C-101B-9397-08002B2CF9AE}" pid="3" name="KSOProductBuildVer">
    <vt:lpwstr>2057-11.2.0.11341</vt:lpwstr>
  </property>
</Properties>
</file>