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G" initials="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25T21:39:13.028" idx="1">
    <p:pos x="10" y="10"/>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Modul 3</a:t>
            </a:r>
            <a:endParaRPr lang="en-US" dirty="0"/>
          </a:p>
        </p:txBody>
      </p:sp>
      <p:sp>
        <p:nvSpPr>
          <p:cNvPr id="3" name="Subtitle 2"/>
          <p:cNvSpPr>
            <a:spLocks noGrp="1"/>
          </p:cNvSpPr>
          <p:nvPr>
            <p:ph type="subTitle" idx="1"/>
          </p:nvPr>
        </p:nvSpPr>
        <p:spPr/>
        <p:txBody>
          <a:bodyPr/>
          <a:lstStyle/>
          <a:p>
            <a:r>
              <a:rPr lang="en-US"/>
              <a:t>Machine Learning</a:t>
            </a:r>
            <a:endParaRPr lang="en-US"/>
          </a:p>
          <a:p>
            <a:r>
              <a:rPr lang="en-US"/>
              <a:t>Theodore Tumboimbela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a:t>
            </a:r>
            <a:endParaRPr lang="en-US" altLang="en-GB"/>
          </a:p>
        </p:txBody>
      </p:sp>
      <p:pic>
        <p:nvPicPr>
          <p:cNvPr id="4" name="Content Placeholder 3"/>
          <p:cNvPicPr>
            <a:picLocks noChangeAspect="1"/>
          </p:cNvPicPr>
          <p:nvPr>
            <p:ph idx="1"/>
          </p:nvPr>
        </p:nvPicPr>
        <p:blipFill>
          <a:blip r:embed="rId1"/>
          <a:stretch>
            <a:fillRect/>
          </a:stretch>
        </p:blipFill>
        <p:spPr>
          <a:xfrm>
            <a:off x="609600" y="952500"/>
            <a:ext cx="10972800" cy="3067685"/>
          </a:xfrm>
          <a:prstGeom prst="rect">
            <a:avLst/>
          </a:prstGeom>
        </p:spPr>
      </p:pic>
      <p:sp>
        <p:nvSpPr>
          <p:cNvPr id="5" name="Text Box 4"/>
          <p:cNvSpPr txBox="1"/>
          <p:nvPr/>
        </p:nvSpPr>
        <p:spPr>
          <a:xfrm>
            <a:off x="2575560" y="4145280"/>
            <a:ext cx="7847965" cy="922020"/>
          </a:xfrm>
          <a:prstGeom prst="rect">
            <a:avLst/>
          </a:prstGeom>
          <a:noFill/>
        </p:spPr>
        <p:txBody>
          <a:bodyPr wrap="square" rtlCol="0">
            <a:spAutoFit/>
          </a:bodyPr>
          <a:p>
            <a:r>
              <a:rPr lang="en-GB" altLang="en-US"/>
              <a:t>Ditemukan mayoritas jenis hallway yang dipilih adalah 'terraced' sementara yang paling sedikit adalah jenis hallway 'mixed'. Properti dengan media tertinggi berada di Myung-duk</a:t>
            </a:r>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609600" y="1379855"/>
            <a:ext cx="8101965" cy="4953000"/>
          </a:xfrm>
          <a:prstGeom prst="rect">
            <a:avLst/>
          </a:prstGeom>
        </p:spPr>
      </p:pic>
      <p:sp>
        <p:nvSpPr>
          <p:cNvPr id="5" name="Text Box 4"/>
          <p:cNvSpPr txBox="1"/>
          <p:nvPr/>
        </p:nvSpPr>
        <p:spPr>
          <a:xfrm>
            <a:off x="8353425" y="1379855"/>
            <a:ext cx="3718560" cy="1476375"/>
          </a:xfrm>
          <a:prstGeom prst="rect">
            <a:avLst/>
          </a:prstGeom>
          <a:noFill/>
        </p:spPr>
        <p:txBody>
          <a:bodyPr wrap="square" rtlCol="0">
            <a:spAutoFit/>
          </a:bodyPr>
          <a:p>
            <a:r>
              <a:rPr lang="en-GB" altLang="en-US"/>
              <a:t>Kebanyakan apartemen berteras berada di Kyungbuk Uni Hospital dan mayoritas apartemen dengan lorong koridor dan berteras terdapat di Myung-duk.</a:t>
            </a: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tLang="en-GB"/>
          </a:p>
        </p:txBody>
      </p:sp>
      <p:pic>
        <p:nvPicPr>
          <p:cNvPr id="4" name="Content Placeholder 3"/>
          <p:cNvPicPr>
            <a:picLocks noChangeAspect="1"/>
          </p:cNvPicPr>
          <p:nvPr>
            <p:ph idx="1"/>
          </p:nvPr>
        </p:nvPicPr>
        <p:blipFill>
          <a:blip r:embed="rId1"/>
          <a:stretch>
            <a:fillRect/>
          </a:stretch>
        </p:blipFill>
        <p:spPr>
          <a:xfrm>
            <a:off x="609600" y="1265555"/>
            <a:ext cx="6057900" cy="3562350"/>
          </a:xfrm>
          <a:prstGeom prst="rect">
            <a:avLst/>
          </a:prstGeom>
        </p:spPr>
      </p:pic>
      <p:sp>
        <p:nvSpPr>
          <p:cNvPr id="5" name="Text Box 4"/>
          <p:cNvSpPr txBox="1"/>
          <p:nvPr/>
        </p:nvSpPr>
        <p:spPr>
          <a:xfrm>
            <a:off x="7135495" y="3886835"/>
            <a:ext cx="3426460" cy="2030095"/>
          </a:xfrm>
          <a:prstGeom prst="rect">
            <a:avLst/>
          </a:prstGeom>
          <a:noFill/>
        </p:spPr>
        <p:txBody>
          <a:bodyPr wrap="square" rtlCol="0">
            <a:spAutoFit/>
          </a:bodyPr>
          <a:p>
            <a:r>
              <a:rPr lang="en-US" altLang="en-GB"/>
              <a:t>Ditemukan sebuah pola berdasarkan ’HallwayType’ dan ‘YearBuilt’ dan ditemukan terdapat perubahan trend yang jelas dari ‘HallwayType’ di mana penghuni lebih memilih hallway ‘terraced’ di tahun ini.</a:t>
            </a:r>
            <a:endParaRPr lang="en-US" alt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609600" y="1050290"/>
            <a:ext cx="6819900" cy="4036060"/>
          </a:xfrm>
          <a:prstGeom prst="rect">
            <a:avLst/>
          </a:prstGeom>
        </p:spPr>
      </p:pic>
      <p:sp>
        <p:nvSpPr>
          <p:cNvPr id="5" name="Text Box 4"/>
          <p:cNvSpPr txBox="1"/>
          <p:nvPr/>
        </p:nvSpPr>
        <p:spPr>
          <a:xfrm>
            <a:off x="1271270" y="5158740"/>
            <a:ext cx="10283825" cy="645160"/>
          </a:xfrm>
          <a:prstGeom prst="rect">
            <a:avLst/>
          </a:prstGeom>
          <a:noFill/>
        </p:spPr>
        <p:txBody>
          <a:bodyPr wrap="square" rtlCol="0">
            <a:spAutoFit/>
          </a:bodyPr>
          <a:p>
            <a:r>
              <a:rPr lang="en-US" altLang="en-GB"/>
              <a:t>Ditemukan juga harga apartemen berubah-ubah dengan kenaikan tertinggi dicapai pada tahun 2007.</a:t>
            </a:r>
            <a:endParaRPr lang="en-US" alt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preprocessing</a:t>
            </a:r>
            <a:endParaRPr lang="en-US" altLang="en-GB"/>
          </a:p>
        </p:txBody>
      </p:sp>
      <p:pic>
        <p:nvPicPr>
          <p:cNvPr id="4" name="Content Placeholder 3"/>
          <p:cNvPicPr>
            <a:picLocks noChangeAspect="1"/>
          </p:cNvPicPr>
          <p:nvPr>
            <p:ph sz="half" idx="1"/>
          </p:nvPr>
        </p:nvPicPr>
        <p:blipFill>
          <a:blip r:embed="rId1"/>
          <a:stretch>
            <a:fillRect/>
          </a:stretch>
        </p:blipFill>
        <p:spPr>
          <a:xfrm>
            <a:off x="135255" y="963295"/>
            <a:ext cx="5084445" cy="2480945"/>
          </a:xfrm>
          <a:prstGeom prst="rect">
            <a:avLst/>
          </a:prstGeom>
        </p:spPr>
      </p:pic>
      <p:sp>
        <p:nvSpPr>
          <p:cNvPr id="5" name="Text Box 4"/>
          <p:cNvSpPr txBox="1"/>
          <p:nvPr/>
        </p:nvSpPr>
        <p:spPr>
          <a:xfrm>
            <a:off x="6339205" y="1236980"/>
            <a:ext cx="4947920" cy="1476375"/>
          </a:xfrm>
          <a:prstGeom prst="rect">
            <a:avLst/>
          </a:prstGeom>
          <a:noFill/>
        </p:spPr>
        <p:txBody>
          <a:bodyPr wrap="square" rtlCol="0">
            <a:spAutoFit/>
          </a:bodyPr>
          <a:p>
            <a:r>
              <a:rPr lang="en-US" altLang="en-GB"/>
              <a:t>Tidak ditemukan missing value dalam data, namun terdapat 1422 data yang duplikasi.</a:t>
            </a:r>
            <a:endParaRPr lang="en-US" altLang="en-GB"/>
          </a:p>
          <a:p>
            <a:endParaRPr lang="en-US" altLang="en-GB"/>
          </a:p>
          <a:p>
            <a:r>
              <a:rPr lang="en-US" altLang="en-GB"/>
              <a:t>Data duplikasi akan dihapus menyisakan 2701 data.</a:t>
            </a:r>
            <a:endParaRPr lang="en-US" altLang="en-GB"/>
          </a:p>
        </p:txBody>
      </p:sp>
      <p:pic>
        <p:nvPicPr>
          <p:cNvPr id="7" name="Picture 6"/>
          <p:cNvPicPr>
            <a:picLocks noChangeAspect="1"/>
          </p:cNvPicPr>
          <p:nvPr/>
        </p:nvPicPr>
        <p:blipFill>
          <a:blip r:embed="rId2"/>
          <a:stretch>
            <a:fillRect/>
          </a:stretch>
        </p:blipFill>
        <p:spPr>
          <a:xfrm>
            <a:off x="135255" y="4036060"/>
            <a:ext cx="10382250" cy="2482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Histplot untuk setiap kolom numerikal</a:t>
            </a:r>
            <a:endParaRPr lang="en-US" altLang="en-GB"/>
          </a:p>
        </p:txBody>
      </p:sp>
      <p:pic>
        <p:nvPicPr>
          <p:cNvPr id="5" name="Content Placeholder 4"/>
          <p:cNvPicPr>
            <a:picLocks noChangeAspect="1"/>
          </p:cNvPicPr>
          <p:nvPr>
            <p:ph sz="half" idx="1"/>
          </p:nvPr>
        </p:nvPicPr>
        <p:blipFill>
          <a:blip r:embed="rId1"/>
          <a:stretch>
            <a:fillRect/>
          </a:stretch>
        </p:blipFill>
        <p:spPr>
          <a:xfrm>
            <a:off x="609600" y="1174750"/>
            <a:ext cx="10978515" cy="51606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Content Placeholder 3"/>
          <p:cNvSpPr>
            <a:spLocks noGrp="1"/>
          </p:cNvSpPr>
          <p:nvPr>
            <p:ph sz="half" idx="2"/>
          </p:nvPr>
        </p:nvSpPr>
        <p:spPr>
          <a:xfrm>
            <a:off x="6197600" y="1174750"/>
            <a:ext cx="5384800" cy="2904490"/>
          </a:xfrm>
        </p:spPr>
        <p:txBody>
          <a:bodyPr/>
          <a:p>
            <a:r>
              <a:rPr lang="en-US" altLang="en-GB" sz="2400"/>
              <a:t>Heatmap korelasi matrix menunjukan t</a:t>
            </a:r>
            <a:r>
              <a:rPr lang="en-US" altLang="en-GB" sz="2400" b="1"/>
              <a:t>erdapat hubungan kuat pada ukuran apartemen, jumlah fasilitas apartemen, dan jumlah parkir apartemen terhadap harga apartemen.</a:t>
            </a:r>
            <a:endParaRPr lang="en-US" altLang="en-GB" sz="2400" b="1"/>
          </a:p>
        </p:txBody>
      </p:sp>
      <p:pic>
        <p:nvPicPr>
          <p:cNvPr id="5" name="Content Placeholder 4"/>
          <p:cNvPicPr>
            <a:picLocks noChangeAspect="1"/>
          </p:cNvPicPr>
          <p:nvPr>
            <p:ph sz="half" idx="1"/>
          </p:nvPr>
        </p:nvPicPr>
        <p:blipFill>
          <a:blip r:embed="rId1"/>
          <a:stretch>
            <a:fillRect/>
          </a:stretch>
        </p:blipFill>
        <p:spPr>
          <a:xfrm>
            <a:off x="609600" y="1252855"/>
            <a:ext cx="5384800" cy="47955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436880" y="218440"/>
            <a:ext cx="11348085" cy="5334000"/>
          </a:xfrm>
          <a:prstGeom prst="rect">
            <a:avLst/>
          </a:prstGeom>
        </p:spPr>
      </p:pic>
      <p:sp>
        <p:nvSpPr>
          <p:cNvPr id="6" name="Text Box 5"/>
          <p:cNvSpPr txBox="1"/>
          <p:nvPr/>
        </p:nvSpPr>
        <p:spPr>
          <a:xfrm>
            <a:off x="883285" y="5552440"/>
            <a:ext cx="9271000" cy="1198880"/>
          </a:xfrm>
          <a:prstGeom prst="rect">
            <a:avLst/>
          </a:prstGeom>
          <a:noFill/>
        </p:spPr>
        <p:txBody>
          <a:bodyPr wrap="square" rtlCol="0">
            <a:spAutoFit/>
          </a:bodyPr>
          <a:p>
            <a:r>
              <a:rPr lang="en-US" altLang="en-GB"/>
              <a:t>T</a:t>
            </a:r>
            <a:r>
              <a:rPr lang="en-GB" altLang="en-US"/>
              <a:t>erdapat beberapa outlier pada </a:t>
            </a:r>
            <a:r>
              <a:rPr lang="en-GB" altLang="en-US" b="1"/>
              <a:t>ukuran apartemen (Size(sqf)) dan harga apartemen (SalePrice)</a:t>
            </a:r>
            <a:r>
              <a:rPr lang="en-GB" altLang="en-US"/>
              <a:t>. </a:t>
            </a:r>
            <a:endParaRPr lang="en-GB" altLang="en-US"/>
          </a:p>
          <a:p>
            <a:r>
              <a:rPr lang="en-US" altLang="en-GB"/>
              <a:t>A</a:t>
            </a:r>
            <a:r>
              <a:rPr lang="en-GB" altLang="en-US"/>
              <a:t>kan dilihat terlebih dahulu apakah outlier akan mempengaruhi data terlalu besar atau tidak dengan mencari limit atas dan limit bawah boxplot terlebih dahulu</a:t>
            </a: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5777230" y="1052830"/>
            <a:ext cx="5384800" cy="4953000"/>
          </a:xfrm>
        </p:spPr>
        <p:txBody>
          <a:bodyPr/>
          <a:p>
            <a:r>
              <a:rPr lang="en-US" altLang="en-GB" sz="2400"/>
              <a:t>Berdasarkan limit atas, terdapat 17 data outlier. Jumlah outlier tersebut insignifikan dibanding total data maka akan dimasukkan dalam pemodelan</a:t>
            </a:r>
            <a:endParaRPr lang="en-US" altLang="en-GB" sz="2400"/>
          </a:p>
        </p:txBody>
      </p:sp>
      <p:pic>
        <p:nvPicPr>
          <p:cNvPr id="6" name="Picture 5"/>
          <p:cNvPicPr>
            <a:picLocks noChangeAspect="1"/>
          </p:cNvPicPr>
          <p:nvPr/>
        </p:nvPicPr>
        <p:blipFill>
          <a:blip r:embed="rId1"/>
          <a:stretch>
            <a:fillRect/>
          </a:stretch>
        </p:blipFill>
        <p:spPr>
          <a:xfrm>
            <a:off x="194310" y="291465"/>
            <a:ext cx="5542915" cy="57143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5" name="Content Placeholder 4"/>
          <p:cNvPicPr>
            <a:picLocks noChangeAspect="1"/>
          </p:cNvPicPr>
          <p:nvPr>
            <p:ph sz="half" idx="2"/>
          </p:nvPr>
        </p:nvPicPr>
        <p:blipFill>
          <a:blip r:embed="rId1"/>
          <a:stretch>
            <a:fillRect/>
          </a:stretch>
        </p:blipFill>
        <p:spPr>
          <a:xfrm>
            <a:off x="609600" y="1142365"/>
            <a:ext cx="5730875" cy="5603875"/>
          </a:xfrm>
          <a:prstGeom prst="rect">
            <a:avLst/>
          </a:prstGeom>
        </p:spPr>
      </p:pic>
      <p:sp>
        <p:nvSpPr>
          <p:cNvPr id="6" name="Text Box 5"/>
          <p:cNvSpPr txBox="1"/>
          <p:nvPr/>
        </p:nvSpPr>
        <p:spPr>
          <a:xfrm>
            <a:off x="7491095" y="1417955"/>
            <a:ext cx="4161155" cy="1753235"/>
          </a:xfrm>
          <a:prstGeom prst="rect">
            <a:avLst/>
          </a:prstGeom>
          <a:noFill/>
        </p:spPr>
        <p:txBody>
          <a:bodyPr wrap="square" rtlCol="0">
            <a:spAutoFit/>
          </a:bodyPr>
          <a:p>
            <a:r>
              <a:rPr lang="en-US" altLang="en-GB">
                <a:sym typeface="+mn-ea"/>
              </a:rPr>
              <a:t>Berdasarkan limit atas, terdapat 84 data outlier pada Size(sqf). Outlier tersebut cukup mempengaruhi data sehingga akan dihapus agar distribusi data lebih sentral</a:t>
            </a:r>
            <a:endParaRPr lang="en-US" altLang="en-GB"/>
          </a:p>
          <a:p>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1. Business Problem</a:t>
            </a:r>
            <a:endParaRPr lang="en-US" altLang="en-GB"/>
          </a:p>
        </p:txBody>
      </p:sp>
      <p:sp>
        <p:nvSpPr>
          <p:cNvPr id="3" name="Content Placeholder 2"/>
          <p:cNvSpPr>
            <a:spLocks noGrp="1"/>
          </p:cNvSpPr>
          <p:nvPr>
            <p:ph idx="1"/>
          </p:nvPr>
        </p:nvSpPr>
        <p:spPr/>
        <p:txBody>
          <a:bodyPr/>
          <a:p>
            <a:r>
              <a:rPr lang="en-US" altLang="en-GB" sz="2000"/>
              <a:t>Context:</a:t>
            </a:r>
            <a:endParaRPr lang="en-US" altLang="en-GB" sz="2000"/>
          </a:p>
          <a:p>
            <a:r>
              <a:rPr lang="en-US" altLang="en-GB" sz="2000"/>
              <a:t>**Sale Price**</a:t>
            </a:r>
            <a:endParaRPr lang="en-US" altLang="en-GB" sz="2000"/>
          </a:p>
          <a:p>
            <a:endParaRPr lang="en-US" altLang="en-GB" sz="2000"/>
          </a:p>
          <a:p>
            <a:r>
              <a:rPr lang="en-US" altLang="en-GB" sz="2000"/>
              <a:t>Sebuah real estate di Daegu, Korea Selatan ingin mengetahui apa yang menyebabkan perubahan harga apartemen di Daegu. Perubahan harga apartemen disebabkan oleh hal-hal berikut:</a:t>
            </a:r>
            <a:endParaRPr lang="en-US" altLang="en-GB" sz="2000"/>
          </a:p>
          <a:p>
            <a:r>
              <a:rPr lang="en-US" altLang="en-GB" sz="2000"/>
              <a:t>    - Lokasi apartemen terhadap transportasi umum</a:t>
            </a:r>
            <a:endParaRPr lang="en-US" altLang="en-GB" sz="2000"/>
          </a:p>
          <a:p>
            <a:r>
              <a:rPr lang="en-US" altLang="en-GB" sz="2000"/>
              <a:t>    - Fasilitas yang tersedia di apartemen dan di sekitarnya</a:t>
            </a:r>
            <a:endParaRPr lang="en-US" altLang="en-GB" sz="2000"/>
          </a:p>
          <a:p>
            <a:r>
              <a:rPr lang="en-US" altLang="en-GB" sz="2000"/>
              <a:t>    - Ukuran apartemen</a:t>
            </a:r>
            <a:endParaRPr lang="en-US" altLang="en-GB" sz="2000"/>
          </a:p>
          <a:p>
            <a:r>
              <a:rPr lang="en-US" altLang="en-GB" sz="2000"/>
              <a:t>    - dll</a:t>
            </a:r>
            <a:endParaRPr lang="en-US" altLang="en-GB" sz="2000"/>
          </a:p>
          <a:p>
            <a:endParaRPr lang="en-US" altLang="en-GB" sz="2000"/>
          </a:p>
          <a:p>
            <a:r>
              <a:rPr lang="en-US" altLang="en-GB" sz="2000"/>
              <a:t>Dari fitur-fitur tersebut diharapkan, dapat ditemukan pola yang dapat digunakan untuk memprediksi harga pasaran apartemen.</a:t>
            </a:r>
            <a:endParaRPr lang="en-US" altLang="en-GB" sz="2000"/>
          </a:p>
          <a:p>
            <a:endParaRPr lang="en-US" altLang="en-GB" sz="1800"/>
          </a:p>
          <a:p>
            <a:r>
              <a:rPr lang="en-US" altLang="en-GB" sz="1800"/>
              <a:t>.</a:t>
            </a:r>
            <a:endParaRPr lang="en-US" altLang="en-GB" sz="1800"/>
          </a:p>
          <a:p>
            <a:endParaRPr lang="en-US" altLang="en-GB"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GB" altLang="en-US"/>
          </a:p>
        </p:txBody>
      </p:sp>
      <p:pic>
        <p:nvPicPr>
          <p:cNvPr id="5" name="Content Placeholder 4"/>
          <p:cNvPicPr>
            <a:picLocks noChangeAspect="1"/>
          </p:cNvPicPr>
          <p:nvPr>
            <p:ph idx="1"/>
          </p:nvPr>
        </p:nvPicPr>
        <p:blipFill>
          <a:blip r:embed="rId1"/>
          <a:stretch>
            <a:fillRect/>
          </a:stretch>
        </p:blipFill>
        <p:spPr>
          <a:xfrm>
            <a:off x="154940" y="1215390"/>
            <a:ext cx="11882120" cy="33762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Encoding</a:t>
            </a:r>
            <a:endParaRPr lang="en-US" altLang="en-GB"/>
          </a:p>
        </p:txBody>
      </p:sp>
      <p:pic>
        <p:nvPicPr>
          <p:cNvPr id="4" name="Content Placeholder 3"/>
          <p:cNvPicPr>
            <a:picLocks noChangeAspect="1"/>
          </p:cNvPicPr>
          <p:nvPr>
            <p:ph idx="1"/>
          </p:nvPr>
        </p:nvPicPr>
        <p:blipFill>
          <a:blip r:embed="rId1"/>
          <a:stretch>
            <a:fillRect/>
          </a:stretch>
        </p:blipFill>
        <p:spPr>
          <a:xfrm>
            <a:off x="139700" y="1061720"/>
            <a:ext cx="11037570" cy="3526155"/>
          </a:xfrm>
          <a:prstGeom prst="rect">
            <a:avLst/>
          </a:prstGeom>
        </p:spPr>
      </p:pic>
      <p:sp>
        <p:nvSpPr>
          <p:cNvPr id="5" name="Text Box 4"/>
          <p:cNvSpPr txBox="1"/>
          <p:nvPr/>
        </p:nvSpPr>
        <p:spPr>
          <a:xfrm>
            <a:off x="609600" y="4738370"/>
            <a:ext cx="6898640" cy="922020"/>
          </a:xfrm>
          <a:prstGeom prst="rect">
            <a:avLst/>
          </a:prstGeom>
          <a:noFill/>
        </p:spPr>
        <p:txBody>
          <a:bodyPr wrap="square" rtlCol="0">
            <a:spAutoFit/>
          </a:bodyPr>
          <a:p>
            <a:r>
              <a:rPr lang="en-US" altLang="en-GB"/>
              <a:t>Terdapat 3 kolom object(kategorikal) yang harus ditransform dahulu. Digunakan One Hot Encoder, BinaryEncoder, dan OrdinalEncoder sesuai dengan kebutuhan fitur.</a:t>
            </a:r>
            <a:endParaRPr lang="en-US" alt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408305" y="1140460"/>
            <a:ext cx="11376025" cy="2774950"/>
          </a:xfrm>
          <a:prstGeom prst="rect">
            <a:avLst/>
          </a:prstGeom>
        </p:spPr>
      </p:pic>
      <p:sp>
        <p:nvSpPr>
          <p:cNvPr id="5" name="Text Box 4"/>
          <p:cNvSpPr txBox="1"/>
          <p:nvPr/>
        </p:nvSpPr>
        <p:spPr>
          <a:xfrm>
            <a:off x="937260" y="3915410"/>
            <a:ext cx="6865620" cy="1753235"/>
          </a:xfrm>
          <a:prstGeom prst="rect">
            <a:avLst/>
          </a:prstGeom>
          <a:noFill/>
        </p:spPr>
        <p:txBody>
          <a:bodyPr wrap="square" rtlCol="0">
            <a:spAutoFit/>
          </a:bodyPr>
          <a:p>
            <a:r>
              <a:rPr lang="en-US" altLang="en-GB"/>
              <a:t>Hasil Cross Validation ditemukan RMSE dan MAPE yang paling mendekati 0 adalah RandomForest Regressor dan MAE yang paling mendekati 0 adalah DecisionTree Regressor.</a:t>
            </a:r>
            <a:endParaRPr lang="en-US" altLang="en-GB"/>
          </a:p>
          <a:p>
            <a:endParaRPr lang="en-US" altLang="en-GB"/>
          </a:p>
          <a:p>
            <a:r>
              <a:rPr lang="en-US" altLang="en-GB"/>
              <a:t>Kedua model akan digunakan untuk mencari benchmark model dengan diprediksi.</a:t>
            </a:r>
            <a:endParaRPr lang="en-US" alt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609600" y="1198245"/>
            <a:ext cx="8083550" cy="2427605"/>
          </a:xfrm>
          <a:prstGeom prst="rect">
            <a:avLst/>
          </a:prstGeom>
        </p:spPr>
      </p:pic>
      <p:sp>
        <p:nvSpPr>
          <p:cNvPr id="5" name="Text Box 4"/>
          <p:cNvSpPr txBox="1"/>
          <p:nvPr/>
        </p:nvSpPr>
        <p:spPr>
          <a:xfrm>
            <a:off x="1292860" y="3595370"/>
            <a:ext cx="6543675" cy="645160"/>
          </a:xfrm>
          <a:prstGeom prst="rect">
            <a:avLst/>
          </a:prstGeom>
          <a:noFill/>
        </p:spPr>
        <p:txBody>
          <a:bodyPr wrap="square" rtlCol="0">
            <a:spAutoFit/>
          </a:bodyPr>
          <a:p>
            <a:r>
              <a:rPr lang="en-US" altLang="en-GB"/>
              <a:t>Ditemukan RandomForest adalah model yang lebih baik walau perbedaanya sangat sedikit. </a:t>
            </a:r>
            <a:endParaRPr lang="en-US" alt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Hyperparameter tuning</a:t>
            </a:r>
            <a:endParaRPr lang="en-US" altLang="en-GB"/>
          </a:p>
        </p:txBody>
      </p:sp>
      <p:pic>
        <p:nvPicPr>
          <p:cNvPr id="4" name="Content Placeholder 3"/>
          <p:cNvPicPr>
            <a:picLocks noChangeAspect="1"/>
          </p:cNvPicPr>
          <p:nvPr>
            <p:ph sz="half" idx="1"/>
          </p:nvPr>
        </p:nvPicPr>
        <p:blipFill>
          <a:blip r:embed="rId1"/>
          <a:stretch>
            <a:fillRect/>
          </a:stretch>
        </p:blipFill>
        <p:spPr>
          <a:xfrm>
            <a:off x="495300" y="1238885"/>
            <a:ext cx="6620510" cy="1987550"/>
          </a:xfrm>
          <a:prstGeom prst="rect">
            <a:avLst/>
          </a:prstGeom>
        </p:spPr>
      </p:pic>
      <p:sp>
        <p:nvSpPr>
          <p:cNvPr id="5" name="Text Box 4"/>
          <p:cNvSpPr txBox="1"/>
          <p:nvPr/>
        </p:nvSpPr>
        <p:spPr>
          <a:xfrm>
            <a:off x="7480935" y="2554605"/>
            <a:ext cx="3751580" cy="2306955"/>
          </a:xfrm>
          <a:prstGeom prst="rect">
            <a:avLst/>
          </a:prstGeom>
          <a:noFill/>
        </p:spPr>
        <p:txBody>
          <a:bodyPr wrap="square" rtlCol="0">
            <a:spAutoFit/>
          </a:bodyPr>
          <a:p>
            <a:r>
              <a:rPr lang="en-US" altLang="en-GB"/>
              <a:t>Setelah hyperparameter tuning dilakukan, ditemukan RMSE, MAE dan MAPE dari model RandomForest dan jika dibandingkan dengan model sebelum di tuning dapat dilihat model jauh lebih bagus sebelum dituning.</a:t>
            </a:r>
            <a:endParaRPr lang="en-US" altLang="en-GB"/>
          </a:p>
        </p:txBody>
      </p:sp>
      <p:pic>
        <p:nvPicPr>
          <p:cNvPr id="6" name="Content Placeholder 5"/>
          <p:cNvPicPr>
            <a:picLocks noChangeAspect="1"/>
          </p:cNvPicPr>
          <p:nvPr>
            <p:ph sz="half" idx="2"/>
          </p:nvPr>
        </p:nvPicPr>
        <p:blipFill>
          <a:blip r:embed="rId2"/>
          <a:stretch>
            <a:fillRect/>
          </a:stretch>
        </p:blipFill>
        <p:spPr>
          <a:xfrm>
            <a:off x="533400" y="3439160"/>
            <a:ext cx="6947535" cy="28898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5" name="Content Placeholder 4"/>
          <p:cNvPicPr>
            <a:picLocks noChangeAspect="1"/>
          </p:cNvPicPr>
          <p:nvPr>
            <p:ph sz="half" idx="1"/>
          </p:nvPr>
        </p:nvPicPr>
        <p:blipFill>
          <a:blip r:embed="rId1"/>
          <a:stretch>
            <a:fillRect/>
          </a:stretch>
        </p:blipFill>
        <p:spPr>
          <a:xfrm>
            <a:off x="393700" y="1268095"/>
            <a:ext cx="6322695" cy="4961890"/>
          </a:xfrm>
          <a:prstGeom prst="rect">
            <a:avLst/>
          </a:prstGeom>
        </p:spPr>
      </p:pic>
      <p:sp>
        <p:nvSpPr>
          <p:cNvPr id="6" name="Text Box 5"/>
          <p:cNvSpPr txBox="1"/>
          <p:nvPr/>
        </p:nvSpPr>
        <p:spPr>
          <a:xfrm>
            <a:off x="7394575" y="1633855"/>
            <a:ext cx="3707765" cy="2030095"/>
          </a:xfrm>
          <a:prstGeom prst="rect">
            <a:avLst/>
          </a:prstGeom>
          <a:noFill/>
        </p:spPr>
        <p:txBody>
          <a:bodyPr wrap="square" rtlCol="0">
            <a:spAutoFit/>
          </a:bodyPr>
          <a:p>
            <a:r>
              <a:rPr lang="en-US" altLang="en-GB"/>
              <a:t>Dari plot yang didapat, perbedaan harga aktual dengan harga prediksi secara mayoritas menyerupai dengan sedikit bias</a:t>
            </a:r>
            <a:r>
              <a:rPr lang="en-GB" altLang="en-US"/>
              <a:t>. Ini dimungkinkan karena telah dilakukan penghapusan outlier pada kolom 'Size(sqf)'. </a:t>
            </a:r>
            <a:endParaRPr lang="en-GB"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4" name="Content Placeholder 3"/>
          <p:cNvSpPr>
            <a:spLocks noGrp="1"/>
          </p:cNvSpPr>
          <p:nvPr>
            <p:ph sz="half" idx="2"/>
          </p:nvPr>
        </p:nvSpPr>
        <p:spPr/>
        <p:txBody>
          <a:bodyPr/>
          <a:p>
            <a:r>
              <a:rPr lang="en-US" altLang="en-GB"/>
              <a:t>Digunakan Function Feature_importances_ untuk mencari fitur yang paling mempengaruhi target(‘SalePrice’) dan ditemukan fitur ‘HallwayType’ yang paling mempengaruhi</a:t>
            </a:r>
            <a:endParaRPr lang="en-US" altLang="en-GB"/>
          </a:p>
        </p:txBody>
      </p:sp>
      <p:pic>
        <p:nvPicPr>
          <p:cNvPr id="5" name="Content Placeholder 4"/>
          <p:cNvPicPr>
            <a:picLocks noChangeAspect="1"/>
          </p:cNvPicPr>
          <p:nvPr>
            <p:ph sz="half" idx="1"/>
          </p:nvPr>
        </p:nvPicPr>
        <p:blipFill>
          <a:blip r:embed="rId1"/>
          <a:stretch>
            <a:fillRect/>
          </a:stretch>
        </p:blipFill>
        <p:spPr>
          <a:xfrm>
            <a:off x="334645" y="1174750"/>
            <a:ext cx="5862320" cy="32531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Conclusion</a:t>
            </a:r>
            <a:endParaRPr lang="en-US" altLang="en-GB"/>
          </a:p>
        </p:txBody>
      </p:sp>
      <p:sp>
        <p:nvSpPr>
          <p:cNvPr id="3" name="Content Placeholder 2"/>
          <p:cNvSpPr>
            <a:spLocks noGrp="1"/>
          </p:cNvSpPr>
          <p:nvPr>
            <p:ph sz="half" idx="1"/>
          </p:nvPr>
        </p:nvSpPr>
        <p:spPr>
          <a:xfrm>
            <a:off x="492760" y="1238885"/>
            <a:ext cx="11205845" cy="4564380"/>
          </a:xfrm>
        </p:spPr>
        <p:txBody>
          <a:bodyPr/>
          <a:p>
            <a:r>
              <a:rPr lang="en-GB" altLang="en-US" sz="2000"/>
              <a:t>Kita menggunakan metrik evaluasi RMSE, MAE, MAPE, dan R2 Score. </a:t>
            </a:r>
            <a:endParaRPr lang="en-GB" altLang="en-US" sz="2000"/>
          </a:p>
          <a:p>
            <a:endParaRPr lang="en-GB" altLang="en-US" sz="2000"/>
          </a:p>
          <a:p>
            <a:endParaRPr lang="en-GB" altLang="en-US" sz="2000"/>
          </a:p>
          <a:p>
            <a:endParaRPr lang="en-GB" altLang="en-US" sz="2000"/>
          </a:p>
          <a:p>
            <a:r>
              <a:rPr lang="en-GB" altLang="en-US" sz="2000"/>
              <a:t>Dari **nilai RMSE yang didapat sebelum tuning**, yakni ₩ 45377.68 , dapat disimpulkan jika model ini digunakan untuk memprediksi harga pasaran apartemen di Daegu, pada rentang nilai yang didapat(maks = ₩ 521901.5) , maka akan ada perbedaan prediksi dengan data aktual sebesar ± ₩ 45377.68.</a:t>
            </a:r>
            <a:endParaRPr lang="en-GB" altLang="en-US" sz="2000"/>
          </a:p>
          <a:p>
            <a:endParaRPr lang="en-GB" altLang="en-US" sz="2000"/>
          </a:p>
          <a:p>
            <a:endParaRPr lang="en-GB" altLang="en-US" sz="2000"/>
          </a:p>
          <a:p>
            <a:endParaRPr lang="en-GB" altLang="en-US" sz="2000"/>
          </a:p>
          <a:p>
            <a:r>
              <a:rPr lang="en-GB" altLang="en-US" sz="2000"/>
              <a:t> Namun ini tidak berarti error lebih dari perkiraan tidak akan terjadi, terutama karena telah dilakukan penghapusan outlier pada kolom 'Size(sqf)' dan kurangnya fitur seperti detail pada jenis fasilitas dan kualitas fasilitas tersebut.</a:t>
            </a:r>
            <a:endParaRPr lang="en-GB"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Recommendation</a:t>
            </a:r>
            <a:endParaRPr lang="en-US" altLang="en-GB"/>
          </a:p>
        </p:txBody>
      </p:sp>
      <p:sp>
        <p:nvSpPr>
          <p:cNvPr id="3" name="Content Placeholder 2"/>
          <p:cNvSpPr>
            <a:spLocks noGrp="1"/>
          </p:cNvSpPr>
          <p:nvPr>
            <p:ph sz="half" idx="1"/>
          </p:nvPr>
        </p:nvSpPr>
        <p:spPr>
          <a:xfrm>
            <a:off x="609600" y="1174750"/>
            <a:ext cx="10785475" cy="4953000"/>
          </a:xfrm>
        </p:spPr>
        <p:txBody>
          <a:bodyPr/>
          <a:p>
            <a:r>
              <a:rPr lang="en-GB" altLang="en-US" sz="2000"/>
              <a:t>Beberapa hal yang dapat dilakukan agar mendapatkan model yang lebih baik adalah:</a:t>
            </a:r>
            <a:endParaRPr lang="en-GB" altLang="en-US" sz="2000"/>
          </a:p>
          <a:p>
            <a:endParaRPr lang="en-GB" altLang="en-US" sz="2000"/>
          </a:p>
          <a:p>
            <a:r>
              <a:rPr lang="en-GB" altLang="en-US" sz="2000"/>
              <a:t>1. Menambah fitur yang lebih korelatif terhadap target('SalePrice') seperti detail fasilitas apa saja yang tersedia dan menambahkan jumlah data yang didapat.</a:t>
            </a:r>
            <a:endParaRPr lang="en-GB" altLang="en-US" sz="2000"/>
          </a:p>
          <a:p>
            <a:endParaRPr lang="en-GB" altLang="en-US" sz="2000"/>
          </a:p>
          <a:p>
            <a:r>
              <a:rPr lang="en-GB" altLang="en-US" sz="2000"/>
              <a:t>2. Melihat prediksi mana saja yang memiliki nilai error yang tinggi. Error tersebut dapat dikelompokkan ke dalam grup overestimation dan underestimation, lalu 5% error paling ekstrim dipilih dari tiap grup untuk dibuat 3 pengelompokkan grup, yaitu overestimation (5%), underestimation (5%), dan grup mayoritas yang error-nya mendekati nilai mean (90%). Setelahnya kita bisa mengecek hubungan antara error tersebut dengan tiap variabel independen. Pada akhirnya kita dapat mengetahui sebenarnya variabel mana saja dan aspek apa yang menyebabkan model menghasilkan error yang tinggi, sehingga kita bisa melakukan training ulang dengan penerapan feature engineering lainnya.</a:t>
            </a:r>
            <a:endParaRPr lang="en-GB"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US" altLang="en-GB">
                <a:sym typeface="+mn-ea"/>
              </a:rPr>
              <a:t>**Content**</a:t>
            </a:r>
            <a:endParaRPr lang="en-US" altLang="en-GB">
              <a:sym typeface="+mn-ea"/>
            </a:endParaRPr>
          </a:p>
          <a:p>
            <a:endParaRPr lang="en-US" altLang="en-GB"/>
          </a:p>
          <a:p>
            <a:r>
              <a:rPr lang="en-US" altLang="en-GB">
                <a:sym typeface="+mn-ea"/>
              </a:rPr>
              <a:t>- Data didapat dari API data.go.kr dengan tempo waktu antara Aug/2007 ~ Aug/2017</a:t>
            </a:r>
            <a:endParaRPr lang="en-US" altLang="en-GB"/>
          </a:p>
          <a:p>
            <a:r>
              <a:rPr lang="en-US" altLang="en-GB">
                <a:sym typeface="+mn-ea"/>
              </a:rPr>
              <a:t>- Data yang didapat hanya berdasarkan 1 daerah saja yakni, Daebong strict, Daegu city, South Korea</a:t>
            </a:r>
            <a:endParaRPr lang="en-US" altLang="en-GB">
              <a:sym typeface="+mn-ea"/>
            </a:endParaRPr>
          </a:p>
          <a:p>
            <a:endParaRPr lang="en-US" altLang="en-GB"/>
          </a:p>
          <a:p>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GB" altLang="en-US"/>
              <a:t>**Problem Statement**</a:t>
            </a:r>
            <a:endParaRPr lang="en-GB" altLang="en-US"/>
          </a:p>
          <a:p>
            <a:endParaRPr lang="en-GB" altLang="en-US"/>
          </a:p>
          <a:p>
            <a:r>
              <a:rPr lang="en-US" altLang="en-GB"/>
              <a:t>D</a:t>
            </a:r>
            <a:r>
              <a:rPr lang="en-GB" altLang="en-US"/>
              <a:t>engan berjalannya waktu, penghuni baru dengan keingingan baru semakin bertambah sehingga, menentukan harga yang kompetitif sangat penting.</a:t>
            </a: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GB" altLang="en-US"/>
              <a:t>**Goals**</a:t>
            </a:r>
            <a:endParaRPr lang="en-GB" altLang="en-US"/>
          </a:p>
          <a:p>
            <a:r>
              <a:rPr lang="en-US" altLang="en-GB"/>
              <a:t>Membuat </a:t>
            </a:r>
            <a:r>
              <a:rPr lang="en-GB" altLang="en-US"/>
              <a:t>'alat' </a:t>
            </a:r>
            <a:r>
              <a:rPr lang="en-US" altLang="en-GB"/>
              <a:t>yang</a:t>
            </a:r>
            <a:r>
              <a:rPr lang="en-GB" altLang="en-US"/>
              <a:t> menentukan harga apartemen. </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GB" altLang="en-US"/>
              <a:t>**Analytic Approach**</a:t>
            </a:r>
            <a:endParaRPr lang="en-GB" altLang="en-US"/>
          </a:p>
          <a:p>
            <a:endParaRPr lang="en-GB" altLang="en-US"/>
          </a:p>
          <a:p>
            <a:r>
              <a:rPr lang="en-GB" altLang="en-US"/>
              <a:t>Analisis data akan dilakukan dengan </a:t>
            </a:r>
            <a:r>
              <a:rPr lang="en-GB" altLang="en-US" b="1"/>
              <a:t>menemukan pola yang terdapat dalam fitur-fitur</a:t>
            </a:r>
            <a:r>
              <a:rPr lang="en-GB" altLang="en-US"/>
              <a:t> yang membedakan tiap-tiap apartemen. </a:t>
            </a:r>
            <a:endParaRPr lang="en-GB" altLang="en-US"/>
          </a:p>
          <a:p>
            <a:r>
              <a:rPr lang="en-US" altLang="en-GB"/>
              <a:t>D</a:t>
            </a:r>
            <a:r>
              <a:rPr lang="en-GB" altLang="en-US"/>
              <a:t>ibentuk suatu </a:t>
            </a:r>
            <a:r>
              <a:rPr lang="en-GB" altLang="en-US" b="1"/>
              <a:t>model regresi untuk membuat 'alat'</a:t>
            </a:r>
            <a:r>
              <a:rPr lang="en-GB" altLang="en-US"/>
              <a:t> yang membantu real estate memprediksi harga yang sesuai untuk memnentukan harga apartemen tersebut.</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a:xfrm>
            <a:off x="609600" y="952500"/>
            <a:ext cx="10972800" cy="4953000"/>
          </a:xfrm>
        </p:spPr>
        <p:txBody>
          <a:bodyPr/>
          <a:p>
            <a:r>
              <a:rPr lang="en-GB" altLang="en-US"/>
              <a:t>Metric Evaluation</a:t>
            </a:r>
            <a:endParaRPr lang="en-GB" altLang="en-US"/>
          </a:p>
          <a:p>
            <a:endParaRPr lang="en-GB" altLang="en-US"/>
          </a:p>
          <a:p>
            <a:r>
              <a:rPr lang="en-GB" altLang="en-US" sz="2800"/>
              <a:t>RMSE, MAE, dan MAPE adalah evaluasi metrik yang akan digunakan</a:t>
            </a:r>
            <a:r>
              <a:rPr lang="en-US" altLang="en-GB" sz="2800"/>
              <a:t>.</a:t>
            </a:r>
            <a:r>
              <a:rPr lang="en-GB" altLang="en-US" sz="2800"/>
              <a:t> </a:t>
            </a:r>
            <a:endParaRPr lang="en-GB" altLang="en-US" sz="2800"/>
          </a:p>
          <a:p>
            <a:r>
              <a:rPr lang="en-GB" altLang="en-US" sz="2800"/>
              <a:t>RMSE adalah nilai rataan akar kuadrat dari error,</a:t>
            </a:r>
            <a:endParaRPr lang="en-GB" altLang="en-US" sz="2800"/>
          </a:p>
          <a:p>
            <a:r>
              <a:rPr lang="en-GB" altLang="en-US" sz="2800"/>
              <a:t>MAE adalah rataan nilai absolut dari error, </a:t>
            </a:r>
            <a:endParaRPr lang="en-GB" altLang="en-US" sz="2800"/>
          </a:p>
          <a:p>
            <a:r>
              <a:rPr lang="en-GB" altLang="en-US" sz="2800"/>
              <a:t>MAPE adalah rataan persentase error yang dihasilkan oleh model regresi. </a:t>
            </a:r>
            <a:endParaRPr lang="en-GB" altLang="en-US" sz="2800"/>
          </a:p>
          <a:p>
            <a:r>
              <a:rPr lang="en-GB" altLang="en-US" sz="2800"/>
              <a:t>Semakin mendekati 0 nilai RMSE, MAE, dan MAPE yang dihasilkan, berarti model semakin akurat dalam memprediksi harga sewa sesuai dengan limitasi fitur yang digunakan.</a:t>
            </a:r>
            <a:endParaRPr lang="en-GB"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Understanding</a:t>
            </a:r>
            <a:endParaRPr lang="en-US" altLang="en-GB"/>
          </a:p>
        </p:txBody>
      </p:sp>
      <p:pic>
        <p:nvPicPr>
          <p:cNvPr id="4" name="Content Placeholder 3"/>
          <p:cNvPicPr>
            <a:picLocks noChangeAspect="1"/>
          </p:cNvPicPr>
          <p:nvPr>
            <p:ph idx="1"/>
          </p:nvPr>
        </p:nvPicPr>
        <p:blipFill>
          <a:blip r:embed="rId1"/>
          <a:stretch>
            <a:fillRect/>
          </a:stretch>
        </p:blipFill>
        <p:spPr>
          <a:xfrm>
            <a:off x="451485" y="1060450"/>
            <a:ext cx="8215630" cy="53955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395605" y="1310005"/>
            <a:ext cx="5394325" cy="4508500"/>
          </a:xfrm>
          <a:prstGeom prst="rect">
            <a:avLst/>
          </a:prstGeom>
        </p:spPr>
      </p:pic>
      <p:sp>
        <p:nvSpPr>
          <p:cNvPr id="5" name="Text Box 4"/>
          <p:cNvSpPr txBox="1"/>
          <p:nvPr/>
        </p:nvSpPr>
        <p:spPr>
          <a:xfrm>
            <a:off x="6801485" y="1666240"/>
            <a:ext cx="3234055" cy="1198880"/>
          </a:xfrm>
          <a:prstGeom prst="rect">
            <a:avLst/>
          </a:prstGeom>
          <a:noFill/>
        </p:spPr>
        <p:txBody>
          <a:bodyPr wrap="square" rtlCol="0">
            <a:spAutoFit/>
          </a:bodyPr>
          <a:p>
            <a:r>
              <a:rPr lang="en-GB" altLang="en-US"/>
              <a:t>Plot distribusi menunjukan harga apartamen yang disewakan berbentuk 'skewed-right'. </a:t>
            </a:r>
            <a:endParaRPr lang="en-GB" alt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5853</Words>
  <Application>WPS Presentation</Application>
  <PresentationFormat>Widescreen</PresentationFormat>
  <Paragraphs>118</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Arial</vt:lpstr>
      <vt:lpstr>SimSun</vt:lpstr>
      <vt:lpstr>Wingdings</vt:lpstr>
      <vt:lpstr>Microsoft YaHei</vt:lpstr>
      <vt:lpstr>Arial Unicode MS</vt:lpstr>
      <vt:lpstr>Calibri</vt:lpstr>
      <vt:lpstr>Communications and Dialogues</vt:lpstr>
      <vt:lpstr>Capstone Modul 3</vt:lpstr>
      <vt:lpstr>1. Business Problem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Modul 3</dc:title>
  <dc:creator/>
  <cp:lastModifiedBy>ROG</cp:lastModifiedBy>
  <cp:revision>2</cp:revision>
  <dcterms:created xsi:type="dcterms:W3CDTF">2022-10-24T17:55:00Z</dcterms:created>
  <dcterms:modified xsi:type="dcterms:W3CDTF">2022-10-25T15:29:54Z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31A96C80D737417DB05D784CE6A3CBCC</vt:lpwstr>
  </property>
  <property fmtid="{D5CDD505-2E9C-101B-9397-08002B2CF9AE}" pid="3" name="KSOProductBuildVer">
    <vt:lpwstr>2057-11.2.0.11380</vt:lpwstr>
  </property>
</Properties>
</file>