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52" r:id="rId3"/>
    <p:sldId id="353" r:id="rId4"/>
    <p:sldId id="356" r:id="rId5"/>
    <p:sldId id="357" r:id="rId6"/>
    <p:sldId id="355" r:id="rId7"/>
    <p:sldId id="376" r:id="rId8"/>
    <p:sldId id="377" r:id="rId9"/>
    <p:sldId id="360" r:id="rId10"/>
    <p:sldId id="361" r:id="rId11"/>
    <p:sldId id="363" r:id="rId12"/>
    <p:sldId id="368" r:id="rId13"/>
    <p:sldId id="378" r:id="rId14"/>
    <p:sldId id="359" r:id="rId15"/>
    <p:sldId id="371" r:id="rId16"/>
    <p:sldId id="373" r:id="rId17"/>
    <p:sldId id="374" r:id="rId18"/>
    <p:sldId id="375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A9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52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30CD7-B637-4A64-A114-B20310F1E1B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7A30-DB19-4559-BCB7-A29ADCB49CB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643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A52C4-6FB0-B0F1-BBA4-CEF842F18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CFE46E-7B8A-5423-32FD-6FAC9DBDB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F968E-6686-1022-3E03-F8D91FCA3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FEC2-45AF-BDBB-1F1F-C45B79E215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9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AC408-6644-B136-D3BB-9DB2CAF3A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82A1AE-3AE6-B377-B37C-81FDA6E93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F32816-8F1E-4DA8-AAC9-060F099C5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E2C0-4B13-40B2-7EF8-7B7CC1E9B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9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5AA8-92F2-4D83-AFD0-196752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715E6C-F555-9ED5-F1CF-91A329040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5083E-3A7A-15F2-8365-988CC685B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BF832-EE8D-0FD7-814E-4D804E8BE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8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52793-9362-4E49-D2BB-10AC0F46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36AF5-38C3-F684-A2D0-28B6B8E19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23349-8E0D-0B01-21BE-5056D4AD2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8B163-E2B4-4AC4-ED50-0026CE8B7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43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B6955-36BD-87A7-ADDD-1AA39AF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05D6B-20CA-F395-88E3-08D7E3F67D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8BE4A-34D5-FE46-8D20-FEF7F0BE6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84F2A-2266-81B7-84A7-8210DCA82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8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6E99-499A-26B1-B05D-AAE6EB64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EEE77-E1CA-673D-2CDC-8B5A50383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C17AF-02F8-4573-79DA-A5F9B5845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80D5-6F8D-6C56-7C91-F5D220E27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98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363E-3932-7555-9D8A-A1AF82436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5ECE33-1E8F-924B-80BA-83DB8A1CB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D3E972-50F0-5311-33A9-47B6D4641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398E7-47E9-FE60-C114-150AD51D6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62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B1990-094B-BD7E-E7B4-CA0E80F5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E0CC0F-B1FB-A69E-4299-90A3D19373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76F67-A83E-C5B8-5160-B97AFBB2C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2CA7-B752-78D5-81F0-364D0B96A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7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44027-E382-07BC-2851-61875E574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F5111-1D33-E7CD-AA9F-76D3713BF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85CFF-3195-4E1D-CF10-91D164D29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CAE56-B593-25AE-562A-FF777C67F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B4CBE-6057-D2E2-8ACB-0C2915D61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8DF6BD-6BDF-7BF0-E505-D03B97BD7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EA7BBA-7FC3-B49E-5875-5CF6B9232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6436D-1431-E3AF-DA3D-696FB5CE4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7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14A4-F68C-2A81-B598-26DA416F9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E48AB-EDF8-E734-0884-5B4B2F163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9F690-5FEB-D0A8-FDF3-ED0EF3512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68814-20C0-3796-06B5-062608812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0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6C7BB-C111-8B53-81C6-1DC973C3E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03F1B-7425-79B0-5F0E-18F8E7EBE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90922F-FDC2-2AD8-2DEC-6BB67DE4A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38A98-45B5-5E70-C4D4-D4F05C854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1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6FFD-1413-EC09-DCA5-D28A4A05B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AFD21-087A-EF22-33B3-D5A42BFC9D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07936-04DD-5BDF-5815-2507FD81C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804D0-9D1A-3B41-9F73-D101CA4F8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0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DBE94-6992-CE35-60CB-51D30B357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0A47B6-1E9C-7BB8-C1A7-92145ADFD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A3906-E86A-4800-72AA-0CA9237E1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01499-FDE9-2904-F586-A2E73EC85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4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03C4D-C37E-11A9-ED30-5608CD06A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835487-2B1E-131D-DE30-68BBA3760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FAAB22-ADD1-86CF-841A-333221DCD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A01E-1BFF-C649-53DD-56094B978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4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2000-91E1-4C74-FB24-A4DD2EB38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B8505-A197-3DCF-4090-8BAE62FDF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FD677B-4253-99BA-DD2D-F2248C3EB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5EE2F-D33B-1491-0D43-09B52A25E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0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FE704-C677-870E-CBA1-EC3171FF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5FC72-C7B2-909F-489A-3A93455F3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8D040-8C78-C656-F623-39861B52F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DFB8-09CF-7FFA-4141-A496DA38A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3D5A-671A-4BA5-B012-3B425028B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CE176-FA89-45CA-994A-A9D9C999B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14F1-4074-4CBB-9D80-CE0C08BF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8987-647D-4C57-9525-EB2FA95B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3F62-525D-45E6-8B5E-636DDA89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966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B1DB-0875-4F35-9B0C-E708DF11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3DA28-33C6-4E6B-A435-0F24A1C17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E50B-B080-4E9F-9E2E-020BE81B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D62E-75BE-4A7C-9F91-8E643056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F322-C632-424B-BAFD-892D11E1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456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16090-ACC6-4660-8E46-3A921CD04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AA4C7-C24F-47CD-8CAF-27418A114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29A3-BBC1-47B7-84F3-968E9B0A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1293-F2E2-4E9D-8231-52706DAA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1B36-70F3-4857-8992-240C9816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039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89107"/>
            <a:ext cx="12192000" cy="7579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142461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60717"/>
            <a:ext cx="4032448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69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6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1BEC-74B7-4AEA-AF03-FEDD589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CAF5-9346-46F4-9104-A2ACC53E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9EC9-B45C-4234-AA53-FCCCE346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49B3-90E8-4F4A-BF56-DCC256DA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6087-434F-4734-8662-30AE82D3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938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8DB0-7F0C-4B19-9FAD-5E7877C8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AF1CE-E674-484A-B436-1F8B0B50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B1CD-F93F-45B0-87AE-176E4FE4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CD79-B94C-4125-A7D7-55C59094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8BF9-11B0-4FFE-B78D-1306B470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319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9FBB-EDC1-47EE-B34F-955B1DCE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3B8A-405C-4335-9E77-39F4EC70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D50DA-51D8-43A4-AC5F-A2ED77F64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505A-19DF-4B7B-950D-073B0C49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BD857-315A-4E3E-BEA4-C1061F66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BD1B1-A546-4DEE-937D-F8A2BB4C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127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6AC8-CC72-4A20-96B8-3C20702B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633C-A8FF-4C90-9042-6DD0FD2E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54D9F-C21A-443F-A335-8016562ED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9EE3-DA91-4A66-ABA6-63D00EBDE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D6B9-FCE7-47B2-8241-17CEF0EDE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5C19B-F56F-430A-B6C3-FB4A17D0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B62F9-C19C-4673-BBAD-A77B71A3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08327-5FBD-414D-8FAA-DFFBC561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73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F747-EB9F-48F4-860D-5CA921BE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C67BE-E4FE-4108-88B4-15ED7A37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E07B8-3C4B-4FFF-85A7-17205866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FD300-4806-4643-AB4C-6A62C0F2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00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EF56C-E96F-4F63-8C60-6A479054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73795-8E1D-44B4-BF94-92947E67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61E12-0E9D-4F29-991A-FD39EACC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979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9089-C54E-420A-833F-ED4063E9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708C-8655-4641-AE4E-134ACC2A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0AC38-F697-4EB5-9ED5-AFC8D40A7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7609B-B815-4CA1-91B0-21927830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F0195-90E5-43F1-9CF3-CF5EB028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C0057-D0DB-4691-B548-284F4119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682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4C1B-73D0-4A95-B2F6-A4279851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1AE43-1733-4804-97B3-17BC2D6E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1DDD1-825F-443D-A492-AB3C9A65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76E21-AF80-4F5F-BA1A-4BAE3BD9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0E4D8-A71B-446A-9676-5FCBB3E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BC8F2-CD4F-41D9-A191-3FE2BC73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D4697-16F2-4200-9BB8-F30A89D9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61E17-983E-41E6-BCE1-F06D1A16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D962-DB8D-431A-9186-7409A609B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AC6A-0339-41C8-92D8-2CD3814FF2C0}" type="datetimeFigureOut">
              <a:rPr lang="en-IL" smtClean="0"/>
              <a:t>06/26/2025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71F8-4C43-4074-AE5F-A854C96B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6E0D-B169-4C62-8F23-D68F02F16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17EF-A95E-4413-A540-C51F14384A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107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3788229"/>
            <a:ext cx="12290018" cy="1477107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lt"/>
              </a:rPr>
              <a:t>Pregnancy Hypertension Prediction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019" y="5014128"/>
            <a:ext cx="12192000" cy="125365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Edo Lior</a:t>
            </a:r>
          </a:p>
          <a:p>
            <a:r>
              <a:rPr lang="en-US" b="1" dirty="0"/>
              <a:t>June, 2025</a:t>
            </a:r>
          </a:p>
          <a:p>
            <a:pPr>
              <a:spcBef>
                <a:spcPts val="0"/>
              </a:spcBef>
              <a:defRPr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F34D2-68A7-77D1-F9B9-D76201B5E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67B517-2A28-6519-8664-DC7AA9217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Feature Engineering – Tabular Data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EB4A561-4320-F71D-42C8-AD47DB42238E}"/>
              </a:ext>
            </a:extLst>
          </p:cNvPr>
          <p:cNvSpPr txBox="1"/>
          <p:nvPr/>
        </p:nvSpPr>
        <p:spPr>
          <a:xfrm>
            <a:off x="253306" y="1281445"/>
            <a:ext cx="104758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 Mean Arterial Pressure (MAP):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Main indicator for pregnancy toxicity of Preeclampsia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Formula: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MAP = (2 *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diastolic_blood_pressure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+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systolic_blood_pressure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) / 3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MAP thresholds for disorder: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MAP ≥ 100 mmHg → high risk</a:t>
            </a:r>
            <a:endParaRPr lang="he-IL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 rtl="0"/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 rtl="0"/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2. Pulse Pressure (PP):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Indicator for pregnancy low blood pressure disorder</a:t>
            </a: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Formula: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PP = systolic – diastolic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PP thresholds for disorder: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PP &gt; 50 mmHg → high risk</a:t>
            </a:r>
          </a:p>
          <a:p>
            <a:pPr lvl="0" rtl="0"/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/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3. WBC to Lymphocyte Ratio (WLR)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Common inflammation indicator of toxicity levels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Formula: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WLR = WBC / Lymphocytes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WLR thresholds for disorder: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WLR &gt; 5 → high risk</a:t>
            </a:r>
            <a:endParaRPr lang="he-IL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9E88B-74F5-992D-8C78-4600651A6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862224-F67B-9A54-4AC0-F1DF05AEAE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Preprocessing Data: Text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5E09187-71EE-8737-6729-9FF26143E2DF}"/>
              </a:ext>
            </a:extLst>
          </p:cNvPr>
          <p:cNvSpPr txBox="1"/>
          <p:nvPr/>
        </p:nvSpPr>
        <p:spPr>
          <a:xfrm>
            <a:off x="253306" y="1281445"/>
            <a:ext cx="10475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Segmentation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By a s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pecific medical report format</a:t>
            </a:r>
          </a:p>
          <a:p>
            <a:pPr lvl="0" rtl="0"/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Parser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Extracting additional medical features for both tabular and text datasets</a:t>
            </a:r>
          </a:p>
          <a:p>
            <a:pPr lvl="0" rtl="0"/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Normalization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Hebrew stop-words, punctuations, lower-case 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transformation for English terms</a:t>
            </a:r>
          </a:p>
          <a:p>
            <a:pPr lvl="0" rtl="0"/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TF-IDF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n-grams, max features</a:t>
            </a:r>
          </a:p>
        </p:txBody>
      </p:sp>
    </p:spTree>
    <p:extLst>
      <p:ext uri="{BB962C8B-B14F-4D97-AF65-F5344CB8AC3E}">
        <p14:creationId xmlns:p14="http://schemas.microsoft.com/office/powerpoint/2010/main" val="75528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B3299-670C-EDDE-CB1C-4FCEC6CA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A939D-2483-00C5-7451-54930848D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Preprocessing Data: Text Features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F135E30-22C7-DD59-D9DB-DF51E9FE6089}"/>
              </a:ext>
            </a:extLst>
          </p:cNvPr>
          <p:cNvSpPr txBox="1"/>
          <p:nvPr/>
        </p:nvSpPr>
        <p:spPr>
          <a:xfrm>
            <a:off x="253306" y="1281445"/>
            <a:ext cx="104758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Main Text Feature Parsing Pipeline: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For each data record additional medical features are parsed and extracted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Each 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week of diagnosis of a patient is added and contains multiple new features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All features from a certain week are added as column labels</a:t>
            </a:r>
          </a:p>
          <a:p>
            <a:pPr marL="342900" lvl="0" indent="-342900" rtl="0">
              <a:buFont typeface="+mj-lt"/>
              <a:buAutoNum type="arabicPeriod"/>
            </a:pPr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 rtl="0"/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For </a:t>
            </a: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example, “Week 8”:</a:t>
            </a:r>
            <a:endParaRPr lang="en-US" sz="1600" b="1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+mj-lt"/>
              <a:buAutoNum type="arabicPeriod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Tabular Column Features: 8_diastolic, 8_systolic, 8_pulse, …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Text Column Features: 8_</a:t>
            </a:r>
            <a:r>
              <a:rPr lang="he-IL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תלונות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8_</a:t>
            </a:r>
            <a:r>
              <a:rPr lang="he-IL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המלצות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8_</a:t>
            </a:r>
            <a:r>
              <a:rPr lang="he-IL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מעבדה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8_</a:t>
            </a:r>
            <a:r>
              <a:rPr lang="he-IL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סיכום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…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32A6C46-56BA-CAAB-D121-23E4F84F493A}"/>
              </a:ext>
            </a:extLst>
          </p:cNvPr>
          <p:cNvSpPr txBox="1"/>
          <p:nvPr/>
        </p:nvSpPr>
        <p:spPr>
          <a:xfrm>
            <a:off x="253306" y="3594829"/>
            <a:ext cx="10475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TODO:</a:t>
            </a:r>
          </a:p>
          <a:p>
            <a:pPr lvl="0" rtl="0"/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 In addition, adding clinical note text features also by rows: by aggregated report information of previous weeks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69BE79A1-2F8F-794F-DBEB-938AC9E5E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1024"/>
              </p:ext>
            </p:extLst>
          </p:nvPr>
        </p:nvGraphicFramePr>
        <p:xfrm>
          <a:off x="1529582" y="4667453"/>
          <a:ext cx="8307755" cy="18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51">
                  <a:extLst>
                    <a:ext uri="{9D8B030D-6E8A-4147-A177-3AD203B41FA5}">
                      <a16:colId xmlns:a16="http://schemas.microsoft.com/office/drawing/2014/main" val="650569663"/>
                    </a:ext>
                  </a:extLst>
                </a:gridCol>
                <a:gridCol w="1661551">
                  <a:extLst>
                    <a:ext uri="{9D8B030D-6E8A-4147-A177-3AD203B41FA5}">
                      <a16:colId xmlns:a16="http://schemas.microsoft.com/office/drawing/2014/main" val="788318485"/>
                    </a:ext>
                  </a:extLst>
                </a:gridCol>
                <a:gridCol w="1661551">
                  <a:extLst>
                    <a:ext uri="{9D8B030D-6E8A-4147-A177-3AD203B41FA5}">
                      <a16:colId xmlns:a16="http://schemas.microsoft.com/office/drawing/2014/main" val="1820445179"/>
                    </a:ext>
                  </a:extLst>
                </a:gridCol>
                <a:gridCol w="1661551">
                  <a:extLst>
                    <a:ext uri="{9D8B030D-6E8A-4147-A177-3AD203B41FA5}">
                      <a16:colId xmlns:a16="http://schemas.microsoft.com/office/drawing/2014/main" val="2369711687"/>
                    </a:ext>
                  </a:extLst>
                </a:gridCol>
                <a:gridCol w="1661551">
                  <a:extLst>
                    <a:ext uri="{9D8B030D-6E8A-4147-A177-3AD203B41FA5}">
                      <a16:colId xmlns:a16="http://schemas.microsoft.com/office/drawing/2014/main" val="1857930438"/>
                    </a:ext>
                  </a:extLst>
                </a:gridCol>
              </a:tblGrid>
              <a:tr h="4545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6_systolic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6_summary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8_dystolic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8_complaints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70647"/>
                  </a:ext>
                </a:extLst>
              </a:tr>
              <a:tr h="454551">
                <a:tc>
                  <a:txBody>
                    <a:bodyPr/>
                    <a:lstStyle/>
                    <a:p>
                      <a:r>
                        <a:rPr lang="en-US" dirty="0" err="1"/>
                        <a:t>Patient_A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‘text1’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‘text2’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24372"/>
                  </a:ext>
                </a:extLst>
              </a:tr>
              <a:tr h="454551">
                <a:tc>
                  <a:txBody>
                    <a:bodyPr/>
                    <a:lstStyle/>
                    <a:p>
                      <a:r>
                        <a:rPr lang="en-US" dirty="0"/>
                        <a:t>Patient_A_6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‘text1’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121116"/>
                  </a:ext>
                </a:extLst>
              </a:tr>
              <a:tr h="454551">
                <a:tc>
                  <a:txBody>
                    <a:bodyPr/>
                    <a:lstStyle/>
                    <a:p>
                      <a:r>
                        <a:rPr lang="en-US" dirty="0"/>
                        <a:t>Patient_A_8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‘text2’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129993"/>
                  </a:ext>
                </a:extLst>
              </a:tr>
            </a:tbl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B900C9A-B7F5-A33C-9AA3-09D99A29CD62}"/>
              </a:ext>
            </a:extLst>
          </p:cNvPr>
          <p:cNvSpPr txBox="1"/>
          <p:nvPr/>
        </p:nvSpPr>
        <p:spPr>
          <a:xfrm>
            <a:off x="253306" y="4138497"/>
            <a:ext cx="1047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For example</a:t>
            </a: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1600" b="1" kern="100" dirty="0" err="1">
                <a:latin typeface="Calibri" panose="020F0502020204030204" pitchFamily="34" charset="0"/>
                <a:ea typeface="Aptos" panose="020B0004020202020204" pitchFamily="34" charset="0"/>
              </a:rPr>
              <a:t>Patient_A</a:t>
            </a: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 which has diagnoses medical reports for weeks 6 and 8:</a:t>
            </a: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5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BA08B-1104-D165-82F1-84E0D210F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03541-6380-44C2-8DAE-45BE202A2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Preprocessing Data: Text Features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71D0080-71F8-8588-3EA9-B4328F8D41F0}"/>
              </a:ext>
            </a:extLst>
          </p:cNvPr>
          <p:cNvSpPr txBox="1"/>
          <p:nvPr/>
        </p:nvSpPr>
        <p:spPr>
          <a:xfrm>
            <a:off x="253306" y="1281445"/>
            <a:ext cx="1047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Example of parsed text medical features:</a:t>
            </a:r>
            <a:endParaRPr lang="en-US" sz="1600" b="1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pic>
        <p:nvPicPr>
          <p:cNvPr id="5" name="תמונה 4" descr="תמונה שמכילה טקסט, צילום מסך, תרשים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22E4D7BE-0D05-05E0-3512-CC579A931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44" y="1752776"/>
            <a:ext cx="6595464" cy="49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9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3E8BB-F2F8-AC31-C0AA-E946246A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A0BD09-BF4F-61A9-EB85-4CE54A015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Preparing Data &amp; Data Leakage Considerations</a:t>
            </a:r>
            <a:endParaRPr lang="en-US" sz="3733" dirty="0">
              <a:solidFill>
                <a:schemeClr val="accent1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7DD706D-DA68-2483-51DE-BFDFAD58CE24}"/>
              </a:ext>
            </a:extLst>
          </p:cNvPr>
          <p:cNvSpPr txBox="1"/>
          <p:nvPr/>
        </p:nvSpPr>
        <p:spPr>
          <a:xfrm>
            <a:off x="253306" y="1281445"/>
            <a:ext cx="11453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+mj-lt"/>
              <a:buAutoNum type="arabi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Target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Same train-test record cases are together in a set</a:t>
            </a:r>
          </a:p>
          <a:p>
            <a:pPr marL="342900" lvl="0" indent="-342900" rtl="0">
              <a:buFont typeface="+mj-lt"/>
              <a:buAutoNum type="arabicPeriod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Temporal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Same past-future cases are together in set for repetitive diagnoses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Preprocessing and Feature Selection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Performed on training sets only (TF-IDF, Imputation, Standardization, …)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Data Split Propensity Score Matching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Implementing KNN to match patients by similar features (Demographics, Tabular and Text)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Data Split Ratio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Balanced and by similar ratio to real-world pregnancy hypertension disorder settings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Stratified and Shuffled Data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datasets are stratified and randomly shuffled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6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35CA-8CE9-423A-C7CF-742511FB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D8292-71A4-14F0-560C-8A24632F7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Experimental Setup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CF4AA41-F374-05F8-FBF4-F42A3F99A88D}"/>
              </a:ext>
            </a:extLst>
          </p:cNvPr>
          <p:cNvSpPr txBox="1"/>
          <p:nvPr/>
        </p:nvSpPr>
        <p:spPr>
          <a:xfrm>
            <a:off x="253306" y="1281445"/>
            <a:ext cx="104758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Models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XGBoost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CatBoost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and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LightGBM</a:t>
            </a: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Loss Function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Binary Cross-Entropy</a:t>
            </a: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Fixed Percentage Threshold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0.05</a:t>
            </a: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Evaluation Performance Metrics and True Cases 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(weighted for imbalanced data):</a:t>
            </a:r>
          </a:p>
          <a:p>
            <a:pPr lvl="0" rtl="0"/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 rtl="0"/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1. 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Accuracy = (𝑇𝑃+𝑇𝑁)/(𝑇𝑃+𝑇𝑁+𝐹𝑃+𝐹𝑁)</a:t>
            </a:r>
          </a:p>
          <a:p>
            <a:pPr lvl="0" rtl="0"/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 rtl="0"/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2. Precision = 𝑇𝑃/(𝑇𝑃+𝐹𝑃)</a:t>
            </a:r>
          </a:p>
          <a:p>
            <a:pPr lvl="0" rtl="0"/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 rtl="0"/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3. Recall = 𝑇𝑃/(𝑇𝑃+𝐹𝑁)</a:t>
            </a:r>
          </a:p>
          <a:p>
            <a:pPr lvl="0" rtl="0"/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 rtl="0"/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4. F1 = 2∗(𝑃𝑟𝑒𝑐𝑖𝑠𝑖𝑜𝑛∗𝑅𝑒𝑐𝑎𝑙𝑙)/(𝑃𝑟𝑒𝑐𝑖𝑠𝑖𝑜𝑛+𝑅𝑒𝑐𝑎𝑙𝑙)</a:t>
            </a:r>
          </a:p>
          <a:p>
            <a:pPr lvl="0" rtl="0"/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 rtl="0"/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5. AUC = 𝐴𝑟𝑒𝑎 𝑢𝑛𝑑𝑒𝑟 𝑡ℎ𝑒 𝑅𝑂𝐶 𝑐𝑢𝑟𝑣𝑒 (𝑇𝑃𝑅−𝑅𝑒𝑐𝑎𝑙𝑙 𝑎𝑛𝑑 𝐹𝑃𝑅 𝑡ℎ𝑟𝑒𝑠ℎ𝑜𝑙𝑑𝑠)</a:t>
            </a:r>
          </a:p>
          <a:p>
            <a:pPr lvl="0" rtl="0"/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0" rtl="0"/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6. Precision−Recall AUC = 𝐴𝑟𝑒𝑎 𝑢𝑛𝑑𝑒𝑟 𝑡ℎ𝑒 𝑝𝑟𝑒𝑐𝑖𝑠𝑖𝑜𝑛−𝑟𝑒𝑐𝑎𝑙𝑙 𝑐𝑢𝑟𝑣𝑒</a:t>
            </a:r>
          </a:p>
        </p:txBody>
      </p:sp>
    </p:spTree>
    <p:extLst>
      <p:ext uri="{BB962C8B-B14F-4D97-AF65-F5344CB8AC3E}">
        <p14:creationId xmlns:p14="http://schemas.microsoft.com/office/powerpoint/2010/main" val="382309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AC10A-9EA3-60BF-50A1-DDFA50864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485033-CBA2-2367-18FB-FF5A1184A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2B60082-6A33-FB99-EF82-694476060AD5}"/>
              </a:ext>
            </a:extLst>
          </p:cNvPr>
          <p:cNvSpPr txBox="1"/>
          <p:nvPr/>
        </p:nvSpPr>
        <p:spPr>
          <a:xfrm>
            <a:off x="253306" y="1281445"/>
            <a:ext cx="1047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Results are preliminary and incomplete due to the time limitation of the home assignment</a:t>
            </a:r>
          </a:p>
          <a:p>
            <a:pPr lvl="0" rtl="0"/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I will further explain the model pipeline strategy in the upcoming meeting</a:t>
            </a: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8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FC0B6-D292-9255-6EE7-61E361DB7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3ED07-56F7-8034-A84A-7C37294D5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Future Work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645B9AC-16CD-0819-0B9A-F078DDCFD416}"/>
              </a:ext>
            </a:extLst>
          </p:cNvPr>
          <p:cNvSpPr txBox="1"/>
          <p:nvPr/>
        </p:nvSpPr>
        <p:spPr>
          <a:xfrm>
            <a:off x="253306" y="1261349"/>
            <a:ext cx="11231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Finish the following </a:t>
            </a: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c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ode tasks (TODO):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Imputation of features containing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Standardization of continuous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Feature engineering: MAP, PP and WLR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Shap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local force 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plot</a:t>
            </a: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Calibration plot for features age and income level</a:t>
            </a: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Adding clinical note text features also by rows by aggregated report information of weeks –&gt; better model learning stability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Additional experiments: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K-fold 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c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ross 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v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alidation: [3, 5, 10]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Text parser expanding Hebrew stop-words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N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-grams: [(1,2 ), (1, 3)]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M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ax-features: [100, 1000, 5000, 10000, None (all)]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Stratified data split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: By a balanced ratio of hypertensive disorder records and by the ratio of the disorders in real-world settings</a:t>
            </a: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Text augmentations </a:t>
            </a: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s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ets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Implementing 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sequence 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augmentation sets using DL and transformer-based techniques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Model </a:t>
            </a:r>
            <a:r>
              <a:rPr lang="en-US" sz="1600" b="1" kern="100" dirty="0" err="1">
                <a:latin typeface="Calibri" panose="020F0502020204030204" pitchFamily="34" charset="0"/>
                <a:ea typeface="Aptos" panose="020B0004020202020204" pitchFamily="34" charset="0"/>
              </a:rPr>
              <a:t>hyperoptimization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: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9949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0D889-FBEF-A0B4-B32A-FF4FB99D7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CB820B-0874-4EAD-697D-6CEC265BFD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Future Work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03F4ECC-B664-F5C8-13CD-EB475952D191}"/>
              </a:ext>
            </a:extLst>
          </p:cNvPr>
          <p:cNvSpPr txBox="1"/>
          <p:nvPr/>
        </p:nvSpPr>
        <p:spPr>
          <a:xfrm>
            <a:off x="223161" y="1281445"/>
            <a:ext cx="118549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Implementing a transformer-based pre-trained model architecture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: BERT, </a:t>
            </a:r>
            <a:r>
              <a:rPr lang="en-US" sz="1600" kern="100" dirty="0" err="1">
                <a:latin typeface="Calibri" panose="020F0502020204030204" pitchFamily="34" charset="0"/>
                <a:ea typeface="Aptos" panose="020B0004020202020204" pitchFamily="34" charset="0"/>
              </a:rPr>
              <a:t>roBERTa</a:t>
            </a: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, GPT and T5</a:t>
            </a:r>
            <a:endParaRPr lang="en-US" sz="1600" b="1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b="1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Explainability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Additional local methods: Local Interpretable Model-Agnostic Explanations (LIME), Individual Conditional Expectation (ICE) and Anchors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Additional global methods: Partial Dependence Plot (PDP), Accumulated Local Effects (ALE) and Global Surrogate Models (Decision Tree/Logistic Regression)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Imputation methods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Mice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Fine-tuning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model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Incorporating additional text sources of Gestational hypertension, Preeclampsia hypertension and Eclampsia disorders</a:t>
            </a:r>
          </a:p>
        </p:txBody>
      </p:sp>
    </p:spTree>
    <p:extLst>
      <p:ext uri="{BB962C8B-B14F-4D97-AF65-F5344CB8AC3E}">
        <p14:creationId xmlns:p14="http://schemas.microsoft.com/office/powerpoint/2010/main" val="225263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B6C7-2AE1-7E32-CF87-16FE4E8B8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8354FB-997C-89C8-7788-7226CC3E3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Chapters Overview</a:t>
            </a:r>
            <a:endParaRPr lang="en-US" sz="3733" dirty="0">
              <a:solidFill>
                <a:schemeClr val="accent1"/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FD35C14-14C8-D7A2-771A-D372ED6CBCED}"/>
              </a:ext>
            </a:extLst>
          </p:cNvPr>
          <p:cNvSpPr txBox="1"/>
          <p:nvPr/>
        </p:nvSpPr>
        <p:spPr>
          <a:xfrm>
            <a:off x="253306" y="1382399"/>
            <a:ext cx="433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Data Analysis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2. Preprocessing: Tabular Data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3. Preprocessing: Clinical Text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4. Models</a:t>
            </a:r>
          </a:p>
          <a:p>
            <a:endParaRPr lang="en-US" sz="1600" b="1" dirty="0"/>
          </a:p>
          <a:p>
            <a:r>
              <a:rPr lang="en-US" sz="1600" b="1" dirty="0"/>
              <a:t>5. Experiments</a:t>
            </a:r>
          </a:p>
          <a:p>
            <a:endParaRPr lang="en-US" sz="1600" b="1" dirty="0"/>
          </a:p>
          <a:p>
            <a:r>
              <a:rPr lang="en-US" sz="1600" b="1" dirty="0"/>
              <a:t>6. Results</a:t>
            </a:r>
          </a:p>
          <a:p>
            <a:endParaRPr lang="en-US" sz="1600" b="1" dirty="0"/>
          </a:p>
          <a:p>
            <a:r>
              <a:rPr lang="en-US" sz="1600" b="1" dirty="0"/>
              <a:t>7. Future Work</a:t>
            </a:r>
          </a:p>
        </p:txBody>
      </p:sp>
      <p:pic>
        <p:nvPicPr>
          <p:cNvPr id="7" name="תמונה 6" descr="תמונה שמכילה טקסט, אדם, מפרק, מרפק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6892EB72-DD24-9A2F-11B0-3D3F71575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54" y="1593563"/>
            <a:ext cx="6640066" cy="28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2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D3E23-F09D-B8B5-5F3A-20DEE0B3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E98868-E25D-C1FF-ADEF-696414159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Data Analysis</a:t>
            </a:r>
            <a:endParaRPr lang="en-US" sz="3733" dirty="0">
              <a:solidFill>
                <a:schemeClr val="accent1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39C9842-113D-2915-A9F4-D0586E1BA38A}"/>
              </a:ext>
            </a:extLst>
          </p:cNvPr>
          <p:cNvSpPr txBox="1"/>
          <p:nvPr/>
        </p:nvSpPr>
        <p:spPr>
          <a:xfrm>
            <a:off x="253306" y="1289953"/>
            <a:ext cx="102624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Data: Hypertensive disorders of pregnancy - arising after 20 weeks of gestation:</a:t>
            </a:r>
          </a:p>
          <a:p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dirty="0"/>
              <a:t>1. Gestational - Hypertension – Without Proteinuria</a:t>
            </a:r>
          </a:p>
          <a:p>
            <a:r>
              <a:rPr lang="en-US" sz="1600" dirty="0"/>
              <a:t>	2. Preeclampsia - Hypertension – With Proteinuria</a:t>
            </a:r>
          </a:p>
          <a:p>
            <a:r>
              <a:rPr lang="en-US" sz="1600" dirty="0"/>
              <a:t>	3. Eclampsia – Seizure – With Preeclampsia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Task: Prediction of early detection – to enable preventive interventions: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lvl="1"/>
            <a:r>
              <a:rPr lang="en-US" sz="1600" dirty="0"/>
              <a:t>1. Week target number: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Goal: </a:t>
            </a:r>
            <a:r>
              <a:rPr lang="en-US" sz="1600" dirty="0"/>
              <a:t>Group of women to be referred for expensive blood testing treatments</a:t>
            </a: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Cohort: Hypertensive pregnancy risk grades: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dirty="0"/>
              <a:t>1. Low</a:t>
            </a:r>
          </a:p>
          <a:p>
            <a:r>
              <a:rPr lang="en-US" sz="1600" dirty="0"/>
              <a:t>	2. Moderate</a:t>
            </a:r>
          </a:p>
          <a:p>
            <a:r>
              <a:rPr lang="en-US" sz="1600" dirty="0"/>
              <a:t>	3. High – Automatically referred patients for testing and are excluded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373751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B118B-D2D4-2A16-F0DE-BC812B81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E4C9B-9A04-E050-3400-A8269DC87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Data Analysis</a:t>
            </a:r>
            <a:endParaRPr lang="en-US" sz="3733" dirty="0">
              <a:solidFill>
                <a:schemeClr val="accent1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CA08454-354E-AA1C-D29C-0D9F65139DE4}"/>
              </a:ext>
            </a:extLst>
          </p:cNvPr>
          <p:cNvSpPr txBox="1"/>
          <p:nvPr/>
        </p:nvSpPr>
        <p:spPr>
          <a:xfrm>
            <a:off x="253306" y="1251658"/>
            <a:ext cx="7644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Shape</a:t>
            </a:r>
            <a:r>
              <a:rPr lang="en-US" sz="1600" dirty="0"/>
              <a:t>: 10,000 female patient records with 157 column features</a:t>
            </a:r>
          </a:p>
          <a:p>
            <a:endParaRPr lang="en-US" sz="1600" dirty="0"/>
          </a:p>
          <a:p>
            <a:r>
              <a:rPr lang="en-US" sz="1600" b="1" dirty="0"/>
              <a:t>Data Formats</a:t>
            </a:r>
            <a:r>
              <a:rPr lang="en-US" sz="1600" dirty="0"/>
              <a:t>: float64: 95, int64: 61, object: 1 (clinical sheet)</a:t>
            </a:r>
          </a:p>
          <a:p>
            <a:endParaRPr lang="en-US" sz="1600" dirty="0"/>
          </a:p>
          <a:p>
            <a:r>
              <a:rPr lang="en-US" sz="1600" b="1" dirty="0"/>
              <a:t>Data Size</a:t>
            </a:r>
            <a:r>
              <a:rPr lang="en-US" sz="1600" dirty="0"/>
              <a:t>: 26.2MB</a:t>
            </a:r>
          </a:p>
          <a:p>
            <a:endParaRPr lang="en-US" sz="1600" dirty="0"/>
          </a:p>
          <a:p>
            <a:r>
              <a:rPr lang="en-US" sz="1600" b="1" dirty="0"/>
              <a:t>Data Memory</a:t>
            </a:r>
            <a:r>
              <a:rPr lang="en-US" sz="1600" dirty="0"/>
              <a:t>: 12MB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7258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D546C-74F6-7D67-B4E6-3D6946A33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960887-1F43-0620-4DA6-652FC9BDF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Data Analysis – Multi-Class and Binary Classes Ratio</a:t>
            </a:r>
            <a:endParaRPr lang="en-US" sz="3733" dirty="0">
              <a:solidFill>
                <a:schemeClr val="accent1"/>
              </a:solidFill>
            </a:endParaRPr>
          </a:p>
        </p:txBody>
      </p:sp>
      <p:pic>
        <p:nvPicPr>
          <p:cNvPr id="4" name="תמונה 3" descr="תמונה שמכילה עיגול, צילום מסך, גרפיקה, תרשים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79A921F-7711-C513-D6BC-62EA30C46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54" y="1544393"/>
            <a:ext cx="4711022" cy="4572000"/>
          </a:xfrm>
          <a:prstGeom prst="rect">
            <a:avLst/>
          </a:prstGeom>
        </p:spPr>
      </p:pic>
      <p:pic>
        <p:nvPicPr>
          <p:cNvPr id="7" name="תמונה 6" descr="תמונה שמכילה טקסט, צילום מסך, מלבן, עליל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00CF1B61-CD36-BD9E-2273-DBDA6BF9D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" y="154439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FB8B-819B-5697-B115-BE0E8455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F3326-B5F2-627D-FED6-9CF6BD63A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Data Analysis – Missing Data</a:t>
            </a:r>
            <a:endParaRPr lang="en-US" sz="3733" dirty="0">
              <a:solidFill>
                <a:schemeClr val="accent1"/>
              </a:solidFill>
            </a:endParaRPr>
          </a:p>
        </p:txBody>
      </p:sp>
      <p:pic>
        <p:nvPicPr>
          <p:cNvPr id="4" name="תמונה 3" descr="תמונה שמכילה טקסט, צילום מסך, דפוס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5293903-BAFF-3EE7-DD06-E454C3E40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" y="1748413"/>
            <a:ext cx="5803736" cy="4352802"/>
          </a:xfrm>
          <a:prstGeom prst="rect">
            <a:avLst/>
          </a:prstGeom>
        </p:spPr>
      </p:pic>
      <p:pic>
        <p:nvPicPr>
          <p:cNvPr id="9" name="תמונה 8" descr="תמונה שמכילה טקסט, צילום מסך, דפוס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1A6A081A-BB41-E042-0B30-3525D4499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8412"/>
            <a:ext cx="5803737" cy="43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5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BF4D-5585-77FC-A0BF-D25040191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3950C-C04C-31C9-B597-1DC8FA6C0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Data Analysis – Distribution Histograms</a:t>
            </a:r>
            <a:endParaRPr lang="en-US" sz="3733" dirty="0">
              <a:solidFill>
                <a:schemeClr val="accent1"/>
              </a:solidFill>
            </a:endParaRPr>
          </a:p>
        </p:txBody>
      </p:sp>
      <p:pic>
        <p:nvPicPr>
          <p:cNvPr id="5" name="תמונה 4" descr="תמונה שמכילה תרשים, עלילה, קו, עיצוב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77C8A47-81A9-CD6A-B128-29BF44D9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" y="1858945"/>
            <a:ext cx="5462953" cy="4097215"/>
          </a:xfrm>
          <a:prstGeom prst="rect">
            <a:avLst/>
          </a:prstGeom>
        </p:spPr>
      </p:pic>
      <p:pic>
        <p:nvPicPr>
          <p:cNvPr id="7" name="תמונה 6" descr="תמונה שמכילה טקסט, תרשים, צילום מסך, עליל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E91ED1D2-1637-A426-BE00-76706B6CE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8944"/>
            <a:ext cx="5462955" cy="40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8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32425-BC44-E66D-4744-C7EC2F40C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FDF86-C49A-5DB7-A05E-7E384BD85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Data Analysis – Distribution Histograms</a:t>
            </a:r>
            <a:endParaRPr lang="en-US" sz="3733" dirty="0">
              <a:solidFill>
                <a:schemeClr val="accent1"/>
              </a:solidFill>
            </a:endParaRPr>
          </a:p>
        </p:txBody>
      </p:sp>
      <p:pic>
        <p:nvPicPr>
          <p:cNvPr id="4" name="תמונה 3" descr="תמונה שמכילה תרשים, עלילה, קו, עיצוב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E1CCF5AA-D73C-8053-B768-CF644BB5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33" y="139420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3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13FE6-C032-3D68-F855-3BEF107C1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EFC52-5CC7-AF08-20B0-36F9D89F8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06" y="602585"/>
            <a:ext cx="9793088" cy="546083"/>
          </a:xfrm>
        </p:spPr>
        <p:txBody>
          <a:bodyPr/>
          <a:lstStyle/>
          <a:p>
            <a:r>
              <a:rPr lang="en-US" sz="3733" b="1" dirty="0">
                <a:solidFill>
                  <a:schemeClr val="accent1"/>
                </a:solidFill>
              </a:rPr>
              <a:t>Preprocessing Data: Tabular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1D23137-9942-342A-C264-432762815A91}"/>
              </a:ext>
            </a:extLst>
          </p:cNvPr>
          <p:cNvSpPr txBox="1"/>
          <p:nvPr/>
        </p:nvSpPr>
        <p:spPr>
          <a:xfrm>
            <a:off x="253306" y="1281445"/>
            <a:ext cx="104758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+mj-lt"/>
              <a:buAutoNum type="arabi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Additional </a:t>
            </a: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tabular data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Extracted from the clinical notes text data</a:t>
            </a: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+mj-lt"/>
              <a:buAutoNum type="arabicPeriod"/>
            </a:pPr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kern="100" dirty="0">
                <a:latin typeface="Calibri" panose="020F0502020204030204" pitchFamily="34" charset="0"/>
                <a:ea typeface="Aptos" panose="020B0004020202020204" pitchFamily="34" charset="0"/>
              </a:rPr>
              <a:t>Imputation: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Filling missing data features relative to the input dataset characteristics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Aptos" panose="020B0004020202020204" pitchFamily="34" charset="0"/>
              </a:rPr>
              <a:t>Simple Mean Imputer / KNN Imputer</a:t>
            </a:r>
          </a:p>
          <a:p>
            <a:pPr lvl="0" rtl="0"/>
            <a:endParaRPr lang="en-US" sz="1600" kern="1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 rtl="0">
              <a:buFont typeface="+mj-lt"/>
              <a:buAutoNum type="arabi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Standardization: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Ensures all features contribute equally during model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Applied for continues numeric features (e.g., mmHg, mg/dL, age in years)</a:t>
            </a:r>
          </a:p>
          <a:p>
            <a:pPr marL="342900" lvl="0" indent="-342900" rtl="0">
              <a:buFont typeface="+mj-lt"/>
              <a:buAutoNum type="arabicPeriod"/>
            </a:pPr>
            <a:endParaRPr lang="en-US" sz="16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4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63762</TotalTime>
  <Words>1118</Words>
  <Application>Microsoft Office PowerPoint</Application>
  <PresentationFormat>מסך רחב</PresentationFormat>
  <Paragraphs>205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מאיה שווץ</dc:creator>
  <cp:lastModifiedBy>עידו ליאור</cp:lastModifiedBy>
  <cp:revision>288</cp:revision>
  <dcterms:created xsi:type="dcterms:W3CDTF">2019-06-24T08:35:52Z</dcterms:created>
  <dcterms:modified xsi:type="dcterms:W3CDTF">2025-06-26T13:04:12Z</dcterms:modified>
</cp:coreProperties>
</file>