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 id="2147483662" r:id="rId5"/>
  </p:sldMasterIdLst>
  <p:notesMasterIdLst>
    <p:notesMasterId r:id="rId20"/>
  </p:notesMasterIdLst>
  <p:sldIdLst>
    <p:sldId id="291" r:id="rId6"/>
    <p:sldId id="257" r:id="rId7"/>
    <p:sldId id="311" r:id="rId8"/>
    <p:sldId id="292" r:id="rId9"/>
    <p:sldId id="310" r:id="rId10"/>
    <p:sldId id="299" r:id="rId11"/>
    <p:sldId id="297" r:id="rId12"/>
    <p:sldId id="308" r:id="rId13"/>
    <p:sldId id="309" r:id="rId14"/>
    <p:sldId id="312" r:id="rId15"/>
    <p:sldId id="307" r:id="rId16"/>
    <p:sldId id="298" r:id="rId17"/>
    <p:sldId id="300" r:id="rId18"/>
    <p:sldId id="313" r:id="rId19"/>
  </p:sldIdLst>
  <p:sldSz cx="9144000" cy="5143500" type="screen16x9"/>
  <p:notesSz cx="6858000" cy="9144000"/>
  <p:embeddedFontLst>
    <p:embeddedFont>
      <p:font typeface="Consolas" panose="020B0609020204030204" pitchFamily="49" charset="0"/>
      <p:regular r:id="rId21"/>
      <p:bold r:id="rId22"/>
      <p:italic r:id="rId23"/>
      <p:boldItalic r:id="rId24"/>
    </p:embeddedFont>
    <p:embeddedFont>
      <p:font typeface="Fira Sans Extra Condensed" panose="020B0503050000020004" pitchFamily="34" charset="0"/>
      <p:regular r:id="rId25"/>
      <p:bold r:id="rId26"/>
      <p:italic r:id="rId27"/>
      <p:boldItalic r:id="rId28"/>
    </p:embeddedFont>
    <p:embeddedFont>
      <p:font typeface="Fira Sans Extra Condensed SemiBold"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6085"/>
    <a:srgbClr val="8DAFFD"/>
    <a:srgbClr val="FCBD24"/>
    <a:srgbClr val="000000"/>
    <a:srgbClr val="69B0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979E8-768E-4128-B789-21AF228F1DE0}" v="48" dt="2024-09-15T18:09:1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51" autoAdjust="0"/>
  </p:normalViewPr>
  <p:slideViewPr>
    <p:cSldViewPr snapToGrid="0">
      <p:cViewPr varScale="1">
        <p:scale>
          <a:sx n="108" d="100"/>
          <a:sy n="108" d="100"/>
        </p:scale>
        <p:origin x="3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8b90f49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8b90f49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95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908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8b90f49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8b90f49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455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8b90f49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8b90f49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51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8b90f49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8b90f49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78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17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791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3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0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67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63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cbeb360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9cbeb360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76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9567" y="1106400"/>
            <a:ext cx="3373800" cy="2464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99567" y="3607500"/>
            <a:ext cx="33738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606299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55375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85478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908507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20042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362133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00443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416646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92913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411475"/>
            <a:ext cx="8229600" cy="600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457200" y="1153454"/>
            <a:ext cx="8229600" cy="358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172511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17513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57200" y="411475"/>
            <a:ext cx="8229600" cy="600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400" b="1"/>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600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3454"/>
            <a:ext cx="8229600" cy="3583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FF00FF"/>
          </p15:clr>
        </p15:guide>
        <p15:guide id="2" pos="5472">
          <p15:clr>
            <a:srgbClr val="FF00FF"/>
          </p15:clr>
        </p15:guide>
        <p15:guide id="3" orient="horz" pos="259">
          <p15:clr>
            <a:srgbClr val="FF00FF"/>
          </p15:clr>
        </p15:guide>
        <p15:guide id="4" orient="horz" pos="2984">
          <p15:clr>
            <a:srgbClr val="FF00F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2270769888"/>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999567" y="1106400"/>
            <a:ext cx="7292177" cy="2464200"/>
          </a:xfrm>
          <a:prstGeom prst="rect">
            <a:avLst/>
          </a:prstGeom>
        </p:spPr>
        <p:txBody>
          <a:bodyPr spcFirstLastPara="1" wrap="square" lIns="91425" tIns="91425" rIns="91425" bIns="91425" anchor="ctr" anchorCtr="0">
            <a:noAutofit/>
          </a:bodyPr>
          <a:lstStyle/>
          <a:p>
            <a:pPr algn="ctr"/>
            <a:r>
              <a:rPr lang="en-GB" sz="4000" b="1" i="0" dirty="0">
                <a:solidFill>
                  <a:srgbClr val="2F2F2F"/>
                </a:solidFill>
                <a:effectLst/>
                <a:highlight>
                  <a:srgbClr val="FFFFFF"/>
                </a:highlight>
                <a:latin typeface="Fira Sans Extra Condensed" panose="020B0503050000020004" pitchFamily="34" charset="0"/>
              </a:rPr>
              <a:t>Binary Human-written vs Machine-generated text classification</a:t>
            </a:r>
            <a:endParaRPr sz="4000" b="1" dirty="0">
              <a:latin typeface="Fira Sans Extra Condensed" panose="020B0503050000020004" pitchFamily="34" charset="0"/>
            </a:endParaRPr>
          </a:p>
        </p:txBody>
      </p:sp>
      <p:sp>
        <p:nvSpPr>
          <p:cNvPr id="56" name="Google Shape;56;p15"/>
          <p:cNvSpPr txBox="1">
            <a:spLocks noGrp="1"/>
          </p:cNvSpPr>
          <p:nvPr>
            <p:ph type="subTitle" idx="1"/>
          </p:nvPr>
        </p:nvSpPr>
        <p:spPr>
          <a:xfrm>
            <a:off x="999566" y="3607500"/>
            <a:ext cx="7292177"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sz="1500" dirty="0" err="1"/>
              <a:t>Presented</a:t>
            </a:r>
            <a:r>
              <a:rPr lang="it-IT" sz="1500" dirty="0"/>
              <a:t> by Paolo De Angelis, Edoardo Merli, Giacomo Piergentili, Lorenzo </a:t>
            </a:r>
            <a:r>
              <a:rPr lang="it-IT" sz="1500" dirty="0" err="1"/>
              <a:t>Scaioli</a:t>
            </a: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latin typeface="Fira Sans Extra Condensed"/>
                <a:ea typeface="Fira Sans Extra Condensed"/>
                <a:cs typeface="Fira Sans Extra Condensed"/>
                <a:sym typeface="Fira Sans Extra Condensed"/>
              </a:rPr>
              <a:t>Qualitative </a:t>
            </a:r>
            <a:r>
              <a:rPr lang="it-IT" dirty="0" err="1">
                <a:latin typeface="Fira Sans Extra Condensed"/>
                <a:ea typeface="Fira Sans Extra Condensed"/>
                <a:cs typeface="Fira Sans Extra Condensed"/>
                <a:sym typeface="Fira Sans Extra Condensed"/>
              </a:rPr>
              <a:t>error</a:t>
            </a:r>
            <a:r>
              <a:rPr lang="it-IT" dirty="0">
                <a:latin typeface="Fira Sans Extra Condensed"/>
                <a:ea typeface="Fira Sans Extra Condensed"/>
                <a:cs typeface="Fira Sans Extra Condensed"/>
                <a:sym typeface="Fira Sans Extra Condensed"/>
              </a:rPr>
              <a:t> </a:t>
            </a:r>
            <a:r>
              <a:rPr lang="it-IT" dirty="0" err="1">
                <a:latin typeface="Fira Sans Extra Condensed"/>
                <a:ea typeface="Fira Sans Extra Condensed"/>
                <a:cs typeface="Fira Sans Extra Condensed"/>
                <a:sym typeface="Fira Sans Extra Condensed"/>
              </a:rPr>
              <a:t>analysis</a:t>
            </a:r>
            <a:endParaRPr dirty="0">
              <a:latin typeface="Fira Sans Extra Condensed"/>
              <a:ea typeface="Fira Sans Extra Condensed"/>
              <a:cs typeface="Fira Sans Extra Condensed"/>
              <a:sym typeface="Fira Sans Extra Condensed"/>
            </a:endParaRPr>
          </a:p>
        </p:txBody>
      </p:sp>
      <p:sp>
        <p:nvSpPr>
          <p:cNvPr id="4" name="CasellaDiTesto 3">
            <a:extLst>
              <a:ext uri="{FF2B5EF4-FFF2-40B4-BE49-F238E27FC236}">
                <a16:creationId xmlns:a16="http://schemas.microsoft.com/office/drawing/2014/main" id="{A837CA2F-2B4A-850D-BFBC-66EF5F6B593C}"/>
              </a:ext>
            </a:extLst>
          </p:cNvPr>
          <p:cNvSpPr txBox="1"/>
          <p:nvPr/>
        </p:nvSpPr>
        <p:spPr>
          <a:xfrm>
            <a:off x="457200" y="1213698"/>
            <a:ext cx="5601810" cy="3416320"/>
          </a:xfrm>
          <a:prstGeom prst="rect">
            <a:avLst/>
          </a:prstGeom>
          <a:noFill/>
        </p:spPr>
        <p:txBody>
          <a:bodyPr wrap="square">
            <a:spAutoFit/>
          </a:bodyPr>
          <a:lstStyle/>
          <a:p>
            <a:r>
              <a:rPr lang="en-US" sz="1200" dirty="0">
                <a:solidFill>
                  <a:schemeClr val="tx1"/>
                </a:solidFill>
                <a:latin typeface="Consolas" panose="020B0609020204030204" pitchFamily="49" charset="0"/>
              </a:rPr>
              <a:t>‘</a:t>
            </a:r>
            <a:r>
              <a:rPr lang="en-US" sz="1200" b="0" dirty="0">
                <a:solidFill>
                  <a:schemeClr val="tx1"/>
                </a:solidFill>
                <a:effectLst/>
                <a:latin typeface="Consolas" panose="020B0609020204030204" pitchFamily="49" charset="0"/>
              </a:rPr>
              <a:t>Raxibacumab  is a human monoclonal antibody intended for the prophylaxis and treatment of inhaled anthrax. Its efficacy has been proven in rabbits and monkeys. In December 2012 raxibacumab was approved in the United States for the treatment of inhalational anthrax due to Bacillus anthracis in combination with appropriate antibacterial drugs, and for prophylaxis of inhalational anthrax when alternative therapies are not available or are not appropriate.\n\</a:t>
            </a:r>
            <a:r>
              <a:rPr lang="en-US" sz="1200" b="0" dirty="0" err="1">
                <a:solidFill>
                  <a:schemeClr val="tx1"/>
                </a:solidFill>
                <a:effectLst/>
                <a:latin typeface="Consolas" panose="020B0609020204030204" pitchFamily="49" charset="0"/>
              </a:rPr>
              <a:t>nThe</a:t>
            </a:r>
            <a:r>
              <a:rPr lang="en-US" sz="1200" b="0" dirty="0">
                <a:solidFill>
                  <a:schemeClr val="tx1"/>
                </a:solidFill>
                <a:effectLst/>
                <a:latin typeface="Consolas" panose="020B0609020204030204" pitchFamily="49" charset="0"/>
              </a:rPr>
              <a:t> antibody was discovered in a joint venture between Cambridge Antibody Technology and Human Genome Sciences. Cambridge Antibody Technology discovered the antibody to Human Genome Sciences\'s target and, in 2012, HGS were purchased by GlaxoSmithKline (GSK). In 2017, it was acquired by Emergent BioSolutions\n\</a:t>
            </a:r>
            <a:r>
              <a:rPr lang="en-US" sz="1200" b="0" dirty="0" err="1">
                <a:solidFill>
                  <a:schemeClr val="tx1"/>
                </a:solidFill>
                <a:effectLst/>
                <a:latin typeface="Consolas" panose="020B0609020204030204" pitchFamily="49" charset="0"/>
              </a:rPr>
              <a:t>nSide</a:t>
            </a:r>
            <a:r>
              <a:rPr lang="en-US" sz="1200" b="0" dirty="0">
                <a:solidFill>
                  <a:schemeClr val="tx1"/>
                </a:solidFill>
                <a:effectLst/>
                <a:latin typeface="Consolas" panose="020B0609020204030204" pitchFamily="49" charset="0"/>
              </a:rPr>
              <a:t> effects \n\</a:t>
            </a:r>
            <a:r>
              <a:rPr lang="en-US" sz="1200" b="0" dirty="0" err="1">
                <a:solidFill>
                  <a:schemeClr val="tx1"/>
                </a:solidFill>
                <a:effectLst/>
                <a:latin typeface="Consolas" panose="020B0609020204030204" pitchFamily="49" charset="0"/>
              </a:rPr>
              <a:t>nThe</a:t>
            </a:r>
            <a:r>
              <a:rPr lang="en-US" sz="1200" b="0" dirty="0">
                <a:solidFill>
                  <a:schemeClr val="tx1"/>
                </a:solidFill>
                <a:effectLst/>
                <a:latin typeface="Consolas" panose="020B0609020204030204" pitchFamily="49" charset="0"/>
              </a:rPr>
              <a:t> most commonly observed adverse events are headaches, upper respiratory tract infection, nausea, pain in extremity and pruritus skin itching.\n\</a:t>
            </a:r>
            <a:r>
              <a:rPr lang="en-US" sz="1200" b="0" dirty="0" err="1">
                <a:solidFill>
                  <a:schemeClr val="tx1"/>
                </a:solidFill>
                <a:effectLst/>
                <a:latin typeface="Consolas" panose="020B0609020204030204" pitchFamily="49" charset="0"/>
              </a:rPr>
              <a:t>nPharmacology</a:t>
            </a:r>
            <a:r>
              <a:rPr lang="en-US" sz="1200" b="0" dirty="0">
                <a:solidFill>
                  <a:schemeClr val="tx1"/>
                </a:solidFill>
                <a:effectLst/>
                <a:latin typeface="Consolas" panose="020B0609020204030204" pitchFamily="49" charset="0"/>
              </a:rPr>
              <a:t> \n\</a:t>
            </a:r>
            <a:r>
              <a:rPr lang="en-US" sz="1200" b="0" dirty="0" err="1">
                <a:solidFill>
                  <a:schemeClr val="tx1"/>
                </a:solidFill>
                <a:effectLst/>
                <a:latin typeface="Consolas" panose="020B0609020204030204" pitchFamily="49" charset="0"/>
              </a:rPr>
              <a:t>nRaxibacumab</a:t>
            </a:r>
            <a:r>
              <a:rPr lang="en-US" sz="1200" b="0" dirty="0">
                <a:solidFill>
                  <a:schemeClr val="tx1"/>
                </a:solidFill>
                <a:effectLst/>
                <a:latin typeface="Consolas" panose="020B0609020204030204" pitchFamily="49" charset="0"/>
              </a:rPr>
              <a:t> injection is a monoclonal antibody targeting the protective antigen (PA) component of the lethal toxin of Bacillus anthracis.[…]’</a:t>
            </a:r>
          </a:p>
        </p:txBody>
      </p:sp>
      <p:sp>
        <p:nvSpPr>
          <p:cNvPr id="7" name="CasellaDiTesto 6">
            <a:extLst>
              <a:ext uri="{FF2B5EF4-FFF2-40B4-BE49-F238E27FC236}">
                <a16:creationId xmlns:a16="http://schemas.microsoft.com/office/drawing/2014/main" id="{8E5570DB-778F-C37E-5E18-608B10085C39}"/>
              </a:ext>
            </a:extLst>
          </p:cNvPr>
          <p:cNvSpPr txBox="1"/>
          <p:nvPr/>
        </p:nvSpPr>
        <p:spPr>
          <a:xfrm>
            <a:off x="6642302" y="2067307"/>
            <a:ext cx="1525205" cy="510778"/>
          </a:xfrm>
          <a:prstGeom prst="roundRect">
            <a:avLst/>
          </a:prstGeom>
          <a:noFill/>
          <a:ln w="19050">
            <a:solidFill>
              <a:srgbClr val="FCBD24"/>
            </a:solidFill>
          </a:ln>
        </p:spPr>
        <p:txBody>
          <a:bodyPr wrap="square" rtlCol="0">
            <a:spAutoFit/>
          </a:bodyPr>
          <a:lstStyle/>
          <a:p>
            <a:pPr algn="ctr"/>
            <a:r>
              <a:rPr lang="it-IT" sz="1200" dirty="0">
                <a:solidFill>
                  <a:srgbClr val="FCBD24"/>
                </a:solidFill>
                <a:latin typeface="Fira Sans Extra Condensed SemiBold" panose="020B0604020202020204" charset="0"/>
                <a:ea typeface="Roboto" panose="02000000000000000000" pitchFamily="2" charset="0"/>
                <a:cs typeface="Roboto" panose="02000000000000000000" pitchFamily="2" charset="0"/>
              </a:rPr>
              <a:t>Ground truth: HUMAN-WRITTEN</a:t>
            </a:r>
          </a:p>
        </p:txBody>
      </p:sp>
      <p:sp>
        <p:nvSpPr>
          <p:cNvPr id="8" name="CasellaDiTesto 7">
            <a:extLst>
              <a:ext uri="{FF2B5EF4-FFF2-40B4-BE49-F238E27FC236}">
                <a16:creationId xmlns:a16="http://schemas.microsoft.com/office/drawing/2014/main" id="{A2C61E21-03EF-C66F-AF91-B597100E08EB}"/>
              </a:ext>
            </a:extLst>
          </p:cNvPr>
          <p:cNvSpPr txBox="1"/>
          <p:nvPr/>
        </p:nvSpPr>
        <p:spPr>
          <a:xfrm>
            <a:off x="6642301" y="2921858"/>
            <a:ext cx="1525205" cy="510778"/>
          </a:xfrm>
          <a:prstGeom prst="roundRect">
            <a:avLst/>
          </a:prstGeom>
          <a:noFill/>
          <a:ln w="19050">
            <a:solidFill>
              <a:srgbClr val="FCBD24"/>
            </a:solidFill>
          </a:ln>
        </p:spPr>
        <p:txBody>
          <a:bodyPr wrap="square" rtlCol="0">
            <a:spAutoFit/>
          </a:bodyPr>
          <a:lstStyle/>
          <a:p>
            <a:pPr algn="ctr"/>
            <a:r>
              <a:rPr lang="it-IT" sz="1200" dirty="0" err="1">
                <a:solidFill>
                  <a:srgbClr val="FCBD24"/>
                </a:solidFill>
                <a:latin typeface="Fira Sans Extra Condensed SemiBold" panose="020B0604020202020204" charset="0"/>
                <a:ea typeface="Roboto" panose="02000000000000000000" pitchFamily="2" charset="0"/>
                <a:cs typeface="Roboto" panose="02000000000000000000" pitchFamily="2" charset="0"/>
              </a:rPr>
              <a:t>Prediction</a:t>
            </a:r>
            <a:r>
              <a:rPr lang="it-IT" sz="1200" dirty="0">
                <a:solidFill>
                  <a:srgbClr val="FCBD24"/>
                </a:solidFill>
                <a:latin typeface="Fira Sans Extra Condensed SemiBold" panose="020B0604020202020204" charset="0"/>
                <a:ea typeface="Roboto" panose="02000000000000000000" pitchFamily="2" charset="0"/>
                <a:cs typeface="Roboto" panose="02000000000000000000" pitchFamily="2" charset="0"/>
              </a:rPr>
              <a:t>: </a:t>
            </a:r>
          </a:p>
          <a:p>
            <a:pPr algn="ctr"/>
            <a:r>
              <a:rPr lang="it-IT" sz="1200" dirty="0">
                <a:solidFill>
                  <a:srgbClr val="FCBD24"/>
                </a:solidFill>
                <a:latin typeface="Fira Sans Extra Condensed SemiBold" panose="020B0604020202020204" charset="0"/>
                <a:ea typeface="Roboto" panose="02000000000000000000" pitchFamily="2" charset="0"/>
                <a:cs typeface="Roboto" panose="02000000000000000000" pitchFamily="2" charset="0"/>
              </a:rPr>
              <a:t>MACHINE-GENERATED</a:t>
            </a:r>
          </a:p>
        </p:txBody>
      </p:sp>
      <p:sp>
        <p:nvSpPr>
          <p:cNvPr id="10" name="CasellaDiTesto 9">
            <a:extLst>
              <a:ext uri="{FF2B5EF4-FFF2-40B4-BE49-F238E27FC236}">
                <a16:creationId xmlns:a16="http://schemas.microsoft.com/office/drawing/2014/main" id="{63A858F0-2CB4-745B-C951-309C4AB8456A}"/>
              </a:ext>
            </a:extLst>
          </p:cNvPr>
          <p:cNvSpPr txBox="1"/>
          <p:nvPr/>
        </p:nvSpPr>
        <p:spPr>
          <a:xfrm>
            <a:off x="6601638" y="3776409"/>
            <a:ext cx="1606530" cy="307777"/>
          </a:xfrm>
          <a:prstGeom prst="rect">
            <a:avLst/>
          </a:prstGeom>
          <a:noFill/>
        </p:spPr>
        <p:txBody>
          <a:bodyPr wrap="none" rtlCol="0">
            <a:spAutoFit/>
          </a:bodyPr>
          <a:lstStyle/>
          <a:p>
            <a:pPr algn="ctr"/>
            <a:r>
              <a:rPr lang="it-IT" dirty="0">
                <a:latin typeface="Roboto" panose="02000000000000000000" pitchFamily="2" charset="0"/>
                <a:ea typeface="Roboto" panose="02000000000000000000" pitchFamily="2" charset="0"/>
                <a:cs typeface="Roboto" panose="02000000000000000000" pitchFamily="2" charset="0"/>
              </a:rPr>
              <a:t>Source: Wikipedia</a:t>
            </a:r>
            <a:endParaRPr lang="it-IT"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3187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err="1">
                <a:latin typeface="Fira Sans Extra Condensed"/>
                <a:ea typeface="Fira Sans Extra Condensed"/>
                <a:cs typeface="Fira Sans Extra Condensed"/>
                <a:sym typeface="Fira Sans Extra Condensed"/>
              </a:rPr>
              <a:t>Conclusions</a:t>
            </a:r>
            <a:endParaRPr dirty="0">
              <a:latin typeface="Fira Sans Extra Condensed"/>
              <a:ea typeface="Fira Sans Extra Condensed"/>
              <a:cs typeface="Fira Sans Extra Condensed"/>
              <a:sym typeface="Fira Sans Extra Condensed"/>
            </a:endParaRPr>
          </a:p>
        </p:txBody>
      </p:sp>
      <p:sp>
        <p:nvSpPr>
          <p:cNvPr id="4" name="CasellaDiTesto 3">
            <a:extLst>
              <a:ext uri="{FF2B5EF4-FFF2-40B4-BE49-F238E27FC236}">
                <a16:creationId xmlns:a16="http://schemas.microsoft.com/office/drawing/2014/main" id="{A33DA3F5-CFB1-025C-B7F4-10277D294142}"/>
              </a:ext>
            </a:extLst>
          </p:cNvPr>
          <p:cNvSpPr txBox="1"/>
          <p:nvPr/>
        </p:nvSpPr>
        <p:spPr>
          <a:xfrm>
            <a:off x="457200" y="1663809"/>
            <a:ext cx="8339215" cy="1815882"/>
          </a:xfrm>
          <a:prstGeom prst="rect">
            <a:avLst/>
          </a:prstGeom>
          <a:noFill/>
        </p:spPr>
        <p:txBody>
          <a:bodyPr wrap="square" rtlCol="0">
            <a:spAutoFit/>
          </a:bodyPr>
          <a:lstStyle/>
          <a:p>
            <a:r>
              <a:rPr lang="it-IT" dirty="0" err="1">
                <a:latin typeface="Roboto" panose="02000000000000000000" pitchFamily="2" charset="0"/>
                <a:ea typeface="Roboto" panose="02000000000000000000" pitchFamily="2" charset="0"/>
                <a:cs typeface="Roboto" panose="02000000000000000000" pitchFamily="2" charset="0"/>
              </a:rPr>
              <a:t>Our</a:t>
            </a:r>
            <a:r>
              <a:rPr lang="it-IT" dirty="0">
                <a:latin typeface="Roboto" panose="02000000000000000000" pitchFamily="2" charset="0"/>
                <a:ea typeface="Roboto" panose="02000000000000000000" pitchFamily="2" charset="0"/>
                <a:cs typeface="Roboto" panose="02000000000000000000" pitchFamily="2" charset="0"/>
              </a:rPr>
              <a:t> </a:t>
            </a:r>
            <a:r>
              <a:rPr lang="it-IT" b="1" dirty="0" err="1">
                <a:latin typeface="Roboto" panose="02000000000000000000" pitchFamily="2" charset="0"/>
                <a:ea typeface="Roboto" panose="02000000000000000000" pitchFamily="2" charset="0"/>
                <a:cs typeface="Roboto" panose="02000000000000000000" pitchFamily="2" charset="0"/>
              </a:rPr>
              <a:t>hypothesis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given</a:t>
            </a:r>
            <a:r>
              <a:rPr lang="it-IT" dirty="0">
                <a:latin typeface="Roboto" panose="02000000000000000000" pitchFamily="2" charset="0"/>
                <a:ea typeface="Roboto" panose="02000000000000000000" pitchFamily="2" charset="0"/>
                <a:cs typeface="Roboto" panose="02000000000000000000" pitchFamily="2" charset="0"/>
              </a:rPr>
              <a:t> the </a:t>
            </a:r>
            <a:r>
              <a:rPr lang="it-IT" dirty="0" err="1">
                <a:latin typeface="Roboto" panose="02000000000000000000" pitchFamily="2" charset="0"/>
                <a:ea typeface="Roboto" panose="02000000000000000000" pitchFamily="2" charset="0"/>
                <a:cs typeface="Roboto" panose="02000000000000000000" pitchFamily="2" charset="0"/>
              </a:rPr>
              <a:t>antipodal</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results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between</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validation</a:t>
            </a:r>
            <a:r>
              <a:rPr lang="it-IT" dirty="0">
                <a:latin typeface="Roboto" panose="02000000000000000000" pitchFamily="2" charset="0"/>
                <a:ea typeface="Roboto" panose="02000000000000000000" pitchFamily="2" charset="0"/>
                <a:cs typeface="Roboto" panose="02000000000000000000" pitchFamily="2" charset="0"/>
              </a:rPr>
              <a:t> and test set, </a:t>
            </a:r>
            <a:r>
              <a:rPr lang="it-IT" dirty="0" err="1">
                <a:latin typeface="Roboto" panose="02000000000000000000" pitchFamily="2" charset="0"/>
                <a:ea typeface="Roboto" panose="02000000000000000000" pitchFamily="2" charset="0"/>
                <a:cs typeface="Roboto" panose="02000000000000000000" pitchFamily="2" charset="0"/>
              </a:rPr>
              <a:t>we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believe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that</a:t>
            </a:r>
            <a:r>
              <a:rPr lang="it-IT" dirty="0">
                <a:latin typeface="Roboto" panose="02000000000000000000" pitchFamily="2" charset="0"/>
                <a:ea typeface="Roboto" panose="02000000000000000000" pitchFamily="2" charset="0"/>
                <a:cs typeface="Roboto" panose="02000000000000000000" pitchFamily="2" charset="0"/>
              </a:rPr>
              <a:t> the test set </a:t>
            </a:r>
            <a:r>
              <a:rPr lang="it-IT" dirty="0" err="1">
                <a:latin typeface="Roboto" panose="02000000000000000000" pitchFamily="2" charset="0"/>
                <a:ea typeface="Roboto" panose="02000000000000000000" pitchFamily="2" charset="0"/>
                <a:cs typeface="Roboto" panose="02000000000000000000" pitchFamily="2" charset="0"/>
              </a:rPr>
              <a:t>could</a:t>
            </a:r>
            <a:r>
              <a:rPr lang="it-IT" dirty="0">
                <a:latin typeface="Roboto" panose="02000000000000000000" pitchFamily="2" charset="0"/>
                <a:ea typeface="Roboto" panose="02000000000000000000" pitchFamily="2" charset="0"/>
                <a:cs typeface="Roboto" panose="02000000000000000000" pitchFamily="2" charset="0"/>
              </a:rPr>
              <a:t> be from a </a:t>
            </a:r>
            <a:r>
              <a:rPr lang="it-IT" dirty="0" err="1">
                <a:latin typeface="Roboto" panose="02000000000000000000" pitchFamily="2" charset="0"/>
                <a:ea typeface="Roboto" panose="02000000000000000000" pitchFamily="2" charset="0"/>
                <a:cs typeface="Roboto" panose="02000000000000000000" pitchFamily="2" charset="0"/>
              </a:rPr>
              <a:t>considerably</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different</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distribution</a:t>
            </a:r>
            <a:r>
              <a:rPr lang="it-IT" dirty="0">
                <a:latin typeface="Roboto" panose="02000000000000000000" pitchFamily="2" charset="0"/>
                <a:ea typeface="Roboto" panose="02000000000000000000" pitchFamily="2" charset="0"/>
                <a:cs typeface="Roboto" panose="02000000000000000000" pitchFamily="2" charset="0"/>
              </a:rPr>
              <a:t> from the training set, making </a:t>
            </a:r>
            <a:r>
              <a:rPr lang="it-IT" b="1" dirty="0">
                <a:latin typeface="Roboto" panose="02000000000000000000" pitchFamily="2" charset="0"/>
                <a:ea typeface="Roboto" panose="02000000000000000000" pitchFamily="2" charset="0"/>
                <a:cs typeface="Roboto" panose="02000000000000000000" pitchFamily="2" charset="0"/>
              </a:rPr>
              <a:t>low-</a:t>
            </a:r>
            <a:r>
              <a:rPr lang="it-IT" b="1" dirty="0" err="1">
                <a:latin typeface="Roboto" panose="02000000000000000000" pitchFamily="2" charset="0"/>
                <a:ea typeface="Roboto" panose="02000000000000000000" pitchFamily="2" charset="0"/>
                <a:cs typeface="Roboto" panose="02000000000000000000" pitchFamily="2" charset="0"/>
              </a:rPr>
              <a:t>bias</a:t>
            </a:r>
            <a:r>
              <a:rPr lang="it-IT" dirty="0">
                <a:latin typeface="Roboto" panose="02000000000000000000" pitchFamily="2" charset="0"/>
                <a:ea typeface="Roboto" panose="02000000000000000000" pitchFamily="2" charset="0"/>
                <a:cs typeface="Roboto" panose="02000000000000000000" pitchFamily="2" charset="0"/>
              </a:rPr>
              <a:t> models </a:t>
            </a:r>
            <a:r>
              <a:rPr lang="it-IT" dirty="0" err="1">
                <a:latin typeface="Roboto" panose="02000000000000000000" pitchFamily="2" charset="0"/>
                <a:ea typeface="Roboto" panose="02000000000000000000" pitchFamily="2" charset="0"/>
                <a:cs typeface="Roboto" panose="02000000000000000000" pitchFamily="2" charset="0"/>
              </a:rPr>
              <a:t>perform</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worse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see</a:t>
            </a:r>
            <a:r>
              <a:rPr lang="it-IT" dirty="0">
                <a:latin typeface="Roboto" panose="02000000000000000000" pitchFamily="2" charset="0"/>
                <a:ea typeface="Roboto" panose="02000000000000000000" pitchFamily="2" charset="0"/>
                <a:cs typeface="Roboto" panose="02000000000000000000" pitchFamily="2" charset="0"/>
              </a:rPr>
              <a:t> DeBERTaV3 </a:t>
            </a:r>
            <a:r>
              <a:rPr lang="it-IT" dirty="0" err="1">
                <a:latin typeface="Roboto" panose="02000000000000000000" pitchFamily="2" charset="0"/>
                <a:ea typeface="Roboto" panose="02000000000000000000" pitchFamily="2" charset="0"/>
                <a:cs typeface="Roboto" panose="02000000000000000000" pitchFamily="2" charset="0"/>
              </a:rPr>
              <a:t>series</a:t>
            </a:r>
            <a:r>
              <a:rPr lang="it-IT" dirty="0">
                <a:latin typeface="Roboto" panose="02000000000000000000" pitchFamily="2" charset="0"/>
                <a:ea typeface="Roboto" panose="02000000000000000000" pitchFamily="2" charset="0"/>
                <a:cs typeface="Roboto" panose="02000000000000000000" pitchFamily="2" charset="0"/>
              </a:rPr>
              <a:t>). Next step: validate </a:t>
            </a:r>
            <a:r>
              <a:rPr lang="it-IT" dirty="0" err="1">
                <a:latin typeface="Roboto" panose="02000000000000000000" pitchFamily="2" charset="0"/>
                <a:ea typeface="Roboto" panose="02000000000000000000" pitchFamily="2" charset="0"/>
                <a:cs typeface="Roboto" panose="02000000000000000000" pitchFamily="2" charset="0"/>
              </a:rPr>
              <a:t>this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hypothesis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numerically</a:t>
            </a:r>
            <a:r>
              <a:rPr lang="it-IT" dirty="0">
                <a:latin typeface="Roboto" panose="02000000000000000000" pitchFamily="2" charset="0"/>
                <a:ea typeface="Roboto" panose="02000000000000000000" pitchFamily="2" charset="0"/>
                <a:cs typeface="Roboto" panose="02000000000000000000" pitchFamily="2" charset="0"/>
              </a:rPr>
              <a:t>.</a:t>
            </a:r>
          </a:p>
          <a:p>
            <a:endParaRPr lang="it-IT" dirty="0">
              <a:latin typeface="Roboto" panose="02000000000000000000" pitchFamily="2" charset="0"/>
              <a:ea typeface="Roboto" panose="02000000000000000000" pitchFamily="2" charset="0"/>
              <a:cs typeface="Roboto" panose="02000000000000000000" pitchFamily="2" charset="0"/>
            </a:endParaRPr>
          </a:p>
          <a:p>
            <a:r>
              <a:rPr lang="it-IT" dirty="0" err="1">
                <a:latin typeface="Roboto" panose="02000000000000000000" pitchFamily="2" charset="0"/>
                <a:ea typeface="Roboto" panose="02000000000000000000" pitchFamily="2" charset="0"/>
                <a:cs typeface="Roboto" panose="02000000000000000000" pitchFamily="2" charset="0"/>
              </a:rPr>
              <a:t>Ideas</a:t>
            </a:r>
            <a:r>
              <a:rPr lang="it-IT" dirty="0">
                <a:latin typeface="Roboto" panose="02000000000000000000" pitchFamily="2" charset="0"/>
                <a:ea typeface="Roboto" panose="02000000000000000000" pitchFamily="2" charset="0"/>
                <a:cs typeface="Roboto" panose="02000000000000000000" pitchFamily="2" charset="0"/>
              </a:rPr>
              <a:t> to </a:t>
            </a:r>
            <a:r>
              <a:rPr lang="it-IT" dirty="0" err="1">
                <a:latin typeface="Roboto" panose="02000000000000000000" pitchFamily="2" charset="0"/>
                <a:ea typeface="Roboto" panose="02000000000000000000" pitchFamily="2" charset="0"/>
                <a:cs typeface="Roboto" panose="02000000000000000000" pitchFamily="2" charset="0"/>
              </a:rPr>
              <a:t>improve</a:t>
            </a:r>
            <a:r>
              <a:rPr lang="it-IT" dirty="0">
                <a:latin typeface="Roboto" panose="02000000000000000000" pitchFamily="2" charset="0"/>
                <a:ea typeface="Roboto" panose="02000000000000000000" pitchFamily="2" charset="0"/>
                <a:cs typeface="Roboto" panose="02000000000000000000" pitchFamily="2" charset="0"/>
              </a:rPr>
              <a:t> Transformers models performance:</a:t>
            </a:r>
          </a:p>
          <a:p>
            <a:pPr marL="285750" indent="-285750">
              <a:buFont typeface="Arial" panose="020B0604020202020204" pitchFamily="34" charset="0"/>
              <a:buChar char="•"/>
            </a:pPr>
            <a:r>
              <a:rPr lang="it-IT" dirty="0" err="1">
                <a:latin typeface="Roboto" panose="02000000000000000000" pitchFamily="2" charset="0"/>
                <a:ea typeface="Roboto" panose="02000000000000000000" pitchFamily="2" charset="0"/>
                <a:cs typeface="Roboto" panose="02000000000000000000" pitchFamily="2" charset="0"/>
              </a:rPr>
              <a:t>Explore</a:t>
            </a:r>
            <a:r>
              <a:rPr lang="it-IT" dirty="0">
                <a:latin typeface="Roboto" panose="02000000000000000000" pitchFamily="2" charset="0"/>
                <a:ea typeface="Roboto" panose="02000000000000000000" pitchFamily="2" charset="0"/>
                <a:cs typeface="Roboto" panose="02000000000000000000" pitchFamily="2" charset="0"/>
              </a:rPr>
              <a:t> </a:t>
            </a:r>
            <a:r>
              <a:rPr lang="it-IT" b="1" dirty="0" err="1">
                <a:latin typeface="Roboto" panose="02000000000000000000" pitchFamily="2" charset="0"/>
                <a:ea typeface="Roboto" panose="02000000000000000000" pitchFamily="2" charset="0"/>
                <a:cs typeface="Roboto" panose="02000000000000000000" pitchFamily="2" charset="0"/>
              </a:rPr>
              <a:t>regularization</a:t>
            </a:r>
            <a:r>
              <a:rPr lang="it-IT" dirty="0">
                <a:latin typeface="Roboto" panose="02000000000000000000" pitchFamily="2" charset="0"/>
                <a:ea typeface="Roboto" panose="02000000000000000000" pitchFamily="2" charset="0"/>
                <a:cs typeface="Roboto" panose="02000000000000000000" pitchFamily="2" charset="0"/>
              </a:rPr>
              <a:t> techniques to reduce </a:t>
            </a:r>
            <a:r>
              <a:rPr lang="it-IT" dirty="0" err="1">
                <a:latin typeface="Roboto" panose="02000000000000000000" pitchFamily="2" charset="0"/>
                <a:ea typeface="Roboto" panose="02000000000000000000" pitchFamily="2" charset="0"/>
                <a:cs typeface="Roboto" panose="02000000000000000000" pitchFamily="2" charset="0"/>
              </a:rPr>
              <a:t>variance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connected</a:t>
            </a:r>
            <a:r>
              <a:rPr lang="it-IT" dirty="0">
                <a:latin typeface="Roboto" panose="02000000000000000000" pitchFamily="2" charset="0"/>
                <a:ea typeface="Roboto" panose="02000000000000000000" pitchFamily="2" charset="0"/>
                <a:cs typeface="Roboto" panose="02000000000000000000" pitchFamily="2" charset="0"/>
              </a:rPr>
              <a:t> to </a:t>
            </a:r>
            <a:r>
              <a:rPr lang="it-IT" dirty="0" err="1">
                <a:latin typeface="Roboto" panose="02000000000000000000" pitchFamily="2" charset="0"/>
                <a:ea typeface="Roboto" panose="02000000000000000000" pitchFamily="2" charset="0"/>
                <a:cs typeface="Roboto" panose="02000000000000000000" pitchFamily="2" charset="0"/>
              </a:rPr>
              <a:t>hypothesis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above</a:t>
            </a:r>
            <a:r>
              <a:rPr lang="it-IT" dirty="0">
                <a:latin typeface="Roboto" panose="02000000000000000000" pitchFamily="2" charset="0"/>
                <a:ea typeface="Roboto" panose="02000000000000000000" pitchFamily="2" charset="0"/>
                <a:cs typeface="Roboto" panose="02000000000000000000" pitchFamily="2" charset="0"/>
              </a:rPr>
              <a:t>)</a:t>
            </a:r>
          </a:p>
          <a:p>
            <a:pPr marL="285750" indent="-285750">
              <a:buFont typeface="Arial" panose="020B0604020202020204" pitchFamily="34" charset="0"/>
              <a:buChar char="•"/>
            </a:pPr>
            <a:r>
              <a:rPr lang="it-IT" dirty="0" err="1">
                <a:latin typeface="Roboto" panose="02000000000000000000" pitchFamily="2" charset="0"/>
                <a:ea typeface="Roboto" panose="02000000000000000000" pitchFamily="2" charset="0"/>
                <a:cs typeface="Roboto" panose="02000000000000000000" pitchFamily="2" charset="0"/>
              </a:rPr>
              <a:t>As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only</a:t>
            </a:r>
            <a:r>
              <a:rPr lang="it-IT" dirty="0">
                <a:latin typeface="Roboto" panose="02000000000000000000" pitchFamily="2" charset="0"/>
                <a:ea typeface="Roboto" panose="02000000000000000000" pitchFamily="2" charset="0"/>
                <a:cs typeface="Roboto" panose="02000000000000000000" pitchFamily="2" charset="0"/>
              </a:rPr>
              <a:t> the first 512 tokens of </a:t>
            </a:r>
            <a:r>
              <a:rPr lang="it-IT" dirty="0" err="1">
                <a:latin typeface="Roboto" panose="02000000000000000000" pitchFamily="2" charset="0"/>
                <a:ea typeface="Roboto" panose="02000000000000000000" pitchFamily="2" charset="0"/>
                <a:cs typeface="Roboto" panose="02000000000000000000" pitchFamily="2" charset="0"/>
              </a:rPr>
              <a:t>each</a:t>
            </a:r>
            <a:r>
              <a:rPr lang="it-IT" dirty="0">
                <a:latin typeface="Roboto" panose="02000000000000000000" pitchFamily="2" charset="0"/>
                <a:ea typeface="Roboto" panose="02000000000000000000" pitchFamily="2" charset="0"/>
                <a:cs typeface="Roboto" panose="02000000000000000000" pitchFamily="2" charset="0"/>
              </a:rPr>
              <a:t> text are </a:t>
            </a:r>
            <a:r>
              <a:rPr lang="it-IT" dirty="0" err="1">
                <a:latin typeface="Roboto" panose="02000000000000000000" pitchFamily="2" charset="0"/>
                <a:ea typeface="Roboto" panose="02000000000000000000" pitchFamily="2" charset="0"/>
                <a:cs typeface="Roboto" panose="02000000000000000000" pitchFamily="2" charset="0"/>
              </a:rPr>
              <a:t>used</a:t>
            </a:r>
            <a:r>
              <a:rPr lang="it-IT" dirty="0">
                <a:latin typeface="Roboto" panose="02000000000000000000" pitchFamily="2" charset="0"/>
                <a:ea typeface="Roboto" panose="02000000000000000000" pitchFamily="2" charset="0"/>
                <a:cs typeface="Roboto" panose="02000000000000000000" pitchFamily="2" charset="0"/>
              </a:rPr>
              <a:t>: to </a:t>
            </a:r>
            <a:r>
              <a:rPr lang="it-IT" dirty="0" err="1">
                <a:latin typeface="Roboto" panose="02000000000000000000" pitchFamily="2" charset="0"/>
                <a:ea typeface="Roboto" panose="02000000000000000000" pitchFamily="2" charset="0"/>
                <a:cs typeface="Roboto" panose="02000000000000000000" pitchFamily="2" charset="0"/>
              </a:rPr>
              <a:t>consider</a:t>
            </a:r>
            <a:r>
              <a:rPr lang="it-IT" dirty="0">
                <a:latin typeface="Roboto" panose="02000000000000000000" pitchFamily="2" charset="0"/>
                <a:ea typeface="Roboto" panose="02000000000000000000" pitchFamily="2" charset="0"/>
                <a:cs typeface="Roboto" panose="02000000000000000000" pitchFamily="2" charset="0"/>
              </a:rPr>
              <a:t> the </a:t>
            </a:r>
            <a:r>
              <a:rPr lang="it-IT" dirty="0" err="1">
                <a:latin typeface="Roboto" panose="02000000000000000000" pitchFamily="2" charset="0"/>
                <a:ea typeface="Roboto" panose="02000000000000000000" pitchFamily="2" charset="0"/>
                <a:cs typeface="Roboto" panose="02000000000000000000" pitchFamily="2" charset="0"/>
              </a:rPr>
              <a:t>whole</a:t>
            </a:r>
            <a:r>
              <a:rPr lang="it-IT" dirty="0">
                <a:latin typeface="Roboto" panose="02000000000000000000" pitchFamily="2" charset="0"/>
                <a:ea typeface="Roboto" panose="02000000000000000000" pitchFamily="2" charset="0"/>
                <a:cs typeface="Roboto" panose="02000000000000000000" pitchFamily="2" charset="0"/>
              </a:rPr>
              <a:t> text, </a:t>
            </a:r>
            <a:r>
              <a:rPr lang="it-IT" dirty="0" err="1">
                <a:latin typeface="Roboto" panose="02000000000000000000" pitchFamily="2" charset="0"/>
                <a:ea typeface="Roboto" panose="02000000000000000000" pitchFamily="2" charset="0"/>
                <a:cs typeface="Roboto" panose="02000000000000000000" pitchFamily="2" charset="0"/>
              </a:rPr>
              <a:t>could</a:t>
            </a:r>
            <a:r>
              <a:rPr lang="it-IT" dirty="0">
                <a:latin typeface="Roboto" panose="02000000000000000000" pitchFamily="2" charset="0"/>
                <a:ea typeface="Roboto" panose="02000000000000000000" pitchFamily="2" charset="0"/>
                <a:cs typeface="Roboto" panose="02000000000000000000" pitchFamily="2" charset="0"/>
              </a:rPr>
              <a:t> </a:t>
            </a:r>
            <a:r>
              <a:rPr lang="it-IT" b="1" dirty="0" err="1">
                <a:latin typeface="Roboto" panose="02000000000000000000" pitchFamily="2" charset="0"/>
                <a:ea typeface="Roboto" panose="02000000000000000000" pitchFamily="2" charset="0"/>
                <a:cs typeface="Roboto" panose="02000000000000000000" pitchFamily="2" charset="0"/>
              </a:rPr>
              <a:t>run</a:t>
            </a:r>
            <a:r>
              <a:rPr lang="it-IT" b="1" dirty="0">
                <a:latin typeface="Roboto" panose="02000000000000000000" pitchFamily="2" charset="0"/>
                <a:ea typeface="Roboto" panose="02000000000000000000" pitchFamily="2" charset="0"/>
                <a:cs typeface="Roboto" panose="02000000000000000000" pitchFamily="2" charset="0"/>
              </a:rPr>
              <a:t> the model on </a:t>
            </a:r>
            <a:r>
              <a:rPr lang="it-IT" b="1" dirty="0" err="1">
                <a:latin typeface="Roboto" panose="02000000000000000000" pitchFamily="2" charset="0"/>
                <a:ea typeface="Roboto" panose="02000000000000000000" pitchFamily="2" charset="0"/>
                <a:cs typeface="Roboto" panose="02000000000000000000" pitchFamily="2" charset="0"/>
              </a:rPr>
              <a:t>each</a:t>
            </a:r>
            <a:r>
              <a:rPr lang="it-IT" b="1" dirty="0">
                <a:latin typeface="Roboto" panose="02000000000000000000" pitchFamily="2" charset="0"/>
                <a:ea typeface="Roboto" panose="02000000000000000000" pitchFamily="2" charset="0"/>
                <a:cs typeface="Roboto" panose="02000000000000000000" pitchFamily="2" charset="0"/>
              </a:rPr>
              <a:t> 512 tokens </a:t>
            </a:r>
            <a:r>
              <a:rPr lang="it-IT" b="1" dirty="0" err="1">
                <a:latin typeface="Roboto" panose="02000000000000000000" pitchFamily="2" charset="0"/>
                <a:ea typeface="Roboto" panose="02000000000000000000" pitchFamily="2" charset="0"/>
                <a:cs typeface="Roboto" panose="02000000000000000000" pitchFamily="2" charset="0"/>
              </a:rPr>
              <a:t>portion</a:t>
            </a:r>
            <a:r>
              <a:rPr lang="it-IT" b="1" dirty="0">
                <a:latin typeface="Roboto" panose="02000000000000000000" pitchFamily="2" charset="0"/>
                <a:ea typeface="Roboto" panose="02000000000000000000" pitchFamily="2" charset="0"/>
                <a:cs typeface="Roboto" panose="02000000000000000000" pitchFamily="2" charset="0"/>
              </a:rPr>
              <a:t> </a:t>
            </a:r>
            <a:r>
              <a:rPr lang="it-IT" dirty="0">
                <a:latin typeface="Roboto" panose="02000000000000000000" pitchFamily="2" charset="0"/>
                <a:ea typeface="Roboto" panose="02000000000000000000" pitchFamily="2" charset="0"/>
                <a:cs typeface="Roboto" panose="02000000000000000000" pitchFamily="2" charset="0"/>
              </a:rPr>
              <a:t>of the text, </a:t>
            </a:r>
            <a:r>
              <a:rPr lang="it-IT" dirty="0" err="1">
                <a:latin typeface="Roboto" panose="02000000000000000000" pitchFamily="2" charset="0"/>
                <a:ea typeface="Roboto" panose="02000000000000000000" pitchFamily="2" charset="0"/>
                <a:cs typeface="Roboto" panose="02000000000000000000" pitchFamily="2" charset="0"/>
              </a:rPr>
              <a:t>then</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average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predictions</a:t>
            </a:r>
            <a:r>
              <a:rPr lang="it-IT" dirty="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52636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0" y="1339650"/>
            <a:ext cx="9144000" cy="2464200"/>
          </a:xfrm>
          <a:prstGeom prst="rect">
            <a:avLst/>
          </a:prstGeom>
        </p:spPr>
        <p:txBody>
          <a:bodyPr spcFirstLastPara="1" wrap="square" lIns="91425" tIns="91425" rIns="91425" bIns="91425" anchor="ctr" anchorCtr="0">
            <a:noAutofit/>
          </a:bodyPr>
          <a:lstStyle/>
          <a:p>
            <a:pPr algn="ctr"/>
            <a:r>
              <a:rPr lang="en-GB" sz="4000" b="1" i="0" dirty="0">
                <a:solidFill>
                  <a:srgbClr val="2F2F2F"/>
                </a:solidFill>
                <a:effectLst/>
                <a:highlight>
                  <a:srgbClr val="FFFFFF"/>
                </a:highlight>
                <a:latin typeface="Fira Sans Extra Condensed" panose="020B0503050000020004" pitchFamily="34" charset="0"/>
              </a:rPr>
              <a:t>Thank you for your attention!</a:t>
            </a:r>
            <a:endParaRPr sz="4000" b="1" dirty="0">
              <a:latin typeface="Fira Sans Extra Condensed" panose="020B0503050000020004" pitchFamily="34" charset="0"/>
            </a:endParaRPr>
          </a:p>
        </p:txBody>
      </p:sp>
    </p:spTree>
    <p:extLst>
      <p:ext uri="{BB962C8B-B14F-4D97-AF65-F5344CB8AC3E}">
        <p14:creationId xmlns:p14="http://schemas.microsoft.com/office/powerpoint/2010/main" val="426031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0" y="1339650"/>
            <a:ext cx="9144000" cy="2464200"/>
          </a:xfrm>
          <a:prstGeom prst="rect">
            <a:avLst/>
          </a:prstGeom>
        </p:spPr>
        <p:txBody>
          <a:bodyPr spcFirstLastPara="1" wrap="square" lIns="91425" tIns="91425" rIns="91425" bIns="91425" anchor="ctr" anchorCtr="0">
            <a:noAutofit/>
          </a:bodyPr>
          <a:lstStyle/>
          <a:p>
            <a:pPr algn="ctr"/>
            <a:r>
              <a:rPr lang="en-US" sz="4000" b="1" i="0" dirty="0">
                <a:solidFill>
                  <a:srgbClr val="2F2F2F"/>
                </a:solidFill>
                <a:effectLst/>
                <a:highlight>
                  <a:srgbClr val="FFFFFF"/>
                </a:highlight>
                <a:latin typeface="Fira Sans Extra Condensed" panose="020B0503050000020004" pitchFamily="34" charset="0"/>
              </a:rPr>
              <a:t>Extra</a:t>
            </a:r>
            <a:endParaRPr sz="4000" b="1" dirty="0">
              <a:latin typeface="Fira Sans Extra Condensed" panose="020B0503050000020004" pitchFamily="34" charset="0"/>
            </a:endParaRPr>
          </a:p>
        </p:txBody>
      </p:sp>
    </p:spTree>
    <p:extLst>
      <p:ext uri="{BB962C8B-B14F-4D97-AF65-F5344CB8AC3E}">
        <p14:creationId xmlns:p14="http://schemas.microsoft.com/office/powerpoint/2010/main" val="371961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CasellaDiTesto 1">
            <a:extLst>
              <a:ext uri="{FF2B5EF4-FFF2-40B4-BE49-F238E27FC236}">
                <a16:creationId xmlns:a16="http://schemas.microsoft.com/office/drawing/2014/main" id="{3182858C-8A22-AB87-E6B0-0EE5F787724D}"/>
              </a:ext>
            </a:extLst>
          </p:cNvPr>
          <p:cNvSpPr txBox="1"/>
          <p:nvPr/>
        </p:nvSpPr>
        <p:spPr>
          <a:xfrm>
            <a:off x="1244810" y="2417861"/>
            <a:ext cx="6654387" cy="307777"/>
          </a:xfrm>
          <a:prstGeom prst="rect">
            <a:avLst/>
          </a:prstGeom>
          <a:noFill/>
        </p:spPr>
        <p:txBody>
          <a:bodyPr wrap="none" rtlCol="0">
            <a:spAutoFit/>
          </a:bodyPr>
          <a:lstStyle/>
          <a:p>
            <a:pPr algn="ctr"/>
            <a:r>
              <a:rPr lang="it-IT" dirty="0">
                <a:latin typeface="Roboto" panose="02000000000000000000" pitchFamily="2" charset="0"/>
                <a:ea typeface="Roboto" panose="02000000000000000000" pitchFamily="2" charset="0"/>
                <a:cs typeface="Roboto" panose="02000000000000000000" pitchFamily="2" charset="0"/>
              </a:rPr>
              <a:t>In general, more </a:t>
            </a:r>
            <a:r>
              <a:rPr lang="it-IT" b="1" dirty="0">
                <a:latin typeface="Roboto" panose="02000000000000000000" pitchFamily="2" charset="0"/>
                <a:ea typeface="Roboto" panose="02000000000000000000" pitchFamily="2" charset="0"/>
                <a:cs typeface="Roboto" panose="02000000000000000000" pitchFamily="2" charset="0"/>
              </a:rPr>
              <a:t>FALSE POSITIVES </a:t>
            </a:r>
            <a:r>
              <a:rPr lang="it-IT" dirty="0" err="1">
                <a:latin typeface="Roboto" panose="02000000000000000000" pitchFamily="2" charset="0"/>
                <a:ea typeface="Roboto" panose="02000000000000000000" pitchFamily="2" charset="0"/>
                <a:cs typeface="Roboto" panose="02000000000000000000" pitchFamily="2" charset="0"/>
              </a:rPr>
              <a:t>than</a:t>
            </a:r>
            <a:r>
              <a:rPr lang="it-IT" dirty="0">
                <a:latin typeface="Roboto" panose="02000000000000000000" pitchFamily="2" charset="0"/>
                <a:ea typeface="Roboto" panose="02000000000000000000" pitchFamily="2" charset="0"/>
                <a:cs typeface="Roboto" panose="02000000000000000000" pitchFamily="2" charset="0"/>
              </a:rPr>
              <a:t> FALSE NEGATIVES </a:t>
            </a:r>
            <a:r>
              <a:rPr lang="it-IT" dirty="0" err="1">
                <a:latin typeface="Roboto" panose="02000000000000000000" pitchFamily="2" charset="0"/>
                <a:ea typeface="Roboto" panose="02000000000000000000" pitchFamily="2" charset="0"/>
                <a:cs typeface="Roboto" panose="02000000000000000000" pitchFamily="2" charset="0"/>
              </a:rPr>
              <a:t>errors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across</a:t>
            </a:r>
            <a:r>
              <a:rPr lang="it-IT" dirty="0">
                <a:latin typeface="Roboto" panose="02000000000000000000" pitchFamily="2" charset="0"/>
                <a:ea typeface="Roboto" panose="02000000000000000000" pitchFamily="2" charset="0"/>
                <a:cs typeface="Roboto" panose="02000000000000000000" pitchFamily="2" charset="0"/>
              </a:rPr>
              <a:t> models</a:t>
            </a:r>
            <a:endParaRPr lang="it-IT"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381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definition</a:t>
            </a:r>
            <a:endParaRPr dirty="0">
              <a:latin typeface="Fira Sans Extra Condensed"/>
              <a:ea typeface="Fira Sans Extra Condensed"/>
              <a:cs typeface="Fira Sans Extra Condensed"/>
              <a:sym typeface="Fira Sans Extra Condensed"/>
            </a:endParaRPr>
          </a:p>
        </p:txBody>
      </p:sp>
      <p:sp>
        <p:nvSpPr>
          <p:cNvPr id="4" name="CasellaDiTesto 3">
            <a:extLst>
              <a:ext uri="{FF2B5EF4-FFF2-40B4-BE49-F238E27FC236}">
                <a16:creationId xmlns:a16="http://schemas.microsoft.com/office/drawing/2014/main" id="{4F6267A5-F864-C2D4-6149-3FA3C0253975}"/>
              </a:ext>
            </a:extLst>
          </p:cNvPr>
          <p:cNvSpPr txBox="1"/>
          <p:nvPr/>
        </p:nvSpPr>
        <p:spPr>
          <a:xfrm>
            <a:off x="859283" y="1304532"/>
            <a:ext cx="7425431" cy="307777"/>
          </a:xfrm>
          <a:prstGeom prst="rect">
            <a:avLst/>
          </a:prstGeom>
          <a:noFill/>
          <a:ln w="38100">
            <a:noFill/>
          </a:ln>
        </p:spPr>
        <p:txBody>
          <a:bodyPr wrap="none" rtlCol="0">
            <a:spAutoFit/>
          </a:bodyPr>
          <a:lstStyle/>
          <a:p>
            <a:pPr algn="ctr"/>
            <a:r>
              <a:rPr lang="it-IT" b="1" dirty="0" err="1">
                <a:latin typeface="Roboto" panose="02000000000000000000" pitchFamily="2" charset="0"/>
                <a:ea typeface="Roboto" panose="02000000000000000000" pitchFamily="2" charset="0"/>
                <a:cs typeface="Roboto" panose="02000000000000000000" pitchFamily="2" charset="0"/>
              </a:rPr>
              <a:t>SemEval</a:t>
            </a:r>
            <a:r>
              <a:rPr lang="it-IT" b="1" dirty="0">
                <a:latin typeface="Roboto" panose="02000000000000000000" pitchFamily="2" charset="0"/>
                <a:ea typeface="Roboto" panose="02000000000000000000" pitchFamily="2" charset="0"/>
                <a:cs typeface="Roboto" panose="02000000000000000000" pitchFamily="2" charset="0"/>
              </a:rPr>
              <a:t> 2024 – Task 8: Black-Box Machine-</a:t>
            </a:r>
            <a:r>
              <a:rPr lang="it-IT" b="1" dirty="0" err="1">
                <a:latin typeface="Roboto" panose="02000000000000000000" pitchFamily="2" charset="0"/>
                <a:ea typeface="Roboto" panose="02000000000000000000" pitchFamily="2" charset="0"/>
                <a:cs typeface="Roboto" panose="02000000000000000000" pitchFamily="2" charset="0"/>
              </a:rPr>
              <a:t>Generated</a:t>
            </a:r>
            <a:r>
              <a:rPr lang="it-IT" b="1" dirty="0">
                <a:latin typeface="Roboto" panose="02000000000000000000" pitchFamily="2" charset="0"/>
                <a:ea typeface="Roboto" panose="02000000000000000000" pitchFamily="2" charset="0"/>
                <a:cs typeface="Roboto" panose="02000000000000000000" pitchFamily="2" charset="0"/>
              </a:rPr>
              <a:t> Text </a:t>
            </a:r>
            <a:r>
              <a:rPr lang="it-IT" b="1" dirty="0" err="1">
                <a:latin typeface="Roboto" panose="02000000000000000000" pitchFamily="2" charset="0"/>
                <a:ea typeface="Roboto" panose="02000000000000000000" pitchFamily="2" charset="0"/>
                <a:cs typeface="Roboto" panose="02000000000000000000" pitchFamily="2" charset="0"/>
              </a:rPr>
              <a:t>Detection</a:t>
            </a:r>
            <a:r>
              <a:rPr lang="it-IT" b="1" dirty="0">
                <a:latin typeface="Roboto" panose="02000000000000000000" pitchFamily="2" charset="0"/>
                <a:ea typeface="Roboto" panose="02000000000000000000" pitchFamily="2" charset="0"/>
                <a:cs typeface="Roboto" panose="02000000000000000000" pitchFamily="2" charset="0"/>
              </a:rPr>
              <a:t> (English </a:t>
            </a:r>
            <a:r>
              <a:rPr lang="it-IT" b="1" dirty="0" err="1">
                <a:latin typeface="Roboto" panose="02000000000000000000" pitchFamily="2" charset="0"/>
                <a:ea typeface="Roboto" panose="02000000000000000000" pitchFamily="2" charset="0"/>
                <a:cs typeface="Roboto" panose="02000000000000000000" pitchFamily="2" charset="0"/>
              </a:rPr>
              <a:t>language</a:t>
            </a:r>
            <a:r>
              <a:rPr lang="it-IT" b="1" dirty="0">
                <a:latin typeface="Roboto" panose="02000000000000000000" pitchFamily="2" charset="0"/>
                <a:ea typeface="Roboto" panose="02000000000000000000" pitchFamily="2" charset="0"/>
                <a:cs typeface="Roboto" panose="02000000000000000000" pitchFamily="2" charset="0"/>
              </a:rPr>
              <a:t>)</a:t>
            </a:r>
            <a:endParaRPr lang="en-GB" b="1" dirty="0">
              <a:latin typeface="Roboto" panose="02000000000000000000" pitchFamily="2" charset="0"/>
              <a:ea typeface="Roboto" panose="02000000000000000000" pitchFamily="2" charset="0"/>
              <a:cs typeface="Roboto" panose="02000000000000000000" pitchFamily="2" charset="0"/>
            </a:endParaRPr>
          </a:p>
        </p:txBody>
      </p:sp>
      <p:pic>
        <p:nvPicPr>
          <p:cNvPr id="5" name="Immagine 4">
            <a:extLst>
              <a:ext uri="{FF2B5EF4-FFF2-40B4-BE49-F238E27FC236}">
                <a16:creationId xmlns:a16="http://schemas.microsoft.com/office/drawing/2014/main" id="{B9AB0D74-5060-852B-E3BA-A4AD1BCAC2A8}"/>
              </a:ext>
            </a:extLst>
          </p:cNvPr>
          <p:cNvPicPr>
            <a:picLocks noChangeAspect="1"/>
          </p:cNvPicPr>
          <p:nvPr/>
        </p:nvPicPr>
        <p:blipFill>
          <a:blip r:embed="rId3"/>
          <a:srcRect r="17207"/>
          <a:stretch/>
        </p:blipFill>
        <p:spPr>
          <a:xfrm>
            <a:off x="1624611" y="1778323"/>
            <a:ext cx="5894773" cy="1273139"/>
          </a:xfrm>
          <a:prstGeom prst="rect">
            <a:avLst/>
          </a:prstGeom>
        </p:spPr>
      </p:pic>
      <p:sp>
        <p:nvSpPr>
          <p:cNvPr id="7" name="CasellaDiTesto 6">
            <a:extLst>
              <a:ext uri="{FF2B5EF4-FFF2-40B4-BE49-F238E27FC236}">
                <a16:creationId xmlns:a16="http://schemas.microsoft.com/office/drawing/2014/main" id="{57CF20F8-8AE2-BF22-8570-80DB87F3B443}"/>
              </a:ext>
            </a:extLst>
          </p:cNvPr>
          <p:cNvSpPr txBox="1"/>
          <p:nvPr/>
        </p:nvSpPr>
        <p:spPr>
          <a:xfrm>
            <a:off x="1456400" y="3371365"/>
            <a:ext cx="6231193" cy="307777"/>
          </a:xfrm>
          <a:prstGeom prst="rect">
            <a:avLst/>
          </a:prstGeom>
          <a:noFill/>
          <a:ln w="38100">
            <a:solidFill>
              <a:srgbClr val="FCBD24"/>
            </a:solidFill>
          </a:ln>
        </p:spPr>
        <p:txBody>
          <a:bodyPr wrap="none" rtlCol="0">
            <a:spAutoFit/>
          </a:bodyPr>
          <a:lstStyle/>
          <a:p>
            <a:r>
              <a:rPr lang="it-IT" dirty="0">
                <a:latin typeface="Roboto" panose="02000000000000000000" pitchFamily="2" charset="0"/>
                <a:ea typeface="Roboto" panose="02000000000000000000" pitchFamily="2" charset="0"/>
                <a:cs typeface="Roboto" panose="02000000000000000000" pitchFamily="2" charset="0"/>
              </a:rPr>
              <a:t>Given an input text, </a:t>
            </a:r>
            <a:r>
              <a:rPr lang="it-IT" dirty="0" err="1">
                <a:latin typeface="Roboto" panose="02000000000000000000" pitchFamily="2" charset="0"/>
                <a:ea typeface="Roboto" panose="02000000000000000000" pitchFamily="2" charset="0"/>
                <a:cs typeface="Roboto" panose="02000000000000000000" pitchFamily="2" charset="0"/>
              </a:rPr>
              <a:t>classify</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it</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as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either</a:t>
            </a:r>
            <a:r>
              <a:rPr lang="it-IT" dirty="0">
                <a:latin typeface="Roboto" panose="02000000000000000000" pitchFamily="2" charset="0"/>
                <a:ea typeface="Roboto" panose="02000000000000000000" pitchFamily="2" charset="0"/>
                <a:cs typeface="Roboto" panose="02000000000000000000" pitchFamily="2" charset="0"/>
              </a:rPr>
              <a:t> human-</a:t>
            </a:r>
            <a:r>
              <a:rPr lang="it-IT" dirty="0" err="1">
                <a:latin typeface="Roboto" panose="02000000000000000000" pitchFamily="2" charset="0"/>
                <a:ea typeface="Roboto" panose="02000000000000000000" pitchFamily="2" charset="0"/>
                <a:cs typeface="Roboto" panose="02000000000000000000" pitchFamily="2" charset="0"/>
              </a:rPr>
              <a:t>written</a:t>
            </a:r>
            <a:r>
              <a:rPr lang="it-IT" dirty="0">
                <a:latin typeface="Roboto" panose="02000000000000000000" pitchFamily="2" charset="0"/>
                <a:ea typeface="Roboto" panose="02000000000000000000" pitchFamily="2" charset="0"/>
                <a:cs typeface="Roboto" panose="02000000000000000000" pitchFamily="2" charset="0"/>
              </a:rPr>
              <a:t> or machine-</a:t>
            </a:r>
            <a:r>
              <a:rPr lang="it-IT" dirty="0" err="1">
                <a:latin typeface="Roboto" panose="02000000000000000000" pitchFamily="2" charset="0"/>
                <a:ea typeface="Roboto" panose="02000000000000000000" pitchFamily="2" charset="0"/>
                <a:cs typeface="Roboto" panose="02000000000000000000" pitchFamily="2" charset="0"/>
              </a:rPr>
              <a:t>generated</a:t>
            </a:r>
            <a:endParaRPr lang="en-GB" b="1" dirty="0">
              <a:latin typeface="Roboto" panose="02000000000000000000" pitchFamily="2" charset="0"/>
              <a:ea typeface="Roboto" panose="02000000000000000000" pitchFamily="2" charset="0"/>
              <a:cs typeface="Roboto" panose="02000000000000000000" pitchFamily="2" charset="0"/>
            </a:endParaRPr>
          </a:p>
        </p:txBody>
      </p:sp>
      <p:sp>
        <p:nvSpPr>
          <p:cNvPr id="9" name="CasellaDiTesto 8">
            <a:extLst>
              <a:ext uri="{FF2B5EF4-FFF2-40B4-BE49-F238E27FC236}">
                <a16:creationId xmlns:a16="http://schemas.microsoft.com/office/drawing/2014/main" id="{88973A7D-F89A-AE82-791A-99361F4A02BF}"/>
              </a:ext>
            </a:extLst>
          </p:cNvPr>
          <p:cNvSpPr txBox="1"/>
          <p:nvPr/>
        </p:nvSpPr>
        <p:spPr>
          <a:xfrm>
            <a:off x="1110151" y="4140810"/>
            <a:ext cx="6923690" cy="307777"/>
          </a:xfrm>
          <a:prstGeom prst="rect">
            <a:avLst/>
          </a:prstGeom>
          <a:noFill/>
          <a:ln w="38100">
            <a:noFill/>
          </a:ln>
        </p:spPr>
        <p:txBody>
          <a:bodyPr wrap="none" rtlCol="0">
            <a:spAutoFit/>
          </a:bodyPr>
          <a:lstStyle/>
          <a:p>
            <a:r>
              <a:rPr lang="it-IT" dirty="0" err="1">
                <a:latin typeface="Roboto" panose="02000000000000000000" pitchFamily="2" charset="0"/>
                <a:ea typeface="Roboto" panose="02000000000000000000" pitchFamily="2" charset="0"/>
                <a:cs typeface="Roboto" panose="02000000000000000000" pitchFamily="2" charset="0"/>
              </a:rPr>
              <a:t>Motivation</a:t>
            </a:r>
            <a:r>
              <a:rPr lang="it-IT" dirty="0">
                <a:latin typeface="Roboto" panose="02000000000000000000" pitchFamily="2" charset="0"/>
                <a:ea typeface="Roboto" panose="02000000000000000000" pitchFamily="2" charset="0"/>
                <a:cs typeface="Roboto" panose="02000000000000000000" pitchFamily="2" charset="0"/>
              </a:rPr>
              <a:t>: tackle a </a:t>
            </a:r>
            <a:r>
              <a:rPr lang="it-IT" dirty="0" err="1">
                <a:latin typeface="Roboto" panose="02000000000000000000" pitchFamily="2" charset="0"/>
                <a:ea typeface="Roboto" panose="02000000000000000000" pitchFamily="2" charset="0"/>
                <a:cs typeface="Roboto" panose="02000000000000000000" pitchFamily="2" charset="0"/>
              </a:rPr>
              <a:t>different</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problem</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while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it</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still</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being</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really</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relevant</a:t>
            </a:r>
            <a:r>
              <a:rPr lang="it-IT" dirty="0">
                <a:latin typeface="Roboto" panose="02000000000000000000" pitchFamily="2" charset="0"/>
                <a:ea typeface="Roboto" panose="02000000000000000000" pitchFamily="2" charset="0"/>
                <a:cs typeface="Roboto" panose="02000000000000000000" pitchFamily="2" charset="0"/>
              </a:rPr>
              <a:t> and of </a:t>
            </a:r>
            <a:r>
              <a:rPr lang="it-IT" dirty="0" err="1">
                <a:latin typeface="Roboto" panose="02000000000000000000" pitchFamily="2" charset="0"/>
                <a:ea typeface="Roboto" panose="02000000000000000000" pitchFamily="2" charset="0"/>
                <a:cs typeface="Roboto" panose="02000000000000000000" pitchFamily="2" charset="0"/>
              </a:rPr>
              <a:t>interest</a:t>
            </a:r>
            <a:endParaRPr lang="en-GB" b="1"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Data</a:t>
            </a:r>
            <a:endParaRPr lang="en-GB" dirty="0">
              <a:latin typeface="Fira Sans Extra Condensed"/>
              <a:ea typeface="Fira Sans Extra Condensed"/>
              <a:cs typeface="Fira Sans Extra Condensed"/>
              <a:sym typeface="Fira Sans Extra Condensed"/>
            </a:endParaRPr>
          </a:p>
        </p:txBody>
      </p:sp>
      <p:sp>
        <p:nvSpPr>
          <p:cNvPr id="4" name="CasellaDiTesto 3">
            <a:extLst>
              <a:ext uri="{FF2B5EF4-FFF2-40B4-BE49-F238E27FC236}">
                <a16:creationId xmlns:a16="http://schemas.microsoft.com/office/drawing/2014/main" id="{4F6267A5-F864-C2D4-6149-3FA3C0253975}"/>
              </a:ext>
            </a:extLst>
          </p:cNvPr>
          <p:cNvSpPr txBox="1"/>
          <p:nvPr/>
        </p:nvSpPr>
        <p:spPr>
          <a:xfrm>
            <a:off x="4787115" y="1211175"/>
            <a:ext cx="4000423" cy="3539430"/>
          </a:xfrm>
          <a:prstGeom prst="rect">
            <a:avLst/>
          </a:prstGeom>
          <a:noFill/>
        </p:spPr>
        <p:txBody>
          <a:bodyPr wrap="square" rtlCol="0">
            <a:spAutoFit/>
          </a:bodyPr>
          <a:lstStyle/>
          <a:p>
            <a:r>
              <a:rPr lang="it-IT" dirty="0">
                <a:latin typeface="Roboto" panose="02000000000000000000" pitchFamily="2" charset="0"/>
                <a:ea typeface="Roboto" panose="02000000000000000000" pitchFamily="2" charset="0"/>
                <a:cs typeface="Roboto" panose="02000000000000000000" pitchFamily="2" charset="0"/>
              </a:rPr>
              <a:t>Extension of the </a:t>
            </a:r>
            <a:r>
              <a:rPr lang="it-IT" b="1" dirty="0">
                <a:latin typeface="Roboto" panose="02000000000000000000" pitchFamily="2" charset="0"/>
                <a:ea typeface="Roboto" panose="02000000000000000000" pitchFamily="2" charset="0"/>
                <a:cs typeface="Roboto" panose="02000000000000000000" pitchFamily="2" charset="0"/>
              </a:rPr>
              <a:t>M4 dataset</a:t>
            </a:r>
          </a:p>
          <a:p>
            <a:endParaRPr lang="it-IT" b="1" dirty="0">
              <a:latin typeface="Roboto" panose="02000000000000000000" pitchFamily="2" charset="0"/>
              <a:ea typeface="Roboto" panose="02000000000000000000" pitchFamily="2" charset="0"/>
              <a:cs typeface="Roboto" panose="02000000000000000000" pitchFamily="2" charset="0"/>
            </a:endParaRPr>
          </a:p>
          <a:p>
            <a:r>
              <a:rPr lang="it-IT" b="1" dirty="0" err="1">
                <a:latin typeface="Roboto" panose="02000000000000000000" pitchFamily="2" charset="0"/>
                <a:ea typeface="Roboto" panose="02000000000000000000" pitchFamily="2" charset="0"/>
                <a:cs typeface="Roboto" panose="02000000000000000000" pitchFamily="2" charset="0"/>
              </a:rPr>
              <a:t>Splits</a:t>
            </a:r>
            <a:r>
              <a:rPr lang="it-IT" b="1" dirty="0">
                <a:latin typeface="Roboto" panose="02000000000000000000" pitchFamily="2" charset="0"/>
                <a:ea typeface="Roboto" panose="02000000000000000000" pitchFamily="2" charset="0"/>
                <a:cs typeface="Roboto" panose="02000000000000000000" pitchFamily="2" charset="0"/>
              </a:rPr>
              <a:t>:</a:t>
            </a:r>
          </a:p>
          <a:p>
            <a:pPr marL="285750" indent="-285750">
              <a:buFont typeface="Arial" panose="020B0604020202020204" pitchFamily="34" charset="0"/>
              <a:buChar char="•"/>
            </a:pPr>
            <a:r>
              <a:rPr lang="it-IT" dirty="0">
                <a:latin typeface="Roboto" panose="02000000000000000000" pitchFamily="2" charset="0"/>
                <a:ea typeface="Roboto" panose="02000000000000000000" pitchFamily="2" charset="0"/>
                <a:cs typeface="Roboto" panose="02000000000000000000" pitchFamily="2" charset="0"/>
              </a:rPr>
              <a:t>Train: </a:t>
            </a:r>
            <a:r>
              <a:rPr lang="it-IT" b="1" dirty="0">
                <a:latin typeface="Roboto" panose="02000000000000000000" pitchFamily="2" charset="0"/>
                <a:ea typeface="Roboto" panose="02000000000000000000" pitchFamily="2" charset="0"/>
                <a:cs typeface="Roboto" panose="02000000000000000000" pitchFamily="2" charset="0"/>
              </a:rPr>
              <a:t>120K</a:t>
            </a:r>
          </a:p>
          <a:p>
            <a:pPr marL="285750" indent="-285750">
              <a:buFont typeface="Arial" panose="020B0604020202020204" pitchFamily="34" charset="0"/>
              <a:buChar char="•"/>
            </a:pPr>
            <a:r>
              <a:rPr lang="it-IT" dirty="0" err="1">
                <a:latin typeface="Roboto" panose="02000000000000000000" pitchFamily="2" charset="0"/>
                <a:ea typeface="Roboto" panose="02000000000000000000" pitchFamily="2" charset="0"/>
                <a:cs typeface="Roboto" panose="02000000000000000000" pitchFamily="2" charset="0"/>
              </a:rPr>
              <a:t>Validation</a:t>
            </a:r>
            <a:r>
              <a:rPr lang="it-IT" dirty="0">
                <a:latin typeface="Roboto" panose="02000000000000000000" pitchFamily="2" charset="0"/>
                <a:ea typeface="Roboto" panose="02000000000000000000" pitchFamily="2" charset="0"/>
                <a:cs typeface="Roboto" panose="02000000000000000000" pitchFamily="2" charset="0"/>
              </a:rPr>
              <a:t>: </a:t>
            </a:r>
            <a:r>
              <a:rPr lang="it-IT" b="1" dirty="0">
                <a:latin typeface="Roboto" panose="02000000000000000000" pitchFamily="2" charset="0"/>
                <a:ea typeface="Roboto" panose="02000000000000000000" pitchFamily="2" charset="0"/>
                <a:cs typeface="Roboto" panose="02000000000000000000" pitchFamily="2" charset="0"/>
              </a:rPr>
              <a:t>5K</a:t>
            </a:r>
          </a:p>
          <a:p>
            <a:pPr marL="285750" indent="-285750">
              <a:buFont typeface="Arial" panose="020B0604020202020204" pitchFamily="34" charset="0"/>
              <a:buChar char="•"/>
            </a:pPr>
            <a:r>
              <a:rPr lang="it-IT" dirty="0">
                <a:latin typeface="Roboto" panose="02000000000000000000" pitchFamily="2" charset="0"/>
                <a:ea typeface="Roboto" panose="02000000000000000000" pitchFamily="2" charset="0"/>
                <a:cs typeface="Roboto" panose="02000000000000000000" pitchFamily="2" charset="0"/>
              </a:rPr>
              <a:t>Test: </a:t>
            </a:r>
            <a:r>
              <a:rPr lang="it-IT" b="1" dirty="0">
                <a:latin typeface="Roboto" panose="02000000000000000000" pitchFamily="2" charset="0"/>
                <a:ea typeface="Roboto" panose="02000000000000000000" pitchFamily="2" charset="0"/>
                <a:cs typeface="Roboto" panose="02000000000000000000" pitchFamily="2" charset="0"/>
              </a:rPr>
              <a:t>34K</a:t>
            </a:r>
          </a:p>
          <a:p>
            <a:r>
              <a:rPr lang="it-IT" dirty="0" err="1">
                <a:latin typeface="Roboto" panose="02000000000000000000" pitchFamily="2" charset="0"/>
                <a:ea typeface="Roboto" panose="02000000000000000000" pitchFamily="2" charset="0"/>
                <a:cs typeface="Roboto" panose="02000000000000000000" pitchFamily="2" charset="0"/>
              </a:rPr>
              <a:t>All</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approximately</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balanced</a:t>
            </a:r>
            <a:endParaRPr lang="it-IT"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it-IT" dirty="0">
              <a:latin typeface="Roboto" panose="02000000000000000000" pitchFamily="2" charset="0"/>
              <a:ea typeface="Roboto" panose="02000000000000000000" pitchFamily="2" charset="0"/>
              <a:cs typeface="Roboto" panose="02000000000000000000" pitchFamily="2" charset="0"/>
            </a:endParaRPr>
          </a:p>
          <a:p>
            <a:r>
              <a:rPr lang="it-IT" dirty="0">
                <a:latin typeface="Roboto" panose="02000000000000000000" pitchFamily="2" charset="0"/>
                <a:ea typeface="Roboto" panose="02000000000000000000" pitchFamily="2" charset="0"/>
                <a:cs typeface="Roboto" panose="02000000000000000000" pitchFamily="2" charset="0"/>
              </a:rPr>
              <a:t>Train </a:t>
            </a:r>
            <a:r>
              <a:rPr lang="it-IT" b="1" dirty="0" err="1">
                <a:latin typeface="Roboto" panose="02000000000000000000" pitchFamily="2" charset="0"/>
                <a:ea typeface="Roboto" panose="02000000000000000000" pitchFamily="2" charset="0"/>
                <a:cs typeface="Roboto" panose="02000000000000000000" pitchFamily="2" charset="0"/>
              </a:rPr>
              <a:t>LLMs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DaVinci</a:t>
            </a:r>
            <a:r>
              <a:rPr lang="it-IT" dirty="0">
                <a:latin typeface="Roboto" panose="02000000000000000000" pitchFamily="2" charset="0"/>
                <a:ea typeface="Roboto" panose="02000000000000000000" pitchFamily="2" charset="0"/>
                <a:cs typeface="Roboto" panose="02000000000000000000" pitchFamily="2" charset="0"/>
              </a:rPr>
              <a:t>, ChatGPT, Dolly, </a:t>
            </a:r>
            <a:r>
              <a:rPr lang="it-IT" dirty="0" err="1">
                <a:latin typeface="Roboto" panose="02000000000000000000" pitchFamily="2" charset="0"/>
                <a:ea typeface="Roboto" panose="02000000000000000000" pitchFamily="2" charset="0"/>
                <a:cs typeface="Roboto" panose="02000000000000000000" pitchFamily="2" charset="0"/>
              </a:rPr>
              <a:t>Cohere</a:t>
            </a:r>
            <a:endParaRPr lang="it-IT" dirty="0">
              <a:latin typeface="Roboto" panose="02000000000000000000" pitchFamily="2" charset="0"/>
              <a:ea typeface="Roboto" panose="02000000000000000000" pitchFamily="2" charset="0"/>
              <a:cs typeface="Roboto" panose="02000000000000000000" pitchFamily="2" charset="0"/>
            </a:endParaRPr>
          </a:p>
          <a:p>
            <a:pPr algn="just"/>
            <a:r>
              <a:rPr lang="it-IT" dirty="0" err="1">
                <a:latin typeface="Roboto" panose="02000000000000000000" pitchFamily="2" charset="0"/>
                <a:ea typeface="Roboto" panose="02000000000000000000" pitchFamily="2" charset="0"/>
                <a:cs typeface="Roboto" panose="02000000000000000000" pitchFamily="2" charset="0"/>
              </a:rPr>
              <a:t>Validation</a:t>
            </a:r>
            <a:r>
              <a:rPr lang="it-IT" dirty="0">
                <a:latin typeface="Roboto" panose="02000000000000000000" pitchFamily="2" charset="0"/>
                <a:ea typeface="Roboto" panose="02000000000000000000" pitchFamily="2" charset="0"/>
                <a:cs typeface="Roboto" panose="02000000000000000000" pitchFamily="2" charset="0"/>
              </a:rPr>
              <a:t> </a:t>
            </a:r>
            <a:r>
              <a:rPr lang="it-IT" b="1" dirty="0">
                <a:latin typeface="Roboto" panose="02000000000000000000" pitchFamily="2" charset="0"/>
                <a:ea typeface="Roboto" panose="02000000000000000000" pitchFamily="2" charset="0"/>
                <a:cs typeface="Roboto" panose="02000000000000000000" pitchFamily="2" charset="0"/>
              </a:rPr>
              <a:t>LLM</a:t>
            </a:r>
            <a:r>
              <a:rPr lang="it-IT" dirty="0">
                <a:latin typeface="Roboto" panose="02000000000000000000" pitchFamily="2" charset="0"/>
                <a:ea typeface="Roboto" panose="02000000000000000000" pitchFamily="2" charset="0"/>
                <a:cs typeface="Roboto" panose="02000000000000000000" pitchFamily="2" charset="0"/>
              </a:rPr>
              <a:t>: BLOOMZ</a:t>
            </a:r>
          </a:p>
          <a:p>
            <a:pPr algn="just"/>
            <a:r>
              <a:rPr lang="it-IT" dirty="0">
                <a:latin typeface="Roboto" panose="02000000000000000000" pitchFamily="2" charset="0"/>
                <a:ea typeface="Roboto" panose="02000000000000000000" pitchFamily="2" charset="0"/>
                <a:cs typeface="Roboto" panose="02000000000000000000" pitchFamily="2" charset="0"/>
              </a:rPr>
              <a:t>Test </a:t>
            </a:r>
            <a:r>
              <a:rPr lang="it-IT" dirty="0" err="1">
                <a:latin typeface="Roboto" panose="02000000000000000000" pitchFamily="2" charset="0"/>
                <a:ea typeface="Roboto" panose="02000000000000000000" pitchFamily="2" charset="0"/>
                <a:cs typeface="Roboto" panose="02000000000000000000" pitchFamily="2" charset="0"/>
              </a:rPr>
              <a:t>LLMs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unknown</a:t>
            </a:r>
            <a:endParaRPr lang="it-IT" dirty="0">
              <a:latin typeface="Roboto" panose="02000000000000000000" pitchFamily="2" charset="0"/>
              <a:ea typeface="Roboto" panose="02000000000000000000" pitchFamily="2" charset="0"/>
              <a:cs typeface="Roboto" panose="02000000000000000000" pitchFamily="2" charset="0"/>
            </a:endParaRPr>
          </a:p>
          <a:p>
            <a:endParaRPr lang="it-IT" dirty="0">
              <a:latin typeface="Roboto" panose="02000000000000000000" pitchFamily="2" charset="0"/>
              <a:ea typeface="Roboto" panose="02000000000000000000" pitchFamily="2" charset="0"/>
              <a:cs typeface="Roboto" panose="02000000000000000000" pitchFamily="2" charset="0"/>
            </a:endParaRPr>
          </a:p>
          <a:p>
            <a:r>
              <a:rPr lang="it-IT" b="1" dirty="0">
                <a:latin typeface="Roboto" panose="02000000000000000000" pitchFamily="2" charset="0"/>
                <a:ea typeface="Roboto" panose="02000000000000000000" pitchFamily="2" charset="0"/>
                <a:cs typeface="Roboto" panose="02000000000000000000" pitchFamily="2" charset="0"/>
              </a:rPr>
              <a:t>Sources/domains</a:t>
            </a:r>
            <a:r>
              <a:rPr lang="it-IT" dirty="0">
                <a:latin typeface="Roboto" panose="02000000000000000000" pitchFamily="2" charset="0"/>
                <a:ea typeface="Roboto" panose="02000000000000000000" pitchFamily="2" charset="0"/>
                <a:cs typeface="Roboto" panose="02000000000000000000" pitchFamily="2" charset="0"/>
              </a:rPr>
              <a:t>: Wikipedia, WikiHow, Reddit, </a:t>
            </a:r>
            <a:r>
              <a:rPr lang="it-IT" dirty="0" err="1">
                <a:latin typeface="Roboto" panose="02000000000000000000" pitchFamily="2" charset="0"/>
                <a:ea typeface="Roboto" panose="02000000000000000000" pitchFamily="2" charset="0"/>
                <a:cs typeface="Roboto" panose="02000000000000000000" pitchFamily="2" charset="0"/>
              </a:rPr>
              <a:t>arXiv</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PeerRead</a:t>
            </a:r>
            <a:endParaRPr lang="it-IT" dirty="0">
              <a:latin typeface="Roboto" panose="02000000000000000000" pitchFamily="2" charset="0"/>
              <a:ea typeface="Roboto" panose="02000000000000000000" pitchFamily="2" charset="0"/>
              <a:cs typeface="Roboto" panose="02000000000000000000" pitchFamily="2" charset="0"/>
            </a:endParaRPr>
          </a:p>
          <a:p>
            <a:endParaRPr lang="it-IT" dirty="0">
              <a:latin typeface="Roboto" panose="02000000000000000000" pitchFamily="2" charset="0"/>
              <a:ea typeface="Roboto" panose="02000000000000000000" pitchFamily="2" charset="0"/>
              <a:cs typeface="Roboto" panose="02000000000000000000" pitchFamily="2" charset="0"/>
            </a:endParaRPr>
          </a:p>
          <a:p>
            <a:r>
              <a:rPr lang="it-IT" b="1" dirty="0" err="1">
                <a:latin typeface="Roboto" panose="02000000000000000000" pitchFamily="2" charset="0"/>
                <a:ea typeface="Roboto" panose="02000000000000000000" pitchFamily="2" charset="0"/>
                <a:cs typeface="Roboto" panose="02000000000000000000" pitchFamily="2" charset="0"/>
              </a:rPr>
              <a:t>Metrics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accuracy</a:t>
            </a:r>
            <a:r>
              <a:rPr lang="it-IT" dirty="0">
                <a:latin typeface="Roboto" panose="02000000000000000000" pitchFamily="2" charset="0"/>
                <a:ea typeface="Roboto" panose="02000000000000000000" pitchFamily="2" charset="0"/>
                <a:cs typeface="Roboto" panose="02000000000000000000" pitchFamily="2" charset="0"/>
              </a:rPr>
              <a:t> and F1-score</a:t>
            </a:r>
          </a:p>
        </p:txBody>
      </p:sp>
      <p:pic>
        <p:nvPicPr>
          <p:cNvPr id="5" name="Immagine 4" descr="Immagine che contiene testo, schermata, diagramma, linea&#10;&#10;Descrizione generata automaticamente">
            <a:extLst>
              <a:ext uri="{FF2B5EF4-FFF2-40B4-BE49-F238E27FC236}">
                <a16:creationId xmlns:a16="http://schemas.microsoft.com/office/drawing/2014/main" id="{B145A5D7-6D0C-6E16-B1C7-5D60A431BA91}"/>
              </a:ext>
            </a:extLst>
          </p:cNvPr>
          <p:cNvPicPr>
            <a:picLocks noChangeAspect="1"/>
          </p:cNvPicPr>
          <p:nvPr/>
        </p:nvPicPr>
        <p:blipFill>
          <a:blip r:embed="rId3"/>
          <a:srcRect l="7119" r="8677"/>
          <a:stretch/>
        </p:blipFill>
        <p:spPr>
          <a:xfrm>
            <a:off x="356462" y="1211175"/>
            <a:ext cx="4215539" cy="1668817"/>
          </a:xfrm>
          <a:prstGeom prst="rect">
            <a:avLst/>
          </a:prstGeom>
        </p:spPr>
      </p:pic>
      <p:pic>
        <p:nvPicPr>
          <p:cNvPr id="7" name="Immagine 6" descr="Immagine che contiene schermata, diagramma, Diagramma, linea&#10;&#10;Descrizione generata automaticamente">
            <a:extLst>
              <a:ext uri="{FF2B5EF4-FFF2-40B4-BE49-F238E27FC236}">
                <a16:creationId xmlns:a16="http://schemas.microsoft.com/office/drawing/2014/main" id="{72724D82-7E3F-B311-D896-12AB8376A8FA}"/>
              </a:ext>
            </a:extLst>
          </p:cNvPr>
          <p:cNvPicPr>
            <a:picLocks noChangeAspect="1"/>
          </p:cNvPicPr>
          <p:nvPr/>
        </p:nvPicPr>
        <p:blipFill>
          <a:blip r:embed="rId4"/>
          <a:srcRect l="7248" r="7039"/>
          <a:stretch/>
        </p:blipFill>
        <p:spPr>
          <a:xfrm>
            <a:off x="356462" y="2947799"/>
            <a:ext cx="4291155" cy="1668817"/>
          </a:xfrm>
          <a:prstGeom prst="rect">
            <a:avLst/>
          </a:prstGeom>
        </p:spPr>
      </p:pic>
    </p:spTree>
    <p:extLst>
      <p:ext uri="{BB962C8B-B14F-4D97-AF65-F5344CB8AC3E}">
        <p14:creationId xmlns:p14="http://schemas.microsoft.com/office/powerpoint/2010/main" val="10202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Baselines: </a:t>
            </a:r>
            <a:r>
              <a:rPr lang="it-IT" dirty="0" err="1"/>
              <a:t>DistilBERT</a:t>
            </a:r>
            <a:endParaRPr dirty="0">
              <a:latin typeface="Fira Sans Extra Condensed"/>
              <a:ea typeface="Fira Sans Extra Condensed"/>
              <a:cs typeface="Fira Sans Extra Condensed"/>
              <a:sym typeface="Fira Sans Extra Condensed"/>
            </a:endParaRPr>
          </a:p>
        </p:txBody>
      </p:sp>
      <p:sp>
        <p:nvSpPr>
          <p:cNvPr id="9" name="CasellaDiTesto 8">
            <a:extLst>
              <a:ext uri="{FF2B5EF4-FFF2-40B4-BE49-F238E27FC236}">
                <a16:creationId xmlns:a16="http://schemas.microsoft.com/office/drawing/2014/main" id="{2D770271-3656-B13A-118B-FFAE4EBC9B5B}"/>
              </a:ext>
            </a:extLst>
          </p:cNvPr>
          <p:cNvSpPr txBox="1"/>
          <p:nvPr/>
        </p:nvSpPr>
        <p:spPr>
          <a:xfrm>
            <a:off x="908932" y="1816295"/>
            <a:ext cx="4000423" cy="2462213"/>
          </a:xfrm>
          <a:prstGeom prst="rect">
            <a:avLst/>
          </a:prstGeom>
          <a:noFill/>
        </p:spPr>
        <p:txBody>
          <a:bodyPr wrap="square" rtlCol="0">
            <a:spAutoFit/>
          </a:bodyPr>
          <a:lstStyle/>
          <a:p>
            <a:r>
              <a:rPr lang="it-IT" dirty="0" err="1">
                <a:latin typeface="Roboto" panose="02000000000000000000" pitchFamily="2" charset="0"/>
                <a:ea typeface="Roboto" panose="02000000000000000000" pitchFamily="2" charset="0"/>
                <a:cs typeface="Roboto" panose="02000000000000000000" pitchFamily="2" charset="0"/>
              </a:rPr>
              <a:t>Pre-trained</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using</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distillation</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using</a:t>
            </a:r>
            <a:r>
              <a:rPr lang="it-IT" dirty="0">
                <a:latin typeface="Roboto" panose="02000000000000000000" pitchFamily="2" charset="0"/>
                <a:ea typeface="Roboto" panose="02000000000000000000" pitchFamily="2" charset="0"/>
                <a:cs typeface="Roboto" panose="02000000000000000000" pitchFamily="2" charset="0"/>
              </a:rPr>
              <a:t> BERT </a:t>
            </a:r>
            <a:r>
              <a:rPr lang="it-IT" dirty="0" err="1">
                <a:latin typeface="Roboto" panose="02000000000000000000" pitchFamily="2" charset="0"/>
                <a:ea typeface="Roboto" panose="02000000000000000000" pitchFamily="2" charset="0"/>
                <a:cs typeface="Roboto" panose="02000000000000000000" pitchFamily="2" charset="0"/>
              </a:rPr>
              <a:t>as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teacher</a:t>
            </a:r>
            <a:endParaRPr lang="it-IT" dirty="0">
              <a:latin typeface="Roboto" panose="02000000000000000000" pitchFamily="2" charset="0"/>
              <a:ea typeface="Roboto" panose="02000000000000000000" pitchFamily="2" charset="0"/>
              <a:cs typeface="Roboto" panose="02000000000000000000" pitchFamily="2" charset="0"/>
            </a:endParaRPr>
          </a:p>
          <a:p>
            <a:endParaRPr lang="it-IT" b="1" dirty="0">
              <a:latin typeface="Roboto" panose="02000000000000000000" pitchFamily="2" charset="0"/>
              <a:ea typeface="Roboto" panose="02000000000000000000" pitchFamily="2" charset="0"/>
              <a:cs typeface="Roboto" panose="02000000000000000000" pitchFamily="2" charset="0"/>
            </a:endParaRPr>
          </a:p>
          <a:p>
            <a:r>
              <a:rPr lang="it-IT" dirty="0" err="1">
                <a:latin typeface="Roboto" panose="02000000000000000000" pitchFamily="2" charset="0"/>
                <a:ea typeface="Roboto" panose="02000000000000000000" pitchFamily="2" charset="0"/>
                <a:cs typeface="Roboto" panose="02000000000000000000" pitchFamily="2" charset="0"/>
              </a:rPr>
              <a:t>Used</a:t>
            </a:r>
            <a:r>
              <a:rPr lang="it-IT" dirty="0">
                <a:latin typeface="Roboto" panose="02000000000000000000" pitchFamily="2" charset="0"/>
                <a:ea typeface="Roboto" panose="02000000000000000000" pitchFamily="2" charset="0"/>
                <a:cs typeface="Roboto" panose="02000000000000000000" pitchFamily="2" charset="0"/>
              </a:rPr>
              <a:t> in </a:t>
            </a:r>
            <a:r>
              <a:rPr lang="it-IT" dirty="0" err="1">
                <a:latin typeface="Roboto" panose="02000000000000000000" pitchFamily="2" charset="0"/>
                <a:ea typeface="Roboto" panose="02000000000000000000" pitchFamily="2" charset="0"/>
                <a:cs typeface="Roboto" panose="02000000000000000000" pitchFamily="2" charset="0"/>
              </a:rPr>
              <a:t>two</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versions</a:t>
            </a:r>
            <a:r>
              <a:rPr lang="it-IT" dirty="0">
                <a:latin typeface="Roboto" panose="02000000000000000000" pitchFamily="2" charset="0"/>
                <a:ea typeface="Roboto" panose="02000000000000000000" pitchFamily="2" charset="0"/>
                <a:cs typeface="Roboto" panose="02000000000000000000" pitchFamily="2" charset="0"/>
              </a:rPr>
              <a:t>:</a:t>
            </a:r>
          </a:p>
          <a:p>
            <a:pPr marL="285750" indent="-285750">
              <a:buFont typeface="Arial" panose="020B0604020202020204" pitchFamily="34" charset="0"/>
              <a:buChar char="•"/>
            </a:pPr>
            <a:r>
              <a:rPr lang="it-IT" dirty="0">
                <a:latin typeface="Roboto" panose="02000000000000000000" pitchFamily="2" charset="0"/>
                <a:ea typeface="Roboto" panose="02000000000000000000" pitchFamily="2" charset="0"/>
                <a:cs typeface="Roboto" panose="02000000000000000000" pitchFamily="2" charset="0"/>
              </a:rPr>
              <a:t>with </a:t>
            </a:r>
            <a:r>
              <a:rPr lang="it-IT" b="1" dirty="0" err="1">
                <a:latin typeface="Roboto" panose="02000000000000000000" pitchFamily="2" charset="0"/>
                <a:ea typeface="Roboto" panose="02000000000000000000" pitchFamily="2" charset="0"/>
                <a:cs typeface="Roboto" panose="02000000000000000000" pitchFamily="2" charset="0"/>
              </a:rPr>
              <a:t>frozen</a:t>
            </a:r>
            <a:r>
              <a:rPr lang="it-IT" b="1" dirty="0">
                <a:latin typeface="Roboto" panose="02000000000000000000" pitchFamily="2" charset="0"/>
                <a:ea typeface="Roboto" panose="02000000000000000000" pitchFamily="2" charset="0"/>
                <a:cs typeface="Roboto" panose="02000000000000000000" pitchFamily="2" charset="0"/>
              </a:rPr>
              <a:t> </a:t>
            </a:r>
            <a:r>
              <a:rPr lang="it-IT" b="1" dirty="0" err="1">
                <a:latin typeface="Roboto" panose="02000000000000000000" pitchFamily="2" charset="0"/>
                <a:ea typeface="Roboto" panose="02000000000000000000" pitchFamily="2" charset="0"/>
                <a:cs typeface="Roboto" panose="02000000000000000000" pitchFamily="2" charset="0"/>
              </a:rPr>
              <a:t>backbone</a:t>
            </a:r>
            <a:endParaRPr lang="it-IT" b="1"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it-IT" dirty="0">
                <a:latin typeface="Roboto" panose="02000000000000000000" pitchFamily="2" charset="0"/>
                <a:ea typeface="Roboto" panose="02000000000000000000" pitchFamily="2" charset="0"/>
                <a:cs typeface="Roboto" panose="02000000000000000000" pitchFamily="2" charset="0"/>
              </a:rPr>
              <a:t>with </a:t>
            </a:r>
            <a:r>
              <a:rPr lang="it-IT" b="1" dirty="0" err="1">
                <a:latin typeface="Roboto" panose="02000000000000000000" pitchFamily="2" charset="0"/>
                <a:ea typeface="Roboto" panose="02000000000000000000" pitchFamily="2" charset="0"/>
                <a:cs typeface="Roboto" panose="02000000000000000000" pitchFamily="2" charset="0"/>
              </a:rPr>
              <a:t>fully</a:t>
            </a:r>
            <a:r>
              <a:rPr lang="it-IT" b="1" dirty="0">
                <a:latin typeface="Roboto" panose="02000000000000000000" pitchFamily="2" charset="0"/>
                <a:ea typeface="Roboto" panose="02000000000000000000" pitchFamily="2" charset="0"/>
                <a:cs typeface="Roboto" panose="02000000000000000000" pitchFamily="2" charset="0"/>
              </a:rPr>
              <a:t> fine-</a:t>
            </a:r>
            <a:r>
              <a:rPr lang="it-IT" b="1" dirty="0" err="1">
                <a:latin typeface="Roboto" panose="02000000000000000000" pitchFamily="2" charset="0"/>
                <a:ea typeface="Roboto" panose="02000000000000000000" pitchFamily="2" charset="0"/>
                <a:cs typeface="Roboto" panose="02000000000000000000" pitchFamily="2" charset="0"/>
              </a:rPr>
              <a:t>tuned</a:t>
            </a:r>
            <a:r>
              <a:rPr lang="it-IT" b="1" dirty="0">
                <a:latin typeface="Roboto" panose="02000000000000000000" pitchFamily="2" charset="0"/>
                <a:ea typeface="Roboto" panose="02000000000000000000" pitchFamily="2" charset="0"/>
                <a:cs typeface="Roboto" panose="02000000000000000000" pitchFamily="2" charset="0"/>
              </a:rPr>
              <a:t> </a:t>
            </a:r>
            <a:r>
              <a:rPr lang="it-IT" b="1" dirty="0" err="1">
                <a:latin typeface="Roboto" panose="02000000000000000000" pitchFamily="2" charset="0"/>
                <a:ea typeface="Roboto" panose="02000000000000000000" pitchFamily="2" charset="0"/>
                <a:cs typeface="Roboto" panose="02000000000000000000" pitchFamily="2" charset="0"/>
              </a:rPr>
              <a:t>backbone</a:t>
            </a:r>
            <a:endParaRPr lang="it-IT" b="1"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it-IT" dirty="0">
              <a:latin typeface="Roboto" panose="02000000000000000000" pitchFamily="2" charset="0"/>
              <a:ea typeface="Roboto" panose="02000000000000000000" pitchFamily="2" charset="0"/>
              <a:cs typeface="Roboto" panose="02000000000000000000" pitchFamily="2" charset="0"/>
            </a:endParaRPr>
          </a:p>
          <a:p>
            <a:r>
              <a:rPr lang="it-IT" dirty="0" err="1">
                <a:latin typeface="Roboto" panose="02000000000000000000" pitchFamily="2" charset="0"/>
                <a:ea typeface="Roboto" panose="02000000000000000000" pitchFamily="2" charset="0"/>
                <a:cs typeface="Roboto" panose="02000000000000000000" pitchFamily="2" charset="0"/>
              </a:rPr>
              <a:t>Chosen</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as</a:t>
            </a:r>
            <a:r>
              <a:rPr lang="it-IT" dirty="0">
                <a:latin typeface="Roboto" panose="02000000000000000000" pitchFamily="2" charset="0"/>
                <a:ea typeface="Roboto" panose="02000000000000000000" pitchFamily="2" charset="0"/>
                <a:cs typeface="Roboto" panose="02000000000000000000" pitchFamily="2" charset="0"/>
              </a:rPr>
              <a:t> baseline </a:t>
            </a:r>
            <a:r>
              <a:rPr lang="it-IT" dirty="0" err="1">
                <a:latin typeface="Roboto" panose="02000000000000000000" pitchFamily="2" charset="0"/>
                <a:ea typeface="Roboto" panose="02000000000000000000" pitchFamily="2" charset="0"/>
                <a:cs typeface="Roboto" panose="02000000000000000000" pitchFamily="2" charset="0"/>
              </a:rPr>
              <a:t>since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computationally</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impractical</a:t>
            </a:r>
            <a:r>
              <a:rPr lang="it-IT" dirty="0">
                <a:latin typeface="Roboto" panose="02000000000000000000" pitchFamily="2" charset="0"/>
                <a:ea typeface="Roboto" panose="02000000000000000000" pitchFamily="2" charset="0"/>
                <a:cs typeface="Roboto" panose="02000000000000000000" pitchFamily="2" charset="0"/>
              </a:rPr>
              <a:t> to </a:t>
            </a:r>
            <a:r>
              <a:rPr lang="it-IT" dirty="0" err="1">
                <a:latin typeface="Roboto" panose="02000000000000000000" pitchFamily="2" charset="0"/>
                <a:ea typeface="Roboto" panose="02000000000000000000" pitchFamily="2" charset="0"/>
                <a:cs typeface="Roboto" panose="02000000000000000000" pitchFamily="2" charset="0"/>
              </a:rPr>
              <a:t>fully</a:t>
            </a:r>
            <a:r>
              <a:rPr lang="it-IT" dirty="0">
                <a:latin typeface="Roboto" panose="02000000000000000000" pitchFamily="2" charset="0"/>
                <a:ea typeface="Roboto" panose="02000000000000000000" pitchFamily="2" charset="0"/>
                <a:cs typeface="Roboto" panose="02000000000000000000" pitchFamily="2" charset="0"/>
              </a:rPr>
              <a:t> fine-</a:t>
            </a:r>
            <a:r>
              <a:rPr lang="it-IT" dirty="0" err="1">
                <a:latin typeface="Roboto" panose="02000000000000000000" pitchFamily="2" charset="0"/>
                <a:ea typeface="Roboto" panose="02000000000000000000" pitchFamily="2" charset="0"/>
                <a:cs typeface="Roboto" panose="02000000000000000000" pitchFamily="2" charset="0"/>
              </a:rPr>
              <a:t>tune</a:t>
            </a:r>
            <a:r>
              <a:rPr lang="it-IT" dirty="0">
                <a:latin typeface="Roboto" panose="02000000000000000000" pitchFamily="2" charset="0"/>
                <a:ea typeface="Roboto" panose="02000000000000000000" pitchFamily="2" charset="0"/>
                <a:cs typeface="Roboto" panose="02000000000000000000" pitchFamily="2" charset="0"/>
              </a:rPr>
              <a:t> BERT on 120K </a:t>
            </a:r>
            <a:r>
              <a:rPr lang="it-IT" dirty="0" err="1">
                <a:latin typeface="Roboto" panose="02000000000000000000" pitchFamily="2" charset="0"/>
                <a:ea typeface="Roboto" panose="02000000000000000000" pitchFamily="2" charset="0"/>
                <a:cs typeface="Roboto" panose="02000000000000000000" pitchFamily="2" charset="0"/>
              </a:rPr>
              <a:t>datapoints</a:t>
            </a:r>
            <a:r>
              <a:rPr lang="it-IT" dirty="0">
                <a:latin typeface="Roboto" panose="02000000000000000000" pitchFamily="2" charset="0"/>
                <a:ea typeface="Roboto" panose="02000000000000000000" pitchFamily="2" charset="0"/>
                <a:cs typeface="Roboto" panose="02000000000000000000" pitchFamily="2" charset="0"/>
              </a:rPr>
              <a:t> for 5 </a:t>
            </a:r>
            <a:r>
              <a:rPr lang="it-IT" dirty="0" err="1">
                <a:latin typeface="Roboto" panose="02000000000000000000" pitchFamily="2" charset="0"/>
                <a:ea typeface="Roboto" panose="02000000000000000000" pitchFamily="2" charset="0"/>
                <a:cs typeface="Roboto" panose="02000000000000000000" pitchFamily="2" charset="0"/>
              </a:rPr>
              <a:t>seeds</a:t>
            </a:r>
            <a:r>
              <a:rPr lang="it-IT" dirty="0">
                <a:latin typeface="Roboto" panose="02000000000000000000" pitchFamily="2" charset="0"/>
                <a:ea typeface="Roboto" panose="02000000000000000000" pitchFamily="2" charset="0"/>
                <a:cs typeface="Roboto" panose="02000000000000000000" pitchFamily="2" charset="0"/>
              </a:rPr>
              <a:t> (on top of </a:t>
            </a:r>
            <a:r>
              <a:rPr lang="it-IT" dirty="0" err="1">
                <a:latin typeface="Roboto" panose="02000000000000000000" pitchFamily="2" charset="0"/>
                <a:ea typeface="Roboto" panose="02000000000000000000" pitchFamily="2" charset="0"/>
                <a:cs typeface="Roboto" panose="02000000000000000000" pitchFamily="2" charset="0"/>
              </a:rPr>
              <a:t>all</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other</a:t>
            </a:r>
            <a:r>
              <a:rPr lang="it-IT" dirty="0">
                <a:latin typeface="Roboto" panose="02000000000000000000" pitchFamily="2" charset="0"/>
                <a:ea typeface="Roboto" panose="02000000000000000000" pitchFamily="2" charset="0"/>
                <a:cs typeface="Roboto" panose="02000000000000000000" pitchFamily="2" charset="0"/>
              </a:rPr>
              <a:t> models)</a:t>
            </a:r>
          </a:p>
        </p:txBody>
      </p:sp>
      <p:grpSp>
        <p:nvGrpSpPr>
          <p:cNvPr id="12" name="Gruppo 11">
            <a:extLst>
              <a:ext uri="{FF2B5EF4-FFF2-40B4-BE49-F238E27FC236}">
                <a16:creationId xmlns:a16="http://schemas.microsoft.com/office/drawing/2014/main" id="{91B1E316-F24B-2FBE-42EA-33304ED30D04}"/>
              </a:ext>
            </a:extLst>
          </p:cNvPr>
          <p:cNvGrpSpPr/>
          <p:nvPr/>
        </p:nvGrpSpPr>
        <p:grpSpPr>
          <a:xfrm>
            <a:off x="4724186" y="1147335"/>
            <a:ext cx="3518724" cy="3584690"/>
            <a:chOff x="4892868" y="1147335"/>
            <a:chExt cx="3518724" cy="3584690"/>
          </a:xfrm>
        </p:grpSpPr>
        <p:pic>
          <p:nvPicPr>
            <p:cNvPr id="8" name="Immagine 7" descr="Immagine che contiene testo, schermata, diagramma, Carattere&#10;&#10;Descrizione generata automaticamente">
              <a:extLst>
                <a:ext uri="{FF2B5EF4-FFF2-40B4-BE49-F238E27FC236}">
                  <a16:creationId xmlns:a16="http://schemas.microsoft.com/office/drawing/2014/main" id="{7C788BB2-0C1E-DCC4-1663-6FE4F3A84D3A}"/>
                </a:ext>
              </a:extLst>
            </p:cNvPr>
            <p:cNvPicPr>
              <a:picLocks noChangeAspect="1"/>
            </p:cNvPicPr>
            <p:nvPr/>
          </p:nvPicPr>
          <p:blipFill>
            <a:blip r:embed="rId3"/>
            <a:stretch>
              <a:fillRect/>
            </a:stretch>
          </p:blipFill>
          <p:spPr>
            <a:xfrm>
              <a:off x="4892868" y="1147335"/>
              <a:ext cx="3518724" cy="3584690"/>
            </a:xfrm>
            <a:prstGeom prst="rect">
              <a:avLst/>
            </a:prstGeom>
          </p:spPr>
        </p:pic>
        <p:sp>
          <p:nvSpPr>
            <p:cNvPr id="10" name="Rettangolo 9">
              <a:extLst>
                <a:ext uri="{FF2B5EF4-FFF2-40B4-BE49-F238E27FC236}">
                  <a16:creationId xmlns:a16="http://schemas.microsoft.com/office/drawing/2014/main" id="{962EFDAD-1009-AC35-E0F0-EDB9C8D98EAD}"/>
                </a:ext>
              </a:extLst>
            </p:cNvPr>
            <p:cNvSpPr/>
            <p:nvPr/>
          </p:nvSpPr>
          <p:spPr>
            <a:xfrm>
              <a:off x="4892869" y="1988598"/>
              <a:ext cx="201826" cy="17489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ttangolo 10">
              <a:extLst>
                <a:ext uri="{FF2B5EF4-FFF2-40B4-BE49-F238E27FC236}">
                  <a16:creationId xmlns:a16="http://schemas.microsoft.com/office/drawing/2014/main" id="{DCB9598B-142D-6422-35E6-0ADC56310AF7}"/>
                </a:ext>
              </a:extLst>
            </p:cNvPr>
            <p:cNvSpPr/>
            <p:nvPr/>
          </p:nvSpPr>
          <p:spPr>
            <a:xfrm>
              <a:off x="5112544" y="1988598"/>
              <a:ext cx="161926" cy="17489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3628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First approach: </a:t>
            </a:r>
            <a:r>
              <a:rPr lang="en" dirty="0">
                <a:latin typeface="Fira Sans Extra Condensed"/>
                <a:ea typeface="Fira Sans Extra Condensed"/>
                <a:cs typeface="Fira Sans Extra Condensed"/>
                <a:sym typeface="Fira Sans Extra Condensed"/>
              </a:rPr>
              <a:t>Custom tokenizer + TF-IDF + ML models</a:t>
            </a:r>
            <a:r>
              <a:rPr lang="en" dirty="0"/>
              <a:t> </a:t>
            </a:r>
            <a:endParaRPr dirty="0">
              <a:latin typeface="Fira Sans Extra Condensed"/>
              <a:ea typeface="Fira Sans Extra Condensed"/>
              <a:cs typeface="Fira Sans Extra Condensed"/>
              <a:sym typeface="Fira Sans Extra Condensed"/>
            </a:endParaRPr>
          </a:p>
        </p:txBody>
      </p:sp>
      <p:sp>
        <p:nvSpPr>
          <p:cNvPr id="2" name="Google Shape;76;p16">
            <a:extLst>
              <a:ext uri="{FF2B5EF4-FFF2-40B4-BE49-F238E27FC236}">
                <a16:creationId xmlns:a16="http://schemas.microsoft.com/office/drawing/2014/main" id="{38365EF8-5A92-2184-6404-05C363EA9E41}"/>
              </a:ext>
            </a:extLst>
          </p:cNvPr>
          <p:cNvSpPr/>
          <p:nvPr/>
        </p:nvSpPr>
        <p:spPr>
          <a:xfrm rot="5400000">
            <a:off x="5460573" y="3139005"/>
            <a:ext cx="406232" cy="465176"/>
          </a:xfrm>
          <a:custGeom>
            <a:avLst/>
            <a:gdLst/>
            <a:ahLst/>
            <a:cxnLst/>
            <a:rect l="l" t="t" r="r" b="b"/>
            <a:pathLst>
              <a:path w="19180" h="21963" extrusionOk="0">
                <a:moveTo>
                  <a:pt x="9589" y="1"/>
                </a:moveTo>
                <a:cubicBezTo>
                  <a:pt x="9433" y="1"/>
                  <a:pt x="9278" y="60"/>
                  <a:pt x="9161" y="179"/>
                </a:cubicBezTo>
                <a:lnTo>
                  <a:pt x="383" y="8957"/>
                </a:lnTo>
                <a:cubicBezTo>
                  <a:pt x="1" y="9339"/>
                  <a:pt x="270" y="9994"/>
                  <a:pt x="812" y="9994"/>
                </a:cubicBezTo>
                <a:lnTo>
                  <a:pt x="3877" y="9994"/>
                </a:lnTo>
                <a:cubicBezTo>
                  <a:pt x="4213" y="9994"/>
                  <a:pt x="4485" y="10267"/>
                  <a:pt x="4485" y="10605"/>
                </a:cubicBezTo>
                <a:lnTo>
                  <a:pt x="4485" y="21354"/>
                </a:lnTo>
                <a:cubicBezTo>
                  <a:pt x="4485" y="21690"/>
                  <a:pt x="4758" y="21962"/>
                  <a:pt x="5096" y="21962"/>
                </a:cubicBezTo>
                <a:lnTo>
                  <a:pt x="14084" y="21962"/>
                </a:lnTo>
                <a:cubicBezTo>
                  <a:pt x="14423" y="21962"/>
                  <a:pt x="14695" y="21690"/>
                  <a:pt x="14695" y="21354"/>
                </a:cubicBezTo>
                <a:lnTo>
                  <a:pt x="14695" y="10605"/>
                </a:lnTo>
                <a:cubicBezTo>
                  <a:pt x="14695" y="10267"/>
                  <a:pt x="14968" y="9994"/>
                  <a:pt x="15303" y="9994"/>
                </a:cubicBezTo>
                <a:lnTo>
                  <a:pt x="18365" y="9994"/>
                </a:lnTo>
                <a:cubicBezTo>
                  <a:pt x="18910" y="9994"/>
                  <a:pt x="19180" y="9339"/>
                  <a:pt x="18797" y="8957"/>
                </a:cubicBezTo>
                <a:lnTo>
                  <a:pt x="10020" y="179"/>
                </a:lnTo>
                <a:cubicBezTo>
                  <a:pt x="9900" y="60"/>
                  <a:pt x="9745" y="1"/>
                  <a:pt x="9589" y="1"/>
                </a:cubicBezTo>
                <a:close/>
              </a:path>
            </a:pathLst>
          </a:custGeom>
          <a:solidFill>
            <a:srgbClr val="FCBD2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asellaDiTesto 3">
            <a:extLst>
              <a:ext uri="{FF2B5EF4-FFF2-40B4-BE49-F238E27FC236}">
                <a16:creationId xmlns:a16="http://schemas.microsoft.com/office/drawing/2014/main" id="{4F6267A5-F864-C2D4-6149-3FA3C0253975}"/>
              </a:ext>
            </a:extLst>
          </p:cNvPr>
          <p:cNvSpPr txBox="1"/>
          <p:nvPr/>
        </p:nvSpPr>
        <p:spPr>
          <a:xfrm>
            <a:off x="834438" y="1138710"/>
            <a:ext cx="7475123" cy="523220"/>
          </a:xfrm>
          <a:prstGeom prst="rect">
            <a:avLst/>
          </a:prstGeom>
          <a:noFill/>
          <a:ln w="38100">
            <a:noFill/>
          </a:ln>
        </p:spPr>
        <p:txBody>
          <a:bodyPr wrap="none" rtlCol="0">
            <a:spAutoFit/>
          </a:bodyPr>
          <a:lstStyle/>
          <a:p>
            <a:r>
              <a:rPr lang="it-IT" dirty="0" err="1">
                <a:latin typeface="Roboto" panose="02000000000000000000" pitchFamily="2" charset="0"/>
                <a:ea typeface="Roboto" panose="02000000000000000000" pitchFamily="2" charset="0"/>
                <a:cs typeface="Roboto" panose="02000000000000000000" pitchFamily="2" charset="0"/>
              </a:rPr>
              <a:t>Tokenizer</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fit</a:t>
            </a:r>
            <a:r>
              <a:rPr lang="it-IT" dirty="0">
                <a:latin typeface="Roboto" panose="02000000000000000000" pitchFamily="2" charset="0"/>
                <a:ea typeface="Roboto" panose="02000000000000000000" pitchFamily="2" charset="0"/>
                <a:cs typeface="Roboto" panose="02000000000000000000" pitchFamily="2" charset="0"/>
              </a:rPr>
              <a:t> to target dataset (</a:t>
            </a:r>
            <a:r>
              <a:rPr lang="it-IT" dirty="0" err="1">
                <a:latin typeface="Roboto" panose="02000000000000000000" pitchFamily="2" charset="0"/>
                <a:ea typeface="Roboto" panose="02000000000000000000" pitchFamily="2" charset="0"/>
                <a:cs typeface="Roboto" panose="02000000000000000000" pitchFamily="2" charset="0"/>
              </a:rPr>
              <a:t>validation</a:t>
            </a:r>
            <a:r>
              <a:rPr lang="it-IT" dirty="0">
                <a:latin typeface="Roboto" panose="02000000000000000000" pitchFamily="2" charset="0"/>
                <a:ea typeface="Roboto" panose="02000000000000000000" pitchFamily="2" charset="0"/>
                <a:cs typeface="Roboto" panose="02000000000000000000" pitchFamily="2" charset="0"/>
              </a:rPr>
              <a:t> or test) to </a:t>
            </a:r>
            <a:r>
              <a:rPr lang="it-IT" dirty="0" err="1">
                <a:latin typeface="Roboto" panose="02000000000000000000" pitchFamily="2" charset="0"/>
                <a:ea typeface="Roboto" panose="02000000000000000000" pitchFamily="2" charset="0"/>
                <a:cs typeface="Roboto" panose="02000000000000000000" pitchFamily="2" charset="0"/>
              </a:rPr>
              <a:t>learn</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vocabulary</a:t>
            </a:r>
            <a:r>
              <a:rPr lang="it-IT" dirty="0">
                <a:latin typeface="Roboto" panose="02000000000000000000" pitchFamily="2" charset="0"/>
                <a:ea typeface="Roboto" panose="02000000000000000000" pitchFamily="2" charset="0"/>
                <a:cs typeface="Roboto" panose="02000000000000000000" pitchFamily="2" charset="0"/>
              </a:rPr>
              <a:t>.</a:t>
            </a:r>
            <a:r>
              <a:rPr lang="en-GB" b="1" dirty="0">
                <a:latin typeface="Roboto" panose="02000000000000000000" pitchFamily="2" charset="0"/>
                <a:ea typeface="Roboto" panose="02000000000000000000" pitchFamily="2" charset="0"/>
                <a:cs typeface="Roboto" panose="02000000000000000000" pitchFamily="2" charset="0"/>
              </a:rPr>
              <a:t> </a:t>
            </a:r>
          </a:p>
          <a:p>
            <a:r>
              <a:rPr lang="en-GB" dirty="0">
                <a:latin typeface="Roboto" panose="02000000000000000000" pitchFamily="2" charset="0"/>
                <a:ea typeface="Roboto" panose="02000000000000000000" pitchFamily="2" charset="0"/>
                <a:cs typeface="Roboto" panose="02000000000000000000" pitchFamily="2" charset="0"/>
              </a:rPr>
              <a:t>Also evaluated an </a:t>
            </a:r>
            <a:r>
              <a:rPr lang="en-GB" b="1" dirty="0">
                <a:latin typeface="Roboto" panose="02000000000000000000" pitchFamily="2" charset="0"/>
                <a:ea typeface="Roboto" panose="02000000000000000000" pitchFamily="2" charset="0"/>
                <a:cs typeface="Roboto" panose="02000000000000000000" pitchFamily="2" charset="0"/>
              </a:rPr>
              <a:t>ensemble</a:t>
            </a:r>
            <a:r>
              <a:rPr lang="en-GB" dirty="0">
                <a:latin typeface="Roboto" panose="02000000000000000000" pitchFamily="2" charset="0"/>
                <a:ea typeface="Roboto" panose="02000000000000000000" pitchFamily="2" charset="0"/>
                <a:cs typeface="Roboto" panose="02000000000000000000" pitchFamily="2" charset="0"/>
              </a:rPr>
              <a:t> </a:t>
            </a:r>
            <a:r>
              <a:rPr lang="en-GB" b="1" dirty="0">
                <a:latin typeface="Roboto" panose="02000000000000000000" pitchFamily="2" charset="0"/>
                <a:ea typeface="Roboto" panose="02000000000000000000" pitchFamily="2" charset="0"/>
                <a:cs typeface="Roboto" panose="02000000000000000000" pitchFamily="2" charset="0"/>
              </a:rPr>
              <a:t>of the three ML models</a:t>
            </a:r>
            <a:r>
              <a:rPr lang="en-GB" dirty="0">
                <a:latin typeface="Roboto" panose="02000000000000000000" pitchFamily="2" charset="0"/>
                <a:ea typeface="Roboto" panose="02000000000000000000" pitchFamily="2" charset="0"/>
                <a:cs typeface="Roboto" panose="02000000000000000000" pitchFamily="2" charset="0"/>
              </a:rPr>
              <a:t>, to see the effect of reducing variance.</a:t>
            </a:r>
            <a:endParaRPr lang="it-IT" dirty="0">
              <a:latin typeface="Roboto" panose="02000000000000000000" pitchFamily="2" charset="0"/>
              <a:ea typeface="Roboto" panose="02000000000000000000" pitchFamily="2" charset="0"/>
              <a:cs typeface="Roboto" panose="02000000000000000000" pitchFamily="2" charset="0"/>
            </a:endParaRPr>
          </a:p>
        </p:txBody>
      </p:sp>
      <p:sp>
        <p:nvSpPr>
          <p:cNvPr id="3" name="Google Shape;76;p16">
            <a:extLst>
              <a:ext uri="{FF2B5EF4-FFF2-40B4-BE49-F238E27FC236}">
                <a16:creationId xmlns:a16="http://schemas.microsoft.com/office/drawing/2014/main" id="{1294C095-D5FD-BF99-2F6C-C713B4261C74}"/>
              </a:ext>
            </a:extLst>
          </p:cNvPr>
          <p:cNvSpPr/>
          <p:nvPr/>
        </p:nvSpPr>
        <p:spPr>
          <a:xfrm rot="5400000">
            <a:off x="2869774" y="3139005"/>
            <a:ext cx="406232" cy="465176"/>
          </a:xfrm>
          <a:custGeom>
            <a:avLst/>
            <a:gdLst/>
            <a:ahLst/>
            <a:cxnLst/>
            <a:rect l="l" t="t" r="r" b="b"/>
            <a:pathLst>
              <a:path w="19180" h="21963" extrusionOk="0">
                <a:moveTo>
                  <a:pt x="9589" y="1"/>
                </a:moveTo>
                <a:cubicBezTo>
                  <a:pt x="9433" y="1"/>
                  <a:pt x="9278" y="60"/>
                  <a:pt x="9161" y="179"/>
                </a:cubicBezTo>
                <a:lnTo>
                  <a:pt x="383" y="8957"/>
                </a:lnTo>
                <a:cubicBezTo>
                  <a:pt x="1" y="9339"/>
                  <a:pt x="270" y="9994"/>
                  <a:pt x="812" y="9994"/>
                </a:cubicBezTo>
                <a:lnTo>
                  <a:pt x="3877" y="9994"/>
                </a:lnTo>
                <a:cubicBezTo>
                  <a:pt x="4213" y="9994"/>
                  <a:pt x="4485" y="10267"/>
                  <a:pt x="4485" y="10605"/>
                </a:cubicBezTo>
                <a:lnTo>
                  <a:pt x="4485" y="21354"/>
                </a:lnTo>
                <a:cubicBezTo>
                  <a:pt x="4485" y="21690"/>
                  <a:pt x="4758" y="21962"/>
                  <a:pt x="5096" y="21962"/>
                </a:cubicBezTo>
                <a:lnTo>
                  <a:pt x="14084" y="21962"/>
                </a:lnTo>
                <a:cubicBezTo>
                  <a:pt x="14423" y="21962"/>
                  <a:pt x="14695" y="21690"/>
                  <a:pt x="14695" y="21354"/>
                </a:cubicBezTo>
                <a:lnTo>
                  <a:pt x="14695" y="10605"/>
                </a:lnTo>
                <a:cubicBezTo>
                  <a:pt x="14695" y="10267"/>
                  <a:pt x="14968" y="9994"/>
                  <a:pt x="15303" y="9994"/>
                </a:cubicBezTo>
                <a:lnTo>
                  <a:pt x="18365" y="9994"/>
                </a:lnTo>
                <a:cubicBezTo>
                  <a:pt x="18910" y="9994"/>
                  <a:pt x="19180" y="9339"/>
                  <a:pt x="18797" y="8957"/>
                </a:cubicBezTo>
                <a:lnTo>
                  <a:pt x="10020" y="179"/>
                </a:lnTo>
                <a:cubicBezTo>
                  <a:pt x="9900" y="60"/>
                  <a:pt x="9745" y="1"/>
                  <a:pt x="9589" y="1"/>
                </a:cubicBezTo>
                <a:close/>
              </a:path>
            </a:pathLst>
          </a:custGeom>
          <a:solidFill>
            <a:srgbClr val="FCBD2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ttangolo con angoli arrotondati 4">
            <a:extLst>
              <a:ext uri="{FF2B5EF4-FFF2-40B4-BE49-F238E27FC236}">
                <a16:creationId xmlns:a16="http://schemas.microsoft.com/office/drawing/2014/main" id="{2F5DE32E-0430-4DBC-AC60-6B39A5DC8A2D}"/>
              </a:ext>
            </a:extLst>
          </p:cNvPr>
          <p:cNvSpPr/>
          <p:nvPr/>
        </p:nvSpPr>
        <p:spPr>
          <a:xfrm>
            <a:off x="1233995" y="2920761"/>
            <a:ext cx="1278385" cy="914400"/>
          </a:xfrm>
          <a:prstGeom prst="roundRect">
            <a:avLst/>
          </a:prstGeom>
          <a:solidFill>
            <a:srgbClr val="8DAFFD"/>
          </a:solidFill>
          <a:ln>
            <a:solidFill>
              <a:srgbClr val="2960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BPE </a:t>
            </a:r>
            <a:r>
              <a:rPr lang="it-IT" dirty="0" err="1"/>
              <a:t>Tokenizer</a:t>
            </a:r>
            <a:endParaRPr lang="en-GB" dirty="0"/>
          </a:p>
        </p:txBody>
      </p:sp>
      <p:sp>
        <p:nvSpPr>
          <p:cNvPr id="7" name="Rettangolo con angoli arrotondati 6">
            <a:extLst>
              <a:ext uri="{FF2B5EF4-FFF2-40B4-BE49-F238E27FC236}">
                <a16:creationId xmlns:a16="http://schemas.microsoft.com/office/drawing/2014/main" id="{CD7748B4-D770-22D9-23CF-D6E051C35A85}"/>
              </a:ext>
            </a:extLst>
          </p:cNvPr>
          <p:cNvSpPr/>
          <p:nvPr/>
        </p:nvSpPr>
        <p:spPr>
          <a:xfrm>
            <a:off x="3633400" y="2914393"/>
            <a:ext cx="1278385" cy="914400"/>
          </a:xfrm>
          <a:prstGeom prst="roundRect">
            <a:avLst/>
          </a:prstGeom>
          <a:solidFill>
            <a:srgbClr val="8DAFFD"/>
          </a:solidFill>
          <a:ln>
            <a:solidFill>
              <a:srgbClr val="2960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TF-IDF</a:t>
            </a:r>
          </a:p>
          <a:p>
            <a:pPr algn="ctr"/>
            <a:r>
              <a:rPr lang="it-IT" dirty="0"/>
              <a:t>features</a:t>
            </a:r>
            <a:endParaRPr lang="en-GB" dirty="0"/>
          </a:p>
        </p:txBody>
      </p:sp>
      <p:sp>
        <p:nvSpPr>
          <p:cNvPr id="9" name="Google Shape;76;p16">
            <a:extLst>
              <a:ext uri="{FF2B5EF4-FFF2-40B4-BE49-F238E27FC236}">
                <a16:creationId xmlns:a16="http://schemas.microsoft.com/office/drawing/2014/main" id="{27628AEA-85FE-BD87-70C7-58DBA05C4EF2}"/>
              </a:ext>
            </a:extLst>
          </p:cNvPr>
          <p:cNvSpPr/>
          <p:nvPr/>
        </p:nvSpPr>
        <p:spPr>
          <a:xfrm rot="4245554">
            <a:off x="5459631" y="2534478"/>
            <a:ext cx="406232" cy="465176"/>
          </a:xfrm>
          <a:custGeom>
            <a:avLst/>
            <a:gdLst/>
            <a:ahLst/>
            <a:cxnLst/>
            <a:rect l="l" t="t" r="r" b="b"/>
            <a:pathLst>
              <a:path w="19180" h="21963" extrusionOk="0">
                <a:moveTo>
                  <a:pt x="9589" y="1"/>
                </a:moveTo>
                <a:cubicBezTo>
                  <a:pt x="9433" y="1"/>
                  <a:pt x="9278" y="60"/>
                  <a:pt x="9161" y="179"/>
                </a:cubicBezTo>
                <a:lnTo>
                  <a:pt x="383" y="8957"/>
                </a:lnTo>
                <a:cubicBezTo>
                  <a:pt x="1" y="9339"/>
                  <a:pt x="270" y="9994"/>
                  <a:pt x="812" y="9994"/>
                </a:cubicBezTo>
                <a:lnTo>
                  <a:pt x="3877" y="9994"/>
                </a:lnTo>
                <a:cubicBezTo>
                  <a:pt x="4213" y="9994"/>
                  <a:pt x="4485" y="10267"/>
                  <a:pt x="4485" y="10605"/>
                </a:cubicBezTo>
                <a:lnTo>
                  <a:pt x="4485" y="21354"/>
                </a:lnTo>
                <a:cubicBezTo>
                  <a:pt x="4485" y="21690"/>
                  <a:pt x="4758" y="21962"/>
                  <a:pt x="5096" y="21962"/>
                </a:cubicBezTo>
                <a:lnTo>
                  <a:pt x="14084" y="21962"/>
                </a:lnTo>
                <a:cubicBezTo>
                  <a:pt x="14423" y="21962"/>
                  <a:pt x="14695" y="21690"/>
                  <a:pt x="14695" y="21354"/>
                </a:cubicBezTo>
                <a:lnTo>
                  <a:pt x="14695" y="10605"/>
                </a:lnTo>
                <a:cubicBezTo>
                  <a:pt x="14695" y="10267"/>
                  <a:pt x="14968" y="9994"/>
                  <a:pt x="15303" y="9994"/>
                </a:cubicBezTo>
                <a:lnTo>
                  <a:pt x="18365" y="9994"/>
                </a:lnTo>
                <a:cubicBezTo>
                  <a:pt x="18910" y="9994"/>
                  <a:pt x="19180" y="9339"/>
                  <a:pt x="18797" y="8957"/>
                </a:cubicBezTo>
                <a:lnTo>
                  <a:pt x="10020" y="179"/>
                </a:lnTo>
                <a:cubicBezTo>
                  <a:pt x="9900" y="60"/>
                  <a:pt x="9745" y="1"/>
                  <a:pt x="9589" y="1"/>
                </a:cubicBezTo>
                <a:close/>
              </a:path>
            </a:pathLst>
          </a:custGeom>
          <a:solidFill>
            <a:srgbClr val="FCBD2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p16">
            <a:extLst>
              <a:ext uri="{FF2B5EF4-FFF2-40B4-BE49-F238E27FC236}">
                <a16:creationId xmlns:a16="http://schemas.microsoft.com/office/drawing/2014/main" id="{B7D8A443-C0DE-28E6-3CC8-830A9C770633}"/>
              </a:ext>
            </a:extLst>
          </p:cNvPr>
          <p:cNvSpPr/>
          <p:nvPr/>
        </p:nvSpPr>
        <p:spPr>
          <a:xfrm rot="6931403">
            <a:off x="5459631" y="3758625"/>
            <a:ext cx="406232" cy="465176"/>
          </a:xfrm>
          <a:custGeom>
            <a:avLst/>
            <a:gdLst/>
            <a:ahLst/>
            <a:cxnLst/>
            <a:rect l="l" t="t" r="r" b="b"/>
            <a:pathLst>
              <a:path w="19180" h="21963" extrusionOk="0">
                <a:moveTo>
                  <a:pt x="9589" y="1"/>
                </a:moveTo>
                <a:cubicBezTo>
                  <a:pt x="9433" y="1"/>
                  <a:pt x="9278" y="60"/>
                  <a:pt x="9161" y="179"/>
                </a:cubicBezTo>
                <a:lnTo>
                  <a:pt x="383" y="8957"/>
                </a:lnTo>
                <a:cubicBezTo>
                  <a:pt x="1" y="9339"/>
                  <a:pt x="270" y="9994"/>
                  <a:pt x="812" y="9994"/>
                </a:cubicBezTo>
                <a:lnTo>
                  <a:pt x="3877" y="9994"/>
                </a:lnTo>
                <a:cubicBezTo>
                  <a:pt x="4213" y="9994"/>
                  <a:pt x="4485" y="10267"/>
                  <a:pt x="4485" y="10605"/>
                </a:cubicBezTo>
                <a:lnTo>
                  <a:pt x="4485" y="21354"/>
                </a:lnTo>
                <a:cubicBezTo>
                  <a:pt x="4485" y="21690"/>
                  <a:pt x="4758" y="21962"/>
                  <a:pt x="5096" y="21962"/>
                </a:cubicBezTo>
                <a:lnTo>
                  <a:pt x="14084" y="21962"/>
                </a:lnTo>
                <a:cubicBezTo>
                  <a:pt x="14423" y="21962"/>
                  <a:pt x="14695" y="21690"/>
                  <a:pt x="14695" y="21354"/>
                </a:cubicBezTo>
                <a:lnTo>
                  <a:pt x="14695" y="10605"/>
                </a:lnTo>
                <a:cubicBezTo>
                  <a:pt x="14695" y="10267"/>
                  <a:pt x="14968" y="9994"/>
                  <a:pt x="15303" y="9994"/>
                </a:cubicBezTo>
                <a:lnTo>
                  <a:pt x="18365" y="9994"/>
                </a:lnTo>
                <a:cubicBezTo>
                  <a:pt x="18910" y="9994"/>
                  <a:pt x="19180" y="9339"/>
                  <a:pt x="18797" y="8957"/>
                </a:cubicBezTo>
                <a:lnTo>
                  <a:pt x="10020" y="179"/>
                </a:lnTo>
                <a:cubicBezTo>
                  <a:pt x="9900" y="60"/>
                  <a:pt x="9745" y="1"/>
                  <a:pt x="9589" y="1"/>
                </a:cubicBezTo>
                <a:close/>
              </a:path>
            </a:pathLst>
          </a:custGeom>
          <a:solidFill>
            <a:srgbClr val="FCBD2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Rettangolo con angoli arrotondati 18">
            <a:extLst>
              <a:ext uri="{FF2B5EF4-FFF2-40B4-BE49-F238E27FC236}">
                <a16:creationId xmlns:a16="http://schemas.microsoft.com/office/drawing/2014/main" id="{DA27F6C9-2290-D53C-7E25-77315356F575}"/>
              </a:ext>
            </a:extLst>
          </p:cNvPr>
          <p:cNvSpPr/>
          <p:nvPr/>
        </p:nvSpPr>
        <p:spPr>
          <a:xfrm>
            <a:off x="6425020" y="1899660"/>
            <a:ext cx="1413963" cy="841341"/>
          </a:xfrm>
          <a:prstGeom prst="roundRect">
            <a:avLst/>
          </a:prstGeom>
          <a:solidFill>
            <a:srgbClr val="8DAFFD"/>
          </a:solidFill>
          <a:ln>
            <a:solidFill>
              <a:srgbClr val="2960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Multinomial</a:t>
            </a:r>
            <a:endParaRPr lang="it-IT" dirty="0"/>
          </a:p>
          <a:p>
            <a:pPr algn="ctr"/>
            <a:r>
              <a:rPr lang="it-IT" dirty="0" err="1"/>
              <a:t>Naive-Bayes</a:t>
            </a:r>
            <a:endParaRPr lang="en-GB" dirty="0"/>
          </a:p>
        </p:txBody>
      </p:sp>
      <p:sp>
        <p:nvSpPr>
          <p:cNvPr id="20" name="Rettangolo con angoli arrotondati 19">
            <a:extLst>
              <a:ext uri="{FF2B5EF4-FFF2-40B4-BE49-F238E27FC236}">
                <a16:creationId xmlns:a16="http://schemas.microsoft.com/office/drawing/2014/main" id="{755A5A0B-D5FC-8104-1BAF-82B7BA5DEC86}"/>
              </a:ext>
            </a:extLst>
          </p:cNvPr>
          <p:cNvSpPr/>
          <p:nvPr/>
        </p:nvSpPr>
        <p:spPr>
          <a:xfrm>
            <a:off x="6425020" y="2957290"/>
            <a:ext cx="1413963" cy="841341"/>
          </a:xfrm>
          <a:prstGeom prst="roundRect">
            <a:avLst/>
          </a:prstGeom>
          <a:solidFill>
            <a:srgbClr val="8DAFFD"/>
          </a:solidFill>
          <a:ln>
            <a:solidFill>
              <a:srgbClr val="2960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SVM</a:t>
            </a:r>
            <a:endParaRPr lang="en-GB" dirty="0"/>
          </a:p>
        </p:txBody>
      </p:sp>
      <p:sp>
        <p:nvSpPr>
          <p:cNvPr id="21" name="Rettangolo con angoli arrotondati 20">
            <a:extLst>
              <a:ext uri="{FF2B5EF4-FFF2-40B4-BE49-F238E27FC236}">
                <a16:creationId xmlns:a16="http://schemas.microsoft.com/office/drawing/2014/main" id="{BD5E9F00-9D34-5F5B-A223-18AE2386B1A9}"/>
              </a:ext>
            </a:extLst>
          </p:cNvPr>
          <p:cNvSpPr/>
          <p:nvPr/>
        </p:nvSpPr>
        <p:spPr>
          <a:xfrm>
            <a:off x="6425020" y="4014920"/>
            <a:ext cx="1413963" cy="841341"/>
          </a:xfrm>
          <a:prstGeom prst="roundRect">
            <a:avLst/>
          </a:prstGeom>
          <a:solidFill>
            <a:srgbClr val="8DAFFD"/>
          </a:solidFill>
          <a:ln>
            <a:solidFill>
              <a:srgbClr val="2960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SVM</a:t>
            </a:r>
          </a:p>
          <a:p>
            <a:pPr algn="ctr"/>
            <a:r>
              <a:rPr lang="it-IT" dirty="0"/>
              <a:t>(SGD </a:t>
            </a:r>
            <a:r>
              <a:rPr lang="it-IT" dirty="0" err="1"/>
              <a:t>trained</a:t>
            </a:r>
            <a:r>
              <a:rPr lang="it-IT" dirty="0"/>
              <a:t>)</a:t>
            </a:r>
            <a:endParaRPr lang="en-GB" dirty="0"/>
          </a:p>
        </p:txBody>
      </p:sp>
    </p:spTree>
    <p:extLst>
      <p:ext uri="{BB962C8B-B14F-4D97-AF65-F5344CB8AC3E}">
        <p14:creationId xmlns:p14="http://schemas.microsoft.com/office/powerpoint/2010/main" val="66343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DeBERTaV3-Large with </a:t>
            </a:r>
            <a:r>
              <a:rPr lang="en" dirty="0">
                <a:latin typeface="Fira Sans Extra Condensed"/>
                <a:ea typeface="Fira Sans Extra Condensed"/>
                <a:cs typeface="Fira Sans Extra Condensed"/>
                <a:sym typeface="Fira Sans Extra Condensed"/>
              </a:rPr>
              <a:t>“subset” dataset</a:t>
            </a:r>
            <a:r>
              <a:rPr lang="it-IT" dirty="0"/>
              <a:t>…</a:t>
            </a:r>
            <a:endParaRPr lang="en-GB" dirty="0">
              <a:latin typeface="Fira Sans Extra Condensed"/>
              <a:ea typeface="Fira Sans Extra Condensed"/>
              <a:cs typeface="Fira Sans Extra Condensed"/>
              <a:sym typeface="Fira Sans Extra Condensed"/>
            </a:endParaRPr>
          </a:p>
        </p:txBody>
      </p:sp>
      <p:sp>
        <p:nvSpPr>
          <p:cNvPr id="4" name="CasellaDiTesto 3">
            <a:extLst>
              <a:ext uri="{FF2B5EF4-FFF2-40B4-BE49-F238E27FC236}">
                <a16:creationId xmlns:a16="http://schemas.microsoft.com/office/drawing/2014/main" id="{4F6267A5-F864-C2D4-6149-3FA3C0253975}"/>
              </a:ext>
            </a:extLst>
          </p:cNvPr>
          <p:cNvSpPr txBox="1"/>
          <p:nvPr/>
        </p:nvSpPr>
        <p:spPr>
          <a:xfrm>
            <a:off x="457200" y="1400175"/>
            <a:ext cx="8339215" cy="1384995"/>
          </a:xfrm>
          <a:prstGeom prst="rect">
            <a:avLst/>
          </a:prstGeom>
          <a:noFill/>
        </p:spPr>
        <p:txBody>
          <a:bodyPr wrap="square" rtlCol="0">
            <a:spAutoFit/>
          </a:bodyPr>
          <a:lstStyle/>
          <a:p>
            <a:r>
              <a:rPr lang="it-IT" dirty="0" err="1">
                <a:latin typeface="Roboto" panose="02000000000000000000" pitchFamily="2" charset="0"/>
                <a:ea typeface="Roboto" panose="02000000000000000000" pitchFamily="2" charset="0"/>
                <a:cs typeface="Roboto" panose="02000000000000000000" pitchFamily="2" charset="0"/>
              </a:rPr>
              <a:t>Biggest</a:t>
            </a:r>
            <a:r>
              <a:rPr lang="it-IT" dirty="0">
                <a:latin typeface="Roboto" panose="02000000000000000000" pitchFamily="2" charset="0"/>
                <a:ea typeface="Roboto" panose="02000000000000000000" pitchFamily="2" charset="0"/>
                <a:cs typeface="Roboto" panose="02000000000000000000" pitchFamily="2" charset="0"/>
              </a:rPr>
              <a:t> Transformer Language Model </a:t>
            </a:r>
            <a:r>
              <a:rPr lang="it-IT" dirty="0" err="1">
                <a:latin typeface="Roboto" panose="02000000000000000000" pitchFamily="2" charset="0"/>
                <a:ea typeface="Roboto" panose="02000000000000000000" pitchFamily="2" charset="0"/>
                <a:cs typeface="Roboto" panose="02000000000000000000" pitchFamily="2" charset="0"/>
              </a:rPr>
              <a:t>we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were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able</a:t>
            </a:r>
            <a:r>
              <a:rPr lang="it-IT" dirty="0">
                <a:latin typeface="Roboto" panose="02000000000000000000" pitchFamily="2" charset="0"/>
                <a:ea typeface="Roboto" panose="02000000000000000000" pitchFamily="2" charset="0"/>
                <a:cs typeface="Roboto" panose="02000000000000000000" pitchFamily="2" charset="0"/>
              </a:rPr>
              <a:t> to </a:t>
            </a:r>
            <a:r>
              <a:rPr lang="it-IT" dirty="0" err="1">
                <a:latin typeface="Roboto" panose="02000000000000000000" pitchFamily="2" charset="0"/>
                <a:ea typeface="Roboto" panose="02000000000000000000" pitchFamily="2" charset="0"/>
                <a:cs typeface="Roboto" panose="02000000000000000000" pitchFamily="2" charset="0"/>
              </a:rPr>
              <a:t>train</a:t>
            </a:r>
            <a:r>
              <a:rPr lang="it-IT" dirty="0">
                <a:latin typeface="Roboto" panose="02000000000000000000" pitchFamily="2" charset="0"/>
                <a:ea typeface="Roboto" panose="02000000000000000000" pitchFamily="2" charset="0"/>
                <a:cs typeface="Roboto" panose="02000000000000000000" pitchFamily="2" charset="0"/>
              </a:rPr>
              <a:t> on the 2 x 16GB T4 </a:t>
            </a:r>
            <a:r>
              <a:rPr lang="it-IT" dirty="0" err="1">
                <a:latin typeface="Roboto" panose="02000000000000000000" pitchFamily="2" charset="0"/>
                <a:ea typeface="Roboto" panose="02000000000000000000" pitchFamily="2" charset="0"/>
                <a:cs typeface="Roboto" panose="02000000000000000000" pitchFamily="2" charset="0"/>
              </a:rPr>
              <a:t>GPUs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provided</a:t>
            </a:r>
            <a:r>
              <a:rPr lang="it-IT" dirty="0">
                <a:latin typeface="Roboto" panose="02000000000000000000" pitchFamily="2" charset="0"/>
                <a:ea typeface="Roboto" panose="02000000000000000000" pitchFamily="2" charset="0"/>
                <a:cs typeface="Roboto" panose="02000000000000000000" pitchFamily="2" charset="0"/>
              </a:rPr>
              <a:t> by </a:t>
            </a:r>
            <a:r>
              <a:rPr lang="it-IT" dirty="0" err="1">
                <a:latin typeface="Roboto" panose="02000000000000000000" pitchFamily="2" charset="0"/>
                <a:ea typeface="Roboto" panose="02000000000000000000" pitchFamily="2" charset="0"/>
                <a:cs typeface="Roboto" panose="02000000000000000000" pitchFamily="2" charset="0"/>
              </a:rPr>
              <a:t>Kaggle</a:t>
            </a:r>
            <a:r>
              <a:rPr lang="it-IT" dirty="0">
                <a:latin typeface="Roboto" panose="02000000000000000000" pitchFamily="2" charset="0"/>
                <a:ea typeface="Roboto" panose="02000000000000000000" pitchFamily="2" charset="0"/>
                <a:cs typeface="Roboto" panose="02000000000000000000" pitchFamily="2" charset="0"/>
              </a:rPr>
              <a:t> (</a:t>
            </a:r>
            <a:r>
              <a:rPr lang="it-IT" b="1" dirty="0">
                <a:latin typeface="Roboto" panose="02000000000000000000" pitchFamily="2" charset="0"/>
                <a:ea typeface="Roboto" panose="02000000000000000000" pitchFamily="2" charset="0"/>
                <a:cs typeface="Roboto" panose="02000000000000000000" pitchFamily="2" charset="0"/>
              </a:rPr>
              <a:t>463M </a:t>
            </a:r>
            <a:r>
              <a:rPr lang="it-IT" b="1" dirty="0" err="1">
                <a:latin typeface="Roboto" panose="02000000000000000000" pitchFamily="2" charset="0"/>
                <a:ea typeface="Roboto" panose="02000000000000000000" pitchFamily="2" charset="0"/>
                <a:cs typeface="Roboto" panose="02000000000000000000" pitchFamily="2" charset="0"/>
              </a:rPr>
              <a:t>parameters</a:t>
            </a:r>
            <a:r>
              <a:rPr lang="it-IT" dirty="0">
                <a:latin typeface="Roboto" panose="02000000000000000000" pitchFamily="2" charset="0"/>
                <a:ea typeface="Roboto" panose="02000000000000000000" pitchFamily="2" charset="0"/>
                <a:cs typeface="Roboto" panose="02000000000000000000" pitchFamily="2" charset="0"/>
              </a:rPr>
              <a:t>).</a:t>
            </a:r>
          </a:p>
          <a:p>
            <a:endParaRPr lang="it-IT" dirty="0">
              <a:latin typeface="Roboto" panose="02000000000000000000" pitchFamily="2" charset="0"/>
              <a:ea typeface="Roboto" panose="02000000000000000000" pitchFamily="2" charset="0"/>
              <a:cs typeface="Roboto" panose="02000000000000000000" pitchFamily="2" charset="0"/>
            </a:endParaRPr>
          </a:p>
          <a:p>
            <a:r>
              <a:rPr lang="it-IT" dirty="0">
                <a:latin typeface="Roboto" panose="02000000000000000000" pitchFamily="2" charset="0"/>
                <a:ea typeface="Roboto" panose="02000000000000000000" pitchFamily="2" charset="0"/>
                <a:cs typeface="Roboto" panose="02000000000000000000" pitchFamily="2" charset="0"/>
              </a:rPr>
              <a:t>For </a:t>
            </a:r>
            <a:r>
              <a:rPr lang="it-IT" dirty="0" err="1">
                <a:latin typeface="Roboto" panose="02000000000000000000" pitchFamily="2" charset="0"/>
                <a:ea typeface="Roboto" panose="02000000000000000000" pitchFamily="2" charset="0"/>
                <a:cs typeface="Roboto" panose="02000000000000000000" pitchFamily="2" charset="0"/>
              </a:rPr>
              <a:t>practical</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purposes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mainly</a:t>
            </a:r>
            <a:r>
              <a:rPr lang="it-IT" dirty="0">
                <a:latin typeface="Roboto" panose="02000000000000000000" pitchFamily="2" charset="0"/>
                <a:ea typeface="Roboto" panose="02000000000000000000" pitchFamily="2" charset="0"/>
                <a:cs typeface="Roboto" panose="02000000000000000000" pitchFamily="2" charset="0"/>
              </a:rPr>
              <a:t> training time), </a:t>
            </a:r>
            <a:r>
              <a:rPr lang="it-IT" dirty="0" err="1">
                <a:latin typeface="Roboto" panose="02000000000000000000" pitchFamily="2" charset="0"/>
                <a:ea typeface="Roboto" panose="02000000000000000000" pitchFamily="2" charset="0"/>
                <a:cs typeface="Roboto" panose="02000000000000000000" pitchFamily="2" charset="0"/>
              </a:rPr>
              <a:t>trained</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it</a:t>
            </a:r>
            <a:r>
              <a:rPr lang="it-IT" dirty="0">
                <a:latin typeface="Roboto" panose="02000000000000000000" pitchFamily="2" charset="0"/>
                <a:ea typeface="Roboto" panose="02000000000000000000" pitchFamily="2" charset="0"/>
                <a:cs typeface="Roboto" panose="02000000000000000000" pitchFamily="2" charset="0"/>
              </a:rPr>
              <a:t> on a </a:t>
            </a:r>
            <a:r>
              <a:rPr lang="it-IT" b="1" dirty="0" err="1">
                <a:latin typeface="Roboto" panose="02000000000000000000" pitchFamily="2" charset="0"/>
                <a:ea typeface="Roboto" panose="02000000000000000000" pitchFamily="2" charset="0"/>
                <a:cs typeface="Roboto" panose="02000000000000000000" pitchFamily="2" charset="0"/>
              </a:rPr>
              <a:t>balanced</a:t>
            </a:r>
            <a:r>
              <a:rPr lang="it-IT" b="1" dirty="0">
                <a:latin typeface="Roboto" panose="02000000000000000000" pitchFamily="2" charset="0"/>
                <a:ea typeface="Roboto" panose="02000000000000000000" pitchFamily="2" charset="0"/>
                <a:cs typeface="Roboto" panose="02000000000000000000" pitchFamily="2" charset="0"/>
              </a:rPr>
              <a:t> subset </a:t>
            </a:r>
            <a:r>
              <a:rPr lang="it-IT" dirty="0">
                <a:latin typeface="Roboto" panose="02000000000000000000" pitchFamily="2" charset="0"/>
                <a:ea typeface="Roboto" panose="02000000000000000000" pitchFamily="2" charset="0"/>
                <a:cs typeface="Roboto" panose="02000000000000000000" pitchFamily="2" charset="0"/>
              </a:rPr>
              <a:t>(with </a:t>
            </a:r>
            <a:r>
              <a:rPr lang="it-IT" dirty="0" err="1">
                <a:latin typeface="Roboto" panose="02000000000000000000" pitchFamily="2" charset="0"/>
                <a:ea typeface="Roboto" panose="02000000000000000000" pitchFamily="2" charset="0"/>
                <a:cs typeface="Roboto" panose="02000000000000000000" pitchFamily="2" charset="0"/>
              </a:rPr>
              <a:t>respect</a:t>
            </a:r>
            <a:r>
              <a:rPr lang="it-IT" dirty="0">
                <a:latin typeface="Roboto" panose="02000000000000000000" pitchFamily="2" charset="0"/>
                <a:ea typeface="Roboto" panose="02000000000000000000" pitchFamily="2" charset="0"/>
                <a:cs typeface="Roboto" panose="02000000000000000000" pitchFamily="2" charset="0"/>
              </a:rPr>
              <a:t> to “source”) of the training dataset: </a:t>
            </a:r>
          </a:p>
          <a:p>
            <a:pPr algn="ctr"/>
            <a:r>
              <a:rPr lang="it-IT" b="1" dirty="0">
                <a:latin typeface="Roboto" panose="02000000000000000000" pitchFamily="2" charset="0"/>
                <a:ea typeface="Roboto" panose="02000000000000000000" pitchFamily="2" charset="0"/>
                <a:cs typeface="Roboto" panose="02000000000000000000" pitchFamily="2" charset="0"/>
              </a:rPr>
              <a:t>24K training texts </a:t>
            </a:r>
            <a:r>
              <a:rPr lang="it-IT" dirty="0">
                <a:latin typeface="Roboto" panose="02000000000000000000" pitchFamily="2" charset="0"/>
                <a:ea typeface="Roboto" panose="02000000000000000000" pitchFamily="2" charset="0"/>
                <a:cs typeface="Roboto" panose="02000000000000000000" pitchFamily="2" charset="0"/>
              </a:rPr>
              <a:t>=</a:t>
            </a:r>
            <a:r>
              <a:rPr lang="it-IT" b="1" dirty="0">
                <a:latin typeface="Roboto" panose="02000000000000000000" pitchFamily="2" charset="0"/>
                <a:ea typeface="Roboto" panose="02000000000000000000" pitchFamily="2" charset="0"/>
                <a:cs typeface="Roboto" panose="02000000000000000000" pitchFamily="2" charset="0"/>
              </a:rPr>
              <a:t> </a:t>
            </a:r>
            <a:r>
              <a:rPr lang="it-IT" dirty="0">
                <a:latin typeface="Roboto" panose="02000000000000000000" pitchFamily="2" charset="0"/>
                <a:ea typeface="Roboto" panose="02000000000000000000" pitchFamily="2" charset="0"/>
                <a:cs typeface="Roboto" panose="02000000000000000000" pitchFamily="2" charset="0"/>
              </a:rPr>
              <a:t>20% of </a:t>
            </a:r>
            <a:r>
              <a:rPr lang="it-IT" dirty="0" err="1">
                <a:latin typeface="Roboto" panose="02000000000000000000" pitchFamily="2" charset="0"/>
                <a:ea typeface="Roboto" panose="02000000000000000000" pitchFamily="2" charset="0"/>
                <a:cs typeface="Roboto" panose="02000000000000000000" pitchFamily="2" charset="0"/>
              </a:rPr>
              <a:t>original</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testset</a:t>
            </a:r>
            <a:endParaRPr lang="it-IT" dirty="0">
              <a:latin typeface="Roboto" panose="02000000000000000000" pitchFamily="2" charset="0"/>
              <a:ea typeface="Roboto" panose="02000000000000000000" pitchFamily="2" charset="0"/>
              <a:cs typeface="Roboto" panose="02000000000000000000" pitchFamily="2" charset="0"/>
            </a:endParaRPr>
          </a:p>
        </p:txBody>
      </p:sp>
      <p:pic>
        <p:nvPicPr>
          <p:cNvPr id="2" name="Immagine 1" descr="Immagine che contiene schermata, diagramma, Diagramma, linea&#10;&#10;Descrizione generata automaticamente">
            <a:extLst>
              <a:ext uri="{FF2B5EF4-FFF2-40B4-BE49-F238E27FC236}">
                <a16:creationId xmlns:a16="http://schemas.microsoft.com/office/drawing/2014/main" id="{5ADF4217-5704-9404-E728-E20417811958}"/>
              </a:ext>
            </a:extLst>
          </p:cNvPr>
          <p:cNvPicPr>
            <a:picLocks noChangeAspect="1"/>
          </p:cNvPicPr>
          <p:nvPr/>
        </p:nvPicPr>
        <p:blipFill>
          <a:blip r:embed="rId3"/>
          <a:srcRect l="7248" r="7039"/>
          <a:stretch/>
        </p:blipFill>
        <p:spPr>
          <a:xfrm>
            <a:off x="4650625" y="2994114"/>
            <a:ext cx="4291155" cy="1668817"/>
          </a:xfrm>
          <a:prstGeom prst="rect">
            <a:avLst/>
          </a:prstGeom>
        </p:spPr>
      </p:pic>
      <p:sp>
        <p:nvSpPr>
          <p:cNvPr id="5" name="Rettangolo 4">
            <a:extLst>
              <a:ext uri="{FF2B5EF4-FFF2-40B4-BE49-F238E27FC236}">
                <a16:creationId xmlns:a16="http://schemas.microsoft.com/office/drawing/2014/main" id="{CE1E1393-6126-73C9-296A-CCCF3121B492}"/>
              </a:ext>
            </a:extLst>
          </p:cNvPr>
          <p:cNvSpPr/>
          <p:nvPr/>
        </p:nvSpPr>
        <p:spPr>
          <a:xfrm>
            <a:off x="4962525" y="4268861"/>
            <a:ext cx="3771899" cy="22216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Immagine 6" descr="Immagine che contiene testo, Carattere, schermata, numero&#10;&#10;Descrizione generata automaticamente">
            <a:extLst>
              <a:ext uri="{FF2B5EF4-FFF2-40B4-BE49-F238E27FC236}">
                <a16:creationId xmlns:a16="http://schemas.microsoft.com/office/drawing/2014/main" id="{F39BC897-5DCB-E3FA-5417-3D0AEAA279F6}"/>
              </a:ext>
            </a:extLst>
          </p:cNvPr>
          <p:cNvPicPr>
            <a:picLocks noChangeAspect="1"/>
          </p:cNvPicPr>
          <p:nvPr/>
        </p:nvPicPr>
        <p:blipFill>
          <a:blip r:embed="rId4"/>
          <a:srcRect b="41615"/>
          <a:stretch/>
        </p:blipFill>
        <p:spPr>
          <a:xfrm>
            <a:off x="260130" y="3227892"/>
            <a:ext cx="4311870" cy="1201260"/>
          </a:xfrm>
          <a:prstGeom prst="rect">
            <a:avLst/>
          </a:prstGeom>
        </p:spPr>
      </p:pic>
      <p:sp>
        <p:nvSpPr>
          <p:cNvPr id="8" name="CasellaDiTesto 7">
            <a:extLst>
              <a:ext uri="{FF2B5EF4-FFF2-40B4-BE49-F238E27FC236}">
                <a16:creationId xmlns:a16="http://schemas.microsoft.com/office/drawing/2014/main" id="{FEBCD9A6-64F9-9EBC-00CA-D513B4A040DC}"/>
              </a:ext>
            </a:extLst>
          </p:cNvPr>
          <p:cNvSpPr txBox="1"/>
          <p:nvPr/>
        </p:nvSpPr>
        <p:spPr>
          <a:xfrm>
            <a:off x="1839432" y="4491030"/>
            <a:ext cx="1153266" cy="306467"/>
          </a:xfrm>
          <a:prstGeom prst="roundRect">
            <a:avLst/>
          </a:prstGeom>
          <a:noFill/>
          <a:ln w="19050">
            <a:solidFill>
              <a:srgbClr val="FCBD24"/>
            </a:solidFill>
          </a:ln>
        </p:spPr>
        <p:txBody>
          <a:bodyPr wrap="square" rtlCol="0">
            <a:spAutoFit/>
          </a:bodyPr>
          <a:lstStyle/>
          <a:p>
            <a:pPr algn="ctr"/>
            <a:r>
              <a:rPr lang="it-IT" sz="1200" dirty="0">
                <a:solidFill>
                  <a:srgbClr val="FCBD24"/>
                </a:solidFill>
                <a:latin typeface="Fira Sans Extra Condensed SemiBold" panose="020B0604020202020204" charset="0"/>
                <a:ea typeface="Roboto" panose="02000000000000000000" pitchFamily="2" charset="0"/>
                <a:cs typeface="Roboto" panose="02000000000000000000" pitchFamily="2" charset="0"/>
              </a:rPr>
              <a:t>“V3” </a:t>
            </a:r>
            <a:r>
              <a:rPr lang="it-IT" sz="1200" dirty="0" err="1">
                <a:solidFill>
                  <a:srgbClr val="FCBD24"/>
                </a:solidFill>
                <a:latin typeface="Fira Sans Extra Condensed SemiBold" panose="020B0604020202020204" charset="0"/>
                <a:ea typeface="Roboto" panose="02000000000000000000" pitchFamily="2" charset="0"/>
                <a:cs typeface="Roboto" panose="02000000000000000000" pitchFamily="2" charset="0"/>
              </a:rPr>
              <a:t>meaning</a:t>
            </a:r>
            <a:endParaRPr lang="it-IT" sz="1200" dirty="0">
              <a:solidFill>
                <a:srgbClr val="FCBD24"/>
              </a:solidFill>
              <a:latin typeface="Fira Sans Extra Condensed SemiBold" panose="020B0604020202020204" charset="0"/>
              <a:ea typeface="Roboto" panose="02000000000000000000" pitchFamily="2" charset="0"/>
              <a:cs typeface="Roboto" panose="02000000000000000000" pitchFamily="2" charset="0"/>
            </a:endParaRPr>
          </a:p>
        </p:txBody>
      </p:sp>
      <p:cxnSp>
        <p:nvCxnSpPr>
          <p:cNvPr id="10" name="Connettore diritto 9">
            <a:extLst>
              <a:ext uri="{FF2B5EF4-FFF2-40B4-BE49-F238E27FC236}">
                <a16:creationId xmlns:a16="http://schemas.microsoft.com/office/drawing/2014/main" id="{B94FBAD1-16E6-A6CE-27CE-6732A20E3FE1}"/>
              </a:ext>
            </a:extLst>
          </p:cNvPr>
          <p:cNvCxnSpPr/>
          <p:nvPr/>
        </p:nvCxnSpPr>
        <p:spPr>
          <a:xfrm>
            <a:off x="3002224" y="3919814"/>
            <a:ext cx="6205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98FAEC28-3A38-5E40-40C4-3C96E789EAAA}"/>
              </a:ext>
            </a:extLst>
          </p:cNvPr>
          <p:cNvSpPr txBox="1"/>
          <p:nvPr/>
        </p:nvSpPr>
        <p:spPr>
          <a:xfrm>
            <a:off x="2817264" y="3928411"/>
            <a:ext cx="1004398" cy="230832"/>
          </a:xfrm>
          <a:prstGeom prst="rect">
            <a:avLst/>
          </a:prstGeom>
          <a:noFill/>
        </p:spPr>
        <p:txBody>
          <a:bodyPr wrap="square" rtlCol="0">
            <a:spAutoFit/>
          </a:bodyPr>
          <a:lstStyle/>
          <a:p>
            <a:pPr algn="ctr"/>
            <a:r>
              <a:rPr lang="it-IT" sz="900" dirty="0" err="1">
                <a:solidFill>
                  <a:srgbClr val="FF0000"/>
                </a:solidFill>
              </a:rPr>
              <a:t>DeBERTa</a:t>
            </a:r>
            <a:endParaRPr lang="en-GB" sz="900" dirty="0">
              <a:solidFill>
                <a:srgbClr val="FF0000"/>
              </a:solidFill>
            </a:endParaRPr>
          </a:p>
        </p:txBody>
      </p:sp>
    </p:spTree>
    <p:extLst>
      <p:ext uri="{BB962C8B-B14F-4D97-AF65-F5344CB8AC3E}">
        <p14:creationId xmlns:p14="http://schemas.microsoft.com/office/powerpoint/2010/main" val="221499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Fira Sans Extra Condensed"/>
                <a:ea typeface="Fira Sans Extra Condensed"/>
                <a:cs typeface="Fira Sans Extra Condensed"/>
                <a:sym typeface="Fira Sans Extra Condensed"/>
              </a:rPr>
              <a:t>…or with LoRA</a:t>
            </a:r>
            <a:endParaRPr dirty="0">
              <a:latin typeface="Fira Sans Extra Condensed"/>
              <a:ea typeface="Fira Sans Extra Condensed"/>
              <a:cs typeface="Fira Sans Extra Condensed"/>
              <a:sym typeface="Fira Sans Extra Condensed"/>
            </a:endParaRPr>
          </a:p>
        </p:txBody>
      </p:sp>
      <p:sp>
        <p:nvSpPr>
          <p:cNvPr id="4" name="CasellaDiTesto 3">
            <a:extLst>
              <a:ext uri="{FF2B5EF4-FFF2-40B4-BE49-F238E27FC236}">
                <a16:creationId xmlns:a16="http://schemas.microsoft.com/office/drawing/2014/main" id="{4F6267A5-F864-C2D4-6149-3FA3C0253975}"/>
              </a:ext>
            </a:extLst>
          </p:cNvPr>
          <p:cNvSpPr txBox="1"/>
          <p:nvPr/>
        </p:nvSpPr>
        <p:spPr>
          <a:xfrm>
            <a:off x="1012391" y="1116042"/>
            <a:ext cx="7119257" cy="523220"/>
          </a:xfrm>
          <a:prstGeom prst="rect">
            <a:avLst/>
          </a:prstGeom>
          <a:noFill/>
        </p:spPr>
        <p:txBody>
          <a:bodyPr wrap="none" rtlCol="0">
            <a:spAutoFit/>
          </a:bodyPr>
          <a:lstStyle/>
          <a:p>
            <a:pPr algn="ctr"/>
            <a:r>
              <a:rPr lang="it-IT" dirty="0" err="1">
                <a:latin typeface="Roboto" panose="02000000000000000000" pitchFamily="2" charset="0"/>
                <a:ea typeface="Roboto" panose="02000000000000000000" pitchFamily="2" charset="0"/>
                <a:cs typeface="Roboto" panose="02000000000000000000" pitchFamily="2" charset="0"/>
              </a:rPr>
              <a:t>We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wanted</a:t>
            </a:r>
            <a:r>
              <a:rPr lang="it-IT" dirty="0">
                <a:latin typeface="Roboto" panose="02000000000000000000" pitchFamily="2" charset="0"/>
                <a:ea typeface="Roboto" panose="02000000000000000000" pitchFamily="2" charset="0"/>
                <a:cs typeface="Roboto" panose="02000000000000000000" pitchFamily="2" charset="0"/>
              </a:rPr>
              <a:t> to </a:t>
            </a:r>
            <a:r>
              <a:rPr lang="it-IT" dirty="0" err="1">
                <a:latin typeface="Roboto" panose="02000000000000000000" pitchFamily="2" charset="0"/>
                <a:ea typeface="Roboto" panose="02000000000000000000" pitchFamily="2" charset="0"/>
                <a:cs typeface="Roboto" panose="02000000000000000000" pitchFamily="2" charset="0"/>
              </a:rPr>
              <a:t>also</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see</a:t>
            </a:r>
            <a:r>
              <a:rPr lang="it-IT" dirty="0">
                <a:latin typeface="Roboto" panose="02000000000000000000" pitchFamily="2" charset="0"/>
                <a:ea typeface="Roboto" panose="02000000000000000000" pitchFamily="2" charset="0"/>
                <a:cs typeface="Roboto" panose="02000000000000000000" pitchFamily="2" charset="0"/>
              </a:rPr>
              <a:t> the </a:t>
            </a:r>
            <a:r>
              <a:rPr lang="it-IT" dirty="0" err="1">
                <a:latin typeface="Roboto" panose="02000000000000000000" pitchFamily="2" charset="0"/>
                <a:ea typeface="Roboto" panose="02000000000000000000" pitchFamily="2" charset="0"/>
                <a:cs typeface="Roboto" panose="02000000000000000000" pitchFamily="2" charset="0"/>
              </a:rPr>
              <a:t>effects</a:t>
            </a:r>
            <a:r>
              <a:rPr lang="it-IT" dirty="0">
                <a:latin typeface="Roboto" panose="02000000000000000000" pitchFamily="2" charset="0"/>
                <a:ea typeface="Roboto" panose="02000000000000000000" pitchFamily="2" charset="0"/>
                <a:cs typeface="Roboto" panose="02000000000000000000" pitchFamily="2" charset="0"/>
              </a:rPr>
              <a:t> of scaling the </a:t>
            </a:r>
            <a:r>
              <a:rPr lang="it-IT" dirty="0" err="1">
                <a:latin typeface="Roboto" panose="02000000000000000000" pitchFamily="2" charset="0"/>
                <a:ea typeface="Roboto" panose="02000000000000000000" pitchFamily="2" charset="0"/>
                <a:cs typeface="Roboto" panose="02000000000000000000" pitchFamily="2" charset="0"/>
              </a:rPr>
              <a:t>amount</a:t>
            </a:r>
            <a:r>
              <a:rPr lang="it-IT" dirty="0">
                <a:latin typeface="Roboto" panose="02000000000000000000" pitchFamily="2" charset="0"/>
                <a:ea typeface="Roboto" panose="02000000000000000000" pitchFamily="2" charset="0"/>
                <a:cs typeface="Roboto" panose="02000000000000000000" pitchFamily="2" charset="0"/>
              </a:rPr>
              <a:t> of training data on the </a:t>
            </a:r>
            <a:r>
              <a:rPr lang="it-IT" dirty="0" err="1">
                <a:latin typeface="Roboto" panose="02000000000000000000" pitchFamily="2" charset="0"/>
                <a:ea typeface="Roboto" panose="02000000000000000000" pitchFamily="2" charset="0"/>
                <a:cs typeface="Roboto" panose="02000000000000000000" pitchFamily="2" charset="0"/>
              </a:rPr>
              <a:t>largest</a:t>
            </a:r>
            <a:r>
              <a:rPr lang="it-IT" dirty="0">
                <a:latin typeface="Roboto" panose="02000000000000000000" pitchFamily="2" charset="0"/>
                <a:ea typeface="Roboto" panose="02000000000000000000" pitchFamily="2" charset="0"/>
                <a:cs typeface="Roboto" panose="02000000000000000000" pitchFamily="2" charset="0"/>
              </a:rPr>
              <a:t> </a:t>
            </a:r>
          </a:p>
          <a:p>
            <a:pPr algn="ctr"/>
            <a:r>
              <a:rPr lang="it-IT" dirty="0">
                <a:latin typeface="Roboto" panose="02000000000000000000" pitchFamily="2" charset="0"/>
                <a:ea typeface="Roboto" panose="02000000000000000000" pitchFamily="2" charset="0"/>
                <a:cs typeface="Roboto" panose="02000000000000000000" pitchFamily="2" charset="0"/>
              </a:rPr>
              <a:t>model, DeBERTaV3-Large. To do so, </a:t>
            </a:r>
            <a:r>
              <a:rPr lang="it-IT" dirty="0" err="1">
                <a:latin typeface="Roboto" panose="02000000000000000000" pitchFamily="2" charset="0"/>
                <a:ea typeface="Roboto" panose="02000000000000000000" pitchFamily="2" charset="0"/>
                <a:cs typeface="Roboto" panose="02000000000000000000" pitchFamily="2" charset="0"/>
              </a:rPr>
              <a:t>we</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resolved</a:t>
            </a:r>
            <a:r>
              <a:rPr lang="it-IT" dirty="0">
                <a:latin typeface="Roboto" panose="02000000000000000000" pitchFamily="2" charset="0"/>
                <a:ea typeface="Roboto" panose="02000000000000000000" pitchFamily="2" charset="0"/>
                <a:cs typeface="Roboto" panose="02000000000000000000" pitchFamily="2" charset="0"/>
              </a:rPr>
              <a:t> to </a:t>
            </a:r>
            <a:r>
              <a:rPr lang="it-IT" dirty="0" err="1">
                <a:latin typeface="Roboto" panose="02000000000000000000" pitchFamily="2" charset="0"/>
                <a:ea typeface="Roboto" panose="02000000000000000000" pitchFamily="2" charset="0"/>
                <a:cs typeface="Roboto" panose="02000000000000000000" pitchFamily="2" charset="0"/>
              </a:rPr>
              <a:t>using</a:t>
            </a:r>
            <a:r>
              <a:rPr lang="it-IT" dirty="0">
                <a:latin typeface="Roboto" panose="02000000000000000000" pitchFamily="2" charset="0"/>
                <a:ea typeface="Roboto" panose="02000000000000000000" pitchFamily="2" charset="0"/>
                <a:cs typeface="Roboto" panose="02000000000000000000" pitchFamily="2" charset="0"/>
              </a:rPr>
              <a:t> </a:t>
            </a:r>
            <a:r>
              <a:rPr lang="it-IT" b="1" dirty="0">
                <a:latin typeface="Roboto" panose="02000000000000000000" pitchFamily="2" charset="0"/>
                <a:ea typeface="Roboto" panose="02000000000000000000" pitchFamily="2" charset="0"/>
                <a:cs typeface="Roboto" panose="02000000000000000000" pitchFamily="2" charset="0"/>
              </a:rPr>
              <a:t>Low-Rank Adaptation</a:t>
            </a:r>
          </a:p>
        </p:txBody>
      </p:sp>
      <p:pic>
        <p:nvPicPr>
          <p:cNvPr id="5" name="Immagine 4" descr="Immagine che contiene testo, schermata&#10;&#10;Descrizione generata automaticamente">
            <a:extLst>
              <a:ext uri="{FF2B5EF4-FFF2-40B4-BE49-F238E27FC236}">
                <a16:creationId xmlns:a16="http://schemas.microsoft.com/office/drawing/2014/main" id="{714654FC-8E88-C7CF-DE2A-1DB84C8A35E3}"/>
              </a:ext>
            </a:extLst>
          </p:cNvPr>
          <p:cNvPicPr>
            <a:picLocks noChangeAspect="1"/>
          </p:cNvPicPr>
          <p:nvPr/>
        </p:nvPicPr>
        <p:blipFill>
          <a:blip r:embed="rId3"/>
          <a:srcRect l="14196" t="17022" r="9306" b="5615"/>
          <a:stretch/>
        </p:blipFill>
        <p:spPr>
          <a:xfrm>
            <a:off x="2565648" y="1754671"/>
            <a:ext cx="4500027" cy="2559873"/>
          </a:xfrm>
          <a:prstGeom prst="rect">
            <a:avLst/>
          </a:prstGeom>
        </p:spPr>
      </p:pic>
      <p:sp>
        <p:nvSpPr>
          <p:cNvPr id="7" name="CasellaDiTesto 6">
            <a:extLst>
              <a:ext uri="{FF2B5EF4-FFF2-40B4-BE49-F238E27FC236}">
                <a16:creationId xmlns:a16="http://schemas.microsoft.com/office/drawing/2014/main" id="{344F2368-FEF9-6D19-5012-795AF75AF1E6}"/>
              </a:ext>
            </a:extLst>
          </p:cNvPr>
          <p:cNvSpPr txBox="1"/>
          <p:nvPr/>
        </p:nvSpPr>
        <p:spPr>
          <a:xfrm>
            <a:off x="967490" y="4429953"/>
            <a:ext cx="7209025" cy="523220"/>
          </a:xfrm>
          <a:prstGeom prst="rect">
            <a:avLst/>
          </a:prstGeom>
          <a:noFill/>
          <a:ln w="38100">
            <a:solidFill>
              <a:srgbClr val="FCBD24"/>
            </a:solidFill>
          </a:ln>
        </p:spPr>
        <p:txBody>
          <a:bodyPr wrap="none" rtlCol="0">
            <a:spAutoFit/>
          </a:bodyPr>
          <a:lstStyle/>
          <a:p>
            <a:pPr algn="ctr"/>
            <a:r>
              <a:rPr lang="it-IT" dirty="0" err="1">
                <a:latin typeface="Roboto" panose="02000000000000000000" pitchFamily="2" charset="0"/>
                <a:ea typeface="Roboto" panose="02000000000000000000" pitchFamily="2" charset="0"/>
                <a:cs typeface="Roboto" panose="02000000000000000000" pitchFamily="2" charset="0"/>
              </a:rPr>
              <a:t>Managed</a:t>
            </a:r>
            <a:r>
              <a:rPr lang="it-IT" dirty="0">
                <a:latin typeface="Roboto" panose="02000000000000000000" pitchFamily="2" charset="0"/>
                <a:ea typeface="Roboto" panose="02000000000000000000" pitchFamily="2" charset="0"/>
                <a:cs typeface="Roboto" panose="02000000000000000000" pitchFamily="2" charset="0"/>
              </a:rPr>
              <a:t> to reduce the </a:t>
            </a:r>
            <a:r>
              <a:rPr lang="it-IT" dirty="0" err="1">
                <a:latin typeface="Roboto" panose="02000000000000000000" pitchFamily="2" charset="0"/>
                <a:ea typeface="Roboto" panose="02000000000000000000" pitchFamily="2" charset="0"/>
                <a:cs typeface="Roboto" panose="02000000000000000000" pitchFamily="2" charset="0"/>
              </a:rPr>
              <a:t>number</a:t>
            </a:r>
            <a:r>
              <a:rPr lang="it-IT" dirty="0">
                <a:latin typeface="Roboto" panose="02000000000000000000" pitchFamily="2" charset="0"/>
                <a:ea typeface="Roboto" panose="02000000000000000000" pitchFamily="2" charset="0"/>
                <a:cs typeface="Roboto" panose="02000000000000000000" pitchFamily="2" charset="0"/>
              </a:rPr>
              <a:t> of </a:t>
            </a:r>
            <a:r>
              <a:rPr lang="it-IT" dirty="0" err="1">
                <a:latin typeface="Roboto" panose="02000000000000000000" pitchFamily="2" charset="0"/>
                <a:ea typeface="Roboto" panose="02000000000000000000" pitchFamily="2" charset="0"/>
                <a:cs typeface="Roboto" panose="02000000000000000000" pitchFamily="2" charset="0"/>
              </a:rPr>
              <a:t>parameters</a:t>
            </a:r>
            <a:r>
              <a:rPr lang="it-IT" dirty="0">
                <a:latin typeface="Roboto" panose="02000000000000000000" pitchFamily="2" charset="0"/>
                <a:ea typeface="Roboto" panose="02000000000000000000" pitchFamily="2" charset="0"/>
                <a:cs typeface="Roboto" panose="02000000000000000000" pitchFamily="2" charset="0"/>
              </a:rPr>
              <a:t> </a:t>
            </a:r>
            <a:r>
              <a:rPr lang="it-IT" dirty="0" err="1">
                <a:latin typeface="Roboto" panose="02000000000000000000" pitchFamily="2" charset="0"/>
                <a:ea typeface="Roboto" panose="02000000000000000000" pitchFamily="2" charset="0"/>
                <a:cs typeface="Roboto" panose="02000000000000000000" pitchFamily="2" charset="0"/>
              </a:rPr>
              <a:t>updated</a:t>
            </a:r>
            <a:r>
              <a:rPr lang="it-IT" dirty="0">
                <a:latin typeface="Roboto" panose="02000000000000000000" pitchFamily="2" charset="0"/>
                <a:ea typeface="Roboto" panose="02000000000000000000" pitchFamily="2" charset="0"/>
                <a:cs typeface="Roboto" panose="02000000000000000000" pitchFamily="2" charset="0"/>
              </a:rPr>
              <a:t> from 463M down to 28M (≈ 6%), </a:t>
            </a:r>
          </a:p>
          <a:p>
            <a:pPr algn="ctr"/>
            <a:r>
              <a:rPr lang="it-IT" dirty="0">
                <a:latin typeface="Roboto" panose="02000000000000000000" pitchFamily="2" charset="0"/>
                <a:ea typeface="Roboto" panose="02000000000000000000" pitchFamily="2" charset="0"/>
                <a:cs typeface="Roboto" panose="02000000000000000000" pitchFamily="2" charset="0"/>
              </a:rPr>
              <a:t>with </a:t>
            </a:r>
            <a:r>
              <a:rPr lang="it-IT" b="1" dirty="0" err="1">
                <a:latin typeface="Roboto" panose="02000000000000000000" pitchFamily="2" charset="0"/>
                <a:ea typeface="Roboto" panose="02000000000000000000" pitchFamily="2" charset="0"/>
                <a:cs typeface="Roboto" panose="02000000000000000000" pitchFamily="2" charset="0"/>
              </a:rPr>
              <a:t>negligible</a:t>
            </a:r>
            <a:r>
              <a:rPr lang="it-IT" b="1" dirty="0">
                <a:latin typeface="Roboto" panose="02000000000000000000" pitchFamily="2" charset="0"/>
                <a:ea typeface="Roboto" panose="02000000000000000000" pitchFamily="2" charset="0"/>
                <a:cs typeface="Roboto" panose="02000000000000000000" pitchFamily="2" charset="0"/>
              </a:rPr>
              <a:t> performance </a:t>
            </a:r>
            <a:r>
              <a:rPr lang="it-IT" b="1" dirty="0" err="1">
                <a:latin typeface="Roboto" panose="02000000000000000000" pitchFamily="2" charset="0"/>
                <a:ea typeface="Roboto" panose="02000000000000000000" pitchFamily="2" charset="0"/>
                <a:cs typeface="Roboto" panose="02000000000000000000" pitchFamily="2" charset="0"/>
              </a:rPr>
              <a:t>loss</a:t>
            </a:r>
            <a:r>
              <a:rPr lang="it-IT" dirty="0">
                <a:latin typeface="Roboto" panose="02000000000000000000" pitchFamily="2" charset="0"/>
                <a:ea typeface="Roboto" panose="02000000000000000000" pitchFamily="2" charset="0"/>
                <a:cs typeface="Roboto" panose="02000000000000000000" pitchFamily="2" charset="0"/>
              </a:rPr>
              <a:t> (-0.009 val </a:t>
            </a:r>
            <a:r>
              <a:rPr lang="it-IT" dirty="0" err="1">
                <a:latin typeface="Roboto" panose="02000000000000000000" pitchFamily="2" charset="0"/>
                <a:ea typeface="Roboto" panose="02000000000000000000" pitchFamily="2" charset="0"/>
                <a:cs typeface="Roboto" panose="02000000000000000000" pitchFamily="2" charset="0"/>
              </a:rPr>
              <a:t>acc</a:t>
            </a:r>
            <a:r>
              <a:rPr lang="it-IT" dirty="0">
                <a:latin typeface="Roboto" panose="02000000000000000000" pitchFamily="2" charset="0"/>
                <a:ea typeface="Roboto" panose="02000000000000000000" pitchFamily="2" charset="0"/>
                <a:cs typeface="Roboto" panose="02000000000000000000" pitchFamily="2" charset="0"/>
              </a:rPr>
              <a:t>, -0.017 test </a:t>
            </a:r>
            <a:r>
              <a:rPr lang="it-IT" dirty="0" err="1">
                <a:latin typeface="Roboto" panose="02000000000000000000" pitchFamily="2" charset="0"/>
                <a:ea typeface="Roboto" panose="02000000000000000000" pitchFamily="2" charset="0"/>
                <a:cs typeface="Roboto" panose="02000000000000000000" pitchFamily="2" charset="0"/>
              </a:rPr>
              <a:t>acc</a:t>
            </a:r>
            <a:r>
              <a:rPr lang="it-IT" dirty="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172489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err="1">
                <a:latin typeface="Fira Sans Extra Condensed"/>
                <a:ea typeface="Fira Sans Extra Condensed"/>
                <a:cs typeface="Fira Sans Extra Condensed"/>
                <a:sym typeface="Fira Sans Extra Condensed"/>
              </a:rPr>
              <a:t>Results</a:t>
            </a:r>
            <a:endParaRPr dirty="0">
              <a:latin typeface="Fira Sans Extra Condensed"/>
              <a:ea typeface="Fira Sans Extra Condensed"/>
              <a:cs typeface="Fira Sans Extra Condensed"/>
              <a:sym typeface="Fira Sans Extra Condensed"/>
            </a:endParaRPr>
          </a:p>
        </p:txBody>
      </p:sp>
      <p:pic>
        <p:nvPicPr>
          <p:cNvPr id="8" name="Immagine 7" descr="Immagine che contiene testo, schermata, diagramma, Parallelo&#10;&#10;Descrizione generata automaticamente">
            <a:extLst>
              <a:ext uri="{FF2B5EF4-FFF2-40B4-BE49-F238E27FC236}">
                <a16:creationId xmlns:a16="http://schemas.microsoft.com/office/drawing/2014/main" id="{02AE697A-ADC1-F6EB-553B-17C7A5539EF4}"/>
              </a:ext>
            </a:extLst>
          </p:cNvPr>
          <p:cNvPicPr>
            <a:picLocks noChangeAspect="1"/>
          </p:cNvPicPr>
          <p:nvPr/>
        </p:nvPicPr>
        <p:blipFill>
          <a:blip r:embed="rId3"/>
          <a:srcRect l="6634" r="10865"/>
          <a:stretch/>
        </p:blipFill>
        <p:spPr>
          <a:xfrm>
            <a:off x="4552530" y="1180395"/>
            <a:ext cx="4591470" cy="2782710"/>
          </a:xfrm>
          <a:prstGeom prst="rect">
            <a:avLst/>
          </a:prstGeom>
        </p:spPr>
      </p:pic>
      <p:pic>
        <p:nvPicPr>
          <p:cNvPr id="4" name="Immagine 3" descr="Immagine che contiene testo, schermata, diagramma, Parallelo&#10;&#10;Descrizione generata automaticamente">
            <a:extLst>
              <a:ext uri="{FF2B5EF4-FFF2-40B4-BE49-F238E27FC236}">
                <a16:creationId xmlns:a16="http://schemas.microsoft.com/office/drawing/2014/main" id="{501C3B5C-53BB-B7D1-B9B6-807520380459}"/>
              </a:ext>
            </a:extLst>
          </p:cNvPr>
          <p:cNvPicPr>
            <a:picLocks noChangeAspect="1"/>
          </p:cNvPicPr>
          <p:nvPr/>
        </p:nvPicPr>
        <p:blipFill>
          <a:blip r:embed="rId4"/>
          <a:srcRect l="4727" r="11000"/>
          <a:stretch/>
        </p:blipFill>
        <p:spPr>
          <a:xfrm>
            <a:off x="0" y="1173224"/>
            <a:ext cx="4714506" cy="2797171"/>
          </a:xfrm>
          <a:prstGeom prst="rect">
            <a:avLst/>
          </a:prstGeom>
        </p:spPr>
      </p:pic>
      <p:sp>
        <p:nvSpPr>
          <p:cNvPr id="9" name="CasellaDiTesto 8">
            <a:extLst>
              <a:ext uri="{FF2B5EF4-FFF2-40B4-BE49-F238E27FC236}">
                <a16:creationId xmlns:a16="http://schemas.microsoft.com/office/drawing/2014/main" id="{085FE115-4DED-894F-4FC7-A0DB12879FEA}"/>
              </a:ext>
            </a:extLst>
          </p:cNvPr>
          <p:cNvSpPr txBox="1"/>
          <p:nvPr/>
        </p:nvSpPr>
        <p:spPr>
          <a:xfrm>
            <a:off x="2016985" y="4221247"/>
            <a:ext cx="1153266" cy="510778"/>
          </a:xfrm>
          <a:prstGeom prst="roundRect">
            <a:avLst/>
          </a:prstGeom>
          <a:noFill/>
          <a:ln w="19050">
            <a:solidFill>
              <a:srgbClr val="FCBD24"/>
            </a:solidFill>
          </a:ln>
        </p:spPr>
        <p:txBody>
          <a:bodyPr wrap="square" rtlCol="0">
            <a:spAutoFit/>
          </a:bodyPr>
          <a:lstStyle/>
          <a:p>
            <a:pPr algn="ctr"/>
            <a:r>
              <a:rPr lang="it-IT" sz="1200" dirty="0">
                <a:solidFill>
                  <a:srgbClr val="FCBD24"/>
                </a:solidFill>
                <a:latin typeface="Fira Sans Extra Condensed SemiBold" panose="020B0604020202020204" charset="0"/>
                <a:ea typeface="Roboto" panose="02000000000000000000" pitchFamily="2" charset="0"/>
                <a:cs typeface="Roboto" panose="02000000000000000000" pitchFamily="2" charset="0"/>
              </a:rPr>
              <a:t>FULL </a:t>
            </a:r>
          </a:p>
          <a:p>
            <a:pPr algn="ctr"/>
            <a:r>
              <a:rPr lang="it-IT" sz="1200" dirty="0">
                <a:solidFill>
                  <a:srgbClr val="FCBD24"/>
                </a:solidFill>
                <a:latin typeface="Fira Sans Extra Condensed SemiBold" panose="020B0604020202020204" charset="0"/>
                <a:ea typeface="Roboto" panose="02000000000000000000" pitchFamily="2" charset="0"/>
                <a:cs typeface="Roboto" panose="02000000000000000000" pitchFamily="2" charset="0"/>
              </a:rPr>
              <a:t>TRAINING SET</a:t>
            </a:r>
          </a:p>
        </p:txBody>
      </p:sp>
      <p:sp>
        <p:nvSpPr>
          <p:cNvPr id="10" name="CasellaDiTesto 9">
            <a:extLst>
              <a:ext uri="{FF2B5EF4-FFF2-40B4-BE49-F238E27FC236}">
                <a16:creationId xmlns:a16="http://schemas.microsoft.com/office/drawing/2014/main" id="{11917A8F-86F9-2C07-925E-8627DB6231CC}"/>
              </a:ext>
            </a:extLst>
          </p:cNvPr>
          <p:cNvSpPr txBox="1"/>
          <p:nvPr/>
        </p:nvSpPr>
        <p:spPr>
          <a:xfrm>
            <a:off x="6448422" y="4186877"/>
            <a:ext cx="1153266" cy="510778"/>
          </a:xfrm>
          <a:prstGeom prst="roundRect">
            <a:avLst/>
          </a:prstGeom>
          <a:noFill/>
          <a:ln w="19050">
            <a:solidFill>
              <a:srgbClr val="FCBD24"/>
            </a:solidFill>
          </a:ln>
        </p:spPr>
        <p:txBody>
          <a:bodyPr wrap="square" rtlCol="0">
            <a:spAutoFit/>
          </a:bodyPr>
          <a:lstStyle/>
          <a:p>
            <a:pPr algn="ctr"/>
            <a:r>
              <a:rPr lang="it-IT" sz="1200" dirty="0">
                <a:solidFill>
                  <a:srgbClr val="FCBD24"/>
                </a:solidFill>
                <a:latin typeface="Fira Sans Extra Condensed SemiBold" panose="020B0604020202020204" charset="0"/>
                <a:ea typeface="Roboto" panose="02000000000000000000" pitchFamily="2" charset="0"/>
                <a:cs typeface="Roboto" panose="02000000000000000000" pitchFamily="2" charset="0"/>
              </a:rPr>
              <a:t>SUBSET TRAINING SET</a:t>
            </a:r>
          </a:p>
        </p:txBody>
      </p:sp>
    </p:spTree>
    <p:extLst>
      <p:ext uri="{BB962C8B-B14F-4D97-AF65-F5344CB8AC3E}">
        <p14:creationId xmlns:p14="http://schemas.microsoft.com/office/powerpoint/2010/main" val="302982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411475"/>
            <a:ext cx="82296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err="1">
                <a:latin typeface="Fira Sans Extra Condensed"/>
                <a:ea typeface="Fira Sans Extra Condensed"/>
                <a:cs typeface="Fira Sans Extra Condensed"/>
                <a:sym typeface="Fira Sans Extra Condensed"/>
              </a:rPr>
              <a:t>Results</a:t>
            </a:r>
            <a:endParaRPr dirty="0">
              <a:latin typeface="Fira Sans Extra Condensed"/>
              <a:ea typeface="Fira Sans Extra Condensed"/>
              <a:cs typeface="Fira Sans Extra Condensed"/>
              <a:sym typeface="Fira Sans Extra Condensed"/>
            </a:endParaRPr>
          </a:p>
        </p:txBody>
      </p:sp>
      <p:pic>
        <p:nvPicPr>
          <p:cNvPr id="4" name="Immagine 3">
            <a:extLst>
              <a:ext uri="{FF2B5EF4-FFF2-40B4-BE49-F238E27FC236}">
                <a16:creationId xmlns:a16="http://schemas.microsoft.com/office/drawing/2014/main" id="{C6003D74-1FC6-10AB-F5A8-A0D8ED38BFD9}"/>
              </a:ext>
            </a:extLst>
          </p:cNvPr>
          <p:cNvPicPr>
            <a:picLocks noChangeAspect="1"/>
          </p:cNvPicPr>
          <p:nvPr/>
        </p:nvPicPr>
        <p:blipFill>
          <a:blip r:embed="rId3"/>
          <a:stretch>
            <a:fillRect/>
          </a:stretch>
        </p:blipFill>
        <p:spPr>
          <a:xfrm>
            <a:off x="1796382" y="874220"/>
            <a:ext cx="5497968" cy="4162748"/>
          </a:xfrm>
          <a:prstGeom prst="rect">
            <a:avLst/>
          </a:prstGeom>
        </p:spPr>
      </p:pic>
    </p:spTree>
    <p:extLst>
      <p:ext uri="{BB962C8B-B14F-4D97-AF65-F5344CB8AC3E}">
        <p14:creationId xmlns:p14="http://schemas.microsoft.com/office/powerpoint/2010/main" val="2866754762"/>
      </p:ext>
    </p:extLst>
  </p:cSld>
  <p:clrMapOvr>
    <a:masterClrMapping/>
  </p:clrMapOvr>
</p:sld>
</file>

<file path=ppt/theme/theme1.xml><?xml version="1.0" encoding="utf-8"?>
<a:theme xmlns:a="http://schemas.openxmlformats.org/drawingml/2006/main" name="Break-even Analysis Infographics by Slidesgo">
  <a:themeElements>
    <a:clrScheme name="Simple Light">
      <a:dk1>
        <a:srgbClr val="000000"/>
      </a:dk1>
      <a:lt1>
        <a:srgbClr val="FFFFFF"/>
      </a:lt1>
      <a:dk2>
        <a:srgbClr val="000000"/>
      </a:dk2>
      <a:lt2>
        <a:srgbClr val="EFEFEF"/>
      </a:lt2>
      <a:accent1>
        <a:srgbClr val="69B0B1"/>
      </a:accent1>
      <a:accent2>
        <a:srgbClr val="6EC9AD"/>
      </a:accent2>
      <a:accent3>
        <a:srgbClr val="B2D884"/>
      </a:accent3>
      <a:accent4>
        <a:srgbClr val="E8C971"/>
      </a:accent4>
      <a:accent5>
        <a:srgbClr val="FC9F8B"/>
      </a:accent5>
      <a:accent6>
        <a:srgbClr val="D78DB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OT Analysis Infographic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1a3fe9e-aaec-41f3-b1f7-9b99cf6f1d7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EC66B7DF9A2448812C054E2BD79C5" ma:contentTypeVersion="12" ma:contentTypeDescription="Create a new document." ma:contentTypeScope="" ma:versionID="92b5b44a0e1d8292791a525572fdec26">
  <xsd:schema xmlns:xsd="http://www.w3.org/2001/XMLSchema" xmlns:xs="http://www.w3.org/2001/XMLSchema" xmlns:p="http://schemas.microsoft.com/office/2006/metadata/properties" xmlns:ns3="9a9ea442-3be5-4524-bafb-fd481278f198" xmlns:ns4="c1a3fe9e-aaec-41f3-b1f7-9b99cf6f1d7c" targetNamespace="http://schemas.microsoft.com/office/2006/metadata/properties" ma:root="true" ma:fieldsID="b37f563aefdeeb6f0bd7be185532c5b6" ns3:_="" ns4:_="">
    <xsd:import namespace="9a9ea442-3be5-4524-bafb-fd481278f198"/>
    <xsd:import namespace="c1a3fe9e-aaec-41f3-b1f7-9b99cf6f1d7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bjectDetectorVersions" minOccurs="0"/>
                <xsd:element ref="ns4:_activity" minOccurs="0"/>
                <xsd:element ref="ns4:MediaServiceDateTake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ea442-3be5-4524-bafb-fd481278f1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a3fe9e-aaec-41f3-b1f7-9b99cf6f1d7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B97199-941D-4EAB-9FEC-78523EE308F5}">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c1a3fe9e-aaec-41f3-b1f7-9b99cf6f1d7c"/>
    <ds:schemaRef ds:uri="9a9ea442-3be5-4524-bafb-fd481278f198"/>
    <ds:schemaRef ds:uri="http://www.w3.org/XML/1998/namespace"/>
    <ds:schemaRef ds:uri="http://purl.org/dc/terms/"/>
  </ds:schemaRefs>
</ds:datastoreItem>
</file>

<file path=customXml/itemProps2.xml><?xml version="1.0" encoding="utf-8"?>
<ds:datastoreItem xmlns:ds="http://schemas.openxmlformats.org/officeDocument/2006/customXml" ds:itemID="{7495C823-0DB6-49AE-9770-3541ECE28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ea442-3be5-4524-bafb-fd481278f198"/>
    <ds:schemaRef ds:uri="c1a3fe9e-aaec-41f3-b1f7-9b99cf6f1d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C9E418-08DA-4E7E-99AD-10690F80F0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638</TotalTime>
  <Words>685</Words>
  <Application>Microsoft Office PowerPoint</Application>
  <PresentationFormat>Presentazione su schermo (16:9)</PresentationFormat>
  <Paragraphs>73</Paragraphs>
  <Slides>14</Slides>
  <Notes>14</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14</vt:i4>
      </vt:variant>
    </vt:vector>
  </HeadingPairs>
  <TitlesOfParts>
    <vt:vector size="21" baseType="lpstr">
      <vt:lpstr>Roboto</vt:lpstr>
      <vt:lpstr>Fira Sans Extra Condensed</vt:lpstr>
      <vt:lpstr>Fira Sans Extra Condensed SemiBold</vt:lpstr>
      <vt:lpstr>Consolas</vt:lpstr>
      <vt:lpstr>Arial</vt:lpstr>
      <vt:lpstr>Break-even Analysis Infographics by Slidesgo</vt:lpstr>
      <vt:lpstr>SWOT Analysis Infographics by Slidesgo</vt:lpstr>
      <vt:lpstr>Binary Human-written vs Machine-generated text classification</vt:lpstr>
      <vt:lpstr>Problem definition</vt:lpstr>
      <vt:lpstr>Data</vt:lpstr>
      <vt:lpstr>Baselines: DistilBERT</vt:lpstr>
      <vt:lpstr>First approach: Custom tokenizer + TF-IDF + ML models </vt:lpstr>
      <vt:lpstr>DeBERTaV3-Large with “subset” dataset…</vt:lpstr>
      <vt:lpstr>…or with LoRA</vt:lpstr>
      <vt:lpstr>Results</vt:lpstr>
      <vt:lpstr>Results</vt:lpstr>
      <vt:lpstr>Qualitative error analysis</vt:lpstr>
      <vt:lpstr>Conclusions</vt:lpstr>
      <vt:lpstr>Thank you for your attention!</vt:lpstr>
      <vt:lpstr>Extra</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Edoardo Merli</dc:creator>
  <cp:lastModifiedBy>Edoardo Merli - edoardo.merli@studio.unibo.it</cp:lastModifiedBy>
  <cp:revision>3</cp:revision>
  <dcterms:modified xsi:type="dcterms:W3CDTF">2024-09-15T18:09:10Z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0x01010079FEC66B7DF9A2448812C054E2BD79C5</vt:lpwstr>
  </property>
</Properties>
</file>