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3CCFC1-7236-C2A1-D065-5B2AD73DA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4A0098A-7FFD-6D3E-88E3-2DF1258CB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BCA3C8-CAD6-9DDB-043E-1DF289A15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8AAA-0DB7-4EA8-A7B2-FDC5FE6AD6B9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2C5796-F618-0D63-F910-EC0D68B10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BB8BD1-8E83-29A5-01B4-D7A178C1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D00-7633-4E35-9592-3E2174D8DB9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31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411A91-EBFB-4EC3-45E7-84332F166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A002F94-3A71-3112-4FF6-B11AE6438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2BC9B0-DCEC-445F-E13E-F4F26D7DB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8AAA-0DB7-4EA8-A7B2-FDC5FE6AD6B9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10C4F9-0655-22F3-A822-42EB2C56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B27E3D-EA50-C211-76BC-35F83560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D00-7633-4E35-9592-3E2174D8DB9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70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A8ADE2F-5EC7-D08B-E218-492FB4A8D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5CE5C73-1376-F870-3B7C-F87F6D295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7E6C21-B38E-406E-E2A9-7698A1014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8AAA-0DB7-4EA8-A7B2-FDC5FE6AD6B9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7EB188-C3E7-CA9E-612B-B2BAEEE6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CC9D27-48E1-072B-5982-83A4C277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D00-7633-4E35-9592-3E2174D8DB9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53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F0CE16-9192-78F7-9181-54FA0848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344457-0563-3B40-F12C-AD3A7AB50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C0DA8D-87E3-42E7-49DA-D2BAE5F1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8AAA-0DB7-4EA8-A7B2-FDC5FE6AD6B9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89E158-332F-E70B-4AC8-CC675A88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74B521-19C8-4675-026A-098A94BF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D00-7633-4E35-9592-3E2174D8DB9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16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7B6B48-229E-1450-F4AB-DF4E70DA8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A62F294-8DD9-7777-CB03-0D2A4A304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8C4016-FDA5-F8FA-8FE8-8A48DB023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8AAA-0DB7-4EA8-A7B2-FDC5FE6AD6B9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4EFB00-925D-DAA6-FB79-23B2204F5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EFEF9A-7EB8-34BA-B2F8-2F414726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D00-7633-4E35-9592-3E2174D8DB9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39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C14390-7DD9-1AF2-8112-4B8CF045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A270A7-976C-3420-DFE6-405082616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46F87A8-BB75-E01B-5CC3-A01CE81A4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31AA4B-C870-9BF9-9B85-FB318454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8AAA-0DB7-4EA8-A7B2-FDC5FE6AD6B9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83E415-7381-C326-DB07-E953E699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B31EB6-2079-D429-9484-160F9FE5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D00-7633-4E35-9592-3E2174D8DB9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87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37C87D-C7CD-2EB8-4366-DD6AF935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4073E9B-2DAD-593E-0EB4-5BFE0182C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3E97970-37B2-A78E-2449-0C95F4A8B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8D3E4C-2691-C69B-4B23-C0FED0785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291EE38-97BF-8A75-FE38-ECB49DE7C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EC3C138-DF8A-A6AE-43C7-584B3E7A4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8AAA-0DB7-4EA8-A7B2-FDC5FE6AD6B9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050ABB0-D7F2-F41A-6395-BABC2212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61CE1B0-01BD-59D0-43DF-68740711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D00-7633-4E35-9592-3E2174D8DB9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93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5F443B-7897-0495-BFB4-E5729CEA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4A9F2B-A2B2-6C4C-3D69-E90ACC01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8AAA-0DB7-4EA8-A7B2-FDC5FE6AD6B9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532A168-C28D-E16B-A8A1-E41DEE645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6E0F27-B0A9-9BD6-1D13-EB533D31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D00-7633-4E35-9592-3E2174D8DB9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04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88632CD-9C2A-7479-F499-30252887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8AAA-0DB7-4EA8-A7B2-FDC5FE6AD6B9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CFB1DD3-E563-CCA9-20E2-35EB165D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E3E8934-1608-E8CA-C7F2-1864A436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D00-7633-4E35-9592-3E2174D8DB9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83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222065-373C-8C10-00AD-A0C0659E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45078-3E3C-D532-DEF8-57A450CC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250CA98-C78D-6B45-22B3-21C488D53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CF88CBB-5B45-8BA7-15F7-45137D31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8AAA-0DB7-4EA8-A7B2-FDC5FE6AD6B9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6E191D-F509-40F0-35BD-D3542CFC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1463EB6-8995-C73A-972A-9E38C63D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D00-7633-4E35-9592-3E2174D8DB9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28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6E820C-8F35-B6CD-C513-DD4A5DFD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65E2035-A7BB-22AC-9991-0B398CD45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BF98626-E167-A439-914A-7BE32C7F9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7BF0523-4783-BEFC-2C2E-9095E4F3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8AAA-0DB7-4EA8-A7B2-FDC5FE6AD6B9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DBC2CD7-B52D-125C-0B17-123259586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FC03C4-FBAF-8A07-7921-7CC7D0C2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D00-7633-4E35-9592-3E2174D8DB9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7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1EA689D-C520-A4AE-658B-8C911AFFB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1D6790-F73C-34BC-E319-B64171087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254D42-7A2B-0CF8-8DD3-8C390468B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388AAA-0DB7-4EA8-A7B2-FDC5FE6AD6B9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5FF888-7FCA-9159-ECF7-7D279CA1C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C4D84F-A3B2-5A13-AFAE-7D5CACE48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7A4D00-7633-4E35-9592-3E2174D8DB9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1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2C5CA4-E8BE-585D-1FA6-4CF7823BA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640"/>
            <a:ext cx="9144000" cy="1052426"/>
          </a:xfrm>
        </p:spPr>
        <p:txBody>
          <a:bodyPr/>
          <a:lstStyle/>
          <a:p>
            <a:r>
              <a:rPr lang="en-US" dirty="0"/>
              <a:t>PPO</a:t>
            </a:r>
            <a:endParaRPr lang="en-GB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E781D77-2170-1F33-3F64-CC249401E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02" y="2241369"/>
            <a:ext cx="11145795" cy="71216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4303A83-52F1-F4B2-1152-39AC6794D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04" y="4161422"/>
            <a:ext cx="3670810" cy="91041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4305112-CD95-4AB8-4E73-30CE006D9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514" y="3429000"/>
            <a:ext cx="6360982" cy="280541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FDC9999-40E5-8831-27AD-CEDB2D3B0BA0}"/>
              </a:ext>
            </a:extLst>
          </p:cNvPr>
          <p:cNvSpPr txBox="1"/>
          <p:nvPr/>
        </p:nvSpPr>
        <p:spPr>
          <a:xfrm>
            <a:off x="3288505" y="1213066"/>
            <a:ext cx="5614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/>
              <a:t>Clipped</a:t>
            </a:r>
            <a:r>
              <a:rPr lang="it-IT" sz="2400" b="1" dirty="0"/>
              <a:t> Surrogate </a:t>
            </a:r>
            <a:r>
              <a:rPr lang="it-IT" sz="2400" b="1" dirty="0" err="1"/>
              <a:t>Objective</a:t>
            </a:r>
            <a:r>
              <a:rPr lang="it-IT" sz="2400" b="1" dirty="0"/>
              <a:t> </a:t>
            </a:r>
            <a:r>
              <a:rPr lang="it-IT" sz="2400" b="1" dirty="0" err="1"/>
              <a:t>Function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68482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2C5CA4-E8BE-585D-1FA6-4CF7823BA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640"/>
            <a:ext cx="9144000" cy="1052426"/>
          </a:xfrm>
        </p:spPr>
        <p:txBody>
          <a:bodyPr/>
          <a:lstStyle/>
          <a:p>
            <a:r>
              <a:rPr lang="en-US" dirty="0"/>
              <a:t>GAE</a:t>
            </a:r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9AC17BF-29B8-D9DB-16E2-8240D81E0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78" y="5144572"/>
            <a:ext cx="9306643" cy="130120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E772A5B-C2D6-FD3F-1F71-6C0B91A31599}"/>
              </a:ext>
            </a:extLst>
          </p:cNvPr>
          <p:cNvSpPr txBox="1"/>
          <p:nvPr/>
        </p:nvSpPr>
        <p:spPr>
          <a:xfrm>
            <a:off x="2271582" y="4504850"/>
            <a:ext cx="7648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Value targets for the Value network</a:t>
            </a:r>
            <a:endParaRPr lang="en-GB" sz="2000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6A49B1D-0871-C12B-616B-73A46B516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982" y="1301966"/>
            <a:ext cx="6687052" cy="144604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763266E-297A-ACBA-94D6-0391D8880471}"/>
              </a:ext>
            </a:extLst>
          </p:cNvPr>
          <p:cNvSpPr txBox="1"/>
          <p:nvPr/>
        </p:nvSpPr>
        <p:spPr>
          <a:xfrm>
            <a:off x="6540371" y="1806853"/>
            <a:ext cx="764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TD(N) target</a:t>
            </a:r>
            <a:endParaRPr lang="en-GB" sz="2400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1550881-5A55-DD7A-5DAB-9A2C431E434F}"/>
              </a:ext>
            </a:extLst>
          </p:cNvPr>
          <p:cNvSpPr txBox="1"/>
          <p:nvPr/>
        </p:nvSpPr>
        <p:spPr>
          <a:xfrm>
            <a:off x="6540371" y="3060574"/>
            <a:ext cx="7648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GAE as </a:t>
            </a:r>
          </a:p>
          <a:p>
            <a:pPr algn="ctr"/>
            <a:r>
              <a:rPr lang="en-US" sz="2400" b="1" dirty="0"/>
              <a:t>EWA of TD(N)</a:t>
            </a:r>
            <a:endParaRPr lang="en-GB" sz="2400" b="1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003BA49-57DF-54B9-F48D-9319DF913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29" y="2852624"/>
            <a:ext cx="7957292" cy="129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7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2C5CA4-E8BE-585D-1FA6-4CF7823BA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640"/>
            <a:ext cx="9144000" cy="1052426"/>
          </a:xfrm>
        </p:spPr>
        <p:txBody>
          <a:bodyPr/>
          <a:lstStyle/>
          <a:p>
            <a:r>
              <a:rPr lang="en-US" dirty="0"/>
              <a:t>IMPALA CNN architecture</a:t>
            </a:r>
            <a:endParaRPr lang="en-GB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FA25D20-58AC-D622-71F6-02B8CA8081DB}"/>
              </a:ext>
            </a:extLst>
          </p:cNvPr>
          <p:cNvSpPr txBox="1"/>
          <p:nvPr/>
        </p:nvSpPr>
        <p:spPr>
          <a:xfrm>
            <a:off x="6096000" y="1453625"/>
            <a:ext cx="59944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200" b="1" dirty="0"/>
              <a:t>2 separate networks for policy and </a:t>
            </a:r>
            <a:r>
              <a:rPr lang="it-IT" sz="2200" b="1" dirty="0" err="1"/>
              <a:t>value</a:t>
            </a:r>
            <a:endParaRPr lang="it-IT" sz="2200" b="1" dirty="0"/>
          </a:p>
          <a:p>
            <a:pPr>
              <a:lnSpc>
                <a:spcPct val="150000"/>
              </a:lnSpc>
            </a:pPr>
            <a:endParaRPr lang="it-IT" sz="2200" b="1" dirty="0"/>
          </a:p>
          <a:p>
            <a:pPr>
              <a:lnSpc>
                <a:spcPct val="150000"/>
              </a:lnSpc>
            </a:pPr>
            <a:r>
              <a:rPr lang="it-IT" sz="2200" b="1" dirty="0" err="1"/>
              <a:t>Experiments</a:t>
            </a:r>
            <a:r>
              <a:rPr lang="it-IT" sz="2200" b="1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1" dirty="0"/>
              <a:t>2 or </a:t>
            </a:r>
            <a:r>
              <a:rPr lang="en-GB" sz="2200" b="1" u="sng" dirty="0"/>
              <a:t>4</a:t>
            </a:r>
            <a:r>
              <a:rPr lang="en-GB" sz="2200" b="1" dirty="0"/>
              <a:t> successive frames stacked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1" dirty="0"/>
              <a:t>Network capacity </a:t>
            </a:r>
            <a:r>
              <a:rPr lang="en-GB" sz="2200" b="1" u="sng" dirty="0"/>
              <a:t>[16, 32, 32]</a:t>
            </a:r>
            <a:r>
              <a:rPr lang="en-GB" sz="2200" b="1" dirty="0"/>
              <a:t> or [32, 64, 64]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1" dirty="0"/>
              <a:t>Batch normalization (</a:t>
            </a:r>
            <a:r>
              <a:rPr lang="en-GB" sz="2200" b="1" u="sng" dirty="0"/>
              <a:t>off</a:t>
            </a:r>
            <a:r>
              <a:rPr lang="en-GB" sz="2200" b="1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1" dirty="0"/>
              <a:t>Global average pooling before classifier (</a:t>
            </a:r>
            <a:r>
              <a:rPr lang="en-GB" sz="2200" b="1" u="sng" dirty="0"/>
              <a:t>off</a:t>
            </a:r>
            <a:r>
              <a:rPr lang="en-GB" sz="2200" b="1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1" dirty="0"/>
              <a:t>Squeeze &amp; Excitation block (</a:t>
            </a:r>
            <a:r>
              <a:rPr lang="en-GB" sz="2200" b="1" u="sng" dirty="0"/>
              <a:t>off</a:t>
            </a:r>
            <a:r>
              <a:rPr lang="en-GB" sz="22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B2F4E33C-C0DD-2236-1272-02D841406127}"/>
              </a:ext>
            </a:extLst>
          </p:cNvPr>
          <p:cNvGrpSpPr/>
          <p:nvPr/>
        </p:nvGrpSpPr>
        <p:grpSpPr>
          <a:xfrm>
            <a:off x="570470" y="1213066"/>
            <a:ext cx="5322330" cy="5021413"/>
            <a:chOff x="7353300" y="1231106"/>
            <a:chExt cx="4406900" cy="4001294"/>
          </a:xfrm>
        </p:grpSpPr>
        <p:pic>
          <p:nvPicPr>
            <p:cNvPr id="5" name="Immagine 4" descr="Immagine che contiene testo, diagramma, schermata, Piano&#10;&#10;Descrizione generata automaticamente">
              <a:extLst>
                <a:ext uri="{FF2B5EF4-FFF2-40B4-BE49-F238E27FC236}">
                  <a16:creationId xmlns:a16="http://schemas.microsoft.com/office/drawing/2014/main" id="{540F5384-BCBA-D77A-8614-4ED587D269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42" t="16050" b="22406"/>
            <a:stretch/>
          </p:blipFill>
          <p:spPr>
            <a:xfrm>
              <a:off x="7353300" y="1524000"/>
              <a:ext cx="4406900" cy="3708400"/>
            </a:xfrm>
            <a:prstGeom prst="rect">
              <a:avLst/>
            </a:prstGeom>
          </p:spPr>
        </p:pic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02C233D2-F7DC-0155-9C99-253FCCB4593A}"/>
                </a:ext>
              </a:extLst>
            </p:cNvPr>
            <p:cNvSpPr/>
            <p:nvPr/>
          </p:nvSpPr>
          <p:spPr>
            <a:xfrm>
              <a:off x="7534275" y="1362075"/>
              <a:ext cx="876300" cy="7334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69FCD437-7BF9-AF12-2618-41398FFECAEA}"/>
                </a:ext>
              </a:extLst>
            </p:cNvPr>
            <p:cNvSpPr/>
            <p:nvPr/>
          </p:nvSpPr>
          <p:spPr>
            <a:xfrm>
              <a:off x="8191500" y="1523999"/>
              <a:ext cx="571500" cy="2372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D68DF496-485B-B4DF-17C0-145B93CF125C}"/>
                </a:ext>
              </a:extLst>
            </p:cNvPr>
            <p:cNvSpPr/>
            <p:nvPr/>
          </p:nvSpPr>
          <p:spPr>
            <a:xfrm>
              <a:off x="9385300" y="1231106"/>
              <a:ext cx="571500" cy="514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53BADCA5-9A63-9786-043B-5DAA3AE5279A}"/>
                </a:ext>
              </a:extLst>
            </p:cNvPr>
            <p:cNvSpPr/>
            <p:nvPr/>
          </p:nvSpPr>
          <p:spPr>
            <a:xfrm>
              <a:off x="9740900" y="1525010"/>
              <a:ext cx="1041400" cy="11691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37255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EC66B7DF9A2448812C054E2BD79C5" ma:contentTypeVersion="12" ma:contentTypeDescription="Create a new document." ma:contentTypeScope="" ma:versionID="92b5b44a0e1d8292791a525572fdec26">
  <xsd:schema xmlns:xsd="http://www.w3.org/2001/XMLSchema" xmlns:xs="http://www.w3.org/2001/XMLSchema" xmlns:p="http://schemas.microsoft.com/office/2006/metadata/properties" xmlns:ns3="9a9ea442-3be5-4524-bafb-fd481278f198" xmlns:ns4="c1a3fe9e-aaec-41f3-b1f7-9b99cf6f1d7c" targetNamespace="http://schemas.microsoft.com/office/2006/metadata/properties" ma:root="true" ma:fieldsID="b37f563aefdeeb6f0bd7be185532c5b6" ns3:_="" ns4:_="">
    <xsd:import namespace="9a9ea442-3be5-4524-bafb-fd481278f198"/>
    <xsd:import namespace="c1a3fe9e-aaec-41f3-b1f7-9b99cf6f1d7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bjectDetectorVersions" minOccurs="0"/>
                <xsd:element ref="ns4:_activity" minOccurs="0"/>
                <xsd:element ref="ns4:MediaServiceDateTaken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9ea442-3be5-4524-bafb-fd481278f19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a3fe9e-aaec-41f3-b1f7-9b99cf6f1d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1a3fe9e-aaec-41f3-b1f7-9b99cf6f1d7c" xsi:nil="true"/>
  </documentManagement>
</p:properties>
</file>

<file path=customXml/itemProps1.xml><?xml version="1.0" encoding="utf-8"?>
<ds:datastoreItem xmlns:ds="http://schemas.openxmlformats.org/officeDocument/2006/customXml" ds:itemID="{3AD60BC8-7ED2-4916-90C6-A9A81878E3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1D0A41-AB8B-4C82-8D48-13E2D137AC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9ea442-3be5-4524-bafb-fd481278f198"/>
    <ds:schemaRef ds:uri="c1a3fe9e-aaec-41f3-b1f7-9b99cf6f1d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159597-0479-4057-B3C7-F02979F30137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c1a3fe9e-aaec-41f3-b1f7-9b99cf6f1d7c"/>
    <ds:schemaRef ds:uri="9a9ea442-3be5-4524-bafb-fd481278f198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80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di Office</vt:lpstr>
      <vt:lpstr>PPO</vt:lpstr>
      <vt:lpstr>GAE</vt:lpstr>
      <vt:lpstr>IMPALA CNN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Edoardo Merli - edoardo.merli@studio.unibo.it</dc:creator>
  <cp:lastModifiedBy>Edoardo Merli - edoardo.merli@studio.unibo.it</cp:lastModifiedBy>
  <cp:revision>2</cp:revision>
  <dcterms:created xsi:type="dcterms:W3CDTF">2024-07-10T17:35:48Z</dcterms:created>
  <dcterms:modified xsi:type="dcterms:W3CDTF">2024-07-11T07:51:12Z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0x01010079FEC66B7DF9A2448812C054E2BD79C5</vt:lpwstr>
  </property>
</Properties>
</file>