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73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동현" initials="이" lastIdx="1" clrIdx="0">
    <p:extLst>
      <p:ext uri="{19B8F6BF-5375-455C-9EA6-DF929625EA0E}">
        <p15:presenceInfo xmlns:p15="http://schemas.microsoft.com/office/powerpoint/2012/main" userId="d8f20d3c35588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20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29EAE-9525-4E3E-B17A-33EF31F7F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CBFBAC-6D02-457F-A234-1598A423B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BEFDF-8B32-409B-8D3B-41FAD0FE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7E9F1-C2DE-4C4C-9A0F-1403E6D1D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DD871-B146-42F9-B88A-24D1776C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93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C8325-81C3-4D70-A545-B1CA0CAC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A71354-EFD8-4187-96D0-9A5EAC36A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B59DAC-1B96-4CF4-A5B4-51DD0988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B024F-9B77-4217-ADEA-3CD40A12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74AC6-5693-4369-AC56-25CAC67C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8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CABB5-3919-4284-B79B-777F451AC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B13307-220B-4793-904F-7AC862C76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8D6FB-11DF-4BC5-97BA-F4A9B2C1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307C7-13C3-4570-B8B3-E9ABED8E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D15B8-0FCC-4A2E-86DC-F08550A4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5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F5D4A-3A1A-47B1-B644-5F2833CE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51C5C-124E-491C-A693-193563591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CBA85-1976-486E-AC26-BEDD6E6F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59810-2E0E-4296-AF58-D7C52BCD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87125-F368-4D9B-94DB-DA36EFAF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8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A8610-0B76-45D2-B046-DCC60E69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EF951-6211-4E86-8ECC-EB4D419D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D6F3E-77F3-4F59-B12D-F5C19846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DE04B-904F-4D80-923B-7433899F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DA6C5-E43F-4C2C-A576-55865872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845DE-AF0C-419B-A5C1-20DA6767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CD03A1-198B-41C6-B054-5FF55D956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63333-CFEE-4A8F-B515-DF11A2551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1B2215-6A85-4E4A-9CE4-AED1252E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D7B8E-7B60-4171-9E22-A58BD568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83DA4-6D1A-41BA-8D96-AA733A5E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3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DFD7F-83CE-498C-86D8-D7DEA4B73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1EC55-3BCB-4B40-9FF4-848FFC1D7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4FDD7-416F-4148-932F-9516CBF9D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DECA5A-C8DA-4D74-913F-3DC1D840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B313DD-D54B-46E1-8BCE-6428CC06F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0A45A9-30AB-496D-85A2-28942F01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617394-1D6C-45E1-BF87-CA51F85D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6B7B39-76BA-4A1E-A461-499F6208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27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2139B-01C6-459F-B29D-C3B35A0D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EB6905-82BD-496F-ACE2-F067347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1A2BD0-7076-4FEC-8DDE-5AB5D25A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8FFF4F-7861-445E-BB16-223BD1C8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3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E2DB8C-D6F0-4A0B-BC44-6BD0F424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54D2E9-3533-4084-BE6D-53EA8895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75C582-6BC5-4E8A-94B5-273FE9E9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41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89DC6-F220-4326-8E85-B2FBE043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E2591-16D6-4385-BD88-BD1A401C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E847C6-FACA-42C6-A345-B6EE40652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D47715-7CDE-4B38-8CF0-078A7329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5954F6-09F8-4071-9C90-D51AFB17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C8EBB-9E72-494E-8CF8-4587A04B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75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02739-5EE9-4257-B438-AE7E4152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69EDFC-B261-4BA3-B160-C9571A40A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AEAAA-E620-4C40-98CC-64A14315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27734F-A4CF-42E4-96E9-FD142442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A4AC7A-7763-4350-AAF8-7DB1783E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AE818-1173-4F71-9314-CE1F4C12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22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D78662-A5D2-44C3-87BF-03E6EEF4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3DA7D-4951-4C7C-A5BA-3C71C97E1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45764-9B50-4CCE-92FC-3D2C66388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02AC7-588F-4F5E-A25E-286B71633B74}" type="datetimeFigureOut">
              <a:rPr lang="ko-KR" altLang="en-US" smtClean="0"/>
              <a:t>2017-10-02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64A07-4AD1-49C0-A74C-44A0755CE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19A4C-2B00-4B82-B4BC-0B8D6E2B0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DECB-6623-4712-B547-D0C74F78C8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76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11D50-6FBB-4DC6-B537-442DEB203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정보보호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2C4CD9-CD38-4F97-8B0D-3B500D9C7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51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HW3</a:t>
            </a:r>
          </a:p>
          <a:p>
            <a:r>
              <a:rPr lang="ko-KR" altLang="en-US" dirty="0"/>
              <a:t>영어교육과</a:t>
            </a:r>
            <a:endParaRPr lang="en-US" altLang="ko-KR" dirty="0"/>
          </a:p>
          <a:p>
            <a:r>
              <a:rPr lang="en-US" altLang="ko-KR" dirty="0"/>
              <a:t>2013190250</a:t>
            </a:r>
          </a:p>
          <a:p>
            <a:r>
              <a:rPr lang="ko-KR" altLang="en-US" dirty="0"/>
              <a:t>이동현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128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5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8DDE360-FAFF-4914-B61F-2CD79C9E50B7}"/>
              </a:ext>
            </a:extLst>
          </p:cNvPr>
          <p:cNvSpPr/>
          <p:nvPr/>
        </p:nvSpPr>
        <p:spPr>
          <a:xfrm>
            <a:off x="7035524" y="3016538"/>
            <a:ext cx="1243584" cy="492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2FB5E2C-CECC-417E-A892-5C3F2F81F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38583"/>
              </p:ext>
            </p:extLst>
          </p:nvPr>
        </p:nvGraphicFramePr>
        <p:xfrm>
          <a:off x="3625551" y="1708368"/>
          <a:ext cx="3101664" cy="3108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7084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58BBC6-BD93-438B-998C-18708DB59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458726"/>
              </p:ext>
            </p:extLst>
          </p:nvPr>
        </p:nvGraphicFramePr>
        <p:xfrm>
          <a:off x="364887" y="1312128"/>
          <a:ext cx="2995532" cy="39014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6782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511750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511750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511750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511750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511750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</a:tblGrid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2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3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4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5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6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86980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7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8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9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12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95612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13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14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15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16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17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18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45963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19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20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21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22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23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24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8327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25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26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27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28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29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30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73380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31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32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33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34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35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36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72871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37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38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39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40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41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42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08140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43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44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45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46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47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48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  <a:tr h="1942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1</a:t>
                      </a:r>
                      <a:endParaRPr lang="ko-KR" altLang="en-US" sz="10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dirty="0"/>
                        <a:t>0</a:t>
                      </a:r>
                      <a:endParaRPr lang="ko-KR" altLang="en-US" sz="1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9285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DFBB1E-4044-4F7F-BB2B-A0E8C23F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56456"/>
              </p:ext>
            </p:extLst>
          </p:nvPr>
        </p:nvGraphicFramePr>
        <p:xfrm>
          <a:off x="8396917" y="998866"/>
          <a:ext cx="2311784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7084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</a:tblGrid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1128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42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6505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7952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863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E348EA-BC5A-4E81-9E82-0AA919D128BE}"/>
              </a:ext>
            </a:extLst>
          </p:cNvPr>
          <p:cNvSpPr txBox="1"/>
          <p:nvPr/>
        </p:nvSpPr>
        <p:spPr>
          <a:xfrm>
            <a:off x="934830" y="310853"/>
            <a:ext cx="469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Key Permutation - Contraction</a:t>
            </a:r>
            <a:endParaRPr lang="ko-KR" altLang="en-US" sz="24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3A8B6F9-0FDC-4448-A349-2950C0F91154}"/>
              </a:ext>
            </a:extLst>
          </p:cNvPr>
          <p:cNvSpPr/>
          <p:nvPr/>
        </p:nvSpPr>
        <p:spPr>
          <a:xfrm>
            <a:off x="10821985" y="3064532"/>
            <a:ext cx="425135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7241B02B-B46C-4B62-B593-3D2046EFEDB2}"/>
              </a:ext>
            </a:extLst>
          </p:cNvPr>
          <p:cNvSpPr/>
          <p:nvPr/>
        </p:nvSpPr>
        <p:spPr>
          <a:xfrm>
            <a:off x="11413992" y="2987194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38A3D-D16C-42C3-9671-8BF852D25F01}"/>
              </a:ext>
            </a:extLst>
          </p:cNvPr>
          <p:cNvSpPr txBox="1"/>
          <p:nvPr/>
        </p:nvSpPr>
        <p:spPr>
          <a:xfrm>
            <a:off x="441122" y="5753178"/>
            <a:ext cx="5707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확장된 </a:t>
            </a:r>
            <a:r>
              <a:rPr lang="en-US" altLang="ko-KR" dirty="0"/>
              <a:t>R0</a:t>
            </a:r>
            <a:r>
              <a:rPr lang="ko-KR" altLang="en-US" dirty="0"/>
              <a:t>키와 압축된 </a:t>
            </a:r>
            <a:r>
              <a:rPr lang="en-US" altLang="ko-KR" dirty="0"/>
              <a:t>Key</a:t>
            </a:r>
            <a:r>
              <a:rPr lang="ko-KR" altLang="en-US" dirty="0"/>
              <a:t>를 </a:t>
            </a:r>
            <a:r>
              <a:rPr lang="en-US" altLang="ko-KR" dirty="0"/>
              <a:t>XOR </a:t>
            </a:r>
            <a:r>
              <a:rPr lang="ko-KR" altLang="en-US" dirty="0"/>
              <a:t>연산을 거쳐 총 </a:t>
            </a:r>
            <a:r>
              <a:rPr lang="en-US" altLang="ko-KR" dirty="0"/>
              <a:t>48</a:t>
            </a:r>
            <a:r>
              <a:rPr lang="ko-KR" altLang="en-US" dirty="0"/>
              <a:t>비트를 만들어낸다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1CF8C-CA99-4218-B45B-8EA075B39419}"/>
              </a:ext>
            </a:extLst>
          </p:cNvPr>
          <p:cNvSpPr txBox="1"/>
          <p:nvPr/>
        </p:nvSpPr>
        <p:spPr>
          <a:xfrm>
            <a:off x="4632837" y="1253897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&lt;Key 1&gt;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57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6DFBB1E-4044-4F7F-BB2B-A0E8C23F3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07323"/>
              </p:ext>
            </p:extLst>
          </p:nvPr>
        </p:nvGraphicFramePr>
        <p:xfrm>
          <a:off x="442122" y="1354465"/>
          <a:ext cx="2870038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7084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380189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573005">
                  <a:extLst>
                    <a:ext uri="{9D8B030D-6E8A-4147-A177-3AD203B41FA5}">
                      <a16:colId xmlns:a16="http://schemas.microsoft.com/office/drawing/2014/main" val="3221201467"/>
                    </a:ext>
                  </a:extLst>
                </a:gridCol>
              </a:tblGrid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u="none" dirty="0"/>
                        <a:t>S1</a:t>
                      </a:r>
                      <a:endParaRPr lang="ko-KR" altLang="en-US" sz="1800" b="1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u="none" dirty="0"/>
                        <a:t>S2</a:t>
                      </a:r>
                      <a:endParaRPr lang="ko-KR" altLang="en-US" sz="1800" b="1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u="none" dirty="0"/>
                        <a:t>S3</a:t>
                      </a:r>
                      <a:endParaRPr lang="ko-KR" altLang="en-US" sz="1800" b="1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u="none" dirty="0"/>
                        <a:t>S4</a:t>
                      </a:r>
                      <a:endParaRPr lang="ko-KR" altLang="en-US" sz="1800" b="1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u="none" dirty="0"/>
                        <a:t>S5</a:t>
                      </a:r>
                      <a:endParaRPr lang="ko-KR" altLang="en-US" sz="1800" b="1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u="none" dirty="0"/>
                        <a:t>S6</a:t>
                      </a:r>
                      <a:endParaRPr lang="ko-KR" altLang="en-US" sz="1800" b="1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1128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37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38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39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42</a:t>
                      </a:r>
                      <a:endParaRPr lang="ko-KR" altLang="en-US" sz="1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800" b="1" dirty="0"/>
                        <a:t>S7</a:t>
                      </a:r>
                      <a:endParaRPr lang="ko-KR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6505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u="none" dirty="0"/>
                        <a:t>S8</a:t>
                      </a:r>
                      <a:endParaRPr lang="ko-KR" altLang="en-US" sz="1800" b="1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87952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863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E348EA-BC5A-4E81-9E82-0AA919D128BE}"/>
              </a:ext>
            </a:extLst>
          </p:cNvPr>
          <p:cNvSpPr txBox="1"/>
          <p:nvPr/>
        </p:nvSpPr>
        <p:spPr>
          <a:xfrm>
            <a:off x="934830" y="310853"/>
            <a:ext cx="3218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Substitution Boxes S</a:t>
            </a:r>
            <a:endParaRPr lang="ko-KR" altLang="en-US" sz="24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3A8B6F9-0FDC-4448-A349-2950C0F91154}"/>
              </a:ext>
            </a:extLst>
          </p:cNvPr>
          <p:cNvSpPr/>
          <p:nvPr/>
        </p:nvSpPr>
        <p:spPr>
          <a:xfrm>
            <a:off x="3531635" y="3244519"/>
            <a:ext cx="425135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C89B4B-D616-47E6-AED9-D32B41249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5287"/>
              </p:ext>
            </p:extLst>
          </p:nvPr>
        </p:nvGraphicFramePr>
        <p:xfrm>
          <a:off x="9044447" y="1354464"/>
          <a:ext cx="2387600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3862">
                  <a:extLst>
                    <a:ext uri="{9D8B030D-6E8A-4147-A177-3AD203B41FA5}">
                      <a16:colId xmlns:a16="http://schemas.microsoft.com/office/drawing/2014/main" val="222625852"/>
                    </a:ext>
                  </a:extLst>
                </a:gridCol>
                <a:gridCol w="691245">
                  <a:extLst>
                    <a:ext uri="{9D8B030D-6E8A-4147-A177-3AD203B41FA5}">
                      <a16:colId xmlns:a16="http://schemas.microsoft.com/office/drawing/2014/main" val="2454887299"/>
                    </a:ext>
                  </a:extLst>
                </a:gridCol>
                <a:gridCol w="500243">
                  <a:extLst>
                    <a:ext uri="{9D8B030D-6E8A-4147-A177-3AD203B41FA5}">
                      <a16:colId xmlns:a16="http://schemas.microsoft.com/office/drawing/2014/main" val="97149896"/>
                    </a:ext>
                  </a:extLst>
                </a:gridCol>
                <a:gridCol w="732250">
                  <a:extLst>
                    <a:ext uri="{9D8B030D-6E8A-4147-A177-3AD203B41FA5}">
                      <a16:colId xmlns:a16="http://schemas.microsoft.com/office/drawing/2014/main" val="230419777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(3,1)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1100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061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878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589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8155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4318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016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2661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19532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9D8C164-6331-45FB-A445-E9735A0B4B53}"/>
              </a:ext>
            </a:extLst>
          </p:cNvPr>
          <p:cNvSpPr/>
          <p:nvPr/>
        </p:nvSpPr>
        <p:spPr>
          <a:xfrm>
            <a:off x="8430317" y="3234359"/>
            <a:ext cx="425135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0A4C7-4EAC-4629-839B-174DCFFBB78A}"/>
              </a:ext>
            </a:extLst>
          </p:cNvPr>
          <p:cNvSpPr txBox="1"/>
          <p:nvPr/>
        </p:nvSpPr>
        <p:spPr>
          <a:xfrm>
            <a:off x="4080263" y="2158856"/>
            <a:ext cx="4196080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Outer bits 1 &amp; 6 (row bits) </a:t>
            </a:r>
          </a:p>
          <a:p>
            <a:r>
              <a:rPr lang="en-US" altLang="ko-KR" dirty="0"/>
              <a:t>      - select one row of 4 </a:t>
            </a:r>
          </a:p>
          <a:p>
            <a:r>
              <a:rPr lang="en-US" altLang="ko-KR" dirty="0"/>
              <a:t>        based on each matched S-box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Inner bits 2-5 (col bits) </a:t>
            </a:r>
          </a:p>
          <a:p>
            <a:r>
              <a:rPr lang="en-US" altLang="ko-KR" dirty="0"/>
              <a:t>      - select one column of 16 </a:t>
            </a:r>
          </a:p>
          <a:p>
            <a:r>
              <a:rPr lang="en-US" altLang="ko-KR" dirty="0"/>
              <a:t>        based on each matched S-box</a:t>
            </a:r>
          </a:p>
          <a:p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72E5046-5E97-4B3D-A8F1-0DE453F35B4E}"/>
              </a:ext>
            </a:extLst>
          </p:cNvPr>
          <p:cNvSpPr/>
          <p:nvPr/>
        </p:nvSpPr>
        <p:spPr>
          <a:xfrm>
            <a:off x="10049825" y="5878852"/>
            <a:ext cx="425135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F58F69CA-62FD-452A-803E-1EF45D2CED6A}"/>
              </a:ext>
            </a:extLst>
          </p:cNvPr>
          <p:cNvSpPr/>
          <p:nvPr/>
        </p:nvSpPr>
        <p:spPr>
          <a:xfrm>
            <a:off x="10641832" y="5831994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7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54E23-DB53-4127-81E8-67F2DF432CB4}"/>
              </a:ext>
            </a:extLst>
          </p:cNvPr>
          <p:cNvSpPr txBox="1"/>
          <p:nvPr/>
        </p:nvSpPr>
        <p:spPr>
          <a:xfrm>
            <a:off x="441122" y="5753178"/>
            <a:ext cx="8758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XOR</a:t>
            </a:r>
            <a:r>
              <a:rPr lang="ko-KR" altLang="en-US" dirty="0"/>
              <a:t>연산을 거친 후 정해진 </a:t>
            </a:r>
            <a:r>
              <a:rPr lang="en-US" altLang="ko-KR" dirty="0"/>
              <a:t>S box </a:t>
            </a:r>
            <a:r>
              <a:rPr lang="ko-KR" altLang="en-US" dirty="0"/>
              <a:t>규칙에 따라 다시한번 압축한다</a:t>
            </a:r>
            <a:r>
              <a:rPr lang="en-US" altLang="ko-KR" dirty="0"/>
              <a:t>. </a:t>
            </a:r>
            <a:r>
              <a:rPr lang="ko-KR" altLang="en-US" dirty="0"/>
              <a:t>이 때 각 </a:t>
            </a:r>
            <a:r>
              <a:rPr lang="en-US" altLang="ko-KR" dirty="0"/>
              <a:t>6</a:t>
            </a:r>
            <a:r>
              <a:rPr lang="ko-KR" altLang="en-US" dirty="0"/>
              <a:t>비트 마다 해당 </a:t>
            </a:r>
            <a:r>
              <a:rPr lang="en-US" altLang="ko-KR" dirty="0"/>
              <a:t>S</a:t>
            </a:r>
            <a:r>
              <a:rPr lang="ko-KR" altLang="en-US" dirty="0"/>
              <a:t>박스는 달라지며 각 비트 구성은 위 파란색 상자의 규칙을 따른다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해당 박스는 다음 슬라이드에 제시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288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6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348EA-BC5A-4E81-9E82-0AA919D128BE}"/>
              </a:ext>
            </a:extLst>
          </p:cNvPr>
          <p:cNvSpPr txBox="1"/>
          <p:nvPr/>
        </p:nvSpPr>
        <p:spPr>
          <a:xfrm>
            <a:off x="934830" y="310853"/>
            <a:ext cx="354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Substitution Boxes List</a:t>
            </a:r>
            <a:endParaRPr lang="ko-KR" altLang="en-US" sz="2400" b="1" dirty="0"/>
          </a:p>
        </p:txBody>
      </p:sp>
      <p:pic>
        <p:nvPicPr>
          <p:cNvPr id="5" name="그림 4" descr="하얀색, 전자기기, 사진이(가) 표시된 사진&#10;&#10;높은 신뢰도로 생성된 설명">
            <a:extLst>
              <a:ext uri="{FF2B5EF4-FFF2-40B4-BE49-F238E27FC236}">
                <a16:creationId xmlns:a16="http://schemas.microsoft.com/office/drawing/2014/main" id="{7A72BC44-92EC-413C-9CA0-203C3D25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7" y="1241827"/>
            <a:ext cx="5510619" cy="3232896"/>
          </a:xfrm>
          <a:prstGeom prst="rect">
            <a:avLst/>
          </a:prstGeom>
        </p:spPr>
      </p:pic>
      <p:pic>
        <p:nvPicPr>
          <p:cNvPr id="9" name="그림 8" descr="하얀색, 전자기기, 선반이(가) 표시된 사진&#10;&#10;높은 신뢰도로 생성된 설명">
            <a:extLst>
              <a:ext uri="{FF2B5EF4-FFF2-40B4-BE49-F238E27FC236}">
                <a16:creationId xmlns:a16="http://schemas.microsoft.com/office/drawing/2014/main" id="{56257610-9755-46BD-B29E-2AC86D66D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07" y="1241827"/>
            <a:ext cx="5476691" cy="3232896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D0D7890-C430-40FB-B92F-BA1DB62DF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644133"/>
              </p:ext>
            </p:extLst>
          </p:nvPr>
        </p:nvGraphicFramePr>
        <p:xfrm>
          <a:off x="8120716" y="4652801"/>
          <a:ext cx="2387600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3862">
                  <a:extLst>
                    <a:ext uri="{9D8B030D-6E8A-4147-A177-3AD203B41FA5}">
                      <a16:colId xmlns:a16="http://schemas.microsoft.com/office/drawing/2014/main" val="222625852"/>
                    </a:ext>
                  </a:extLst>
                </a:gridCol>
                <a:gridCol w="691245">
                  <a:extLst>
                    <a:ext uri="{9D8B030D-6E8A-4147-A177-3AD203B41FA5}">
                      <a16:colId xmlns:a16="http://schemas.microsoft.com/office/drawing/2014/main" val="2454887299"/>
                    </a:ext>
                  </a:extLst>
                </a:gridCol>
                <a:gridCol w="500243">
                  <a:extLst>
                    <a:ext uri="{9D8B030D-6E8A-4147-A177-3AD203B41FA5}">
                      <a16:colId xmlns:a16="http://schemas.microsoft.com/office/drawing/2014/main" val="97149896"/>
                    </a:ext>
                  </a:extLst>
                </a:gridCol>
                <a:gridCol w="732250">
                  <a:extLst>
                    <a:ext uri="{9D8B030D-6E8A-4147-A177-3AD203B41FA5}">
                      <a16:colId xmlns:a16="http://schemas.microsoft.com/office/drawing/2014/main" val="230419777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4318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016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2661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1953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54F041B-772A-4B8E-AE10-660EE8B29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733381"/>
              </p:ext>
            </p:extLst>
          </p:nvPr>
        </p:nvGraphicFramePr>
        <p:xfrm>
          <a:off x="1771262" y="4652801"/>
          <a:ext cx="2387600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3862">
                  <a:extLst>
                    <a:ext uri="{9D8B030D-6E8A-4147-A177-3AD203B41FA5}">
                      <a16:colId xmlns:a16="http://schemas.microsoft.com/office/drawing/2014/main" val="798486524"/>
                    </a:ext>
                  </a:extLst>
                </a:gridCol>
                <a:gridCol w="691245">
                  <a:extLst>
                    <a:ext uri="{9D8B030D-6E8A-4147-A177-3AD203B41FA5}">
                      <a16:colId xmlns:a16="http://schemas.microsoft.com/office/drawing/2014/main" val="818858703"/>
                    </a:ext>
                  </a:extLst>
                </a:gridCol>
                <a:gridCol w="500243">
                  <a:extLst>
                    <a:ext uri="{9D8B030D-6E8A-4147-A177-3AD203B41FA5}">
                      <a16:colId xmlns:a16="http://schemas.microsoft.com/office/drawing/2014/main" val="745922096"/>
                    </a:ext>
                  </a:extLst>
                </a:gridCol>
                <a:gridCol w="732250">
                  <a:extLst>
                    <a:ext uri="{9D8B030D-6E8A-4147-A177-3AD203B41FA5}">
                      <a16:colId xmlns:a16="http://schemas.microsoft.com/office/drawing/2014/main" val="2693018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(3,1)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1100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7318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4654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8152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270104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1980184F-1090-4EC2-AE64-8404ADE9D3A4}"/>
              </a:ext>
            </a:extLst>
          </p:cNvPr>
          <p:cNvSpPr/>
          <p:nvPr/>
        </p:nvSpPr>
        <p:spPr>
          <a:xfrm>
            <a:off x="1035491" y="1793966"/>
            <a:ext cx="248637" cy="2325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B688721-536F-422E-B4EF-9F310DE98D51}"/>
              </a:ext>
            </a:extLst>
          </p:cNvPr>
          <p:cNvSpPr/>
          <p:nvPr/>
        </p:nvSpPr>
        <p:spPr>
          <a:xfrm>
            <a:off x="2965062" y="2418806"/>
            <a:ext cx="248637" cy="2325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FD3B788-3A33-4E51-A68E-62859C61FBB9}"/>
              </a:ext>
            </a:extLst>
          </p:cNvPr>
          <p:cNvSpPr/>
          <p:nvPr/>
        </p:nvSpPr>
        <p:spPr>
          <a:xfrm>
            <a:off x="750182" y="3404326"/>
            <a:ext cx="248637" cy="2325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3A0F343-480A-4A7A-B302-4D506187C36F}"/>
              </a:ext>
            </a:extLst>
          </p:cNvPr>
          <p:cNvSpPr/>
          <p:nvPr/>
        </p:nvSpPr>
        <p:spPr>
          <a:xfrm>
            <a:off x="2324982" y="3683726"/>
            <a:ext cx="248637" cy="2325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57B0941-D6AB-471B-B1AA-27E7DCA5BC36}"/>
              </a:ext>
            </a:extLst>
          </p:cNvPr>
          <p:cNvSpPr/>
          <p:nvPr/>
        </p:nvSpPr>
        <p:spPr>
          <a:xfrm>
            <a:off x="7725630" y="1439450"/>
            <a:ext cx="248637" cy="2325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358843C-A21B-4B4C-8F6B-C0FDA7D2556B}"/>
              </a:ext>
            </a:extLst>
          </p:cNvPr>
          <p:cNvSpPr/>
          <p:nvPr/>
        </p:nvSpPr>
        <p:spPr>
          <a:xfrm>
            <a:off x="8351362" y="2418806"/>
            <a:ext cx="248637" cy="2325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397EA96-F947-4C88-97CF-E77E60B3595B}"/>
              </a:ext>
            </a:extLst>
          </p:cNvPr>
          <p:cNvSpPr/>
          <p:nvPr/>
        </p:nvSpPr>
        <p:spPr>
          <a:xfrm>
            <a:off x="8671402" y="2858275"/>
            <a:ext cx="248637" cy="2325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FC43F20-37A4-4589-8573-0382ED6D8D2D}"/>
              </a:ext>
            </a:extLst>
          </p:cNvPr>
          <p:cNvSpPr/>
          <p:nvPr/>
        </p:nvSpPr>
        <p:spPr>
          <a:xfrm>
            <a:off x="8971121" y="3865706"/>
            <a:ext cx="248637" cy="2325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27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7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8DDE360-FAFF-4914-B61F-2CD79C9E50B7}"/>
              </a:ext>
            </a:extLst>
          </p:cNvPr>
          <p:cNvSpPr/>
          <p:nvPr/>
        </p:nvSpPr>
        <p:spPr>
          <a:xfrm>
            <a:off x="4903216" y="2855167"/>
            <a:ext cx="1243584" cy="108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C737521-F871-4C0C-8181-217E706DA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04004"/>
              </p:ext>
            </p:extLst>
          </p:nvPr>
        </p:nvGraphicFramePr>
        <p:xfrm>
          <a:off x="807396" y="2461712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F5B4E86-549A-4038-992C-4F8E94D19D6D}"/>
              </a:ext>
            </a:extLst>
          </p:cNvPr>
          <p:cNvSpPr txBox="1"/>
          <p:nvPr/>
        </p:nvSpPr>
        <p:spPr>
          <a:xfrm>
            <a:off x="934830" y="310853"/>
            <a:ext cx="240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Permutation(P)</a:t>
            </a:r>
            <a:endParaRPr lang="ko-KR" altLang="en-US" sz="2400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53C7693-8C3C-45DB-8A20-ECCE20A65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83279"/>
              </p:ext>
            </p:extLst>
          </p:nvPr>
        </p:nvGraphicFramePr>
        <p:xfrm>
          <a:off x="6704725" y="2474864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603A2DC-D00C-491E-99C7-C7A5E95FD8D9}"/>
              </a:ext>
            </a:extLst>
          </p:cNvPr>
          <p:cNvSpPr/>
          <p:nvPr/>
        </p:nvSpPr>
        <p:spPr>
          <a:xfrm>
            <a:off x="10587977" y="3237252"/>
            <a:ext cx="425135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79407356-C11F-4A42-A741-605A2610832F}"/>
              </a:ext>
            </a:extLst>
          </p:cNvPr>
          <p:cNvSpPr/>
          <p:nvPr/>
        </p:nvSpPr>
        <p:spPr>
          <a:xfrm>
            <a:off x="11179984" y="3190394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8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26621-FBBA-4B0E-A9AC-A7FF63E90873}"/>
              </a:ext>
            </a:extLst>
          </p:cNvPr>
          <p:cNvSpPr txBox="1"/>
          <p:nvPr/>
        </p:nvSpPr>
        <p:spPr>
          <a:xfrm>
            <a:off x="1845774" y="5440175"/>
            <a:ext cx="8305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S-box </a:t>
            </a:r>
            <a:r>
              <a:rPr lang="ko-KR" altLang="en-US" dirty="0"/>
              <a:t>연산을 거친 후 다시한번 정해진 규칙에 따라 비트 자리를 교체한다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6347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8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8DDE360-FAFF-4914-B61F-2CD79C9E50B7}"/>
              </a:ext>
            </a:extLst>
          </p:cNvPr>
          <p:cNvSpPr/>
          <p:nvPr/>
        </p:nvSpPr>
        <p:spPr>
          <a:xfrm>
            <a:off x="5154950" y="2855166"/>
            <a:ext cx="1243584" cy="108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5B4E86-549A-4038-992C-4F8E94D19D6D}"/>
              </a:ext>
            </a:extLst>
          </p:cNvPr>
          <p:cNvSpPr txBox="1"/>
          <p:nvPr/>
        </p:nvSpPr>
        <p:spPr>
          <a:xfrm>
            <a:off x="934830" y="310853"/>
            <a:ext cx="821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XOR</a:t>
            </a:r>
            <a:endParaRPr lang="ko-KR" altLang="en-US" sz="2400" b="1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53C7693-8C3C-45DB-8A20-ECCE20A65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660218"/>
              </p:ext>
            </p:extLst>
          </p:nvPr>
        </p:nvGraphicFramePr>
        <p:xfrm>
          <a:off x="726116" y="3915664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2470AE7-63C5-4DA2-A265-6A7C9FACB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32859"/>
              </p:ext>
            </p:extLst>
          </p:nvPr>
        </p:nvGraphicFramePr>
        <p:xfrm>
          <a:off x="726115" y="1307771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E8C8F87-D1AE-4BC5-82FA-D5950E93C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95346"/>
              </p:ext>
            </p:extLst>
          </p:nvPr>
        </p:nvGraphicFramePr>
        <p:xfrm>
          <a:off x="7289475" y="2363319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B13007B-C7DA-47BB-B004-3FBA0A6C2E51}"/>
              </a:ext>
            </a:extLst>
          </p:cNvPr>
          <p:cNvSpPr/>
          <p:nvPr/>
        </p:nvSpPr>
        <p:spPr>
          <a:xfrm>
            <a:off x="10923257" y="3234681"/>
            <a:ext cx="425135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7AEFB64B-A29D-47B6-B107-2EF84F45DFED}"/>
              </a:ext>
            </a:extLst>
          </p:cNvPr>
          <p:cNvSpPr/>
          <p:nvPr/>
        </p:nvSpPr>
        <p:spPr>
          <a:xfrm>
            <a:off x="11515264" y="3187823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9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2E1B3-1A8D-4C9D-83F4-5C6C39A9EF11}"/>
              </a:ext>
            </a:extLst>
          </p:cNvPr>
          <p:cNvSpPr txBox="1"/>
          <p:nvPr/>
        </p:nvSpPr>
        <p:spPr>
          <a:xfrm>
            <a:off x="1882211" y="794877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L0 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C2047C-FF91-4297-A6E1-D1F1B8295C8A}"/>
              </a:ext>
            </a:extLst>
          </p:cNvPr>
          <p:cNvSpPr txBox="1"/>
          <p:nvPr/>
        </p:nvSpPr>
        <p:spPr>
          <a:xfrm>
            <a:off x="1671742" y="6154225"/>
            <a:ext cx="945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S-box </a:t>
            </a:r>
            <a:r>
              <a:rPr lang="ko-KR" altLang="en-US" dirty="0"/>
              <a:t>이후 </a:t>
            </a:r>
            <a:r>
              <a:rPr lang="en-US" altLang="ko-KR" dirty="0"/>
              <a:t>Permuted </a:t>
            </a:r>
            <a:r>
              <a:rPr lang="ko-KR" altLang="en-US" dirty="0"/>
              <a:t>된 비트들은 </a:t>
            </a:r>
            <a:r>
              <a:rPr lang="en-US" altLang="ko-KR" dirty="0"/>
              <a:t>L0</a:t>
            </a:r>
            <a:r>
              <a:rPr lang="ko-KR" altLang="en-US" dirty="0"/>
              <a:t>과 함께 </a:t>
            </a:r>
            <a:r>
              <a:rPr lang="en-US" altLang="ko-KR" dirty="0"/>
              <a:t>XOR </a:t>
            </a:r>
            <a:r>
              <a:rPr lang="ko-KR" altLang="en-US" dirty="0"/>
              <a:t>연산을 거쳐 새로운 </a:t>
            </a:r>
            <a:r>
              <a:rPr lang="en-US" altLang="ko-KR" dirty="0"/>
              <a:t>R1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C115F-01A5-405F-999D-28CAA7CB7EAD}"/>
              </a:ext>
            </a:extLst>
          </p:cNvPr>
          <p:cNvSpPr txBox="1"/>
          <p:nvPr/>
        </p:nvSpPr>
        <p:spPr>
          <a:xfrm>
            <a:off x="8777534" y="1911027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R1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21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9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5B4E86-549A-4038-992C-4F8E94D19D6D}"/>
              </a:ext>
            </a:extLst>
          </p:cNvPr>
          <p:cNvSpPr txBox="1"/>
          <p:nvPr/>
        </p:nvSpPr>
        <p:spPr>
          <a:xfrm>
            <a:off x="934830" y="310853"/>
            <a:ext cx="3485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Result – Ciphered Text</a:t>
            </a:r>
            <a:endParaRPr lang="ko-KR" altLang="en-US" sz="24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E8C8F87-D1AE-4BC5-82FA-D5950E93C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01344"/>
              </p:ext>
            </p:extLst>
          </p:nvPr>
        </p:nvGraphicFramePr>
        <p:xfrm>
          <a:off x="6212515" y="1394867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4F1B18C-BAB3-4628-BA2A-425035E87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9868"/>
              </p:ext>
            </p:extLst>
          </p:nvPr>
        </p:nvGraphicFramePr>
        <p:xfrm>
          <a:off x="2450123" y="1394867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3001FB1-F67B-4F88-9757-42484CC212B6}"/>
              </a:ext>
            </a:extLst>
          </p:cNvPr>
          <p:cNvSpPr/>
          <p:nvPr/>
        </p:nvSpPr>
        <p:spPr>
          <a:xfrm rot="5400000">
            <a:off x="4083457" y="3377541"/>
            <a:ext cx="271223" cy="688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6B815-BAB0-4B71-8761-B48F09841489}"/>
              </a:ext>
            </a:extLst>
          </p:cNvPr>
          <p:cNvSpPr txBox="1"/>
          <p:nvPr/>
        </p:nvSpPr>
        <p:spPr>
          <a:xfrm>
            <a:off x="3782131" y="899654"/>
            <a:ext cx="12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R0 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3CD20-1A87-4E3E-9D40-1374839540BF}"/>
              </a:ext>
            </a:extLst>
          </p:cNvPr>
          <p:cNvSpPr txBox="1"/>
          <p:nvPr/>
        </p:nvSpPr>
        <p:spPr>
          <a:xfrm>
            <a:off x="6756400" y="899654"/>
            <a:ext cx="241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Transformed R0 &gt;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1AEDE5D-8881-4975-BF87-EB83C5C1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86348"/>
              </p:ext>
            </p:extLst>
          </p:nvPr>
        </p:nvGraphicFramePr>
        <p:xfrm>
          <a:off x="2450120" y="4467151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A930B79-40DB-4FDD-BF88-393151474A31}"/>
              </a:ext>
            </a:extLst>
          </p:cNvPr>
          <p:cNvSpPr txBox="1"/>
          <p:nvPr/>
        </p:nvSpPr>
        <p:spPr>
          <a:xfrm>
            <a:off x="3782131" y="3965972"/>
            <a:ext cx="12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L1 &gt;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2CBAD32-39C7-43F9-AE40-3F0E209C1148}"/>
              </a:ext>
            </a:extLst>
          </p:cNvPr>
          <p:cNvSpPr/>
          <p:nvPr/>
        </p:nvSpPr>
        <p:spPr>
          <a:xfrm rot="5400000">
            <a:off x="7718067" y="3377541"/>
            <a:ext cx="271223" cy="688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AFA763-43A1-4F9B-908F-E5CF2DCBF7A2}"/>
              </a:ext>
            </a:extLst>
          </p:cNvPr>
          <p:cNvSpPr txBox="1"/>
          <p:nvPr/>
        </p:nvSpPr>
        <p:spPr>
          <a:xfrm>
            <a:off x="7386318" y="3965972"/>
            <a:ext cx="93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R1 &gt;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804082F7-9343-4794-B42D-186461107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04020"/>
              </p:ext>
            </p:extLst>
          </p:nvPr>
        </p:nvGraphicFramePr>
        <p:xfrm>
          <a:off x="6212515" y="4463190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36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14960" y="284425"/>
            <a:ext cx="107695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5B4E86-549A-4038-992C-4F8E94D19D6D}"/>
              </a:ext>
            </a:extLst>
          </p:cNvPr>
          <p:cNvSpPr txBox="1"/>
          <p:nvPr/>
        </p:nvSpPr>
        <p:spPr>
          <a:xfrm>
            <a:off x="1532200" y="284425"/>
            <a:ext cx="3146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Result – Shifted Key</a:t>
            </a:r>
            <a:endParaRPr lang="ko-KR" altLang="en-US" sz="24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A7BBCD7-7603-4079-97CA-7F2EE6129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1726"/>
              </p:ext>
            </p:extLst>
          </p:nvPr>
        </p:nvGraphicFramePr>
        <p:xfrm>
          <a:off x="2707640" y="2261883"/>
          <a:ext cx="3087409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2023083680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746014245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9545994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31011455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51060693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78342294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97641995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3514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76323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66153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2773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4848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9351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834993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81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3C6B05D-58BD-4F03-BCE8-AA40D9944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879089"/>
              </p:ext>
            </p:extLst>
          </p:nvPr>
        </p:nvGraphicFramePr>
        <p:xfrm>
          <a:off x="6612806" y="2261883"/>
          <a:ext cx="3087409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183601825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624801863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268136351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76003279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425868090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728559783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662142131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860631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36286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0053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2950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52981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3714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14342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5768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40483A8-3718-4747-BEF8-2A57B0E10E38}"/>
              </a:ext>
            </a:extLst>
          </p:cNvPr>
          <p:cNvSpPr txBox="1"/>
          <p:nvPr/>
        </p:nvSpPr>
        <p:spPr>
          <a:xfrm>
            <a:off x="3721171" y="1701672"/>
            <a:ext cx="12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C1 &gt;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450BB-B70D-40C4-B6B0-A9878345BC5E}"/>
              </a:ext>
            </a:extLst>
          </p:cNvPr>
          <p:cNvSpPr txBox="1"/>
          <p:nvPr/>
        </p:nvSpPr>
        <p:spPr>
          <a:xfrm>
            <a:off x="7653091" y="1701672"/>
            <a:ext cx="12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D1 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949F6-D5F9-4B43-B566-F4B537CEF036}"/>
              </a:ext>
            </a:extLst>
          </p:cNvPr>
          <p:cNvSpPr txBox="1"/>
          <p:nvPr/>
        </p:nvSpPr>
        <p:spPr>
          <a:xfrm>
            <a:off x="2996356" y="5034551"/>
            <a:ext cx="647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 Circulation Shift </a:t>
            </a:r>
            <a:r>
              <a:rPr lang="ko-KR" altLang="en-US" dirty="0"/>
              <a:t>과정을 거친 키는 각각 </a:t>
            </a:r>
            <a:r>
              <a:rPr lang="en-US" altLang="ko-KR" dirty="0"/>
              <a:t>C1</a:t>
            </a:r>
            <a:r>
              <a:rPr lang="ko-KR" altLang="en-US" dirty="0"/>
              <a:t>와 </a:t>
            </a:r>
            <a:r>
              <a:rPr lang="en-US" altLang="ko-KR" dirty="0"/>
              <a:t>D1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323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217E36-47A0-4D01-9808-727B03642A7D}"/>
              </a:ext>
            </a:extLst>
          </p:cNvPr>
          <p:cNvSpPr txBox="1"/>
          <p:nvPr/>
        </p:nvSpPr>
        <p:spPr>
          <a:xfrm>
            <a:off x="1001733" y="3656290"/>
            <a:ext cx="990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T (plaintext) : F E D C B A 9 8 7 6 5 4 3 2 1 0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63DE-ED3A-4E78-9B52-6CBB4CCEB52C}"/>
              </a:ext>
            </a:extLst>
          </p:cNvPr>
          <p:cNvSpPr txBox="1"/>
          <p:nvPr/>
        </p:nvSpPr>
        <p:spPr>
          <a:xfrm>
            <a:off x="1001733" y="2086630"/>
            <a:ext cx="9901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C ( Ciphertext ) : Binary</a:t>
            </a:r>
          </a:p>
          <a:p>
            <a:r>
              <a:rPr lang="fr-FR" altLang="ko-KR" dirty="0"/>
              <a:t>		0000 1111 0101 0101 0000 1111 0101 0101</a:t>
            </a:r>
          </a:p>
          <a:p>
            <a:r>
              <a:rPr lang="fr-FR" altLang="ko-KR" dirty="0"/>
              <a:t>		0010 0010 0111 1011 1111 0010 0010 0101</a:t>
            </a:r>
          </a:p>
          <a:p>
            <a:r>
              <a:rPr lang="fr-FR" altLang="ko-KR" dirty="0"/>
              <a:t>		hexadecimal</a:t>
            </a:r>
          </a:p>
          <a:p>
            <a:r>
              <a:rPr lang="fr-FR" altLang="ko-KR" dirty="0"/>
              <a:t>		0 F 5 5 0 F 5 5 2 2 7 B F 2 5  </a:t>
            </a:r>
          </a:p>
          <a:p>
            <a:r>
              <a:rPr lang="fr-FR" altLang="ko-KR" dirty="0"/>
              <a:t>		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C9A5D2-B930-4A59-B9B9-9D24049695AF}"/>
              </a:ext>
            </a:extLst>
          </p:cNvPr>
          <p:cNvSpPr txBox="1"/>
          <p:nvPr/>
        </p:nvSpPr>
        <p:spPr>
          <a:xfrm>
            <a:off x="1325881" y="640080"/>
            <a:ext cx="9464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Decryption (L1,R1,C1,D1) </a:t>
            </a:r>
          </a:p>
          <a:p>
            <a:r>
              <a:rPr lang="en-US" altLang="ko-KR" sz="4400" b="1" dirty="0"/>
              <a:t>				-&gt; (L0,R0,C0,D0) </a:t>
            </a:r>
            <a:endParaRPr lang="ko-KR" alt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A12F1F-93E0-4B74-96B1-1746470AE95F}"/>
              </a:ext>
            </a:extLst>
          </p:cNvPr>
          <p:cNvSpPr txBox="1"/>
          <p:nvPr/>
        </p:nvSpPr>
        <p:spPr>
          <a:xfrm>
            <a:off x="1001733" y="4258270"/>
            <a:ext cx="9901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Left Shift Circulation Schedule</a:t>
            </a:r>
            <a:r>
              <a:rPr lang="ko-KR" altLang="en-US" dirty="0"/>
              <a:t>에 따르면 총 </a:t>
            </a:r>
            <a:r>
              <a:rPr lang="en-US" altLang="ko-KR" dirty="0"/>
              <a:t>1Round</a:t>
            </a:r>
            <a:r>
              <a:rPr lang="ko-KR" altLang="en-US" dirty="0"/>
              <a:t>부터 </a:t>
            </a:r>
            <a:r>
              <a:rPr lang="en-US" altLang="ko-KR" dirty="0"/>
              <a:t>16Round</a:t>
            </a:r>
            <a:r>
              <a:rPr lang="ko-KR" altLang="en-US" dirty="0"/>
              <a:t>까지 시행되는 </a:t>
            </a:r>
            <a:r>
              <a:rPr lang="en-US" altLang="ko-KR" dirty="0"/>
              <a:t>Left shift</a:t>
            </a:r>
            <a:r>
              <a:rPr lang="ko-KR" altLang="en-US" dirty="0"/>
              <a:t>가 </a:t>
            </a:r>
            <a:r>
              <a:rPr lang="en-US" altLang="ko-KR" dirty="0"/>
              <a:t>28</a:t>
            </a:r>
            <a:r>
              <a:rPr lang="ko-KR" altLang="en-US" dirty="0"/>
              <a:t>회이다</a:t>
            </a:r>
            <a:r>
              <a:rPr lang="en-US" altLang="ko-KR" dirty="0"/>
              <a:t>. </a:t>
            </a:r>
            <a:r>
              <a:rPr lang="ko-KR" altLang="en-US" dirty="0"/>
              <a:t>즉 각 </a:t>
            </a:r>
            <a:r>
              <a:rPr lang="en-US" altLang="ko-KR" dirty="0"/>
              <a:t>Round</a:t>
            </a:r>
            <a:r>
              <a:rPr lang="ko-KR" altLang="en-US" dirty="0"/>
              <a:t>별로 </a:t>
            </a:r>
            <a:r>
              <a:rPr lang="en-US" altLang="ko-KR" dirty="0"/>
              <a:t>Left-Shift</a:t>
            </a:r>
            <a:r>
              <a:rPr lang="ko-KR" altLang="en-US" dirty="0"/>
              <a:t>를 연산하면 결국 복호화에 이용되는 </a:t>
            </a:r>
            <a:r>
              <a:rPr lang="en-US" altLang="ko-KR" dirty="0"/>
              <a:t>Key</a:t>
            </a:r>
            <a:r>
              <a:rPr lang="ko-KR" altLang="en-US" dirty="0"/>
              <a:t>는 암호화에 이용되는 </a:t>
            </a:r>
            <a:r>
              <a:rPr lang="en-US" altLang="ko-KR" dirty="0"/>
              <a:t>Key</a:t>
            </a:r>
            <a:r>
              <a:rPr lang="ko-KR" altLang="en-US" dirty="0"/>
              <a:t>와 일치하게 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Inverse Initiation Permutation</a:t>
            </a:r>
            <a:r>
              <a:rPr lang="ko-KR" altLang="en-US" dirty="0"/>
              <a:t>을 거쳐 암호화 과정과 동일한 단계를 통해 </a:t>
            </a:r>
            <a:r>
              <a:rPr lang="en-US" altLang="ko-KR" dirty="0"/>
              <a:t>(L1,R1)</a:t>
            </a:r>
            <a:r>
              <a:rPr lang="ko-KR" altLang="en-US" dirty="0"/>
              <a:t>으로부터 </a:t>
            </a:r>
            <a:r>
              <a:rPr lang="en-US" altLang="ko-KR" dirty="0"/>
              <a:t>(L0,R0)</a:t>
            </a:r>
            <a:r>
              <a:rPr lang="ko-KR" altLang="en-US" dirty="0"/>
              <a:t>을 이끌어내면 다른 </a:t>
            </a:r>
            <a:r>
              <a:rPr lang="en-US" altLang="ko-KR" dirty="0"/>
              <a:t>Round</a:t>
            </a:r>
            <a:r>
              <a:rPr lang="ko-KR" altLang="en-US" dirty="0"/>
              <a:t>의 복호화 과정 또한 암호화 과정의 단계로 이루어졌음을 보일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529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8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8DDE360-FAFF-4914-B61F-2CD79C9E50B7}"/>
              </a:ext>
            </a:extLst>
          </p:cNvPr>
          <p:cNvSpPr/>
          <p:nvPr/>
        </p:nvSpPr>
        <p:spPr>
          <a:xfrm rot="19316422">
            <a:off x="5751142" y="2528640"/>
            <a:ext cx="738317" cy="560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5B4E86-549A-4038-992C-4F8E94D19D6D}"/>
              </a:ext>
            </a:extLst>
          </p:cNvPr>
          <p:cNvSpPr txBox="1"/>
          <p:nvPr/>
        </p:nvSpPr>
        <p:spPr>
          <a:xfrm>
            <a:off x="934830" y="310853"/>
            <a:ext cx="2222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Decryption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-1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52E1B3-1A8D-4C9D-83F4-5C6C39A9EF11}"/>
              </a:ext>
            </a:extLst>
          </p:cNvPr>
          <p:cNvSpPr txBox="1"/>
          <p:nvPr/>
        </p:nvSpPr>
        <p:spPr>
          <a:xfrm>
            <a:off x="1882211" y="794877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L1 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55C139-C5CC-4D69-BA6F-9DE04490D6F1}"/>
              </a:ext>
            </a:extLst>
          </p:cNvPr>
          <p:cNvSpPr txBox="1"/>
          <p:nvPr/>
        </p:nvSpPr>
        <p:spPr>
          <a:xfrm>
            <a:off x="1882211" y="3463371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R1 &gt;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6FB717C-4AB4-4037-9981-3483EF39C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81990"/>
              </p:ext>
            </p:extLst>
          </p:nvPr>
        </p:nvGraphicFramePr>
        <p:xfrm>
          <a:off x="586141" y="1294388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E1A9A91-3FDF-4F97-940F-C9767BEBD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643438"/>
              </p:ext>
            </p:extLst>
          </p:nvPr>
        </p:nvGraphicFramePr>
        <p:xfrm>
          <a:off x="586141" y="3944111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9EB61D0-2322-491D-B8F6-A5125A4881C5}"/>
              </a:ext>
            </a:extLst>
          </p:cNvPr>
          <p:cNvSpPr txBox="1"/>
          <p:nvPr/>
        </p:nvSpPr>
        <p:spPr>
          <a:xfrm>
            <a:off x="8188018" y="794877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L1 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A922B-99E3-422C-9F9B-09AC65118EAD}"/>
              </a:ext>
            </a:extLst>
          </p:cNvPr>
          <p:cNvSpPr txBox="1"/>
          <p:nvPr/>
        </p:nvSpPr>
        <p:spPr>
          <a:xfrm>
            <a:off x="8188018" y="3463371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R1 &gt;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2B88961-5C76-42F7-884C-3AFD3E24A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36375"/>
              </p:ext>
            </p:extLst>
          </p:nvPr>
        </p:nvGraphicFramePr>
        <p:xfrm>
          <a:off x="6891948" y="3944111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819415C-FA73-4321-8052-D12B2A408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58344"/>
              </p:ext>
            </p:extLst>
          </p:nvPr>
        </p:nvGraphicFramePr>
        <p:xfrm>
          <a:off x="6960056" y="1275617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BCA46F0-8529-41A7-9494-4E6EFC9A450E}"/>
              </a:ext>
            </a:extLst>
          </p:cNvPr>
          <p:cNvSpPr/>
          <p:nvPr/>
        </p:nvSpPr>
        <p:spPr>
          <a:xfrm rot="1803356">
            <a:off x="5764402" y="3996835"/>
            <a:ext cx="805915" cy="560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E8AF7-D0AE-4C68-ABCA-E1EB4649FD03}"/>
              </a:ext>
            </a:extLst>
          </p:cNvPr>
          <p:cNvSpPr txBox="1"/>
          <p:nvPr/>
        </p:nvSpPr>
        <p:spPr>
          <a:xfrm>
            <a:off x="4288281" y="3221770"/>
            <a:ext cx="15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L1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en-US" altLang="ko-KR" dirty="0"/>
              <a:t>R1</a:t>
            </a:r>
            <a:r>
              <a:rPr lang="ko-KR" altLang="en-US" dirty="0"/>
              <a:t>를 바꾼다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31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8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5B4E86-549A-4038-992C-4F8E94D19D6D}"/>
              </a:ext>
            </a:extLst>
          </p:cNvPr>
          <p:cNvSpPr txBox="1"/>
          <p:nvPr/>
        </p:nvSpPr>
        <p:spPr>
          <a:xfrm>
            <a:off x="934830" y="310853"/>
            <a:ext cx="2222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Decryption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-2</a:t>
            </a:r>
            <a:endParaRPr lang="ko-KR" altLang="en-US" sz="2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EB61D0-2322-491D-B8F6-A5125A4881C5}"/>
              </a:ext>
            </a:extLst>
          </p:cNvPr>
          <p:cNvSpPr txBox="1"/>
          <p:nvPr/>
        </p:nvSpPr>
        <p:spPr>
          <a:xfrm>
            <a:off x="1726258" y="794877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L1 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A922B-99E3-422C-9F9B-09AC65118EAD}"/>
              </a:ext>
            </a:extLst>
          </p:cNvPr>
          <p:cNvSpPr txBox="1"/>
          <p:nvPr/>
        </p:nvSpPr>
        <p:spPr>
          <a:xfrm>
            <a:off x="1726258" y="3463371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R1 &gt;</a:t>
            </a:r>
            <a:endParaRPr lang="ko-KR" altLang="en-US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2B88961-5C76-42F7-884C-3AFD3E24A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37956"/>
              </p:ext>
            </p:extLst>
          </p:nvPr>
        </p:nvGraphicFramePr>
        <p:xfrm>
          <a:off x="430188" y="3944111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819415C-FA73-4321-8052-D12B2A408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026366"/>
              </p:ext>
            </p:extLst>
          </p:nvPr>
        </p:nvGraphicFramePr>
        <p:xfrm>
          <a:off x="498296" y="1275617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8E1466A-4773-40AC-B029-01AAA60E7286}"/>
              </a:ext>
            </a:extLst>
          </p:cNvPr>
          <p:cNvSpPr/>
          <p:nvPr/>
        </p:nvSpPr>
        <p:spPr>
          <a:xfrm>
            <a:off x="4730062" y="4700159"/>
            <a:ext cx="738317" cy="560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534F721-D18B-4425-ACBA-AF9393FE1A7C}"/>
              </a:ext>
            </a:extLst>
          </p:cNvPr>
          <p:cNvSpPr/>
          <p:nvPr/>
        </p:nvSpPr>
        <p:spPr>
          <a:xfrm rot="19075320">
            <a:off x="4748866" y="1339353"/>
            <a:ext cx="738317" cy="560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D9BD0-C681-45C7-A861-703A56631D80}"/>
              </a:ext>
            </a:extLst>
          </p:cNvPr>
          <p:cNvSpPr txBox="1"/>
          <p:nvPr/>
        </p:nvSpPr>
        <p:spPr>
          <a:xfrm>
            <a:off x="4164084" y="816448"/>
            <a:ext cx="241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이후 </a:t>
            </a:r>
            <a:r>
              <a:rPr lang="en-US" altLang="ko-KR" dirty="0"/>
              <a:t>XOR</a:t>
            </a:r>
            <a:r>
              <a:rPr lang="ko-KR" altLang="en-US" dirty="0"/>
              <a:t>연산에 이용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464D6F-F5E9-4F15-BB4B-80FF24E5FC20}"/>
              </a:ext>
            </a:extLst>
          </p:cNvPr>
          <p:cNvSpPr txBox="1"/>
          <p:nvPr/>
        </p:nvSpPr>
        <p:spPr>
          <a:xfrm>
            <a:off x="4330451" y="3832703"/>
            <a:ext cx="153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Expansion &amp;</a:t>
            </a:r>
          </a:p>
          <a:p>
            <a:r>
              <a:rPr lang="en-US" altLang="ko-KR" dirty="0"/>
              <a:t> Permutation</a:t>
            </a:r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20110041-3BB1-480E-81C3-6B1A6DC02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71914"/>
              </p:ext>
            </p:extLst>
          </p:nvPr>
        </p:nvGraphicFramePr>
        <p:xfrm>
          <a:off x="6909616" y="2107922"/>
          <a:ext cx="3951217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76132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</a:tblGrid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8698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95612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45963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8327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7338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72871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0814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9285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47FDE55-8086-4846-831F-9CBF611185FB}"/>
              </a:ext>
            </a:extLst>
          </p:cNvPr>
          <p:cNvSpPr txBox="1"/>
          <p:nvPr/>
        </p:nvSpPr>
        <p:spPr>
          <a:xfrm>
            <a:off x="7086600" y="1619625"/>
            <a:ext cx="377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Expanded, permutated  text&gt;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17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3BEBC-5214-42AB-9F53-96C12C990B10}"/>
              </a:ext>
            </a:extLst>
          </p:cNvPr>
          <p:cNvSpPr txBox="1"/>
          <p:nvPr/>
        </p:nvSpPr>
        <p:spPr>
          <a:xfrm>
            <a:off x="910293" y="1907665"/>
            <a:ext cx="990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 (Key) : </a:t>
            </a:r>
            <a:r>
              <a:rPr lang="pt-BR" altLang="ko-KR" dirty="0"/>
              <a:t>hexadecimal – 0 1 2 3 4 5 6 7 8 9 A B C D E F</a:t>
            </a:r>
          </a:p>
          <a:p>
            <a:r>
              <a:rPr lang="pt-BR" altLang="ko-KR" dirty="0"/>
              <a:t>	 </a:t>
            </a:r>
            <a:r>
              <a:rPr lang="en-US" altLang="ko-KR" dirty="0"/>
              <a:t>Binary – 0000 0001 0010 0011 0100 0101 0110 0111 1000 1001 1010 1011 </a:t>
            </a:r>
          </a:p>
          <a:p>
            <a:r>
              <a:rPr lang="en-US" altLang="ko-KR" dirty="0"/>
              <a:t>		1100 1101 1110 1111</a:t>
            </a:r>
            <a:r>
              <a:rPr lang="pt-BR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17E36-47A0-4D01-9808-727B03642A7D}"/>
              </a:ext>
            </a:extLst>
          </p:cNvPr>
          <p:cNvSpPr txBox="1"/>
          <p:nvPr/>
        </p:nvSpPr>
        <p:spPr>
          <a:xfrm>
            <a:off x="910293" y="2951181"/>
            <a:ext cx="990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T (plaintext) : F E D C B A 9 8 7 6 5 4 3 2 1 0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B63DE-ED3A-4E78-9B52-6CBB4CCEB52C}"/>
              </a:ext>
            </a:extLst>
          </p:cNvPr>
          <p:cNvSpPr txBox="1"/>
          <p:nvPr/>
        </p:nvSpPr>
        <p:spPr>
          <a:xfrm>
            <a:off x="910293" y="3660308"/>
            <a:ext cx="9901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C ( Ciphertext ) : Binary</a:t>
            </a:r>
          </a:p>
          <a:p>
            <a:r>
              <a:rPr lang="fr-FR" altLang="ko-KR" dirty="0"/>
              <a:t>		0000 1111 0101 0101 0000 1111 0101 0101</a:t>
            </a:r>
          </a:p>
          <a:p>
            <a:r>
              <a:rPr lang="fr-FR" altLang="ko-KR" dirty="0"/>
              <a:t>		0010 0010 0111 1011 1111 0010 0010 0101</a:t>
            </a:r>
          </a:p>
          <a:p>
            <a:r>
              <a:rPr lang="fr-FR" altLang="ko-KR" dirty="0"/>
              <a:t>		hexadecimal</a:t>
            </a:r>
          </a:p>
          <a:p>
            <a:r>
              <a:rPr lang="fr-FR" altLang="ko-KR" dirty="0"/>
              <a:t>		0 F 5 5 0 F 5 5 2 2 7 B F 2 5  </a:t>
            </a:r>
          </a:p>
          <a:p>
            <a:r>
              <a:rPr lang="fr-FR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06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C6D3B0-14C5-448C-A396-AF7D5BDBB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19305"/>
              </p:ext>
            </p:extLst>
          </p:nvPr>
        </p:nvGraphicFramePr>
        <p:xfrm>
          <a:off x="3693976" y="1755695"/>
          <a:ext cx="3951217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76132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</a:tblGrid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8698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95612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45963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8327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7338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72871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0814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928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57080CA-C3A4-4BAA-BC2D-6665D30D0C96}"/>
              </a:ext>
            </a:extLst>
          </p:cNvPr>
          <p:cNvSpPr txBox="1"/>
          <p:nvPr/>
        </p:nvSpPr>
        <p:spPr>
          <a:xfrm>
            <a:off x="3901440" y="1215765"/>
            <a:ext cx="377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Expanded, permutated  text&gt;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897F6-25CE-4FDC-93C0-867660C1D325}"/>
              </a:ext>
            </a:extLst>
          </p:cNvPr>
          <p:cNvSpPr txBox="1"/>
          <p:nvPr/>
        </p:nvSpPr>
        <p:spPr>
          <a:xfrm>
            <a:off x="1219077" y="1615100"/>
            <a:ext cx="108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&lt;Key 1&gt;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B8C035FB-9B59-4E11-852E-2E25B7C7714F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77F92-DFB2-41C5-80E0-132F19F0F0ED}"/>
              </a:ext>
            </a:extLst>
          </p:cNvPr>
          <p:cNvSpPr txBox="1"/>
          <p:nvPr/>
        </p:nvSpPr>
        <p:spPr>
          <a:xfrm>
            <a:off x="934830" y="310853"/>
            <a:ext cx="2222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Decryption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-3</a:t>
            </a:r>
            <a:endParaRPr lang="ko-KR" altLang="en-US" sz="24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55CA721-8FB8-4C30-9350-C1895DA05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47947"/>
              </p:ext>
            </p:extLst>
          </p:nvPr>
        </p:nvGraphicFramePr>
        <p:xfrm>
          <a:off x="8458200" y="1755695"/>
          <a:ext cx="3538012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5882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60442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60442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60442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60442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60442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</a:tblGrid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8698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95612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45963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8327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7338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72871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0814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928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8267135-BF03-4D7B-9980-B7DA97715BEF}"/>
              </a:ext>
            </a:extLst>
          </p:cNvPr>
          <p:cNvSpPr txBox="1"/>
          <p:nvPr/>
        </p:nvSpPr>
        <p:spPr>
          <a:xfrm>
            <a:off x="8696197" y="1197090"/>
            <a:ext cx="264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Substitution choice&gt;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67FCA8E-AB3A-42E8-92B0-87A3BAE1E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21232"/>
              </p:ext>
            </p:extLst>
          </p:nvPr>
        </p:nvGraphicFramePr>
        <p:xfrm>
          <a:off x="364887" y="2188428"/>
          <a:ext cx="3101664" cy="3108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37084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394940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44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B8C035FB-9B59-4E11-852E-2E25B7C7714F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77F92-DFB2-41C5-80E0-132F19F0F0ED}"/>
              </a:ext>
            </a:extLst>
          </p:cNvPr>
          <p:cNvSpPr txBox="1"/>
          <p:nvPr/>
        </p:nvSpPr>
        <p:spPr>
          <a:xfrm>
            <a:off x="934830" y="310853"/>
            <a:ext cx="2222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Decryption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-4</a:t>
            </a:r>
            <a:endParaRPr lang="ko-KR" altLang="en-US" sz="24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55CA721-8FB8-4C30-9350-C1895DA05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35186"/>
              </p:ext>
            </p:extLst>
          </p:nvPr>
        </p:nvGraphicFramePr>
        <p:xfrm>
          <a:off x="364887" y="1633775"/>
          <a:ext cx="3538012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15882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60442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60442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60442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60442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60442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</a:tblGrid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8698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95612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45963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8327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7338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72871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0814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9285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8267135-BF03-4D7B-9980-B7DA97715BEF}"/>
              </a:ext>
            </a:extLst>
          </p:cNvPr>
          <p:cNvSpPr txBox="1"/>
          <p:nvPr/>
        </p:nvSpPr>
        <p:spPr>
          <a:xfrm>
            <a:off x="602884" y="1075170"/>
            <a:ext cx="264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Substitution choice&gt;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0777064-F031-4970-A6B1-69E578094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5180"/>
              </p:ext>
            </p:extLst>
          </p:nvPr>
        </p:nvGraphicFramePr>
        <p:xfrm>
          <a:off x="4091447" y="1633775"/>
          <a:ext cx="2387600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3862">
                  <a:extLst>
                    <a:ext uri="{9D8B030D-6E8A-4147-A177-3AD203B41FA5}">
                      <a16:colId xmlns:a16="http://schemas.microsoft.com/office/drawing/2014/main" val="222625852"/>
                    </a:ext>
                  </a:extLst>
                </a:gridCol>
                <a:gridCol w="691245">
                  <a:extLst>
                    <a:ext uri="{9D8B030D-6E8A-4147-A177-3AD203B41FA5}">
                      <a16:colId xmlns:a16="http://schemas.microsoft.com/office/drawing/2014/main" val="2454887299"/>
                    </a:ext>
                  </a:extLst>
                </a:gridCol>
                <a:gridCol w="500243">
                  <a:extLst>
                    <a:ext uri="{9D8B030D-6E8A-4147-A177-3AD203B41FA5}">
                      <a16:colId xmlns:a16="http://schemas.microsoft.com/office/drawing/2014/main" val="97149896"/>
                    </a:ext>
                  </a:extLst>
                </a:gridCol>
                <a:gridCol w="732250">
                  <a:extLst>
                    <a:ext uri="{9D8B030D-6E8A-4147-A177-3AD203B41FA5}">
                      <a16:colId xmlns:a16="http://schemas.microsoft.com/office/drawing/2014/main" val="230419777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(3,1)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1100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061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878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589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8155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4318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016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2661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19532"/>
                  </a:ext>
                </a:extLst>
              </a:tr>
            </a:tbl>
          </a:graphicData>
        </a:graphic>
      </p:graphicFrame>
      <p:pic>
        <p:nvPicPr>
          <p:cNvPr id="17" name="그림 16" descr="하얀색, 전자기기, 사진이(가) 표시된 사진&#10;&#10;높은 신뢰도로 생성된 설명">
            <a:extLst>
              <a:ext uri="{FF2B5EF4-FFF2-40B4-BE49-F238E27FC236}">
                <a16:creationId xmlns:a16="http://schemas.microsoft.com/office/drawing/2014/main" id="{C14EB83D-FEC1-40FD-BF61-692BD0D5B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89" y="762033"/>
            <a:ext cx="4842526" cy="2840948"/>
          </a:xfrm>
          <a:prstGeom prst="rect">
            <a:avLst/>
          </a:prstGeom>
        </p:spPr>
      </p:pic>
      <p:pic>
        <p:nvPicPr>
          <p:cNvPr id="18" name="그림 17" descr="하얀색, 전자기기, 선반이(가) 표시된 사진&#10;&#10;높은 신뢰도로 생성된 설명">
            <a:extLst>
              <a:ext uri="{FF2B5EF4-FFF2-40B4-BE49-F238E27FC236}">
                <a16:creationId xmlns:a16="http://schemas.microsoft.com/office/drawing/2014/main" id="{FD9C49C3-8C8A-4F97-90AE-717BC121F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889" y="3602981"/>
            <a:ext cx="4897571" cy="289104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11EC84CF-2AF0-4C6D-B1DF-C829CC2640C9}"/>
              </a:ext>
            </a:extLst>
          </p:cNvPr>
          <p:cNvSpPr/>
          <p:nvPr/>
        </p:nvSpPr>
        <p:spPr>
          <a:xfrm>
            <a:off x="7385828" y="1259836"/>
            <a:ext cx="180832" cy="169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ADC6617-0B27-463C-A0AD-F0E98E0E7A51}"/>
              </a:ext>
            </a:extLst>
          </p:cNvPr>
          <p:cNvSpPr/>
          <p:nvPr/>
        </p:nvSpPr>
        <p:spPr>
          <a:xfrm>
            <a:off x="9062228" y="1810979"/>
            <a:ext cx="180832" cy="169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140C0E-4B83-470C-91BB-523E68E98E9E}"/>
              </a:ext>
            </a:extLst>
          </p:cNvPr>
          <p:cNvSpPr/>
          <p:nvPr/>
        </p:nvSpPr>
        <p:spPr>
          <a:xfrm>
            <a:off x="7385828" y="2659735"/>
            <a:ext cx="180832" cy="169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863736E-CCB2-485E-BBE1-7AF45F5AA7A2}"/>
              </a:ext>
            </a:extLst>
          </p:cNvPr>
          <p:cNvSpPr/>
          <p:nvPr/>
        </p:nvSpPr>
        <p:spPr>
          <a:xfrm>
            <a:off x="10990088" y="3076493"/>
            <a:ext cx="180832" cy="169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1D72CAE4-284A-4B25-A228-53FAB3ED2EA7}"/>
              </a:ext>
            </a:extLst>
          </p:cNvPr>
          <p:cNvSpPr/>
          <p:nvPr/>
        </p:nvSpPr>
        <p:spPr>
          <a:xfrm>
            <a:off x="7972568" y="3785399"/>
            <a:ext cx="180832" cy="169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18C487D-A580-4B08-B242-9FB8F6588ADB}"/>
              </a:ext>
            </a:extLst>
          </p:cNvPr>
          <p:cNvSpPr/>
          <p:nvPr/>
        </p:nvSpPr>
        <p:spPr>
          <a:xfrm>
            <a:off x="8536448" y="4687410"/>
            <a:ext cx="180832" cy="169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CE8ADB1-F7D2-48D6-A5D6-3F5ACA4FAD23}"/>
              </a:ext>
            </a:extLst>
          </p:cNvPr>
          <p:cNvSpPr/>
          <p:nvPr/>
        </p:nvSpPr>
        <p:spPr>
          <a:xfrm>
            <a:off x="8826008" y="5106510"/>
            <a:ext cx="180832" cy="169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A91ECAB-8791-47BA-82A0-3BC1F4B6BB1A}"/>
              </a:ext>
            </a:extLst>
          </p:cNvPr>
          <p:cNvSpPr/>
          <p:nvPr/>
        </p:nvSpPr>
        <p:spPr>
          <a:xfrm>
            <a:off x="9107948" y="5952221"/>
            <a:ext cx="180832" cy="16916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71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B8C035FB-9B59-4E11-852E-2E25B7C7714F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77F92-DFB2-41C5-80E0-132F19F0F0ED}"/>
              </a:ext>
            </a:extLst>
          </p:cNvPr>
          <p:cNvSpPr txBox="1"/>
          <p:nvPr/>
        </p:nvSpPr>
        <p:spPr>
          <a:xfrm>
            <a:off x="934830" y="310853"/>
            <a:ext cx="2222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Decryption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-5</a:t>
            </a:r>
            <a:endParaRPr lang="ko-KR" altLang="en-US" sz="24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0777064-F031-4970-A6B1-69E578094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96903"/>
              </p:ext>
            </p:extLst>
          </p:nvPr>
        </p:nvGraphicFramePr>
        <p:xfrm>
          <a:off x="692927" y="1382315"/>
          <a:ext cx="2387600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63862">
                  <a:extLst>
                    <a:ext uri="{9D8B030D-6E8A-4147-A177-3AD203B41FA5}">
                      <a16:colId xmlns:a16="http://schemas.microsoft.com/office/drawing/2014/main" val="222625852"/>
                    </a:ext>
                  </a:extLst>
                </a:gridCol>
                <a:gridCol w="691245">
                  <a:extLst>
                    <a:ext uri="{9D8B030D-6E8A-4147-A177-3AD203B41FA5}">
                      <a16:colId xmlns:a16="http://schemas.microsoft.com/office/drawing/2014/main" val="2454887299"/>
                    </a:ext>
                  </a:extLst>
                </a:gridCol>
                <a:gridCol w="500243">
                  <a:extLst>
                    <a:ext uri="{9D8B030D-6E8A-4147-A177-3AD203B41FA5}">
                      <a16:colId xmlns:a16="http://schemas.microsoft.com/office/drawing/2014/main" val="97149896"/>
                    </a:ext>
                  </a:extLst>
                </a:gridCol>
                <a:gridCol w="732250">
                  <a:extLst>
                    <a:ext uri="{9D8B030D-6E8A-4147-A177-3AD203B41FA5}">
                      <a16:colId xmlns:a16="http://schemas.microsoft.com/office/drawing/2014/main" val="2304197779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S1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(3,1)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12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1100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061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878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(3,1)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0589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(1,14)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68155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(1,3)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64318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(2,5)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016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S7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(0,6)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2661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S8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(1,7)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1953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52231CF9-CDD3-43E7-8C30-9C744F167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51423"/>
              </p:ext>
            </p:extLst>
          </p:nvPr>
        </p:nvGraphicFramePr>
        <p:xfrm>
          <a:off x="3471574" y="2314844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77B3481-F61C-4496-8FBC-F33344443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461070"/>
              </p:ext>
            </p:extLst>
          </p:nvPr>
        </p:nvGraphicFramePr>
        <p:xfrm>
          <a:off x="8215300" y="2314844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BE0A112D-7466-49A0-8546-0896842067C3}"/>
              </a:ext>
            </a:extLst>
          </p:cNvPr>
          <p:cNvSpPr/>
          <p:nvPr/>
        </p:nvSpPr>
        <p:spPr>
          <a:xfrm>
            <a:off x="7243226" y="2914222"/>
            <a:ext cx="738317" cy="560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AE809-0D1D-4746-8730-85B85D34F3A2}"/>
              </a:ext>
            </a:extLst>
          </p:cNvPr>
          <p:cNvSpPr txBox="1"/>
          <p:nvPr/>
        </p:nvSpPr>
        <p:spPr>
          <a:xfrm>
            <a:off x="6926580" y="1744980"/>
            <a:ext cx="1455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Permutation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725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B8C035FB-9B59-4E11-852E-2E25B7C7714F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77F92-DFB2-41C5-80E0-132F19F0F0ED}"/>
              </a:ext>
            </a:extLst>
          </p:cNvPr>
          <p:cNvSpPr txBox="1"/>
          <p:nvPr/>
        </p:nvSpPr>
        <p:spPr>
          <a:xfrm>
            <a:off x="934830" y="310853"/>
            <a:ext cx="2222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Decryption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-6</a:t>
            </a:r>
            <a:endParaRPr lang="ko-KR" altLang="en-US" sz="2400" b="1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77B3481-F61C-4496-8FBC-F33344443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554345"/>
              </p:ext>
            </p:extLst>
          </p:nvPr>
        </p:nvGraphicFramePr>
        <p:xfrm>
          <a:off x="277116" y="2291984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C9640D9-D5C8-4098-B81E-2ABA070DC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299162"/>
              </p:ext>
            </p:extLst>
          </p:nvPr>
        </p:nvGraphicFramePr>
        <p:xfrm>
          <a:off x="4043790" y="2291984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084A26E-3433-4ECD-84D0-8E796A947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01451"/>
              </p:ext>
            </p:extLst>
          </p:nvPr>
        </p:nvGraphicFramePr>
        <p:xfrm>
          <a:off x="8486250" y="2291984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9FCD0F6-EBDA-48DB-BC79-46B87C4290DB}"/>
              </a:ext>
            </a:extLst>
          </p:cNvPr>
          <p:cNvSpPr txBox="1"/>
          <p:nvPr/>
        </p:nvSpPr>
        <p:spPr>
          <a:xfrm>
            <a:off x="248265" y="1798320"/>
            <a:ext cx="356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&lt;Permuted bits through S-box&gt;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F4526-AF43-4E07-AB61-8B4980AA18B9}"/>
              </a:ext>
            </a:extLst>
          </p:cNvPr>
          <p:cNvSpPr txBox="1"/>
          <p:nvPr/>
        </p:nvSpPr>
        <p:spPr>
          <a:xfrm>
            <a:off x="5212151" y="1798320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R1 &gt;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C5DED66-7990-4217-9ECE-F497FF2E7028}"/>
              </a:ext>
            </a:extLst>
          </p:cNvPr>
          <p:cNvSpPr/>
          <p:nvPr/>
        </p:nvSpPr>
        <p:spPr>
          <a:xfrm>
            <a:off x="7664809" y="2914222"/>
            <a:ext cx="738317" cy="560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A8D4F-CEC6-4D86-A9DF-E185205B96F8}"/>
              </a:ext>
            </a:extLst>
          </p:cNvPr>
          <p:cNvSpPr txBox="1"/>
          <p:nvPr/>
        </p:nvSpPr>
        <p:spPr>
          <a:xfrm>
            <a:off x="7664809" y="2484120"/>
            <a:ext cx="82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XOR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C096D-A9FF-41F6-BB19-4033F205094B}"/>
              </a:ext>
            </a:extLst>
          </p:cNvPr>
          <p:cNvSpPr txBox="1"/>
          <p:nvPr/>
        </p:nvSpPr>
        <p:spPr>
          <a:xfrm>
            <a:off x="9921311" y="1798320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R0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779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B8C035FB-9B59-4E11-852E-2E25B7C7714F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77F92-DFB2-41C5-80E0-132F19F0F0ED}"/>
              </a:ext>
            </a:extLst>
          </p:cNvPr>
          <p:cNvSpPr txBox="1"/>
          <p:nvPr/>
        </p:nvSpPr>
        <p:spPr>
          <a:xfrm>
            <a:off x="934830" y="310853"/>
            <a:ext cx="2222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Decryption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-7</a:t>
            </a:r>
            <a:endParaRPr lang="ko-KR" altLang="en-US" sz="24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084A26E-3433-4ECD-84D0-8E796A947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58351"/>
              </p:ext>
            </p:extLst>
          </p:nvPr>
        </p:nvGraphicFramePr>
        <p:xfrm>
          <a:off x="395914" y="1116961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AD9FCFE-66B4-4743-BF5A-4D8CABBF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452288"/>
              </p:ext>
            </p:extLst>
          </p:nvPr>
        </p:nvGraphicFramePr>
        <p:xfrm>
          <a:off x="395915" y="3534044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4711DB7-94E3-4E61-B991-7C39AE91F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05799"/>
              </p:ext>
            </p:extLst>
          </p:nvPr>
        </p:nvGraphicFramePr>
        <p:xfrm>
          <a:off x="4098249" y="1332482"/>
          <a:ext cx="3603888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0486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 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E2B2B4C-3DC3-42FF-BD64-87D461DA2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96334"/>
              </p:ext>
            </p:extLst>
          </p:nvPr>
        </p:nvGraphicFramePr>
        <p:xfrm>
          <a:off x="8399976" y="1287333"/>
          <a:ext cx="3603888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0486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248BFCC-A69F-445F-953C-9EF48C7FBD2B}"/>
              </a:ext>
            </a:extLst>
          </p:cNvPr>
          <p:cNvSpPr txBox="1"/>
          <p:nvPr/>
        </p:nvSpPr>
        <p:spPr>
          <a:xfrm>
            <a:off x="1574929" y="716774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R0 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28E03B-5241-4DC2-BA69-4C1EAF908E54}"/>
              </a:ext>
            </a:extLst>
          </p:cNvPr>
          <p:cNvSpPr txBox="1"/>
          <p:nvPr/>
        </p:nvSpPr>
        <p:spPr>
          <a:xfrm>
            <a:off x="1574929" y="3220456"/>
            <a:ext cx="9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L0 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40CB10-4F54-46D1-9964-9CA46BE5C88D}"/>
              </a:ext>
            </a:extLst>
          </p:cNvPr>
          <p:cNvSpPr txBox="1"/>
          <p:nvPr/>
        </p:nvSpPr>
        <p:spPr>
          <a:xfrm>
            <a:off x="5210583" y="901440"/>
            <a:ext cx="191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R0 || L0&gt;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3C9696-A7DC-44DA-BC80-F438A8639D68}"/>
              </a:ext>
            </a:extLst>
          </p:cNvPr>
          <p:cNvSpPr txBox="1"/>
          <p:nvPr/>
        </p:nvSpPr>
        <p:spPr>
          <a:xfrm>
            <a:off x="8697157" y="896100"/>
            <a:ext cx="314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Inverse Permuted, Result&gt;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38C71C9-B4F6-4105-8832-3AC2D54D235A}"/>
              </a:ext>
            </a:extLst>
          </p:cNvPr>
          <p:cNvSpPr/>
          <p:nvPr/>
        </p:nvSpPr>
        <p:spPr>
          <a:xfrm>
            <a:off x="7782781" y="2871879"/>
            <a:ext cx="536550" cy="560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78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B8C035FB-9B59-4E11-852E-2E25B7C7714F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8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77F92-DFB2-41C5-80E0-132F19F0F0ED}"/>
              </a:ext>
            </a:extLst>
          </p:cNvPr>
          <p:cNvSpPr txBox="1"/>
          <p:nvPr/>
        </p:nvSpPr>
        <p:spPr>
          <a:xfrm>
            <a:off x="934830" y="310853"/>
            <a:ext cx="2222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Decryption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-7</a:t>
            </a:r>
            <a:endParaRPr lang="ko-KR" altLang="en-US" sz="2400" b="1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E2B2B4C-3DC3-42FF-BD64-87D461DA2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94704"/>
              </p:ext>
            </p:extLst>
          </p:nvPr>
        </p:nvGraphicFramePr>
        <p:xfrm>
          <a:off x="520896" y="1531173"/>
          <a:ext cx="3603888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0486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E3C9696-A7DC-44DA-BC80-F438A8639D68}"/>
              </a:ext>
            </a:extLst>
          </p:cNvPr>
          <p:cNvSpPr txBox="1"/>
          <p:nvPr/>
        </p:nvSpPr>
        <p:spPr>
          <a:xfrm>
            <a:off x="818077" y="1139940"/>
            <a:ext cx="314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Inverse Permuted, Result&gt;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75B64A-512D-4850-95BA-0BCE8E2D422B}"/>
              </a:ext>
            </a:extLst>
          </p:cNvPr>
          <p:cNvSpPr txBox="1"/>
          <p:nvPr/>
        </p:nvSpPr>
        <p:spPr>
          <a:xfrm>
            <a:off x="4423113" y="2486828"/>
            <a:ext cx="99018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ko-KR" dirty="0"/>
              <a:t>Decrypted Text : Binary</a:t>
            </a:r>
          </a:p>
          <a:p>
            <a:r>
              <a:rPr lang="fr-FR" altLang="ko-KR" dirty="0"/>
              <a:t>		1111 1110 1101 1100 1011 1010 1001 1000</a:t>
            </a:r>
          </a:p>
          <a:p>
            <a:r>
              <a:rPr lang="fr-FR" altLang="ko-KR" dirty="0"/>
              <a:t>		0111 0110 0101 0100 0010 0011 0001 0000		</a:t>
            </a:r>
          </a:p>
          <a:p>
            <a:r>
              <a:rPr lang="fr-FR" altLang="ko-KR" dirty="0"/>
              <a:t>		</a:t>
            </a:r>
          </a:p>
          <a:p>
            <a:r>
              <a:rPr lang="fr-FR" altLang="ko-KR" dirty="0"/>
              <a:t>		hexadecimal</a:t>
            </a:r>
          </a:p>
          <a:p>
            <a:r>
              <a:rPr lang="fr-FR" altLang="ko-KR" dirty="0"/>
              <a:t>		F E D C B A 9 8 7 6 5 4 3 2 1 0</a:t>
            </a:r>
          </a:p>
          <a:p>
            <a:r>
              <a:rPr lang="fr-FR" altLang="ko-KR" dirty="0"/>
              <a:t>	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21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5F8A73F5-43BC-4E31-9980-8C49E26B0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8" t="23981" r="7997"/>
          <a:stretch/>
        </p:blipFill>
        <p:spPr>
          <a:xfrm>
            <a:off x="2082813" y="913408"/>
            <a:ext cx="7840459" cy="55153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C6BD49-2D85-4C2B-9D4C-67B1E6B38A26}"/>
              </a:ext>
            </a:extLst>
          </p:cNvPr>
          <p:cNvSpPr/>
          <p:nvPr/>
        </p:nvSpPr>
        <p:spPr>
          <a:xfrm>
            <a:off x="3159345" y="289249"/>
            <a:ext cx="1642188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Plain Text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62379-7753-4102-9229-8BB39BB7E37B}"/>
              </a:ext>
            </a:extLst>
          </p:cNvPr>
          <p:cNvSpPr/>
          <p:nvPr/>
        </p:nvSpPr>
        <p:spPr>
          <a:xfrm>
            <a:off x="7423436" y="289249"/>
            <a:ext cx="1642188" cy="447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Key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91E909-9FD0-4D4C-834D-880E2BE0328A}"/>
              </a:ext>
            </a:extLst>
          </p:cNvPr>
          <p:cNvCxnSpPr>
            <a:stCxn id="6" idx="2"/>
          </p:cNvCxnSpPr>
          <p:nvPr/>
        </p:nvCxnSpPr>
        <p:spPr>
          <a:xfrm>
            <a:off x="3980439" y="737118"/>
            <a:ext cx="0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E4CD6F4-ED8E-4733-96A7-508EB0BBA91E}"/>
              </a:ext>
            </a:extLst>
          </p:cNvPr>
          <p:cNvCxnSpPr/>
          <p:nvPr/>
        </p:nvCxnSpPr>
        <p:spPr>
          <a:xfrm>
            <a:off x="8244530" y="737118"/>
            <a:ext cx="0" cy="52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32F47A70-E560-42CA-9F6E-C2FCED117E4D}"/>
              </a:ext>
            </a:extLst>
          </p:cNvPr>
          <p:cNvSpPr/>
          <p:nvPr/>
        </p:nvSpPr>
        <p:spPr>
          <a:xfrm>
            <a:off x="3598877" y="843432"/>
            <a:ext cx="307910" cy="30791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6F8C125E-E118-40D5-8264-74CD5351685C}"/>
              </a:ext>
            </a:extLst>
          </p:cNvPr>
          <p:cNvSpPr/>
          <p:nvPr/>
        </p:nvSpPr>
        <p:spPr>
          <a:xfrm>
            <a:off x="5109241" y="1475730"/>
            <a:ext cx="307910" cy="30791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04754108-639F-4459-AFD5-A1C7FE6E57B0}"/>
              </a:ext>
            </a:extLst>
          </p:cNvPr>
          <p:cNvSpPr/>
          <p:nvPr/>
        </p:nvSpPr>
        <p:spPr>
          <a:xfrm>
            <a:off x="7920440" y="792826"/>
            <a:ext cx="307910" cy="30791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25AFB4C2-75FD-4565-AC2D-48C872C233C1}"/>
              </a:ext>
            </a:extLst>
          </p:cNvPr>
          <p:cNvSpPr/>
          <p:nvPr/>
        </p:nvSpPr>
        <p:spPr>
          <a:xfrm>
            <a:off x="8090575" y="2286346"/>
            <a:ext cx="307910" cy="30791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720C79C8-EF8A-44CC-A0B7-0D95D28334CE}"/>
              </a:ext>
            </a:extLst>
          </p:cNvPr>
          <p:cNvSpPr/>
          <p:nvPr/>
        </p:nvSpPr>
        <p:spPr>
          <a:xfrm>
            <a:off x="5582387" y="2492086"/>
            <a:ext cx="307910" cy="30791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96D2EF86-83CA-4287-959F-A6144D3063A4}"/>
              </a:ext>
            </a:extLst>
          </p:cNvPr>
          <p:cNvSpPr/>
          <p:nvPr/>
        </p:nvSpPr>
        <p:spPr>
          <a:xfrm>
            <a:off x="3826484" y="3636112"/>
            <a:ext cx="307910" cy="30791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7CC1C1CF-E04F-426B-A975-BEAB70B0C067}"/>
              </a:ext>
            </a:extLst>
          </p:cNvPr>
          <p:cNvSpPr/>
          <p:nvPr/>
        </p:nvSpPr>
        <p:spPr>
          <a:xfrm>
            <a:off x="5755004" y="4431455"/>
            <a:ext cx="307910" cy="30791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AC4615A9-EE95-409A-A92B-B7ED751FAA8F}"/>
              </a:ext>
            </a:extLst>
          </p:cNvPr>
          <p:cNvSpPr/>
          <p:nvPr/>
        </p:nvSpPr>
        <p:spPr>
          <a:xfrm>
            <a:off x="5370499" y="5289466"/>
            <a:ext cx="307910" cy="30791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4F986A75-C184-4E25-98C2-D15A7D1F0566}"/>
              </a:ext>
            </a:extLst>
          </p:cNvPr>
          <p:cNvSpPr/>
          <p:nvPr/>
        </p:nvSpPr>
        <p:spPr>
          <a:xfrm>
            <a:off x="3826484" y="6274837"/>
            <a:ext cx="307910" cy="307910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8B0D401D-B671-492D-8571-4079B7BE4CE1}"/>
              </a:ext>
            </a:extLst>
          </p:cNvPr>
          <p:cNvSpPr/>
          <p:nvPr/>
        </p:nvSpPr>
        <p:spPr>
          <a:xfrm>
            <a:off x="8023594" y="6274837"/>
            <a:ext cx="541285" cy="223931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10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672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D078BEC-0BE6-48B0-893E-B4D649131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76927"/>
              </p:ext>
            </p:extLst>
          </p:nvPr>
        </p:nvGraphicFramePr>
        <p:xfrm>
          <a:off x="1362669" y="1576893"/>
          <a:ext cx="3603888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50486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 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75560C-B9E3-4664-A9FE-32394EEF285C}"/>
              </a:ext>
            </a:extLst>
          </p:cNvPr>
          <p:cNvSpPr txBox="1"/>
          <p:nvPr/>
        </p:nvSpPr>
        <p:spPr>
          <a:xfrm>
            <a:off x="871024" y="5852266"/>
            <a:ext cx="48196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Plain text: </a:t>
            </a:r>
            <a:r>
              <a:rPr lang="pt-BR" altLang="ko-KR" sz="1400" dirty="0"/>
              <a:t>hexadecimal – F E D C B A 9 8 7 6 5 4 3 2 1 0</a:t>
            </a:r>
          </a:p>
          <a:p>
            <a:r>
              <a:rPr lang="en-US" altLang="ko-KR" sz="1400" dirty="0"/>
              <a:t>Binary – 1111 1110 1101 1100 1011 1010 1001 1000</a:t>
            </a:r>
          </a:p>
          <a:p>
            <a:r>
              <a:rPr lang="en-US" altLang="ko-KR" sz="1400" dirty="0"/>
              <a:t>            0111 0110 0101 0100 0011 0010 0001 0000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E98FE-54DC-44A5-A037-CDDA04F13AE4}"/>
              </a:ext>
            </a:extLst>
          </p:cNvPr>
          <p:cNvSpPr txBox="1"/>
          <p:nvPr/>
        </p:nvSpPr>
        <p:spPr>
          <a:xfrm>
            <a:off x="1712070" y="1040858"/>
            <a:ext cx="290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&lt;Input Text Binary Code&gt;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8BED1F-BCD5-4178-ACB4-1AA0F3AC9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45429"/>
              </p:ext>
            </p:extLst>
          </p:nvPr>
        </p:nvGraphicFramePr>
        <p:xfrm>
          <a:off x="6907433" y="1537981"/>
          <a:ext cx="3537895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721BAC-3BB3-40D5-B8C1-3CF7589F5D87}"/>
              </a:ext>
            </a:extLst>
          </p:cNvPr>
          <p:cNvSpPr txBox="1"/>
          <p:nvPr/>
        </p:nvSpPr>
        <p:spPr>
          <a:xfrm>
            <a:off x="6436108" y="5959988"/>
            <a:ext cx="481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Binary – 0011 0011 1111 1111 0011 0011 0000 0000</a:t>
            </a:r>
          </a:p>
          <a:p>
            <a:r>
              <a:rPr lang="en-US" altLang="ko-KR" sz="1400" dirty="0"/>
              <a:t>            0000 1111 0101 0101 0000 1111 0101 0101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12FEA-02B2-4AA8-A773-D993AA15C19A}"/>
              </a:ext>
            </a:extLst>
          </p:cNvPr>
          <p:cNvSpPr txBox="1"/>
          <p:nvPr/>
        </p:nvSpPr>
        <p:spPr>
          <a:xfrm>
            <a:off x="7256834" y="1001946"/>
            <a:ext cx="302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&lt;After Initial Permutation&gt;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BC48605-498A-416B-9547-023ED07AC08A}"/>
              </a:ext>
            </a:extLst>
          </p:cNvPr>
          <p:cNvSpPr/>
          <p:nvPr/>
        </p:nvSpPr>
        <p:spPr>
          <a:xfrm>
            <a:off x="5296993" y="3817920"/>
            <a:ext cx="1243584" cy="43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90A86-1888-4174-B7DD-E644F5C17AF7}"/>
              </a:ext>
            </a:extLst>
          </p:cNvPr>
          <p:cNvSpPr txBox="1"/>
          <p:nvPr/>
        </p:nvSpPr>
        <p:spPr>
          <a:xfrm>
            <a:off x="934830" y="310853"/>
            <a:ext cx="406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Initial Permutation (IP) -1 </a:t>
            </a:r>
            <a:endParaRPr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8D86A-661E-418D-96A7-79D6E4EB286C}"/>
              </a:ext>
            </a:extLst>
          </p:cNvPr>
          <p:cNvSpPr txBox="1"/>
          <p:nvPr/>
        </p:nvSpPr>
        <p:spPr>
          <a:xfrm>
            <a:off x="5178631" y="2560320"/>
            <a:ext cx="1554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정해진</a:t>
            </a:r>
            <a:endParaRPr lang="en-US" altLang="ko-KR" dirty="0"/>
          </a:p>
          <a:p>
            <a:r>
              <a:rPr lang="ko-KR" altLang="en-US" dirty="0"/>
              <a:t>순서에 따라</a:t>
            </a:r>
            <a:endParaRPr lang="en-US" altLang="ko-KR" dirty="0"/>
          </a:p>
          <a:p>
            <a:r>
              <a:rPr lang="ko-KR" altLang="en-US" dirty="0"/>
              <a:t>주어진 비트를 바꾼다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734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8BED1F-BCD5-4178-ACB4-1AA0F3AC9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99714"/>
              </p:ext>
            </p:extLst>
          </p:nvPr>
        </p:nvGraphicFramePr>
        <p:xfrm>
          <a:off x="721237" y="1603295"/>
          <a:ext cx="3537895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8612FEA-02B2-4AA8-A773-D993AA15C19A}"/>
              </a:ext>
            </a:extLst>
          </p:cNvPr>
          <p:cNvSpPr txBox="1"/>
          <p:nvPr/>
        </p:nvSpPr>
        <p:spPr>
          <a:xfrm>
            <a:off x="1070638" y="1067260"/>
            <a:ext cx="302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&lt;After Initial Permutation&gt;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BC48605-498A-416B-9547-023ED07AC08A}"/>
              </a:ext>
            </a:extLst>
          </p:cNvPr>
          <p:cNvSpPr/>
          <p:nvPr/>
        </p:nvSpPr>
        <p:spPr>
          <a:xfrm rot="19577202">
            <a:off x="4598161" y="2604398"/>
            <a:ext cx="907844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55743B99-D8E3-49AD-8DF8-8E69DAD05B70}"/>
              </a:ext>
            </a:extLst>
          </p:cNvPr>
          <p:cNvSpPr/>
          <p:nvPr/>
        </p:nvSpPr>
        <p:spPr>
          <a:xfrm rot="1800000">
            <a:off x="4623887" y="4429415"/>
            <a:ext cx="920427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070F3C-4F9C-419E-8213-51085112DE5C}"/>
              </a:ext>
            </a:extLst>
          </p:cNvPr>
          <p:cNvCxnSpPr>
            <a:endCxn id="8" idx="3"/>
          </p:cNvCxnSpPr>
          <p:nvPr/>
        </p:nvCxnSpPr>
        <p:spPr>
          <a:xfrm>
            <a:off x="721237" y="3667328"/>
            <a:ext cx="3537895" cy="8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815867-6DF0-45B6-94A8-1238627A6837}"/>
              </a:ext>
            </a:extLst>
          </p:cNvPr>
          <p:cNvCxnSpPr/>
          <p:nvPr/>
        </p:nvCxnSpPr>
        <p:spPr>
          <a:xfrm>
            <a:off x="721237" y="1593567"/>
            <a:ext cx="3537895" cy="8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7B7FF7E-85DF-4932-A2DA-18AC25E2CE19}"/>
              </a:ext>
            </a:extLst>
          </p:cNvPr>
          <p:cNvCxnSpPr/>
          <p:nvPr/>
        </p:nvCxnSpPr>
        <p:spPr>
          <a:xfrm>
            <a:off x="721237" y="5743391"/>
            <a:ext cx="3537895" cy="860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1DFD47-64EC-48CD-A6ED-5028DFDBB277}"/>
              </a:ext>
            </a:extLst>
          </p:cNvPr>
          <p:cNvCxnSpPr>
            <a:cxnSpLocks/>
          </p:cNvCxnSpPr>
          <p:nvPr/>
        </p:nvCxnSpPr>
        <p:spPr>
          <a:xfrm>
            <a:off x="4259132" y="1593567"/>
            <a:ext cx="0" cy="41498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A0ED592-4C67-4ADE-B716-9BDE3CEB5511}"/>
              </a:ext>
            </a:extLst>
          </p:cNvPr>
          <p:cNvCxnSpPr>
            <a:cxnSpLocks/>
          </p:cNvCxnSpPr>
          <p:nvPr/>
        </p:nvCxnSpPr>
        <p:spPr>
          <a:xfrm>
            <a:off x="719654" y="1593567"/>
            <a:ext cx="0" cy="41584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BF99FED-9220-4419-B9AB-82E2DB152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93194"/>
              </p:ext>
            </p:extLst>
          </p:nvPr>
        </p:nvGraphicFramePr>
        <p:xfrm>
          <a:off x="6249963" y="562601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2EBDAF-8457-4D73-A8DC-0160CF9F9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45234"/>
              </p:ext>
            </p:extLst>
          </p:nvPr>
        </p:nvGraphicFramePr>
        <p:xfrm>
          <a:off x="6249963" y="3971555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45EFD64-821F-4C0A-A6DE-AA6ABCD7847F}"/>
              </a:ext>
            </a:extLst>
          </p:cNvPr>
          <p:cNvSpPr txBox="1"/>
          <p:nvPr/>
        </p:nvSpPr>
        <p:spPr>
          <a:xfrm>
            <a:off x="7620077" y="100936"/>
            <a:ext cx="79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L0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0FA61A-A01E-4528-8E82-68FEDB742E17}"/>
              </a:ext>
            </a:extLst>
          </p:cNvPr>
          <p:cNvSpPr txBox="1"/>
          <p:nvPr/>
        </p:nvSpPr>
        <p:spPr>
          <a:xfrm>
            <a:off x="7620077" y="3509890"/>
            <a:ext cx="79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R0</a:t>
            </a:r>
            <a:endParaRPr lang="ko-KR" altLang="en-US" sz="2400" dirty="0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3BCEAC34-EF1F-4880-BC40-96FC652405D9}"/>
              </a:ext>
            </a:extLst>
          </p:cNvPr>
          <p:cNvSpPr/>
          <p:nvPr/>
        </p:nvSpPr>
        <p:spPr>
          <a:xfrm>
            <a:off x="10160191" y="1416335"/>
            <a:ext cx="793153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63C7146-490B-421D-A774-20C9604F70E3}"/>
              </a:ext>
            </a:extLst>
          </p:cNvPr>
          <p:cNvSpPr/>
          <p:nvPr/>
        </p:nvSpPr>
        <p:spPr>
          <a:xfrm>
            <a:off x="10160192" y="4856240"/>
            <a:ext cx="793152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A44940F0-1256-4CE8-8648-0D33274ACEBB}"/>
              </a:ext>
            </a:extLst>
          </p:cNvPr>
          <p:cNvSpPr/>
          <p:nvPr/>
        </p:nvSpPr>
        <p:spPr>
          <a:xfrm>
            <a:off x="11131122" y="5436159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9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22D812-DAB3-48FD-9487-D28094FC3264}"/>
              </a:ext>
            </a:extLst>
          </p:cNvPr>
          <p:cNvSpPr txBox="1"/>
          <p:nvPr/>
        </p:nvSpPr>
        <p:spPr>
          <a:xfrm>
            <a:off x="934830" y="310853"/>
            <a:ext cx="406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Initial Permutation (IP) - 2</a:t>
            </a:r>
            <a:endParaRPr lang="ko-KR" altLang="en-US" sz="2400" b="1" dirty="0"/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5E8F5A81-0CE2-4AA6-B040-382E09A72587}"/>
              </a:ext>
            </a:extLst>
          </p:cNvPr>
          <p:cNvSpPr/>
          <p:nvPr/>
        </p:nvSpPr>
        <p:spPr>
          <a:xfrm>
            <a:off x="11131123" y="439074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dirty="0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9676B3C7-6078-488E-8567-2873F9ACCE8C}"/>
              </a:ext>
            </a:extLst>
          </p:cNvPr>
          <p:cNvSpPr/>
          <p:nvPr/>
        </p:nvSpPr>
        <p:spPr>
          <a:xfrm>
            <a:off x="11131123" y="1395952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8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525202-D568-41CA-8458-6E3681649FA1}"/>
              </a:ext>
            </a:extLst>
          </p:cNvPr>
          <p:cNvSpPr txBox="1"/>
          <p:nvPr/>
        </p:nvSpPr>
        <p:spPr>
          <a:xfrm>
            <a:off x="586141" y="5903036"/>
            <a:ext cx="38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주어진 비트를 각각 </a:t>
            </a:r>
            <a:r>
              <a:rPr lang="en-US" altLang="ko-KR" dirty="0"/>
              <a:t>L0, R0</a:t>
            </a:r>
            <a:r>
              <a:rPr lang="ko-KR" altLang="en-US" dirty="0"/>
              <a:t>으로 </a:t>
            </a:r>
            <a:r>
              <a:rPr lang="en-US" altLang="ko-KR" dirty="0"/>
              <a:t>32</a:t>
            </a:r>
            <a:r>
              <a:rPr lang="ko-KR" altLang="en-US" dirty="0" err="1"/>
              <a:t>비트씩</a:t>
            </a:r>
            <a:r>
              <a:rPr lang="ko-KR" altLang="en-US" dirty="0"/>
              <a:t> 나누어 처리한다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21587-D382-47D1-8C9B-B3C1736CDC30}"/>
              </a:ext>
            </a:extLst>
          </p:cNvPr>
          <p:cNvSpPr txBox="1"/>
          <p:nvPr/>
        </p:nvSpPr>
        <p:spPr>
          <a:xfrm>
            <a:off x="6099150" y="2863559"/>
            <a:ext cx="38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L0 </a:t>
            </a:r>
            <a:r>
              <a:rPr lang="ko-KR" altLang="en-US" dirty="0"/>
              <a:t>부분은 이후 암호화 과정을 거친 </a:t>
            </a:r>
            <a:r>
              <a:rPr lang="en-US" altLang="ko-KR" dirty="0"/>
              <a:t>R1</a:t>
            </a:r>
            <a:r>
              <a:rPr lang="ko-KR" altLang="en-US" dirty="0"/>
              <a:t>과 </a:t>
            </a:r>
            <a:r>
              <a:rPr lang="en-US" altLang="ko-KR" dirty="0"/>
              <a:t>XOR </a:t>
            </a:r>
            <a:r>
              <a:rPr lang="ko-KR" altLang="en-US" dirty="0"/>
              <a:t>연산에 이용된다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35D943-EE8C-49AA-9C4B-6CF70555B96D}"/>
              </a:ext>
            </a:extLst>
          </p:cNvPr>
          <p:cNvSpPr txBox="1"/>
          <p:nvPr/>
        </p:nvSpPr>
        <p:spPr>
          <a:xfrm>
            <a:off x="6099150" y="6182694"/>
            <a:ext cx="38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R0</a:t>
            </a:r>
            <a:r>
              <a:rPr lang="ko-KR" altLang="en-US" dirty="0"/>
              <a:t>암호화 과정을 거쳐 </a:t>
            </a:r>
            <a:r>
              <a:rPr lang="en-US" altLang="ko-KR" dirty="0"/>
              <a:t>L0</a:t>
            </a:r>
            <a:r>
              <a:rPr lang="ko-KR" altLang="en-US" dirty="0"/>
              <a:t>과 </a:t>
            </a:r>
            <a:r>
              <a:rPr lang="ko-KR" altLang="en-US" dirty="0" err="1"/>
              <a:t>연산되고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가 되며 또한 </a:t>
            </a:r>
            <a:r>
              <a:rPr lang="en-US" altLang="ko-KR" dirty="0"/>
              <a:t>L2</a:t>
            </a:r>
            <a:r>
              <a:rPr lang="ko-KR" altLang="en-US" dirty="0"/>
              <a:t>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75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0FA61A-A01E-4528-8E82-68FEDB742E17}"/>
              </a:ext>
            </a:extLst>
          </p:cNvPr>
          <p:cNvSpPr txBox="1"/>
          <p:nvPr/>
        </p:nvSpPr>
        <p:spPr>
          <a:xfrm>
            <a:off x="2177509" y="1573993"/>
            <a:ext cx="797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R0</a:t>
            </a:r>
            <a:endParaRPr lang="ko-KR" altLang="en-US" sz="4000" dirty="0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63C7146-490B-421D-A774-20C9604F70E3}"/>
              </a:ext>
            </a:extLst>
          </p:cNvPr>
          <p:cNvSpPr/>
          <p:nvPr/>
        </p:nvSpPr>
        <p:spPr>
          <a:xfrm>
            <a:off x="4978105" y="3233718"/>
            <a:ext cx="793152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FF8A5DE-CE71-4E10-B3BB-D1A20BEE0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385835"/>
              </p:ext>
            </p:extLst>
          </p:nvPr>
        </p:nvGraphicFramePr>
        <p:xfrm>
          <a:off x="6452416" y="1357848"/>
          <a:ext cx="3951217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76132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675017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</a:tblGrid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28698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695612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45963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78327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7338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72871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08140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  <a:tr h="1625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92851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72BA032-318F-4C28-A312-4F3F8949D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98764"/>
              </p:ext>
            </p:extLst>
          </p:nvPr>
        </p:nvGraphicFramePr>
        <p:xfrm>
          <a:off x="807396" y="2479496"/>
          <a:ext cx="3537895" cy="2072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F98064B-77F6-4104-A8A3-33CFD84D1FF2}"/>
              </a:ext>
            </a:extLst>
          </p:cNvPr>
          <p:cNvCxnSpPr>
            <a:cxnSpLocks/>
          </p:cNvCxnSpPr>
          <p:nvPr/>
        </p:nvCxnSpPr>
        <p:spPr>
          <a:xfrm>
            <a:off x="7021583" y="1357848"/>
            <a:ext cx="0" cy="41452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35B3065-016F-437C-9386-E682046139CE}"/>
              </a:ext>
            </a:extLst>
          </p:cNvPr>
          <p:cNvCxnSpPr>
            <a:cxnSpLocks/>
          </p:cNvCxnSpPr>
          <p:nvPr/>
        </p:nvCxnSpPr>
        <p:spPr>
          <a:xfrm>
            <a:off x="9727461" y="1357848"/>
            <a:ext cx="0" cy="414528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4D9E62-BFE3-437C-9A7E-9CC45F1FE0DA}"/>
              </a:ext>
            </a:extLst>
          </p:cNvPr>
          <p:cNvSpPr txBox="1"/>
          <p:nvPr/>
        </p:nvSpPr>
        <p:spPr>
          <a:xfrm>
            <a:off x="6486662" y="386484"/>
            <a:ext cx="3824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After Expanded</a:t>
            </a:r>
            <a:endParaRPr lang="ko-KR" altLang="en-US" sz="4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B4DCFC-56BD-4CFE-BCC3-38F081805ADE}"/>
              </a:ext>
            </a:extLst>
          </p:cNvPr>
          <p:cNvSpPr txBox="1"/>
          <p:nvPr/>
        </p:nvSpPr>
        <p:spPr>
          <a:xfrm>
            <a:off x="934830" y="310853"/>
            <a:ext cx="3956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Expansion &amp; Permutation</a:t>
            </a:r>
            <a:endParaRPr lang="ko-KR" altLang="en-US" sz="2400" b="1" dirty="0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F5A9636-3510-4FDE-8583-425FB47383C0}"/>
              </a:ext>
            </a:extLst>
          </p:cNvPr>
          <p:cNvSpPr/>
          <p:nvPr/>
        </p:nvSpPr>
        <p:spPr>
          <a:xfrm>
            <a:off x="10576224" y="3196756"/>
            <a:ext cx="793152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9ECD9684-9E00-4413-9B0F-DB24C9ACA38C}"/>
              </a:ext>
            </a:extLst>
          </p:cNvPr>
          <p:cNvSpPr/>
          <p:nvPr/>
        </p:nvSpPr>
        <p:spPr>
          <a:xfrm>
            <a:off x="11547156" y="3119418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5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057AA-4671-4EC8-9D76-5B45B4DE597A}"/>
              </a:ext>
            </a:extLst>
          </p:cNvPr>
          <p:cNvSpPr txBox="1"/>
          <p:nvPr/>
        </p:nvSpPr>
        <p:spPr>
          <a:xfrm>
            <a:off x="734048" y="4856797"/>
            <a:ext cx="3839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R0</a:t>
            </a:r>
            <a:r>
              <a:rPr lang="ko-KR" altLang="en-US" dirty="0"/>
              <a:t>의 </a:t>
            </a:r>
            <a:r>
              <a:rPr lang="en-US" altLang="ko-KR" dirty="0"/>
              <a:t>32</a:t>
            </a:r>
            <a:r>
              <a:rPr lang="ko-KR" altLang="en-US" dirty="0"/>
              <a:t>비트는 다음과 같은 과정을 거쳐 </a:t>
            </a:r>
            <a:r>
              <a:rPr lang="en-US" altLang="ko-KR" dirty="0"/>
              <a:t>48</a:t>
            </a:r>
            <a:r>
              <a:rPr lang="ko-KR" altLang="en-US" dirty="0"/>
              <a:t>비트로 </a:t>
            </a:r>
            <a:r>
              <a:rPr lang="ko-KR" altLang="en-US" dirty="0" err="1"/>
              <a:t>확장시킨다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44E13-91B2-445B-945C-93631E453E4B}"/>
              </a:ext>
            </a:extLst>
          </p:cNvPr>
          <p:cNvSpPr txBox="1"/>
          <p:nvPr/>
        </p:nvSpPr>
        <p:spPr>
          <a:xfrm>
            <a:off x="6326155" y="5991931"/>
            <a:ext cx="473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확장된 </a:t>
            </a:r>
            <a:r>
              <a:rPr lang="en-US" altLang="ko-KR" dirty="0"/>
              <a:t>R0</a:t>
            </a:r>
            <a:r>
              <a:rPr lang="ko-KR" altLang="en-US" dirty="0"/>
              <a:t>은 이후 키와 </a:t>
            </a:r>
            <a:r>
              <a:rPr lang="en-US" altLang="ko-KR" dirty="0"/>
              <a:t>XOR</a:t>
            </a:r>
            <a:r>
              <a:rPr lang="ko-KR" altLang="en-US" dirty="0"/>
              <a:t>연산을 거친다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09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3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8BED1F-BCD5-4178-ACB4-1AA0F3AC9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69807"/>
              </p:ext>
            </p:extLst>
          </p:nvPr>
        </p:nvGraphicFramePr>
        <p:xfrm>
          <a:off x="721237" y="1603295"/>
          <a:ext cx="3537895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1721BAC-3BB3-40D5-B8C1-3CF7589F5D87}"/>
              </a:ext>
            </a:extLst>
          </p:cNvPr>
          <p:cNvSpPr txBox="1"/>
          <p:nvPr/>
        </p:nvSpPr>
        <p:spPr>
          <a:xfrm>
            <a:off x="229592" y="5878668"/>
            <a:ext cx="4819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Binary – 0000 0001 0010 0011 0100 0101 0110 0111</a:t>
            </a:r>
          </a:p>
          <a:p>
            <a:r>
              <a:rPr lang="en-US" altLang="ko-KR" sz="1400" dirty="0"/>
              <a:t>           1000 1001 1010 1011 1100 1101  1110 1111</a:t>
            </a:r>
            <a:r>
              <a:rPr lang="pt-BR" altLang="ko-KR" sz="1400" dirty="0"/>
              <a:t> 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12FEA-02B2-4AA8-A773-D993AA15C19A}"/>
              </a:ext>
            </a:extLst>
          </p:cNvPr>
          <p:cNvSpPr txBox="1"/>
          <p:nvPr/>
        </p:nvSpPr>
        <p:spPr>
          <a:xfrm>
            <a:off x="1969080" y="1044433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Key &gt;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1DFD47-64EC-48CD-A6ED-5028DFDBB277}"/>
              </a:ext>
            </a:extLst>
          </p:cNvPr>
          <p:cNvCxnSpPr>
            <a:cxnSpLocks/>
          </p:cNvCxnSpPr>
          <p:nvPr/>
        </p:nvCxnSpPr>
        <p:spPr>
          <a:xfrm>
            <a:off x="3819293" y="1593567"/>
            <a:ext cx="0" cy="41498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8DDE360-FAFF-4914-B61F-2CD79C9E50B7}"/>
              </a:ext>
            </a:extLst>
          </p:cNvPr>
          <p:cNvSpPr/>
          <p:nvPr/>
        </p:nvSpPr>
        <p:spPr>
          <a:xfrm>
            <a:off x="5340096" y="2855167"/>
            <a:ext cx="1243584" cy="108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412C5F-2C8D-4FDA-AC5D-9110CAF71DE2}"/>
              </a:ext>
            </a:extLst>
          </p:cNvPr>
          <p:cNvSpPr txBox="1"/>
          <p:nvPr/>
        </p:nvSpPr>
        <p:spPr>
          <a:xfrm>
            <a:off x="7735458" y="1094142"/>
            <a:ext cx="297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Permuted Choice One &gt;</a:t>
            </a:r>
            <a:endParaRPr lang="ko-KR" altLang="en-US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0BC07B6-8237-4CB5-B26E-E90191A21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44736"/>
              </p:ext>
            </p:extLst>
          </p:nvPr>
        </p:nvGraphicFramePr>
        <p:xfrm>
          <a:off x="7579237" y="1603295"/>
          <a:ext cx="3537895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EEF266-5730-44CB-88D6-D4A6BE37449F}"/>
              </a:ext>
            </a:extLst>
          </p:cNvPr>
          <p:cNvCxnSpPr>
            <a:cxnSpLocks/>
          </p:cNvCxnSpPr>
          <p:nvPr/>
        </p:nvCxnSpPr>
        <p:spPr>
          <a:xfrm>
            <a:off x="10677293" y="1593567"/>
            <a:ext cx="0" cy="41498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067298E-D3D9-4A56-8E53-C8CE97F629C2}"/>
              </a:ext>
            </a:extLst>
          </p:cNvPr>
          <p:cNvSpPr txBox="1"/>
          <p:nvPr/>
        </p:nvSpPr>
        <p:spPr>
          <a:xfrm>
            <a:off x="934830" y="310853"/>
            <a:ext cx="6161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Key Permutation – 1. Deletion of 8</a:t>
            </a:r>
            <a:r>
              <a:rPr lang="en-US" altLang="ko-KR" sz="2400" b="1" baseline="30000" dirty="0"/>
              <a:t>th</a:t>
            </a:r>
            <a:r>
              <a:rPr lang="en-US" altLang="ko-KR" sz="2400" b="1" dirty="0"/>
              <a:t> bits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FF840-AA06-45F8-89A8-DE597E9CFE81}"/>
              </a:ext>
            </a:extLst>
          </p:cNvPr>
          <p:cNvSpPr txBox="1"/>
          <p:nvPr/>
        </p:nvSpPr>
        <p:spPr>
          <a:xfrm>
            <a:off x="6965169" y="5957809"/>
            <a:ext cx="476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키를 구하는 과정은 먼저 </a:t>
            </a:r>
            <a:r>
              <a:rPr lang="en-US" altLang="ko-KR" dirty="0"/>
              <a:t>8</a:t>
            </a:r>
            <a:r>
              <a:rPr lang="ko-KR" altLang="en-US" dirty="0"/>
              <a:t>번째 비트를 지운 후 정해진 규칙에 따라 비트를 재구성한다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4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3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8DDE360-FAFF-4914-B61F-2CD79C9E50B7}"/>
              </a:ext>
            </a:extLst>
          </p:cNvPr>
          <p:cNvSpPr/>
          <p:nvPr/>
        </p:nvSpPr>
        <p:spPr>
          <a:xfrm>
            <a:off x="5340096" y="2855167"/>
            <a:ext cx="1243584" cy="108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0BC07B6-8237-4CB5-B26E-E90191A21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19015"/>
              </p:ext>
            </p:extLst>
          </p:nvPr>
        </p:nvGraphicFramePr>
        <p:xfrm>
          <a:off x="7579237" y="1603295"/>
          <a:ext cx="3087409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C0B1D32-F02C-4BCE-8FE1-035C2299DC97}"/>
              </a:ext>
            </a:extLst>
          </p:cNvPr>
          <p:cNvSpPr txBox="1"/>
          <p:nvPr/>
        </p:nvSpPr>
        <p:spPr>
          <a:xfrm>
            <a:off x="963617" y="1094142"/>
            <a:ext cx="297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Permuted Choice One &gt;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C737521-F871-4C0C-8181-217E706DA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05377"/>
              </p:ext>
            </p:extLst>
          </p:nvPr>
        </p:nvGraphicFramePr>
        <p:xfrm>
          <a:off x="807396" y="1603295"/>
          <a:ext cx="3537895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DC2C328-42FD-45B2-9AF3-0E2CADF5CC8E}"/>
              </a:ext>
            </a:extLst>
          </p:cNvPr>
          <p:cNvCxnSpPr>
            <a:cxnSpLocks/>
          </p:cNvCxnSpPr>
          <p:nvPr/>
        </p:nvCxnSpPr>
        <p:spPr>
          <a:xfrm>
            <a:off x="3905452" y="1593567"/>
            <a:ext cx="0" cy="41498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A845681-9C93-4235-B1BA-2F9506A50C6E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807396" y="3675935"/>
            <a:ext cx="35378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5B4E86-549A-4038-992C-4F8E94D19D6D}"/>
              </a:ext>
            </a:extLst>
          </p:cNvPr>
          <p:cNvSpPr txBox="1"/>
          <p:nvPr/>
        </p:nvSpPr>
        <p:spPr>
          <a:xfrm>
            <a:off x="934830" y="310853"/>
            <a:ext cx="642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Key Permutation – 2. Left Shift Circulation</a:t>
            </a:r>
            <a:endParaRPr lang="ko-KR" altLang="en-US" sz="2400" b="1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126346C-4139-4368-9B01-54E4250B4C8A}"/>
              </a:ext>
            </a:extLst>
          </p:cNvPr>
          <p:cNvCxnSpPr>
            <a:cxnSpLocks/>
            <a:endCxn id="32" idx="3"/>
          </p:cNvCxnSpPr>
          <p:nvPr/>
        </p:nvCxnSpPr>
        <p:spPr>
          <a:xfrm>
            <a:off x="7579237" y="3675935"/>
            <a:ext cx="30874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075281-9443-4095-8865-93CE97A67051}"/>
              </a:ext>
            </a:extLst>
          </p:cNvPr>
          <p:cNvSpPr/>
          <p:nvPr/>
        </p:nvSpPr>
        <p:spPr>
          <a:xfrm rot="19627974">
            <a:off x="10491677" y="858651"/>
            <a:ext cx="425135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706AA5D6-58BF-4E98-B9A8-C6A43C89448D}"/>
              </a:ext>
            </a:extLst>
          </p:cNvPr>
          <p:cNvSpPr/>
          <p:nvPr/>
        </p:nvSpPr>
        <p:spPr>
          <a:xfrm>
            <a:off x="10926537" y="462188"/>
            <a:ext cx="1229091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10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BAB78505-3629-4EEC-BA87-CF6C3C37B987}"/>
              </a:ext>
            </a:extLst>
          </p:cNvPr>
          <p:cNvSpPr/>
          <p:nvPr/>
        </p:nvSpPr>
        <p:spPr>
          <a:xfrm rot="2462249">
            <a:off x="10734290" y="5795214"/>
            <a:ext cx="425135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A80B28D1-2E65-47D5-B3F2-9641E59BD23F}"/>
              </a:ext>
            </a:extLst>
          </p:cNvPr>
          <p:cNvSpPr/>
          <p:nvPr/>
        </p:nvSpPr>
        <p:spPr>
          <a:xfrm>
            <a:off x="10926537" y="6163920"/>
            <a:ext cx="1229091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719E0-3394-44E9-AE87-F038E1B0A7EE}"/>
              </a:ext>
            </a:extLst>
          </p:cNvPr>
          <p:cNvSpPr txBox="1"/>
          <p:nvPr/>
        </p:nvSpPr>
        <p:spPr>
          <a:xfrm>
            <a:off x="318157" y="20116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155741-A14F-4414-81EC-D54A7B28A949}"/>
              </a:ext>
            </a:extLst>
          </p:cNvPr>
          <p:cNvSpPr txBox="1"/>
          <p:nvPr/>
        </p:nvSpPr>
        <p:spPr>
          <a:xfrm>
            <a:off x="318157" y="4602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D0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07718-C57B-4BB1-9FF6-F91ED0207172}"/>
              </a:ext>
            </a:extLst>
          </p:cNvPr>
          <p:cNvSpPr txBox="1"/>
          <p:nvPr/>
        </p:nvSpPr>
        <p:spPr>
          <a:xfrm>
            <a:off x="6910811" y="201168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B87F71-9493-420E-B46C-8A69D64BF943}"/>
              </a:ext>
            </a:extLst>
          </p:cNvPr>
          <p:cNvSpPr txBox="1"/>
          <p:nvPr/>
        </p:nvSpPr>
        <p:spPr>
          <a:xfrm>
            <a:off x="6910811" y="46024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40209D-B853-4B00-8979-1FFB781443E4}"/>
              </a:ext>
            </a:extLst>
          </p:cNvPr>
          <p:cNvSpPr txBox="1"/>
          <p:nvPr/>
        </p:nvSpPr>
        <p:spPr>
          <a:xfrm>
            <a:off x="546745" y="5960098"/>
            <a:ext cx="476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28</a:t>
            </a:r>
            <a:r>
              <a:rPr lang="ko-KR" altLang="en-US" dirty="0"/>
              <a:t>비트 중 </a:t>
            </a:r>
            <a:r>
              <a:rPr lang="en-US" altLang="ko-KR" dirty="0"/>
              <a:t>14</a:t>
            </a:r>
            <a:r>
              <a:rPr lang="ko-KR" altLang="en-US" dirty="0" err="1"/>
              <a:t>비트씩</a:t>
            </a:r>
            <a:r>
              <a:rPr lang="ko-KR" altLang="en-US" dirty="0"/>
              <a:t> </a:t>
            </a:r>
            <a:r>
              <a:rPr lang="en-US" altLang="ko-KR" dirty="0"/>
              <a:t>Left-Shift Circulation</a:t>
            </a:r>
            <a:r>
              <a:rPr lang="ko-KR" altLang="en-US" dirty="0"/>
              <a:t>을 진행한다</a:t>
            </a:r>
            <a:r>
              <a:rPr lang="en-US" altLang="ko-KR" dirty="0"/>
              <a:t>. Ex) 1101 -&gt; 1011 </a:t>
            </a:r>
            <a:r>
              <a:rPr lang="ko-KR" alt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426284-F302-4318-843D-A075EE8EB4F9}"/>
              </a:ext>
            </a:extLst>
          </p:cNvPr>
          <p:cNvSpPr txBox="1"/>
          <p:nvPr/>
        </p:nvSpPr>
        <p:spPr>
          <a:xfrm>
            <a:off x="5938215" y="5960098"/>
            <a:ext cx="476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 이동된 비트들은 이후 다음 시행에서 이용된다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DD5063D-8363-4215-BAD9-59433F6AC14C}"/>
              </a:ext>
            </a:extLst>
          </p:cNvPr>
          <p:cNvSpPr/>
          <p:nvPr/>
        </p:nvSpPr>
        <p:spPr>
          <a:xfrm>
            <a:off x="10926537" y="3130468"/>
            <a:ext cx="425135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F580E196-35A1-44D0-B8DC-DA9ADB55F8F6}"/>
              </a:ext>
            </a:extLst>
          </p:cNvPr>
          <p:cNvSpPr/>
          <p:nvPr/>
        </p:nvSpPr>
        <p:spPr>
          <a:xfrm>
            <a:off x="11518544" y="3053130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08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BC5A9F69-35C2-4917-9447-B461981BB57D}"/>
              </a:ext>
            </a:extLst>
          </p:cNvPr>
          <p:cNvSpPr/>
          <p:nvPr/>
        </p:nvSpPr>
        <p:spPr>
          <a:xfrm>
            <a:off x="364887" y="274265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4</a:t>
            </a:r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8DDE360-FAFF-4914-B61F-2CD79C9E50B7}"/>
              </a:ext>
            </a:extLst>
          </p:cNvPr>
          <p:cNvSpPr/>
          <p:nvPr/>
        </p:nvSpPr>
        <p:spPr>
          <a:xfrm>
            <a:off x="4632205" y="2855166"/>
            <a:ext cx="1243584" cy="1088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2FB5E2C-CECC-417E-A892-5C3F2F81F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63585"/>
              </p:ext>
            </p:extLst>
          </p:nvPr>
        </p:nvGraphicFramePr>
        <p:xfrm>
          <a:off x="6323629" y="1984295"/>
          <a:ext cx="3537895" cy="31089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457863342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9AB7072-D5C5-4AD5-972C-44E62B54C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01755"/>
              </p:ext>
            </p:extLst>
          </p:nvPr>
        </p:nvGraphicFramePr>
        <p:xfrm>
          <a:off x="975036" y="1326999"/>
          <a:ext cx="3087409" cy="41452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87733992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516811778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1072962654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3248235676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81708885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6772612"/>
                    </a:ext>
                  </a:extLst>
                </a:gridCol>
                <a:gridCol w="450486">
                  <a:extLst>
                    <a:ext uri="{9D8B030D-6E8A-4147-A177-3AD203B41FA5}">
                      <a16:colId xmlns:a16="http://schemas.microsoft.com/office/drawing/2014/main" val="2684910109"/>
                    </a:ext>
                  </a:extLst>
                </a:gridCol>
              </a:tblGrid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7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9703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79918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14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2055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6548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67427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531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28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13985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077390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29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35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3019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303059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39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42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62498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45377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46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47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48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49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23736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62914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51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52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53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54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55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56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13002"/>
                  </a:ext>
                </a:extLst>
              </a:tr>
              <a:tr h="2215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0</a:t>
                      </a:r>
                      <a:endParaRPr lang="ko-KR" altLang="en-US" sz="11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/>
                        <a:t>1</a:t>
                      </a:r>
                      <a:endParaRPr lang="ko-KR" altLang="en-US" sz="11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81737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805D8C5-341E-4079-8DBD-FFBAC66A659C}"/>
              </a:ext>
            </a:extLst>
          </p:cNvPr>
          <p:cNvSpPr txBox="1"/>
          <p:nvPr/>
        </p:nvSpPr>
        <p:spPr>
          <a:xfrm>
            <a:off x="934830" y="310853"/>
            <a:ext cx="4693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Key Permutation - Contraction</a:t>
            </a:r>
            <a:endParaRPr lang="ko-KR" altLang="en-US" sz="2400" b="1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810A9C5-962C-4AEF-AFD4-4C68F0BE7404}"/>
              </a:ext>
            </a:extLst>
          </p:cNvPr>
          <p:cNvSpPr/>
          <p:nvPr/>
        </p:nvSpPr>
        <p:spPr>
          <a:xfrm>
            <a:off x="10245405" y="3155972"/>
            <a:ext cx="425135" cy="365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CC5DF4A3-FB11-432D-9482-0B99E44EBED7}"/>
              </a:ext>
            </a:extLst>
          </p:cNvPr>
          <p:cNvSpPr/>
          <p:nvPr/>
        </p:nvSpPr>
        <p:spPr>
          <a:xfrm>
            <a:off x="10837412" y="3078634"/>
            <a:ext cx="442509" cy="442509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4C955-6B66-4A72-844E-D464C6DB585B}"/>
              </a:ext>
            </a:extLst>
          </p:cNvPr>
          <p:cNvSpPr txBox="1"/>
          <p:nvPr/>
        </p:nvSpPr>
        <p:spPr>
          <a:xfrm>
            <a:off x="713617" y="6026759"/>
            <a:ext cx="10123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 단계에서 이동 변화된 총 </a:t>
            </a:r>
            <a:r>
              <a:rPr lang="en-US" altLang="ko-KR" dirty="0"/>
              <a:t>56</a:t>
            </a:r>
            <a:r>
              <a:rPr lang="ko-KR" altLang="en-US" dirty="0"/>
              <a:t>개의 비트들을 정해진 규칙에 따라 총  </a:t>
            </a:r>
            <a:r>
              <a:rPr lang="en-US" altLang="ko-KR" dirty="0"/>
              <a:t>48</a:t>
            </a:r>
            <a:r>
              <a:rPr lang="ko-KR" altLang="en-US" dirty="0"/>
              <a:t>개의 비트로 압축한다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92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5113</Words>
  <Application>Microsoft Office PowerPoint</Application>
  <PresentationFormat>와이드스크린</PresentationFormat>
  <Paragraphs>4428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정보보호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정보보호</dc:title>
  <dc:creator>이동현</dc:creator>
  <cp:lastModifiedBy>이동현</cp:lastModifiedBy>
  <cp:revision>518</cp:revision>
  <dcterms:created xsi:type="dcterms:W3CDTF">2017-10-02T05:18:40Z</dcterms:created>
  <dcterms:modified xsi:type="dcterms:W3CDTF">2017-10-02T14:42:08Z</dcterms:modified>
</cp:coreProperties>
</file>