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0" r:id="rId5"/>
  </p:sldMasterIdLst>
  <p:notesMasterIdLst>
    <p:notesMasterId r:id="rId22"/>
  </p:notesMasterIdLst>
  <p:handoutMasterIdLst>
    <p:handoutMasterId r:id="rId23"/>
  </p:handoutMasterIdLst>
  <p:sldIdLst>
    <p:sldId id="289" r:id="rId6"/>
    <p:sldId id="290" r:id="rId7"/>
    <p:sldId id="291" r:id="rId8"/>
    <p:sldId id="292" r:id="rId9"/>
    <p:sldId id="293" r:id="rId10"/>
    <p:sldId id="294" r:id="rId11"/>
    <p:sldId id="295" r:id="rId12"/>
    <p:sldId id="303" r:id="rId13"/>
    <p:sldId id="296" r:id="rId14"/>
    <p:sldId id="297" r:id="rId15"/>
    <p:sldId id="299" r:id="rId16"/>
    <p:sldId id="300" r:id="rId17"/>
    <p:sldId id="298" r:id="rId18"/>
    <p:sldId id="304" r:id="rId19"/>
    <p:sldId id="305" r:id="rId20"/>
    <p:sldId id="28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8">
          <p15:clr>
            <a:srgbClr val="A4A3A4"/>
          </p15:clr>
        </p15:guide>
        <p15:guide id="2"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5A0E6"/>
    <a:srgbClr val="E6C700"/>
    <a:srgbClr val="E0B14F"/>
    <a:srgbClr val="E0BE3B"/>
    <a:srgbClr val="E4C236"/>
    <a:srgbClr val="940094"/>
    <a:srgbClr val="4CBAD6"/>
    <a:srgbClr val="CF0000"/>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38" autoAdjust="0"/>
    <p:restoredTop sz="94668" autoAdjust="0"/>
  </p:normalViewPr>
  <p:slideViewPr>
    <p:cSldViewPr snapToGrid="0">
      <p:cViewPr varScale="1">
        <p:scale>
          <a:sx n="62" d="100"/>
          <a:sy n="62" d="100"/>
        </p:scale>
        <p:origin x="54" y="42"/>
      </p:cViewPr>
      <p:guideLst>
        <p:guide orient="horz" pos="2248"/>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FAA867-A4EF-994F-8361-CCD229A9C2DE}" type="datetime1">
              <a:rPr lang="en-US" smtClean="0"/>
              <a:pPr/>
              <a:t>7/23/2018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6DF2B8-0B18-CD4E-AEFA-A9D503D7628D}" type="slidenum">
              <a:rPr lang="en-US" smtClean="0"/>
              <a:pPr/>
              <a:t>‹#›</a:t>
            </a:fld>
            <a:endParaRPr lang="en-US"/>
          </a:p>
        </p:txBody>
      </p:sp>
    </p:spTree>
    <p:extLst>
      <p:ext uri="{BB962C8B-B14F-4D97-AF65-F5344CB8AC3E}">
        <p14:creationId xmlns:p14="http://schemas.microsoft.com/office/powerpoint/2010/main" val="6068557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42B34-DD16-F04F-9B27-3E110770047C}" type="datetime1">
              <a:rPr lang="en-US" smtClean="0"/>
              <a:pPr/>
              <a:t>7/23/2018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955F5-C29F-0141-BD41-B26D138C8AB3}" type="slidenum">
              <a:rPr lang="en-US" smtClean="0"/>
              <a:pPr/>
              <a:t>‹#›</a:t>
            </a:fld>
            <a:endParaRPr lang="en-US"/>
          </a:p>
        </p:txBody>
      </p:sp>
    </p:spTree>
    <p:extLst>
      <p:ext uri="{BB962C8B-B14F-4D97-AF65-F5344CB8AC3E}">
        <p14:creationId xmlns:p14="http://schemas.microsoft.com/office/powerpoint/2010/main" val="34777165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955F5-C29F-0141-BD41-B26D138C8AB3}" type="slidenum">
              <a:rPr lang="en-US" smtClean="0"/>
              <a:pPr/>
              <a:t>4</a:t>
            </a:fld>
            <a:endParaRPr lang="en-US"/>
          </a:p>
        </p:txBody>
      </p:sp>
    </p:spTree>
    <p:extLst>
      <p:ext uri="{BB962C8B-B14F-4D97-AF65-F5344CB8AC3E}">
        <p14:creationId xmlns:p14="http://schemas.microsoft.com/office/powerpoint/2010/main" val="48706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2535" y="247786"/>
            <a:ext cx="8344590" cy="833437"/>
          </a:xfrm>
          <a:prstGeom prst="rect">
            <a:avLst/>
          </a:prstGeom>
        </p:spPr>
        <p:txBody>
          <a:bodyPr anchor="ctr" anchorCtr="0">
            <a:normAutofit/>
          </a:bodyPr>
          <a:lstStyle>
            <a:lvl1pPr>
              <a:defRPr sz="3600" b="0" i="0">
                <a:solidFill>
                  <a:srgbClr val="0071B9"/>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02535" y="1320404"/>
            <a:ext cx="8344590" cy="4525963"/>
          </a:xfrm>
          <a:prstGeom prst="rect">
            <a:avLst/>
          </a:prstGeom>
        </p:spPr>
        <p:txBody>
          <a:bodyPr>
            <a:normAutofit/>
          </a:bodyPr>
          <a:lstStyle>
            <a:lvl1pPr marL="228600" indent="-168275">
              <a:spcBef>
                <a:spcPts val="0"/>
              </a:spcBef>
              <a:spcAft>
                <a:spcPts val="600"/>
              </a:spcAft>
              <a:buClr>
                <a:schemeClr val="accent1"/>
              </a:buClr>
              <a:defRPr sz="2400">
                <a:solidFill>
                  <a:srgbClr val="000000"/>
                </a:solidFill>
              </a:defRPr>
            </a:lvl1pPr>
            <a:lvl2pPr marL="687388" indent="-230188">
              <a:spcBef>
                <a:spcPts val="0"/>
              </a:spcBef>
              <a:spcAft>
                <a:spcPts val="600"/>
              </a:spcAft>
              <a:buClr>
                <a:schemeClr val="accent1"/>
              </a:buClr>
              <a:defRPr sz="2000">
                <a:solidFill>
                  <a:srgbClr val="000000"/>
                </a:solidFill>
              </a:defRPr>
            </a:lvl2pPr>
            <a:lvl3pPr marL="1085850" indent="-171450">
              <a:spcBef>
                <a:spcPts val="0"/>
              </a:spcBef>
              <a:spcAft>
                <a:spcPts val="600"/>
              </a:spcAft>
              <a:buClr>
                <a:schemeClr val="accent1"/>
              </a:buClr>
              <a:defRPr sz="1800">
                <a:solidFill>
                  <a:srgbClr val="000000"/>
                </a:solidFill>
              </a:defRPr>
            </a:lvl3pPr>
            <a:lvl4pPr marL="1600200" indent="-228600">
              <a:spcBef>
                <a:spcPts val="0"/>
              </a:spcBef>
              <a:spcAft>
                <a:spcPts val="600"/>
              </a:spcAft>
              <a:buClr>
                <a:schemeClr val="accent1"/>
              </a:buClr>
              <a:buFont typeface="Wingdings" pitchFamily="2" charset="2"/>
              <a:buChar char="v"/>
              <a:defRPr sz="1600">
                <a:solidFill>
                  <a:srgbClr val="000000"/>
                </a:solidFill>
              </a:defRPr>
            </a:lvl4pPr>
            <a:lvl5pPr>
              <a:spcBef>
                <a:spcPts val="0"/>
              </a:spcBef>
              <a:spcAft>
                <a:spcPts val="600"/>
              </a:spcAft>
              <a:buClr>
                <a:schemeClr val="accent1"/>
              </a:buClr>
              <a:defRPr sz="1400">
                <a:solidFill>
                  <a:srgbClr val="000000"/>
                </a:solidFill>
              </a:defRPr>
            </a:lvl5pPr>
            <a:lvl6pPr marL="2514600" indent="-228600">
              <a:spcBef>
                <a:spcPts val="0"/>
              </a:spcBef>
              <a:spcAft>
                <a:spcPts val="600"/>
              </a:spcAft>
              <a:buClr>
                <a:schemeClr val="accent1"/>
              </a:buClr>
              <a:buFont typeface="Wingdings" pitchFamily="2" charset="2"/>
              <a:buChar char="§"/>
              <a:defRPr sz="1200" baseline="0">
                <a:solidFill>
                  <a:srgbClr val="000000"/>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laceholder 5"/>
          <p:cNvSpPr>
            <a:spLocks noGrp="1"/>
          </p:cNvSpPr>
          <p:nvPr>
            <p:ph type="sldNum" sz="quarter" idx="12"/>
          </p:nvPr>
        </p:nvSpPr>
        <p:spPr>
          <a:xfrm>
            <a:off x="105829" y="6507536"/>
            <a:ext cx="423333" cy="365125"/>
          </a:xfrm>
        </p:spPr>
        <p:txBody>
          <a:bodyPr/>
          <a:lstStyle>
            <a:lvl1pPr>
              <a:defRPr sz="900">
                <a:solidFill>
                  <a:srgbClr val="000000"/>
                </a:solidFill>
              </a:defRPr>
            </a:lvl1pPr>
          </a:lstStyle>
          <a:p>
            <a:fld id="{BD4E49F0-D4FA-6048-AC42-EF78C43DCF42}" type="slidenum">
              <a:rPr lang="en-US" smtClean="0"/>
              <a:pPr/>
              <a:t>‹#›</a:t>
            </a:fld>
            <a:endParaRPr lang="en-US" dirty="0"/>
          </a:p>
        </p:txBody>
      </p:sp>
      <p:sp>
        <p:nvSpPr>
          <p:cNvPr id="13" name="TextBox 9"/>
          <p:cNvSpPr txBox="1">
            <a:spLocks noChangeArrowheads="1"/>
          </p:cNvSpPr>
          <p:nvPr userDrawn="1"/>
        </p:nvSpPr>
        <p:spPr bwMode="auto">
          <a:xfrm>
            <a:off x="588962" y="6572234"/>
            <a:ext cx="3386137" cy="230832"/>
          </a:xfrm>
          <a:prstGeom prst="rect">
            <a:avLst/>
          </a:prstGeom>
          <a:noFill/>
          <a:ln w="9525">
            <a:noFill/>
            <a:miter lim="800000"/>
            <a:headEnd/>
            <a:tailEnd/>
          </a:ln>
        </p:spPr>
        <p:txBody>
          <a:bodyPr wrap="square" lIns="0">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i="0" dirty="0">
                <a:solidFill>
                  <a:srgbClr val="0071B9"/>
                </a:solidFill>
              </a:rPr>
              <a:t>Innovative Solutions for Life </a:t>
            </a:r>
            <a:r>
              <a:rPr lang="en-US" sz="900" b="0" i="0" dirty="0">
                <a:solidFill>
                  <a:srgbClr val="000000"/>
                </a:solidFill>
              </a:rPr>
              <a:t>–</a:t>
            </a:r>
            <a:r>
              <a:rPr lang="en-US" sz="900" b="0" i="0" baseline="0" dirty="0">
                <a:solidFill>
                  <a:srgbClr val="000000"/>
                </a:solidFill>
              </a:rPr>
              <a:t> Analogic Confidential</a:t>
            </a:r>
            <a:endParaRPr lang="en-US" sz="900" b="0" i="1" dirty="0">
              <a:solidFill>
                <a:srgbClr val="000000"/>
              </a:solidFill>
            </a:endParaRPr>
          </a:p>
        </p:txBody>
      </p:sp>
      <p:sp>
        <p:nvSpPr>
          <p:cNvPr id="7" name="Rectangle 6"/>
          <p:cNvSpPr/>
          <p:nvPr userDrawn="1"/>
        </p:nvSpPr>
        <p:spPr>
          <a:xfrm>
            <a:off x="0" y="0"/>
            <a:ext cx="246888" cy="6858000"/>
          </a:xfrm>
          <a:prstGeom prst="rect">
            <a:avLst/>
          </a:prstGeom>
          <a:gradFill>
            <a:gsLst>
              <a:gs pos="0">
                <a:srgbClr val="14A7BF"/>
              </a:gs>
              <a:gs pos="100000">
                <a:srgbClr val="07428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402535" y="247786"/>
            <a:ext cx="8344590" cy="833437"/>
          </a:xfrm>
          <a:prstGeom prst="rect">
            <a:avLst/>
          </a:prstGeom>
        </p:spPr>
        <p:txBody>
          <a:bodyPr anchor="ctr" anchorCtr="0">
            <a:normAutofit/>
          </a:bodyPr>
          <a:lstStyle>
            <a:lvl1pPr>
              <a:defRPr sz="3600" b="0" i="0">
                <a:solidFill>
                  <a:srgbClr val="0071B9"/>
                </a:solidFill>
                <a:latin typeface="Arial" pitchFamily="34" charset="0"/>
                <a:cs typeface="Arial" pitchFamily="34" charset="0"/>
              </a:defRPr>
            </a:lvl1pPr>
          </a:lstStyle>
          <a:p>
            <a:r>
              <a:rPr lang="en-US" dirty="0"/>
              <a:t>Click to edit Master title style</a:t>
            </a:r>
          </a:p>
        </p:txBody>
      </p:sp>
      <p:sp>
        <p:nvSpPr>
          <p:cNvPr id="9" name="Slide Number Placeholder 5"/>
          <p:cNvSpPr>
            <a:spLocks noGrp="1"/>
          </p:cNvSpPr>
          <p:nvPr>
            <p:ph type="sldNum" sz="quarter" idx="12"/>
          </p:nvPr>
        </p:nvSpPr>
        <p:spPr>
          <a:xfrm>
            <a:off x="105829" y="6507536"/>
            <a:ext cx="423333" cy="365125"/>
          </a:xfrm>
        </p:spPr>
        <p:txBody>
          <a:bodyPr/>
          <a:lstStyle>
            <a:lvl1pPr>
              <a:defRPr sz="900">
                <a:solidFill>
                  <a:schemeClr val="tx1"/>
                </a:solidFill>
              </a:defRPr>
            </a:lvl1pPr>
          </a:lstStyle>
          <a:p>
            <a:fld id="{BD4E49F0-D4FA-6048-AC42-EF78C43DCF42}" type="slidenum">
              <a:rPr lang="en-US" smtClean="0"/>
              <a:pPr/>
              <a:t>‹#›</a:t>
            </a:fld>
            <a:endParaRPr lang="en-US" dirty="0"/>
          </a:p>
        </p:txBody>
      </p:sp>
      <p:sp>
        <p:nvSpPr>
          <p:cNvPr id="10" name="TextBox 9"/>
          <p:cNvSpPr txBox="1">
            <a:spLocks noChangeArrowheads="1"/>
          </p:cNvSpPr>
          <p:nvPr userDrawn="1"/>
        </p:nvSpPr>
        <p:spPr bwMode="auto">
          <a:xfrm>
            <a:off x="588962" y="6572234"/>
            <a:ext cx="3386137" cy="230832"/>
          </a:xfrm>
          <a:prstGeom prst="rect">
            <a:avLst/>
          </a:prstGeom>
          <a:noFill/>
          <a:ln w="9525">
            <a:noFill/>
            <a:miter lim="800000"/>
            <a:headEnd/>
            <a:tailEnd/>
          </a:ln>
        </p:spPr>
        <p:txBody>
          <a:bodyPr wrap="square" lIns="0">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i="0" dirty="0">
                <a:solidFill>
                  <a:srgbClr val="0071B9"/>
                </a:solidFill>
              </a:rPr>
              <a:t>Innovative Solutions for Life </a:t>
            </a:r>
            <a:r>
              <a:rPr lang="en-US" sz="900" b="0" i="0" dirty="0">
                <a:solidFill>
                  <a:srgbClr val="000000"/>
                </a:solidFill>
              </a:rPr>
              <a:t>–</a:t>
            </a:r>
            <a:r>
              <a:rPr lang="en-US" sz="900" b="0" i="0" baseline="0" dirty="0">
                <a:solidFill>
                  <a:srgbClr val="000000"/>
                </a:solidFill>
              </a:rPr>
              <a:t> Analogic Confidential</a:t>
            </a:r>
            <a:endParaRPr lang="en-US" sz="900" b="0" i="1" dirty="0">
              <a:solidFill>
                <a:srgbClr val="000000"/>
              </a:solidFill>
            </a:endParaRPr>
          </a:p>
        </p:txBody>
      </p:sp>
      <p:sp>
        <p:nvSpPr>
          <p:cNvPr id="13" name="Content Placeholder 2"/>
          <p:cNvSpPr>
            <a:spLocks noGrp="1"/>
          </p:cNvSpPr>
          <p:nvPr>
            <p:ph idx="14"/>
          </p:nvPr>
        </p:nvSpPr>
        <p:spPr>
          <a:xfrm>
            <a:off x="412371" y="1319622"/>
            <a:ext cx="4026653" cy="4315856"/>
          </a:xfrm>
          <a:prstGeom prst="rect">
            <a:avLst/>
          </a:prstGeom>
        </p:spPr>
        <p:txBody>
          <a:bodyPr>
            <a:normAutofit/>
          </a:bodyPr>
          <a:lstStyle>
            <a:lvl1pPr marL="228600" indent="-168275">
              <a:spcBef>
                <a:spcPts val="0"/>
              </a:spcBef>
              <a:spcAft>
                <a:spcPts val="600"/>
              </a:spcAft>
              <a:buClr>
                <a:schemeClr val="accent1"/>
              </a:buClr>
              <a:defRPr sz="2000">
                <a:solidFill>
                  <a:srgbClr val="000000"/>
                </a:solidFill>
              </a:defRPr>
            </a:lvl1pPr>
            <a:lvl2pPr marL="687388" indent="-230188">
              <a:spcBef>
                <a:spcPts val="0"/>
              </a:spcBef>
              <a:spcAft>
                <a:spcPts val="600"/>
              </a:spcAft>
              <a:buClr>
                <a:schemeClr val="accent1"/>
              </a:buClr>
              <a:defRPr sz="1800">
                <a:solidFill>
                  <a:srgbClr val="000000"/>
                </a:solidFill>
              </a:defRPr>
            </a:lvl2pPr>
            <a:lvl3pPr marL="1085850" indent="-171450">
              <a:spcBef>
                <a:spcPts val="0"/>
              </a:spcBef>
              <a:spcAft>
                <a:spcPts val="600"/>
              </a:spcAft>
              <a:buClr>
                <a:schemeClr val="accent1"/>
              </a:buClr>
              <a:defRPr sz="1600">
                <a:solidFill>
                  <a:srgbClr val="000000"/>
                </a:solidFill>
              </a:defRPr>
            </a:lvl3pPr>
            <a:lvl4pPr marL="1600200" indent="-228600">
              <a:spcBef>
                <a:spcPts val="0"/>
              </a:spcBef>
              <a:spcAft>
                <a:spcPts val="600"/>
              </a:spcAft>
              <a:buClr>
                <a:schemeClr val="accent1"/>
              </a:buClr>
              <a:buFont typeface="Wingdings" pitchFamily="2" charset="2"/>
              <a:buChar char="v"/>
              <a:defRPr sz="1400">
                <a:solidFill>
                  <a:srgbClr val="000000"/>
                </a:solidFill>
              </a:defRPr>
            </a:lvl4pPr>
            <a:lvl5pPr>
              <a:spcBef>
                <a:spcPts val="0"/>
              </a:spcBef>
              <a:spcAft>
                <a:spcPts val="600"/>
              </a:spcAft>
              <a:buClr>
                <a:schemeClr val="accent1"/>
              </a:buClr>
              <a:defRPr sz="1200">
                <a:solidFill>
                  <a:srgbClr val="000000"/>
                </a:solidFill>
              </a:defRPr>
            </a:lvl5pPr>
            <a:lvl6pPr marL="2514600" indent="-228600">
              <a:spcBef>
                <a:spcPts val="0"/>
              </a:spcBef>
              <a:spcAft>
                <a:spcPts val="600"/>
              </a:spcAft>
              <a:buClr>
                <a:schemeClr val="accent1"/>
              </a:buClr>
              <a:buFont typeface="Wingdings" pitchFamily="2" charset="2"/>
              <a:buChar char="§"/>
              <a:defRPr sz="1000">
                <a:solidFill>
                  <a:srgbClr val="000000"/>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Rectangle 15"/>
          <p:cNvSpPr/>
          <p:nvPr userDrawn="1"/>
        </p:nvSpPr>
        <p:spPr>
          <a:xfrm>
            <a:off x="0" y="0"/>
            <a:ext cx="246888" cy="6858000"/>
          </a:xfrm>
          <a:prstGeom prst="rect">
            <a:avLst/>
          </a:prstGeom>
          <a:gradFill>
            <a:gsLst>
              <a:gs pos="0">
                <a:srgbClr val="14A7BF"/>
              </a:gs>
              <a:gs pos="100000">
                <a:srgbClr val="07428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6"/>
          </p:nvPr>
        </p:nvSpPr>
        <p:spPr>
          <a:xfrm>
            <a:off x="4727196" y="1321872"/>
            <a:ext cx="4026653" cy="4315856"/>
          </a:xfrm>
          <a:prstGeom prst="rect">
            <a:avLst/>
          </a:prstGeom>
        </p:spPr>
        <p:txBody>
          <a:bodyPr>
            <a:normAutofit/>
          </a:bodyPr>
          <a:lstStyle>
            <a:lvl1pPr marL="228600" indent="-168275">
              <a:spcBef>
                <a:spcPts val="0"/>
              </a:spcBef>
              <a:spcAft>
                <a:spcPts val="600"/>
              </a:spcAft>
              <a:buClr>
                <a:schemeClr val="accent1"/>
              </a:buClr>
              <a:defRPr sz="2000">
                <a:solidFill>
                  <a:srgbClr val="000000"/>
                </a:solidFill>
              </a:defRPr>
            </a:lvl1pPr>
            <a:lvl2pPr marL="687388" indent="-230188">
              <a:spcBef>
                <a:spcPts val="0"/>
              </a:spcBef>
              <a:spcAft>
                <a:spcPts val="600"/>
              </a:spcAft>
              <a:buClr>
                <a:schemeClr val="accent1"/>
              </a:buClr>
              <a:defRPr sz="1800">
                <a:solidFill>
                  <a:srgbClr val="000000"/>
                </a:solidFill>
              </a:defRPr>
            </a:lvl2pPr>
            <a:lvl3pPr marL="1085850" indent="-171450">
              <a:spcBef>
                <a:spcPts val="0"/>
              </a:spcBef>
              <a:spcAft>
                <a:spcPts val="600"/>
              </a:spcAft>
              <a:buClr>
                <a:schemeClr val="accent1"/>
              </a:buClr>
              <a:defRPr sz="1600">
                <a:solidFill>
                  <a:srgbClr val="000000"/>
                </a:solidFill>
              </a:defRPr>
            </a:lvl3pPr>
            <a:lvl4pPr marL="1600200" indent="-228600">
              <a:spcBef>
                <a:spcPts val="0"/>
              </a:spcBef>
              <a:spcAft>
                <a:spcPts val="600"/>
              </a:spcAft>
              <a:buClr>
                <a:schemeClr val="accent1"/>
              </a:buClr>
              <a:buFont typeface="Wingdings" pitchFamily="2" charset="2"/>
              <a:buChar char="v"/>
              <a:defRPr sz="1400">
                <a:solidFill>
                  <a:srgbClr val="000000"/>
                </a:solidFill>
              </a:defRPr>
            </a:lvl4pPr>
            <a:lvl5pPr>
              <a:spcBef>
                <a:spcPts val="0"/>
              </a:spcBef>
              <a:spcAft>
                <a:spcPts val="600"/>
              </a:spcAft>
              <a:buClr>
                <a:schemeClr val="accent1"/>
              </a:buClr>
              <a:defRPr sz="1200">
                <a:solidFill>
                  <a:srgbClr val="000000"/>
                </a:solidFill>
              </a:defRPr>
            </a:lvl5pPr>
            <a:lvl6pPr marL="2514600" indent="-228600">
              <a:spcBef>
                <a:spcPts val="0"/>
              </a:spcBef>
              <a:spcAft>
                <a:spcPts val="600"/>
              </a:spcAft>
              <a:buClr>
                <a:schemeClr val="accent1"/>
              </a:buClr>
              <a:buFont typeface="Wingdings" pitchFamily="2" charset="2"/>
              <a:buChar char="§"/>
              <a:defRPr sz="1000">
                <a:solidFill>
                  <a:srgbClr val="000000"/>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text and picture">
    <p:spTree>
      <p:nvGrpSpPr>
        <p:cNvPr id="1" name=""/>
        <p:cNvGrpSpPr/>
        <p:nvPr/>
      </p:nvGrpSpPr>
      <p:grpSpPr>
        <a:xfrm>
          <a:off x="0" y="0"/>
          <a:ext cx="0" cy="0"/>
          <a:chOff x="0" y="0"/>
          <a:chExt cx="0" cy="0"/>
        </a:xfrm>
      </p:grpSpPr>
      <p:sp>
        <p:nvSpPr>
          <p:cNvPr id="8" name="Title 1"/>
          <p:cNvSpPr>
            <a:spLocks noGrp="1"/>
          </p:cNvSpPr>
          <p:nvPr>
            <p:ph type="title"/>
          </p:nvPr>
        </p:nvSpPr>
        <p:spPr>
          <a:xfrm>
            <a:off x="402535" y="247786"/>
            <a:ext cx="8365228" cy="833437"/>
          </a:xfrm>
          <a:prstGeom prst="rect">
            <a:avLst/>
          </a:prstGeom>
        </p:spPr>
        <p:txBody>
          <a:bodyPr anchor="ctr" anchorCtr="0">
            <a:normAutofit/>
          </a:bodyPr>
          <a:lstStyle>
            <a:lvl1pPr>
              <a:defRPr sz="3600" b="0" i="0">
                <a:solidFill>
                  <a:srgbClr val="0071B9"/>
                </a:solidFill>
                <a:latin typeface="Arial" pitchFamily="34" charset="0"/>
                <a:cs typeface="Arial" pitchFamily="34" charset="0"/>
              </a:defRPr>
            </a:lvl1pPr>
          </a:lstStyle>
          <a:p>
            <a:r>
              <a:rPr lang="en-US" dirty="0"/>
              <a:t>Click to edit Master title style</a:t>
            </a:r>
          </a:p>
        </p:txBody>
      </p:sp>
      <p:sp>
        <p:nvSpPr>
          <p:cNvPr id="13" name="Slide Number Placeholder 5"/>
          <p:cNvSpPr>
            <a:spLocks noGrp="1"/>
          </p:cNvSpPr>
          <p:nvPr>
            <p:ph type="sldNum" sz="quarter" idx="12"/>
          </p:nvPr>
        </p:nvSpPr>
        <p:spPr>
          <a:xfrm>
            <a:off x="105829" y="6507536"/>
            <a:ext cx="423333" cy="365125"/>
          </a:xfrm>
        </p:spPr>
        <p:txBody>
          <a:bodyPr/>
          <a:lstStyle>
            <a:lvl1pPr>
              <a:defRPr sz="900">
                <a:solidFill>
                  <a:srgbClr val="000000"/>
                </a:solidFill>
              </a:defRPr>
            </a:lvl1pPr>
          </a:lstStyle>
          <a:p>
            <a:fld id="{BD4E49F0-D4FA-6048-AC42-EF78C43DCF42}" type="slidenum">
              <a:rPr lang="en-US" smtClean="0"/>
              <a:pPr/>
              <a:t>‹#›</a:t>
            </a:fld>
            <a:endParaRPr lang="en-US" dirty="0"/>
          </a:p>
        </p:txBody>
      </p:sp>
      <p:sp>
        <p:nvSpPr>
          <p:cNvPr id="9" name="TextBox 9"/>
          <p:cNvSpPr txBox="1">
            <a:spLocks noChangeArrowheads="1"/>
          </p:cNvSpPr>
          <p:nvPr userDrawn="1"/>
        </p:nvSpPr>
        <p:spPr bwMode="auto">
          <a:xfrm>
            <a:off x="588962" y="6572234"/>
            <a:ext cx="3386137" cy="230832"/>
          </a:xfrm>
          <a:prstGeom prst="rect">
            <a:avLst/>
          </a:prstGeom>
          <a:noFill/>
          <a:ln w="9525">
            <a:noFill/>
            <a:miter lim="800000"/>
            <a:headEnd/>
            <a:tailEnd/>
          </a:ln>
        </p:spPr>
        <p:txBody>
          <a:bodyPr wrap="square" lIns="0">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i="0" dirty="0">
                <a:solidFill>
                  <a:srgbClr val="0071B9"/>
                </a:solidFill>
              </a:rPr>
              <a:t>Innovative Solutions for Life </a:t>
            </a:r>
            <a:r>
              <a:rPr lang="en-US" sz="900" b="0" i="0" dirty="0">
                <a:solidFill>
                  <a:srgbClr val="000000"/>
                </a:solidFill>
              </a:rPr>
              <a:t>–</a:t>
            </a:r>
            <a:r>
              <a:rPr lang="en-US" sz="900" b="0" i="0" baseline="0" dirty="0">
                <a:solidFill>
                  <a:srgbClr val="000000"/>
                </a:solidFill>
              </a:rPr>
              <a:t> Analogic Confidential</a:t>
            </a:r>
            <a:endParaRPr lang="en-US" sz="900" b="0" i="1" dirty="0">
              <a:solidFill>
                <a:srgbClr val="000000"/>
              </a:solidFill>
            </a:endParaRPr>
          </a:p>
        </p:txBody>
      </p:sp>
      <p:sp>
        <p:nvSpPr>
          <p:cNvPr id="18" name="Picture Placeholder 4"/>
          <p:cNvSpPr>
            <a:spLocks noGrp="1"/>
          </p:cNvSpPr>
          <p:nvPr>
            <p:ph type="pic" sz="quarter" idx="13"/>
          </p:nvPr>
        </p:nvSpPr>
        <p:spPr>
          <a:xfrm>
            <a:off x="5840412" y="1330325"/>
            <a:ext cx="2947988" cy="2936876"/>
          </a:xfrm>
          <a:prstGeom prst="rect">
            <a:avLst/>
          </a:prstGeom>
        </p:spPr>
        <p:txBody>
          <a:bodyPr vert="horz"/>
          <a:lstStyle>
            <a:lvl1pPr marL="0" indent="0">
              <a:buFontTx/>
              <a:buNone/>
              <a:defRPr>
                <a:solidFill>
                  <a:srgbClr val="000000"/>
                </a:solidFill>
              </a:defRPr>
            </a:lvl1pPr>
          </a:lstStyle>
          <a:p>
            <a:endParaRPr lang="en-US" dirty="0"/>
          </a:p>
        </p:txBody>
      </p:sp>
      <p:sp>
        <p:nvSpPr>
          <p:cNvPr id="19" name="Content Placeholder 2"/>
          <p:cNvSpPr>
            <a:spLocks noGrp="1"/>
          </p:cNvSpPr>
          <p:nvPr>
            <p:ph idx="14"/>
          </p:nvPr>
        </p:nvSpPr>
        <p:spPr>
          <a:xfrm>
            <a:off x="410135" y="1319646"/>
            <a:ext cx="4982884" cy="4315856"/>
          </a:xfrm>
          <a:prstGeom prst="rect">
            <a:avLst/>
          </a:prstGeom>
        </p:spPr>
        <p:txBody>
          <a:bodyPr>
            <a:normAutofit/>
          </a:bodyPr>
          <a:lstStyle>
            <a:lvl1pPr marL="228600" indent="-168275">
              <a:spcBef>
                <a:spcPts val="0"/>
              </a:spcBef>
              <a:spcAft>
                <a:spcPts val="600"/>
              </a:spcAft>
              <a:buClr>
                <a:schemeClr val="accent1"/>
              </a:buClr>
              <a:defRPr sz="2400">
                <a:solidFill>
                  <a:srgbClr val="000000"/>
                </a:solidFill>
              </a:defRPr>
            </a:lvl1pPr>
            <a:lvl2pPr marL="687388" indent="-230188">
              <a:spcBef>
                <a:spcPts val="0"/>
              </a:spcBef>
              <a:spcAft>
                <a:spcPts val="600"/>
              </a:spcAft>
              <a:buClr>
                <a:schemeClr val="accent1"/>
              </a:buClr>
              <a:defRPr sz="2000">
                <a:solidFill>
                  <a:srgbClr val="000000"/>
                </a:solidFill>
              </a:defRPr>
            </a:lvl2pPr>
            <a:lvl3pPr marL="1085850" indent="-171450">
              <a:spcBef>
                <a:spcPts val="0"/>
              </a:spcBef>
              <a:spcAft>
                <a:spcPts val="600"/>
              </a:spcAft>
              <a:buClr>
                <a:schemeClr val="accent1"/>
              </a:buClr>
              <a:defRPr sz="1800">
                <a:solidFill>
                  <a:srgbClr val="000000"/>
                </a:solidFill>
              </a:defRPr>
            </a:lvl3pPr>
            <a:lvl4pPr marL="1600200" indent="-228600">
              <a:spcBef>
                <a:spcPts val="0"/>
              </a:spcBef>
              <a:spcAft>
                <a:spcPts val="600"/>
              </a:spcAft>
              <a:buClr>
                <a:schemeClr val="accent1"/>
              </a:buClr>
              <a:buFont typeface="Wingdings" pitchFamily="2" charset="2"/>
              <a:buChar char="v"/>
              <a:defRPr sz="1600">
                <a:solidFill>
                  <a:srgbClr val="000000"/>
                </a:solidFill>
              </a:defRPr>
            </a:lvl4pPr>
            <a:lvl5pPr>
              <a:spcBef>
                <a:spcPts val="0"/>
              </a:spcBef>
              <a:spcAft>
                <a:spcPts val="600"/>
              </a:spcAft>
              <a:buClr>
                <a:schemeClr val="accent1"/>
              </a:buClr>
              <a:defRPr sz="1400">
                <a:solidFill>
                  <a:srgbClr val="000000"/>
                </a:solidFill>
              </a:defRPr>
            </a:lvl5pPr>
            <a:lvl6pPr marL="2514600" indent="-228600">
              <a:spcBef>
                <a:spcPts val="0"/>
              </a:spcBef>
              <a:spcAft>
                <a:spcPts val="600"/>
              </a:spcAft>
              <a:buClr>
                <a:schemeClr val="accent1"/>
              </a:buClr>
              <a:buFont typeface="Wingdings" pitchFamily="2" charset="2"/>
              <a:buChar char="§"/>
              <a:defRPr sz="1200">
                <a:solidFill>
                  <a:srgbClr val="000000"/>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2" name="Rectangle 11"/>
          <p:cNvSpPr/>
          <p:nvPr userDrawn="1"/>
        </p:nvSpPr>
        <p:spPr>
          <a:xfrm>
            <a:off x="0" y="0"/>
            <a:ext cx="246888" cy="6858000"/>
          </a:xfrm>
          <a:prstGeom prst="rect">
            <a:avLst/>
          </a:prstGeom>
          <a:gradFill>
            <a:gsLst>
              <a:gs pos="0">
                <a:srgbClr val="14A7BF"/>
              </a:gs>
              <a:gs pos="100000">
                <a:srgbClr val="07428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49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2" name="Picture 1" descr="analogic title templat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itle 1"/>
          <p:cNvSpPr>
            <a:spLocks noGrp="1"/>
          </p:cNvSpPr>
          <p:nvPr>
            <p:ph type="title"/>
          </p:nvPr>
        </p:nvSpPr>
        <p:spPr>
          <a:xfrm>
            <a:off x="266700" y="3062106"/>
            <a:ext cx="8635999" cy="833437"/>
          </a:xfrm>
          <a:prstGeom prst="rect">
            <a:avLst/>
          </a:prstGeom>
        </p:spPr>
        <p:txBody>
          <a:bodyPr anchor="t">
            <a:noAutofit/>
          </a:bodyPr>
          <a:lstStyle>
            <a:lvl1pPr algn="ctr">
              <a:defRPr sz="3600" b="0" i="0">
                <a:solidFill>
                  <a:schemeClr val="bg1"/>
                </a:solidFill>
                <a:latin typeface="Arial" pitchFamily="34" charset="0"/>
                <a:cs typeface="Arial" pitchFamily="34" charset="0"/>
              </a:defRPr>
            </a:lvl1pPr>
          </a:lstStyle>
          <a:p>
            <a:r>
              <a:rPr lang="en-US" dirty="0"/>
              <a:t>Click to edit Master title style</a:t>
            </a:r>
          </a:p>
        </p:txBody>
      </p:sp>
      <p:sp>
        <p:nvSpPr>
          <p:cNvPr id="8" name="TextBox 9"/>
          <p:cNvSpPr txBox="1">
            <a:spLocks noChangeArrowheads="1"/>
          </p:cNvSpPr>
          <p:nvPr userDrawn="1"/>
        </p:nvSpPr>
        <p:spPr bwMode="auto">
          <a:xfrm>
            <a:off x="588962" y="6572234"/>
            <a:ext cx="3386137" cy="230832"/>
          </a:xfrm>
          <a:prstGeom prst="rect">
            <a:avLst/>
          </a:prstGeom>
          <a:noFill/>
          <a:ln w="9525">
            <a:noFill/>
            <a:miter lim="800000"/>
            <a:headEnd/>
            <a:tailEnd/>
          </a:ln>
        </p:spPr>
        <p:txBody>
          <a:bodyPr wrap="square" lIns="0">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0" i="0" dirty="0">
                <a:solidFill>
                  <a:srgbClr val="0071B9"/>
                </a:solidFill>
              </a:rPr>
              <a:t>Innovative Solutions for Life </a:t>
            </a:r>
            <a:r>
              <a:rPr lang="en-US" sz="900" b="0" i="0" dirty="0">
                <a:solidFill>
                  <a:srgbClr val="000000"/>
                </a:solidFill>
              </a:rPr>
              <a:t>–</a:t>
            </a:r>
            <a:r>
              <a:rPr lang="en-US" sz="900" b="0" i="0" baseline="0" dirty="0">
                <a:solidFill>
                  <a:srgbClr val="000000"/>
                </a:solidFill>
              </a:rPr>
              <a:t> Analogic Confidential</a:t>
            </a:r>
            <a:endParaRPr lang="en-US" sz="900" b="0" i="1" dirty="0">
              <a:solidFill>
                <a:srgbClr val="000000"/>
              </a:solidFill>
            </a:endParaRPr>
          </a:p>
        </p:txBody>
      </p:sp>
      <p:pic>
        <p:nvPicPr>
          <p:cNvPr id="7" name="Picture 6" descr="globe pp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0830" y="6394278"/>
            <a:ext cx="1706970" cy="400222"/>
          </a:xfrm>
          <a:prstGeom prst="rect">
            <a:avLst/>
          </a:prstGeom>
        </p:spPr>
      </p:pic>
    </p:spTree>
    <p:extLst>
      <p:ext uri="{BB962C8B-B14F-4D97-AF65-F5344CB8AC3E}">
        <p14:creationId xmlns:p14="http://schemas.microsoft.com/office/powerpoint/2010/main" val="84001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2951163"/>
            <a:ext cx="9144000" cy="858837"/>
          </a:xfrm>
          <a:prstGeom prst="rect">
            <a:avLst/>
          </a:prstGeom>
        </p:spPr>
        <p:txBody>
          <a:bodyPr vert="horz" anchor="ctr" anchorCtr="0"/>
          <a:lstStyle>
            <a:lvl1pPr marL="0" indent="0" algn="ctr">
              <a:buFontTx/>
              <a:buNone/>
              <a:defRPr sz="3600">
                <a:solidFill>
                  <a:schemeClr val="accent1"/>
                </a:solidFill>
                <a:latin typeface="Arial" pitchFamily="34" charset="0"/>
                <a:cs typeface="Arial" pitchFamily="34" charset="0"/>
              </a:defRPr>
            </a:lvl1pPr>
            <a:lvl2pPr marL="457200" indent="0" algn="ctr">
              <a:buFontTx/>
              <a:buNone/>
              <a:defRPr sz="3000">
                <a:solidFill>
                  <a:schemeClr val="tx1"/>
                </a:solidFill>
              </a:defRPr>
            </a:lvl2pPr>
            <a:lvl3pPr marL="914400" indent="0" algn="ctr">
              <a:buFontTx/>
              <a:buNone/>
              <a:defRPr sz="3000">
                <a:solidFill>
                  <a:schemeClr val="tx1"/>
                </a:solidFill>
              </a:defRPr>
            </a:lvl3pPr>
            <a:lvl4pPr marL="1371600" indent="0" algn="ctr">
              <a:buFontTx/>
              <a:buNone/>
              <a:defRPr sz="3000">
                <a:solidFill>
                  <a:schemeClr val="tx1"/>
                </a:solidFill>
              </a:defRPr>
            </a:lvl4pPr>
            <a:lvl5pPr marL="1828800" indent="0" algn="ctr">
              <a:buFontTx/>
              <a:buNone/>
              <a:defRPr sz="3000">
                <a:solidFill>
                  <a:schemeClr val="tx1"/>
                </a:solidFill>
              </a:defRPr>
            </a:lvl5pPr>
          </a:lstStyle>
          <a:p>
            <a:pPr lvl="0"/>
            <a:r>
              <a:rPr lang="en-US" dirty="0"/>
              <a:t>Click to edit Master text styles</a:t>
            </a:r>
          </a:p>
        </p:txBody>
      </p:sp>
      <p:sp>
        <p:nvSpPr>
          <p:cNvPr id="7" name="Rectangle 6"/>
          <p:cNvSpPr/>
          <p:nvPr userDrawn="1"/>
        </p:nvSpPr>
        <p:spPr>
          <a:xfrm>
            <a:off x="0" y="0"/>
            <a:ext cx="246888" cy="6858000"/>
          </a:xfrm>
          <a:prstGeom prst="rect">
            <a:avLst/>
          </a:prstGeom>
          <a:gradFill>
            <a:gsLst>
              <a:gs pos="0">
                <a:srgbClr val="14A7BF"/>
              </a:gs>
              <a:gs pos="100000">
                <a:srgbClr val="074285"/>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26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8" name="Picture 7" descr="analogic bg.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lide Number Placeholder 2"/>
          <p:cNvSpPr>
            <a:spLocks noGrp="1"/>
          </p:cNvSpPr>
          <p:nvPr>
            <p:ph type="sldNum" sz="quarter" idx="10"/>
          </p:nvPr>
        </p:nvSpPr>
        <p:spPr/>
        <p:txBody>
          <a:bodyPr/>
          <a:lstStyle>
            <a:lvl1pPr>
              <a:defRPr>
                <a:solidFill>
                  <a:schemeClr val="tx1"/>
                </a:solidFill>
              </a:defRPr>
            </a:lvl1pPr>
          </a:lstStyle>
          <a:p>
            <a:fld id="{BD4E49F0-D4FA-6048-AC42-EF78C43DCF42}" type="slidenum">
              <a:rPr lang="en-US" smtClean="0">
                <a:solidFill>
                  <a:srgbClr val="001853"/>
                </a:solidFill>
              </a:rPr>
              <a:pPr/>
              <a:t>‹#›</a:t>
            </a:fld>
            <a:endParaRPr lang="en-US" dirty="0">
              <a:solidFill>
                <a:srgbClr val="001853"/>
              </a:solidFill>
            </a:endParaRPr>
          </a:p>
        </p:txBody>
      </p:sp>
      <p:sp>
        <p:nvSpPr>
          <p:cNvPr id="9" name="Title 1"/>
          <p:cNvSpPr>
            <a:spLocks noGrp="1"/>
          </p:cNvSpPr>
          <p:nvPr>
            <p:ph type="title"/>
          </p:nvPr>
        </p:nvSpPr>
        <p:spPr>
          <a:xfrm>
            <a:off x="5543197" y="792213"/>
            <a:ext cx="3318565" cy="1331119"/>
          </a:xfrm>
          <a:prstGeom prst="rect">
            <a:avLst/>
          </a:prstGeom>
        </p:spPr>
        <p:txBody>
          <a:bodyPr anchor="t" anchorCtr="0">
            <a:noAutofit/>
          </a:bodyPr>
          <a:lstStyle>
            <a:lvl1pPr>
              <a:lnSpc>
                <a:spcPts val="3000"/>
              </a:lnSpc>
              <a:defRPr sz="3200" b="0" i="0">
                <a:solidFill>
                  <a:schemeClr val="accent1"/>
                </a:solidFill>
                <a:latin typeface="Calibri"/>
              </a:defRPr>
            </a:lvl1pPr>
          </a:lstStyle>
          <a:p>
            <a:r>
              <a:rPr lang="en-US" dirty="0"/>
              <a:t>Click to edit Master title style</a:t>
            </a:r>
          </a:p>
        </p:txBody>
      </p:sp>
      <p:sp>
        <p:nvSpPr>
          <p:cNvPr id="17" name="Text Placeholder 16"/>
          <p:cNvSpPr>
            <a:spLocks noGrp="1"/>
          </p:cNvSpPr>
          <p:nvPr>
            <p:ph type="body" sz="quarter" idx="11"/>
          </p:nvPr>
        </p:nvSpPr>
        <p:spPr>
          <a:xfrm>
            <a:off x="5543197" y="2123332"/>
            <a:ext cx="3136900" cy="1181100"/>
          </a:xfrm>
          <a:prstGeom prst="rect">
            <a:avLst/>
          </a:prstGeom>
        </p:spPr>
        <p:txBody>
          <a:bodyPr vert="horz"/>
          <a:lstStyle>
            <a:lvl1pPr marL="0" indent="0">
              <a:buFontTx/>
              <a:buNone/>
              <a:defRPr sz="1700" baseline="0">
                <a:solidFill>
                  <a:srgbClr val="0071B9"/>
                </a:solidFill>
                <a:latin typeface="Calibri"/>
              </a:defRPr>
            </a:lvl1pPr>
            <a:lvl2pPr marL="457200" indent="0">
              <a:buFontTx/>
              <a:buNone/>
              <a:defRPr baseline="0">
                <a:solidFill>
                  <a:schemeClr val="bg1"/>
                </a:solidFill>
                <a:latin typeface="Calibri"/>
              </a:defRPr>
            </a:lvl2pPr>
            <a:lvl3pPr marL="914400" indent="0">
              <a:buFontTx/>
              <a:buNone/>
              <a:defRPr baseline="0">
                <a:solidFill>
                  <a:schemeClr val="bg1"/>
                </a:solidFill>
                <a:latin typeface="Calibri"/>
              </a:defRPr>
            </a:lvl3pPr>
            <a:lvl4pPr marL="1371600" indent="0">
              <a:buFontTx/>
              <a:buNone/>
              <a:defRPr baseline="0">
                <a:solidFill>
                  <a:schemeClr val="bg1"/>
                </a:solidFill>
                <a:latin typeface="Calibri"/>
              </a:defRPr>
            </a:lvl4pPr>
            <a:lvl5pPr marL="1828800" indent="0">
              <a:buFontTx/>
              <a:buNone/>
              <a:defRPr baseline="0">
                <a:solidFill>
                  <a:schemeClr val="bg1"/>
                </a:solidFill>
                <a:latin typeface="Calibri"/>
              </a:defRPr>
            </a:lvl5pPr>
          </a:lstStyle>
          <a:p>
            <a:pPr lvl="0"/>
            <a:r>
              <a:rPr lang="en-US" dirty="0"/>
              <a:t>Click to edit Master text styles</a:t>
            </a:r>
          </a:p>
        </p:txBody>
      </p:sp>
      <p:pic>
        <p:nvPicPr>
          <p:cNvPr id="10" name="Picture 9" descr="Analogic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86300" y="6177508"/>
            <a:ext cx="1513826" cy="633995"/>
          </a:xfrm>
          <a:prstGeom prst="rect">
            <a:avLst/>
          </a:prstGeom>
        </p:spPr>
      </p:pic>
      <p:sp>
        <p:nvSpPr>
          <p:cNvPr id="11" name="TextBox 9"/>
          <p:cNvSpPr txBox="1">
            <a:spLocks noChangeArrowheads="1"/>
          </p:cNvSpPr>
          <p:nvPr userDrawn="1"/>
        </p:nvSpPr>
        <p:spPr bwMode="auto">
          <a:xfrm>
            <a:off x="588962" y="6572234"/>
            <a:ext cx="3386137" cy="230832"/>
          </a:xfrm>
          <a:prstGeom prst="rect">
            <a:avLst/>
          </a:prstGeom>
          <a:noFill/>
          <a:ln w="9525">
            <a:noFill/>
            <a:miter lim="800000"/>
            <a:headEnd/>
            <a:tailEnd/>
          </a:ln>
        </p:spPr>
        <p:txBody>
          <a:bodyPr wrap="square" lIns="0">
            <a:prstTxWarp prst="textNoShape">
              <a:avLst/>
            </a:prstTxWarp>
            <a:spAutoFit/>
          </a:bodyPr>
          <a:lstStyle/>
          <a:p>
            <a:pPr>
              <a:defRPr/>
            </a:pPr>
            <a:r>
              <a:rPr lang="en-US" sz="900" dirty="0">
                <a:solidFill>
                  <a:srgbClr val="0071B9"/>
                </a:solidFill>
              </a:rPr>
              <a:t>Innovative Solutions for Life </a:t>
            </a:r>
            <a:r>
              <a:rPr lang="en-US" sz="900" dirty="0">
                <a:solidFill>
                  <a:srgbClr val="000000"/>
                </a:solidFill>
              </a:rPr>
              <a:t>– Analogic Confidential</a:t>
            </a:r>
            <a:endParaRPr lang="en-US" sz="900" i="1" dirty="0">
              <a:solidFill>
                <a:srgbClr val="000000"/>
              </a:solidFill>
            </a:endParaRPr>
          </a:p>
        </p:txBody>
      </p:sp>
    </p:spTree>
    <p:extLst>
      <p:ext uri="{BB962C8B-B14F-4D97-AF65-F5344CB8AC3E}">
        <p14:creationId xmlns:p14="http://schemas.microsoft.com/office/powerpoint/2010/main" val="23875664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5029" y="6415619"/>
            <a:ext cx="423333" cy="365125"/>
          </a:xfrm>
          <a:prstGeom prst="rect">
            <a:avLst/>
          </a:prstGeom>
        </p:spPr>
        <p:txBody>
          <a:bodyPr vert="horz" lIns="91440" tIns="45720" rIns="91440" bIns="45720" rtlCol="0" anchor="ctr"/>
          <a:lstStyle>
            <a:lvl1pPr algn="r">
              <a:defRPr sz="1200">
                <a:solidFill>
                  <a:srgbClr val="000000"/>
                </a:solidFill>
              </a:defRPr>
            </a:lvl1pPr>
          </a:lstStyle>
          <a:p>
            <a:fld id="{BD4E49F0-D4FA-6048-AC42-EF78C43DCF42}" type="slidenum">
              <a:rPr lang="en-US" smtClean="0"/>
              <a:pPr/>
              <a:t>‹#›</a:t>
            </a:fld>
            <a:endParaRPr lang="en-US" dirty="0"/>
          </a:p>
        </p:txBody>
      </p:sp>
      <p:pic>
        <p:nvPicPr>
          <p:cNvPr id="7" name="Picture 6" descr="globe ppt.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360830" y="6394278"/>
            <a:ext cx="1706970" cy="400222"/>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2" r:id="rId2"/>
    <p:sldLayoutId id="2147483656" r:id="rId3"/>
    <p:sldLayoutId id="2147483654" r:id="rId4"/>
    <p:sldLayoutId id="2147483655" r:id="rId5"/>
  </p:sldLayoutIdLst>
  <p:hf hdr="0" dt="0"/>
  <p:txStyles>
    <p:titleStyle>
      <a:lvl1pPr algn="l" defTabSz="457200" rtl="0" eaLnBrk="1" latinLnBrk="0" hangingPunct="1">
        <a:spcBef>
          <a:spcPct val="0"/>
        </a:spcBef>
        <a:buNone/>
        <a:defRPr sz="2800" b="0" i="0" kern="1200">
          <a:solidFill>
            <a:srgbClr val="0071B9"/>
          </a:solidFill>
          <a:latin typeface="Corbel"/>
          <a:ea typeface="+mj-ea"/>
          <a:cs typeface="Arial"/>
        </a:defRPr>
      </a:lvl1pPr>
    </p:titleStyle>
    <p:bodyStyle>
      <a:lvl1pPr marL="342900" indent="-342900" algn="l" defTabSz="457200" rtl="0" eaLnBrk="1" latinLnBrk="0" hangingPunct="1">
        <a:spcBef>
          <a:spcPct val="20000"/>
        </a:spcBef>
        <a:buFont typeface="Arial"/>
        <a:buChar char="•"/>
        <a:defRPr sz="1800" kern="1200">
          <a:solidFill>
            <a:srgbClr val="002663"/>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rgbClr val="002663"/>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rgbClr val="002663"/>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rgbClr val="002663"/>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rgbClr val="00266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5029" y="6415619"/>
            <a:ext cx="423333" cy="365125"/>
          </a:xfrm>
          <a:prstGeom prst="rect">
            <a:avLst/>
          </a:prstGeom>
        </p:spPr>
        <p:txBody>
          <a:bodyPr vert="horz" lIns="91440" tIns="45720" rIns="91440" bIns="45720" rtlCol="0" anchor="ctr"/>
          <a:lstStyle>
            <a:lvl1pPr algn="r">
              <a:defRPr sz="1200">
                <a:solidFill>
                  <a:srgbClr val="000000"/>
                </a:solidFill>
              </a:defRPr>
            </a:lvl1pPr>
          </a:lstStyle>
          <a:p>
            <a:fld id="{BD4E49F0-D4FA-6048-AC42-EF78C43DCF42}" type="slidenum">
              <a:rPr lang="en-US" smtClean="0"/>
              <a:pPr/>
              <a:t>‹#›</a:t>
            </a:fld>
            <a:endParaRPr lang="en-US" dirty="0"/>
          </a:p>
        </p:txBody>
      </p:sp>
      <p:pic>
        <p:nvPicPr>
          <p:cNvPr id="4" name="Picture 3" descr="Analogic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86300" y="6177508"/>
            <a:ext cx="1513826" cy="633995"/>
          </a:xfrm>
          <a:prstGeom prst="rect">
            <a:avLst/>
          </a:prstGeom>
        </p:spPr>
      </p:pic>
    </p:spTree>
    <p:extLst>
      <p:ext uri="{BB962C8B-B14F-4D97-AF65-F5344CB8AC3E}">
        <p14:creationId xmlns:p14="http://schemas.microsoft.com/office/powerpoint/2010/main" val="3629654824"/>
      </p:ext>
    </p:extLst>
  </p:cSld>
  <p:clrMap bg1="lt1" tx1="dk1" bg2="lt2" tx2="dk2" accent1="accent1" accent2="accent2" accent3="accent3" accent4="accent4" accent5="accent5" accent6="accent6" hlink="hlink" folHlink="folHlink"/>
  <p:sldLayoutIdLst>
    <p:sldLayoutId id="2147483662" r:id="rId1"/>
  </p:sldLayoutIdLst>
  <p:hf hdr="0" dt="0"/>
  <p:txStyles>
    <p:titleStyle>
      <a:lvl1pPr algn="l" defTabSz="457200" rtl="0" eaLnBrk="1" latinLnBrk="0" hangingPunct="1">
        <a:spcBef>
          <a:spcPct val="0"/>
        </a:spcBef>
        <a:buNone/>
        <a:defRPr sz="2800" b="0" i="0" kern="1200">
          <a:solidFill>
            <a:srgbClr val="0071B9"/>
          </a:solidFill>
          <a:latin typeface="Corbel"/>
          <a:ea typeface="+mj-ea"/>
          <a:cs typeface="Arial"/>
        </a:defRPr>
      </a:lvl1pPr>
    </p:titleStyle>
    <p:bodyStyle>
      <a:lvl1pPr marL="342900" indent="-342900" algn="l" defTabSz="457200" rtl="0" eaLnBrk="1" latinLnBrk="0" hangingPunct="1">
        <a:spcBef>
          <a:spcPct val="20000"/>
        </a:spcBef>
        <a:buFont typeface="Arial"/>
        <a:buChar char="•"/>
        <a:defRPr sz="1800" kern="1200">
          <a:solidFill>
            <a:srgbClr val="002663"/>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rgbClr val="002663"/>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rgbClr val="002663"/>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rgbClr val="002663"/>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rgbClr val="00266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44000">
              <a:schemeClr val="accent1">
                <a:lumMod val="45000"/>
                <a:lumOff val="55000"/>
              </a:schemeClr>
            </a:gs>
            <a:gs pos="52000">
              <a:schemeClr val="accent1">
                <a:lumMod val="45000"/>
                <a:lumOff val="55000"/>
              </a:schemeClr>
            </a:gs>
            <a:gs pos="4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268287" cy="9731109"/>
          </a:xfrm>
          <a:prstGeom prst="rect">
            <a:avLst/>
          </a:prstGeom>
        </p:spPr>
      </p:pic>
      <p:sp>
        <p:nvSpPr>
          <p:cNvPr id="9" name="Title 3"/>
          <p:cNvSpPr txBox="1">
            <a:spLocks/>
          </p:cNvSpPr>
          <p:nvPr/>
        </p:nvSpPr>
        <p:spPr>
          <a:xfrm>
            <a:off x="5403110" y="493602"/>
            <a:ext cx="3740890" cy="1331119"/>
          </a:xfrm>
          <a:prstGeom prst="rect">
            <a:avLst/>
          </a:prstGeom>
        </p:spPr>
        <p:txBody>
          <a:bodyPr anchor="t" anchorCtr="0">
            <a:normAutofit/>
          </a:bodyPr>
          <a:lstStyle>
            <a:lvl1pPr algn="l" defTabSz="457200" rtl="0" eaLnBrk="1" latinLnBrk="0" hangingPunct="1">
              <a:lnSpc>
                <a:spcPts val="3000"/>
              </a:lnSpc>
              <a:spcBef>
                <a:spcPct val="0"/>
              </a:spcBef>
              <a:buNone/>
              <a:defRPr sz="3200" b="0" i="0" kern="1200">
                <a:solidFill>
                  <a:schemeClr val="accent1"/>
                </a:solidFill>
                <a:latin typeface="Calibri"/>
                <a:ea typeface="+mj-ea"/>
                <a:cs typeface="Arial"/>
              </a:defRPr>
            </a:lvl1pPr>
          </a:lstStyle>
          <a:p>
            <a:r>
              <a:rPr lang="en-US" dirty="0" err="1">
                <a:solidFill>
                  <a:srgbClr val="0071B9"/>
                </a:solidFill>
                <a:latin typeface="Arial"/>
              </a:rPr>
              <a:t>Warby</a:t>
            </a:r>
            <a:r>
              <a:rPr lang="en-US" dirty="0">
                <a:solidFill>
                  <a:srgbClr val="0071B9"/>
                </a:solidFill>
                <a:latin typeface="Arial"/>
              </a:rPr>
              <a:t> Parker’s Marketing Funnels</a:t>
            </a:r>
          </a:p>
        </p:txBody>
      </p:sp>
      <p:sp>
        <p:nvSpPr>
          <p:cNvPr id="10" name="Text Placeholder 4"/>
          <p:cNvSpPr txBox="1">
            <a:spLocks/>
          </p:cNvSpPr>
          <p:nvPr/>
        </p:nvSpPr>
        <p:spPr>
          <a:xfrm>
            <a:off x="5403110" y="1234171"/>
            <a:ext cx="3136900" cy="1181100"/>
          </a:xfrm>
          <a:prstGeom prst="rect">
            <a:avLst/>
          </a:prstGeom>
        </p:spPr>
        <p:txBody>
          <a:bodyPr vert="horz"/>
          <a:lstStyle>
            <a:lvl1pPr marL="0" indent="0" algn="l" defTabSz="457200" rtl="0" eaLnBrk="1" latinLnBrk="0" hangingPunct="1">
              <a:spcBef>
                <a:spcPct val="20000"/>
              </a:spcBef>
              <a:buFontTx/>
              <a:buNone/>
              <a:defRPr sz="1700" kern="1200" baseline="0">
                <a:solidFill>
                  <a:srgbClr val="0071B9"/>
                </a:solidFill>
                <a:latin typeface="Calibri"/>
                <a:ea typeface="+mn-ea"/>
                <a:cs typeface="Arial"/>
              </a:defRPr>
            </a:lvl1pPr>
            <a:lvl2pPr marL="457200" indent="0" algn="l" defTabSz="457200" rtl="0" eaLnBrk="1" latinLnBrk="0" hangingPunct="1">
              <a:spcBef>
                <a:spcPct val="20000"/>
              </a:spcBef>
              <a:buFontTx/>
              <a:buNone/>
              <a:defRPr sz="1800" kern="1200" baseline="0">
                <a:solidFill>
                  <a:schemeClr val="bg1"/>
                </a:solidFill>
                <a:latin typeface="Calibri"/>
                <a:ea typeface="+mn-ea"/>
                <a:cs typeface="Arial"/>
              </a:defRPr>
            </a:lvl2pPr>
            <a:lvl3pPr marL="914400" indent="0" algn="l" defTabSz="457200" rtl="0" eaLnBrk="1" latinLnBrk="0" hangingPunct="1">
              <a:spcBef>
                <a:spcPct val="20000"/>
              </a:spcBef>
              <a:buFontTx/>
              <a:buNone/>
              <a:defRPr sz="1800" kern="1200" baseline="0">
                <a:solidFill>
                  <a:schemeClr val="bg1"/>
                </a:solidFill>
                <a:latin typeface="Calibri"/>
                <a:ea typeface="+mn-ea"/>
                <a:cs typeface="Arial"/>
              </a:defRPr>
            </a:lvl3pPr>
            <a:lvl4pPr marL="1371600" indent="0" algn="l" defTabSz="457200" rtl="0" eaLnBrk="1" latinLnBrk="0" hangingPunct="1">
              <a:spcBef>
                <a:spcPct val="20000"/>
              </a:spcBef>
              <a:buFontTx/>
              <a:buNone/>
              <a:defRPr sz="1800" kern="1200" baseline="0">
                <a:solidFill>
                  <a:schemeClr val="bg1"/>
                </a:solidFill>
                <a:latin typeface="Calibri"/>
                <a:ea typeface="+mn-ea"/>
                <a:cs typeface="Arial"/>
              </a:defRPr>
            </a:lvl4pPr>
            <a:lvl5pPr marL="1828800" indent="0" algn="l" defTabSz="457200" rtl="0" eaLnBrk="1" latinLnBrk="0" hangingPunct="1">
              <a:spcBef>
                <a:spcPct val="20000"/>
              </a:spcBef>
              <a:buFontTx/>
              <a:buNone/>
              <a:defRPr sz="1800" kern="1200" baseline="0">
                <a:solidFill>
                  <a:schemeClr val="bg1"/>
                </a:solidFill>
                <a:latin typeface="Calibri"/>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mn-lt"/>
              </a:rPr>
              <a:t>Learn SQL From Scratch</a:t>
            </a:r>
          </a:p>
        </p:txBody>
      </p:sp>
    </p:spTree>
    <p:extLst>
      <p:ext uri="{BB962C8B-B14F-4D97-AF65-F5344CB8AC3E}">
        <p14:creationId xmlns:p14="http://schemas.microsoft.com/office/powerpoint/2010/main" val="201175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Differences in Purchase Rates</a:t>
            </a:r>
          </a:p>
        </p:txBody>
      </p:sp>
      <p:sp useBgFill="1">
        <p:nvSpPr>
          <p:cNvPr id="3" name="Content Placeholder 2"/>
          <p:cNvSpPr>
            <a:spLocks noGrp="1"/>
          </p:cNvSpPr>
          <p:nvPr>
            <p:ph idx="1"/>
          </p:nvPr>
        </p:nvSpPr>
        <p:spPr>
          <a:xfrm>
            <a:off x="402535" y="1320404"/>
            <a:ext cx="8344590" cy="4964986"/>
          </a:xfrm>
        </p:spPr>
        <p:txBody>
          <a:bodyPr>
            <a:normAutofit/>
          </a:bodyPr>
          <a:lstStyle/>
          <a:p>
            <a:r>
              <a:rPr lang="en-US" sz="1400" dirty="0">
                <a:solidFill>
                  <a:srgbClr val="484848"/>
                </a:solidFill>
                <a:latin typeface="Nunito Sans"/>
                <a:sym typeface="Wingdings" panose="05000000000000000000" pitchFamily="2" charset="2"/>
              </a:rPr>
              <a:t>We can calculate the difference in purchase rates between customers who had 3 </a:t>
            </a:r>
            <a:r>
              <a:rPr lang="en-US" sz="1400" dirty="0" err="1">
                <a:solidFill>
                  <a:srgbClr val="484848"/>
                </a:solidFill>
                <a:latin typeface="Nunito Sans"/>
                <a:sym typeface="Wingdings" panose="05000000000000000000" pitchFamily="2" charset="2"/>
              </a:rPr>
              <a:t>number_of_pairs</a:t>
            </a:r>
            <a:r>
              <a:rPr lang="en-US" sz="1400" dirty="0">
                <a:solidFill>
                  <a:srgbClr val="484848"/>
                </a:solidFill>
                <a:latin typeface="Nunito Sans"/>
                <a:sym typeface="Wingdings" panose="05000000000000000000" pitchFamily="2" charset="2"/>
              </a:rPr>
              <a:t> with ones who had 5. </a:t>
            </a: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r>
              <a:rPr lang="en-US" sz="1400" dirty="0">
                <a:solidFill>
                  <a:srgbClr val="484848"/>
                </a:solidFill>
                <a:latin typeface="Nunito Sans"/>
                <a:sym typeface="Wingdings" panose="05000000000000000000" pitchFamily="2" charset="2"/>
              </a:rPr>
              <a:t>In the table above, we see that the purchase rate for users who had 3 </a:t>
            </a:r>
            <a:r>
              <a:rPr lang="en-US" sz="1400" dirty="0" err="1">
                <a:solidFill>
                  <a:srgbClr val="484848"/>
                </a:solidFill>
                <a:latin typeface="Nunito Sans"/>
                <a:sym typeface="Wingdings" panose="05000000000000000000" pitchFamily="2" charset="2"/>
              </a:rPr>
              <a:t>number_of_pairs</a:t>
            </a:r>
            <a:r>
              <a:rPr lang="en-US" sz="1400" dirty="0">
                <a:solidFill>
                  <a:srgbClr val="484848"/>
                </a:solidFill>
                <a:latin typeface="Nunito Sans"/>
                <a:sym typeface="Wingdings" panose="05000000000000000000" pitchFamily="2" charset="2"/>
              </a:rPr>
              <a:t> was 50% while the users who had 5 </a:t>
            </a:r>
            <a:r>
              <a:rPr lang="en-US" sz="1400" dirty="0" err="1">
                <a:solidFill>
                  <a:srgbClr val="484848"/>
                </a:solidFill>
                <a:latin typeface="Nunito Sans"/>
                <a:sym typeface="Wingdings" panose="05000000000000000000" pitchFamily="2" charset="2"/>
              </a:rPr>
              <a:t>number_of_pairs</a:t>
            </a:r>
            <a:r>
              <a:rPr lang="en-US" sz="1400" dirty="0">
                <a:solidFill>
                  <a:srgbClr val="484848"/>
                </a:solidFill>
                <a:latin typeface="Nunito Sans"/>
                <a:sym typeface="Wingdings" panose="05000000000000000000" pitchFamily="2" charset="2"/>
              </a:rPr>
              <a:t> was 33.33%. Users with 3 pairs had a higher conversion rate than those with 5 pairs. </a:t>
            </a:r>
          </a:p>
          <a:p>
            <a:pPr marL="60325" indent="0">
              <a:buNone/>
            </a:pPr>
            <a:endParaRPr lang="en-US" sz="1400" dirty="0">
              <a:solidFill>
                <a:srgbClr val="484848"/>
              </a:solidFill>
              <a:latin typeface="Nunito Sans"/>
            </a:endParaRPr>
          </a:p>
          <a:p>
            <a:pPr marL="60325" indent="0">
              <a:buNone/>
            </a:pPr>
            <a:r>
              <a:rPr lang="en-US" sz="1400" dirty="0">
                <a:solidFill>
                  <a:srgbClr val="484848"/>
                </a:solidFill>
                <a:latin typeface="Nunito Sans"/>
              </a:rPr>
              <a:t>*Note: Results indicative of only a sample of 10 (Limit 10) per instructions in original Capstone project question</a:t>
            </a:r>
          </a:p>
        </p:txBody>
      </p:sp>
      <p:pic>
        <p:nvPicPr>
          <p:cNvPr id="5" name="Picture 4"/>
          <p:cNvPicPr>
            <a:picLocks noChangeAspect="1"/>
          </p:cNvPicPr>
          <p:nvPr/>
        </p:nvPicPr>
        <p:blipFill>
          <a:blip r:embed="rId2"/>
          <a:stretch>
            <a:fillRect/>
          </a:stretch>
        </p:blipFill>
        <p:spPr>
          <a:xfrm>
            <a:off x="1646258" y="1940746"/>
            <a:ext cx="5857143" cy="1085714"/>
          </a:xfrm>
          <a:prstGeom prst="rect">
            <a:avLst/>
          </a:prstGeom>
        </p:spPr>
      </p:pic>
    </p:spTree>
    <p:extLst>
      <p:ext uri="{BB962C8B-B14F-4D97-AF65-F5344CB8AC3E}">
        <p14:creationId xmlns:p14="http://schemas.microsoft.com/office/powerpoint/2010/main" val="381342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 Common Responses to Quiz Questions</a:t>
            </a:r>
          </a:p>
        </p:txBody>
      </p:sp>
      <p:sp useBgFill="1">
        <p:nvSpPr>
          <p:cNvPr id="3" name="Content Placeholder 2"/>
          <p:cNvSpPr>
            <a:spLocks noGrp="1"/>
          </p:cNvSpPr>
          <p:nvPr>
            <p:ph idx="1"/>
          </p:nvPr>
        </p:nvSpPr>
        <p:spPr>
          <a:xfrm>
            <a:off x="402535" y="1320404"/>
            <a:ext cx="8344590" cy="4964986"/>
          </a:xfrm>
        </p:spPr>
        <p:txBody>
          <a:bodyPr>
            <a:normAutofit/>
          </a:bodyPr>
          <a:lstStyle/>
          <a:p>
            <a:r>
              <a:rPr lang="en-US" sz="1400" dirty="0">
                <a:solidFill>
                  <a:srgbClr val="484848"/>
                </a:solidFill>
                <a:latin typeface="Nunito Sans"/>
                <a:sym typeface="Wingdings" panose="05000000000000000000" pitchFamily="2" charset="2"/>
              </a:rPr>
              <a:t>From the original tables quiz, </a:t>
            </a:r>
            <a:r>
              <a:rPr lang="en-US" sz="1400" dirty="0" err="1">
                <a:solidFill>
                  <a:srgbClr val="484848"/>
                </a:solidFill>
                <a:latin typeface="Nunito Sans"/>
                <a:sym typeface="Wingdings" panose="05000000000000000000" pitchFamily="2" charset="2"/>
              </a:rPr>
              <a:t>home_try_on</a:t>
            </a:r>
            <a:r>
              <a:rPr lang="en-US" sz="1400" dirty="0">
                <a:solidFill>
                  <a:srgbClr val="484848"/>
                </a:solidFill>
                <a:latin typeface="Nunito Sans"/>
                <a:sym typeface="Wingdings" panose="05000000000000000000" pitchFamily="2" charset="2"/>
              </a:rPr>
              <a:t>, and purchase; we can also make calculations. From querying the quiz table, we can find the most common responses to the quiz questions. </a:t>
            </a: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r>
              <a:rPr lang="en-US" sz="1400" dirty="0">
                <a:solidFill>
                  <a:srgbClr val="484848"/>
                </a:solidFill>
                <a:latin typeface="Nunito Sans"/>
                <a:sym typeface="Wingdings" panose="05000000000000000000" pitchFamily="2" charset="2"/>
              </a:rPr>
              <a:t>From the query result above, it appears that a majority of the users were looking for Men’s Styles, narrow fit, rectangular ship, tortoise color, and had their last eye exam &lt;1 year. </a:t>
            </a:r>
          </a:p>
          <a:p>
            <a:pPr marL="60325" indent="0">
              <a:buNone/>
            </a:pPr>
            <a:endParaRPr lang="en-US" sz="1400" dirty="0">
              <a:solidFill>
                <a:srgbClr val="484848"/>
              </a:solidFill>
              <a:latin typeface="Nunito Sans"/>
            </a:endParaRPr>
          </a:p>
        </p:txBody>
      </p:sp>
      <p:pic>
        <p:nvPicPr>
          <p:cNvPr id="4" name="Picture 3"/>
          <p:cNvPicPr>
            <a:picLocks noChangeAspect="1"/>
          </p:cNvPicPr>
          <p:nvPr/>
        </p:nvPicPr>
        <p:blipFill>
          <a:blip r:embed="rId2"/>
          <a:stretch>
            <a:fillRect/>
          </a:stretch>
        </p:blipFill>
        <p:spPr>
          <a:xfrm>
            <a:off x="1627211" y="1931489"/>
            <a:ext cx="5895238" cy="1476190"/>
          </a:xfrm>
          <a:prstGeom prst="rect">
            <a:avLst/>
          </a:prstGeom>
        </p:spPr>
      </p:pic>
    </p:spTree>
    <p:extLst>
      <p:ext uri="{BB962C8B-B14F-4D97-AF65-F5344CB8AC3E}">
        <p14:creationId xmlns:p14="http://schemas.microsoft.com/office/powerpoint/2010/main" val="130256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Most Commonly Purchased Style </a:t>
            </a:r>
          </a:p>
        </p:txBody>
      </p:sp>
      <p:sp useBgFill="1">
        <p:nvSpPr>
          <p:cNvPr id="3" name="Content Placeholder 2"/>
          <p:cNvSpPr>
            <a:spLocks noGrp="1"/>
          </p:cNvSpPr>
          <p:nvPr>
            <p:ph idx="1"/>
          </p:nvPr>
        </p:nvSpPr>
        <p:spPr>
          <a:xfrm>
            <a:off x="402535" y="1320404"/>
            <a:ext cx="8344590" cy="4964986"/>
          </a:xfrm>
        </p:spPr>
        <p:txBody>
          <a:bodyPr>
            <a:normAutofit/>
          </a:bodyPr>
          <a:lstStyle/>
          <a:p>
            <a:r>
              <a:rPr lang="en-US" sz="1400" dirty="0">
                <a:solidFill>
                  <a:srgbClr val="484848"/>
                </a:solidFill>
                <a:latin typeface="Nunito Sans"/>
                <a:sym typeface="Wingdings" panose="05000000000000000000" pitchFamily="2" charset="2"/>
              </a:rPr>
              <a:t>From querying the purchase table, we can find the most common style purchased.</a:t>
            </a: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pPr marL="60325" indent="0">
              <a:buNone/>
            </a:pPr>
            <a:r>
              <a:rPr lang="en-US" sz="1400" dirty="0">
                <a:solidFill>
                  <a:srgbClr val="484848"/>
                </a:solidFill>
                <a:latin typeface="Nunito Sans"/>
              </a:rPr>
              <a:t>From the table above, we see that Women’s Styles rather than Men’s Styles were more commonly purchased. </a:t>
            </a:r>
          </a:p>
        </p:txBody>
      </p:sp>
      <p:pic>
        <p:nvPicPr>
          <p:cNvPr id="4" name="Picture 3"/>
          <p:cNvPicPr>
            <a:picLocks noChangeAspect="1"/>
          </p:cNvPicPr>
          <p:nvPr/>
        </p:nvPicPr>
        <p:blipFill>
          <a:blip r:embed="rId2"/>
          <a:stretch>
            <a:fillRect/>
          </a:stretch>
        </p:blipFill>
        <p:spPr>
          <a:xfrm>
            <a:off x="1813910" y="1690172"/>
            <a:ext cx="5857143" cy="780952"/>
          </a:xfrm>
          <a:prstGeom prst="rect">
            <a:avLst/>
          </a:prstGeom>
        </p:spPr>
      </p:pic>
    </p:spTree>
    <p:extLst>
      <p:ext uri="{BB962C8B-B14F-4D97-AF65-F5344CB8AC3E}">
        <p14:creationId xmlns:p14="http://schemas.microsoft.com/office/powerpoint/2010/main" val="254506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Most Common Products Purchased</a:t>
            </a:r>
          </a:p>
        </p:txBody>
      </p:sp>
      <p:sp useBgFill="1">
        <p:nvSpPr>
          <p:cNvPr id="3" name="Content Placeholder 2"/>
          <p:cNvSpPr>
            <a:spLocks noGrp="1"/>
          </p:cNvSpPr>
          <p:nvPr>
            <p:ph idx="1"/>
          </p:nvPr>
        </p:nvSpPr>
        <p:spPr>
          <a:xfrm>
            <a:off x="402535" y="1320404"/>
            <a:ext cx="8344590" cy="4964986"/>
          </a:xfrm>
        </p:spPr>
        <p:txBody>
          <a:bodyPr>
            <a:normAutofit/>
          </a:bodyPr>
          <a:lstStyle/>
          <a:p>
            <a:r>
              <a:rPr lang="en-US" sz="1400" dirty="0">
                <a:solidFill>
                  <a:srgbClr val="484848"/>
                </a:solidFill>
                <a:latin typeface="Nunito Sans"/>
                <a:sym typeface="Wingdings" panose="05000000000000000000" pitchFamily="2" charset="2"/>
              </a:rPr>
              <a:t>From querying the purchase table, we can find the most common products purchased.  </a:t>
            </a: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r>
              <a:rPr lang="en-US" sz="1400" dirty="0">
                <a:solidFill>
                  <a:srgbClr val="484848"/>
                </a:solidFill>
                <a:latin typeface="Nunito Sans"/>
                <a:sym typeface="Wingdings" panose="05000000000000000000" pitchFamily="2" charset="2"/>
              </a:rPr>
              <a:t>The table above shows that product id = 3 is the most commonly purchased product. 63 purchases were made of the Men’s Styles Dawes Driftwood Fade glasses. </a:t>
            </a:r>
          </a:p>
          <a:p>
            <a:r>
              <a:rPr lang="en-US" sz="1400" dirty="0" err="1">
                <a:solidFill>
                  <a:srgbClr val="484848"/>
                </a:solidFill>
                <a:latin typeface="Nunito Sans"/>
                <a:sym typeface="Wingdings" panose="05000000000000000000" pitchFamily="2" charset="2"/>
              </a:rPr>
              <a:t>Product_id</a:t>
            </a:r>
            <a:r>
              <a:rPr lang="en-US" sz="1400" dirty="0">
                <a:solidFill>
                  <a:srgbClr val="484848"/>
                </a:solidFill>
                <a:latin typeface="Nunito Sans"/>
                <a:sym typeface="Wingdings" panose="05000000000000000000" pitchFamily="2" charset="2"/>
              </a:rPr>
              <a:t> = 10 was the second most commonly purchased product. 62 purchases were made of the Women’s Styles Eugene Narrow Rose Crystal glasses. </a:t>
            </a:r>
          </a:p>
          <a:p>
            <a:pPr marL="60325" indent="0">
              <a:buNone/>
            </a:pPr>
            <a:endParaRPr lang="en-US" sz="1400" dirty="0">
              <a:solidFill>
                <a:srgbClr val="484848"/>
              </a:solidFill>
              <a:latin typeface="Nunito Sans"/>
            </a:endParaRPr>
          </a:p>
        </p:txBody>
      </p:sp>
      <p:pic>
        <p:nvPicPr>
          <p:cNvPr id="6" name="Picture 5"/>
          <p:cNvPicPr>
            <a:picLocks noChangeAspect="1"/>
          </p:cNvPicPr>
          <p:nvPr/>
        </p:nvPicPr>
        <p:blipFill>
          <a:blip r:embed="rId2"/>
          <a:stretch>
            <a:fillRect/>
          </a:stretch>
        </p:blipFill>
        <p:spPr>
          <a:xfrm>
            <a:off x="1655782" y="1763015"/>
            <a:ext cx="5838095" cy="2619048"/>
          </a:xfrm>
          <a:prstGeom prst="rect">
            <a:avLst/>
          </a:prstGeom>
        </p:spPr>
      </p:pic>
    </p:spTree>
    <p:extLst>
      <p:ext uri="{BB962C8B-B14F-4D97-AF65-F5344CB8AC3E}">
        <p14:creationId xmlns:p14="http://schemas.microsoft.com/office/powerpoint/2010/main" val="333854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Most Commonly Purchased Color </a:t>
            </a:r>
          </a:p>
        </p:txBody>
      </p:sp>
      <p:sp useBgFill="1">
        <p:nvSpPr>
          <p:cNvPr id="3" name="Content Placeholder 2"/>
          <p:cNvSpPr>
            <a:spLocks noGrp="1"/>
          </p:cNvSpPr>
          <p:nvPr>
            <p:ph idx="1"/>
          </p:nvPr>
        </p:nvSpPr>
        <p:spPr>
          <a:xfrm>
            <a:off x="402535" y="1320404"/>
            <a:ext cx="8344590" cy="4964986"/>
          </a:xfrm>
        </p:spPr>
        <p:txBody>
          <a:bodyPr>
            <a:normAutofit/>
          </a:bodyPr>
          <a:lstStyle/>
          <a:p>
            <a:r>
              <a:rPr lang="en-US" sz="1400" dirty="0">
                <a:solidFill>
                  <a:srgbClr val="484848"/>
                </a:solidFill>
                <a:latin typeface="Nunito Sans"/>
                <a:sym typeface="Wingdings" panose="05000000000000000000" pitchFamily="2" charset="2"/>
              </a:rPr>
              <a:t>From querying the purchase table, we can find the most commonly purchased colors. The first table shows the most commonly purchased color by style. Rosewood </a:t>
            </a:r>
            <a:r>
              <a:rPr lang="en-US" sz="1400" dirty="0" err="1">
                <a:solidFill>
                  <a:srgbClr val="484848"/>
                </a:solidFill>
                <a:latin typeface="Nunito Sans"/>
                <a:sym typeface="Wingdings" panose="05000000000000000000" pitchFamily="2" charset="2"/>
              </a:rPr>
              <a:t>Tortiose</a:t>
            </a:r>
            <a:r>
              <a:rPr lang="en-US" sz="1400" dirty="0">
                <a:solidFill>
                  <a:srgbClr val="484848"/>
                </a:solidFill>
                <a:latin typeface="Nunito Sans"/>
                <a:sym typeface="Wingdings" panose="05000000000000000000" pitchFamily="2" charset="2"/>
              </a:rPr>
              <a:t> is the most commonly purchased color in Women’s styles while Driftwood Fade is the most commonly purchased color in Men’s styles. </a:t>
            </a:r>
          </a:p>
          <a:p>
            <a:r>
              <a:rPr lang="en-US" sz="1400" dirty="0">
                <a:solidFill>
                  <a:srgbClr val="484848"/>
                </a:solidFill>
                <a:latin typeface="Nunito Sans"/>
                <a:sym typeface="Wingdings" panose="05000000000000000000" pitchFamily="2" charset="2"/>
              </a:rPr>
              <a:t>The second table shows us the most commonly purchased colors irrelevant of styles. Overall, Jet Black is the most commonly purchased color. It comes in both men and women’s styles. </a:t>
            </a: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p:txBody>
      </p:sp>
      <p:pic>
        <p:nvPicPr>
          <p:cNvPr id="5" name="Picture 4"/>
          <p:cNvPicPr>
            <a:picLocks noChangeAspect="1"/>
          </p:cNvPicPr>
          <p:nvPr/>
        </p:nvPicPr>
        <p:blipFill>
          <a:blip r:embed="rId2"/>
          <a:stretch>
            <a:fillRect/>
          </a:stretch>
        </p:blipFill>
        <p:spPr>
          <a:xfrm>
            <a:off x="2233311" y="2775080"/>
            <a:ext cx="4683037" cy="3749491"/>
          </a:xfrm>
          <a:prstGeom prst="rect">
            <a:avLst/>
          </a:prstGeom>
        </p:spPr>
      </p:pic>
    </p:spTree>
    <p:extLst>
      <p:ext uri="{BB962C8B-B14F-4D97-AF65-F5344CB8AC3E}">
        <p14:creationId xmlns:p14="http://schemas.microsoft.com/office/powerpoint/2010/main" val="76734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Most Commonly Purchased Model</a:t>
            </a:r>
          </a:p>
        </p:txBody>
      </p:sp>
      <p:sp useBgFill="1">
        <p:nvSpPr>
          <p:cNvPr id="3" name="Content Placeholder 2"/>
          <p:cNvSpPr>
            <a:spLocks noGrp="1"/>
          </p:cNvSpPr>
          <p:nvPr>
            <p:ph idx="1"/>
          </p:nvPr>
        </p:nvSpPr>
        <p:spPr>
          <a:xfrm>
            <a:off x="402535" y="1320404"/>
            <a:ext cx="8344590" cy="4964986"/>
          </a:xfrm>
        </p:spPr>
        <p:txBody>
          <a:bodyPr>
            <a:normAutofit/>
          </a:bodyPr>
          <a:lstStyle/>
          <a:p>
            <a:r>
              <a:rPr lang="en-US" sz="1400" dirty="0">
                <a:solidFill>
                  <a:srgbClr val="484848"/>
                </a:solidFill>
                <a:latin typeface="Nunito Sans"/>
                <a:sym typeface="Wingdings" panose="05000000000000000000" pitchFamily="2" charset="2"/>
              </a:rPr>
              <a:t>From querying the purchase table, we can find the most commonly purchased models. The first table shows the most commonly purchased models overall. Eugene Narrow is the most commonly purchased followed by Dawes.</a:t>
            </a:r>
          </a:p>
          <a:p>
            <a:r>
              <a:rPr lang="en-US" sz="1400" dirty="0">
                <a:solidFill>
                  <a:srgbClr val="484848"/>
                </a:solidFill>
                <a:latin typeface="Nunito Sans"/>
                <a:sym typeface="Wingdings" panose="05000000000000000000" pitchFamily="2" charset="2"/>
              </a:rPr>
              <a:t>The second table shows us the most commonly purchased models by style. By looking at the models by style, we see that Eugene Narrow, Lucy, and Olive models are exclusive to Women’s styles while Dawes, Brady, and Monocle are exclusive to Men’s styles. Eugene Narrow is the most commonly purchased model for women’s styles and Dawes is the most commonly purchased model for men’s styles. </a:t>
            </a:r>
          </a:p>
          <a:p>
            <a:pPr marL="60325" indent="0">
              <a:buNone/>
            </a:pPr>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a:p>
            <a:pPr marL="60325" indent="0">
              <a:buNone/>
            </a:pPr>
            <a:endParaRPr lang="en-US" sz="1400" dirty="0">
              <a:solidFill>
                <a:srgbClr val="484848"/>
              </a:solidFill>
              <a:latin typeface="Nunito Sans"/>
            </a:endParaRPr>
          </a:p>
        </p:txBody>
      </p:sp>
      <p:pic>
        <p:nvPicPr>
          <p:cNvPr id="4" name="Picture 3"/>
          <p:cNvPicPr>
            <a:picLocks noChangeAspect="1"/>
          </p:cNvPicPr>
          <p:nvPr/>
        </p:nvPicPr>
        <p:blipFill>
          <a:blip r:embed="rId2"/>
          <a:stretch>
            <a:fillRect/>
          </a:stretch>
        </p:blipFill>
        <p:spPr>
          <a:xfrm>
            <a:off x="1303401" y="3047295"/>
            <a:ext cx="6542857" cy="3238095"/>
          </a:xfrm>
          <a:prstGeom prst="rect">
            <a:avLst/>
          </a:prstGeom>
        </p:spPr>
      </p:pic>
    </p:spTree>
    <p:extLst>
      <p:ext uri="{BB962C8B-B14F-4D97-AF65-F5344CB8AC3E}">
        <p14:creationId xmlns:p14="http://schemas.microsoft.com/office/powerpoint/2010/main" val="51181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Thank You</a:t>
            </a:r>
          </a:p>
        </p:txBody>
      </p:sp>
      <p:sp>
        <p:nvSpPr>
          <p:cNvPr id="2" name="Slide Number Placeholder 1"/>
          <p:cNvSpPr>
            <a:spLocks noGrp="1"/>
          </p:cNvSpPr>
          <p:nvPr>
            <p:ph type="sldNum" sz="quarter" idx="4294967295"/>
          </p:nvPr>
        </p:nvSpPr>
        <p:spPr>
          <a:xfrm>
            <a:off x="102632" y="6507163"/>
            <a:ext cx="422275" cy="365125"/>
          </a:xfrm>
        </p:spPr>
        <p:txBody>
          <a:bodyPr/>
          <a:lstStyle/>
          <a:p>
            <a:fld id="{BD4E49F0-D4FA-6048-AC42-EF78C43DCF42}" type="slidenum">
              <a:rPr lang="en-US" sz="900" smtClean="0"/>
              <a:pPr/>
              <a:t>16</a:t>
            </a:fld>
            <a:endParaRPr lang="en-US" sz="900" dirty="0"/>
          </a:p>
        </p:txBody>
      </p:sp>
    </p:spTree>
    <p:extLst>
      <p:ext uri="{BB962C8B-B14F-4D97-AF65-F5344CB8AC3E}">
        <p14:creationId xmlns:p14="http://schemas.microsoft.com/office/powerpoint/2010/main" val="224444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982497" y="5435175"/>
            <a:ext cx="1538457" cy="1300745"/>
          </a:xfrm>
          <a:prstGeom prst="rect">
            <a:avLst/>
          </a:prstGeom>
        </p:spPr>
      </p:pic>
      <p:sp>
        <p:nvSpPr>
          <p:cNvPr id="2" name="Title 1"/>
          <p:cNvSpPr>
            <a:spLocks noGrp="1"/>
          </p:cNvSpPr>
          <p:nvPr>
            <p:ph type="title"/>
          </p:nvPr>
        </p:nvSpPr>
        <p:spPr/>
        <p:txBody>
          <a:bodyPr/>
          <a:lstStyle/>
          <a:p>
            <a:r>
              <a:rPr lang="en-US" dirty="0"/>
              <a:t>Survey table (Question #1)</a:t>
            </a:r>
          </a:p>
        </p:txBody>
      </p:sp>
      <p:sp>
        <p:nvSpPr>
          <p:cNvPr id="3" name="Content Placeholder 2"/>
          <p:cNvSpPr>
            <a:spLocks noGrp="1"/>
          </p:cNvSpPr>
          <p:nvPr>
            <p:ph idx="1"/>
          </p:nvPr>
        </p:nvSpPr>
        <p:spPr/>
        <p:txBody>
          <a:bodyPr>
            <a:normAutofit lnSpcReduction="10000"/>
          </a:bodyPr>
          <a:lstStyle/>
          <a:p>
            <a:r>
              <a:rPr lang="en-US" dirty="0"/>
              <a:t>To help users find their perfect frame, </a:t>
            </a:r>
            <a:r>
              <a:rPr lang="en-US" dirty="0" err="1"/>
              <a:t>Warby</a:t>
            </a:r>
            <a:r>
              <a:rPr lang="en-US" dirty="0"/>
              <a:t> Parker has a Style Quiz. The users’ responses are stored in a table called survey.</a:t>
            </a:r>
          </a:p>
          <a:p>
            <a:endParaRPr lang="en-US" dirty="0"/>
          </a:p>
          <a:p>
            <a:endParaRPr lang="en-US" dirty="0"/>
          </a:p>
          <a:p>
            <a:endParaRPr lang="en-US" dirty="0"/>
          </a:p>
          <a:p>
            <a:endParaRPr lang="en-US" dirty="0"/>
          </a:p>
          <a:p>
            <a:endParaRPr lang="en-US" dirty="0"/>
          </a:p>
          <a:p>
            <a:endParaRPr lang="en-US" dirty="0"/>
          </a:p>
          <a:p>
            <a:r>
              <a:rPr lang="en-US" dirty="0"/>
              <a:t>The columns in the survey table are “question”, “</a:t>
            </a:r>
            <a:r>
              <a:rPr lang="en-US" dirty="0" err="1"/>
              <a:t>user_id</a:t>
            </a:r>
            <a:r>
              <a:rPr lang="en-US" dirty="0"/>
              <a:t>”, and “response </a:t>
            </a:r>
          </a:p>
        </p:txBody>
      </p:sp>
      <p:pic>
        <p:nvPicPr>
          <p:cNvPr id="4" name="Picture 3"/>
          <p:cNvPicPr>
            <a:picLocks noChangeAspect="1"/>
          </p:cNvPicPr>
          <p:nvPr/>
        </p:nvPicPr>
        <p:blipFill>
          <a:blip r:embed="rId3"/>
          <a:stretch>
            <a:fillRect/>
          </a:stretch>
        </p:blipFill>
        <p:spPr>
          <a:xfrm>
            <a:off x="628705" y="2479288"/>
            <a:ext cx="7892249" cy="2208194"/>
          </a:xfrm>
          <a:prstGeom prst="rect">
            <a:avLst/>
          </a:prstGeom>
        </p:spPr>
      </p:pic>
      <p:pic>
        <p:nvPicPr>
          <p:cNvPr id="1026" name="Picture 2" descr="C:\Users\EDONOF~1.000\AppData\Local\Temp\SNAGHTML3900ab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115" y="2029704"/>
            <a:ext cx="1924050"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12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Users Answering Each Question in the Survey (Question #2)</a:t>
            </a:r>
          </a:p>
        </p:txBody>
      </p:sp>
      <p:sp>
        <p:nvSpPr>
          <p:cNvPr id="3" name="Content Placeholder 2"/>
          <p:cNvSpPr>
            <a:spLocks noGrp="1"/>
          </p:cNvSpPr>
          <p:nvPr>
            <p:ph idx="1"/>
          </p:nvPr>
        </p:nvSpPr>
        <p:spPr/>
        <p:txBody>
          <a:bodyPr>
            <a:normAutofit fontScale="92500" lnSpcReduction="20000"/>
          </a:bodyPr>
          <a:lstStyle/>
          <a:p>
            <a:r>
              <a:rPr lang="en-US" dirty="0"/>
              <a:t>As can be seen, users will “give up” at different points in the survey. In creating a quiz funnel from the survey table, we can analyze how many users move from Question 1 to Question 2. </a:t>
            </a:r>
          </a:p>
          <a:p>
            <a:endParaRPr lang="en-US" dirty="0"/>
          </a:p>
          <a:p>
            <a:endParaRPr lang="en-US" dirty="0"/>
          </a:p>
          <a:p>
            <a:pPr marL="60325" indent="0">
              <a:buNone/>
            </a:pPr>
            <a:endParaRPr lang="en-US" dirty="0"/>
          </a:p>
          <a:p>
            <a:pPr marL="60325" indent="0">
              <a:buNone/>
            </a:pPr>
            <a:endParaRPr lang="en-US" dirty="0"/>
          </a:p>
          <a:p>
            <a:endParaRPr lang="en-US" dirty="0"/>
          </a:p>
          <a:p>
            <a:endParaRPr lang="en-US" dirty="0"/>
          </a:p>
          <a:p>
            <a:r>
              <a:rPr lang="en-US" dirty="0"/>
              <a:t>The table shows that 500 users answered Question  1. Of those users, 475 users answered Question #2, 380 answered Question #3, 361 answered Question #4, and 270 answered Question #5. </a:t>
            </a:r>
          </a:p>
        </p:txBody>
      </p:sp>
      <p:pic>
        <p:nvPicPr>
          <p:cNvPr id="7" name="Picture 6"/>
          <p:cNvPicPr>
            <a:picLocks noChangeAspect="1"/>
          </p:cNvPicPr>
          <p:nvPr/>
        </p:nvPicPr>
        <p:blipFill>
          <a:blip r:embed="rId2"/>
          <a:stretch>
            <a:fillRect/>
          </a:stretch>
        </p:blipFill>
        <p:spPr>
          <a:xfrm>
            <a:off x="2060544" y="2722378"/>
            <a:ext cx="5028571" cy="1419048"/>
          </a:xfrm>
          <a:prstGeom prst="rect">
            <a:avLst/>
          </a:prstGeom>
        </p:spPr>
      </p:pic>
      <p:pic>
        <p:nvPicPr>
          <p:cNvPr id="3074" name="Picture 2" descr="C:\Users\EDONOF~1.000\AppData\Local\Temp\SNAGHTML390d06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0" y="1958117"/>
            <a:ext cx="3879541" cy="125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19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Percentage of Users Answering Each Question in the Survey (Question #3)</a:t>
            </a:r>
          </a:p>
        </p:txBody>
      </p:sp>
      <p:sp>
        <p:nvSpPr>
          <p:cNvPr id="3" name="Content Placeholder 2"/>
          <p:cNvSpPr>
            <a:spLocks noGrp="1"/>
          </p:cNvSpPr>
          <p:nvPr>
            <p:ph idx="1"/>
          </p:nvPr>
        </p:nvSpPr>
        <p:spPr/>
        <p:txBody>
          <a:bodyPr>
            <a:normAutofit fontScale="77500" lnSpcReduction="20000"/>
          </a:bodyPr>
          <a:lstStyle/>
          <a:p>
            <a:r>
              <a:rPr lang="en-US" dirty="0"/>
              <a:t>From the quiz funnel shown in the previous slide, we can calculate the percentage of users who answered each question. </a:t>
            </a:r>
          </a:p>
          <a:p>
            <a:endParaRPr lang="en-US" dirty="0"/>
          </a:p>
          <a:p>
            <a:endParaRPr lang="en-US" dirty="0"/>
          </a:p>
          <a:p>
            <a:endParaRPr lang="en-US" sz="2200" dirty="0"/>
          </a:p>
          <a:p>
            <a:pPr marL="60325" indent="0">
              <a:buNone/>
            </a:pPr>
            <a:endParaRPr lang="en-US" sz="2600" dirty="0"/>
          </a:p>
          <a:p>
            <a:pPr marL="60325" indent="0">
              <a:buNone/>
            </a:pPr>
            <a:endParaRPr lang="en-US" dirty="0"/>
          </a:p>
          <a:p>
            <a:r>
              <a:rPr lang="en-US" dirty="0"/>
              <a:t>In analyzing the completion rates from the table above, we see that Question 5 had the lowest completion rate and Question 3 had the second lowest completion rate. Question 5 may have had the lowest completion rate because the question is no longer relevant to understanding the style of glasses that the customer wants to purchase. </a:t>
            </a:r>
          </a:p>
          <a:p>
            <a:pPr lvl="1"/>
            <a:r>
              <a:rPr lang="en-US" sz="2400" i="1" dirty="0"/>
              <a:t>Note: If user does not know when his/her last exam was, there is an option to select “Not Sure. Let’s Skip It” so the completion rate can’t necessarily be low because the user doesn’t remember his last exam</a:t>
            </a:r>
            <a:r>
              <a:rPr lang="en-US" i="1" dirty="0">
                <a:solidFill>
                  <a:srgbClr val="484848"/>
                </a:solidFill>
                <a:latin typeface="Nunito Sans"/>
              </a:rPr>
              <a:t>.</a:t>
            </a:r>
          </a:p>
        </p:txBody>
      </p:sp>
      <p:pic>
        <p:nvPicPr>
          <p:cNvPr id="4" name="Picture 3"/>
          <p:cNvPicPr>
            <a:picLocks noChangeAspect="1"/>
          </p:cNvPicPr>
          <p:nvPr/>
        </p:nvPicPr>
        <p:blipFill>
          <a:blip r:embed="rId3"/>
          <a:stretch>
            <a:fillRect/>
          </a:stretch>
        </p:blipFill>
        <p:spPr>
          <a:xfrm>
            <a:off x="1936735" y="1957734"/>
            <a:ext cx="5276190" cy="1323810"/>
          </a:xfrm>
          <a:prstGeom prst="rect">
            <a:avLst/>
          </a:prstGeom>
        </p:spPr>
      </p:pic>
    </p:spTree>
    <p:extLst>
      <p:ext uri="{BB962C8B-B14F-4D97-AF65-F5344CB8AC3E}">
        <p14:creationId xmlns:p14="http://schemas.microsoft.com/office/powerpoint/2010/main" val="346262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Warby’s</a:t>
            </a:r>
            <a:r>
              <a:rPr lang="en-US" dirty="0"/>
              <a:t> Purchase Funnel (Question #4)</a:t>
            </a:r>
          </a:p>
        </p:txBody>
      </p:sp>
      <p:sp>
        <p:nvSpPr>
          <p:cNvPr id="3" name="Content Placeholder 2"/>
          <p:cNvSpPr>
            <a:spLocks noGrp="1"/>
          </p:cNvSpPr>
          <p:nvPr>
            <p:ph idx="1"/>
          </p:nvPr>
        </p:nvSpPr>
        <p:spPr>
          <a:xfrm>
            <a:off x="402535" y="1320404"/>
            <a:ext cx="8344590" cy="4964986"/>
          </a:xfrm>
        </p:spPr>
        <p:txBody>
          <a:bodyPr>
            <a:normAutofit fontScale="92500" lnSpcReduction="20000"/>
          </a:bodyPr>
          <a:lstStyle/>
          <a:p>
            <a:r>
              <a:rPr lang="en-US" dirty="0">
                <a:solidFill>
                  <a:srgbClr val="484848"/>
                </a:solidFill>
                <a:latin typeface="Nunito Sans"/>
              </a:rPr>
              <a:t>The data used for </a:t>
            </a:r>
            <a:r>
              <a:rPr lang="en-US" dirty="0" err="1">
                <a:solidFill>
                  <a:srgbClr val="484848"/>
                </a:solidFill>
                <a:latin typeface="Nunito Sans"/>
              </a:rPr>
              <a:t>Warby’s</a:t>
            </a:r>
            <a:r>
              <a:rPr lang="en-US" dirty="0">
                <a:solidFill>
                  <a:srgbClr val="484848"/>
                </a:solidFill>
                <a:latin typeface="Nunito Sans"/>
              </a:rPr>
              <a:t> Purchase funnel is distributed across 3 tables: the quiz, </a:t>
            </a:r>
            <a:r>
              <a:rPr lang="en-US" dirty="0" err="1">
                <a:solidFill>
                  <a:srgbClr val="484848"/>
                </a:solidFill>
                <a:latin typeface="Nunito Sans"/>
              </a:rPr>
              <a:t>home_try_on</a:t>
            </a:r>
            <a:r>
              <a:rPr lang="en-US" dirty="0">
                <a:solidFill>
                  <a:srgbClr val="484848"/>
                </a:solidFill>
                <a:latin typeface="Nunito Sans"/>
              </a:rPr>
              <a:t>, and purchase tables</a:t>
            </a:r>
          </a:p>
          <a:p>
            <a:endParaRPr lang="en-US" dirty="0">
              <a:solidFill>
                <a:srgbClr val="484848"/>
              </a:solidFill>
              <a:latin typeface="Nunito Sans"/>
            </a:endParaRPr>
          </a:p>
          <a:p>
            <a:endParaRPr lang="en-US" dirty="0">
              <a:solidFill>
                <a:srgbClr val="484848"/>
              </a:solidFill>
              <a:latin typeface="Nunito Sans"/>
            </a:endParaRPr>
          </a:p>
          <a:p>
            <a:endParaRPr lang="en-US" dirty="0">
              <a:solidFill>
                <a:srgbClr val="484848"/>
              </a:solidFill>
              <a:latin typeface="Nunito Sans"/>
            </a:endParaRPr>
          </a:p>
          <a:p>
            <a:endParaRPr lang="en-US" dirty="0">
              <a:solidFill>
                <a:srgbClr val="484848"/>
              </a:solidFill>
              <a:latin typeface="Nunito Sans"/>
            </a:endParaRPr>
          </a:p>
          <a:p>
            <a:endParaRPr lang="en-US" dirty="0">
              <a:solidFill>
                <a:srgbClr val="484848"/>
              </a:solidFill>
              <a:latin typeface="Nunito Sans"/>
            </a:endParaRPr>
          </a:p>
          <a:p>
            <a:endParaRPr lang="en-US" dirty="0">
              <a:solidFill>
                <a:srgbClr val="484848"/>
              </a:solidFill>
              <a:latin typeface="Nunito Sans"/>
            </a:endParaRPr>
          </a:p>
          <a:p>
            <a:endParaRPr lang="en-US" dirty="0">
              <a:solidFill>
                <a:srgbClr val="484848"/>
              </a:solidFill>
              <a:latin typeface="Nunito Sans"/>
            </a:endParaRPr>
          </a:p>
          <a:p>
            <a:endParaRPr lang="en-US" dirty="0">
              <a:solidFill>
                <a:srgbClr val="484848"/>
              </a:solidFill>
              <a:latin typeface="Nunito Sans"/>
            </a:endParaRPr>
          </a:p>
          <a:p>
            <a:r>
              <a:rPr lang="en-US" dirty="0">
                <a:solidFill>
                  <a:srgbClr val="484848"/>
                </a:solidFill>
                <a:latin typeface="Nunito Sans"/>
              </a:rPr>
              <a:t>The columns in the Quiz table are ‘Question’ and ‘</a:t>
            </a:r>
            <a:r>
              <a:rPr lang="en-US" dirty="0" err="1">
                <a:solidFill>
                  <a:srgbClr val="484848"/>
                </a:solidFill>
                <a:latin typeface="Nunito Sans"/>
              </a:rPr>
              <a:t>num_users</a:t>
            </a:r>
            <a:r>
              <a:rPr lang="en-US" dirty="0">
                <a:solidFill>
                  <a:srgbClr val="484848"/>
                </a:solidFill>
                <a:latin typeface="Nunito Sans"/>
              </a:rPr>
              <a:t>’</a:t>
            </a:r>
          </a:p>
          <a:p>
            <a:r>
              <a:rPr lang="en-US" dirty="0">
                <a:solidFill>
                  <a:srgbClr val="484848"/>
                </a:solidFill>
                <a:latin typeface="Nunito Sans"/>
              </a:rPr>
              <a:t>The columns in the </a:t>
            </a:r>
            <a:r>
              <a:rPr lang="en-US" dirty="0" err="1">
                <a:solidFill>
                  <a:srgbClr val="484848"/>
                </a:solidFill>
                <a:latin typeface="Nunito Sans"/>
              </a:rPr>
              <a:t>home_try_on</a:t>
            </a:r>
            <a:r>
              <a:rPr lang="en-US" dirty="0">
                <a:solidFill>
                  <a:srgbClr val="484848"/>
                </a:solidFill>
                <a:latin typeface="Nunito Sans"/>
              </a:rPr>
              <a:t> table are ‘</a:t>
            </a:r>
            <a:r>
              <a:rPr lang="en-US" dirty="0" err="1">
                <a:solidFill>
                  <a:srgbClr val="484848"/>
                </a:solidFill>
                <a:latin typeface="Nunito Sans"/>
              </a:rPr>
              <a:t>user_id</a:t>
            </a:r>
            <a:r>
              <a:rPr lang="en-US" dirty="0">
                <a:solidFill>
                  <a:srgbClr val="484848"/>
                </a:solidFill>
                <a:latin typeface="Nunito Sans"/>
              </a:rPr>
              <a:t>’, ‘style’, ‘fit’, ‘shape’, and ‘color’</a:t>
            </a:r>
          </a:p>
          <a:p>
            <a:r>
              <a:rPr lang="en-US" dirty="0">
                <a:solidFill>
                  <a:srgbClr val="484848"/>
                </a:solidFill>
                <a:latin typeface="Nunito Sans"/>
              </a:rPr>
              <a:t>The columns in the purchase table are ‘</a:t>
            </a:r>
            <a:r>
              <a:rPr lang="en-US" dirty="0" err="1">
                <a:solidFill>
                  <a:srgbClr val="484848"/>
                </a:solidFill>
                <a:latin typeface="Nunito Sans"/>
              </a:rPr>
              <a:t>user_id</a:t>
            </a:r>
            <a:r>
              <a:rPr lang="en-US" dirty="0">
                <a:solidFill>
                  <a:srgbClr val="484848"/>
                </a:solidFill>
                <a:latin typeface="Nunito Sans"/>
              </a:rPr>
              <a:t>’, ‘</a:t>
            </a:r>
            <a:r>
              <a:rPr lang="en-US" dirty="0" err="1">
                <a:solidFill>
                  <a:srgbClr val="484848"/>
                </a:solidFill>
                <a:latin typeface="Nunito Sans"/>
              </a:rPr>
              <a:t>product_id</a:t>
            </a:r>
            <a:r>
              <a:rPr lang="en-US" dirty="0">
                <a:solidFill>
                  <a:srgbClr val="484848"/>
                </a:solidFill>
                <a:latin typeface="Nunito Sans"/>
              </a:rPr>
              <a:t>’, ‘style’, ‘</a:t>
            </a:r>
            <a:r>
              <a:rPr lang="en-US" dirty="0" err="1">
                <a:solidFill>
                  <a:srgbClr val="484848"/>
                </a:solidFill>
                <a:latin typeface="Nunito Sans"/>
              </a:rPr>
              <a:t>model_name</a:t>
            </a:r>
            <a:r>
              <a:rPr lang="en-US" dirty="0">
                <a:solidFill>
                  <a:srgbClr val="484848"/>
                </a:solidFill>
                <a:latin typeface="Nunito Sans"/>
              </a:rPr>
              <a:t>’, ‘color’, and ‘price’.</a:t>
            </a:r>
          </a:p>
        </p:txBody>
      </p:sp>
      <p:pic>
        <p:nvPicPr>
          <p:cNvPr id="8" name="Picture 7"/>
          <p:cNvPicPr>
            <a:picLocks noChangeAspect="1"/>
          </p:cNvPicPr>
          <p:nvPr/>
        </p:nvPicPr>
        <p:blipFill>
          <a:blip r:embed="rId2"/>
          <a:stretch>
            <a:fillRect/>
          </a:stretch>
        </p:blipFill>
        <p:spPr>
          <a:xfrm>
            <a:off x="402535" y="2237153"/>
            <a:ext cx="8591342" cy="2157094"/>
          </a:xfrm>
          <a:prstGeom prst="rect">
            <a:avLst/>
          </a:prstGeom>
        </p:spPr>
      </p:pic>
    </p:spTree>
    <p:extLst>
      <p:ext uri="{BB962C8B-B14F-4D97-AF65-F5344CB8AC3E}">
        <p14:creationId xmlns:p14="http://schemas.microsoft.com/office/powerpoint/2010/main" val="223728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Warby’s</a:t>
            </a:r>
            <a:r>
              <a:rPr lang="en-US" dirty="0"/>
              <a:t> Purchase Funnel (Question #5)</a:t>
            </a:r>
          </a:p>
        </p:txBody>
      </p:sp>
      <p:sp useBgFill="1">
        <p:nvSpPr>
          <p:cNvPr id="3" name="Content Placeholder 2"/>
          <p:cNvSpPr>
            <a:spLocks noGrp="1"/>
          </p:cNvSpPr>
          <p:nvPr>
            <p:ph idx="1"/>
          </p:nvPr>
        </p:nvSpPr>
        <p:spPr>
          <a:xfrm>
            <a:off x="402535" y="1320404"/>
            <a:ext cx="8344590" cy="4964986"/>
          </a:xfrm>
        </p:spPr>
        <p:txBody>
          <a:bodyPr>
            <a:normAutofit/>
          </a:bodyPr>
          <a:lstStyle/>
          <a:p>
            <a:r>
              <a:rPr lang="en-US" dirty="0">
                <a:solidFill>
                  <a:srgbClr val="484848"/>
                </a:solidFill>
                <a:latin typeface="Nunito Sans"/>
              </a:rPr>
              <a:t>To analyze </a:t>
            </a:r>
            <a:r>
              <a:rPr lang="en-US" dirty="0" err="1">
                <a:solidFill>
                  <a:srgbClr val="484848"/>
                </a:solidFill>
                <a:latin typeface="Nunito Sans"/>
              </a:rPr>
              <a:t>Warby’s</a:t>
            </a:r>
            <a:r>
              <a:rPr lang="en-US" dirty="0">
                <a:solidFill>
                  <a:srgbClr val="484848"/>
                </a:solidFill>
                <a:latin typeface="Nunito Sans"/>
              </a:rPr>
              <a:t> purchase funnel, we use a left join to combine the 3 tables in the previous side, starting with top of the funnel (quiz table) and ending with the bottom of the funnel (purchase table). </a:t>
            </a:r>
          </a:p>
          <a:p>
            <a:pPr lvl="1"/>
            <a:r>
              <a:rPr lang="en-US" sz="1400" dirty="0">
                <a:solidFill>
                  <a:srgbClr val="484848"/>
                </a:solidFill>
                <a:latin typeface="Nunito Sans"/>
              </a:rPr>
              <a:t>To understand a user’s movement thru the funnel we also create two columns, </a:t>
            </a:r>
            <a:r>
              <a:rPr lang="en-US" sz="1400" dirty="0" err="1">
                <a:solidFill>
                  <a:srgbClr val="484848"/>
                </a:solidFill>
                <a:latin typeface="Nunito Sans"/>
              </a:rPr>
              <a:t>is_home_try_on</a:t>
            </a:r>
            <a:r>
              <a:rPr lang="en-US" sz="1400" dirty="0">
                <a:solidFill>
                  <a:srgbClr val="484848"/>
                </a:solidFill>
                <a:latin typeface="Nunito Sans"/>
              </a:rPr>
              <a:t> and </a:t>
            </a:r>
            <a:r>
              <a:rPr lang="en-US" sz="1400" dirty="0" err="1">
                <a:solidFill>
                  <a:srgbClr val="484848"/>
                </a:solidFill>
                <a:latin typeface="Nunito Sans"/>
              </a:rPr>
              <a:t>is_purchase</a:t>
            </a:r>
            <a:r>
              <a:rPr lang="en-US" sz="1400" dirty="0">
                <a:solidFill>
                  <a:srgbClr val="484848"/>
                </a:solidFill>
                <a:latin typeface="Nunito Sans"/>
              </a:rPr>
              <a:t>, by evaluating if the user id in the browse (quiz) table exists in the </a:t>
            </a:r>
            <a:r>
              <a:rPr lang="en-US" sz="1400" dirty="0" err="1">
                <a:solidFill>
                  <a:srgbClr val="484848"/>
                </a:solidFill>
                <a:latin typeface="Nunito Sans"/>
              </a:rPr>
              <a:t>home_try_on</a:t>
            </a:r>
            <a:r>
              <a:rPr lang="en-US" sz="1400" dirty="0">
                <a:solidFill>
                  <a:srgbClr val="484848"/>
                </a:solidFill>
                <a:latin typeface="Nunito Sans"/>
              </a:rPr>
              <a:t> table and the purchase table. The </a:t>
            </a:r>
            <a:r>
              <a:rPr lang="en-US" sz="1400" dirty="0" err="1">
                <a:solidFill>
                  <a:srgbClr val="484848"/>
                </a:solidFill>
                <a:latin typeface="Nunito Sans"/>
              </a:rPr>
              <a:t>number_of_pairs</a:t>
            </a:r>
            <a:r>
              <a:rPr lang="en-US" sz="1400" dirty="0">
                <a:solidFill>
                  <a:srgbClr val="484848"/>
                </a:solidFill>
                <a:latin typeface="Nunito Sans"/>
              </a:rPr>
              <a:t> column from the </a:t>
            </a:r>
            <a:r>
              <a:rPr lang="en-US" sz="1400" dirty="0" err="1">
                <a:solidFill>
                  <a:srgbClr val="484848"/>
                </a:solidFill>
                <a:latin typeface="Nunito Sans"/>
              </a:rPr>
              <a:t>home_try_on</a:t>
            </a:r>
            <a:r>
              <a:rPr lang="en-US" sz="1400" dirty="0">
                <a:solidFill>
                  <a:srgbClr val="484848"/>
                </a:solidFill>
                <a:latin typeface="Nunito Sans"/>
              </a:rPr>
              <a:t> table is also included for later analysis</a:t>
            </a:r>
          </a:p>
          <a:p>
            <a:pPr lvl="1"/>
            <a:r>
              <a:rPr lang="en-US" sz="1400" dirty="0">
                <a:solidFill>
                  <a:srgbClr val="484848"/>
                </a:solidFill>
                <a:latin typeface="Nunito Sans"/>
              </a:rPr>
              <a:t>Ex: The user represented in the first row of the table took the quiz, tried on 3 pairs of glasses at home, but did not make a purchase. </a:t>
            </a:r>
          </a:p>
        </p:txBody>
      </p:sp>
      <p:pic>
        <p:nvPicPr>
          <p:cNvPr id="4" name="Picture 3"/>
          <p:cNvPicPr>
            <a:picLocks noChangeAspect="1"/>
          </p:cNvPicPr>
          <p:nvPr/>
        </p:nvPicPr>
        <p:blipFill>
          <a:blip r:embed="rId2"/>
          <a:stretch>
            <a:fillRect/>
          </a:stretch>
        </p:blipFill>
        <p:spPr>
          <a:xfrm>
            <a:off x="849942" y="4287386"/>
            <a:ext cx="7449775" cy="2441372"/>
          </a:xfrm>
          <a:prstGeom prst="rect">
            <a:avLst/>
          </a:prstGeom>
        </p:spPr>
      </p:pic>
    </p:spTree>
    <p:extLst>
      <p:ext uri="{BB962C8B-B14F-4D97-AF65-F5344CB8AC3E}">
        <p14:creationId xmlns:p14="http://schemas.microsoft.com/office/powerpoint/2010/main" val="72948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Warby’s</a:t>
            </a:r>
            <a:r>
              <a:rPr lang="en-US" dirty="0"/>
              <a:t> Purchase Funnel (Question #5)</a:t>
            </a:r>
          </a:p>
        </p:txBody>
      </p:sp>
      <p:sp useBgFill="1">
        <p:nvSpPr>
          <p:cNvPr id="3" name="Content Placeholder 2"/>
          <p:cNvSpPr>
            <a:spLocks noGrp="1"/>
          </p:cNvSpPr>
          <p:nvPr>
            <p:ph idx="1"/>
          </p:nvPr>
        </p:nvSpPr>
        <p:spPr>
          <a:xfrm>
            <a:off x="402535" y="1320404"/>
            <a:ext cx="8344590" cy="4964986"/>
          </a:xfrm>
        </p:spPr>
        <p:txBody>
          <a:bodyPr>
            <a:normAutofit/>
          </a:bodyPr>
          <a:lstStyle/>
          <a:p>
            <a:r>
              <a:rPr lang="en-US" dirty="0">
                <a:solidFill>
                  <a:srgbClr val="484848"/>
                </a:solidFill>
                <a:latin typeface="Nunito Sans"/>
              </a:rPr>
              <a:t>To analyze </a:t>
            </a:r>
            <a:r>
              <a:rPr lang="en-US" dirty="0" err="1">
                <a:solidFill>
                  <a:srgbClr val="484848"/>
                </a:solidFill>
                <a:latin typeface="Nunito Sans"/>
              </a:rPr>
              <a:t>Warby’s</a:t>
            </a:r>
            <a:r>
              <a:rPr lang="en-US" dirty="0">
                <a:solidFill>
                  <a:srgbClr val="484848"/>
                </a:solidFill>
                <a:latin typeface="Nunito Sans"/>
              </a:rPr>
              <a:t> purchase funnel, we use a left join to combine the 3 tables in the previous side, starting with top of the funnel (quiz table) and ending with the bottom of the funnel (purchase table). </a:t>
            </a:r>
          </a:p>
          <a:p>
            <a:pPr lvl="1"/>
            <a:r>
              <a:rPr lang="en-US" sz="1400" dirty="0">
                <a:solidFill>
                  <a:srgbClr val="484848"/>
                </a:solidFill>
                <a:latin typeface="Nunito Sans"/>
              </a:rPr>
              <a:t>To understand a user’s movement thru the funnel we also create two columns, </a:t>
            </a:r>
            <a:r>
              <a:rPr lang="en-US" sz="1400" dirty="0" err="1">
                <a:solidFill>
                  <a:srgbClr val="484848"/>
                </a:solidFill>
                <a:latin typeface="Nunito Sans"/>
              </a:rPr>
              <a:t>is_home_try_on</a:t>
            </a:r>
            <a:r>
              <a:rPr lang="en-US" sz="1400" dirty="0">
                <a:solidFill>
                  <a:srgbClr val="484848"/>
                </a:solidFill>
                <a:latin typeface="Nunito Sans"/>
              </a:rPr>
              <a:t> and </a:t>
            </a:r>
            <a:r>
              <a:rPr lang="en-US" sz="1400" dirty="0" err="1">
                <a:solidFill>
                  <a:srgbClr val="484848"/>
                </a:solidFill>
                <a:latin typeface="Nunito Sans"/>
              </a:rPr>
              <a:t>is_purchase</a:t>
            </a:r>
            <a:r>
              <a:rPr lang="en-US" sz="1400" dirty="0">
                <a:solidFill>
                  <a:srgbClr val="484848"/>
                </a:solidFill>
                <a:latin typeface="Nunito Sans"/>
              </a:rPr>
              <a:t>, by evaluating if the user id in the browse (quiz) table exists in the </a:t>
            </a:r>
            <a:r>
              <a:rPr lang="en-US" sz="1400" dirty="0" err="1">
                <a:solidFill>
                  <a:srgbClr val="484848"/>
                </a:solidFill>
                <a:latin typeface="Nunito Sans"/>
              </a:rPr>
              <a:t>home_try_on</a:t>
            </a:r>
            <a:r>
              <a:rPr lang="en-US" sz="1400" dirty="0">
                <a:solidFill>
                  <a:srgbClr val="484848"/>
                </a:solidFill>
                <a:latin typeface="Nunito Sans"/>
              </a:rPr>
              <a:t> table and the purchase table. The </a:t>
            </a:r>
            <a:r>
              <a:rPr lang="en-US" sz="1400" dirty="0" err="1">
                <a:solidFill>
                  <a:srgbClr val="484848"/>
                </a:solidFill>
                <a:latin typeface="Nunito Sans"/>
              </a:rPr>
              <a:t>number_of_pairs</a:t>
            </a:r>
            <a:r>
              <a:rPr lang="en-US" sz="1400" dirty="0">
                <a:solidFill>
                  <a:srgbClr val="484848"/>
                </a:solidFill>
                <a:latin typeface="Nunito Sans"/>
              </a:rPr>
              <a:t> column from the </a:t>
            </a:r>
            <a:r>
              <a:rPr lang="en-US" sz="1400" dirty="0" err="1">
                <a:solidFill>
                  <a:srgbClr val="484848"/>
                </a:solidFill>
                <a:latin typeface="Nunito Sans"/>
              </a:rPr>
              <a:t>home_try_on</a:t>
            </a:r>
            <a:r>
              <a:rPr lang="en-US" sz="1400" dirty="0">
                <a:solidFill>
                  <a:srgbClr val="484848"/>
                </a:solidFill>
                <a:latin typeface="Nunito Sans"/>
              </a:rPr>
              <a:t> table is also included for later analysis</a:t>
            </a:r>
          </a:p>
          <a:p>
            <a:pPr lvl="1"/>
            <a:r>
              <a:rPr lang="en-US" sz="1400" dirty="0">
                <a:solidFill>
                  <a:srgbClr val="484848"/>
                </a:solidFill>
                <a:latin typeface="Nunito Sans"/>
              </a:rPr>
              <a:t>Ex: The user represented in the first row of the table took the quiz, tried on 3 pairs of glasses at home, but did not make a purchase. </a:t>
            </a:r>
          </a:p>
        </p:txBody>
      </p:sp>
      <p:pic>
        <p:nvPicPr>
          <p:cNvPr id="4" name="Picture 3"/>
          <p:cNvPicPr>
            <a:picLocks noChangeAspect="1"/>
          </p:cNvPicPr>
          <p:nvPr/>
        </p:nvPicPr>
        <p:blipFill>
          <a:blip r:embed="rId2"/>
          <a:stretch>
            <a:fillRect/>
          </a:stretch>
        </p:blipFill>
        <p:spPr>
          <a:xfrm>
            <a:off x="849942" y="4287386"/>
            <a:ext cx="7449775" cy="2441372"/>
          </a:xfrm>
          <a:prstGeom prst="rect">
            <a:avLst/>
          </a:prstGeom>
        </p:spPr>
      </p:pic>
    </p:spTree>
    <p:extLst>
      <p:ext uri="{BB962C8B-B14F-4D97-AF65-F5344CB8AC3E}">
        <p14:creationId xmlns:p14="http://schemas.microsoft.com/office/powerpoint/2010/main" val="269000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Actionable Insights (Question #6)</a:t>
            </a:r>
          </a:p>
        </p:txBody>
      </p:sp>
      <p:pic>
        <p:nvPicPr>
          <p:cNvPr id="3" name="Picture 2"/>
          <p:cNvPicPr>
            <a:picLocks noChangeAspect="1"/>
          </p:cNvPicPr>
          <p:nvPr/>
        </p:nvPicPr>
        <p:blipFill>
          <a:blip r:embed="rId2"/>
          <a:stretch>
            <a:fillRect/>
          </a:stretch>
        </p:blipFill>
        <p:spPr>
          <a:xfrm>
            <a:off x="0" y="2520854"/>
            <a:ext cx="9144000" cy="1374689"/>
          </a:xfrm>
          <a:prstGeom prst="rect">
            <a:avLst/>
          </a:prstGeom>
        </p:spPr>
      </p:pic>
    </p:spTree>
    <p:extLst>
      <p:ext uri="{BB962C8B-B14F-4D97-AF65-F5344CB8AC3E}">
        <p14:creationId xmlns:p14="http://schemas.microsoft.com/office/powerpoint/2010/main" val="24366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Overall Conversion Rates and Rate Comparison</a:t>
            </a:r>
          </a:p>
        </p:txBody>
      </p:sp>
      <p:sp useBgFill="1">
        <p:nvSpPr>
          <p:cNvPr id="3" name="Content Placeholder 2"/>
          <p:cNvSpPr>
            <a:spLocks noGrp="1"/>
          </p:cNvSpPr>
          <p:nvPr>
            <p:ph idx="1"/>
          </p:nvPr>
        </p:nvSpPr>
        <p:spPr>
          <a:xfrm>
            <a:off x="402535" y="1320404"/>
            <a:ext cx="8344590" cy="4964986"/>
          </a:xfrm>
        </p:spPr>
        <p:txBody>
          <a:bodyPr>
            <a:normAutofit/>
          </a:bodyPr>
          <a:lstStyle/>
          <a:p>
            <a:r>
              <a:rPr lang="en-US" sz="1400" dirty="0">
                <a:solidFill>
                  <a:srgbClr val="484848"/>
                </a:solidFill>
                <a:latin typeface="Nunito Sans"/>
              </a:rPr>
              <a:t>Using the funnel that was created through SQL in the previous slide, we can calculate overall conversion rates by aggregating across all rows. Furthermore, we can compare conversion rates from the different stages in the funnel quiz </a:t>
            </a:r>
            <a:r>
              <a:rPr lang="en-US" sz="1400" dirty="0">
                <a:solidFill>
                  <a:srgbClr val="484848"/>
                </a:solidFill>
                <a:latin typeface="Nunito Sans"/>
                <a:sym typeface="Wingdings" panose="05000000000000000000" pitchFamily="2" charset="2"/>
              </a:rPr>
              <a:t> </a:t>
            </a:r>
            <a:r>
              <a:rPr lang="en-US" sz="1400" dirty="0" err="1">
                <a:solidFill>
                  <a:srgbClr val="484848"/>
                </a:solidFill>
                <a:latin typeface="Nunito Sans"/>
                <a:sym typeface="Wingdings" panose="05000000000000000000" pitchFamily="2" charset="2"/>
              </a:rPr>
              <a:t>home_try_on</a:t>
            </a:r>
            <a:r>
              <a:rPr lang="en-US" sz="1400" dirty="0">
                <a:solidFill>
                  <a:srgbClr val="484848"/>
                </a:solidFill>
                <a:latin typeface="Nunito Sans"/>
                <a:sym typeface="Wingdings" panose="05000000000000000000" pitchFamily="2" charset="2"/>
              </a:rPr>
              <a:t> and </a:t>
            </a:r>
            <a:r>
              <a:rPr lang="en-US" sz="1400" dirty="0" err="1">
                <a:solidFill>
                  <a:srgbClr val="484848"/>
                </a:solidFill>
                <a:latin typeface="Nunito Sans"/>
                <a:sym typeface="Wingdings" panose="05000000000000000000" pitchFamily="2" charset="2"/>
              </a:rPr>
              <a:t>home_try_on</a:t>
            </a:r>
            <a:r>
              <a:rPr lang="en-US" sz="1400" dirty="0">
                <a:solidFill>
                  <a:srgbClr val="484848"/>
                </a:solidFill>
                <a:latin typeface="Nunito Sans"/>
                <a:sym typeface="Wingdings" panose="05000000000000000000" pitchFamily="2" charset="2"/>
              </a:rPr>
              <a:t>  purchase.</a:t>
            </a: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endParaRPr lang="en-US" sz="1400" dirty="0">
              <a:solidFill>
                <a:srgbClr val="484848"/>
              </a:solidFill>
              <a:latin typeface="Nunito Sans"/>
              <a:sym typeface="Wingdings" panose="05000000000000000000" pitchFamily="2" charset="2"/>
            </a:endParaRPr>
          </a:p>
          <a:p>
            <a:r>
              <a:rPr lang="en-US" sz="1400" dirty="0">
                <a:solidFill>
                  <a:srgbClr val="484848"/>
                </a:solidFill>
                <a:latin typeface="Nunito Sans"/>
                <a:sym typeface="Wingdings" panose="05000000000000000000" pitchFamily="2" charset="2"/>
              </a:rPr>
              <a:t>From the table above, we see that a total of 10 users took the quiz. Of the 10 users that took the quiz 7, took pairs of glasses to try on at home. The </a:t>
            </a:r>
            <a:r>
              <a:rPr lang="en-US" sz="1400" dirty="0" err="1">
                <a:solidFill>
                  <a:srgbClr val="484848"/>
                </a:solidFill>
                <a:latin typeface="Nunito Sans"/>
                <a:sym typeface="Wingdings" panose="05000000000000000000" pitchFamily="2" charset="2"/>
              </a:rPr>
              <a:t>quiz_to_home</a:t>
            </a:r>
            <a:r>
              <a:rPr lang="en-US" sz="1400" dirty="0">
                <a:solidFill>
                  <a:srgbClr val="484848"/>
                </a:solidFill>
                <a:latin typeface="Nunito Sans"/>
                <a:sym typeface="Wingdings" panose="05000000000000000000" pitchFamily="2" charset="2"/>
              </a:rPr>
              <a:t> conversion rate is therefore 70%, as indicated in the column </a:t>
            </a:r>
            <a:r>
              <a:rPr lang="en-US" sz="1400" dirty="0" err="1">
                <a:solidFill>
                  <a:srgbClr val="484848"/>
                </a:solidFill>
                <a:latin typeface="Nunito Sans"/>
                <a:sym typeface="Wingdings" panose="05000000000000000000" pitchFamily="2" charset="2"/>
              </a:rPr>
              <a:t>quiz_to_home</a:t>
            </a:r>
            <a:r>
              <a:rPr lang="en-US" sz="1400" dirty="0">
                <a:solidFill>
                  <a:srgbClr val="484848"/>
                </a:solidFill>
                <a:latin typeface="Nunito Sans"/>
                <a:sym typeface="Wingdings" panose="05000000000000000000" pitchFamily="2" charset="2"/>
              </a:rPr>
              <a:t>. Of the 7 users that took pairs to try on at home, 3 users purchased the glasses. The </a:t>
            </a:r>
            <a:r>
              <a:rPr lang="en-US" sz="1400" dirty="0" err="1">
                <a:solidFill>
                  <a:srgbClr val="484848"/>
                </a:solidFill>
                <a:latin typeface="Nunito Sans"/>
                <a:sym typeface="Wingdings" panose="05000000000000000000" pitchFamily="2" charset="2"/>
              </a:rPr>
              <a:t>home_to_purchase</a:t>
            </a:r>
            <a:r>
              <a:rPr lang="en-US" sz="1400" dirty="0">
                <a:solidFill>
                  <a:srgbClr val="484848"/>
                </a:solidFill>
                <a:latin typeface="Nunito Sans"/>
                <a:sym typeface="Wingdings" panose="05000000000000000000" pitchFamily="2" charset="2"/>
              </a:rPr>
              <a:t> conversion rate is 42.86%, as indicated in the column ‘</a:t>
            </a:r>
            <a:r>
              <a:rPr lang="en-US" sz="1400" dirty="0" err="1">
                <a:solidFill>
                  <a:srgbClr val="484848"/>
                </a:solidFill>
                <a:latin typeface="Nunito Sans"/>
                <a:sym typeface="Wingdings" panose="05000000000000000000" pitchFamily="2" charset="2"/>
              </a:rPr>
              <a:t>home_to_purchase</a:t>
            </a:r>
            <a:r>
              <a:rPr lang="en-US" sz="1400" dirty="0">
                <a:solidFill>
                  <a:srgbClr val="484848"/>
                </a:solidFill>
                <a:latin typeface="Nunito Sans"/>
                <a:sym typeface="Wingdings" panose="05000000000000000000" pitchFamily="2" charset="2"/>
              </a:rPr>
              <a:t>’.</a:t>
            </a:r>
          </a:p>
          <a:p>
            <a:endParaRPr lang="en-US" sz="1400" dirty="0">
              <a:solidFill>
                <a:srgbClr val="484848"/>
              </a:solidFill>
              <a:latin typeface="Nunito Sans"/>
              <a:sym typeface="Wingdings" panose="05000000000000000000" pitchFamily="2" charset="2"/>
            </a:endParaRPr>
          </a:p>
          <a:p>
            <a:pPr marL="60325" indent="0">
              <a:buNone/>
            </a:pPr>
            <a:r>
              <a:rPr lang="en-US" sz="1400" dirty="0">
                <a:solidFill>
                  <a:srgbClr val="484848"/>
                </a:solidFill>
                <a:latin typeface="Nunito Sans"/>
              </a:rPr>
              <a:t>*Note: Results indicative of only a sample of 10 (Limit 10) per instructions in original Capstone project question</a:t>
            </a:r>
          </a:p>
          <a:p>
            <a:pPr marL="60325" indent="0">
              <a:buNone/>
            </a:pPr>
            <a:endParaRPr lang="en-US" sz="1400" dirty="0">
              <a:solidFill>
                <a:srgbClr val="484848"/>
              </a:solidFill>
              <a:latin typeface="Nunito Sans"/>
            </a:endParaRPr>
          </a:p>
        </p:txBody>
      </p:sp>
      <p:pic>
        <p:nvPicPr>
          <p:cNvPr id="6" name="Picture 5"/>
          <p:cNvPicPr>
            <a:picLocks noChangeAspect="1"/>
          </p:cNvPicPr>
          <p:nvPr/>
        </p:nvPicPr>
        <p:blipFill>
          <a:blip r:embed="rId2"/>
          <a:stretch>
            <a:fillRect/>
          </a:stretch>
        </p:blipFill>
        <p:spPr>
          <a:xfrm>
            <a:off x="1803401" y="2233647"/>
            <a:ext cx="5542857" cy="561905"/>
          </a:xfrm>
          <a:prstGeom prst="rect">
            <a:avLst/>
          </a:prstGeom>
        </p:spPr>
      </p:pic>
    </p:spTree>
    <p:extLst>
      <p:ext uri="{BB962C8B-B14F-4D97-AF65-F5344CB8AC3E}">
        <p14:creationId xmlns:p14="http://schemas.microsoft.com/office/powerpoint/2010/main" val="2468850924"/>
      </p:ext>
    </p:extLst>
  </p:cSld>
  <p:clrMapOvr>
    <a:masterClrMapping/>
  </p:clrMapOvr>
</p:sld>
</file>

<file path=ppt/theme/theme1.xml><?xml version="1.0" encoding="utf-8"?>
<a:theme xmlns:a="http://schemas.openxmlformats.org/drawingml/2006/main" name="Office Theme">
  <a:themeElements>
    <a:clrScheme name="Custom 2">
      <a:dk1>
        <a:srgbClr val="001853"/>
      </a:dk1>
      <a:lt1>
        <a:sysClr val="window" lastClr="FFFFFF"/>
      </a:lt1>
      <a:dk2>
        <a:srgbClr val="001853"/>
      </a:dk2>
      <a:lt2>
        <a:srgbClr val="EEECE1"/>
      </a:lt2>
      <a:accent1>
        <a:srgbClr val="0071B9"/>
      </a:accent1>
      <a:accent2>
        <a:srgbClr val="EF6519"/>
      </a:accent2>
      <a:accent3>
        <a:srgbClr val="15A8C1"/>
      </a:accent3>
      <a:accent4>
        <a:srgbClr val="818A90"/>
      </a:accent4>
      <a:accent5>
        <a:srgbClr val="064184"/>
      </a:accent5>
      <a:accent6>
        <a:srgbClr val="1D592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2">
      <a:dk1>
        <a:srgbClr val="001853"/>
      </a:dk1>
      <a:lt1>
        <a:sysClr val="window" lastClr="FFFFFF"/>
      </a:lt1>
      <a:dk2>
        <a:srgbClr val="001853"/>
      </a:dk2>
      <a:lt2>
        <a:srgbClr val="EEECE1"/>
      </a:lt2>
      <a:accent1>
        <a:srgbClr val="0071B9"/>
      </a:accent1>
      <a:accent2>
        <a:srgbClr val="EF6519"/>
      </a:accent2>
      <a:accent3>
        <a:srgbClr val="15A8C1"/>
      </a:accent3>
      <a:accent4>
        <a:srgbClr val="818A90"/>
      </a:accent4>
      <a:accent5>
        <a:srgbClr val="064184"/>
      </a:accent5>
      <a:accent6>
        <a:srgbClr val="1D592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9294E2FDB89F4FB8ACF3FB610735E8" ma:contentTypeVersion="0" ma:contentTypeDescription="Create a new document." ma:contentTypeScope="" ma:versionID="ac51dda4b04f6de5e0fb66b4172ec24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923659-E8A1-4C54-8809-8F4132F6132F}">
  <ds:schemaRefs>
    <ds:schemaRef ds:uri="http://schemas.microsoft.com/office/infopath/2007/PartnerControl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www.w3.org/XML/1998/namespace"/>
  </ds:schemaRefs>
</ds:datastoreItem>
</file>

<file path=customXml/itemProps2.xml><?xml version="1.0" encoding="utf-8"?>
<ds:datastoreItem xmlns:ds="http://schemas.openxmlformats.org/officeDocument/2006/customXml" ds:itemID="{7FF15F5B-6097-4631-AC2A-4B21438DDCE4}">
  <ds:schemaRefs>
    <ds:schemaRef ds:uri="http://schemas.microsoft.com/sharepoint/v3/contenttype/forms"/>
  </ds:schemaRefs>
</ds:datastoreItem>
</file>

<file path=customXml/itemProps3.xml><?xml version="1.0" encoding="utf-8"?>
<ds:datastoreItem xmlns:ds="http://schemas.openxmlformats.org/officeDocument/2006/customXml" ds:itemID="{430B4D50-BC90-4702-A8A6-04DD6892F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6124</TotalTime>
  <Words>1316</Words>
  <Application>Microsoft Office PowerPoint</Application>
  <PresentationFormat>On-screen Show (4:3)</PresentationFormat>
  <Paragraphs>135</Paragraphs>
  <Slides>16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Corbel</vt:lpstr>
      <vt:lpstr>Nunito Sans</vt:lpstr>
      <vt:lpstr>Wingdings</vt:lpstr>
      <vt:lpstr>Office Theme</vt:lpstr>
      <vt:lpstr>1_Office Theme</vt:lpstr>
      <vt:lpstr>PowerPoint Presentation</vt:lpstr>
      <vt:lpstr>Survey table (Question #1)</vt:lpstr>
      <vt:lpstr>Number of Users Answering Each Question in the Survey (Question #2)</vt:lpstr>
      <vt:lpstr>Percentage of Users Answering Each Question in the Survey (Question #3)</vt:lpstr>
      <vt:lpstr>Warby’s Purchase Funnel (Question #4)</vt:lpstr>
      <vt:lpstr>Warby’s Purchase Funnel (Question #5)</vt:lpstr>
      <vt:lpstr>Warby’s Purchase Funnel (Question #5)</vt:lpstr>
      <vt:lpstr>Actionable Insights (Question #6)</vt:lpstr>
      <vt:lpstr>Overall Conversion Rates and Rate Comparison</vt:lpstr>
      <vt:lpstr>Differences in Purchase Rates</vt:lpstr>
      <vt:lpstr>Most Common Responses to Quiz Questions</vt:lpstr>
      <vt:lpstr>Most Commonly Purchased Style </vt:lpstr>
      <vt:lpstr>Most Common Products Purchased</vt:lpstr>
      <vt:lpstr>Most Commonly Purchased Color </vt:lpstr>
      <vt:lpstr>Most Commonly Purchased Model</vt:lpstr>
      <vt:lpstr>PowerPoint Presentation</vt:lpstr>
    </vt:vector>
  </TitlesOfParts>
  <Company>MediaConcepts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Chuck Medeiros</dc:creator>
  <cp:lastModifiedBy>Donofrio, Elizabeth</cp:lastModifiedBy>
  <cp:revision>370</cp:revision>
  <cp:lastPrinted>2013-03-25T14:39:12Z</cp:lastPrinted>
  <dcterms:created xsi:type="dcterms:W3CDTF">2010-10-06T15:28:12Z</dcterms:created>
  <dcterms:modified xsi:type="dcterms:W3CDTF">2018-07-25T15:56:34Z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0x010100AB9294E2FDB89F4FB8ACF3FB610735E8</vt:lpwstr>
  </property>
</Properties>
</file>