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8" r:id="rId2"/>
    <p:sldId id="257" r:id="rId3"/>
    <p:sldId id="259" r:id="rId4"/>
    <p:sldId id="276" r:id="rId5"/>
    <p:sldId id="277" r:id="rId6"/>
    <p:sldId id="260" r:id="rId7"/>
    <p:sldId id="274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2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EB71"/>
    <a:srgbClr val="FFFFFF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AE75-4FBE-40B5-AE29-3461B04FC704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5880E-4631-4161-9BDE-0574E3BD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90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2457D-D5B3-49B0-92C0-CA4BD7B756D7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7805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CDF0-4580-4626-BBEB-6E446341E5B4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3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8DA6-543C-4EFB-ABBA-AD397AD460FA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6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0E669-08F3-4117-8447-9817564F0E14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787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72CD-A76C-4176-BBCA-B8580257C5C7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6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3592-4F7C-4B4E-B77C-2C2ED16B2840}" type="datetime1">
              <a:rPr lang="it-IT" smtClean="0"/>
              <a:t>01/02/2022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3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8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F9BD-ACEF-4EF8-AF4B-A53A866F1766}" type="datetime1">
              <a:rPr lang="it-IT" smtClean="0"/>
              <a:t>01/02/2022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7ECEB-17EF-402C-9B1C-D3759E6EB318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70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1532D-3E16-4233-A314-FCA1F149B49B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0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0126DD-490E-48CF-AD02-B52DCADF5533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C35F4-F571-4F0D-A5F4-1865992B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522" y="2628738"/>
            <a:ext cx="9360947" cy="1143324"/>
          </a:xfrm>
        </p:spPr>
        <p:txBody>
          <a:bodyPr>
            <a:normAutofit/>
          </a:bodyPr>
          <a:lstStyle/>
          <a:p>
            <a:pPr algn="ctr"/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UAV</a:t>
            </a:r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it-IT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ugv</a:t>
            </a:r>
            <a:r>
              <a:rPr lang="it-IT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pursuit</a:t>
            </a:r>
            <a:endParaRPr lang="it-IT" sz="7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76103A-66EF-46CD-9F0C-A1CF3DE4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9911" y="4334703"/>
            <a:ext cx="9492171" cy="570672"/>
          </a:xfrm>
        </p:spPr>
        <p:txBody>
          <a:bodyPr/>
          <a:lstStyle/>
          <a:p>
            <a:pPr algn="ctr"/>
            <a:r>
              <a:rPr lang="it-IT" dirty="0"/>
              <a:t>Group 11 - Ambrosin Gioele, Andreoli Jacopo, Pastorello Edoardo</a:t>
            </a:r>
          </a:p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271A72-F828-4154-B5A7-0CEC85BE5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rcRect l="13906" t="26111" r="12500" b="13472"/>
          <a:stretch/>
        </p:blipFill>
        <p:spPr>
          <a:xfrm>
            <a:off x="4647567" y="5276563"/>
            <a:ext cx="2896865" cy="1337725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45BC2201-242A-4D2F-93AC-E063C8B141AF}"/>
              </a:ext>
            </a:extLst>
          </p:cNvPr>
          <p:cNvSpPr txBox="1">
            <a:spLocks/>
          </p:cNvSpPr>
          <p:nvPr/>
        </p:nvSpPr>
        <p:spPr>
          <a:xfrm>
            <a:off x="3464026" y="912574"/>
            <a:ext cx="5263944" cy="85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A.Y. 2021/22 - </a:t>
            </a:r>
            <a:r>
              <a:rPr lang="it-IT" dirty="0" err="1"/>
              <a:t>Robotics</a:t>
            </a:r>
            <a:r>
              <a:rPr lang="it-IT" dirty="0"/>
              <a:t> and Control 2</a:t>
            </a:r>
            <a:br>
              <a:rPr lang="it-IT" dirty="0"/>
            </a:br>
            <a:r>
              <a:rPr lang="it-IT" dirty="0" err="1"/>
              <a:t>Final</a:t>
            </a:r>
            <a:r>
              <a:rPr lang="it-IT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1499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2. Consensus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08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3. Pose </a:t>
            </a:r>
            <a:r>
              <a:rPr lang="it-IT" dirty="0" err="1"/>
              <a:t>reconstruction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4. Consensus on </a:t>
            </a:r>
            <a:r>
              <a:rPr lang="it-IT" dirty="0" err="1"/>
              <a:t>measurements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92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5. Generation of </a:t>
            </a:r>
            <a:r>
              <a:rPr lang="it-IT" dirty="0" err="1"/>
              <a:t>trajectories</a:t>
            </a:r>
            <a:r>
              <a:rPr lang="it-IT" dirty="0"/>
              <a:t> (UAV)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4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6. Extra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4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67024"/>
            <a:ext cx="9115425" cy="1123951"/>
          </a:xfrm>
        </p:spPr>
        <p:txBody>
          <a:bodyPr>
            <a:normAutofit/>
          </a:bodyPr>
          <a:lstStyle/>
          <a:p>
            <a:pPr algn="ctr"/>
            <a:r>
              <a:rPr lang="it-IT" sz="6600" dirty="0" err="1"/>
              <a:t>Results</a:t>
            </a:r>
            <a:r>
              <a:rPr lang="it-IT" sz="6600" dirty="0"/>
              <a:t> and </a:t>
            </a:r>
            <a:r>
              <a:rPr lang="it-IT" sz="6600" dirty="0" err="1"/>
              <a:t>issues</a:t>
            </a:r>
            <a:endParaRPr lang="it-IT" sz="66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6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00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71787"/>
            <a:ext cx="9115425" cy="1114426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Future </a:t>
            </a:r>
            <a:r>
              <a:rPr lang="it-IT" sz="6600" dirty="0" err="1"/>
              <a:t>developments</a:t>
            </a:r>
            <a:endParaRPr lang="it-IT" sz="66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85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43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FDB8A-CB8A-4383-BBE5-E0636448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875"/>
          </a:xfrm>
        </p:spPr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B71B0-D3F7-4A25-81D4-496D6CD9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675"/>
            <a:ext cx="9601200" cy="4581525"/>
          </a:xfrm>
        </p:spPr>
        <p:txBody>
          <a:bodyPr/>
          <a:lstStyle/>
          <a:p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Introduction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to the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applications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proposed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solution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Full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description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of project,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methods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assumptions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Simulink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models, controllers and test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trajectories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Consensus on the UAV network</a:t>
            </a: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Camera model and pose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reconstruction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Consensus on camera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measurements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Generation of UAV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trajectories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Extra (Communications, faults, etc.)</a:t>
            </a:r>
          </a:p>
          <a:p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Results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issues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Future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developments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AC382-93CE-480D-88A4-C119E020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0B6E-BB4F-4361-B735-20CE14D53345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A9F86-C0C2-4BB6-982C-9B452428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degli Studi di Padova - </a:t>
            </a:r>
            <a:r>
              <a:rPr lang="it-IT" dirty="0" err="1"/>
              <a:t>Robotics</a:t>
            </a:r>
            <a:r>
              <a:rPr lang="it-IT" dirty="0"/>
              <a:t>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AB062-DA5F-48DC-AD81-95FDABB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EED3BE-F01A-4756-A829-9291DCFB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55704" r="29583" b="11408"/>
          <a:stretch/>
        </p:blipFill>
        <p:spPr>
          <a:xfrm>
            <a:off x="6924675" y="3916680"/>
            <a:ext cx="4950460" cy="225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9784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025B8-09F5-462C-A067-7F7BFD29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66785"/>
            <a:ext cx="8361229" cy="1124430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Problem: A formation of UAVs has to track a UGV evader, that is following its own trajectory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Each UAV is provided with a camera to retrieve its relative position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wrt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the UGV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Consensus used for:</a:t>
            </a:r>
          </a:p>
          <a:p>
            <a:pPr lvl="1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Formation control</a:t>
            </a:r>
          </a:p>
          <a:p>
            <a:pPr lvl="1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UGV motion estimation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Applicable whenever an independent agent has to be followed: motion picture industry, security…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degli Studi di Padova - </a:t>
            </a:r>
            <a:r>
              <a:rPr lang="it-IT" dirty="0" err="1"/>
              <a:t>Robotics</a:t>
            </a:r>
            <a:r>
              <a:rPr lang="it-IT" dirty="0"/>
              <a:t>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79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Applications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57349"/>
            <a:ext cx="10029825" cy="44100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Cinema: how to recreate a car chase (or car spots)?</a:t>
            </a:r>
          </a:p>
          <a:p>
            <a:pPr lvl="1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Green screen – CGI</a:t>
            </a:r>
          </a:p>
          <a:p>
            <a:pPr lvl="1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Driven vehicles with staff on board – not safe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Our solution: markers (removable) + automatic drones for multiple framing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degli Studi di Padova - </a:t>
            </a:r>
            <a:r>
              <a:rPr lang="it-IT" dirty="0" err="1"/>
              <a:t>Robotics</a:t>
            </a:r>
            <a:r>
              <a:rPr lang="it-IT" dirty="0"/>
              <a:t>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4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B19E90-0594-4482-A2C8-5767825A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24" y="3602750"/>
            <a:ext cx="4805847" cy="256675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905B079-8315-413A-B52F-48D20B6BC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22"/>
          <a:stretch/>
        </p:blipFill>
        <p:spPr>
          <a:xfrm>
            <a:off x="6621472" y="3429000"/>
            <a:ext cx="5105843" cy="2857500"/>
          </a:xfrm>
          <a:prstGeom prst="rect">
            <a:avLst/>
          </a:prstGeom>
        </p:spPr>
      </p:pic>
      <p:sp>
        <p:nvSpPr>
          <p:cNvPr id="9" name="Croce 8">
            <a:extLst>
              <a:ext uri="{FF2B5EF4-FFF2-40B4-BE49-F238E27FC236}">
                <a16:creationId xmlns:a16="http://schemas.microsoft.com/office/drawing/2014/main" id="{47C68DD5-E394-4EE0-897F-C51CECDFCEC3}"/>
              </a:ext>
            </a:extLst>
          </p:cNvPr>
          <p:cNvSpPr/>
          <p:nvPr/>
        </p:nvSpPr>
        <p:spPr>
          <a:xfrm rot="1510225">
            <a:off x="6801394" y="3188860"/>
            <a:ext cx="1000125" cy="1009651"/>
          </a:xfrm>
          <a:prstGeom prst="plus">
            <a:avLst>
              <a:gd name="adj" fmla="val 49066"/>
            </a:avLst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roce 9">
            <a:extLst>
              <a:ext uri="{FF2B5EF4-FFF2-40B4-BE49-F238E27FC236}">
                <a16:creationId xmlns:a16="http://schemas.microsoft.com/office/drawing/2014/main" id="{8C69910C-4880-48F2-87EE-6E1B2641C09A}"/>
              </a:ext>
            </a:extLst>
          </p:cNvPr>
          <p:cNvSpPr/>
          <p:nvPr/>
        </p:nvSpPr>
        <p:spPr>
          <a:xfrm rot="21432224">
            <a:off x="9010122" y="3097924"/>
            <a:ext cx="1000125" cy="1009651"/>
          </a:xfrm>
          <a:prstGeom prst="plus">
            <a:avLst>
              <a:gd name="adj" fmla="val 48256"/>
            </a:avLst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8F19F49-E4D8-46D6-BE5C-382677262A1A}"/>
              </a:ext>
            </a:extLst>
          </p:cNvPr>
          <p:cNvSpPr/>
          <p:nvPr/>
        </p:nvSpPr>
        <p:spPr>
          <a:xfrm>
            <a:off x="7021879" y="3466183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2BA8F93-A279-4E9F-946E-882EE4C5D345}"/>
              </a:ext>
            </a:extLst>
          </p:cNvPr>
          <p:cNvSpPr/>
          <p:nvPr/>
        </p:nvSpPr>
        <p:spPr>
          <a:xfrm>
            <a:off x="7287582" y="3928023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B848FEC-4DEB-4A6E-B56A-00CC5F150136}"/>
              </a:ext>
            </a:extLst>
          </p:cNvPr>
          <p:cNvSpPr/>
          <p:nvPr/>
        </p:nvSpPr>
        <p:spPr>
          <a:xfrm>
            <a:off x="7651512" y="3813144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5AF9325-230F-4641-A114-DC575EEB2D81}"/>
              </a:ext>
            </a:extLst>
          </p:cNvPr>
          <p:cNvSpPr/>
          <p:nvPr/>
        </p:nvSpPr>
        <p:spPr>
          <a:xfrm>
            <a:off x="6672633" y="3560637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4832544-A6D6-4A65-9356-B407716ED069}"/>
              </a:ext>
            </a:extLst>
          </p:cNvPr>
          <p:cNvSpPr/>
          <p:nvPr/>
        </p:nvSpPr>
        <p:spPr>
          <a:xfrm rot="21104863">
            <a:off x="9177109" y="3470131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715AEB4-5C1A-4F6E-B645-1D440FB9EC0B}"/>
              </a:ext>
            </a:extLst>
          </p:cNvPr>
          <p:cNvSpPr/>
          <p:nvPr/>
        </p:nvSpPr>
        <p:spPr>
          <a:xfrm rot="21104863">
            <a:off x="9907360" y="3513410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92C320E-E0D7-47B8-9B55-93F29650CD85}"/>
              </a:ext>
            </a:extLst>
          </p:cNvPr>
          <p:cNvSpPr/>
          <p:nvPr/>
        </p:nvSpPr>
        <p:spPr>
          <a:xfrm rot="21104863">
            <a:off x="9694648" y="3739462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A25E1B2-6260-4575-8BD5-9360B8D041D0}"/>
              </a:ext>
            </a:extLst>
          </p:cNvPr>
          <p:cNvSpPr/>
          <p:nvPr/>
        </p:nvSpPr>
        <p:spPr>
          <a:xfrm rot="21104863">
            <a:off x="8952779" y="3694925"/>
            <a:ext cx="201239" cy="94454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5013BB8-094D-41CC-9602-14C519ADB915}"/>
              </a:ext>
            </a:extLst>
          </p:cNvPr>
          <p:cNvSpPr/>
          <p:nvPr/>
        </p:nvSpPr>
        <p:spPr>
          <a:xfrm>
            <a:off x="8050089" y="4363259"/>
            <a:ext cx="197659" cy="2157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F62336F-E418-4A28-9CC1-3D2658013C5A}"/>
              </a:ext>
            </a:extLst>
          </p:cNvPr>
          <p:cNvSpPr/>
          <p:nvPr/>
        </p:nvSpPr>
        <p:spPr>
          <a:xfrm>
            <a:off x="8942311" y="4780321"/>
            <a:ext cx="197659" cy="2157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D367EDF-9312-43BB-B435-4C12704C4A9F}"/>
              </a:ext>
            </a:extLst>
          </p:cNvPr>
          <p:cNvSpPr/>
          <p:nvPr/>
        </p:nvSpPr>
        <p:spPr>
          <a:xfrm>
            <a:off x="8849713" y="4079881"/>
            <a:ext cx="197659" cy="2157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EF1C9A6-82DF-47A0-AF95-E13C6BEF0743}"/>
              </a:ext>
            </a:extLst>
          </p:cNvPr>
          <p:cNvSpPr/>
          <p:nvPr/>
        </p:nvSpPr>
        <p:spPr>
          <a:xfrm>
            <a:off x="8405800" y="4913890"/>
            <a:ext cx="197659" cy="21571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8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Applications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Security: police chase (need for high performance drones)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Need additional feature extraction and learning techniques for agent recognition 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degli Studi di Padova - </a:t>
            </a:r>
            <a:r>
              <a:rPr lang="it-IT" dirty="0" err="1"/>
              <a:t>Robotics</a:t>
            </a:r>
            <a:r>
              <a:rPr lang="it-IT" dirty="0"/>
              <a:t>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DF5160-0D88-4EFB-8CFA-55E8EE29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83" y="2769345"/>
            <a:ext cx="6388409" cy="3589677"/>
          </a:xfrm>
          <a:prstGeom prst="rect">
            <a:avLst/>
          </a:prstGeom>
        </p:spPr>
      </p:pic>
      <p:sp>
        <p:nvSpPr>
          <p:cNvPr id="8" name="Croce 7">
            <a:extLst>
              <a:ext uri="{FF2B5EF4-FFF2-40B4-BE49-F238E27FC236}">
                <a16:creationId xmlns:a16="http://schemas.microsoft.com/office/drawing/2014/main" id="{A75D197C-74C4-41CD-8A8F-049017D5603B}"/>
              </a:ext>
            </a:extLst>
          </p:cNvPr>
          <p:cNvSpPr/>
          <p:nvPr/>
        </p:nvSpPr>
        <p:spPr>
          <a:xfrm rot="1510225">
            <a:off x="7977678" y="3385709"/>
            <a:ext cx="611126" cy="584624"/>
          </a:xfrm>
          <a:prstGeom prst="plus">
            <a:avLst>
              <a:gd name="adj" fmla="val 49066"/>
            </a:avLst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A32E115-0F00-4CCF-8654-CCF7C7B4DBAC}"/>
              </a:ext>
            </a:extLst>
          </p:cNvPr>
          <p:cNvSpPr/>
          <p:nvPr/>
        </p:nvSpPr>
        <p:spPr>
          <a:xfrm>
            <a:off x="8079054" y="3524248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69AEFF6-BB95-4333-9870-0B4803395307}"/>
              </a:ext>
            </a:extLst>
          </p:cNvPr>
          <p:cNvSpPr/>
          <p:nvPr/>
        </p:nvSpPr>
        <p:spPr>
          <a:xfrm>
            <a:off x="8283241" y="3847291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F4BF5F2-B81E-4142-BFF2-D19A067AE80A}"/>
              </a:ext>
            </a:extLst>
          </p:cNvPr>
          <p:cNvSpPr/>
          <p:nvPr/>
        </p:nvSpPr>
        <p:spPr>
          <a:xfrm>
            <a:off x="8483677" y="3772551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619A0FA-3893-4833-87EB-77548E75C497}"/>
              </a:ext>
            </a:extLst>
          </p:cNvPr>
          <p:cNvSpPr/>
          <p:nvPr/>
        </p:nvSpPr>
        <p:spPr>
          <a:xfrm>
            <a:off x="7882368" y="3615771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roce 12">
            <a:extLst>
              <a:ext uri="{FF2B5EF4-FFF2-40B4-BE49-F238E27FC236}">
                <a16:creationId xmlns:a16="http://schemas.microsoft.com/office/drawing/2014/main" id="{F2725188-C0D8-4AED-87D6-893E592FE3C3}"/>
              </a:ext>
            </a:extLst>
          </p:cNvPr>
          <p:cNvSpPr/>
          <p:nvPr/>
        </p:nvSpPr>
        <p:spPr>
          <a:xfrm rot="1510225">
            <a:off x="7851378" y="5018252"/>
            <a:ext cx="611126" cy="584624"/>
          </a:xfrm>
          <a:prstGeom prst="plus">
            <a:avLst>
              <a:gd name="adj" fmla="val 49066"/>
            </a:avLst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2F56B68-257F-4C92-B6C4-D4F577483D34}"/>
              </a:ext>
            </a:extLst>
          </p:cNvPr>
          <p:cNvSpPr/>
          <p:nvPr/>
        </p:nvSpPr>
        <p:spPr>
          <a:xfrm>
            <a:off x="7952754" y="5156791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FF58603-A25D-477D-9A78-8D9664B0FA38}"/>
              </a:ext>
            </a:extLst>
          </p:cNvPr>
          <p:cNvSpPr/>
          <p:nvPr/>
        </p:nvSpPr>
        <p:spPr>
          <a:xfrm>
            <a:off x="8156941" y="5479834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2352346-8D7E-48A3-B36E-C96587E70A43}"/>
              </a:ext>
            </a:extLst>
          </p:cNvPr>
          <p:cNvSpPr/>
          <p:nvPr/>
        </p:nvSpPr>
        <p:spPr>
          <a:xfrm>
            <a:off x="8357377" y="5405094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FA79D1A-7B44-4E3E-AAB4-5AEDD9EC1A40}"/>
              </a:ext>
            </a:extLst>
          </p:cNvPr>
          <p:cNvSpPr/>
          <p:nvPr/>
        </p:nvSpPr>
        <p:spPr>
          <a:xfrm>
            <a:off x="7756068" y="5248314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roce 17">
            <a:extLst>
              <a:ext uri="{FF2B5EF4-FFF2-40B4-BE49-F238E27FC236}">
                <a16:creationId xmlns:a16="http://schemas.microsoft.com/office/drawing/2014/main" id="{14A3514C-BDA3-4E5F-A403-2033064A8EEF}"/>
              </a:ext>
            </a:extLst>
          </p:cNvPr>
          <p:cNvSpPr/>
          <p:nvPr/>
        </p:nvSpPr>
        <p:spPr>
          <a:xfrm rot="21376224">
            <a:off x="10662994" y="4174741"/>
            <a:ext cx="611126" cy="584624"/>
          </a:xfrm>
          <a:prstGeom prst="plus">
            <a:avLst>
              <a:gd name="adj" fmla="val 49066"/>
            </a:avLst>
          </a:prstGeom>
          <a:solidFill>
            <a:srgbClr val="FFFFFF"/>
          </a:solidFill>
          <a:ln>
            <a:solidFill>
              <a:schemeClr val="bg1"/>
            </a:solidFill>
          </a:ln>
          <a:scene3d>
            <a:camera prst="isometricOffAxis1To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6AC6445-BC4E-48E3-B867-6DA50DC643E2}"/>
              </a:ext>
            </a:extLst>
          </p:cNvPr>
          <p:cNvSpPr/>
          <p:nvPr/>
        </p:nvSpPr>
        <p:spPr>
          <a:xfrm>
            <a:off x="10719432" y="4366349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E323A8CB-A266-436B-B2AD-48D5ED40E2C0}"/>
              </a:ext>
            </a:extLst>
          </p:cNvPr>
          <p:cNvSpPr/>
          <p:nvPr/>
        </p:nvSpPr>
        <p:spPr>
          <a:xfrm>
            <a:off x="11068070" y="4585294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5AFFE49-2A82-454D-BFBF-F0860D784E70}"/>
              </a:ext>
            </a:extLst>
          </p:cNvPr>
          <p:cNvSpPr/>
          <p:nvPr/>
        </p:nvSpPr>
        <p:spPr>
          <a:xfrm>
            <a:off x="11210057" y="4411715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CAC8F34-3B26-42FF-947F-939249C49224}"/>
              </a:ext>
            </a:extLst>
          </p:cNvPr>
          <p:cNvSpPr/>
          <p:nvPr/>
        </p:nvSpPr>
        <p:spPr>
          <a:xfrm>
            <a:off x="10579643" y="4564028"/>
            <a:ext cx="149612" cy="7474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3EA815B-F187-4448-9F52-034C780E64BA}"/>
              </a:ext>
            </a:extLst>
          </p:cNvPr>
          <p:cNvCxnSpPr/>
          <p:nvPr/>
        </p:nvCxnSpPr>
        <p:spPr>
          <a:xfrm>
            <a:off x="8283241" y="3772551"/>
            <a:ext cx="1056722" cy="1143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683F87D-2C37-495B-9F47-BAC91A6800F5}"/>
              </a:ext>
            </a:extLst>
          </p:cNvPr>
          <p:cNvCxnSpPr>
            <a:cxnSpLocks/>
          </p:cNvCxnSpPr>
          <p:nvPr/>
        </p:nvCxnSpPr>
        <p:spPr>
          <a:xfrm flipV="1">
            <a:off x="8201787" y="5103800"/>
            <a:ext cx="1274578" cy="301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77CC483-53F5-4AD0-9AC5-71E447D2997A}"/>
              </a:ext>
            </a:extLst>
          </p:cNvPr>
          <p:cNvCxnSpPr>
            <a:cxnSpLocks/>
          </p:cNvCxnSpPr>
          <p:nvPr/>
        </p:nvCxnSpPr>
        <p:spPr>
          <a:xfrm flipH="1">
            <a:off x="9778897" y="4512265"/>
            <a:ext cx="1163431" cy="435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479F169C-5190-4B66-A211-544696AF4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29" t="17228" r="30712" b="42123"/>
          <a:stretch/>
        </p:blipFill>
        <p:spPr>
          <a:xfrm>
            <a:off x="898931" y="2843938"/>
            <a:ext cx="3275411" cy="2238117"/>
          </a:xfrm>
          <a:prstGeom prst="rect">
            <a:avLst/>
          </a:pr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45EDEFC5-CD8B-4FCB-9727-72121E2112DF}"/>
              </a:ext>
            </a:extLst>
          </p:cNvPr>
          <p:cNvSpPr/>
          <p:nvPr/>
        </p:nvSpPr>
        <p:spPr>
          <a:xfrm>
            <a:off x="2972896" y="3593040"/>
            <a:ext cx="491891" cy="5085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CD470ED-8A67-4D9E-A1E2-40912E95251F}"/>
              </a:ext>
            </a:extLst>
          </p:cNvPr>
          <p:cNvSpPr/>
          <p:nvPr/>
        </p:nvSpPr>
        <p:spPr>
          <a:xfrm>
            <a:off x="1959842" y="4003764"/>
            <a:ext cx="491891" cy="5085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558A044F-1308-404C-B1EC-636E36A1BE69}"/>
              </a:ext>
            </a:extLst>
          </p:cNvPr>
          <p:cNvSpPr/>
          <p:nvPr/>
        </p:nvSpPr>
        <p:spPr>
          <a:xfrm>
            <a:off x="1311201" y="4309777"/>
            <a:ext cx="491891" cy="508501"/>
          </a:xfrm>
          <a:prstGeom prst="rect">
            <a:avLst/>
          </a:prstGeom>
          <a:noFill/>
          <a:ln>
            <a:solidFill>
              <a:srgbClr val="4BE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CE92CE-BC1A-4C38-9C70-F12A95FC1C7E}"/>
              </a:ext>
            </a:extLst>
          </p:cNvPr>
          <p:cNvSpPr/>
          <p:nvPr/>
        </p:nvSpPr>
        <p:spPr>
          <a:xfrm>
            <a:off x="3722013" y="3630410"/>
            <a:ext cx="491891" cy="508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Leader following strategy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only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orientation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(leader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kept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in front of UGV)</a:t>
            </a: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At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least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4 markers on the UGV to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retrieve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relative UAV-UGV position,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keep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fixed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distance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wrt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the agent (P4P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Given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relative positions, the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drones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try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maximize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their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relative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distances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wrt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the 2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neighboring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drones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(no one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knows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how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many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drones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there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-&gt; Consensus).</a:t>
            </a:r>
            <a:br>
              <a:rPr lang="it-IT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All</a:t>
            </a:r>
            <a:r>
              <a:rPr lang="it-IT" dirty="0">
                <a:solidFill>
                  <a:srgbClr val="FF0000"/>
                </a:solidFill>
              </a:rPr>
              <a:t> info on position </a:t>
            </a:r>
            <a:r>
              <a:rPr lang="it-IT" dirty="0" err="1">
                <a:solidFill>
                  <a:srgbClr val="FF0000"/>
                </a:solidFill>
              </a:rPr>
              <a:t>given</a:t>
            </a:r>
            <a:r>
              <a:rPr lang="it-IT" dirty="0">
                <a:solidFill>
                  <a:srgbClr val="FF0000"/>
                </a:solidFill>
              </a:rPr>
              <a:t> by the camera, </a:t>
            </a: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 by </a:t>
            </a:r>
            <a:r>
              <a:rPr lang="it-IT" dirty="0" err="1">
                <a:solidFill>
                  <a:srgbClr val="FF0000"/>
                </a:solidFill>
              </a:rPr>
              <a:t>communications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between</a:t>
            </a:r>
            <a:r>
              <a:rPr lang="it-IT" dirty="0">
                <a:solidFill>
                  <a:srgbClr val="FF0000"/>
                </a:solidFill>
              </a:rPr>
              <a:t> single </a:t>
            </a:r>
            <a:r>
              <a:rPr lang="it-IT" dirty="0" err="1">
                <a:solidFill>
                  <a:srgbClr val="FF0000"/>
                </a:solidFill>
              </a:rPr>
              <a:t>drones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After the UGV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has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moved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each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drone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estimates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direction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motion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-&gt; new consensus for common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measurement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Common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motion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. After N steps,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repeat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consensus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04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71787"/>
            <a:ext cx="9115425" cy="1114426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The project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1.a </a:t>
            </a:r>
            <a:r>
              <a:rPr lang="it-IT" dirty="0" err="1"/>
              <a:t>Simulink</a:t>
            </a:r>
            <a:r>
              <a:rPr lang="it-IT" dirty="0"/>
              <a:t>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84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1.b Controllers and </a:t>
            </a:r>
            <a:r>
              <a:rPr lang="it-IT" dirty="0" err="1"/>
              <a:t>trajectories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663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Personalizzato 9">
      <a:dk1>
        <a:srgbClr val="C80000"/>
      </a:dk1>
      <a:lt1>
        <a:srgbClr val="F2F2F2"/>
      </a:lt1>
      <a:dk2>
        <a:srgbClr val="C80000"/>
      </a:dk2>
      <a:lt2>
        <a:srgbClr val="F2F2F2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100</TotalTime>
  <Words>650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Ritaglio</vt:lpstr>
      <vt:lpstr>UAVs on ugv pursuit</vt:lpstr>
      <vt:lpstr>Summary</vt:lpstr>
      <vt:lpstr>Introduction and motivation</vt:lpstr>
      <vt:lpstr>Applications 1/2</vt:lpstr>
      <vt:lpstr>Applications 2/2</vt:lpstr>
      <vt:lpstr>Proposed solution</vt:lpstr>
      <vt:lpstr>The project</vt:lpstr>
      <vt:lpstr>1.a Simulink models</vt:lpstr>
      <vt:lpstr>1.b Controllers and trajectories</vt:lpstr>
      <vt:lpstr>2. Consensus</vt:lpstr>
      <vt:lpstr>3. Pose reconstruction</vt:lpstr>
      <vt:lpstr>4. Consensus on measurements</vt:lpstr>
      <vt:lpstr>5. Generation of trajectories (UAV)</vt:lpstr>
      <vt:lpstr>6. Extra</vt:lpstr>
      <vt:lpstr>Results and issues</vt:lpstr>
      <vt:lpstr>Results</vt:lpstr>
      <vt:lpstr>Issues</vt:lpstr>
      <vt:lpstr>Future developments</vt:lpstr>
      <vt:lpstr>Further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on ugv pursuit</dc:title>
  <dc:creator>Pastorello Edoardo</dc:creator>
  <cp:lastModifiedBy>Pastorello Edoardo</cp:lastModifiedBy>
  <cp:revision>4</cp:revision>
  <dcterms:created xsi:type="dcterms:W3CDTF">2022-02-01T10:57:40Z</dcterms:created>
  <dcterms:modified xsi:type="dcterms:W3CDTF">2022-02-01T18:44:36Z</dcterms:modified>
</cp:coreProperties>
</file>