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20"/>
  </p:notesMasterIdLst>
  <p:sldIdLst>
    <p:sldId id="258" r:id="rId2"/>
    <p:sldId id="257" r:id="rId3"/>
    <p:sldId id="259" r:id="rId4"/>
    <p:sldId id="260" r:id="rId5"/>
    <p:sldId id="274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73" r:id="rId14"/>
    <p:sldId id="268" r:id="rId15"/>
    <p:sldId id="269" r:id="rId16"/>
    <p:sldId id="272" r:id="rId17"/>
    <p:sldId id="271" r:id="rId18"/>
    <p:sldId id="275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49" autoAdjust="0"/>
    <p:restoredTop sz="94660"/>
  </p:normalViewPr>
  <p:slideViewPr>
    <p:cSldViewPr snapToGrid="0">
      <p:cViewPr varScale="1">
        <p:scale>
          <a:sx n="67" d="100"/>
          <a:sy n="67" d="100"/>
        </p:scale>
        <p:origin x="46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ADAE75-4FBE-40B5-AE29-3461B04FC704}" type="datetimeFigureOut">
              <a:rPr lang="it-IT" smtClean="0"/>
              <a:t>01/02/2022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85880E-4631-4161-9BDE-0574E3BDA9C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439048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6D2457D-D5B3-49B0-92C0-CA4BD7B756D7}" type="datetime1">
              <a:rPr lang="it-IT" smtClean="0"/>
              <a:t>01/02/2022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it-IT"/>
              <a:t>Università degli Studi di Padova - Robotics and Control 2 - Group 11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B6355CB-E56E-4714-B435-1B8CDA2D5858}" type="slidenum">
              <a:rPr lang="it-IT" smtClean="0"/>
              <a:t>‹N›</a:t>
            </a:fld>
            <a:endParaRPr lang="it-IT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8778054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ECDF0-4580-4626-BBEB-6E446341E5B4}" type="datetime1">
              <a:rPr lang="it-IT" smtClean="0"/>
              <a:t>01/02/2022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Università degli Studi di Padova - Robotics and Control 2 - Group 11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355CB-E56E-4714-B435-1B8CDA2D585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38313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98DA6-543C-4EFB-ABBA-AD397AD460FA}" type="datetime1">
              <a:rPr lang="it-IT" smtClean="0"/>
              <a:t>01/02/2022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Università degli Studi di Padova - Robotics and Control 2 - Group 11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355CB-E56E-4714-B435-1B8CDA2D585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30956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B8A92-B383-4A6A-B687-CF371DBCE970}" type="datetime1">
              <a:rPr lang="it-IT" smtClean="0"/>
              <a:t>01/02/2022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Università degli Studi di Padova - Robotics and Control 2 - Group 11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355CB-E56E-4714-B435-1B8CDA2D585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61693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220E669-08F3-4117-8447-9817564F0E14}" type="datetime1">
              <a:rPr lang="it-IT" smtClean="0"/>
              <a:t>01/02/2022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r>
              <a:rPr lang="it-IT"/>
              <a:t>Università degli Studi di Padova - Robotics and Control 2 - Group 11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B6355CB-E56E-4714-B435-1B8CDA2D5858}" type="slidenum">
              <a:rPr lang="it-IT" smtClean="0"/>
              <a:t>‹N›</a:t>
            </a:fld>
            <a:endParaRPr lang="it-IT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1978754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E72CD-A76C-4176-BBCA-B8580257C5C7}" type="datetime1">
              <a:rPr lang="it-IT" smtClean="0"/>
              <a:t>01/02/2022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Università degli Studi di Padova - Robotics and Control 2 - Group 11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355CB-E56E-4714-B435-1B8CDA2D585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31668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C3592-4F7C-4B4E-B77C-2C2ED16B2840}" type="datetime1">
              <a:rPr lang="it-IT" smtClean="0"/>
              <a:t>01/02/2022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Università degli Studi di Padova - Robotics and Control 2 - Group 11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355CB-E56E-4714-B435-1B8CDA2D585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37356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039FA-8CA8-4B25-9523-2C7E697FABF7}" type="datetime1">
              <a:rPr lang="it-IT" smtClean="0"/>
              <a:t>01/02/2022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Università degli Studi di Padova - Robotics and Control 2 - Group 11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355CB-E56E-4714-B435-1B8CDA2D585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05878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9F9BD-ACEF-4EF8-AF4B-A53A866F1766}" type="datetime1">
              <a:rPr lang="it-IT" smtClean="0"/>
              <a:t>01/02/2022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Università degli Studi di Padova - Robotics and Control 2 - Group 11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355CB-E56E-4714-B435-1B8CDA2D585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1854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2F7ECEB-17EF-402C-9B1C-D3759E6EB318}" type="datetime1">
              <a:rPr lang="it-IT" smtClean="0"/>
              <a:t>01/02/2022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it-IT"/>
              <a:t>Università degli Studi di Padova - Robotics and Control 2 - Group 11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B6355CB-E56E-4714-B435-1B8CDA2D5858}" type="slidenum">
              <a:rPr lang="it-IT" smtClean="0"/>
              <a:t>‹N›</a:t>
            </a:fld>
            <a:endParaRPr lang="it-IT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48703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CF1532D-3E16-4233-A314-FCA1F149B49B}" type="datetime1">
              <a:rPr lang="it-IT" smtClean="0"/>
              <a:t>01/02/2022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it-IT"/>
              <a:t>Università degli Studi di Padova - Robotics and Control 2 - Group 11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B6355CB-E56E-4714-B435-1B8CDA2D5858}" type="slidenum">
              <a:rPr lang="it-IT" smtClean="0"/>
              <a:t>‹N›</a:t>
            </a:fld>
            <a:endParaRPr lang="it-IT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60249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F40126DD-490E-48CF-AD02-B52DCADF5533}" type="datetime1">
              <a:rPr lang="it-IT" smtClean="0"/>
              <a:t>01/02/2022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r>
              <a:rPr lang="it-IT"/>
              <a:t>Università degli Studi di Padova - Robotics and Control 2 - Group 11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8B6355CB-E56E-4714-B435-1B8CDA2D5858}" type="slidenum">
              <a:rPr lang="it-IT" smtClean="0"/>
              <a:t>‹N›</a:t>
            </a:fld>
            <a:endParaRPr lang="it-IT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04919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17C35F4-F571-4F0D-A5F4-1865992B5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5522" y="2628738"/>
            <a:ext cx="9360947" cy="1143324"/>
          </a:xfrm>
        </p:spPr>
        <p:txBody>
          <a:bodyPr>
            <a:normAutofit/>
          </a:bodyPr>
          <a:lstStyle/>
          <a:p>
            <a:pPr algn="ctr"/>
            <a:r>
              <a:rPr lang="it-IT" sz="7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UAV</a:t>
            </a:r>
            <a:r>
              <a:rPr lang="it-IT" sz="4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  <a:r>
              <a:rPr lang="it-IT" sz="7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on </a:t>
            </a:r>
            <a:r>
              <a:rPr lang="it-IT" sz="7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ugv</a:t>
            </a:r>
            <a:r>
              <a:rPr lang="it-IT" sz="7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t-IT" sz="7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pursuit</a:t>
            </a:r>
            <a:endParaRPr lang="it-IT" sz="7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676103A-66EF-46CD-9F0C-A1CF3DE49E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49911" y="4334703"/>
            <a:ext cx="9492171" cy="570672"/>
          </a:xfrm>
        </p:spPr>
        <p:txBody>
          <a:bodyPr/>
          <a:lstStyle/>
          <a:p>
            <a:pPr algn="ctr"/>
            <a:r>
              <a:rPr lang="it-IT" dirty="0"/>
              <a:t>Group 11 - Ambrosin Gioele, Andreoli Jacopo, Pastorello Edoardo</a:t>
            </a:r>
          </a:p>
          <a:p>
            <a:pPr algn="ctr"/>
            <a:endParaRPr lang="it-IT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3B271A72-F828-4154-B5A7-0CEC85BE505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8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9000"/>
                    </a14:imgEffect>
                  </a14:imgLayer>
                </a14:imgProps>
              </a:ext>
            </a:extLst>
          </a:blip>
          <a:srcRect l="13906" t="26111" r="12500" b="13472"/>
          <a:stretch/>
        </p:blipFill>
        <p:spPr>
          <a:xfrm>
            <a:off x="4647567" y="5276563"/>
            <a:ext cx="2896865" cy="1337725"/>
          </a:xfrm>
          <a:prstGeom prst="rect">
            <a:avLst/>
          </a:prstGeom>
        </p:spPr>
      </p:pic>
      <p:sp>
        <p:nvSpPr>
          <p:cNvPr id="15" name="Sottotitolo 2">
            <a:extLst>
              <a:ext uri="{FF2B5EF4-FFF2-40B4-BE49-F238E27FC236}">
                <a16:creationId xmlns:a16="http://schemas.microsoft.com/office/drawing/2014/main" id="{45BC2201-242A-4D2F-93AC-E063C8B141AF}"/>
              </a:ext>
            </a:extLst>
          </p:cNvPr>
          <p:cNvSpPr txBox="1">
            <a:spLocks/>
          </p:cNvSpPr>
          <p:nvPr/>
        </p:nvSpPr>
        <p:spPr>
          <a:xfrm>
            <a:off x="3464026" y="912574"/>
            <a:ext cx="5263944" cy="8579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  <a:defRPr sz="23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A.Y. 2021/22 - </a:t>
            </a:r>
            <a:r>
              <a:rPr lang="it-IT" dirty="0" err="1"/>
              <a:t>Robotics</a:t>
            </a:r>
            <a:r>
              <a:rPr lang="it-IT" dirty="0"/>
              <a:t> and Control 2</a:t>
            </a:r>
            <a:br>
              <a:rPr lang="it-IT" dirty="0"/>
            </a:br>
            <a:r>
              <a:rPr lang="it-IT" dirty="0" err="1"/>
              <a:t>Final</a:t>
            </a:r>
            <a:r>
              <a:rPr lang="it-IT" dirty="0"/>
              <a:t> project</a:t>
            </a:r>
          </a:p>
        </p:txBody>
      </p:sp>
    </p:spTree>
    <p:extLst>
      <p:ext uri="{BB962C8B-B14F-4D97-AF65-F5344CB8AC3E}">
        <p14:creationId xmlns:p14="http://schemas.microsoft.com/office/powerpoint/2010/main" val="7149911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8A2FBFB-5826-42F2-9EC4-56B2645C6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00100"/>
          </a:xfrm>
        </p:spPr>
        <p:txBody>
          <a:bodyPr/>
          <a:lstStyle/>
          <a:p>
            <a:r>
              <a:rPr lang="it-IT" dirty="0"/>
              <a:t>4. Consensus on </a:t>
            </a:r>
            <a:r>
              <a:rPr lang="it-IT" dirty="0" err="1"/>
              <a:t>measurements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934A848-A37D-4860-8A9C-301D541201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57349"/>
            <a:ext cx="9601200" cy="4410075"/>
          </a:xfrm>
        </p:spPr>
        <p:txBody>
          <a:bodyPr/>
          <a:lstStyle/>
          <a:p>
            <a:r>
              <a:rPr lang="it-IT" dirty="0">
                <a:solidFill>
                  <a:schemeClr val="bg1">
                    <a:lumMod val="10000"/>
                  </a:schemeClr>
                </a:solidFill>
              </a:rPr>
              <a:t>testo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271D78D-EA5C-4443-997B-9CC38225A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B8A92-B383-4A6A-B687-CF371DBCE970}" type="datetime1">
              <a:rPr lang="it-IT" smtClean="0"/>
              <a:t>01/02/2022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D377F84-653E-4121-A4E9-656C5C411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Università degli Studi di Padova - Robotics and Control 2 - Group 11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3F88DF7-AF03-4A4E-B2F7-BAFBC2B7F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355CB-E56E-4714-B435-1B8CDA2D5858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979273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8A2FBFB-5826-42F2-9EC4-56B2645C6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00100"/>
          </a:xfrm>
        </p:spPr>
        <p:txBody>
          <a:bodyPr/>
          <a:lstStyle/>
          <a:p>
            <a:r>
              <a:rPr lang="it-IT" dirty="0"/>
              <a:t>5. Generation of </a:t>
            </a:r>
            <a:r>
              <a:rPr lang="it-IT" dirty="0" err="1"/>
              <a:t>trajectories</a:t>
            </a:r>
            <a:r>
              <a:rPr lang="it-IT" dirty="0"/>
              <a:t> (UAV)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934A848-A37D-4860-8A9C-301D541201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57349"/>
            <a:ext cx="9601200" cy="4410075"/>
          </a:xfrm>
        </p:spPr>
        <p:txBody>
          <a:bodyPr/>
          <a:lstStyle/>
          <a:p>
            <a:r>
              <a:rPr lang="it-IT" dirty="0">
                <a:solidFill>
                  <a:schemeClr val="bg1">
                    <a:lumMod val="10000"/>
                  </a:schemeClr>
                </a:solidFill>
              </a:rPr>
              <a:t>testo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271D78D-EA5C-4443-997B-9CC38225A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B8A92-B383-4A6A-B687-CF371DBCE970}" type="datetime1">
              <a:rPr lang="it-IT" smtClean="0"/>
              <a:t>01/02/2022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D377F84-653E-4121-A4E9-656C5C411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Università degli Studi di Padova - Robotics and Control 2 - Group 11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3F88DF7-AF03-4A4E-B2F7-BAFBC2B7F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355CB-E56E-4714-B435-1B8CDA2D5858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008468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8A2FBFB-5826-42F2-9EC4-56B2645C6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00100"/>
          </a:xfrm>
        </p:spPr>
        <p:txBody>
          <a:bodyPr/>
          <a:lstStyle/>
          <a:p>
            <a:r>
              <a:rPr lang="it-IT" dirty="0"/>
              <a:t>6. Extra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934A848-A37D-4860-8A9C-301D541201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57349"/>
            <a:ext cx="9601200" cy="4410075"/>
          </a:xfrm>
        </p:spPr>
        <p:txBody>
          <a:bodyPr/>
          <a:lstStyle/>
          <a:p>
            <a:r>
              <a:rPr lang="it-IT" dirty="0">
                <a:solidFill>
                  <a:schemeClr val="bg1">
                    <a:lumMod val="10000"/>
                  </a:schemeClr>
                </a:solidFill>
              </a:rPr>
              <a:t>testo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271D78D-EA5C-4443-997B-9CC38225A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B8A92-B383-4A6A-B687-CF371DBCE970}" type="datetime1">
              <a:rPr lang="it-IT" smtClean="0"/>
              <a:t>01/02/2022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D377F84-653E-4121-A4E9-656C5C411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Università degli Studi di Padova - Robotics and Control 2 - Group 11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3F88DF7-AF03-4A4E-B2F7-BAFBC2B7F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355CB-E56E-4714-B435-1B8CDA2D5858}" type="slidenum">
              <a:rPr lang="it-IT" smtClean="0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44456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15B504E-B198-4D03-933E-EBD29F10F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8287" y="2867024"/>
            <a:ext cx="9115425" cy="1123951"/>
          </a:xfrm>
        </p:spPr>
        <p:txBody>
          <a:bodyPr>
            <a:normAutofit/>
          </a:bodyPr>
          <a:lstStyle/>
          <a:p>
            <a:pPr algn="ctr"/>
            <a:r>
              <a:rPr lang="it-IT" sz="6600" dirty="0" err="1"/>
              <a:t>Results</a:t>
            </a:r>
            <a:r>
              <a:rPr lang="it-IT" sz="6600" dirty="0"/>
              <a:t> and </a:t>
            </a:r>
            <a:r>
              <a:rPr lang="it-IT" sz="6600" dirty="0" err="1"/>
              <a:t>issues</a:t>
            </a:r>
            <a:endParaRPr lang="it-IT" sz="6600" dirty="0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5A42C8C4-1B7C-4BF3-AD22-2E8B64334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039FA-8CA8-4B25-9523-2C7E697FABF7}" type="datetime1">
              <a:rPr lang="it-IT" smtClean="0"/>
              <a:t>01/02/2022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EC28B4F4-7F40-4569-A605-F6277E252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Università degli Studi di Padova - Robotics and Control 2 - Group 11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4990B6D8-CC97-4A20-8EDA-0DF1E913E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355CB-E56E-4714-B435-1B8CDA2D5858}" type="slidenum">
              <a:rPr lang="it-IT" smtClean="0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666714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8A2FBFB-5826-42F2-9EC4-56B2645C6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00100"/>
          </a:xfrm>
        </p:spPr>
        <p:txBody>
          <a:bodyPr/>
          <a:lstStyle/>
          <a:p>
            <a:r>
              <a:rPr lang="it-IT" dirty="0" err="1"/>
              <a:t>Results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934A848-A37D-4860-8A9C-301D541201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57349"/>
            <a:ext cx="9601200" cy="4410075"/>
          </a:xfrm>
        </p:spPr>
        <p:txBody>
          <a:bodyPr/>
          <a:lstStyle/>
          <a:p>
            <a:r>
              <a:rPr lang="it-IT" dirty="0">
                <a:solidFill>
                  <a:schemeClr val="bg1">
                    <a:lumMod val="10000"/>
                  </a:schemeClr>
                </a:solidFill>
              </a:rPr>
              <a:t>testo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271D78D-EA5C-4443-997B-9CC38225A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B8A92-B383-4A6A-B687-CF371DBCE970}" type="datetime1">
              <a:rPr lang="it-IT" smtClean="0"/>
              <a:t>01/02/2022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D377F84-653E-4121-A4E9-656C5C411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Università degli Studi di Padova - Robotics and Control 2 - Group 11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3F88DF7-AF03-4A4E-B2F7-BAFBC2B7F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355CB-E56E-4714-B435-1B8CDA2D5858}" type="slidenum">
              <a:rPr lang="it-IT" smtClean="0"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927138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8A2FBFB-5826-42F2-9EC4-56B2645C6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00100"/>
          </a:xfrm>
        </p:spPr>
        <p:txBody>
          <a:bodyPr/>
          <a:lstStyle/>
          <a:p>
            <a:r>
              <a:rPr lang="it-IT" dirty="0"/>
              <a:t>Issues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934A848-A37D-4860-8A9C-301D541201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57349"/>
            <a:ext cx="9601200" cy="4410075"/>
          </a:xfrm>
        </p:spPr>
        <p:txBody>
          <a:bodyPr/>
          <a:lstStyle/>
          <a:p>
            <a:r>
              <a:rPr lang="it-IT" dirty="0">
                <a:solidFill>
                  <a:schemeClr val="bg1">
                    <a:lumMod val="10000"/>
                  </a:schemeClr>
                </a:solidFill>
              </a:rPr>
              <a:t>testo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271D78D-EA5C-4443-997B-9CC38225A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B8A92-B383-4A6A-B687-CF371DBCE970}" type="datetime1">
              <a:rPr lang="it-IT" smtClean="0"/>
              <a:t>01/02/2022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D377F84-653E-4121-A4E9-656C5C411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Università degli Studi di Padova - Robotics and Control 2 - Group 11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3F88DF7-AF03-4A4E-B2F7-BAFBC2B7F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355CB-E56E-4714-B435-1B8CDA2D5858}" type="slidenum">
              <a:rPr lang="it-IT" smtClean="0"/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940016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15B504E-B198-4D03-933E-EBD29F10F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8287" y="2871787"/>
            <a:ext cx="9115425" cy="1114426"/>
          </a:xfrm>
        </p:spPr>
        <p:txBody>
          <a:bodyPr>
            <a:normAutofit/>
          </a:bodyPr>
          <a:lstStyle/>
          <a:p>
            <a:pPr algn="ctr"/>
            <a:r>
              <a:rPr lang="it-IT" sz="6600" dirty="0"/>
              <a:t>Future </a:t>
            </a:r>
            <a:r>
              <a:rPr lang="it-IT" sz="6600" dirty="0" err="1"/>
              <a:t>developments</a:t>
            </a:r>
            <a:endParaRPr lang="it-IT" sz="6600" dirty="0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5A42C8C4-1B7C-4BF3-AD22-2E8B64334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039FA-8CA8-4B25-9523-2C7E697FABF7}" type="datetime1">
              <a:rPr lang="it-IT" smtClean="0"/>
              <a:t>01/02/2022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EC28B4F4-7F40-4569-A605-F6277E252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Università degli Studi di Padova - Robotics and Control 2 - Group 11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4990B6D8-CC97-4A20-8EDA-0DF1E913E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355CB-E56E-4714-B435-1B8CDA2D5858}" type="slidenum">
              <a:rPr lang="it-IT" smtClean="0"/>
              <a:t>16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318502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8A2FBFB-5826-42F2-9EC4-56B2645C6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00100"/>
          </a:xfrm>
        </p:spPr>
        <p:txBody>
          <a:bodyPr/>
          <a:lstStyle/>
          <a:p>
            <a:r>
              <a:rPr lang="it-IT" dirty="0" err="1"/>
              <a:t>Further</a:t>
            </a:r>
            <a:r>
              <a:rPr lang="it-IT" dirty="0"/>
              <a:t> </a:t>
            </a:r>
            <a:r>
              <a:rPr lang="it-IT" dirty="0" err="1"/>
              <a:t>development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934A848-A37D-4860-8A9C-301D541201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57349"/>
            <a:ext cx="9601200" cy="4410075"/>
          </a:xfrm>
        </p:spPr>
        <p:txBody>
          <a:bodyPr/>
          <a:lstStyle/>
          <a:p>
            <a:r>
              <a:rPr lang="it-IT" dirty="0">
                <a:solidFill>
                  <a:schemeClr val="bg1">
                    <a:lumMod val="10000"/>
                  </a:schemeClr>
                </a:solidFill>
              </a:rPr>
              <a:t>testo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271D78D-EA5C-4443-997B-9CC38225A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B8A92-B383-4A6A-B687-CF371DBCE970}" type="datetime1">
              <a:rPr lang="it-IT" smtClean="0"/>
              <a:t>01/02/2022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D377F84-653E-4121-A4E9-656C5C411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Università degli Studi di Padova - Robotics and Control 2 - Group 11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3F88DF7-AF03-4A4E-B2F7-BAFBC2B7F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355CB-E56E-4714-B435-1B8CDA2D5858}" type="slidenum">
              <a:rPr lang="it-IT" smtClean="0"/>
              <a:t>17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674362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F2025B8-09F5-462C-A067-7F7BFD2910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385" y="2866785"/>
            <a:ext cx="8361229" cy="1124430"/>
          </a:xfrm>
        </p:spPr>
        <p:txBody>
          <a:bodyPr/>
          <a:lstStyle/>
          <a:p>
            <a:r>
              <a:rPr lang="it-IT" dirty="0"/>
              <a:t>Thank </a:t>
            </a:r>
            <a:r>
              <a:rPr lang="it-IT" dirty="0" err="1"/>
              <a:t>you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2514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43FDB8A-CB8A-4383-BBE5-E06364483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04875"/>
          </a:xfrm>
        </p:spPr>
        <p:txBody>
          <a:bodyPr/>
          <a:lstStyle/>
          <a:p>
            <a:r>
              <a:rPr lang="it-IT" dirty="0" err="1"/>
              <a:t>Summary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98B71B0-D3F7-4A25-81D4-496D6CD9E7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90675"/>
            <a:ext cx="9601200" cy="4581525"/>
          </a:xfrm>
        </p:spPr>
        <p:txBody>
          <a:bodyPr/>
          <a:lstStyle/>
          <a:p>
            <a:r>
              <a:rPr lang="it-IT" dirty="0" err="1">
                <a:solidFill>
                  <a:schemeClr val="bg1">
                    <a:lumMod val="10000"/>
                  </a:schemeClr>
                </a:solidFill>
              </a:rPr>
              <a:t>Introduction</a:t>
            </a:r>
            <a:r>
              <a:rPr lang="it-IT" dirty="0">
                <a:solidFill>
                  <a:schemeClr val="bg1">
                    <a:lumMod val="10000"/>
                  </a:schemeClr>
                </a:solidFill>
              </a:rPr>
              <a:t> to the </a:t>
            </a:r>
            <a:r>
              <a:rPr lang="it-IT" dirty="0" err="1">
                <a:solidFill>
                  <a:schemeClr val="bg1">
                    <a:lumMod val="10000"/>
                  </a:schemeClr>
                </a:solidFill>
              </a:rPr>
              <a:t>problem</a:t>
            </a:r>
            <a:r>
              <a:rPr lang="it-IT" dirty="0">
                <a:solidFill>
                  <a:schemeClr val="bg1">
                    <a:lumMod val="10000"/>
                  </a:schemeClr>
                </a:solidFill>
              </a:rPr>
              <a:t>, </a:t>
            </a:r>
            <a:r>
              <a:rPr lang="it-IT" dirty="0" err="1">
                <a:solidFill>
                  <a:schemeClr val="bg1">
                    <a:lumMod val="10000"/>
                  </a:schemeClr>
                </a:solidFill>
              </a:rPr>
              <a:t>applications</a:t>
            </a:r>
            <a:r>
              <a:rPr lang="it-IT" dirty="0">
                <a:solidFill>
                  <a:schemeClr val="bg1">
                    <a:lumMod val="10000"/>
                  </a:schemeClr>
                </a:solidFill>
              </a:rPr>
              <a:t> and </a:t>
            </a:r>
            <a:r>
              <a:rPr lang="it-IT" dirty="0" err="1">
                <a:solidFill>
                  <a:schemeClr val="bg1">
                    <a:lumMod val="10000"/>
                  </a:schemeClr>
                </a:solidFill>
              </a:rPr>
              <a:t>proposed</a:t>
            </a:r>
            <a:r>
              <a:rPr lang="it-IT" dirty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it-IT" dirty="0" err="1">
                <a:solidFill>
                  <a:schemeClr val="bg1">
                    <a:lumMod val="10000"/>
                  </a:schemeClr>
                </a:solidFill>
              </a:rPr>
              <a:t>solution</a:t>
            </a:r>
            <a:endParaRPr lang="it-IT" dirty="0">
              <a:solidFill>
                <a:schemeClr val="bg1">
                  <a:lumMod val="10000"/>
                </a:schemeClr>
              </a:solidFill>
            </a:endParaRPr>
          </a:p>
          <a:p>
            <a:r>
              <a:rPr lang="it-IT" dirty="0">
                <a:solidFill>
                  <a:schemeClr val="bg1">
                    <a:lumMod val="10000"/>
                  </a:schemeClr>
                </a:solidFill>
              </a:rPr>
              <a:t>Full </a:t>
            </a:r>
            <a:r>
              <a:rPr lang="it-IT" dirty="0" err="1">
                <a:solidFill>
                  <a:schemeClr val="bg1">
                    <a:lumMod val="10000"/>
                  </a:schemeClr>
                </a:solidFill>
              </a:rPr>
              <a:t>description</a:t>
            </a:r>
            <a:r>
              <a:rPr lang="it-IT" dirty="0">
                <a:solidFill>
                  <a:schemeClr val="bg1">
                    <a:lumMod val="10000"/>
                  </a:schemeClr>
                </a:solidFill>
              </a:rPr>
              <a:t> of project, </a:t>
            </a:r>
            <a:r>
              <a:rPr lang="it-IT" dirty="0" err="1">
                <a:solidFill>
                  <a:schemeClr val="bg1">
                    <a:lumMod val="10000"/>
                  </a:schemeClr>
                </a:solidFill>
              </a:rPr>
              <a:t>methods</a:t>
            </a:r>
            <a:r>
              <a:rPr lang="it-IT" dirty="0">
                <a:solidFill>
                  <a:schemeClr val="bg1">
                    <a:lumMod val="10000"/>
                  </a:schemeClr>
                </a:solidFill>
              </a:rPr>
              <a:t> and </a:t>
            </a:r>
            <a:r>
              <a:rPr lang="it-IT" dirty="0" err="1">
                <a:solidFill>
                  <a:schemeClr val="bg1">
                    <a:lumMod val="10000"/>
                  </a:schemeClr>
                </a:solidFill>
              </a:rPr>
              <a:t>assumptions</a:t>
            </a:r>
            <a:endParaRPr lang="it-IT" dirty="0">
              <a:solidFill>
                <a:schemeClr val="bg1">
                  <a:lumMod val="10000"/>
                </a:schemeClr>
              </a:solidFill>
            </a:endParaRPr>
          </a:p>
          <a:p>
            <a:pPr lvl="1"/>
            <a:r>
              <a:rPr lang="it-IT" dirty="0" err="1">
                <a:solidFill>
                  <a:schemeClr val="bg1">
                    <a:lumMod val="10000"/>
                  </a:schemeClr>
                </a:solidFill>
              </a:rPr>
              <a:t>Simulink</a:t>
            </a:r>
            <a:r>
              <a:rPr lang="it-IT" dirty="0">
                <a:solidFill>
                  <a:schemeClr val="bg1">
                    <a:lumMod val="10000"/>
                  </a:schemeClr>
                </a:solidFill>
              </a:rPr>
              <a:t> models, controllers and test </a:t>
            </a:r>
            <a:r>
              <a:rPr lang="it-IT" dirty="0" err="1">
                <a:solidFill>
                  <a:schemeClr val="bg1">
                    <a:lumMod val="10000"/>
                  </a:schemeClr>
                </a:solidFill>
              </a:rPr>
              <a:t>trajectories</a:t>
            </a:r>
            <a:endParaRPr lang="it-IT" dirty="0">
              <a:solidFill>
                <a:schemeClr val="bg1">
                  <a:lumMod val="10000"/>
                </a:schemeClr>
              </a:solidFill>
            </a:endParaRPr>
          </a:p>
          <a:p>
            <a:pPr lvl="1"/>
            <a:r>
              <a:rPr lang="it-IT" dirty="0">
                <a:solidFill>
                  <a:schemeClr val="bg1">
                    <a:lumMod val="10000"/>
                  </a:schemeClr>
                </a:solidFill>
              </a:rPr>
              <a:t>Consensus on the UAV network</a:t>
            </a:r>
          </a:p>
          <a:p>
            <a:pPr lvl="1"/>
            <a:r>
              <a:rPr lang="it-IT" dirty="0">
                <a:solidFill>
                  <a:schemeClr val="bg1">
                    <a:lumMod val="10000"/>
                  </a:schemeClr>
                </a:solidFill>
              </a:rPr>
              <a:t>Camera model and pose </a:t>
            </a:r>
            <a:r>
              <a:rPr lang="it-IT" dirty="0" err="1">
                <a:solidFill>
                  <a:schemeClr val="bg1">
                    <a:lumMod val="10000"/>
                  </a:schemeClr>
                </a:solidFill>
              </a:rPr>
              <a:t>reconstruction</a:t>
            </a:r>
            <a:endParaRPr lang="it-IT" dirty="0">
              <a:solidFill>
                <a:schemeClr val="bg1">
                  <a:lumMod val="10000"/>
                </a:schemeClr>
              </a:solidFill>
            </a:endParaRPr>
          </a:p>
          <a:p>
            <a:pPr lvl="1"/>
            <a:r>
              <a:rPr lang="it-IT" dirty="0">
                <a:solidFill>
                  <a:schemeClr val="bg1">
                    <a:lumMod val="10000"/>
                  </a:schemeClr>
                </a:solidFill>
              </a:rPr>
              <a:t>Consensus on camera </a:t>
            </a:r>
            <a:r>
              <a:rPr lang="it-IT" dirty="0" err="1">
                <a:solidFill>
                  <a:schemeClr val="bg1">
                    <a:lumMod val="10000"/>
                  </a:schemeClr>
                </a:solidFill>
              </a:rPr>
              <a:t>measurements</a:t>
            </a:r>
            <a:endParaRPr lang="it-IT" dirty="0">
              <a:solidFill>
                <a:schemeClr val="bg1">
                  <a:lumMod val="10000"/>
                </a:schemeClr>
              </a:solidFill>
            </a:endParaRPr>
          </a:p>
          <a:p>
            <a:pPr lvl="1"/>
            <a:r>
              <a:rPr lang="it-IT" dirty="0">
                <a:solidFill>
                  <a:schemeClr val="bg1">
                    <a:lumMod val="10000"/>
                  </a:schemeClr>
                </a:solidFill>
              </a:rPr>
              <a:t>Generation of UAV </a:t>
            </a:r>
            <a:r>
              <a:rPr lang="it-IT" dirty="0" err="1">
                <a:solidFill>
                  <a:schemeClr val="bg1">
                    <a:lumMod val="10000"/>
                  </a:schemeClr>
                </a:solidFill>
              </a:rPr>
              <a:t>trajectories</a:t>
            </a:r>
            <a:endParaRPr lang="it-IT" dirty="0">
              <a:solidFill>
                <a:schemeClr val="bg1">
                  <a:lumMod val="10000"/>
                </a:schemeClr>
              </a:solidFill>
            </a:endParaRPr>
          </a:p>
          <a:p>
            <a:pPr lvl="1"/>
            <a:r>
              <a:rPr lang="it-IT" dirty="0">
                <a:solidFill>
                  <a:schemeClr val="bg1">
                    <a:lumMod val="10000"/>
                  </a:schemeClr>
                </a:solidFill>
              </a:rPr>
              <a:t>Extra (Communications, faults, etc.)</a:t>
            </a:r>
          </a:p>
          <a:p>
            <a:r>
              <a:rPr lang="it-IT" dirty="0" err="1">
                <a:solidFill>
                  <a:schemeClr val="bg1">
                    <a:lumMod val="10000"/>
                  </a:schemeClr>
                </a:solidFill>
              </a:rPr>
              <a:t>Results</a:t>
            </a:r>
            <a:r>
              <a:rPr lang="it-IT" dirty="0">
                <a:solidFill>
                  <a:schemeClr val="bg1">
                    <a:lumMod val="10000"/>
                  </a:schemeClr>
                </a:solidFill>
              </a:rPr>
              <a:t> and </a:t>
            </a:r>
            <a:r>
              <a:rPr lang="it-IT" dirty="0" err="1">
                <a:solidFill>
                  <a:schemeClr val="bg1">
                    <a:lumMod val="10000"/>
                  </a:schemeClr>
                </a:solidFill>
              </a:rPr>
              <a:t>issues</a:t>
            </a:r>
            <a:endParaRPr lang="it-IT" dirty="0">
              <a:solidFill>
                <a:schemeClr val="bg1">
                  <a:lumMod val="10000"/>
                </a:schemeClr>
              </a:solidFill>
            </a:endParaRPr>
          </a:p>
          <a:p>
            <a:r>
              <a:rPr lang="it-IT" dirty="0">
                <a:solidFill>
                  <a:schemeClr val="bg1">
                    <a:lumMod val="10000"/>
                  </a:schemeClr>
                </a:solidFill>
              </a:rPr>
              <a:t>Future </a:t>
            </a:r>
            <a:r>
              <a:rPr lang="it-IT" dirty="0" err="1">
                <a:solidFill>
                  <a:schemeClr val="bg1">
                    <a:lumMod val="10000"/>
                  </a:schemeClr>
                </a:solidFill>
              </a:rPr>
              <a:t>developments</a:t>
            </a:r>
            <a:endParaRPr lang="it-IT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B7AC382-93CE-480D-88A4-C119E020C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0B6E-BB4F-4361-B735-20CE14D53345}" type="datetime1">
              <a:rPr lang="it-IT" smtClean="0"/>
              <a:t>01/02/2022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62A9F86-C0C2-4BB6-982C-9B452428D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/>
              <a:t>Università degli Studi di Padova - </a:t>
            </a:r>
            <a:r>
              <a:rPr lang="it-IT" dirty="0" err="1"/>
              <a:t>Robotics</a:t>
            </a:r>
            <a:r>
              <a:rPr lang="it-IT" dirty="0"/>
              <a:t> and Control 2 - Group 11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29AB062-DA5F-48DC-AD81-95FDABB8C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355CB-E56E-4714-B435-1B8CDA2D5858}" type="slidenum">
              <a:rPr lang="it-IT" smtClean="0"/>
              <a:t>2</a:t>
            </a:fld>
            <a:endParaRPr lang="it-IT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ADEED3BE-F01A-4756-A829-9291DCFB56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667" t="55704" r="29583" b="11408"/>
          <a:stretch/>
        </p:blipFill>
        <p:spPr>
          <a:xfrm>
            <a:off x="6924675" y="3916680"/>
            <a:ext cx="4950460" cy="225552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/>
        </p:spPr>
      </p:pic>
    </p:spTree>
    <p:extLst>
      <p:ext uri="{BB962C8B-B14F-4D97-AF65-F5344CB8AC3E}">
        <p14:creationId xmlns:p14="http://schemas.microsoft.com/office/powerpoint/2010/main" val="1397843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8A2FBFB-5826-42F2-9EC4-56B2645C6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00100"/>
          </a:xfrm>
        </p:spPr>
        <p:txBody>
          <a:bodyPr/>
          <a:lstStyle/>
          <a:p>
            <a:r>
              <a:rPr lang="it-IT" dirty="0" err="1"/>
              <a:t>Introduction</a:t>
            </a:r>
            <a:r>
              <a:rPr lang="it-IT" dirty="0"/>
              <a:t> and </a:t>
            </a:r>
            <a:r>
              <a:rPr lang="it-IT" dirty="0" err="1"/>
              <a:t>motivation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934A848-A37D-4860-8A9C-301D541201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57349"/>
            <a:ext cx="9601200" cy="4410075"/>
          </a:xfrm>
        </p:spPr>
        <p:txBody>
          <a:bodyPr/>
          <a:lstStyle/>
          <a:p>
            <a:r>
              <a:rPr lang="it-IT" dirty="0">
                <a:solidFill>
                  <a:schemeClr val="bg1">
                    <a:lumMod val="10000"/>
                  </a:schemeClr>
                </a:solidFill>
              </a:rPr>
              <a:t>testo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271D78D-EA5C-4443-997B-9CC38225A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B8A92-B383-4A6A-B687-CF371DBCE970}" type="datetime1">
              <a:rPr lang="it-IT" smtClean="0"/>
              <a:t>01/02/2022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D377F84-653E-4121-A4E9-656C5C411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Università degli Studi di Padova - Robotics and Control 2 - Group 11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3F88DF7-AF03-4A4E-B2F7-BAFBC2B7F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355CB-E56E-4714-B435-1B8CDA2D5858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50793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8A2FBFB-5826-42F2-9EC4-56B2645C6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00100"/>
          </a:xfrm>
        </p:spPr>
        <p:txBody>
          <a:bodyPr/>
          <a:lstStyle/>
          <a:p>
            <a:r>
              <a:rPr lang="it-IT" dirty="0" err="1"/>
              <a:t>Proposed</a:t>
            </a:r>
            <a:r>
              <a:rPr lang="it-IT" dirty="0"/>
              <a:t> </a:t>
            </a:r>
            <a:r>
              <a:rPr lang="it-IT" dirty="0" err="1"/>
              <a:t>solution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934A848-A37D-4860-8A9C-301D541201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57349"/>
            <a:ext cx="9601200" cy="4410075"/>
          </a:xfrm>
        </p:spPr>
        <p:txBody>
          <a:bodyPr/>
          <a:lstStyle/>
          <a:p>
            <a:r>
              <a:rPr lang="it-IT" dirty="0">
                <a:solidFill>
                  <a:schemeClr val="bg1">
                    <a:lumMod val="10000"/>
                  </a:schemeClr>
                </a:solidFill>
              </a:rPr>
              <a:t>testo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271D78D-EA5C-4443-997B-9CC38225A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B8A92-B383-4A6A-B687-CF371DBCE970}" type="datetime1">
              <a:rPr lang="it-IT" smtClean="0"/>
              <a:t>01/02/2022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D377F84-653E-4121-A4E9-656C5C411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Università degli Studi di Padova - Robotics and Control 2 - Group 11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3F88DF7-AF03-4A4E-B2F7-BAFBC2B7F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355CB-E56E-4714-B435-1B8CDA2D5858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48048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15B504E-B198-4D03-933E-EBD29F10F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8287" y="2871787"/>
            <a:ext cx="9115425" cy="1114426"/>
          </a:xfrm>
        </p:spPr>
        <p:txBody>
          <a:bodyPr>
            <a:normAutofit/>
          </a:bodyPr>
          <a:lstStyle/>
          <a:p>
            <a:pPr algn="ctr"/>
            <a:r>
              <a:rPr lang="it-IT" sz="6600" dirty="0"/>
              <a:t>The project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5A42C8C4-1B7C-4BF3-AD22-2E8B64334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039FA-8CA8-4B25-9523-2C7E697FABF7}" type="datetime1">
              <a:rPr lang="it-IT" smtClean="0"/>
              <a:t>01/02/2022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EC28B4F4-7F40-4569-A605-F6277E252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Università degli Studi di Padova - Robotics and Control 2 - Group 11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4990B6D8-CC97-4A20-8EDA-0DF1E913E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355CB-E56E-4714-B435-1B8CDA2D5858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6904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8A2FBFB-5826-42F2-9EC4-56B2645C6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00100"/>
          </a:xfrm>
        </p:spPr>
        <p:txBody>
          <a:bodyPr/>
          <a:lstStyle/>
          <a:p>
            <a:r>
              <a:rPr lang="it-IT" dirty="0"/>
              <a:t>1.a </a:t>
            </a:r>
            <a:r>
              <a:rPr lang="it-IT" dirty="0" err="1"/>
              <a:t>Simulink</a:t>
            </a:r>
            <a:r>
              <a:rPr lang="it-IT" dirty="0"/>
              <a:t> models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934A848-A37D-4860-8A9C-301D541201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57349"/>
            <a:ext cx="9601200" cy="4410075"/>
          </a:xfrm>
        </p:spPr>
        <p:txBody>
          <a:bodyPr/>
          <a:lstStyle/>
          <a:p>
            <a:r>
              <a:rPr lang="it-IT" dirty="0">
                <a:solidFill>
                  <a:schemeClr val="bg1">
                    <a:lumMod val="10000"/>
                  </a:schemeClr>
                </a:solidFill>
              </a:rPr>
              <a:t>testo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271D78D-EA5C-4443-997B-9CC38225A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B8A92-B383-4A6A-B687-CF371DBCE970}" type="datetime1">
              <a:rPr lang="it-IT" smtClean="0"/>
              <a:t>01/02/2022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D377F84-653E-4121-A4E9-656C5C411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Università degli Studi di Padova - Robotics and Control 2 - Group 11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3F88DF7-AF03-4A4E-B2F7-BAFBC2B7F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355CB-E56E-4714-B435-1B8CDA2D5858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888497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8A2FBFB-5826-42F2-9EC4-56B2645C6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00100"/>
          </a:xfrm>
        </p:spPr>
        <p:txBody>
          <a:bodyPr/>
          <a:lstStyle/>
          <a:p>
            <a:r>
              <a:rPr lang="it-IT" dirty="0"/>
              <a:t>1.b Controllers and </a:t>
            </a:r>
            <a:r>
              <a:rPr lang="it-IT" dirty="0" err="1"/>
              <a:t>trajectories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934A848-A37D-4860-8A9C-301D541201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57349"/>
            <a:ext cx="9601200" cy="4410075"/>
          </a:xfrm>
        </p:spPr>
        <p:txBody>
          <a:bodyPr/>
          <a:lstStyle/>
          <a:p>
            <a:r>
              <a:rPr lang="it-IT" dirty="0">
                <a:solidFill>
                  <a:schemeClr val="bg1">
                    <a:lumMod val="10000"/>
                  </a:schemeClr>
                </a:solidFill>
              </a:rPr>
              <a:t>testo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271D78D-EA5C-4443-997B-9CC38225A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B8A92-B383-4A6A-B687-CF371DBCE970}" type="datetime1">
              <a:rPr lang="it-IT" smtClean="0"/>
              <a:t>01/02/2022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D377F84-653E-4121-A4E9-656C5C411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Università degli Studi di Padova - Robotics and Control 2 - Group 11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3F88DF7-AF03-4A4E-B2F7-BAFBC2B7F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355CB-E56E-4714-B435-1B8CDA2D5858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856630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8A2FBFB-5826-42F2-9EC4-56B2645C6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00100"/>
          </a:xfrm>
        </p:spPr>
        <p:txBody>
          <a:bodyPr/>
          <a:lstStyle/>
          <a:p>
            <a:r>
              <a:rPr lang="it-IT" dirty="0"/>
              <a:t>2. Consensus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934A848-A37D-4860-8A9C-301D541201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57349"/>
            <a:ext cx="9601200" cy="4410075"/>
          </a:xfrm>
        </p:spPr>
        <p:txBody>
          <a:bodyPr/>
          <a:lstStyle/>
          <a:p>
            <a:r>
              <a:rPr lang="it-IT" dirty="0">
                <a:solidFill>
                  <a:schemeClr val="bg1">
                    <a:lumMod val="10000"/>
                  </a:schemeClr>
                </a:solidFill>
              </a:rPr>
              <a:t>testo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271D78D-EA5C-4443-997B-9CC38225A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B8A92-B383-4A6A-B687-CF371DBCE970}" type="datetime1">
              <a:rPr lang="it-IT" smtClean="0"/>
              <a:t>01/02/2022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D377F84-653E-4121-A4E9-656C5C411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Università degli Studi di Padova - Robotics and Control 2 - Group 11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3F88DF7-AF03-4A4E-B2F7-BAFBC2B7F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355CB-E56E-4714-B435-1B8CDA2D5858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980851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8A2FBFB-5826-42F2-9EC4-56B2645C6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00100"/>
          </a:xfrm>
        </p:spPr>
        <p:txBody>
          <a:bodyPr/>
          <a:lstStyle/>
          <a:p>
            <a:r>
              <a:rPr lang="it-IT" dirty="0"/>
              <a:t>3. Pose </a:t>
            </a:r>
            <a:r>
              <a:rPr lang="it-IT" dirty="0" err="1"/>
              <a:t>reconstruction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934A848-A37D-4860-8A9C-301D541201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57349"/>
            <a:ext cx="9601200" cy="4410075"/>
          </a:xfrm>
        </p:spPr>
        <p:txBody>
          <a:bodyPr/>
          <a:lstStyle/>
          <a:p>
            <a:r>
              <a:rPr lang="it-IT" dirty="0">
                <a:solidFill>
                  <a:schemeClr val="bg1">
                    <a:lumMod val="10000"/>
                  </a:schemeClr>
                </a:solidFill>
              </a:rPr>
              <a:t>testo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271D78D-EA5C-4443-997B-9CC38225A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B8A92-B383-4A6A-B687-CF371DBCE970}" type="datetime1">
              <a:rPr lang="it-IT" smtClean="0"/>
              <a:t>01/02/2022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D377F84-653E-4121-A4E9-656C5C411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Università degli Studi di Padova - Robotics and Control 2 - Group 11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3F88DF7-AF03-4A4E-B2F7-BAFBC2B7F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355CB-E56E-4714-B435-1B8CDA2D5858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76072356"/>
      </p:ext>
    </p:extLst>
  </p:cSld>
  <p:clrMapOvr>
    <a:masterClrMapping/>
  </p:clrMapOvr>
</p:sld>
</file>

<file path=ppt/theme/theme1.xml><?xml version="1.0" encoding="utf-8"?>
<a:theme xmlns:a="http://schemas.openxmlformats.org/drawingml/2006/main" name="Ritaglio">
  <a:themeElements>
    <a:clrScheme name="Personalizzato 9">
      <a:dk1>
        <a:srgbClr val="C80000"/>
      </a:dk1>
      <a:lt1>
        <a:srgbClr val="F2F2F2"/>
      </a:lt1>
      <a:dk2>
        <a:srgbClr val="C80000"/>
      </a:dk2>
      <a:lt2>
        <a:srgbClr val="F2F2F2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Ritaglio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itaglio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TM10001105[[fn=Ritaglio]]</Template>
  <TotalTime>51</TotalTime>
  <Words>388</Words>
  <Application>Microsoft Office PowerPoint</Application>
  <PresentationFormat>Widescreen</PresentationFormat>
  <Paragraphs>90</Paragraphs>
  <Slides>18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18</vt:i4>
      </vt:variant>
    </vt:vector>
  </HeadingPairs>
  <TitlesOfParts>
    <vt:vector size="21" baseType="lpstr">
      <vt:lpstr>Calibri</vt:lpstr>
      <vt:lpstr>Franklin Gothic Book</vt:lpstr>
      <vt:lpstr>Ritaglio</vt:lpstr>
      <vt:lpstr>UAVs on ugv pursuit</vt:lpstr>
      <vt:lpstr>Summary</vt:lpstr>
      <vt:lpstr>Introduction and motivation</vt:lpstr>
      <vt:lpstr>Proposed solution</vt:lpstr>
      <vt:lpstr>The project</vt:lpstr>
      <vt:lpstr>1.a Simulink models</vt:lpstr>
      <vt:lpstr>1.b Controllers and trajectories</vt:lpstr>
      <vt:lpstr>2. Consensus</vt:lpstr>
      <vt:lpstr>3. Pose reconstruction</vt:lpstr>
      <vt:lpstr>4. Consensus on measurements</vt:lpstr>
      <vt:lpstr>5. Generation of trajectories (UAV)</vt:lpstr>
      <vt:lpstr>6. Extra</vt:lpstr>
      <vt:lpstr>Results and issues</vt:lpstr>
      <vt:lpstr>Results</vt:lpstr>
      <vt:lpstr>Issues</vt:lpstr>
      <vt:lpstr>Future developments</vt:lpstr>
      <vt:lpstr>Further development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UAV on ugv pursuit</dc:title>
  <dc:creator>Pastorello Edoardo</dc:creator>
  <cp:lastModifiedBy>Pastorello Edoardo</cp:lastModifiedBy>
  <cp:revision>3</cp:revision>
  <dcterms:created xsi:type="dcterms:W3CDTF">2022-02-01T10:57:40Z</dcterms:created>
  <dcterms:modified xsi:type="dcterms:W3CDTF">2022-02-01T14:11:23Z</dcterms:modified>
</cp:coreProperties>
</file>