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4"/>
  </p:notesMasterIdLst>
  <p:handoutMasterIdLst>
    <p:handoutMasterId r:id="rId55"/>
  </p:handoutMasterIdLst>
  <p:sldIdLst>
    <p:sldId id="256" r:id="rId2"/>
    <p:sldId id="299" r:id="rId3"/>
    <p:sldId id="266" r:id="rId4"/>
    <p:sldId id="264" r:id="rId5"/>
    <p:sldId id="270" r:id="rId6"/>
    <p:sldId id="265" r:id="rId7"/>
    <p:sldId id="272" r:id="rId8"/>
    <p:sldId id="285" r:id="rId9"/>
    <p:sldId id="274" r:id="rId10"/>
    <p:sldId id="276" r:id="rId11"/>
    <p:sldId id="277" r:id="rId12"/>
    <p:sldId id="278" r:id="rId13"/>
    <p:sldId id="271" r:id="rId14"/>
    <p:sldId id="273" r:id="rId15"/>
    <p:sldId id="267" r:id="rId16"/>
    <p:sldId id="268" r:id="rId17"/>
    <p:sldId id="269" r:id="rId18"/>
    <p:sldId id="257" r:id="rId19"/>
    <p:sldId id="291" r:id="rId20"/>
    <p:sldId id="302" r:id="rId21"/>
    <p:sldId id="303" r:id="rId22"/>
    <p:sldId id="304" r:id="rId23"/>
    <p:sldId id="300" r:id="rId24"/>
    <p:sldId id="301" r:id="rId25"/>
    <p:sldId id="305" r:id="rId26"/>
    <p:sldId id="306" r:id="rId27"/>
    <p:sldId id="292" r:id="rId28"/>
    <p:sldId id="290" r:id="rId29"/>
    <p:sldId id="259" r:id="rId30"/>
    <p:sldId id="261" r:id="rId31"/>
    <p:sldId id="260" r:id="rId32"/>
    <p:sldId id="262" r:id="rId33"/>
    <p:sldId id="263" r:id="rId34"/>
    <p:sldId id="258" r:id="rId35"/>
    <p:sldId id="307" r:id="rId36"/>
    <p:sldId id="308" r:id="rId37"/>
    <p:sldId id="309" r:id="rId38"/>
    <p:sldId id="294" r:id="rId39"/>
    <p:sldId id="297" r:id="rId40"/>
    <p:sldId id="298" r:id="rId41"/>
    <p:sldId id="296" r:id="rId42"/>
    <p:sldId id="295" r:id="rId43"/>
    <p:sldId id="282" r:id="rId44"/>
    <p:sldId id="286" r:id="rId45"/>
    <p:sldId id="280" r:id="rId46"/>
    <p:sldId id="275" r:id="rId47"/>
    <p:sldId id="279" r:id="rId48"/>
    <p:sldId id="284" r:id="rId49"/>
    <p:sldId id="288" r:id="rId50"/>
    <p:sldId id="287" r:id="rId51"/>
    <p:sldId id="293" r:id="rId52"/>
    <p:sldId id="283" r:id="rId53"/>
  </p:sldIdLst>
  <p:sldSz cx="9144000" cy="6858000" type="screen4x3"/>
  <p:notesSz cx="7099300" cy="10234613"/>
  <p:defaultTextStyle>
    <a:defPPr>
      <a:defRPr lang="fr-FR"/>
    </a:defPPr>
    <a:lvl1pPr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New Roman"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FFFFFF"/>
    <a:srgbClr val="FFFFCC"/>
    <a:srgbClr val="EAEAEA"/>
    <a:srgbClr val="DDDDDD"/>
    <a:srgbClr val="FFCCFF"/>
    <a:srgbClr val="CC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20"/>
    <p:restoredTop sz="94660"/>
  </p:normalViewPr>
  <p:slideViewPr>
    <p:cSldViewPr>
      <p:cViewPr>
        <p:scale>
          <a:sx n="100" d="100"/>
          <a:sy n="100" d="100"/>
        </p:scale>
        <p:origin x="-4000" y="-2248"/>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2202"/>
    </p:cViewPr>
  </p:sorterViewPr>
  <p:notesViewPr>
    <p:cSldViewPr>
      <p:cViewPr varScale="1">
        <p:scale>
          <a:sx n="150" d="100"/>
          <a:sy n="150" d="100"/>
        </p:scale>
        <p:origin x="-5488" y="-104"/>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1026"/>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t" anchorCtr="0" compatLnSpc="1">
            <a:prstTxWarp prst="textNoShape">
              <a:avLst/>
            </a:prstTxWarp>
          </a:bodyPr>
          <a:lstStyle>
            <a:lvl1pPr defTabSz="990600">
              <a:defRPr sz="1300">
                <a:cs typeface="+mn-cs"/>
              </a:defRPr>
            </a:lvl1pPr>
          </a:lstStyle>
          <a:p>
            <a:pPr>
              <a:defRPr/>
            </a:pPr>
            <a:endParaRPr lang="fr-FR"/>
          </a:p>
        </p:txBody>
      </p:sp>
      <p:sp>
        <p:nvSpPr>
          <p:cNvPr id="51203" name="Rectangle 1027"/>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t" anchorCtr="0" compatLnSpc="1">
            <a:prstTxWarp prst="textNoShape">
              <a:avLst/>
            </a:prstTxWarp>
          </a:bodyPr>
          <a:lstStyle>
            <a:lvl1pPr algn="r" defTabSz="990600">
              <a:defRPr sz="1300">
                <a:cs typeface="+mn-cs"/>
              </a:defRPr>
            </a:lvl1pPr>
          </a:lstStyle>
          <a:p>
            <a:pPr>
              <a:defRPr/>
            </a:pPr>
            <a:endParaRPr lang="fr-FR"/>
          </a:p>
        </p:txBody>
      </p:sp>
      <p:sp>
        <p:nvSpPr>
          <p:cNvPr id="51204" name="Rectangle 1028"/>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b" anchorCtr="0" compatLnSpc="1">
            <a:prstTxWarp prst="textNoShape">
              <a:avLst/>
            </a:prstTxWarp>
          </a:bodyPr>
          <a:lstStyle>
            <a:lvl1pPr defTabSz="990600">
              <a:defRPr sz="1300">
                <a:cs typeface="+mn-cs"/>
              </a:defRPr>
            </a:lvl1pPr>
          </a:lstStyle>
          <a:p>
            <a:pPr>
              <a:defRPr/>
            </a:pPr>
            <a:endParaRPr lang="fr-FR"/>
          </a:p>
        </p:txBody>
      </p:sp>
      <p:sp>
        <p:nvSpPr>
          <p:cNvPr id="51205" name="Rectangle 1029"/>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b" anchorCtr="0" compatLnSpc="1">
            <a:prstTxWarp prst="textNoShape">
              <a:avLst/>
            </a:prstTxWarp>
          </a:bodyPr>
          <a:lstStyle>
            <a:lvl1pPr algn="r" defTabSz="990600">
              <a:defRPr sz="1300">
                <a:cs typeface="+mn-cs"/>
              </a:defRPr>
            </a:lvl1pPr>
          </a:lstStyle>
          <a:p>
            <a:pPr>
              <a:defRPr/>
            </a:pPr>
            <a:fld id="{A21D3702-095A-164D-8FEE-4D2792481CD6}" type="slidenum">
              <a:rPr lang="fr-FR"/>
              <a:pPr>
                <a:defRPr/>
              </a:pPr>
              <a:t>‹#›</a:t>
            </a:fld>
            <a:endParaRPr lang="fr-FR"/>
          </a:p>
        </p:txBody>
      </p:sp>
    </p:spTree>
    <p:extLst>
      <p:ext uri="{BB962C8B-B14F-4D97-AF65-F5344CB8AC3E}">
        <p14:creationId xmlns:p14="http://schemas.microsoft.com/office/powerpoint/2010/main" val="32552472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t" anchorCtr="0" compatLnSpc="1">
            <a:prstTxWarp prst="textNoShape">
              <a:avLst/>
            </a:prstTxWarp>
          </a:bodyPr>
          <a:lstStyle>
            <a:lvl1pPr defTabSz="990600">
              <a:defRPr sz="1300">
                <a:cs typeface="+mn-cs"/>
              </a:defRPr>
            </a:lvl1pPr>
          </a:lstStyle>
          <a:p>
            <a:pPr>
              <a:defRPr/>
            </a:pPr>
            <a:endParaRPr lang="fr-FR"/>
          </a:p>
        </p:txBody>
      </p:sp>
      <p:sp>
        <p:nvSpPr>
          <p:cNvPr id="23555" name="Rectangle 3"/>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t" anchorCtr="0" compatLnSpc="1">
            <a:prstTxWarp prst="textNoShape">
              <a:avLst/>
            </a:prstTxWarp>
          </a:bodyPr>
          <a:lstStyle>
            <a:lvl1pPr algn="r" defTabSz="990600">
              <a:defRPr sz="1300">
                <a:cs typeface="+mn-cs"/>
              </a:defRPr>
            </a:lvl1pPr>
          </a:lstStyle>
          <a:p>
            <a:pPr>
              <a:defRPr/>
            </a:pPr>
            <a:endParaRPr lang="fr-FR"/>
          </a:p>
        </p:txBody>
      </p:sp>
      <p:sp>
        <p:nvSpPr>
          <p:cNvPr id="23556"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946150" y="4860925"/>
            <a:ext cx="5207000"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3558" name="Rectangle 6"/>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b" anchorCtr="0" compatLnSpc="1">
            <a:prstTxWarp prst="textNoShape">
              <a:avLst/>
            </a:prstTxWarp>
          </a:bodyPr>
          <a:lstStyle>
            <a:lvl1pPr defTabSz="990600">
              <a:defRPr sz="1300">
                <a:cs typeface="+mn-cs"/>
              </a:defRPr>
            </a:lvl1pPr>
          </a:lstStyle>
          <a:p>
            <a:pPr>
              <a:defRPr/>
            </a:pPr>
            <a:endParaRPr lang="fr-FR"/>
          </a:p>
        </p:txBody>
      </p:sp>
      <p:sp>
        <p:nvSpPr>
          <p:cNvPr id="23559" name="Rectangle 7"/>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b" anchorCtr="0" compatLnSpc="1">
            <a:prstTxWarp prst="textNoShape">
              <a:avLst/>
            </a:prstTxWarp>
          </a:bodyPr>
          <a:lstStyle>
            <a:lvl1pPr algn="r" defTabSz="990600">
              <a:defRPr sz="1300">
                <a:cs typeface="+mn-cs"/>
              </a:defRPr>
            </a:lvl1pPr>
          </a:lstStyle>
          <a:p>
            <a:pPr>
              <a:defRPr/>
            </a:pPr>
            <a:fld id="{2454E29C-1345-F94F-A3EA-3DE9DAA375B9}" type="slidenum">
              <a:rPr lang="fr-FR"/>
              <a:pPr>
                <a:defRPr/>
              </a:pPr>
              <a:t>‹#›</a:t>
            </a:fld>
            <a:endParaRPr lang="fr-FR"/>
          </a:p>
        </p:txBody>
      </p:sp>
    </p:spTree>
    <p:extLst>
      <p:ext uri="{BB962C8B-B14F-4D97-AF65-F5344CB8AC3E}">
        <p14:creationId xmlns:p14="http://schemas.microsoft.com/office/powerpoint/2010/main" val="303889423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pPr eaLnBrk="1" hangingPunct="1">
              <a:defRPr/>
            </a:pPr>
            <a:endParaRPr lang="en-US" smtClean="0">
              <a:cs typeface="+mn-cs"/>
            </a:endParaRPr>
          </a:p>
        </p:txBody>
      </p:sp>
      <p:sp>
        <p:nvSpPr>
          <p:cNvPr id="4" name="Slide Number Placeholder 3"/>
          <p:cNvSpPr>
            <a:spLocks noGrp="1"/>
          </p:cNvSpPr>
          <p:nvPr>
            <p:ph type="sldNum" sz="quarter" idx="5"/>
          </p:nvPr>
        </p:nvSpPr>
        <p:spPr/>
        <p:txBody>
          <a:bodyPr/>
          <a:lstStyle/>
          <a:p>
            <a:pPr>
              <a:defRPr/>
            </a:pPr>
            <a:fld id="{397975D9-CF07-3342-B171-ED672FC57D91}" type="slidenum">
              <a:rPr lang="fr-FR"/>
              <a:pPr>
                <a:defRPr/>
              </a:pPr>
              <a:t>2</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992188" y="768350"/>
            <a:ext cx="5114925" cy="3836988"/>
          </a:xfrm>
          <a:ln/>
        </p:spPr>
      </p:sp>
      <p:sp>
        <p:nvSpPr>
          <p:cNvPr id="47107" name="Rectangle 3"/>
          <p:cNvSpPr>
            <a:spLocks noGrp="1" noChangeArrowheads="1"/>
          </p:cNvSpPr>
          <p:nvPr>
            <p:ph type="body" idx="1"/>
          </p:nvPr>
        </p:nvSpPr>
        <p:spPr>
          <a:xfrm>
            <a:off x="946150" y="4860925"/>
            <a:ext cx="5207000" cy="4606925"/>
          </a:xfrm>
          <a:ln/>
        </p:spPr>
        <p:txBody>
          <a:bodyPr/>
          <a:lstStyle/>
          <a:p>
            <a:pPr>
              <a:defRPr/>
            </a:pP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1"/>
          <p:cNvSpPr>
            <a:spLocks noGrp="1" noChangeArrowheads="1"/>
          </p:cNvSpPr>
          <p:nvPr>
            <p:ph type="sldNum" sz="quarter" idx="5"/>
          </p:nvPr>
        </p:nvSpPr>
        <p:spPr/>
        <p:txBody>
          <a:bodyPr/>
          <a:lstStyle/>
          <a:p>
            <a:pPr>
              <a:defRPr/>
            </a:pPr>
            <a:fld id="{B305A471-499E-5A49-AAE2-7DA75D982717}" type="slidenum">
              <a:rPr lang="en-US"/>
              <a:pPr>
                <a:defRPr/>
              </a:pPr>
              <a:t>37</a:t>
            </a:fld>
            <a:endParaRPr lang="en-US"/>
          </a:p>
        </p:txBody>
      </p:sp>
      <p:sp>
        <p:nvSpPr>
          <p:cNvPr id="65539" name="Rectangle 2"/>
          <p:cNvSpPr>
            <a:spLocks noGrp="1" noRot="1" noChangeAspect="1" noChangeArrowheads="1" noTextEdit="1"/>
          </p:cNvSpPr>
          <p:nvPr>
            <p:ph type="sldImg"/>
          </p:nvPr>
        </p:nvSpPr>
        <p:spPr>
          <a:xfrm>
            <a:off x="887413" y="630238"/>
            <a:ext cx="4906962" cy="3681412"/>
          </a:xfrm>
          <a:ln/>
        </p:spPr>
      </p:sp>
      <p:sp>
        <p:nvSpPr>
          <p:cNvPr id="65540" name="Rectangle 3"/>
          <p:cNvSpPr>
            <a:spLocks noGrp="1" noChangeArrowheads="1"/>
          </p:cNvSpPr>
          <p:nvPr>
            <p:ph type="body" idx="1"/>
          </p:nvPr>
        </p:nvSpPr>
        <p:spPr>
          <a:xfrm>
            <a:off x="889000" y="4473575"/>
            <a:ext cx="5341938" cy="4822825"/>
          </a:xfrm>
          <a:ln/>
        </p:spPr>
        <p:txBody>
          <a:bodyPr lIns="93158" tIns="46580" rIns="93158" bIns="46580"/>
          <a:lstStyle/>
          <a:p>
            <a:pPr marL="364484" lvl="1" indent="-242989" defTabSz="1009080">
              <a:defRPr/>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fr-FR"/>
              <a:t>© </a:t>
            </a:r>
            <a:fld id="{2CCBF443-01E4-D040-977A-8DE87AB09584}" type="datetime1">
              <a:rPr lang="en-US"/>
              <a:pPr>
                <a:defRPr/>
              </a:pPr>
              <a:t>28/02/16</a:t>
            </a:fld>
            <a:r>
              <a:rPr lang="fr-FR"/>
              <a:t>, </a:t>
            </a:r>
          </a:p>
        </p:txBody>
      </p:sp>
      <p:sp>
        <p:nvSpPr>
          <p:cNvPr id="5" name="Footer Placeholder 4"/>
          <p:cNvSpPr>
            <a:spLocks noGrp="1"/>
          </p:cNvSpPr>
          <p:nvPr>
            <p:ph type="ftr" sz="quarter" idx="11"/>
          </p:nvPr>
        </p:nvSpPr>
        <p:spPr/>
        <p:txBody>
          <a:bodyPr/>
          <a:lstStyle>
            <a:lvl1pPr>
              <a:defRPr/>
            </a:lvl1pPr>
          </a:lstStyle>
          <a:p>
            <a:pPr>
              <a:defRPr/>
            </a:pPr>
            <a:r>
              <a:rPr lang="fr-FR"/>
              <a:t>Georgios Arhodakis - Université Paris Dauphine</a:t>
            </a:r>
          </a:p>
        </p:txBody>
      </p:sp>
      <p:sp>
        <p:nvSpPr>
          <p:cNvPr id="6" name="Slide Number Placeholder 5"/>
          <p:cNvSpPr>
            <a:spLocks noGrp="1"/>
          </p:cNvSpPr>
          <p:nvPr>
            <p:ph type="sldNum" sz="quarter" idx="12"/>
          </p:nvPr>
        </p:nvSpPr>
        <p:spPr/>
        <p:txBody>
          <a:bodyPr/>
          <a:lstStyle>
            <a:lvl1pPr>
              <a:defRPr/>
            </a:lvl1pPr>
          </a:lstStyle>
          <a:p>
            <a:pPr>
              <a:defRPr/>
            </a:pPr>
            <a:fld id="{3CA60F50-4DB6-5D43-A3FB-E984C6720A74}" type="slidenum">
              <a:rPr lang="fr-FR"/>
              <a:pPr>
                <a:defRPr/>
              </a:pPr>
              <a:t>‹#›</a:t>
            </a:fld>
            <a:endParaRPr lang="fr-FR"/>
          </a:p>
        </p:txBody>
      </p:sp>
    </p:spTree>
    <p:extLst>
      <p:ext uri="{BB962C8B-B14F-4D97-AF65-F5344CB8AC3E}">
        <p14:creationId xmlns:p14="http://schemas.microsoft.com/office/powerpoint/2010/main" val="3689866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fr-FR"/>
              <a:t>© </a:t>
            </a:r>
            <a:fld id="{5EAF2D44-010A-C748-831F-182EC87BCB05}" type="datetime1">
              <a:rPr lang="en-US"/>
              <a:pPr>
                <a:defRPr/>
              </a:pPr>
              <a:t>28/02/16</a:t>
            </a:fld>
            <a:r>
              <a:rPr lang="fr-FR"/>
              <a:t>, </a:t>
            </a:r>
          </a:p>
        </p:txBody>
      </p:sp>
      <p:sp>
        <p:nvSpPr>
          <p:cNvPr id="5" name="Footer Placeholder 4"/>
          <p:cNvSpPr>
            <a:spLocks noGrp="1"/>
          </p:cNvSpPr>
          <p:nvPr>
            <p:ph type="ftr" sz="quarter" idx="11"/>
          </p:nvPr>
        </p:nvSpPr>
        <p:spPr/>
        <p:txBody>
          <a:bodyPr/>
          <a:lstStyle>
            <a:lvl1pPr>
              <a:defRPr/>
            </a:lvl1pPr>
          </a:lstStyle>
          <a:p>
            <a:pPr>
              <a:defRPr/>
            </a:pPr>
            <a:r>
              <a:rPr lang="fr-FR"/>
              <a:t>Georgios Arhodakis - Université Paris Dauphine</a:t>
            </a:r>
          </a:p>
        </p:txBody>
      </p:sp>
      <p:sp>
        <p:nvSpPr>
          <p:cNvPr id="6" name="Slide Number Placeholder 5"/>
          <p:cNvSpPr>
            <a:spLocks noGrp="1"/>
          </p:cNvSpPr>
          <p:nvPr>
            <p:ph type="sldNum" sz="quarter" idx="12"/>
          </p:nvPr>
        </p:nvSpPr>
        <p:spPr/>
        <p:txBody>
          <a:bodyPr/>
          <a:lstStyle>
            <a:lvl1pPr>
              <a:defRPr/>
            </a:lvl1pPr>
          </a:lstStyle>
          <a:p>
            <a:pPr>
              <a:defRPr/>
            </a:pPr>
            <a:fld id="{F300D35A-D6E4-A84C-9398-64E5EA88A911}" type="slidenum">
              <a:rPr lang="fr-FR"/>
              <a:pPr>
                <a:defRPr/>
              </a:pPr>
              <a:t>‹#›</a:t>
            </a:fld>
            <a:endParaRPr lang="fr-FR"/>
          </a:p>
        </p:txBody>
      </p:sp>
    </p:spTree>
    <p:extLst>
      <p:ext uri="{BB962C8B-B14F-4D97-AF65-F5344CB8AC3E}">
        <p14:creationId xmlns:p14="http://schemas.microsoft.com/office/powerpoint/2010/main" val="3306251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fr-FR"/>
              <a:t>© </a:t>
            </a:r>
            <a:fld id="{B237CE0A-BC76-2A4B-9E44-0A9FB5C08953}" type="datetime1">
              <a:rPr lang="en-US"/>
              <a:pPr>
                <a:defRPr/>
              </a:pPr>
              <a:t>28/02/16</a:t>
            </a:fld>
            <a:r>
              <a:rPr lang="fr-FR"/>
              <a:t>, </a:t>
            </a:r>
          </a:p>
        </p:txBody>
      </p:sp>
      <p:sp>
        <p:nvSpPr>
          <p:cNvPr id="5" name="Footer Placeholder 4"/>
          <p:cNvSpPr>
            <a:spLocks noGrp="1"/>
          </p:cNvSpPr>
          <p:nvPr>
            <p:ph type="ftr" sz="quarter" idx="11"/>
          </p:nvPr>
        </p:nvSpPr>
        <p:spPr/>
        <p:txBody>
          <a:bodyPr/>
          <a:lstStyle>
            <a:lvl1pPr>
              <a:defRPr/>
            </a:lvl1pPr>
          </a:lstStyle>
          <a:p>
            <a:pPr>
              <a:defRPr/>
            </a:pPr>
            <a:r>
              <a:rPr lang="fr-FR"/>
              <a:t>Georgios Arhodakis - Université Paris Dauphine</a:t>
            </a:r>
          </a:p>
        </p:txBody>
      </p:sp>
      <p:sp>
        <p:nvSpPr>
          <p:cNvPr id="6" name="Slide Number Placeholder 5"/>
          <p:cNvSpPr>
            <a:spLocks noGrp="1"/>
          </p:cNvSpPr>
          <p:nvPr>
            <p:ph type="sldNum" sz="quarter" idx="12"/>
          </p:nvPr>
        </p:nvSpPr>
        <p:spPr/>
        <p:txBody>
          <a:bodyPr/>
          <a:lstStyle>
            <a:lvl1pPr>
              <a:defRPr/>
            </a:lvl1pPr>
          </a:lstStyle>
          <a:p>
            <a:pPr>
              <a:defRPr/>
            </a:pPr>
            <a:fld id="{03CC59F6-9B3C-4C4B-955A-F30074EB5EFD}" type="slidenum">
              <a:rPr lang="fr-FR"/>
              <a:pPr>
                <a:defRPr/>
              </a:pPr>
              <a:t>‹#›</a:t>
            </a:fld>
            <a:endParaRPr lang="fr-FR"/>
          </a:p>
        </p:txBody>
      </p:sp>
    </p:spTree>
    <p:extLst>
      <p:ext uri="{BB962C8B-B14F-4D97-AF65-F5344CB8AC3E}">
        <p14:creationId xmlns:p14="http://schemas.microsoft.com/office/powerpoint/2010/main" val="440616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
        <p:nvSpPr>
          <p:cNvPr id="4" name="Date Placeholder 3"/>
          <p:cNvSpPr>
            <a:spLocks noGrp="1"/>
          </p:cNvSpPr>
          <p:nvPr>
            <p:ph type="dt" sz="half" idx="10"/>
          </p:nvPr>
        </p:nvSpPr>
        <p:spPr/>
        <p:txBody>
          <a:bodyPr/>
          <a:lstStyle>
            <a:lvl1pPr>
              <a:defRPr/>
            </a:lvl1pPr>
          </a:lstStyle>
          <a:p>
            <a:pPr>
              <a:defRPr/>
            </a:pPr>
            <a:r>
              <a:rPr lang="fr-FR"/>
              <a:t>© </a:t>
            </a:r>
            <a:fld id="{E3B946F5-C5AC-5A43-A53A-CD4506CC2643}" type="datetime1">
              <a:rPr lang="en-US"/>
              <a:pPr>
                <a:defRPr/>
              </a:pPr>
              <a:t>28/02/16</a:t>
            </a:fld>
            <a:r>
              <a:rPr lang="fr-FR"/>
              <a:t>, </a:t>
            </a:r>
          </a:p>
        </p:txBody>
      </p:sp>
      <p:sp>
        <p:nvSpPr>
          <p:cNvPr id="5" name="Footer Placeholder 4"/>
          <p:cNvSpPr>
            <a:spLocks noGrp="1"/>
          </p:cNvSpPr>
          <p:nvPr>
            <p:ph type="ftr" sz="quarter" idx="11"/>
          </p:nvPr>
        </p:nvSpPr>
        <p:spPr/>
        <p:txBody>
          <a:bodyPr/>
          <a:lstStyle>
            <a:lvl1pPr>
              <a:defRPr/>
            </a:lvl1pPr>
          </a:lstStyle>
          <a:p>
            <a:pPr>
              <a:defRPr/>
            </a:pPr>
            <a:r>
              <a:rPr lang="fr-FR"/>
              <a:t>Georgios Arhodakis - Université Paris Dauphine</a:t>
            </a:r>
          </a:p>
        </p:txBody>
      </p:sp>
      <p:sp>
        <p:nvSpPr>
          <p:cNvPr id="6" name="Slide Number Placeholder 5"/>
          <p:cNvSpPr>
            <a:spLocks noGrp="1"/>
          </p:cNvSpPr>
          <p:nvPr>
            <p:ph type="sldNum" sz="quarter" idx="12"/>
          </p:nvPr>
        </p:nvSpPr>
        <p:spPr/>
        <p:txBody>
          <a:bodyPr/>
          <a:lstStyle>
            <a:lvl1pPr>
              <a:defRPr/>
            </a:lvl1pPr>
          </a:lstStyle>
          <a:p>
            <a:pPr>
              <a:defRPr/>
            </a:pPr>
            <a:fld id="{869B4AA9-D9E3-194C-9D01-CE591CAC8231}" type="slidenum">
              <a:rPr lang="fr-FR"/>
              <a:pPr>
                <a:defRPr/>
              </a:pPr>
              <a:t>‹#›</a:t>
            </a:fld>
            <a:endParaRPr lang="fr-FR"/>
          </a:p>
        </p:txBody>
      </p:sp>
    </p:spTree>
    <p:extLst>
      <p:ext uri="{BB962C8B-B14F-4D97-AF65-F5344CB8AC3E}">
        <p14:creationId xmlns:p14="http://schemas.microsoft.com/office/powerpoint/2010/main" val="4179537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93752" y="304800"/>
            <a:ext cx="7435849" cy="8382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793752" y="1600202"/>
            <a:ext cx="7435849"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497242"/>
      </p:ext>
    </p:extLst>
  </p:cSld>
  <p:clrMapOvr>
    <a:masterClrMapping/>
  </p:clrMapOvr>
  <p:transition xmlns:p14="http://schemas.microsoft.com/office/powerpoint/2010/mai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fr-FR"/>
              <a:t>© </a:t>
            </a:r>
            <a:fld id="{1C3497A1-2CA2-FB4F-888E-A080A8BC32BC}" type="datetime1">
              <a:rPr lang="en-US"/>
              <a:pPr>
                <a:defRPr/>
              </a:pPr>
              <a:t>28/02/16</a:t>
            </a:fld>
            <a:r>
              <a:rPr lang="fr-FR"/>
              <a:t>, </a:t>
            </a:r>
          </a:p>
        </p:txBody>
      </p:sp>
      <p:sp>
        <p:nvSpPr>
          <p:cNvPr id="5" name="Footer Placeholder 4"/>
          <p:cNvSpPr>
            <a:spLocks noGrp="1"/>
          </p:cNvSpPr>
          <p:nvPr>
            <p:ph type="ftr" sz="quarter" idx="11"/>
          </p:nvPr>
        </p:nvSpPr>
        <p:spPr/>
        <p:txBody>
          <a:bodyPr/>
          <a:lstStyle>
            <a:lvl1pPr>
              <a:defRPr/>
            </a:lvl1pPr>
          </a:lstStyle>
          <a:p>
            <a:pPr>
              <a:defRPr/>
            </a:pPr>
            <a:r>
              <a:rPr lang="fr-FR"/>
              <a:t>Georgios Arhodakis - Université Paris Dauphine</a:t>
            </a:r>
          </a:p>
        </p:txBody>
      </p:sp>
      <p:sp>
        <p:nvSpPr>
          <p:cNvPr id="6" name="Slide Number Placeholder 5"/>
          <p:cNvSpPr>
            <a:spLocks noGrp="1"/>
          </p:cNvSpPr>
          <p:nvPr>
            <p:ph type="sldNum" sz="quarter" idx="12"/>
          </p:nvPr>
        </p:nvSpPr>
        <p:spPr/>
        <p:txBody>
          <a:bodyPr/>
          <a:lstStyle>
            <a:lvl1pPr>
              <a:defRPr/>
            </a:lvl1pPr>
          </a:lstStyle>
          <a:p>
            <a:pPr>
              <a:defRPr/>
            </a:pPr>
            <a:fld id="{FEB701D0-CF3F-CF44-960C-2874C3C09E69}" type="slidenum">
              <a:rPr lang="fr-FR"/>
              <a:pPr>
                <a:defRPr/>
              </a:pPr>
              <a:t>‹#›</a:t>
            </a:fld>
            <a:endParaRPr lang="fr-FR"/>
          </a:p>
        </p:txBody>
      </p:sp>
    </p:spTree>
    <p:extLst>
      <p:ext uri="{BB962C8B-B14F-4D97-AF65-F5344CB8AC3E}">
        <p14:creationId xmlns:p14="http://schemas.microsoft.com/office/powerpoint/2010/main" val="1358618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fr-FR"/>
              <a:t>© </a:t>
            </a:r>
            <a:fld id="{7E60779C-DD4F-FE4A-8420-7C7C928CBB0F}" type="datetime1">
              <a:rPr lang="en-US"/>
              <a:pPr>
                <a:defRPr/>
              </a:pPr>
              <a:t>28/02/16</a:t>
            </a:fld>
            <a:r>
              <a:rPr lang="fr-FR"/>
              <a:t>, </a:t>
            </a:r>
          </a:p>
        </p:txBody>
      </p:sp>
      <p:sp>
        <p:nvSpPr>
          <p:cNvPr id="5" name="Footer Placeholder 4"/>
          <p:cNvSpPr>
            <a:spLocks noGrp="1"/>
          </p:cNvSpPr>
          <p:nvPr>
            <p:ph type="ftr" sz="quarter" idx="11"/>
          </p:nvPr>
        </p:nvSpPr>
        <p:spPr/>
        <p:txBody>
          <a:bodyPr/>
          <a:lstStyle>
            <a:lvl1pPr>
              <a:defRPr/>
            </a:lvl1pPr>
          </a:lstStyle>
          <a:p>
            <a:pPr>
              <a:defRPr/>
            </a:pPr>
            <a:r>
              <a:rPr lang="fr-FR"/>
              <a:t>Georgios Arhodakis - Université Paris Dauphine</a:t>
            </a:r>
          </a:p>
        </p:txBody>
      </p:sp>
      <p:sp>
        <p:nvSpPr>
          <p:cNvPr id="6" name="Slide Number Placeholder 5"/>
          <p:cNvSpPr>
            <a:spLocks noGrp="1"/>
          </p:cNvSpPr>
          <p:nvPr>
            <p:ph type="sldNum" sz="quarter" idx="12"/>
          </p:nvPr>
        </p:nvSpPr>
        <p:spPr/>
        <p:txBody>
          <a:bodyPr/>
          <a:lstStyle>
            <a:lvl1pPr>
              <a:defRPr/>
            </a:lvl1pPr>
          </a:lstStyle>
          <a:p>
            <a:pPr>
              <a:defRPr/>
            </a:pPr>
            <a:fld id="{1E2030BD-6A39-3941-9CDF-0E3F8081F2E9}" type="slidenum">
              <a:rPr lang="fr-FR"/>
              <a:pPr>
                <a:defRPr/>
              </a:pPr>
              <a:t>‹#›</a:t>
            </a:fld>
            <a:endParaRPr lang="fr-FR"/>
          </a:p>
        </p:txBody>
      </p:sp>
    </p:spTree>
    <p:extLst>
      <p:ext uri="{BB962C8B-B14F-4D97-AF65-F5344CB8AC3E}">
        <p14:creationId xmlns:p14="http://schemas.microsoft.com/office/powerpoint/2010/main" val="1675903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r>
              <a:rPr lang="fr-FR"/>
              <a:t>© </a:t>
            </a:r>
            <a:fld id="{7191CBD0-FCE6-D84E-B17E-D09DC8EA0FC8}" type="datetime1">
              <a:rPr lang="en-US"/>
              <a:pPr>
                <a:defRPr/>
              </a:pPr>
              <a:t>28/02/16</a:t>
            </a:fld>
            <a:r>
              <a:rPr lang="fr-FR"/>
              <a:t>, </a:t>
            </a:r>
          </a:p>
        </p:txBody>
      </p:sp>
      <p:sp>
        <p:nvSpPr>
          <p:cNvPr id="6" name="Footer Placeholder 5"/>
          <p:cNvSpPr>
            <a:spLocks noGrp="1"/>
          </p:cNvSpPr>
          <p:nvPr>
            <p:ph type="ftr" sz="quarter" idx="11"/>
          </p:nvPr>
        </p:nvSpPr>
        <p:spPr/>
        <p:txBody>
          <a:bodyPr/>
          <a:lstStyle>
            <a:lvl1pPr>
              <a:defRPr/>
            </a:lvl1pPr>
          </a:lstStyle>
          <a:p>
            <a:pPr>
              <a:defRPr/>
            </a:pPr>
            <a:r>
              <a:rPr lang="fr-FR"/>
              <a:t>Georgios Arhodakis - Université Paris Dauphine</a:t>
            </a:r>
          </a:p>
        </p:txBody>
      </p:sp>
      <p:sp>
        <p:nvSpPr>
          <p:cNvPr id="7" name="Slide Number Placeholder 6"/>
          <p:cNvSpPr>
            <a:spLocks noGrp="1"/>
          </p:cNvSpPr>
          <p:nvPr>
            <p:ph type="sldNum" sz="quarter" idx="12"/>
          </p:nvPr>
        </p:nvSpPr>
        <p:spPr/>
        <p:txBody>
          <a:bodyPr/>
          <a:lstStyle>
            <a:lvl1pPr>
              <a:defRPr/>
            </a:lvl1pPr>
          </a:lstStyle>
          <a:p>
            <a:pPr>
              <a:defRPr/>
            </a:pPr>
            <a:fld id="{A83DC751-C7CF-B647-AF84-8CE4BB549D73}" type="slidenum">
              <a:rPr lang="fr-FR"/>
              <a:pPr>
                <a:defRPr/>
              </a:pPr>
              <a:t>‹#›</a:t>
            </a:fld>
            <a:endParaRPr lang="fr-FR"/>
          </a:p>
        </p:txBody>
      </p:sp>
    </p:spTree>
    <p:extLst>
      <p:ext uri="{BB962C8B-B14F-4D97-AF65-F5344CB8AC3E}">
        <p14:creationId xmlns:p14="http://schemas.microsoft.com/office/powerpoint/2010/main" val="3123583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r>
              <a:rPr lang="fr-FR"/>
              <a:t>© </a:t>
            </a:r>
            <a:fld id="{1C3195B7-226B-344D-96D5-8BFF0D1E5EB1}" type="datetime1">
              <a:rPr lang="en-US"/>
              <a:pPr>
                <a:defRPr/>
              </a:pPr>
              <a:t>28/02/16</a:t>
            </a:fld>
            <a:r>
              <a:rPr lang="fr-FR"/>
              <a:t>, </a:t>
            </a:r>
          </a:p>
        </p:txBody>
      </p:sp>
      <p:sp>
        <p:nvSpPr>
          <p:cNvPr id="8" name="Footer Placeholder 7"/>
          <p:cNvSpPr>
            <a:spLocks noGrp="1"/>
          </p:cNvSpPr>
          <p:nvPr>
            <p:ph type="ftr" sz="quarter" idx="11"/>
          </p:nvPr>
        </p:nvSpPr>
        <p:spPr/>
        <p:txBody>
          <a:bodyPr/>
          <a:lstStyle>
            <a:lvl1pPr>
              <a:defRPr/>
            </a:lvl1pPr>
          </a:lstStyle>
          <a:p>
            <a:pPr>
              <a:defRPr/>
            </a:pPr>
            <a:r>
              <a:rPr lang="fr-FR"/>
              <a:t>Georgios Arhodakis - Université Paris Dauphine</a:t>
            </a:r>
          </a:p>
        </p:txBody>
      </p:sp>
      <p:sp>
        <p:nvSpPr>
          <p:cNvPr id="9" name="Slide Number Placeholder 8"/>
          <p:cNvSpPr>
            <a:spLocks noGrp="1"/>
          </p:cNvSpPr>
          <p:nvPr>
            <p:ph type="sldNum" sz="quarter" idx="12"/>
          </p:nvPr>
        </p:nvSpPr>
        <p:spPr/>
        <p:txBody>
          <a:bodyPr/>
          <a:lstStyle>
            <a:lvl1pPr>
              <a:defRPr/>
            </a:lvl1pPr>
          </a:lstStyle>
          <a:p>
            <a:pPr>
              <a:defRPr/>
            </a:pPr>
            <a:fld id="{93B7AC5A-4AC2-2B48-A6CA-5063C3F7E8F1}" type="slidenum">
              <a:rPr lang="fr-FR"/>
              <a:pPr>
                <a:defRPr/>
              </a:pPr>
              <a:t>‹#›</a:t>
            </a:fld>
            <a:endParaRPr lang="fr-FR"/>
          </a:p>
        </p:txBody>
      </p:sp>
    </p:spTree>
    <p:extLst>
      <p:ext uri="{BB962C8B-B14F-4D97-AF65-F5344CB8AC3E}">
        <p14:creationId xmlns:p14="http://schemas.microsoft.com/office/powerpoint/2010/main" val="1700771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r>
              <a:rPr lang="fr-FR"/>
              <a:t>© </a:t>
            </a:r>
            <a:fld id="{A2FCC3E2-57E2-0443-96C1-06DA7C2F224D}" type="datetime1">
              <a:rPr lang="en-US"/>
              <a:pPr>
                <a:defRPr/>
              </a:pPr>
              <a:t>28/02/16</a:t>
            </a:fld>
            <a:r>
              <a:rPr lang="fr-FR"/>
              <a:t>, </a:t>
            </a:r>
          </a:p>
        </p:txBody>
      </p:sp>
      <p:sp>
        <p:nvSpPr>
          <p:cNvPr id="4" name="Footer Placeholder 3"/>
          <p:cNvSpPr>
            <a:spLocks noGrp="1"/>
          </p:cNvSpPr>
          <p:nvPr>
            <p:ph type="ftr" sz="quarter" idx="11"/>
          </p:nvPr>
        </p:nvSpPr>
        <p:spPr/>
        <p:txBody>
          <a:bodyPr/>
          <a:lstStyle>
            <a:lvl1pPr>
              <a:defRPr/>
            </a:lvl1pPr>
          </a:lstStyle>
          <a:p>
            <a:pPr>
              <a:defRPr/>
            </a:pPr>
            <a:r>
              <a:rPr lang="fr-FR"/>
              <a:t>Georgios Arhodakis - Université Paris Dauphine</a:t>
            </a:r>
          </a:p>
        </p:txBody>
      </p:sp>
      <p:sp>
        <p:nvSpPr>
          <p:cNvPr id="5" name="Slide Number Placeholder 4"/>
          <p:cNvSpPr>
            <a:spLocks noGrp="1"/>
          </p:cNvSpPr>
          <p:nvPr>
            <p:ph type="sldNum" sz="quarter" idx="12"/>
          </p:nvPr>
        </p:nvSpPr>
        <p:spPr/>
        <p:txBody>
          <a:bodyPr/>
          <a:lstStyle>
            <a:lvl1pPr>
              <a:defRPr/>
            </a:lvl1pPr>
          </a:lstStyle>
          <a:p>
            <a:pPr>
              <a:defRPr/>
            </a:pPr>
            <a:fld id="{A74F068B-B084-FF4E-B4C6-951DBA9134CC}" type="slidenum">
              <a:rPr lang="fr-FR"/>
              <a:pPr>
                <a:defRPr/>
              </a:pPr>
              <a:t>‹#›</a:t>
            </a:fld>
            <a:endParaRPr lang="fr-FR"/>
          </a:p>
        </p:txBody>
      </p:sp>
    </p:spTree>
    <p:extLst>
      <p:ext uri="{BB962C8B-B14F-4D97-AF65-F5344CB8AC3E}">
        <p14:creationId xmlns:p14="http://schemas.microsoft.com/office/powerpoint/2010/main" val="1156349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fr-FR"/>
              <a:t>© </a:t>
            </a:r>
            <a:fld id="{9BAF3BF7-76C8-B843-A997-270259C86B97}" type="datetime1">
              <a:rPr lang="en-US"/>
              <a:pPr>
                <a:defRPr/>
              </a:pPr>
              <a:t>28/02/16</a:t>
            </a:fld>
            <a:r>
              <a:rPr lang="fr-FR"/>
              <a:t>, </a:t>
            </a:r>
          </a:p>
        </p:txBody>
      </p:sp>
      <p:sp>
        <p:nvSpPr>
          <p:cNvPr id="3" name="Footer Placeholder 2"/>
          <p:cNvSpPr>
            <a:spLocks noGrp="1"/>
          </p:cNvSpPr>
          <p:nvPr>
            <p:ph type="ftr" sz="quarter" idx="11"/>
          </p:nvPr>
        </p:nvSpPr>
        <p:spPr/>
        <p:txBody>
          <a:bodyPr/>
          <a:lstStyle>
            <a:lvl1pPr>
              <a:defRPr/>
            </a:lvl1pPr>
          </a:lstStyle>
          <a:p>
            <a:pPr>
              <a:defRPr/>
            </a:pPr>
            <a:r>
              <a:rPr lang="fr-FR"/>
              <a:t>Georgios Arhodakis - Université Paris Dauphine</a:t>
            </a:r>
          </a:p>
        </p:txBody>
      </p:sp>
      <p:sp>
        <p:nvSpPr>
          <p:cNvPr id="4" name="Slide Number Placeholder 3"/>
          <p:cNvSpPr>
            <a:spLocks noGrp="1"/>
          </p:cNvSpPr>
          <p:nvPr>
            <p:ph type="sldNum" sz="quarter" idx="12"/>
          </p:nvPr>
        </p:nvSpPr>
        <p:spPr/>
        <p:txBody>
          <a:bodyPr/>
          <a:lstStyle>
            <a:lvl1pPr>
              <a:defRPr/>
            </a:lvl1pPr>
          </a:lstStyle>
          <a:p>
            <a:pPr>
              <a:defRPr/>
            </a:pPr>
            <a:fld id="{7A431332-A921-CA43-AD4E-A6869A6FC427}" type="slidenum">
              <a:rPr lang="fr-FR"/>
              <a:pPr>
                <a:defRPr/>
              </a:pPr>
              <a:t>‹#›</a:t>
            </a:fld>
            <a:endParaRPr lang="fr-FR"/>
          </a:p>
        </p:txBody>
      </p:sp>
    </p:spTree>
    <p:extLst>
      <p:ext uri="{BB962C8B-B14F-4D97-AF65-F5344CB8AC3E}">
        <p14:creationId xmlns:p14="http://schemas.microsoft.com/office/powerpoint/2010/main" val="2281851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fr-FR"/>
              <a:t>© </a:t>
            </a:r>
            <a:fld id="{3EA560CF-A60C-1D45-8569-7D5DE1E4BE13}" type="datetime1">
              <a:rPr lang="en-US"/>
              <a:pPr>
                <a:defRPr/>
              </a:pPr>
              <a:t>28/02/16</a:t>
            </a:fld>
            <a:r>
              <a:rPr lang="fr-FR"/>
              <a:t>, </a:t>
            </a:r>
          </a:p>
        </p:txBody>
      </p:sp>
      <p:sp>
        <p:nvSpPr>
          <p:cNvPr id="6" name="Footer Placeholder 5"/>
          <p:cNvSpPr>
            <a:spLocks noGrp="1"/>
          </p:cNvSpPr>
          <p:nvPr>
            <p:ph type="ftr" sz="quarter" idx="11"/>
          </p:nvPr>
        </p:nvSpPr>
        <p:spPr/>
        <p:txBody>
          <a:bodyPr/>
          <a:lstStyle>
            <a:lvl1pPr>
              <a:defRPr/>
            </a:lvl1pPr>
          </a:lstStyle>
          <a:p>
            <a:pPr>
              <a:defRPr/>
            </a:pPr>
            <a:r>
              <a:rPr lang="fr-FR"/>
              <a:t>Georgios Arhodakis - Université Paris Dauphine</a:t>
            </a:r>
          </a:p>
        </p:txBody>
      </p:sp>
      <p:sp>
        <p:nvSpPr>
          <p:cNvPr id="7" name="Slide Number Placeholder 6"/>
          <p:cNvSpPr>
            <a:spLocks noGrp="1"/>
          </p:cNvSpPr>
          <p:nvPr>
            <p:ph type="sldNum" sz="quarter" idx="12"/>
          </p:nvPr>
        </p:nvSpPr>
        <p:spPr/>
        <p:txBody>
          <a:bodyPr/>
          <a:lstStyle>
            <a:lvl1pPr>
              <a:defRPr/>
            </a:lvl1pPr>
          </a:lstStyle>
          <a:p>
            <a:pPr>
              <a:defRPr/>
            </a:pPr>
            <a:fld id="{E8EB1CE6-DFC1-5C42-9E30-A36496F195B9}" type="slidenum">
              <a:rPr lang="fr-FR"/>
              <a:pPr>
                <a:defRPr/>
              </a:pPr>
              <a:t>‹#›</a:t>
            </a:fld>
            <a:endParaRPr lang="fr-FR"/>
          </a:p>
        </p:txBody>
      </p:sp>
    </p:spTree>
    <p:extLst>
      <p:ext uri="{BB962C8B-B14F-4D97-AF65-F5344CB8AC3E}">
        <p14:creationId xmlns:p14="http://schemas.microsoft.com/office/powerpoint/2010/main" val="2492967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fr-FR"/>
              <a:t>© </a:t>
            </a:r>
            <a:fld id="{DDF7C9ED-D08E-9344-AC46-BE7F53B6DA89}" type="datetime1">
              <a:rPr lang="en-US"/>
              <a:pPr>
                <a:defRPr/>
              </a:pPr>
              <a:t>28/02/16</a:t>
            </a:fld>
            <a:r>
              <a:rPr lang="fr-FR"/>
              <a:t>, </a:t>
            </a:r>
          </a:p>
        </p:txBody>
      </p:sp>
      <p:sp>
        <p:nvSpPr>
          <p:cNvPr id="6" name="Footer Placeholder 5"/>
          <p:cNvSpPr>
            <a:spLocks noGrp="1"/>
          </p:cNvSpPr>
          <p:nvPr>
            <p:ph type="ftr" sz="quarter" idx="11"/>
          </p:nvPr>
        </p:nvSpPr>
        <p:spPr/>
        <p:txBody>
          <a:bodyPr/>
          <a:lstStyle>
            <a:lvl1pPr>
              <a:defRPr/>
            </a:lvl1pPr>
          </a:lstStyle>
          <a:p>
            <a:pPr>
              <a:defRPr/>
            </a:pPr>
            <a:r>
              <a:rPr lang="fr-FR"/>
              <a:t>Georgios Arhodakis - Université Paris Dauphine</a:t>
            </a:r>
          </a:p>
        </p:txBody>
      </p:sp>
      <p:sp>
        <p:nvSpPr>
          <p:cNvPr id="7" name="Slide Number Placeholder 6"/>
          <p:cNvSpPr>
            <a:spLocks noGrp="1"/>
          </p:cNvSpPr>
          <p:nvPr>
            <p:ph type="sldNum" sz="quarter" idx="12"/>
          </p:nvPr>
        </p:nvSpPr>
        <p:spPr/>
        <p:txBody>
          <a:bodyPr/>
          <a:lstStyle>
            <a:lvl1pPr>
              <a:defRPr/>
            </a:lvl1pPr>
          </a:lstStyle>
          <a:p>
            <a:pPr>
              <a:defRPr/>
            </a:pPr>
            <a:fld id="{4C325A33-5FC0-2A49-BBE8-223D9B3613D0}" type="slidenum">
              <a:rPr lang="fr-FR"/>
              <a:pPr>
                <a:defRPr/>
              </a:pPr>
              <a:t>‹#›</a:t>
            </a:fld>
            <a:endParaRPr lang="fr-FR"/>
          </a:p>
        </p:txBody>
      </p:sp>
    </p:spTree>
    <p:extLst>
      <p:ext uri="{BB962C8B-B14F-4D97-AF65-F5344CB8AC3E}">
        <p14:creationId xmlns:p14="http://schemas.microsoft.com/office/powerpoint/2010/main" val="26367014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fr-FR"/>
              <a:t>Cliquez pour modifier le style du titre du masque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28" name="Rectangle 4"/>
          <p:cNvSpPr>
            <a:spLocks noGrp="1" noChangeArrowheads="1"/>
          </p:cNvSpPr>
          <p:nvPr>
            <p:ph type="dt" sz="half" idx="2"/>
          </p:nvPr>
        </p:nvSpPr>
        <p:spPr bwMode="auto">
          <a:xfrm>
            <a:off x="179388" y="6548438"/>
            <a:ext cx="10795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lvl1pPr>
              <a:defRPr sz="1400">
                <a:cs typeface="Times New Roman" charset="0"/>
              </a:defRPr>
            </a:lvl1pPr>
          </a:lstStyle>
          <a:p>
            <a:pPr>
              <a:defRPr/>
            </a:pPr>
            <a:r>
              <a:rPr lang="fr-FR"/>
              <a:t>© </a:t>
            </a:r>
            <a:fld id="{41239D5F-1DB7-CB45-BE80-7E3A60489072}" type="datetime1">
              <a:rPr lang="en-US">
                <a:cs typeface="+mn-cs"/>
              </a:rPr>
              <a:pPr>
                <a:defRPr/>
              </a:pPr>
              <a:t>28/02/16</a:t>
            </a:fld>
            <a:r>
              <a:rPr lang="fr-FR">
                <a:cs typeface="+mn-cs"/>
              </a:rPr>
              <a:t>, </a:t>
            </a:r>
          </a:p>
        </p:txBody>
      </p:sp>
      <p:sp>
        <p:nvSpPr>
          <p:cNvPr id="1029" name="Rectangle 5"/>
          <p:cNvSpPr>
            <a:spLocks noGrp="1" noChangeArrowheads="1"/>
          </p:cNvSpPr>
          <p:nvPr>
            <p:ph type="ftr" sz="quarter" idx="3"/>
          </p:nvPr>
        </p:nvSpPr>
        <p:spPr bwMode="auto">
          <a:xfrm>
            <a:off x="1258888" y="6548438"/>
            <a:ext cx="5399087"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lvl1pPr>
              <a:defRPr sz="1400">
                <a:cs typeface="+mn-cs"/>
              </a:defRPr>
            </a:lvl1pPr>
          </a:lstStyle>
          <a:p>
            <a:pPr>
              <a:defRPr/>
            </a:pPr>
            <a:r>
              <a:rPr lang="fr-FR"/>
              <a:t>Georgios Arhodakis - Université Paris Dauphine</a:t>
            </a:r>
          </a:p>
        </p:txBody>
      </p:sp>
      <p:sp>
        <p:nvSpPr>
          <p:cNvPr id="1030" name="Rectangle 6"/>
          <p:cNvSpPr>
            <a:spLocks noGrp="1" noChangeArrowheads="1"/>
          </p:cNvSpPr>
          <p:nvPr>
            <p:ph type="sldNum" sz="quarter" idx="4"/>
          </p:nvPr>
        </p:nvSpPr>
        <p:spPr bwMode="auto">
          <a:xfrm>
            <a:off x="7086600" y="6548438"/>
            <a:ext cx="19050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lvl1pPr algn="r">
              <a:defRPr sz="1400">
                <a:cs typeface="+mn-cs"/>
              </a:defRPr>
            </a:lvl1pPr>
          </a:lstStyle>
          <a:p>
            <a:pPr>
              <a:defRPr/>
            </a:pPr>
            <a:fld id="{8C495A10-5787-094C-B514-03CDFD2440D9}" type="slidenum">
              <a:rPr lang="fr-FR"/>
              <a:pPr>
                <a:defRPr/>
              </a:pPr>
              <a:t>‹#›</a:t>
            </a:fld>
            <a:endParaRPr lang="fr-FR"/>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Lst>
  <p:hf hdr="0"/>
  <p:txStyles>
    <p:titleStyle>
      <a:lvl1pPr algn="ctr" rtl="0" eaLnBrk="0" fontAlgn="base" hangingPunct="0">
        <a:spcBef>
          <a:spcPct val="0"/>
        </a:spcBef>
        <a:spcAft>
          <a:spcPct val="0"/>
        </a:spcAft>
        <a:defRPr sz="4400">
          <a:solidFill>
            <a:schemeClr val="tx2"/>
          </a:solidFill>
          <a:latin typeface="+mj-lt"/>
          <a:ea typeface="+mj-ea"/>
          <a:cs typeface="ＭＳ Ｐゴシック" charset="0"/>
        </a:defRPr>
      </a:lvl1pPr>
      <a:lvl2pPr algn="ctr"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Times New Roman" charset="0"/>
          <a:ea typeface="ＭＳ Ｐゴシック" charset="0"/>
        </a:defRPr>
      </a:lvl6pPr>
      <a:lvl7pPr marL="914400" algn="ctr" rtl="0" fontAlgn="base">
        <a:spcBef>
          <a:spcPct val="0"/>
        </a:spcBef>
        <a:spcAft>
          <a:spcPct val="0"/>
        </a:spcAft>
        <a:defRPr sz="4400">
          <a:solidFill>
            <a:schemeClr val="tx2"/>
          </a:solidFill>
          <a:latin typeface="Times New Roman" charset="0"/>
          <a:ea typeface="ＭＳ Ｐゴシック" charset="0"/>
        </a:defRPr>
      </a:lvl7pPr>
      <a:lvl8pPr marL="1371600" algn="ctr" rtl="0" fontAlgn="base">
        <a:spcBef>
          <a:spcPct val="0"/>
        </a:spcBef>
        <a:spcAft>
          <a:spcPct val="0"/>
        </a:spcAft>
        <a:defRPr sz="4400">
          <a:solidFill>
            <a:schemeClr val="tx2"/>
          </a:solidFill>
          <a:latin typeface="Times New Roman" charset="0"/>
          <a:ea typeface="ＭＳ Ｐゴシック" charset="0"/>
        </a:defRPr>
      </a:lvl8pPr>
      <a:lvl9pPr marL="1828800" algn="ctr" rtl="0" fontAlgn="base">
        <a:spcBef>
          <a:spcPct val="0"/>
        </a:spcBef>
        <a:spcAft>
          <a:spcPct val="0"/>
        </a:spcAft>
        <a:defRPr sz="4400">
          <a:solidFill>
            <a:schemeClr val="tx2"/>
          </a:solidFill>
          <a:latin typeface="Times New Roman" charset="0"/>
          <a:ea typeface="ＭＳ Ｐゴシック"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map-ne.com/Ethernet/vendor.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map-ne.com/Ethernet/multicast.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map-ne.com/Ethernet/multicast.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 Id="rId3"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 Id="rId3" Type="http://schemas.openxmlformats.org/officeDocument/2006/relationships/image" Target="../media/image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 Id="rId3" Type="http://schemas.openxmlformats.org/officeDocument/2006/relationships/image" Target="../media/image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iana.org/assignments/ip-parameter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iana.org/assignments/ethernet-number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networksorcery.com/enp/default0502.htm"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518946"/>
            <a:ext cx="7772400" cy="677108"/>
          </a:xfrm>
        </p:spPr>
        <p:txBody>
          <a:bodyPr lIns="0" tIns="0" rIns="0" bIns="0" anchor="ctr" anchorCtr="1">
            <a:spAutoFit/>
          </a:bodyPr>
          <a:lstStyle/>
          <a:p>
            <a:pPr eaLnBrk="1" hangingPunct="1">
              <a:defRPr/>
            </a:pPr>
            <a:r>
              <a:rPr lang="fr-FR" dirty="0" smtClean="0">
                <a:cs typeface="+mj-cs"/>
              </a:rPr>
              <a:t>Entête Protocoles</a:t>
            </a:r>
          </a:p>
        </p:txBody>
      </p:sp>
      <p:sp>
        <p:nvSpPr>
          <p:cNvPr id="2051" name="Rectangle 3"/>
          <p:cNvSpPr>
            <a:spLocks noGrp="1" noChangeArrowheads="1"/>
          </p:cNvSpPr>
          <p:nvPr>
            <p:ph type="subTitle" idx="1"/>
          </p:nvPr>
        </p:nvSpPr>
        <p:spPr>
          <a:xfrm>
            <a:off x="1371600" y="3651250"/>
            <a:ext cx="6400800" cy="1084263"/>
          </a:xfrm>
        </p:spPr>
        <p:txBody>
          <a:bodyPr lIns="0" tIns="0" rIns="0" bIns="0" anchor="ctr" anchorCtr="1">
            <a:spAutoFit/>
          </a:bodyPr>
          <a:lstStyle/>
          <a:p>
            <a:pPr eaLnBrk="1" hangingPunct="1">
              <a:defRPr/>
            </a:pPr>
            <a:r>
              <a:rPr lang="fr-FR" dirty="0" err="1" smtClean="0">
                <a:cs typeface="+mn-cs"/>
              </a:rPr>
              <a:t>Georgios</a:t>
            </a:r>
            <a:r>
              <a:rPr lang="fr-FR" dirty="0" smtClean="0">
                <a:cs typeface="+mn-cs"/>
              </a:rPr>
              <a:t> Arhodakis</a:t>
            </a:r>
          </a:p>
          <a:p>
            <a:pPr eaLnBrk="1" hangingPunct="1">
              <a:defRPr/>
            </a:pPr>
            <a:r>
              <a:rPr lang="fr-FR" dirty="0" smtClean="0">
                <a:cs typeface="+mn-cs"/>
              </a:rPr>
              <a:t>Université Paris Dauphine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Date Placeholder 3"/>
          <p:cNvSpPr>
            <a:spLocks noGrp="1"/>
          </p:cNvSpPr>
          <p:nvPr>
            <p:ph type="dt" sz="quarter" idx="10"/>
          </p:nvPr>
        </p:nvSpPr>
        <p:spPr/>
        <p:txBody>
          <a:bodyPr/>
          <a:lstStyle/>
          <a:p>
            <a:pPr>
              <a:defRPr/>
            </a:pPr>
            <a:r>
              <a:rPr lang="fr-FR" dirty="0"/>
              <a:t>© </a:t>
            </a:r>
            <a:fld id="{331986F3-9C8B-1248-968B-DD306C71BF69}" type="datetime1">
              <a:rPr lang="en-US"/>
              <a:pPr>
                <a:defRPr/>
              </a:pPr>
              <a:t>28/02/16</a:t>
            </a:fld>
            <a:r>
              <a:rPr lang="fr-FR" dirty="0"/>
              <a:t>, </a:t>
            </a:r>
          </a:p>
        </p:txBody>
      </p:sp>
      <p:sp>
        <p:nvSpPr>
          <p:cNvPr id="70" name="Footer Placeholder 4"/>
          <p:cNvSpPr>
            <a:spLocks noGrp="1"/>
          </p:cNvSpPr>
          <p:nvPr>
            <p:ph type="ftr" sz="quarter" idx="11"/>
          </p:nvPr>
        </p:nvSpPr>
        <p:spPr/>
        <p:txBody>
          <a:bodyPr/>
          <a:lstStyle/>
          <a:p>
            <a:pPr>
              <a:defRPr/>
            </a:pPr>
            <a:r>
              <a:rPr lang="fr-FR" dirty="0"/>
              <a:t>Georgios Arhodakis - Université Paris Dauphine</a:t>
            </a:r>
          </a:p>
        </p:txBody>
      </p:sp>
      <p:sp>
        <p:nvSpPr>
          <p:cNvPr id="71" name="Slide Number Placeholder 5"/>
          <p:cNvSpPr>
            <a:spLocks noGrp="1"/>
          </p:cNvSpPr>
          <p:nvPr>
            <p:ph type="sldNum" sz="quarter" idx="12"/>
          </p:nvPr>
        </p:nvSpPr>
        <p:spPr/>
        <p:txBody>
          <a:bodyPr/>
          <a:lstStyle/>
          <a:p>
            <a:pPr>
              <a:defRPr/>
            </a:pPr>
            <a:fld id="{BDFBA0CE-3CD2-554B-BF21-69DD00194029}" type="slidenum">
              <a:rPr lang="fr-FR"/>
              <a:pPr>
                <a:defRPr/>
              </a:pPr>
              <a:t>10</a:t>
            </a:fld>
            <a:endParaRPr lang="fr-FR" dirty="0"/>
          </a:p>
        </p:txBody>
      </p:sp>
      <p:sp>
        <p:nvSpPr>
          <p:cNvPr id="25602"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dirty="0" smtClean="0">
                <a:cs typeface="+mj-cs"/>
              </a:rPr>
              <a:t>Quelques-uns de ID constructeurs</a:t>
            </a:r>
          </a:p>
        </p:txBody>
      </p:sp>
      <p:graphicFrame>
        <p:nvGraphicFramePr>
          <p:cNvPr id="25826" name="Group 226"/>
          <p:cNvGraphicFramePr>
            <a:graphicFrameLocks noGrp="1"/>
          </p:cNvGraphicFramePr>
          <p:nvPr>
            <p:ph type="tbl" idx="1"/>
          </p:nvPr>
        </p:nvGraphicFramePr>
        <p:xfrm>
          <a:off x="2133600" y="835025"/>
          <a:ext cx="4876800" cy="5181600"/>
        </p:xfrm>
        <a:graphic>
          <a:graphicData uri="http://schemas.openxmlformats.org/drawingml/2006/table">
            <a:tbl>
              <a:tblPr/>
              <a:tblGrid>
                <a:gridCol w="1074738"/>
                <a:gridCol w="3802062"/>
              </a:tblGrid>
              <a:tr h="165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charset="0"/>
                          <a:ea typeface="ＭＳ Ｐゴシック" charset="0"/>
                        </a:rPr>
                        <a:t>00-00-0C</a:t>
                      </a:r>
                    </a:p>
                  </a:txBody>
                  <a:tcPr marL="76200" marR="76200" marT="38100" marB="381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charset="0"/>
                          <a:ea typeface="ＭＳ Ｐゴシック" charset="0"/>
                        </a:rPr>
                        <a:t>Cisco Systems</a:t>
                      </a:r>
                    </a:p>
                  </a:txBody>
                  <a:tcPr marL="76200" marR="76200" marT="38100" marB="381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3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charset="0"/>
                          <a:ea typeface="ＭＳ Ｐゴシック" charset="0"/>
                        </a:rPr>
                        <a:t>00-00-0E</a:t>
                      </a:r>
                    </a:p>
                  </a:txBody>
                  <a:tcPr marL="76200" marR="76200" marT="38100" marB="381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charset="0"/>
                          <a:ea typeface="ＭＳ Ｐゴシック" charset="0"/>
                        </a:rPr>
                        <a:t>Fujitsu</a:t>
                      </a:r>
                    </a:p>
                  </a:txBody>
                  <a:tcPr marL="76200" marR="76200" marT="38100" marB="381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5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charset="0"/>
                          <a:ea typeface="ＭＳ Ｐゴシック" charset="0"/>
                        </a:rPr>
                        <a:t>00-00-0F</a:t>
                      </a:r>
                    </a:p>
                  </a:txBody>
                  <a:tcPr marL="76200" marR="76200" marT="38100" marB="381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charset="0"/>
                          <a:ea typeface="ＭＳ Ｐゴシック" charset="0"/>
                        </a:rPr>
                        <a:t>NeXT</a:t>
                      </a:r>
                    </a:p>
                  </a:txBody>
                  <a:tcPr marL="76200" marR="76200" marT="38100" marB="381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5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charset="0"/>
                          <a:ea typeface="ＭＳ Ｐゴシック" charset="0"/>
                        </a:rPr>
                        <a:t>00-00-10</a:t>
                      </a:r>
                    </a:p>
                  </a:txBody>
                  <a:tcPr marL="76200" marR="76200" marT="38100" marB="381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charset="0"/>
                          <a:ea typeface="ＭＳ Ｐゴシック" charset="0"/>
                        </a:rPr>
                        <a:t>SyTek</a:t>
                      </a:r>
                    </a:p>
                  </a:txBody>
                  <a:tcPr marL="76200" marR="76200" marT="38100" marB="381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3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charset="0"/>
                          <a:ea typeface="ＭＳ Ｐゴシック" charset="0"/>
                        </a:rPr>
                        <a:t>00-00-1D</a:t>
                      </a:r>
                    </a:p>
                  </a:txBody>
                  <a:tcPr marL="76200" marR="76200" marT="38100" marB="381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charset="0"/>
                          <a:ea typeface="ＭＳ Ｐゴシック" charset="0"/>
                        </a:rPr>
                        <a:t>Cabletron</a:t>
                      </a:r>
                    </a:p>
                  </a:txBody>
                  <a:tcPr marL="76200" marR="76200" marT="38100" marB="381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5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charset="0"/>
                          <a:ea typeface="ＭＳ Ｐゴシック" charset="0"/>
                        </a:rPr>
                        <a:t>00-80-37</a:t>
                      </a:r>
                    </a:p>
                  </a:txBody>
                  <a:tcPr marL="76200" marR="76200" marT="38100" marB="381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charset="0"/>
                          <a:ea typeface="ＭＳ Ｐゴシック" charset="0"/>
                        </a:rPr>
                        <a:t>Ericsson Business Comm</a:t>
                      </a:r>
                    </a:p>
                  </a:txBody>
                  <a:tcPr marL="76200" marR="76200" marT="38100" marB="381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5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charset="0"/>
                          <a:ea typeface="ＭＳ Ｐゴシック" charset="0"/>
                        </a:rPr>
                        <a:t>00-DD-00</a:t>
                      </a:r>
                    </a:p>
                  </a:txBody>
                  <a:tcPr marL="76200" marR="76200" marT="38100" marB="381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charset="0"/>
                          <a:ea typeface="ＭＳ Ｐゴシック" charset="0"/>
                        </a:rPr>
                        <a:t>Ungermann-Bass</a:t>
                      </a:r>
                    </a:p>
                  </a:txBody>
                  <a:tcPr marL="76200" marR="76200" marT="38100" marB="381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3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charset="0"/>
                          <a:ea typeface="ＭＳ Ｐゴシック" charset="0"/>
                        </a:rPr>
                        <a:t>00-DD-01</a:t>
                      </a:r>
                    </a:p>
                  </a:txBody>
                  <a:tcPr marL="76200" marR="76200" marT="38100" marB="381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charset="0"/>
                          <a:ea typeface="ＭＳ Ｐゴシック" charset="0"/>
                        </a:rPr>
                        <a:t>Ungermann-Bass</a:t>
                      </a:r>
                    </a:p>
                  </a:txBody>
                  <a:tcPr marL="76200" marR="76200" marT="38100" marB="381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5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charset="0"/>
                          <a:ea typeface="ＭＳ Ｐゴシック" charset="0"/>
                        </a:rPr>
                        <a:t>02-07-01</a:t>
                      </a:r>
                    </a:p>
                  </a:txBody>
                  <a:tcPr marL="76200" marR="76200" marT="38100" marB="381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charset="0"/>
                          <a:ea typeface="ＭＳ Ｐゴシック" charset="0"/>
                        </a:rPr>
                        <a:t>Racal InterLan</a:t>
                      </a:r>
                    </a:p>
                  </a:txBody>
                  <a:tcPr marL="76200" marR="76200" marT="38100" marB="381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5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charset="0"/>
                          <a:ea typeface="ＭＳ Ｐゴシック" charset="0"/>
                        </a:rPr>
                        <a:t>02-60-86</a:t>
                      </a:r>
                    </a:p>
                  </a:txBody>
                  <a:tcPr marL="76200" marR="76200" marT="38100" marB="381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charset="0"/>
                          <a:ea typeface="ＭＳ Ｐゴシック" charset="0"/>
                        </a:rPr>
                        <a:t>Satelcom Mega Pac</a:t>
                      </a:r>
                    </a:p>
                  </a:txBody>
                  <a:tcPr marL="76200" marR="76200" marT="38100" marB="381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3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charset="0"/>
                          <a:ea typeface="ＭＳ Ｐゴシック" charset="0"/>
                        </a:rPr>
                        <a:t>02-60-8C</a:t>
                      </a:r>
                    </a:p>
                  </a:txBody>
                  <a:tcPr marL="76200" marR="76200" marT="38100" marB="381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charset="0"/>
                          <a:ea typeface="ＭＳ Ｐゴシック" charset="0"/>
                        </a:rPr>
                        <a:t>3Com: IBM PC, Imagen, Valid, Cisco</a:t>
                      </a:r>
                    </a:p>
                  </a:txBody>
                  <a:tcPr marL="76200" marR="76200" marT="38100" marB="381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5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charset="0"/>
                          <a:ea typeface="ＭＳ Ｐゴシック" charset="0"/>
                        </a:rPr>
                        <a:t>02-CF-1F</a:t>
                      </a:r>
                    </a:p>
                  </a:txBody>
                  <a:tcPr marL="76200" marR="76200" marT="38100" marB="381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charset="0"/>
                          <a:ea typeface="ＭＳ Ｐゴシック" charset="0"/>
                        </a:rPr>
                        <a:t>CMC: Mascomp, Silicon Graphics, Prime EXL</a:t>
                      </a:r>
                    </a:p>
                  </a:txBody>
                  <a:tcPr marL="76200" marR="76200" marT="38100" marB="381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5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charset="0"/>
                          <a:ea typeface="ＭＳ Ｐゴシック" charset="0"/>
                        </a:rPr>
                        <a:t>08-00-02</a:t>
                      </a:r>
                    </a:p>
                  </a:txBody>
                  <a:tcPr marL="76200" marR="76200" marT="38100" marB="381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charset="0"/>
                          <a:ea typeface="ＭＳ Ｐゴシック" charset="0"/>
                        </a:rPr>
                        <a:t>3Com</a:t>
                      </a:r>
                    </a:p>
                  </a:txBody>
                  <a:tcPr marL="76200" marR="76200" marT="38100" marB="381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5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charset="0"/>
                          <a:ea typeface="ＭＳ Ｐゴシック" charset="0"/>
                        </a:rPr>
                        <a:t>08-00-03</a:t>
                      </a:r>
                    </a:p>
                  </a:txBody>
                  <a:tcPr marL="76200" marR="76200" marT="38100" marB="381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charset="0"/>
                          <a:ea typeface="ＭＳ Ｐゴシック" charset="0"/>
                        </a:rPr>
                        <a:t>Advanced Computer Communications</a:t>
                      </a:r>
                    </a:p>
                  </a:txBody>
                  <a:tcPr marL="76200" marR="76200" marT="38100" marB="381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3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charset="0"/>
                          <a:ea typeface="ＭＳ Ｐゴシック" charset="0"/>
                        </a:rPr>
                        <a:t>08-00-05</a:t>
                      </a:r>
                    </a:p>
                  </a:txBody>
                  <a:tcPr marL="76200" marR="76200" marT="38100" marB="381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charset="0"/>
                          <a:ea typeface="ＭＳ Ｐゴシック" charset="0"/>
                        </a:rPr>
                        <a:t>Symbolics LISP Machines</a:t>
                      </a:r>
                    </a:p>
                  </a:txBody>
                  <a:tcPr marL="76200" marR="76200" marT="38100" marB="381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5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charset="0"/>
                          <a:ea typeface="ＭＳ Ｐゴシック" charset="0"/>
                        </a:rPr>
                        <a:t>08-00-07</a:t>
                      </a:r>
                    </a:p>
                  </a:txBody>
                  <a:tcPr marL="76200" marR="76200" marT="38100" marB="381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charset="0"/>
                          <a:ea typeface="ＭＳ Ｐゴシック" charset="0"/>
                        </a:rPr>
                        <a:t>Apple</a:t>
                      </a:r>
                    </a:p>
                  </a:txBody>
                  <a:tcPr marL="76200" marR="76200" marT="38100" marB="381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5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charset="0"/>
                          <a:ea typeface="ＭＳ Ｐゴシック" charset="0"/>
                        </a:rPr>
                        <a:t>08-00-08</a:t>
                      </a:r>
                    </a:p>
                  </a:txBody>
                  <a:tcPr marL="76200" marR="76200" marT="38100" marB="381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charset="0"/>
                          <a:ea typeface="ＭＳ Ｐゴシック" charset="0"/>
                        </a:rPr>
                        <a:t>Bolt Beranek and Newman, Inc. </a:t>
                      </a:r>
                    </a:p>
                  </a:txBody>
                  <a:tcPr marL="76200" marR="76200" marT="38100" marB="381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5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charset="0"/>
                          <a:ea typeface="ＭＳ Ｐゴシック" charset="0"/>
                        </a:rPr>
                        <a:t>08-00-09</a:t>
                      </a:r>
                    </a:p>
                  </a:txBody>
                  <a:tcPr marL="76200" marR="76200" marT="38100" marB="381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charset="0"/>
                          <a:ea typeface="ＭＳ Ｐゴシック" charset="0"/>
                        </a:rPr>
                        <a:t>Hewlett-Packard</a:t>
                      </a:r>
                    </a:p>
                  </a:txBody>
                  <a:tcPr marL="76200" marR="76200" marT="38100" marB="381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5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charset="0"/>
                          <a:ea typeface="ＭＳ Ｐゴシック" charset="0"/>
                        </a:rPr>
                        <a:t>08-00-2B</a:t>
                      </a:r>
                    </a:p>
                  </a:txBody>
                  <a:tcPr marL="76200" marR="76200" marT="38100" marB="381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charset="0"/>
                          <a:ea typeface="ＭＳ Ｐゴシック" charset="0"/>
                        </a:rPr>
                        <a:t>DEC</a:t>
                      </a:r>
                    </a:p>
                  </a:txBody>
                  <a:tcPr marL="76200" marR="76200" marT="38100" marB="381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5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charset="0"/>
                          <a:ea typeface="ＭＳ Ｐゴシック" charset="0"/>
                        </a:rPr>
                        <a:t>08-00-5A</a:t>
                      </a:r>
                    </a:p>
                  </a:txBody>
                  <a:tcPr marL="76200" marR="76200" marT="38100" marB="381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charset="0"/>
                          <a:ea typeface="ＭＳ Ｐゴシック" charset="0"/>
                        </a:rPr>
                        <a:t>IBM</a:t>
                      </a:r>
                    </a:p>
                  </a:txBody>
                  <a:tcPr marL="76200" marR="76200" marT="38100" marB="381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815" name="Text Box 215"/>
          <p:cNvSpPr txBox="1">
            <a:spLocks noChangeArrowheads="1"/>
          </p:cNvSpPr>
          <p:nvPr/>
        </p:nvSpPr>
        <p:spPr bwMode="auto">
          <a:xfrm>
            <a:off x="1676400" y="6116638"/>
            <a:ext cx="575786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600" dirty="0">
                <a:cs typeface="+mn-cs"/>
              </a:rPr>
              <a:t>Pour plus d</a:t>
            </a:r>
            <a:r>
              <a:rPr lang="ja-JP" altLang="fr-FR" sz="1600">
                <a:latin typeface="Arial"/>
                <a:cs typeface="+mn-cs"/>
              </a:rPr>
              <a:t>’</a:t>
            </a:r>
            <a:r>
              <a:rPr lang="fr-FR" sz="1600" dirty="0">
                <a:cs typeface="+mn-cs"/>
              </a:rPr>
              <a:t>informations: </a:t>
            </a:r>
            <a:r>
              <a:rPr lang="fr-FR" sz="1600" b="1" dirty="0">
                <a:cs typeface="+mn-cs"/>
                <a:hlinkClick r:id="rId2"/>
              </a:rPr>
              <a:t>http://map-ne.com</a:t>
            </a:r>
            <a:r>
              <a:rPr lang="fr-FR" sz="1600" b="1">
                <a:cs typeface="+mn-cs"/>
                <a:hlinkClick r:id="rId2"/>
              </a:rPr>
              <a:t>/Ethernet/vendor.html</a:t>
            </a:r>
            <a:endParaRPr lang="fr-FR" sz="1600" b="1">
              <a:cs typeface="+mn-cs"/>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Date Placeholder 3"/>
          <p:cNvSpPr>
            <a:spLocks noGrp="1"/>
          </p:cNvSpPr>
          <p:nvPr>
            <p:ph type="dt" sz="quarter" idx="10"/>
          </p:nvPr>
        </p:nvSpPr>
        <p:spPr/>
        <p:txBody>
          <a:bodyPr/>
          <a:lstStyle/>
          <a:p>
            <a:pPr>
              <a:defRPr/>
            </a:pPr>
            <a:r>
              <a:rPr lang="fr-FR" dirty="0"/>
              <a:t>© </a:t>
            </a:r>
            <a:fld id="{B797037D-B32D-D54C-B930-786429330E03}" type="datetime1">
              <a:rPr lang="en-US"/>
              <a:pPr>
                <a:defRPr/>
              </a:pPr>
              <a:t>28/02/16</a:t>
            </a:fld>
            <a:r>
              <a:rPr lang="fr-FR" dirty="0"/>
              <a:t>, </a:t>
            </a:r>
          </a:p>
        </p:txBody>
      </p:sp>
      <p:sp>
        <p:nvSpPr>
          <p:cNvPr id="43" name="Footer Placeholder 4"/>
          <p:cNvSpPr>
            <a:spLocks noGrp="1"/>
          </p:cNvSpPr>
          <p:nvPr>
            <p:ph type="ftr" sz="quarter" idx="11"/>
          </p:nvPr>
        </p:nvSpPr>
        <p:spPr/>
        <p:txBody>
          <a:bodyPr/>
          <a:lstStyle/>
          <a:p>
            <a:pPr>
              <a:defRPr/>
            </a:pPr>
            <a:r>
              <a:rPr lang="fr-FR" dirty="0"/>
              <a:t>Georgios Arhodakis - Université Paris Dauphine</a:t>
            </a:r>
          </a:p>
        </p:txBody>
      </p:sp>
      <p:sp>
        <p:nvSpPr>
          <p:cNvPr id="44" name="Slide Number Placeholder 5"/>
          <p:cNvSpPr>
            <a:spLocks noGrp="1"/>
          </p:cNvSpPr>
          <p:nvPr>
            <p:ph type="sldNum" sz="quarter" idx="12"/>
          </p:nvPr>
        </p:nvSpPr>
        <p:spPr/>
        <p:txBody>
          <a:bodyPr/>
          <a:lstStyle/>
          <a:p>
            <a:pPr>
              <a:defRPr/>
            </a:pPr>
            <a:fld id="{FCCA98DE-82F3-1244-A509-7D19480ED3DE}" type="slidenum">
              <a:rPr lang="fr-FR"/>
              <a:pPr>
                <a:defRPr/>
              </a:pPr>
              <a:t>11</a:t>
            </a:fld>
            <a:endParaRPr lang="fr-FR" dirty="0"/>
          </a:p>
        </p:txBody>
      </p:sp>
      <p:sp>
        <p:nvSpPr>
          <p:cNvPr id="26626"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dirty="0" smtClean="0">
                <a:cs typeface="+mj-cs"/>
              </a:rPr>
              <a:t>Quelques-unes de @ </a:t>
            </a:r>
            <a:r>
              <a:rPr lang="en-US" sz="4000" dirty="0" smtClean="0">
                <a:cs typeface="+mj-cs"/>
              </a:rPr>
              <a:t>Multicast</a:t>
            </a:r>
          </a:p>
        </p:txBody>
      </p:sp>
      <p:graphicFrame>
        <p:nvGraphicFramePr>
          <p:cNvPr id="26777" name="Group 153"/>
          <p:cNvGraphicFramePr>
            <a:graphicFrameLocks noGrp="1"/>
          </p:cNvGraphicFramePr>
          <p:nvPr>
            <p:ph type="tbl" idx="1"/>
          </p:nvPr>
        </p:nvGraphicFramePr>
        <p:xfrm>
          <a:off x="990600" y="1206500"/>
          <a:ext cx="7086600" cy="3829052"/>
        </p:xfrm>
        <a:graphic>
          <a:graphicData uri="http://schemas.openxmlformats.org/drawingml/2006/table">
            <a:tbl>
              <a:tblPr/>
              <a:tblGrid>
                <a:gridCol w="1600200"/>
                <a:gridCol w="1143000"/>
                <a:gridCol w="4343400"/>
              </a:tblGrid>
              <a:tr h="25913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1" i="0" u="none" strike="noStrike" cap="none" normalizeH="0" baseline="0" dirty="0">
                          <a:ln>
                            <a:noFill/>
                          </a:ln>
                          <a:solidFill>
                            <a:schemeClr val="tx1"/>
                          </a:solidFill>
                          <a:effectLst/>
                          <a:latin typeface="Times New Roman" charset="0"/>
                          <a:ea typeface="ＭＳ Ｐゴシック" charset="0"/>
                        </a:rPr>
                        <a:t>Adresse Multicast</a:t>
                      </a:r>
                    </a:p>
                  </a:txBody>
                  <a:tcPr marL="76200" marR="76200" marT="38108" marB="3810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200" b="1" i="0" u="none" strike="noStrike" cap="none" normalizeH="0" baseline="0" dirty="0">
                          <a:ln>
                            <a:noFill/>
                          </a:ln>
                          <a:solidFill>
                            <a:schemeClr val="tx1"/>
                          </a:solidFill>
                          <a:effectLst/>
                          <a:latin typeface="Times New Roman" charset="0"/>
                          <a:ea typeface="ＭＳ Ｐゴシック" charset="0"/>
                        </a:rPr>
                        <a:t>Champ Type</a:t>
                      </a:r>
                    </a:p>
                  </a:txBody>
                  <a:tcPr marL="76200" marR="76200" marT="38108" marB="381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1" i="0" u="none" strike="noStrike" cap="none" normalizeH="0" baseline="0" dirty="0">
                          <a:ln>
                            <a:noFill/>
                          </a:ln>
                          <a:solidFill>
                            <a:schemeClr val="tx1"/>
                          </a:solidFill>
                          <a:effectLst/>
                          <a:latin typeface="Times New Roman" charset="0"/>
                          <a:ea typeface="ＭＳ Ｐゴシック" charset="0"/>
                        </a:rPr>
                        <a:t>Utilisation</a:t>
                      </a:r>
                    </a:p>
                  </a:txBody>
                  <a:tcPr marL="76200" marR="76200" marT="38108" marB="3810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913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01-00-0C-CC-CC-CC </a:t>
                      </a:r>
                    </a:p>
                  </a:txBody>
                  <a:tcPr marL="76200" marR="76200" marT="38108" marB="3810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-802-</a:t>
                      </a:r>
                    </a:p>
                  </a:txBody>
                  <a:tcPr marL="76200" marR="76200" marT="38108" marB="381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CDP (Cisco Discovery Protocol), VTP (Virtual Trunking Protocol)</a:t>
                      </a:r>
                    </a:p>
                  </a:txBody>
                  <a:tcPr marL="76200" marR="76200" marT="38108" marB="3810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913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01-00-0C-DD-DD-DD </a:t>
                      </a:r>
                    </a:p>
                  </a:txBody>
                  <a:tcPr marL="76200" marR="76200" marT="38108" marB="3810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a:t>
                      </a:r>
                    </a:p>
                  </a:txBody>
                  <a:tcPr marL="76200" marR="76200" marT="38108" marB="381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CGMP (Cisco Group Management Protocol) </a:t>
                      </a:r>
                    </a:p>
                  </a:txBody>
                  <a:tcPr marL="76200" marR="76200" marT="38108" marB="3810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13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01-00-5E-00-00-00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À</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01-00-5E-7F-FF-FF</a:t>
                      </a:r>
                    </a:p>
                  </a:txBody>
                  <a:tcPr marL="76200" marR="76200" marT="38108" marB="3810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0800</a:t>
                      </a:r>
                    </a:p>
                  </a:txBody>
                  <a:tcPr marL="76200" marR="76200" marT="38108" marB="381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DoD Internet Multicast (RFC-1112)</a:t>
                      </a:r>
                    </a:p>
                  </a:txBody>
                  <a:tcPr marL="76200" marR="76200" marT="38108" marB="3810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13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01-00-5E-80-00-00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À</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01-00-5E-FF-FF-FF</a:t>
                      </a:r>
                    </a:p>
                  </a:txBody>
                  <a:tcPr marL="76200" marR="76200" marT="38108" marB="3810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a:t>
                      </a:r>
                    </a:p>
                  </a:txBody>
                  <a:tcPr marL="76200" marR="76200" marT="38108" marB="381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DoD Internet reserved by IANA</a:t>
                      </a:r>
                    </a:p>
                  </a:txBody>
                  <a:tcPr marL="76200" marR="76200" marT="38108" marB="3810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13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01-80-C2-00-00-01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À</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01-80-C2-00-00-FF</a:t>
                      </a:r>
                    </a:p>
                  </a:txBody>
                  <a:tcPr marL="76200" marR="76200" marT="38108" marB="3810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-802-</a:t>
                      </a:r>
                    </a:p>
                  </a:txBody>
                  <a:tcPr marL="76200" marR="76200" marT="38108" marB="381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802.1 alternate Spanning multicast</a:t>
                      </a:r>
                    </a:p>
                  </a:txBody>
                  <a:tcPr marL="76200" marR="76200" marT="38108" marB="3810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913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03-00-00-20-00-00</a:t>
                      </a:r>
                    </a:p>
                  </a:txBody>
                  <a:tcPr marL="76200" marR="76200" marT="38108" marB="3810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-802-</a:t>
                      </a:r>
                    </a:p>
                  </a:txBody>
                  <a:tcPr marL="76200" marR="76200" marT="38108" marB="381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IP Multicast Address (RFC1469)</a:t>
                      </a:r>
                    </a:p>
                  </a:txBody>
                  <a:tcPr marL="76200" marR="76200" marT="38108" marB="3810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13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33-33-00-00-00-00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À</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33-33-FF-FF-FF-FF</a:t>
                      </a:r>
                    </a:p>
                  </a:txBody>
                  <a:tcPr marL="76200" marR="76200" marT="38108" marB="3810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86dd</a:t>
                      </a:r>
                    </a:p>
                  </a:txBody>
                  <a:tcPr marL="76200" marR="76200" marT="38108" marB="381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IPv6 Neighbor Discovery</a:t>
                      </a:r>
                    </a:p>
                  </a:txBody>
                  <a:tcPr marL="76200" marR="76200" marT="38108" marB="3810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92" name="Text Box 68"/>
          <p:cNvSpPr txBox="1">
            <a:spLocks noChangeArrowheads="1"/>
          </p:cNvSpPr>
          <p:nvPr/>
        </p:nvSpPr>
        <p:spPr bwMode="auto">
          <a:xfrm>
            <a:off x="1676400" y="5334000"/>
            <a:ext cx="60198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600" dirty="0">
                <a:cs typeface="+mn-cs"/>
              </a:rPr>
              <a:t>Pour plus d</a:t>
            </a:r>
            <a:r>
              <a:rPr lang="ja-JP" altLang="fr-FR" sz="1600">
                <a:latin typeface="Arial"/>
                <a:cs typeface="+mn-cs"/>
              </a:rPr>
              <a:t>’</a:t>
            </a:r>
            <a:r>
              <a:rPr lang="fr-FR" sz="1600" dirty="0">
                <a:cs typeface="+mn-cs"/>
              </a:rPr>
              <a:t>informations: </a:t>
            </a:r>
            <a:r>
              <a:rPr lang="fr-FR" sz="1600" b="1" dirty="0">
                <a:cs typeface="+mn-cs"/>
                <a:hlinkClick r:id="rId2"/>
              </a:rPr>
              <a:t>http://map-ne.com</a:t>
            </a:r>
            <a:r>
              <a:rPr lang="fr-FR" sz="1600" b="1">
                <a:cs typeface="+mn-cs"/>
                <a:hlinkClick r:id="rId2"/>
              </a:rPr>
              <a:t>/Ethernet/multicast.html</a:t>
            </a:r>
            <a:endParaRPr lang="fr-FR" sz="1600" b="1">
              <a:cs typeface="+mn-cs"/>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Date Placeholder 3"/>
          <p:cNvSpPr>
            <a:spLocks noGrp="1"/>
          </p:cNvSpPr>
          <p:nvPr>
            <p:ph type="dt" sz="quarter" idx="10"/>
          </p:nvPr>
        </p:nvSpPr>
        <p:spPr/>
        <p:txBody>
          <a:bodyPr/>
          <a:lstStyle/>
          <a:p>
            <a:pPr>
              <a:defRPr/>
            </a:pPr>
            <a:r>
              <a:rPr lang="fr-FR" dirty="0"/>
              <a:t>© </a:t>
            </a:r>
            <a:fld id="{48AA8FB8-A2C6-284F-8591-963B11773409}" type="datetime1">
              <a:rPr lang="en-US"/>
              <a:pPr>
                <a:defRPr/>
              </a:pPr>
              <a:t>28/02/16</a:t>
            </a:fld>
            <a:r>
              <a:rPr lang="fr-FR" dirty="0"/>
              <a:t>, </a:t>
            </a:r>
          </a:p>
        </p:txBody>
      </p:sp>
      <p:sp>
        <p:nvSpPr>
          <p:cNvPr id="59" name="Footer Placeholder 4"/>
          <p:cNvSpPr>
            <a:spLocks noGrp="1"/>
          </p:cNvSpPr>
          <p:nvPr>
            <p:ph type="ftr" sz="quarter" idx="11"/>
          </p:nvPr>
        </p:nvSpPr>
        <p:spPr/>
        <p:txBody>
          <a:bodyPr/>
          <a:lstStyle/>
          <a:p>
            <a:pPr>
              <a:defRPr/>
            </a:pPr>
            <a:r>
              <a:rPr lang="fr-FR" dirty="0"/>
              <a:t>Georgios Arhodakis - Université Paris Dauphine</a:t>
            </a:r>
          </a:p>
        </p:txBody>
      </p:sp>
      <p:sp>
        <p:nvSpPr>
          <p:cNvPr id="60" name="Slide Number Placeholder 5"/>
          <p:cNvSpPr>
            <a:spLocks noGrp="1"/>
          </p:cNvSpPr>
          <p:nvPr>
            <p:ph type="sldNum" sz="quarter" idx="12"/>
          </p:nvPr>
        </p:nvSpPr>
        <p:spPr/>
        <p:txBody>
          <a:bodyPr/>
          <a:lstStyle/>
          <a:p>
            <a:pPr>
              <a:defRPr/>
            </a:pPr>
            <a:fld id="{2752A9CD-4B4F-1B45-864D-802E688662B4}" type="slidenum">
              <a:rPr lang="fr-FR"/>
              <a:pPr>
                <a:defRPr/>
              </a:pPr>
              <a:t>12</a:t>
            </a:fld>
            <a:endParaRPr lang="fr-FR" dirty="0"/>
          </a:p>
        </p:txBody>
      </p:sp>
      <p:sp>
        <p:nvSpPr>
          <p:cNvPr id="27650"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dirty="0" smtClean="0">
                <a:cs typeface="+mj-cs"/>
              </a:rPr>
              <a:t>Quelques-unes de @ </a:t>
            </a:r>
            <a:r>
              <a:rPr lang="en-US" sz="4000" dirty="0" smtClean="0">
                <a:cs typeface="+mj-cs"/>
              </a:rPr>
              <a:t>Broadcast</a:t>
            </a:r>
          </a:p>
        </p:txBody>
      </p:sp>
      <p:graphicFrame>
        <p:nvGraphicFramePr>
          <p:cNvPr id="27748" name="Group 100"/>
          <p:cNvGraphicFramePr>
            <a:graphicFrameLocks noGrp="1"/>
          </p:cNvGraphicFramePr>
          <p:nvPr>
            <p:ph type="tbl" idx="1"/>
          </p:nvPr>
        </p:nvGraphicFramePr>
        <p:xfrm>
          <a:off x="304800" y="1206500"/>
          <a:ext cx="8534400" cy="3108384"/>
        </p:xfrm>
        <a:graphic>
          <a:graphicData uri="http://schemas.openxmlformats.org/drawingml/2006/table">
            <a:tbl>
              <a:tblPr/>
              <a:tblGrid>
                <a:gridCol w="1474788"/>
                <a:gridCol w="1085850"/>
                <a:gridCol w="5973762"/>
              </a:tblGrid>
              <a:tr h="25902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1" i="0" u="none" strike="noStrike" cap="none" normalizeH="0" baseline="0" dirty="0">
                          <a:ln>
                            <a:noFill/>
                          </a:ln>
                          <a:solidFill>
                            <a:schemeClr val="tx1"/>
                          </a:solidFill>
                          <a:effectLst/>
                          <a:latin typeface="Times New Roman" charset="0"/>
                          <a:ea typeface="ＭＳ Ｐゴシック" charset="0"/>
                        </a:rPr>
                        <a:t>Adresse Broadcast</a:t>
                      </a:r>
                    </a:p>
                  </a:txBody>
                  <a:tcPr marL="76200" marR="76200" marT="38076" marB="3807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200" b="1" i="0" u="none" strike="noStrike" cap="none" normalizeH="0" baseline="0" dirty="0">
                          <a:ln>
                            <a:noFill/>
                          </a:ln>
                          <a:solidFill>
                            <a:schemeClr val="tx1"/>
                          </a:solidFill>
                          <a:effectLst/>
                          <a:latin typeface="Times New Roman" charset="0"/>
                          <a:ea typeface="ＭＳ Ｐゴシック" charset="0"/>
                        </a:rPr>
                        <a:t>Champ Type</a:t>
                      </a:r>
                    </a:p>
                  </a:txBody>
                  <a:tcPr marL="76200" marR="76200" marT="38076" marB="380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1" i="0" u="none" strike="noStrike" cap="none" normalizeH="0" baseline="0" dirty="0">
                          <a:ln>
                            <a:noFill/>
                          </a:ln>
                          <a:solidFill>
                            <a:schemeClr val="tx1"/>
                          </a:solidFill>
                          <a:effectLst/>
                          <a:latin typeface="Times New Roman" charset="0"/>
                          <a:ea typeface="ＭＳ Ｐゴシック" charset="0"/>
                        </a:rPr>
                        <a:t>Utilisation</a:t>
                      </a:r>
                    </a:p>
                  </a:txBody>
                  <a:tcPr marL="76200" marR="76200" marT="38076" marB="3807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902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FF-FF-FF-FF-FF-FF </a:t>
                      </a:r>
                    </a:p>
                  </a:txBody>
                  <a:tcPr marL="76200" marR="76200" marT="38076" marB="3807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0600</a:t>
                      </a:r>
                    </a:p>
                  </a:txBody>
                  <a:tcPr marL="76200" marR="76200" marT="38076" marB="380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XNS packets, Hello or gateway search? 6 packets every 15 seconds, per XNS station </a:t>
                      </a:r>
                    </a:p>
                  </a:txBody>
                  <a:tcPr marL="76200" marR="76200" marT="38076" marB="3807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902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FF-FF-FF-FF-FF-FF</a:t>
                      </a:r>
                    </a:p>
                  </a:txBody>
                  <a:tcPr marL="76200" marR="76200" marT="38076" marB="3807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0800</a:t>
                      </a:r>
                    </a:p>
                  </a:txBody>
                  <a:tcPr marL="76200" marR="76200" marT="38076" marB="380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IP (e.g. RWHOD via UDP) as needed</a:t>
                      </a:r>
                    </a:p>
                  </a:txBody>
                  <a:tcPr marL="76200" marR="76200" marT="38076" marB="3807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9027">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FF-FF-FF-FF-FF-FF</a:t>
                      </a:r>
                    </a:p>
                  </a:txBody>
                  <a:tcPr marL="76200" marR="76200" marT="38076" marB="3807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0804</a:t>
                      </a:r>
                    </a:p>
                  </a:txBody>
                  <a:tcPr marL="76200" marR="76200" marT="38076" marB="380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CHAOS</a:t>
                      </a:r>
                    </a:p>
                  </a:txBody>
                  <a:tcPr marL="76200" marR="76200" marT="38076" marB="3807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9027">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FF-FF-FF-FF-FF-FF</a:t>
                      </a:r>
                    </a:p>
                  </a:txBody>
                  <a:tcPr marL="76200" marR="76200" marT="38076" marB="3807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0806</a:t>
                      </a:r>
                    </a:p>
                  </a:txBody>
                  <a:tcPr marL="76200" marR="76200" marT="38076" marB="380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ARP (for IP and CHAOS) as needed</a:t>
                      </a:r>
                    </a:p>
                  </a:txBody>
                  <a:tcPr marL="76200" marR="76200" marT="38076" marB="3807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9027">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FF-FF-FF-FF-FF-FF</a:t>
                      </a:r>
                    </a:p>
                  </a:txBody>
                  <a:tcPr marL="76200" marR="76200" marT="38076" marB="3807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0BAD</a:t>
                      </a:r>
                    </a:p>
                  </a:txBody>
                  <a:tcPr marL="76200" marR="76200" marT="38076" marB="380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Banyan</a:t>
                      </a:r>
                    </a:p>
                  </a:txBody>
                  <a:tcPr marL="76200" marR="76200" marT="38076" marB="3807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902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FF-FF-FF-FF-FF-FF</a:t>
                      </a:r>
                    </a:p>
                  </a:txBody>
                  <a:tcPr marL="76200" marR="76200" marT="38076" marB="3807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1600</a:t>
                      </a:r>
                    </a:p>
                  </a:txBody>
                  <a:tcPr marL="76200" marR="76200" marT="38076" marB="380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Valid packets, Hello or gateway search? 1 packets every 30 seconds, per valid station</a:t>
                      </a:r>
                    </a:p>
                  </a:txBody>
                  <a:tcPr marL="76200" marR="76200" marT="38076" marB="3807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9027">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FF-FF-FF-FF-FF-FF</a:t>
                      </a:r>
                    </a:p>
                  </a:txBody>
                  <a:tcPr marL="76200" marR="76200" marT="38076" marB="3807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8035</a:t>
                      </a:r>
                    </a:p>
                  </a:txBody>
                  <a:tcPr marL="76200" marR="76200" marT="38076" marB="380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Reverse ARP</a:t>
                      </a:r>
                    </a:p>
                  </a:txBody>
                  <a:tcPr marL="76200" marR="76200" marT="38076" marB="3807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9027">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FF-FF-FF-FF-FF-FF</a:t>
                      </a:r>
                    </a:p>
                  </a:txBody>
                  <a:tcPr marL="76200" marR="76200" marT="38076" marB="3807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807C</a:t>
                      </a:r>
                    </a:p>
                  </a:txBody>
                  <a:tcPr marL="76200" marR="76200" marT="38076" marB="380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Merit Internodal (INP) </a:t>
                      </a:r>
                    </a:p>
                  </a:txBody>
                  <a:tcPr marL="76200" marR="76200" marT="38076" marB="3807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9027">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FF-FF-FF-FF-FF-FF</a:t>
                      </a:r>
                    </a:p>
                  </a:txBody>
                  <a:tcPr marL="76200" marR="76200" marT="38076" marB="3807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809B</a:t>
                      </a:r>
                    </a:p>
                  </a:txBody>
                  <a:tcPr marL="76200" marR="76200" marT="38076" marB="380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EtherTalk</a:t>
                      </a:r>
                    </a:p>
                  </a:txBody>
                  <a:tcPr marL="76200" marR="76200" marT="38076" marB="3807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9027">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FF-FF-FF-FF-FF-FF</a:t>
                      </a:r>
                    </a:p>
                  </a:txBody>
                  <a:tcPr marL="76200" marR="76200" marT="38076" marB="3807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9001</a:t>
                      </a:r>
                    </a:p>
                  </a:txBody>
                  <a:tcPr marL="76200" marR="76200" marT="38076" marB="380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3Com (ex Bridge) Name Service </a:t>
                      </a:r>
                    </a:p>
                  </a:txBody>
                  <a:tcPr marL="76200" marR="76200" marT="38076" marB="3807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9027">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FF-FF-FF-FF-FF-FF</a:t>
                      </a:r>
                    </a:p>
                  </a:txBody>
                  <a:tcPr marL="76200" marR="76200" marT="38076" marB="3807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9002</a:t>
                      </a:r>
                    </a:p>
                  </a:txBody>
                  <a:tcPr marL="76200" marR="76200" marT="38076" marB="380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3Com PCS/TCP Hello, Approx. 1 per minute per w/s </a:t>
                      </a:r>
                    </a:p>
                  </a:txBody>
                  <a:tcPr marL="76200" marR="76200" marT="38076" marB="3807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689" name="Text Box 41"/>
          <p:cNvSpPr txBox="1">
            <a:spLocks noChangeArrowheads="1"/>
          </p:cNvSpPr>
          <p:nvPr/>
        </p:nvSpPr>
        <p:spPr bwMode="auto">
          <a:xfrm>
            <a:off x="1676400" y="4495800"/>
            <a:ext cx="60198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600" dirty="0">
                <a:cs typeface="+mn-cs"/>
              </a:rPr>
              <a:t>Pour plus d</a:t>
            </a:r>
            <a:r>
              <a:rPr lang="ja-JP" altLang="fr-FR" sz="1600">
                <a:latin typeface="Arial"/>
                <a:cs typeface="+mn-cs"/>
              </a:rPr>
              <a:t>’</a:t>
            </a:r>
            <a:r>
              <a:rPr lang="fr-FR" sz="1600" dirty="0">
                <a:cs typeface="+mn-cs"/>
              </a:rPr>
              <a:t>informations: </a:t>
            </a:r>
            <a:r>
              <a:rPr lang="fr-FR" sz="1600" b="1" dirty="0">
                <a:cs typeface="+mn-cs"/>
                <a:hlinkClick r:id="rId2"/>
              </a:rPr>
              <a:t>http://map-ne.com</a:t>
            </a:r>
            <a:r>
              <a:rPr lang="fr-FR" sz="1600" b="1">
                <a:cs typeface="+mn-cs"/>
                <a:hlinkClick r:id="rId2"/>
              </a:rPr>
              <a:t>/Ethernet/multicast.html</a:t>
            </a:r>
            <a:endParaRPr lang="fr-FR" sz="1600" b="1">
              <a:cs typeface="+mn-cs"/>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ate Placeholder 2"/>
          <p:cNvSpPr>
            <a:spLocks noGrp="1"/>
          </p:cNvSpPr>
          <p:nvPr>
            <p:ph type="dt" sz="quarter" idx="10"/>
          </p:nvPr>
        </p:nvSpPr>
        <p:spPr/>
        <p:txBody>
          <a:bodyPr/>
          <a:lstStyle/>
          <a:p>
            <a:pPr>
              <a:defRPr/>
            </a:pPr>
            <a:r>
              <a:rPr lang="fr-FR" dirty="0"/>
              <a:t>© </a:t>
            </a:r>
            <a:fld id="{88F87490-3CB6-B74B-8AFC-4B482B359DD1}" type="datetime1">
              <a:rPr lang="en-US"/>
              <a:pPr>
                <a:defRPr/>
              </a:pPr>
              <a:t>28/02/16</a:t>
            </a:fld>
            <a:r>
              <a:rPr lang="fr-FR" dirty="0"/>
              <a:t>, </a:t>
            </a:r>
          </a:p>
        </p:txBody>
      </p:sp>
      <p:sp>
        <p:nvSpPr>
          <p:cNvPr id="29" name="Footer Placeholder 3"/>
          <p:cNvSpPr>
            <a:spLocks noGrp="1"/>
          </p:cNvSpPr>
          <p:nvPr>
            <p:ph type="ftr" sz="quarter" idx="11"/>
          </p:nvPr>
        </p:nvSpPr>
        <p:spPr/>
        <p:txBody>
          <a:bodyPr/>
          <a:lstStyle/>
          <a:p>
            <a:pPr>
              <a:defRPr/>
            </a:pPr>
            <a:r>
              <a:rPr lang="fr-FR" dirty="0"/>
              <a:t>Georgios Arhodakis - Université Paris Dauphine</a:t>
            </a:r>
          </a:p>
        </p:txBody>
      </p:sp>
      <p:sp>
        <p:nvSpPr>
          <p:cNvPr id="30" name="Slide Number Placeholder 4"/>
          <p:cNvSpPr>
            <a:spLocks noGrp="1"/>
          </p:cNvSpPr>
          <p:nvPr>
            <p:ph type="sldNum" sz="quarter" idx="12"/>
          </p:nvPr>
        </p:nvSpPr>
        <p:spPr/>
        <p:txBody>
          <a:bodyPr/>
          <a:lstStyle/>
          <a:p>
            <a:pPr>
              <a:defRPr/>
            </a:pPr>
            <a:fld id="{94FDC1F4-42CA-6A45-80AF-A7B1ADB8312F}" type="slidenum">
              <a:rPr lang="fr-FR"/>
              <a:pPr>
                <a:defRPr/>
              </a:pPr>
              <a:t>13</a:t>
            </a:fld>
            <a:endParaRPr lang="fr-FR" dirty="0"/>
          </a:p>
        </p:txBody>
      </p:sp>
      <p:sp>
        <p:nvSpPr>
          <p:cNvPr id="18434"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dirty="0" smtClean="0">
                <a:cs typeface="+mj-cs"/>
              </a:rPr>
              <a:t>Relation OSI-ISO &amp; IEEE 802.?</a:t>
            </a:r>
            <a:endParaRPr lang="fr-FR" sz="4000" i="1" dirty="0" smtClean="0">
              <a:cs typeface="+mj-cs"/>
            </a:endParaRPr>
          </a:p>
        </p:txBody>
      </p:sp>
      <p:sp>
        <p:nvSpPr>
          <p:cNvPr id="18457" name="Text Box 25"/>
          <p:cNvSpPr txBox="1">
            <a:spLocks noChangeArrowheads="1"/>
          </p:cNvSpPr>
          <p:nvPr/>
        </p:nvSpPr>
        <p:spPr bwMode="auto">
          <a:xfrm>
            <a:off x="358775" y="2444750"/>
            <a:ext cx="1439863" cy="360363"/>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800" dirty="0">
                <a:cs typeface="+mn-cs"/>
              </a:rPr>
              <a:t>Physical Link</a:t>
            </a:r>
          </a:p>
        </p:txBody>
      </p:sp>
      <p:sp>
        <p:nvSpPr>
          <p:cNvPr id="18458" name="Text Box 26"/>
          <p:cNvSpPr txBox="1">
            <a:spLocks noChangeArrowheads="1"/>
          </p:cNvSpPr>
          <p:nvPr/>
        </p:nvSpPr>
        <p:spPr bwMode="auto">
          <a:xfrm>
            <a:off x="358775" y="2084388"/>
            <a:ext cx="1439863" cy="360362"/>
          </a:xfrm>
          <a:prstGeom prst="rect">
            <a:avLst/>
          </a:prstGeom>
          <a:solidFill>
            <a:srgbClr val="FF99CC"/>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800" dirty="0">
                <a:cs typeface="+mn-cs"/>
              </a:rPr>
              <a:t>Data Link</a:t>
            </a:r>
          </a:p>
        </p:txBody>
      </p:sp>
      <p:sp>
        <p:nvSpPr>
          <p:cNvPr id="18473" name="Text Box 41"/>
          <p:cNvSpPr txBox="1">
            <a:spLocks noChangeArrowheads="1"/>
          </p:cNvSpPr>
          <p:nvPr/>
        </p:nvSpPr>
        <p:spPr bwMode="auto">
          <a:xfrm>
            <a:off x="7107238" y="2371725"/>
            <a:ext cx="165576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en-US" sz="1400" b="1" dirty="0">
                <a:cs typeface="+mn-cs"/>
              </a:rPr>
              <a:t>802.3, 802.4, 802.5, …</a:t>
            </a:r>
          </a:p>
        </p:txBody>
      </p:sp>
      <p:sp>
        <p:nvSpPr>
          <p:cNvPr id="18483" name="Line 51"/>
          <p:cNvSpPr>
            <a:spLocks noChangeShapeType="1"/>
          </p:cNvSpPr>
          <p:nvPr/>
        </p:nvSpPr>
        <p:spPr bwMode="auto">
          <a:xfrm>
            <a:off x="358775" y="609600"/>
            <a:ext cx="0" cy="2159000"/>
          </a:xfrm>
          <a:prstGeom prst="line">
            <a:avLst/>
          </a:prstGeom>
          <a:noFill/>
          <a:ln w="9525">
            <a:solidFill>
              <a:schemeClr val="tx1"/>
            </a:solidFill>
            <a:prstDash val="dashDot"/>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8503" name="Text Box 71"/>
          <p:cNvSpPr txBox="1">
            <a:spLocks noChangeArrowheads="1"/>
          </p:cNvSpPr>
          <p:nvPr/>
        </p:nvSpPr>
        <p:spPr bwMode="auto">
          <a:xfrm>
            <a:off x="431800" y="2876550"/>
            <a:ext cx="12954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lgn="ctr">
              <a:defRPr/>
            </a:pPr>
            <a:r>
              <a:rPr lang="fr-FR" sz="1400" b="1" dirty="0" smtClean="0">
                <a:cs typeface="+mn-cs"/>
              </a:rPr>
              <a:t>Modèle OSI-ISO</a:t>
            </a:r>
            <a:endParaRPr lang="fr-FR" sz="1400" dirty="0" smtClean="0">
              <a:cs typeface="+mn-cs"/>
            </a:endParaRPr>
          </a:p>
        </p:txBody>
      </p:sp>
      <p:sp>
        <p:nvSpPr>
          <p:cNvPr id="18504" name="Text Box 72"/>
          <p:cNvSpPr txBox="1">
            <a:spLocks noChangeArrowheads="1"/>
          </p:cNvSpPr>
          <p:nvPr/>
        </p:nvSpPr>
        <p:spPr bwMode="auto">
          <a:xfrm>
            <a:off x="179388" y="3581400"/>
            <a:ext cx="24114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defRPr/>
            </a:pPr>
            <a:r>
              <a:rPr lang="en-US" sz="1400" b="1" dirty="0" smtClean="0">
                <a:cs typeface="+mn-cs"/>
              </a:rPr>
              <a:t>MAC</a:t>
            </a:r>
            <a:r>
              <a:rPr lang="en-US" sz="1400" b="1" dirty="0" smtClean="0">
                <a:cs typeface="+mn-cs"/>
                <a:sym typeface="Wingdings" charset="0"/>
              </a:rPr>
              <a:t></a:t>
            </a:r>
            <a:r>
              <a:rPr lang="en-US" sz="1400" b="1" dirty="0" smtClean="0">
                <a:cs typeface="+mn-cs"/>
              </a:rPr>
              <a:t>M</a:t>
            </a:r>
            <a:r>
              <a:rPr lang="en-US" sz="1400" dirty="0" smtClean="0">
                <a:cs typeface="+mn-cs"/>
              </a:rPr>
              <a:t>edium </a:t>
            </a:r>
            <a:r>
              <a:rPr lang="en-US" sz="1400" b="1" dirty="0" smtClean="0">
                <a:cs typeface="+mn-cs"/>
              </a:rPr>
              <a:t>A</a:t>
            </a:r>
            <a:r>
              <a:rPr lang="en-US" sz="1400" dirty="0" smtClean="0">
                <a:cs typeface="+mn-cs"/>
              </a:rPr>
              <a:t>ccess </a:t>
            </a:r>
            <a:r>
              <a:rPr lang="en-US" sz="1400" b="1" dirty="0" smtClean="0">
                <a:cs typeface="+mn-cs"/>
              </a:rPr>
              <a:t>C</a:t>
            </a:r>
            <a:r>
              <a:rPr lang="en-US" sz="1400" dirty="0" smtClean="0">
                <a:cs typeface="+mn-cs"/>
              </a:rPr>
              <a:t>ontrol</a:t>
            </a:r>
          </a:p>
        </p:txBody>
      </p:sp>
      <p:sp>
        <p:nvSpPr>
          <p:cNvPr id="18506" name="Text Box 74"/>
          <p:cNvSpPr txBox="1">
            <a:spLocks noChangeArrowheads="1"/>
          </p:cNvSpPr>
          <p:nvPr/>
        </p:nvSpPr>
        <p:spPr bwMode="auto">
          <a:xfrm>
            <a:off x="358775" y="1724025"/>
            <a:ext cx="1439863" cy="360363"/>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800" dirty="0">
                <a:cs typeface="+mn-cs"/>
              </a:rPr>
              <a:t>Network Link</a:t>
            </a:r>
          </a:p>
        </p:txBody>
      </p:sp>
      <p:sp>
        <p:nvSpPr>
          <p:cNvPr id="18507" name="Text Box 75"/>
          <p:cNvSpPr txBox="1">
            <a:spLocks noChangeArrowheads="1"/>
          </p:cNvSpPr>
          <p:nvPr/>
        </p:nvSpPr>
        <p:spPr bwMode="auto">
          <a:xfrm>
            <a:off x="3652838" y="2660650"/>
            <a:ext cx="2879725" cy="360363"/>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800" dirty="0">
                <a:cs typeface="+mn-cs"/>
              </a:rPr>
              <a:t>Physical Link</a:t>
            </a:r>
          </a:p>
        </p:txBody>
      </p:sp>
      <p:sp>
        <p:nvSpPr>
          <p:cNvPr id="18508" name="Text Box 76"/>
          <p:cNvSpPr txBox="1">
            <a:spLocks noChangeArrowheads="1"/>
          </p:cNvSpPr>
          <p:nvPr/>
        </p:nvSpPr>
        <p:spPr bwMode="auto">
          <a:xfrm>
            <a:off x="3652838" y="2300288"/>
            <a:ext cx="2879725" cy="360362"/>
          </a:xfrm>
          <a:prstGeom prst="rect">
            <a:avLst/>
          </a:prstGeom>
          <a:solidFill>
            <a:srgbClr val="FF99CC"/>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800" dirty="0">
                <a:cs typeface="+mn-cs"/>
              </a:rPr>
              <a:t>MAC</a:t>
            </a:r>
          </a:p>
        </p:txBody>
      </p:sp>
      <p:sp>
        <p:nvSpPr>
          <p:cNvPr id="18510" name="Text Box 78"/>
          <p:cNvSpPr txBox="1">
            <a:spLocks noChangeArrowheads="1"/>
          </p:cNvSpPr>
          <p:nvPr/>
        </p:nvSpPr>
        <p:spPr bwMode="auto">
          <a:xfrm>
            <a:off x="3652838" y="1939925"/>
            <a:ext cx="2879725" cy="360363"/>
          </a:xfrm>
          <a:prstGeom prst="rect">
            <a:avLst/>
          </a:prstGeom>
          <a:solidFill>
            <a:srgbClr val="FFCCFF"/>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800" dirty="0">
                <a:cs typeface="+mn-cs"/>
              </a:rPr>
              <a:t>LLC ou LLC + SNAP</a:t>
            </a:r>
          </a:p>
        </p:txBody>
      </p:sp>
      <p:sp>
        <p:nvSpPr>
          <p:cNvPr id="18511" name="Text Box 79"/>
          <p:cNvSpPr txBox="1">
            <a:spLocks noChangeArrowheads="1"/>
          </p:cNvSpPr>
          <p:nvPr/>
        </p:nvSpPr>
        <p:spPr bwMode="auto">
          <a:xfrm>
            <a:off x="3652838" y="1581150"/>
            <a:ext cx="2879725" cy="360363"/>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800" dirty="0">
                <a:cs typeface="+mn-cs"/>
              </a:rPr>
              <a:t>Network Link</a:t>
            </a:r>
          </a:p>
        </p:txBody>
      </p:sp>
      <p:sp>
        <p:nvSpPr>
          <p:cNvPr id="18512" name="Line 80"/>
          <p:cNvSpPr>
            <a:spLocks noChangeShapeType="1"/>
          </p:cNvSpPr>
          <p:nvPr/>
        </p:nvSpPr>
        <p:spPr bwMode="auto">
          <a:xfrm>
            <a:off x="431800" y="2084388"/>
            <a:ext cx="14398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8513" name="Line 81"/>
          <p:cNvSpPr>
            <a:spLocks noChangeShapeType="1"/>
          </p:cNvSpPr>
          <p:nvPr/>
        </p:nvSpPr>
        <p:spPr bwMode="auto">
          <a:xfrm>
            <a:off x="431800" y="2444750"/>
            <a:ext cx="14398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8514" name="Line 82"/>
          <p:cNvSpPr>
            <a:spLocks noChangeShapeType="1"/>
          </p:cNvSpPr>
          <p:nvPr/>
        </p:nvSpPr>
        <p:spPr bwMode="auto">
          <a:xfrm>
            <a:off x="3581400" y="1939925"/>
            <a:ext cx="14398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8515" name="Line 83"/>
          <p:cNvSpPr>
            <a:spLocks noChangeShapeType="1"/>
          </p:cNvSpPr>
          <p:nvPr/>
        </p:nvSpPr>
        <p:spPr bwMode="auto">
          <a:xfrm>
            <a:off x="3581400" y="2660650"/>
            <a:ext cx="14398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cxnSp>
        <p:nvCxnSpPr>
          <p:cNvPr id="18516" name="AutoShape 84"/>
          <p:cNvCxnSpPr>
            <a:cxnSpLocks noChangeShapeType="1"/>
            <a:stCxn id="18512" idx="1"/>
            <a:endCxn id="18514" idx="0"/>
          </p:cNvCxnSpPr>
          <p:nvPr/>
        </p:nvCxnSpPr>
        <p:spPr bwMode="auto">
          <a:xfrm flipV="1">
            <a:off x="1871663" y="1939925"/>
            <a:ext cx="1709737" cy="144463"/>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8517" name="AutoShape 85"/>
          <p:cNvCxnSpPr>
            <a:cxnSpLocks noChangeShapeType="1"/>
            <a:stCxn id="18513" idx="1"/>
            <a:endCxn id="18515" idx="0"/>
          </p:cNvCxnSpPr>
          <p:nvPr/>
        </p:nvCxnSpPr>
        <p:spPr bwMode="auto">
          <a:xfrm>
            <a:off x="1871663" y="2444750"/>
            <a:ext cx="1709737" cy="21590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8518" name="Line 86"/>
          <p:cNvSpPr>
            <a:spLocks noChangeShapeType="1"/>
          </p:cNvSpPr>
          <p:nvPr/>
        </p:nvSpPr>
        <p:spPr bwMode="auto">
          <a:xfrm>
            <a:off x="1798638" y="609600"/>
            <a:ext cx="0" cy="2159000"/>
          </a:xfrm>
          <a:prstGeom prst="line">
            <a:avLst/>
          </a:prstGeom>
          <a:noFill/>
          <a:ln w="9525">
            <a:solidFill>
              <a:schemeClr val="tx1"/>
            </a:solidFill>
            <a:prstDash val="dashDot"/>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8519" name="Line 87"/>
          <p:cNvSpPr>
            <a:spLocks noChangeShapeType="1"/>
          </p:cNvSpPr>
          <p:nvPr/>
        </p:nvSpPr>
        <p:spPr bwMode="auto">
          <a:xfrm>
            <a:off x="3652838" y="609600"/>
            <a:ext cx="0" cy="2159000"/>
          </a:xfrm>
          <a:prstGeom prst="line">
            <a:avLst/>
          </a:prstGeom>
          <a:noFill/>
          <a:ln w="9525">
            <a:solidFill>
              <a:schemeClr val="tx1"/>
            </a:solidFill>
            <a:prstDash val="dashDot"/>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8520" name="Line 88"/>
          <p:cNvSpPr>
            <a:spLocks noChangeShapeType="1"/>
          </p:cNvSpPr>
          <p:nvPr/>
        </p:nvSpPr>
        <p:spPr bwMode="auto">
          <a:xfrm>
            <a:off x="6530975" y="609600"/>
            <a:ext cx="0" cy="2159000"/>
          </a:xfrm>
          <a:prstGeom prst="line">
            <a:avLst/>
          </a:prstGeom>
          <a:noFill/>
          <a:ln w="9525">
            <a:solidFill>
              <a:schemeClr val="tx1"/>
            </a:solidFill>
            <a:prstDash val="dashDot"/>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8521" name="Text Box 89"/>
          <p:cNvSpPr txBox="1">
            <a:spLocks noChangeArrowheads="1"/>
          </p:cNvSpPr>
          <p:nvPr/>
        </p:nvSpPr>
        <p:spPr bwMode="auto">
          <a:xfrm>
            <a:off x="3724275" y="3105150"/>
            <a:ext cx="12954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lgn="ctr">
              <a:defRPr/>
            </a:pPr>
            <a:r>
              <a:rPr lang="fr-FR" sz="1400" b="1" dirty="0" smtClean="0">
                <a:cs typeface="+mn-cs"/>
              </a:rPr>
              <a:t>Modèle IEEE</a:t>
            </a:r>
            <a:endParaRPr lang="fr-FR" sz="1400" dirty="0" smtClean="0">
              <a:cs typeface="+mn-cs"/>
            </a:endParaRPr>
          </a:p>
        </p:txBody>
      </p:sp>
      <p:sp>
        <p:nvSpPr>
          <p:cNvPr id="18522" name="Text Box 90"/>
          <p:cNvSpPr txBox="1">
            <a:spLocks noChangeArrowheads="1"/>
          </p:cNvSpPr>
          <p:nvPr/>
        </p:nvSpPr>
        <p:spPr bwMode="auto">
          <a:xfrm>
            <a:off x="7107238" y="2012950"/>
            <a:ext cx="43180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400" b="1" dirty="0">
                <a:cs typeface="+mn-cs"/>
              </a:rPr>
              <a:t>802.2</a:t>
            </a:r>
          </a:p>
        </p:txBody>
      </p:sp>
      <p:sp>
        <p:nvSpPr>
          <p:cNvPr id="18523" name="Text Box 91"/>
          <p:cNvSpPr txBox="1">
            <a:spLocks noChangeArrowheads="1"/>
          </p:cNvSpPr>
          <p:nvPr/>
        </p:nvSpPr>
        <p:spPr bwMode="auto">
          <a:xfrm>
            <a:off x="3489325" y="3581400"/>
            <a:ext cx="21240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defRPr/>
            </a:pPr>
            <a:r>
              <a:rPr lang="en-US" sz="1400" b="1" dirty="0" smtClean="0">
                <a:cs typeface="+mn-cs"/>
              </a:rPr>
              <a:t>LLC</a:t>
            </a:r>
            <a:r>
              <a:rPr lang="en-US" sz="1400" b="1" dirty="0" smtClean="0">
                <a:cs typeface="+mn-cs"/>
                <a:sym typeface="Wingdings" charset="0"/>
              </a:rPr>
              <a:t></a:t>
            </a:r>
            <a:r>
              <a:rPr lang="en-US" sz="1400" b="1" dirty="0" smtClean="0">
                <a:cs typeface="+mn-cs"/>
              </a:rPr>
              <a:t>L</a:t>
            </a:r>
            <a:r>
              <a:rPr lang="en-US" sz="1400" dirty="0" smtClean="0">
                <a:cs typeface="+mn-cs"/>
              </a:rPr>
              <a:t>ogical </a:t>
            </a:r>
            <a:r>
              <a:rPr lang="en-US" sz="1400" b="1" dirty="0" smtClean="0">
                <a:cs typeface="+mn-cs"/>
              </a:rPr>
              <a:t>L</a:t>
            </a:r>
            <a:r>
              <a:rPr lang="en-US" sz="1400" dirty="0" smtClean="0">
                <a:cs typeface="+mn-cs"/>
              </a:rPr>
              <a:t>ink </a:t>
            </a:r>
            <a:r>
              <a:rPr lang="en-US" sz="1400" b="1" dirty="0" smtClean="0">
                <a:cs typeface="+mn-cs"/>
              </a:rPr>
              <a:t>C</a:t>
            </a:r>
            <a:r>
              <a:rPr lang="en-US" sz="1400" dirty="0" smtClean="0">
                <a:cs typeface="+mn-cs"/>
              </a:rPr>
              <a:t>ontrol</a:t>
            </a:r>
          </a:p>
        </p:txBody>
      </p:sp>
      <p:sp>
        <p:nvSpPr>
          <p:cNvPr id="18524" name="Text Box 92"/>
          <p:cNvSpPr txBox="1">
            <a:spLocks noChangeArrowheads="1"/>
          </p:cNvSpPr>
          <p:nvPr/>
        </p:nvSpPr>
        <p:spPr bwMode="auto">
          <a:xfrm>
            <a:off x="179388" y="4121150"/>
            <a:ext cx="8024812"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600" b="1" dirty="0">
                <a:cs typeface="+mn-cs"/>
              </a:rPr>
              <a:t>802.2 LLC Control:</a:t>
            </a:r>
          </a:p>
          <a:p>
            <a:pPr lvl="1">
              <a:defRPr/>
            </a:pPr>
            <a:r>
              <a:rPr lang="fr-FR" sz="1600" b="1" dirty="0">
                <a:cs typeface="+mn-cs"/>
              </a:rPr>
              <a:t>Type-1</a:t>
            </a:r>
            <a:r>
              <a:rPr lang="fr-FR" sz="1600" dirty="0">
                <a:cs typeface="+mn-cs"/>
              </a:rPr>
              <a:t> </a:t>
            </a:r>
            <a:r>
              <a:rPr lang="en-US" sz="1600" i="1" dirty="0">
                <a:cs typeface="+mn-cs"/>
              </a:rPr>
              <a:t>Connectionless</a:t>
            </a:r>
            <a:r>
              <a:rPr lang="fr-FR" sz="1600" dirty="0">
                <a:cs typeface="+mn-cs"/>
              </a:rPr>
              <a:t> (comme Ethernet V.2)</a:t>
            </a:r>
          </a:p>
          <a:p>
            <a:pPr lvl="1">
              <a:defRPr/>
            </a:pPr>
            <a:r>
              <a:rPr lang="fr-FR" sz="1600" b="1" dirty="0">
                <a:cs typeface="+mn-cs"/>
              </a:rPr>
              <a:t>Type-2</a:t>
            </a:r>
            <a:r>
              <a:rPr lang="fr-FR" sz="1600" dirty="0">
                <a:cs typeface="+mn-cs"/>
              </a:rPr>
              <a:t> </a:t>
            </a:r>
            <a:r>
              <a:rPr lang="en-US" sz="1600" i="1" dirty="0">
                <a:cs typeface="+mn-cs"/>
              </a:rPr>
              <a:t>Acknowledged Connectionless</a:t>
            </a:r>
            <a:r>
              <a:rPr lang="fr-FR" sz="1600" dirty="0">
                <a:cs typeface="+mn-cs"/>
              </a:rPr>
              <a:t> (les trames sont acquittées, si non même que Type-1)</a:t>
            </a:r>
          </a:p>
          <a:p>
            <a:pPr lvl="1">
              <a:defRPr/>
            </a:pPr>
            <a:r>
              <a:rPr lang="fr-FR" sz="1600" b="1" dirty="0">
                <a:cs typeface="+mn-cs"/>
              </a:rPr>
              <a:t>Type-3</a:t>
            </a:r>
            <a:r>
              <a:rPr lang="fr-FR" sz="1600" dirty="0">
                <a:cs typeface="+mn-cs"/>
              </a:rPr>
              <a:t> </a:t>
            </a:r>
            <a:r>
              <a:rPr lang="en-US" sz="1600" i="1" dirty="0">
                <a:cs typeface="+mn-cs"/>
              </a:rPr>
              <a:t>Connection Oriented</a:t>
            </a:r>
            <a:r>
              <a:rPr lang="fr-FR" sz="1600" dirty="0">
                <a:cs typeface="+mn-cs"/>
              </a:rPr>
              <a:t> (comme HDLC)</a:t>
            </a:r>
          </a:p>
        </p:txBody>
      </p:sp>
      <p:sp>
        <p:nvSpPr>
          <p:cNvPr id="18526" name="Text Box 94"/>
          <p:cNvSpPr txBox="1">
            <a:spLocks noChangeArrowheads="1"/>
          </p:cNvSpPr>
          <p:nvPr/>
        </p:nvSpPr>
        <p:spPr bwMode="auto">
          <a:xfrm>
            <a:off x="179388" y="5186363"/>
            <a:ext cx="8024812"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600" b="1" dirty="0">
                <a:cs typeface="+mn-cs"/>
              </a:rPr>
              <a:t>802.2 LLC Class:</a:t>
            </a:r>
          </a:p>
          <a:p>
            <a:pPr lvl="1">
              <a:defRPr/>
            </a:pPr>
            <a:r>
              <a:rPr lang="fr-FR" sz="1600" b="1" dirty="0">
                <a:cs typeface="+mn-cs"/>
              </a:rPr>
              <a:t>Type-1</a:t>
            </a:r>
            <a:r>
              <a:rPr lang="fr-FR" sz="1600" dirty="0">
                <a:cs typeface="+mn-cs"/>
              </a:rPr>
              <a:t> </a:t>
            </a:r>
            <a:r>
              <a:rPr lang="en-US" sz="1600" i="1" dirty="0">
                <a:cs typeface="+mn-cs"/>
              </a:rPr>
              <a:t>Connectionless</a:t>
            </a:r>
            <a:r>
              <a:rPr lang="fr-FR" sz="1600" dirty="0">
                <a:cs typeface="+mn-cs"/>
              </a:rPr>
              <a:t> (comme Ethernet V.2)</a:t>
            </a:r>
          </a:p>
          <a:p>
            <a:pPr lvl="1">
              <a:defRPr/>
            </a:pPr>
            <a:r>
              <a:rPr lang="fr-FR" sz="1600" b="1" dirty="0">
                <a:cs typeface="+mn-cs"/>
              </a:rPr>
              <a:t>Type-2</a:t>
            </a:r>
            <a:r>
              <a:rPr lang="fr-FR" sz="1600" dirty="0">
                <a:cs typeface="+mn-cs"/>
              </a:rPr>
              <a:t> </a:t>
            </a:r>
            <a:r>
              <a:rPr lang="en-US" sz="1600" i="1" dirty="0">
                <a:cs typeface="+mn-cs"/>
              </a:rPr>
              <a:t>Acknowledged Connectionless</a:t>
            </a:r>
            <a:r>
              <a:rPr lang="fr-FR" sz="1600" dirty="0">
                <a:cs typeface="+mn-cs"/>
              </a:rPr>
              <a:t> (les trames sont acquittées, si non même que Type-1)</a:t>
            </a:r>
          </a:p>
          <a:p>
            <a:pPr lvl="1">
              <a:defRPr/>
            </a:pPr>
            <a:r>
              <a:rPr lang="fr-FR" sz="1600" b="1" dirty="0">
                <a:cs typeface="+mn-cs"/>
              </a:rPr>
              <a:t>Type-3</a:t>
            </a:r>
            <a:r>
              <a:rPr lang="fr-FR" sz="1600" dirty="0">
                <a:cs typeface="+mn-cs"/>
              </a:rPr>
              <a:t> </a:t>
            </a:r>
            <a:r>
              <a:rPr lang="en-US" sz="1600" i="1" dirty="0">
                <a:cs typeface="+mn-cs"/>
              </a:rPr>
              <a:t>Connection Oriented</a:t>
            </a:r>
            <a:r>
              <a:rPr lang="fr-FR" sz="1600" dirty="0">
                <a:cs typeface="+mn-cs"/>
              </a:rPr>
              <a:t> (comme HDLC)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Date Placeholder 2"/>
          <p:cNvSpPr>
            <a:spLocks noGrp="1"/>
          </p:cNvSpPr>
          <p:nvPr>
            <p:ph type="dt" sz="quarter" idx="10"/>
          </p:nvPr>
        </p:nvSpPr>
        <p:spPr/>
        <p:txBody>
          <a:bodyPr/>
          <a:lstStyle/>
          <a:p>
            <a:pPr>
              <a:defRPr/>
            </a:pPr>
            <a:r>
              <a:rPr lang="fr-FR" dirty="0"/>
              <a:t>© </a:t>
            </a:r>
            <a:fld id="{99ABA56B-2F42-6943-AF60-21D0D6F3133D}" type="datetime1">
              <a:rPr lang="en-US"/>
              <a:pPr>
                <a:defRPr/>
              </a:pPr>
              <a:t>28/02/16</a:t>
            </a:fld>
            <a:r>
              <a:rPr lang="fr-FR" dirty="0"/>
              <a:t>, </a:t>
            </a:r>
          </a:p>
        </p:txBody>
      </p:sp>
      <p:sp>
        <p:nvSpPr>
          <p:cNvPr id="28" name="Footer Placeholder 3"/>
          <p:cNvSpPr>
            <a:spLocks noGrp="1"/>
          </p:cNvSpPr>
          <p:nvPr>
            <p:ph type="ftr" sz="quarter" idx="11"/>
          </p:nvPr>
        </p:nvSpPr>
        <p:spPr/>
        <p:txBody>
          <a:bodyPr/>
          <a:lstStyle/>
          <a:p>
            <a:pPr>
              <a:defRPr/>
            </a:pPr>
            <a:r>
              <a:rPr lang="fr-FR" dirty="0"/>
              <a:t>Georgios Arhodakis - Université Paris Dauphine</a:t>
            </a:r>
          </a:p>
        </p:txBody>
      </p:sp>
      <p:sp>
        <p:nvSpPr>
          <p:cNvPr id="29" name="Slide Number Placeholder 4"/>
          <p:cNvSpPr>
            <a:spLocks noGrp="1"/>
          </p:cNvSpPr>
          <p:nvPr>
            <p:ph type="sldNum" sz="quarter" idx="12"/>
          </p:nvPr>
        </p:nvSpPr>
        <p:spPr/>
        <p:txBody>
          <a:bodyPr/>
          <a:lstStyle/>
          <a:p>
            <a:pPr>
              <a:defRPr/>
            </a:pPr>
            <a:fld id="{72DB5AC7-5596-D647-8087-96C8C6325E7B}" type="slidenum">
              <a:rPr lang="fr-FR"/>
              <a:pPr>
                <a:defRPr/>
              </a:pPr>
              <a:t>14</a:t>
            </a:fld>
            <a:endParaRPr lang="fr-FR" dirty="0"/>
          </a:p>
        </p:txBody>
      </p:sp>
      <p:sp>
        <p:nvSpPr>
          <p:cNvPr id="20482"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dirty="0" smtClean="0">
                <a:cs typeface="+mj-cs"/>
              </a:rPr>
              <a:t>Relation OSI-ISO &amp; IEEE 802.?</a:t>
            </a:r>
            <a:endParaRPr lang="fr-FR" sz="4000" i="1" dirty="0" smtClean="0">
              <a:cs typeface="+mj-cs"/>
            </a:endParaRPr>
          </a:p>
        </p:txBody>
      </p:sp>
      <p:sp>
        <p:nvSpPr>
          <p:cNvPr id="20483" name="Text Box 3"/>
          <p:cNvSpPr txBox="1">
            <a:spLocks noChangeArrowheads="1"/>
          </p:cNvSpPr>
          <p:nvPr/>
        </p:nvSpPr>
        <p:spPr bwMode="auto">
          <a:xfrm>
            <a:off x="358775" y="2444750"/>
            <a:ext cx="1439863" cy="360363"/>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800" dirty="0">
                <a:cs typeface="+mn-cs"/>
              </a:rPr>
              <a:t>Physical Link</a:t>
            </a:r>
          </a:p>
        </p:txBody>
      </p:sp>
      <p:sp>
        <p:nvSpPr>
          <p:cNvPr id="20484" name="Text Box 4"/>
          <p:cNvSpPr txBox="1">
            <a:spLocks noChangeArrowheads="1"/>
          </p:cNvSpPr>
          <p:nvPr/>
        </p:nvSpPr>
        <p:spPr bwMode="auto">
          <a:xfrm>
            <a:off x="358775" y="2084388"/>
            <a:ext cx="1439863" cy="360362"/>
          </a:xfrm>
          <a:prstGeom prst="rect">
            <a:avLst/>
          </a:prstGeom>
          <a:solidFill>
            <a:srgbClr val="FF99CC"/>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800" dirty="0">
                <a:cs typeface="+mn-cs"/>
              </a:rPr>
              <a:t>Data Link</a:t>
            </a:r>
          </a:p>
        </p:txBody>
      </p:sp>
      <p:sp>
        <p:nvSpPr>
          <p:cNvPr id="20486" name="Line 6"/>
          <p:cNvSpPr>
            <a:spLocks noChangeShapeType="1"/>
          </p:cNvSpPr>
          <p:nvPr/>
        </p:nvSpPr>
        <p:spPr bwMode="auto">
          <a:xfrm>
            <a:off x="358775" y="609600"/>
            <a:ext cx="0" cy="2159000"/>
          </a:xfrm>
          <a:prstGeom prst="line">
            <a:avLst/>
          </a:prstGeom>
          <a:noFill/>
          <a:ln w="9525">
            <a:solidFill>
              <a:schemeClr val="tx1"/>
            </a:solidFill>
            <a:prstDash val="dashDot"/>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0487" name="Text Box 7"/>
          <p:cNvSpPr txBox="1">
            <a:spLocks noChangeArrowheads="1"/>
          </p:cNvSpPr>
          <p:nvPr/>
        </p:nvSpPr>
        <p:spPr bwMode="auto">
          <a:xfrm>
            <a:off x="431800" y="2876550"/>
            <a:ext cx="12954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lgn="ctr">
              <a:defRPr/>
            </a:pPr>
            <a:r>
              <a:rPr lang="fr-FR" sz="1400" b="1" dirty="0" smtClean="0">
                <a:cs typeface="+mn-cs"/>
              </a:rPr>
              <a:t>Modèle OSI-ISO</a:t>
            </a:r>
            <a:endParaRPr lang="fr-FR" sz="1400" dirty="0" smtClean="0">
              <a:cs typeface="+mn-cs"/>
            </a:endParaRPr>
          </a:p>
        </p:txBody>
      </p:sp>
      <p:sp>
        <p:nvSpPr>
          <p:cNvPr id="20489" name="Text Box 9"/>
          <p:cNvSpPr txBox="1">
            <a:spLocks noChangeArrowheads="1"/>
          </p:cNvSpPr>
          <p:nvPr/>
        </p:nvSpPr>
        <p:spPr bwMode="auto">
          <a:xfrm>
            <a:off x="358775" y="1724025"/>
            <a:ext cx="1439863" cy="360363"/>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800" dirty="0">
                <a:cs typeface="+mn-cs"/>
              </a:rPr>
              <a:t>Network Link</a:t>
            </a:r>
          </a:p>
        </p:txBody>
      </p:sp>
      <p:sp>
        <p:nvSpPr>
          <p:cNvPr id="20491" name="Text Box 11"/>
          <p:cNvSpPr txBox="1">
            <a:spLocks noChangeArrowheads="1"/>
          </p:cNvSpPr>
          <p:nvPr/>
        </p:nvSpPr>
        <p:spPr bwMode="auto">
          <a:xfrm>
            <a:off x="3598863" y="2301875"/>
            <a:ext cx="4318000" cy="360363"/>
          </a:xfrm>
          <a:prstGeom prst="rect">
            <a:avLst/>
          </a:prstGeom>
          <a:solidFill>
            <a:srgbClr val="FF99CC"/>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800" dirty="0">
                <a:cs typeface="+mn-cs"/>
              </a:rPr>
              <a:t>802.3 CSMA/CD MAC</a:t>
            </a:r>
          </a:p>
        </p:txBody>
      </p:sp>
      <p:sp>
        <p:nvSpPr>
          <p:cNvPr id="20492" name="Text Box 12"/>
          <p:cNvSpPr txBox="1">
            <a:spLocks noChangeArrowheads="1"/>
          </p:cNvSpPr>
          <p:nvPr/>
        </p:nvSpPr>
        <p:spPr bwMode="auto">
          <a:xfrm>
            <a:off x="3598863" y="1943100"/>
            <a:ext cx="4318000" cy="360363"/>
          </a:xfrm>
          <a:prstGeom prst="rect">
            <a:avLst/>
          </a:prstGeom>
          <a:solidFill>
            <a:srgbClr val="FFCCFF"/>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800" dirty="0">
                <a:cs typeface="+mn-cs"/>
              </a:rPr>
              <a:t>802.2 LLC</a:t>
            </a:r>
          </a:p>
        </p:txBody>
      </p:sp>
      <p:sp>
        <p:nvSpPr>
          <p:cNvPr id="20494" name="Line 14"/>
          <p:cNvSpPr>
            <a:spLocks noChangeShapeType="1"/>
          </p:cNvSpPr>
          <p:nvPr/>
        </p:nvSpPr>
        <p:spPr bwMode="auto">
          <a:xfrm>
            <a:off x="431800" y="2084388"/>
            <a:ext cx="14398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0495" name="Line 15"/>
          <p:cNvSpPr>
            <a:spLocks noChangeShapeType="1"/>
          </p:cNvSpPr>
          <p:nvPr/>
        </p:nvSpPr>
        <p:spPr bwMode="auto">
          <a:xfrm>
            <a:off x="431800" y="2444750"/>
            <a:ext cx="14398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0496" name="Line 16"/>
          <p:cNvSpPr>
            <a:spLocks noChangeShapeType="1"/>
          </p:cNvSpPr>
          <p:nvPr/>
        </p:nvSpPr>
        <p:spPr bwMode="auto">
          <a:xfrm>
            <a:off x="3581400" y="1939925"/>
            <a:ext cx="14398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0497" name="Line 17"/>
          <p:cNvSpPr>
            <a:spLocks noChangeShapeType="1"/>
          </p:cNvSpPr>
          <p:nvPr/>
        </p:nvSpPr>
        <p:spPr bwMode="auto">
          <a:xfrm>
            <a:off x="3581400" y="2662238"/>
            <a:ext cx="14398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cxnSp>
        <p:nvCxnSpPr>
          <p:cNvPr id="20498" name="AutoShape 18"/>
          <p:cNvCxnSpPr>
            <a:cxnSpLocks noChangeShapeType="1"/>
            <a:stCxn id="20494" idx="1"/>
            <a:endCxn id="20496" idx="0"/>
          </p:cNvCxnSpPr>
          <p:nvPr/>
        </p:nvCxnSpPr>
        <p:spPr bwMode="auto">
          <a:xfrm flipV="1">
            <a:off x="1871663" y="1939925"/>
            <a:ext cx="1709737" cy="144463"/>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0499" name="AutoShape 19"/>
          <p:cNvCxnSpPr>
            <a:cxnSpLocks noChangeShapeType="1"/>
            <a:stCxn id="20495" idx="1"/>
            <a:endCxn id="20497" idx="0"/>
          </p:cNvCxnSpPr>
          <p:nvPr/>
        </p:nvCxnSpPr>
        <p:spPr bwMode="auto">
          <a:xfrm>
            <a:off x="1871663" y="2444750"/>
            <a:ext cx="1709737" cy="217488"/>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0500" name="Line 20"/>
          <p:cNvSpPr>
            <a:spLocks noChangeShapeType="1"/>
          </p:cNvSpPr>
          <p:nvPr/>
        </p:nvSpPr>
        <p:spPr bwMode="auto">
          <a:xfrm>
            <a:off x="1798638" y="609600"/>
            <a:ext cx="0" cy="2159000"/>
          </a:xfrm>
          <a:prstGeom prst="line">
            <a:avLst/>
          </a:prstGeom>
          <a:noFill/>
          <a:ln w="9525">
            <a:solidFill>
              <a:schemeClr val="tx1"/>
            </a:solidFill>
            <a:prstDash val="dashDot"/>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0501" name="Line 21"/>
          <p:cNvSpPr>
            <a:spLocks noChangeShapeType="1"/>
          </p:cNvSpPr>
          <p:nvPr/>
        </p:nvSpPr>
        <p:spPr bwMode="auto">
          <a:xfrm>
            <a:off x="3598863" y="609600"/>
            <a:ext cx="0" cy="2159000"/>
          </a:xfrm>
          <a:prstGeom prst="line">
            <a:avLst/>
          </a:prstGeom>
          <a:noFill/>
          <a:ln w="9525">
            <a:solidFill>
              <a:schemeClr val="tx1"/>
            </a:solidFill>
            <a:prstDash val="dashDot"/>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0502" name="Line 22"/>
          <p:cNvSpPr>
            <a:spLocks noChangeShapeType="1"/>
          </p:cNvSpPr>
          <p:nvPr/>
        </p:nvSpPr>
        <p:spPr bwMode="auto">
          <a:xfrm>
            <a:off x="7916863" y="609600"/>
            <a:ext cx="0" cy="2159000"/>
          </a:xfrm>
          <a:prstGeom prst="line">
            <a:avLst/>
          </a:prstGeom>
          <a:noFill/>
          <a:ln w="9525">
            <a:solidFill>
              <a:schemeClr val="tx1"/>
            </a:solidFill>
            <a:prstDash val="dashDot"/>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0503" name="Text Box 23"/>
          <p:cNvSpPr txBox="1">
            <a:spLocks noChangeArrowheads="1"/>
          </p:cNvSpPr>
          <p:nvPr/>
        </p:nvSpPr>
        <p:spPr bwMode="auto">
          <a:xfrm>
            <a:off x="5181600" y="3124200"/>
            <a:ext cx="12954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lgn="ctr">
              <a:defRPr/>
            </a:pPr>
            <a:r>
              <a:rPr lang="fr-FR" sz="1400" b="1" dirty="0" smtClean="0">
                <a:cs typeface="+mn-cs"/>
              </a:rPr>
              <a:t>Modèle IEEE</a:t>
            </a:r>
            <a:endParaRPr lang="fr-FR" sz="1400" dirty="0" smtClean="0">
              <a:cs typeface="+mn-cs"/>
            </a:endParaRPr>
          </a:p>
        </p:txBody>
      </p:sp>
      <p:sp>
        <p:nvSpPr>
          <p:cNvPr id="20509" name="Text Box 29"/>
          <p:cNvSpPr txBox="1">
            <a:spLocks noChangeArrowheads="1"/>
          </p:cNvSpPr>
          <p:nvPr/>
        </p:nvSpPr>
        <p:spPr bwMode="auto">
          <a:xfrm>
            <a:off x="3598863" y="1582738"/>
            <a:ext cx="1079500"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400" b="1" dirty="0">
                <a:cs typeface="+mn-cs"/>
              </a:rPr>
              <a:t>IP</a:t>
            </a:r>
            <a:r>
              <a:rPr lang="fr-FR" sz="1400" dirty="0">
                <a:cs typeface="+mn-cs"/>
              </a:rPr>
              <a:t> SAP=06</a:t>
            </a:r>
          </a:p>
        </p:txBody>
      </p:sp>
      <p:sp>
        <p:nvSpPr>
          <p:cNvPr id="20510" name="Text Box 30"/>
          <p:cNvSpPr txBox="1">
            <a:spLocks noChangeArrowheads="1"/>
          </p:cNvSpPr>
          <p:nvPr/>
        </p:nvSpPr>
        <p:spPr bwMode="auto">
          <a:xfrm>
            <a:off x="4678363" y="1582738"/>
            <a:ext cx="1079500"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400" b="1" dirty="0">
                <a:cs typeface="+mn-cs"/>
              </a:rPr>
              <a:t>IPX</a:t>
            </a:r>
            <a:r>
              <a:rPr lang="fr-FR" sz="1400" dirty="0">
                <a:cs typeface="+mn-cs"/>
              </a:rPr>
              <a:t> SAP=e0</a:t>
            </a:r>
          </a:p>
        </p:txBody>
      </p:sp>
      <p:sp>
        <p:nvSpPr>
          <p:cNvPr id="20511" name="Text Box 31"/>
          <p:cNvSpPr txBox="1">
            <a:spLocks noChangeArrowheads="1"/>
          </p:cNvSpPr>
          <p:nvPr/>
        </p:nvSpPr>
        <p:spPr bwMode="auto">
          <a:xfrm>
            <a:off x="5757863" y="1582738"/>
            <a:ext cx="1079500"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400" b="1" dirty="0">
                <a:cs typeface="+mn-cs"/>
              </a:rPr>
              <a:t>IBM</a:t>
            </a:r>
            <a:r>
              <a:rPr lang="fr-FR" sz="1400" dirty="0">
                <a:cs typeface="+mn-cs"/>
              </a:rPr>
              <a:t> SAP=f0</a:t>
            </a:r>
          </a:p>
        </p:txBody>
      </p:sp>
      <p:sp>
        <p:nvSpPr>
          <p:cNvPr id="20512" name="Text Box 32"/>
          <p:cNvSpPr txBox="1">
            <a:spLocks noChangeArrowheads="1"/>
          </p:cNvSpPr>
          <p:nvPr/>
        </p:nvSpPr>
        <p:spPr bwMode="auto">
          <a:xfrm>
            <a:off x="6837363" y="1582738"/>
            <a:ext cx="1079500"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400" b="1" dirty="0">
                <a:cs typeface="+mn-cs"/>
              </a:rPr>
              <a:t>ISO</a:t>
            </a:r>
            <a:r>
              <a:rPr lang="fr-FR" sz="1400" dirty="0">
                <a:cs typeface="+mn-cs"/>
              </a:rPr>
              <a:t> SAP=fe</a:t>
            </a:r>
          </a:p>
        </p:txBody>
      </p:sp>
      <p:sp>
        <p:nvSpPr>
          <p:cNvPr id="20513" name="Text Box 33"/>
          <p:cNvSpPr txBox="1">
            <a:spLocks noChangeArrowheads="1"/>
          </p:cNvSpPr>
          <p:nvPr/>
        </p:nvSpPr>
        <p:spPr bwMode="auto">
          <a:xfrm>
            <a:off x="3598863" y="2662238"/>
            <a:ext cx="1439862"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400" b="1" dirty="0">
                <a:cs typeface="+mn-cs"/>
              </a:rPr>
              <a:t>802.3 – 10 Base 5</a:t>
            </a:r>
          </a:p>
        </p:txBody>
      </p:sp>
      <p:sp>
        <p:nvSpPr>
          <p:cNvPr id="20514" name="Text Box 34"/>
          <p:cNvSpPr txBox="1">
            <a:spLocks noChangeArrowheads="1"/>
          </p:cNvSpPr>
          <p:nvPr/>
        </p:nvSpPr>
        <p:spPr bwMode="auto">
          <a:xfrm>
            <a:off x="5037138" y="2662238"/>
            <a:ext cx="1439862"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400" b="1" dirty="0">
                <a:cs typeface="+mn-cs"/>
              </a:rPr>
              <a:t>802.3a – 10 Base 2</a:t>
            </a:r>
          </a:p>
        </p:txBody>
      </p:sp>
      <p:sp>
        <p:nvSpPr>
          <p:cNvPr id="20515" name="Text Box 35"/>
          <p:cNvSpPr txBox="1">
            <a:spLocks noChangeArrowheads="1"/>
          </p:cNvSpPr>
          <p:nvPr/>
        </p:nvSpPr>
        <p:spPr bwMode="auto">
          <a:xfrm>
            <a:off x="6477000" y="2662238"/>
            <a:ext cx="1439863"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400" b="1" dirty="0">
                <a:cs typeface="+mn-cs"/>
              </a:rPr>
              <a:t>802.3i – 10 Base 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Date Placeholder 2"/>
          <p:cNvSpPr>
            <a:spLocks noGrp="1"/>
          </p:cNvSpPr>
          <p:nvPr>
            <p:ph type="dt" sz="quarter" idx="10"/>
          </p:nvPr>
        </p:nvSpPr>
        <p:spPr/>
        <p:txBody>
          <a:bodyPr/>
          <a:lstStyle/>
          <a:p>
            <a:pPr>
              <a:defRPr/>
            </a:pPr>
            <a:r>
              <a:rPr lang="fr-FR" dirty="0"/>
              <a:t>© </a:t>
            </a:r>
            <a:fld id="{126B801E-A07A-4F47-8D81-42D084571657}" type="datetime1">
              <a:rPr lang="en-US"/>
              <a:pPr>
                <a:defRPr/>
              </a:pPr>
              <a:t>28/02/16</a:t>
            </a:fld>
            <a:r>
              <a:rPr lang="fr-FR" dirty="0"/>
              <a:t>, </a:t>
            </a:r>
          </a:p>
        </p:txBody>
      </p:sp>
      <p:sp>
        <p:nvSpPr>
          <p:cNvPr id="28" name="Footer Placeholder 3"/>
          <p:cNvSpPr>
            <a:spLocks noGrp="1"/>
          </p:cNvSpPr>
          <p:nvPr>
            <p:ph type="ftr" sz="quarter" idx="11"/>
          </p:nvPr>
        </p:nvSpPr>
        <p:spPr/>
        <p:txBody>
          <a:bodyPr/>
          <a:lstStyle/>
          <a:p>
            <a:pPr>
              <a:defRPr/>
            </a:pPr>
            <a:r>
              <a:rPr lang="fr-FR" dirty="0"/>
              <a:t>Georgios Arhodakis - Université Paris Dauphine</a:t>
            </a:r>
          </a:p>
        </p:txBody>
      </p:sp>
      <p:sp>
        <p:nvSpPr>
          <p:cNvPr id="29" name="Slide Number Placeholder 4"/>
          <p:cNvSpPr>
            <a:spLocks noGrp="1"/>
          </p:cNvSpPr>
          <p:nvPr>
            <p:ph type="sldNum" sz="quarter" idx="12"/>
          </p:nvPr>
        </p:nvSpPr>
        <p:spPr/>
        <p:txBody>
          <a:bodyPr/>
          <a:lstStyle/>
          <a:p>
            <a:pPr>
              <a:defRPr/>
            </a:pPr>
            <a:fld id="{4BAFF87A-0D32-E84A-B7F4-39AC584AF147}" type="slidenum">
              <a:rPr lang="fr-FR"/>
              <a:pPr>
                <a:defRPr/>
              </a:pPr>
              <a:t>15</a:t>
            </a:fld>
            <a:endParaRPr lang="fr-FR" dirty="0"/>
          </a:p>
        </p:txBody>
      </p:sp>
      <p:sp>
        <p:nvSpPr>
          <p:cNvPr id="14352" name="Rectangle 16" descr="Papier de soie bleu"/>
          <p:cNvSpPr>
            <a:spLocks noChangeArrowheads="1"/>
          </p:cNvSpPr>
          <p:nvPr/>
        </p:nvSpPr>
        <p:spPr bwMode="auto">
          <a:xfrm>
            <a:off x="5829300" y="2625725"/>
            <a:ext cx="647700" cy="179388"/>
          </a:xfrm>
          <a:prstGeom prst="rect">
            <a:avLst/>
          </a:prstGeom>
          <a:blipFill dpi="0" rotWithShape="0">
            <a:blip r:embed="rId2"/>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4351" name="Rectangle 15" descr="Papier journal"/>
          <p:cNvSpPr>
            <a:spLocks noChangeArrowheads="1"/>
          </p:cNvSpPr>
          <p:nvPr/>
        </p:nvSpPr>
        <p:spPr bwMode="auto">
          <a:xfrm>
            <a:off x="3598863" y="2625725"/>
            <a:ext cx="2159000" cy="179388"/>
          </a:xfrm>
          <a:prstGeom prst="rect">
            <a:avLst/>
          </a:prstGeom>
          <a:blipFill dpi="0" rotWithShape="0">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4350" name="Rectangle 14" descr="Papier journal"/>
          <p:cNvSpPr>
            <a:spLocks noChangeArrowheads="1"/>
          </p:cNvSpPr>
          <p:nvPr/>
        </p:nvSpPr>
        <p:spPr bwMode="auto">
          <a:xfrm>
            <a:off x="1403350" y="2625725"/>
            <a:ext cx="2159000" cy="179388"/>
          </a:xfrm>
          <a:prstGeom prst="rect">
            <a:avLst/>
          </a:prstGeom>
          <a:blipFill dpi="0" rotWithShape="0">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4338"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dirty="0" smtClean="0">
                <a:cs typeface="+mj-cs"/>
              </a:rPr>
              <a:t>Exemple de trame </a:t>
            </a:r>
            <a:r>
              <a:rPr lang="fr-FR" sz="4000" i="1" dirty="0" smtClean="0">
                <a:cs typeface="+mj-cs"/>
              </a:rPr>
              <a:t>Ethernet II</a:t>
            </a:r>
          </a:p>
        </p:txBody>
      </p:sp>
      <p:sp>
        <p:nvSpPr>
          <p:cNvPr id="14341" name="AutoShape 5"/>
          <p:cNvSpPr>
            <a:spLocks/>
          </p:cNvSpPr>
          <p:nvPr/>
        </p:nvSpPr>
        <p:spPr bwMode="auto">
          <a:xfrm rot="-5400000">
            <a:off x="6438900" y="2933700"/>
            <a:ext cx="152400" cy="1295400"/>
          </a:xfrm>
          <a:prstGeom prst="leftBrace">
            <a:avLst>
              <a:gd name="adj1" fmla="val 708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4342" name="Text Box 6"/>
          <p:cNvSpPr txBox="1">
            <a:spLocks noChangeArrowheads="1"/>
          </p:cNvSpPr>
          <p:nvPr/>
        </p:nvSpPr>
        <p:spPr bwMode="auto">
          <a:xfrm>
            <a:off x="5715000" y="3706813"/>
            <a:ext cx="122396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dirty="0">
                <a:cs typeface="+mn-cs"/>
              </a:rPr>
              <a:t>FCS (4 octets)</a:t>
            </a:r>
          </a:p>
        </p:txBody>
      </p:sp>
      <p:sp>
        <p:nvSpPr>
          <p:cNvPr id="14343" name="Text Box 7"/>
          <p:cNvSpPr txBox="1">
            <a:spLocks noChangeArrowheads="1"/>
          </p:cNvSpPr>
          <p:nvPr/>
        </p:nvSpPr>
        <p:spPr bwMode="auto">
          <a:xfrm>
            <a:off x="457200" y="1447800"/>
            <a:ext cx="20510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fr-FR" sz="1600" b="1" dirty="0">
                <a:cs typeface="+mn-cs"/>
              </a:rPr>
              <a:t>@Destination (6 octets)</a:t>
            </a:r>
          </a:p>
        </p:txBody>
      </p:sp>
      <p:sp>
        <p:nvSpPr>
          <p:cNvPr id="14344" name="Text Box 8"/>
          <p:cNvSpPr txBox="1">
            <a:spLocks noChangeArrowheads="1"/>
          </p:cNvSpPr>
          <p:nvPr/>
        </p:nvSpPr>
        <p:spPr bwMode="auto">
          <a:xfrm>
            <a:off x="2895600" y="1143000"/>
            <a:ext cx="16557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fr-FR" sz="1600" b="1" dirty="0">
                <a:cs typeface="+mn-cs"/>
              </a:rPr>
              <a:t>@Source (6 octets)</a:t>
            </a:r>
          </a:p>
        </p:txBody>
      </p:sp>
      <p:sp>
        <p:nvSpPr>
          <p:cNvPr id="14345" name="Text Box 9"/>
          <p:cNvSpPr txBox="1">
            <a:spLocks noChangeArrowheads="1"/>
          </p:cNvSpPr>
          <p:nvPr/>
        </p:nvSpPr>
        <p:spPr bwMode="auto">
          <a:xfrm>
            <a:off x="5732463" y="1143000"/>
            <a:ext cx="158273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fr-FR" sz="1600" b="1" dirty="0">
                <a:cs typeface="+mn-cs"/>
              </a:rPr>
              <a:t>Type de protocole véhiculé (2 octets)</a:t>
            </a:r>
          </a:p>
        </p:txBody>
      </p:sp>
      <p:sp>
        <p:nvSpPr>
          <p:cNvPr id="14346" name="Text Box 10"/>
          <p:cNvSpPr txBox="1">
            <a:spLocks noChangeArrowheads="1"/>
          </p:cNvSpPr>
          <p:nvPr/>
        </p:nvSpPr>
        <p:spPr bwMode="auto">
          <a:xfrm>
            <a:off x="4724400" y="1660525"/>
            <a:ext cx="9715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dirty="0">
                <a:cs typeface="+mn-cs"/>
              </a:rPr>
              <a:t>Préambule (7 octets)</a:t>
            </a:r>
          </a:p>
        </p:txBody>
      </p:sp>
      <p:cxnSp>
        <p:nvCxnSpPr>
          <p:cNvPr id="14354" name="AutoShape 18"/>
          <p:cNvCxnSpPr>
            <a:cxnSpLocks noChangeShapeType="1"/>
            <a:stCxn id="14352" idx="0"/>
            <a:endCxn id="14345" idx="2"/>
          </p:cNvCxnSpPr>
          <p:nvPr/>
        </p:nvCxnSpPr>
        <p:spPr bwMode="auto">
          <a:xfrm flipV="1">
            <a:off x="6153150" y="1631950"/>
            <a:ext cx="371475" cy="9937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355" name="AutoShape 19"/>
          <p:cNvCxnSpPr>
            <a:cxnSpLocks noChangeShapeType="1"/>
            <a:stCxn id="14351" idx="0"/>
            <a:endCxn id="14344" idx="2"/>
          </p:cNvCxnSpPr>
          <p:nvPr/>
        </p:nvCxnSpPr>
        <p:spPr bwMode="auto">
          <a:xfrm flipH="1" flipV="1">
            <a:off x="3724275" y="1387475"/>
            <a:ext cx="954088" cy="12382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356" name="AutoShape 20"/>
          <p:cNvCxnSpPr>
            <a:cxnSpLocks noChangeShapeType="1"/>
            <a:stCxn id="14350" idx="0"/>
            <a:endCxn id="14343" idx="2"/>
          </p:cNvCxnSpPr>
          <p:nvPr/>
        </p:nvCxnSpPr>
        <p:spPr bwMode="auto">
          <a:xfrm flipH="1" flipV="1">
            <a:off x="1482725" y="1692275"/>
            <a:ext cx="1000125" cy="9334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357" name="Rectangle 21"/>
          <p:cNvSpPr>
            <a:spLocks noChangeArrowheads="1"/>
          </p:cNvSpPr>
          <p:nvPr/>
        </p:nvSpPr>
        <p:spPr bwMode="auto">
          <a:xfrm>
            <a:off x="4389438" y="2374900"/>
            <a:ext cx="2447925" cy="179388"/>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cxnSp>
        <p:nvCxnSpPr>
          <p:cNvPr id="14358" name="AutoShape 22"/>
          <p:cNvCxnSpPr>
            <a:cxnSpLocks noChangeShapeType="1"/>
            <a:stCxn id="14357" idx="0"/>
            <a:endCxn id="14346" idx="2"/>
          </p:cNvCxnSpPr>
          <p:nvPr/>
        </p:nvCxnSpPr>
        <p:spPr bwMode="auto">
          <a:xfrm flipH="1" flipV="1">
            <a:off x="5210175" y="2149475"/>
            <a:ext cx="403225" cy="225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360" name="Text Box 24"/>
          <p:cNvSpPr txBox="1">
            <a:spLocks noChangeArrowheads="1"/>
          </p:cNvSpPr>
          <p:nvPr/>
        </p:nvSpPr>
        <p:spPr bwMode="auto">
          <a:xfrm>
            <a:off x="7467600" y="1676400"/>
            <a:ext cx="792163"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dirty="0">
                <a:cs typeface="+mn-cs"/>
              </a:rPr>
              <a:t>Début de la trame (1 octet)</a:t>
            </a:r>
          </a:p>
        </p:txBody>
      </p:sp>
      <p:sp>
        <p:nvSpPr>
          <p:cNvPr id="14361" name="Line 25"/>
          <p:cNvSpPr>
            <a:spLocks noChangeShapeType="1"/>
          </p:cNvSpPr>
          <p:nvPr/>
        </p:nvSpPr>
        <p:spPr bwMode="auto">
          <a:xfrm flipH="1">
            <a:off x="7162800" y="2133600"/>
            <a:ext cx="228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4340" name="Text Box 4"/>
          <p:cNvSpPr txBox="1">
            <a:spLocks noChangeArrowheads="1"/>
          </p:cNvSpPr>
          <p:nvPr/>
        </p:nvSpPr>
        <p:spPr bwMode="auto">
          <a:xfrm>
            <a:off x="1438275" y="2362200"/>
            <a:ext cx="5807075"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fr-FR" sz="1600" b="1" dirty="0">
                <a:solidFill>
                  <a:srgbClr val="FF3300"/>
                </a:solidFill>
                <a:latin typeface="Courier New" charset="0"/>
                <a:cs typeface="+mn-cs"/>
              </a:rPr>
              <a:t>                     </a:t>
            </a:r>
            <a:r>
              <a:rPr lang="fr-FR" sz="1600" b="1" dirty="0">
                <a:solidFill>
                  <a:srgbClr val="33CCCC"/>
                </a:solidFill>
                <a:latin typeface="Courier New" charset="0"/>
                <a:cs typeface="+mn-cs"/>
              </a:rPr>
              <a:t>   aa aa aa aa </a:t>
            </a:r>
            <a:r>
              <a:rPr lang="fr-FR" sz="1600" b="1" dirty="0" err="1">
                <a:solidFill>
                  <a:srgbClr val="33CCCC"/>
                </a:solidFill>
                <a:latin typeface="Courier New" charset="0"/>
                <a:cs typeface="+mn-cs"/>
              </a:rPr>
              <a:t>aa</a:t>
            </a:r>
            <a:r>
              <a:rPr lang="fr-FR" sz="1600" b="1" dirty="0">
                <a:solidFill>
                  <a:srgbClr val="33CCCC"/>
                </a:solidFill>
                <a:latin typeface="Courier New" charset="0"/>
                <a:cs typeface="+mn-cs"/>
              </a:rPr>
              <a:t> </a:t>
            </a:r>
            <a:r>
              <a:rPr lang="fr-FR" sz="1600" b="1" dirty="0" err="1">
                <a:solidFill>
                  <a:srgbClr val="33CCCC"/>
                </a:solidFill>
                <a:latin typeface="Courier New" charset="0"/>
                <a:cs typeface="+mn-cs"/>
              </a:rPr>
              <a:t>aa</a:t>
            </a:r>
            <a:r>
              <a:rPr lang="fr-FR" sz="1600" b="1" dirty="0">
                <a:solidFill>
                  <a:srgbClr val="33CCCC"/>
                </a:solidFill>
                <a:latin typeface="Courier New" charset="0"/>
                <a:cs typeface="+mn-cs"/>
              </a:rPr>
              <a:t> </a:t>
            </a:r>
            <a:r>
              <a:rPr lang="fr-FR" sz="1600" b="1" dirty="0" err="1">
                <a:solidFill>
                  <a:srgbClr val="33CCCC"/>
                </a:solidFill>
                <a:latin typeface="Courier New" charset="0"/>
                <a:cs typeface="+mn-cs"/>
              </a:rPr>
              <a:t>aa</a:t>
            </a:r>
            <a:r>
              <a:rPr lang="fr-FR" sz="1600" b="1" dirty="0">
                <a:solidFill>
                  <a:srgbClr val="FF3300"/>
                </a:solidFill>
                <a:latin typeface="Courier New" charset="0"/>
                <a:cs typeface="+mn-cs"/>
              </a:rPr>
              <a:t> </a:t>
            </a:r>
            <a:r>
              <a:rPr lang="fr-FR" sz="1600" b="1" dirty="0">
                <a:latin typeface="Courier New" charset="0"/>
                <a:cs typeface="+mn-cs"/>
              </a:rPr>
              <a:t>ab</a:t>
            </a:r>
          </a:p>
          <a:p>
            <a:pPr>
              <a:defRPr/>
            </a:pPr>
            <a:r>
              <a:rPr lang="fr-FR" sz="1600" b="1" dirty="0">
                <a:solidFill>
                  <a:srgbClr val="FF3300"/>
                </a:solidFill>
                <a:latin typeface="Courier New" charset="0"/>
                <a:cs typeface="+mn-cs"/>
              </a:rPr>
              <a:t>08 00 20 0c a3 55</a:t>
            </a:r>
            <a:r>
              <a:rPr lang="fr-FR" sz="1600" dirty="0">
                <a:latin typeface="Courier New" charset="0"/>
                <a:cs typeface="+mn-cs"/>
              </a:rPr>
              <a:t> </a:t>
            </a:r>
            <a:r>
              <a:rPr lang="fr-FR" sz="1600" b="1" dirty="0">
                <a:solidFill>
                  <a:schemeClr val="accent2"/>
                </a:solidFill>
                <a:latin typeface="Courier New" charset="0"/>
                <a:cs typeface="+mn-cs"/>
              </a:rPr>
              <a:t>00 00 0c 46 </a:t>
            </a:r>
            <a:r>
              <a:rPr lang="fr-FR" sz="1600" b="1" dirty="0" err="1">
                <a:solidFill>
                  <a:schemeClr val="accent2"/>
                </a:solidFill>
                <a:latin typeface="Courier New" charset="0"/>
                <a:cs typeface="+mn-cs"/>
              </a:rPr>
              <a:t>ff</a:t>
            </a:r>
            <a:r>
              <a:rPr lang="fr-FR" sz="1600" b="1" dirty="0">
                <a:solidFill>
                  <a:schemeClr val="accent2"/>
                </a:solidFill>
                <a:latin typeface="Courier New" charset="0"/>
                <a:cs typeface="+mn-cs"/>
              </a:rPr>
              <a:t> </a:t>
            </a:r>
            <a:r>
              <a:rPr lang="fr-FR" sz="1600" b="1" dirty="0" err="1">
                <a:solidFill>
                  <a:schemeClr val="accent2"/>
                </a:solidFill>
                <a:latin typeface="Courier New" charset="0"/>
                <a:cs typeface="+mn-cs"/>
              </a:rPr>
              <a:t>bc</a:t>
            </a:r>
            <a:r>
              <a:rPr lang="fr-FR" sz="1600" dirty="0">
                <a:latin typeface="Courier New" charset="0"/>
                <a:cs typeface="+mn-cs"/>
              </a:rPr>
              <a:t> </a:t>
            </a:r>
            <a:r>
              <a:rPr lang="fr-FR" sz="1600" b="1" dirty="0">
                <a:solidFill>
                  <a:srgbClr val="CC00CC"/>
                </a:solidFill>
                <a:latin typeface="Courier New" charset="0"/>
                <a:cs typeface="+mn-cs"/>
              </a:rPr>
              <a:t>08 00</a:t>
            </a:r>
            <a:r>
              <a:rPr lang="fr-FR" sz="1600" dirty="0">
                <a:latin typeface="Courier New" charset="0"/>
                <a:cs typeface="+mn-cs"/>
              </a:rPr>
              <a:t> 45 00</a:t>
            </a:r>
          </a:p>
          <a:p>
            <a:pPr>
              <a:defRPr/>
            </a:pPr>
            <a:r>
              <a:rPr lang="fr-FR" sz="1600" dirty="0">
                <a:latin typeface="Courier New" charset="0"/>
                <a:cs typeface="+mn-cs"/>
              </a:rPr>
              <a:t>00 2c f1 9f 00 00 3b 06 3a 69 95 90 14 65 95 00</a:t>
            </a:r>
          </a:p>
          <a:p>
            <a:pPr>
              <a:defRPr/>
            </a:pPr>
            <a:r>
              <a:rPr lang="fr-FR" sz="1600" dirty="0">
                <a:latin typeface="Courier New" charset="0"/>
                <a:cs typeface="+mn-cs"/>
              </a:rPr>
              <a:t>14 3e 05 </a:t>
            </a:r>
            <a:r>
              <a:rPr lang="fr-FR" sz="1600" dirty="0" err="1">
                <a:latin typeface="Courier New" charset="0"/>
                <a:cs typeface="+mn-cs"/>
              </a:rPr>
              <a:t>db</a:t>
            </a:r>
            <a:r>
              <a:rPr lang="fr-FR" sz="1600" dirty="0">
                <a:latin typeface="Courier New" charset="0"/>
                <a:cs typeface="+mn-cs"/>
              </a:rPr>
              <a:t> 00 17 32 99 20 01 00 00 00 00 60 02</a:t>
            </a:r>
          </a:p>
          <a:p>
            <a:pPr>
              <a:defRPr/>
            </a:pPr>
            <a:r>
              <a:rPr lang="fr-FR" sz="1600" dirty="0">
                <a:latin typeface="Courier New" charset="0"/>
                <a:cs typeface="+mn-cs"/>
              </a:rPr>
              <a:t>10 00 </a:t>
            </a:r>
            <a:r>
              <a:rPr lang="fr-FR" sz="1600" dirty="0" err="1">
                <a:latin typeface="Courier New" charset="0"/>
                <a:cs typeface="+mn-cs"/>
              </a:rPr>
              <a:t>db</a:t>
            </a:r>
            <a:r>
              <a:rPr lang="fr-FR" sz="1600" dirty="0">
                <a:latin typeface="Courier New" charset="0"/>
                <a:cs typeface="+mn-cs"/>
              </a:rPr>
              <a:t> d6 00 00 02 04 05 b4 00 00 </a:t>
            </a:r>
            <a:r>
              <a:rPr lang="fr-FR" sz="1600" b="1" dirty="0" err="1">
                <a:solidFill>
                  <a:srgbClr val="008000"/>
                </a:solidFill>
                <a:latin typeface="Courier New" charset="0"/>
                <a:cs typeface="+mn-cs"/>
              </a:rPr>
              <a:t>ww</a:t>
            </a:r>
            <a:r>
              <a:rPr lang="fr-FR" sz="1600" b="1" dirty="0">
                <a:solidFill>
                  <a:srgbClr val="008000"/>
                </a:solidFill>
                <a:latin typeface="Courier New" charset="0"/>
                <a:cs typeface="+mn-cs"/>
              </a:rPr>
              <a:t> xx </a:t>
            </a:r>
            <a:r>
              <a:rPr lang="fr-FR" sz="1600" b="1" dirty="0" err="1">
                <a:solidFill>
                  <a:srgbClr val="008000"/>
                </a:solidFill>
                <a:latin typeface="Courier New" charset="0"/>
                <a:cs typeface="+mn-cs"/>
              </a:rPr>
              <a:t>yy</a:t>
            </a:r>
            <a:r>
              <a:rPr lang="fr-FR" sz="1600" b="1" dirty="0">
                <a:solidFill>
                  <a:srgbClr val="008000"/>
                </a:solidFill>
                <a:latin typeface="Courier New" charset="0"/>
                <a:cs typeface="+mn-cs"/>
              </a:rPr>
              <a:t> </a:t>
            </a:r>
            <a:r>
              <a:rPr lang="fr-FR" sz="1600" b="1" dirty="0" err="1">
                <a:solidFill>
                  <a:srgbClr val="008000"/>
                </a:solidFill>
                <a:latin typeface="Courier New" charset="0"/>
                <a:cs typeface="+mn-cs"/>
              </a:rPr>
              <a:t>zz</a:t>
            </a:r>
            <a:endParaRPr lang="fr-FR" sz="1600" b="1" dirty="0">
              <a:solidFill>
                <a:srgbClr val="008000"/>
              </a:solidFill>
              <a:latin typeface="Courier New" charset="0"/>
              <a:cs typeface="+mn-cs"/>
            </a:endParaRPr>
          </a:p>
        </p:txBody>
      </p:sp>
      <p:sp>
        <p:nvSpPr>
          <p:cNvPr id="14362" name="Line 26"/>
          <p:cNvSpPr>
            <a:spLocks noChangeShapeType="1"/>
          </p:cNvSpPr>
          <p:nvPr/>
        </p:nvSpPr>
        <p:spPr bwMode="auto">
          <a:xfrm>
            <a:off x="1438275" y="3598863"/>
            <a:ext cx="0" cy="90011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4363" name="Line 27"/>
          <p:cNvSpPr>
            <a:spLocks noChangeShapeType="1"/>
          </p:cNvSpPr>
          <p:nvPr/>
        </p:nvSpPr>
        <p:spPr bwMode="auto">
          <a:xfrm>
            <a:off x="7162800" y="3598863"/>
            <a:ext cx="0" cy="90011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4364" name="Text Box 28"/>
          <p:cNvSpPr txBox="1">
            <a:spLocks noChangeArrowheads="1"/>
          </p:cNvSpPr>
          <p:nvPr/>
        </p:nvSpPr>
        <p:spPr bwMode="auto">
          <a:xfrm>
            <a:off x="3957638" y="4389438"/>
            <a:ext cx="75565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16 octets</a:t>
            </a:r>
          </a:p>
        </p:txBody>
      </p:sp>
      <p:cxnSp>
        <p:nvCxnSpPr>
          <p:cNvPr id="14365" name="AutoShape 29"/>
          <p:cNvCxnSpPr>
            <a:cxnSpLocks noChangeShapeType="1"/>
            <a:stCxn id="14364" idx="1"/>
            <a:endCxn id="14362" idx="1"/>
          </p:cNvCxnSpPr>
          <p:nvPr/>
        </p:nvCxnSpPr>
        <p:spPr bwMode="auto">
          <a:xfrm flipH="1">
            <a:off x="1438275" y="4497388"/>
            <a:ext cx="2519363"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366" name="AutoShape 30"/>
          <p:cNvCxnSpPr>
            <a:cxnSpLocks noChangeShapeType="1"/>
            <a:stCxn id="14364" idx="3"/>
            <a:endCxn id="14363" idx="1"/>
          </p:cNvCxnSpPr>
          <p:nvPr/>
        </p:nvCxnSpPr>
        <p:spPr bwMode="auto">
          <a:xfrm>
            <a:off x="4713288" y="4497388"/>
            <a:ext cx="2449512"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367" name="AutoShape 31"/>
          <p:cNvSpPr>
            <a:spLocks/>
          </p:cNvSpPr>
          <p:nvPr/>
        </p:nvSpPr>
        <p:spPr bwMode="auto">
          <a:xfrm>
            <a:off x="1219200" y="2590800"/>
            <a:ext cx="152400" cy="914400"/>
          </a:xfrm>
          <a:prstGeom prst="lef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4368" name="Text Box 32"/>
          <p:cNvSpPr txBox="1">
            <a:spLocks noChangeArrowheads="1"/>
          </p:cNvSpPr>
          <p:nvPr/>
        </p:nvSpPr>
        <p:spPr bwMode="auto">
          <a:xfrm>
            <a:off x="304800" y="2819400"/>
            <a:ext cx="9001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Trame</a:t>
            </a:r>
          </a:p>
          <a:p>
            <a:pPr algn="ctr">
              <a:defRPr/>
            </a:pPr>
            <a:r>
              <a:rPr lang="fr-FR" sz="1600" b="1">
                <a:cs typeface="+mn-cs"/>
              </a:rPr>
              <a:t>(64 octets)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Date Placeholder 2"/>
          <p:cNvSpPr>
            <a:spLocks noGrp="1"/>
          </p:cNvSpPr>
          <p:nvPr>
            <p:ph type="dt" sz="quarter" idx="10"/>
          </p:nvPr>
        </p:nvSpPr>
        <p:spPr/>
        <p:txBody>
          <a:bodyPr/>
          <a:lstStyle/>
          <a:p>
            <a:pPr>
              <a:defRPr/>
            </a:pPr>
            <a:r>
              <a:rPr lang="fr-FR"/>
              <a:t>© </a:t>
            </a:r>
            <a:fld id="{A87642EA-6E8B-3E4E-8FB6-2CA2FE864DE6}" type="datetime1">
              <a:rPr lang="en-US"/>
              <a:pPr>
                <a:defRPr/>
              </a:pPr>
              <a:t>28/02/16</a:t>
            </a:fld>
            <a:r>
              <a:rPr lang="fr-FR"/>
              <a:t>, </a:t>
            </a:r>
          </a:p>
        </p:txBody>
      </p:sp>
      <p:sp>
        <p:nvSpPr>
          <p:cNvPr id="32" name="Footer Placeholder 3"/>
          <p:cNvSpPr>
            <a:spLocks noGrp="1"/>
          </p:cNvSpPr>
          <p:nvPr>
            <p:ph type="ftr" sz="quarter" idx="11"/>
          </p:nvPr>
        </p:nvSpPr>
        <p:spPr/>
        <p:txBody>
          <a:bodyPr/>
          <a:lstStyle/>
          <a:p>
            <a:pPr>
              <a:defRPr/>
            </a:pPr>
            <a:r>
              <a:rPr lang="fr-FR"/>
              <a:t>Georgios Arhodakis - Université Paris Dauphine</a:t>
            </a:r>
          </a:p>
        </p:txBody>
      </p:sp>
      <p:sp>
        <p:nvSpPr>
          <p:cNvPr id="33" name="Slide Number Placeholder 4"/>
          <p:cNvSpPr>
            <a:spLocks noGrp="1"/>
          </p:cNvSpPr>
          <p:nvPr>
            <p:ph type="sldNum" sz="quarter" idx="12"/>
          </p:nvPr>
        </p:nvSpPr>
        <p:spPr/>
        <p:txBody>
          <a:bodyPr/>
          <a:lstStyle/>
          <a:p>
            <a:pPr>
              <a:defRPr/>
            </a:pPr>
            <a:fld id="{6766FF8D-E159-7C47-A112-57644D2A0140}" type="slidenum">
              <a:rPr lang="fr-FR"/>
              <a:pPr>
                <a:defRPr/>
              </a:pPr>
              <a:t>16</a:t>
            </a:fld>
            <a:endParaRPr lang="fr-FR"/>
          </a:p>
        </p:txBody>
      </p:sp>
      <p:sp>
        <p:nvSpPr>
          <p:cNvPr id="15362" name="Rectangle 2" descr="Papier de soie bleu"/>
          <p:cNvSpPr>
            <a:spLocks noChangeArrowheads="1"/>
          </p:cNvSpPr>
          <p:nvPr/>
        </p:nvSpPr>
        <p:spPr bwMode="auto">
          <a:xfrm>
            <a:off x="5829300" y="2625725"/>
            <a:ext cx="647700" cy="179388"/>
          </a:xfrm>
          <a:prstGeom prst="rect">
            <a:avLst/>
          </a:prstGeom>
          <a:blipFill dpi="0" rotWithShape="0">
            <a:blip r:embed="rId2"/>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5363" name="Rectangle 3" descr="Papier journal"/>
          <p:cNvSpPr>
            <a:spLocks noChangeArrowheads="1"/>
          </p:cNvSpPr>
          <p:nvPr/>
        </p:nvSpPr>
        <p:spPr bwMode="auto">
          <a:xfrm>
            <a:off x="3598863" y="2625725"/>
            <a:ext cx="2159000" cy="179388"/>
          </a:xfrm>
          <a:prstGeom prst="rect">
            <a:avLst/>
          </a:prstGeom>
          <a:blipFill dpi="0" rotWithShape="0">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5364" name="Rectangle 4" descr="Papier journal"/>
          <p:cNvSpPr>
            <a:spLocks noChangeArrowheads="1"/>
          </p:cNvSpPr>
          <p:nvPr/>
        </p:nvSpPr>
        <p:spPr bwMode="auto">
          <a:xfrm>
            <a:off x="1403350" y="2625725"/>
            <a:ext cx="2159000" cy="179388"/>
          </a:xfrm>
          <a:prstGeom prst="rect">
            <a:avLst/>
          </a:prstGeom>
          <a:blipFill dpi="0" rotWithShape="0">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5365" name="Rectangle 5"/>
          <p:cNvSpPr>
            <a:spLocks noGrp="1" noChangeArrowheads="1"/>
          </p:cNvSpPr>
          <p:nvPr>
            <p:ph type="title"/>
          </p:nvPr>
        </p:nvSpPr>
        <p:spPr>
          <a:xfrm>
            <a:off x="685800" y="0"/>
            <a:ext cx="7772400" cy="701675"/>
          </a:xfrm>
        </p:spPr>
        <p:txBody>
          <a:bodyPr>
            <a:spAutoFit/>
          </a:bodyPr>
          <a:lstStyle/>
          <a:p>
            <a:pPr eaLnBrk="1" hangingPunct="1">
              <a:defRPr/>
            </a:pPr>
            <a:r>
              <a:rPr lang="fr-FR" sz="4000" smtClean="0">
                <a:cs typeface="+mj-cs"/>
              </a:rPr>
              <a:t>Exemple de trame </a:t>
            </a:r>
            <a:r>
              <a:rPr lang="fr-FR" sz="4000" i="1" smtClean="0">
                <a:cs typeface="+mj-cs"/>
              </a:rPr>
              <a:t>802.2 sous 802.3</a:t>
            </a:r>
          </a:p>
        </p:txBody>
      </p:sp>
      <p:sp>
        <p:nvSpPr>
          <p:cNvPr id="15367" name="Text Box 7"/>
          <p:cNvSpPr txBox="1">
            <a:spLocks noChangeArrowheads="1"/>
          </p:cNvSpPr>
          <p:nvPr/>
        </p:nvSpPr>
        <p:spPr bwMode="auto">
          <a:xfrm>
            <a:off x="274638" y="1993900"/>
            <a:ext cx="79216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Contrôle</a:t>
            </a:r>
          </a:p>
        </p:txBody>
      </p:sp>
      <p:sp>
        <p:nvSpPr>
          <p:cNvPr id="15368" name="Text Box 8"/>
          <p:cNvSpPr txBox="1">
            <a:spLocks noChangeArrowheads="1"/>
          </p:cNvSpPr>
          <p:nvPr/>
        </p:nvSpPr>
        <p:spPr bwMode="auto">
          <a:xfrm>
            <a:off x="457200" y="1325563"/>
            <a:ext cx="208756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@Destination </a:t>
            </a:r>
            <a:r>
              <a:rPr lang="fr-FR" sz="1600" b="1" i="1">
                <a:cs typeface="+mn-cs"/>
              </a:rPr>
              <a:t>Broadcast</a:t>
            </a:r>
            <a:endParaRPr lang="fr-FR" sz="1600" b="1">
              <a:cs typeface="+mn-cs"/>
            </a:endParaRPr>
          </a:p>
          <a:p>
            <a:pPr algn="ctr">
              <a:defRPr/>
            </a:pPr>
            <a:r>
              <a:rPr lang="fr-FR" sz="1600" b="1">
                <a:cs typeface="+mn-cs"/>
              </a:rPr>
              <a:t>(6 octets)</a:t>
            </a:r>
          </a:p>
        </p:txBody>
      </p:sp>
      <p:sp>
        <p:nvSpPr>
          <p:cNvPr id="15369" name="Text Box 9"/>
          <p:cNvSpPr txBox="1">
            <a:spLocks noChangeArrowheads="1"/>
          </p:cNvSpPr>
          <p:nvPr/>
        </p:nvSpPr>
        <p:spPr bwMode="auto">
          <a:xfrm>
            <a:off x="2895600" y="1143000"/>
            <a:ext cx="16557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fr-FR" sz="1600" b="1">
                <a:cs typeface="+mn-cs"/>
              </a:rPr>
              <a:t>@Source (6 octets)</a:t>
            </a:r>
          </a:p>
        </p:txBody>
      </p:sp>
      <p:sp>
        <p:nvSpPr>
          <p:cNvPr id="15370" name="Text Box 10"/>
          <p:cNvSpPr txBox="1">
            <a:spLocks noChangeArrowheads="1"/>
          </p:cNvSpPr>
          <p:nvPr/>
        </p:nvSpPr>
        <p:spPr bwMode="auto">
          <a:xfrm>
            <a:off x="5732463" y="1143000"/>
            <a:ext cx="158273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fr-FR" sz="1600" b="1">
                <a:cs typeface="+mn-cs"/>
              </a:rPr>
              <a:t>Longueur de la trame (2 octets)</a:t>
            </a:r>
          </a:p>
        </p:txBody>
      </p:sp>
      <p:sp>
        <p:nvSpPr>
          <p:cNvPr id="15371" name="Text Box 11"/>
          <p:cNvSpPr txBox="1">
            <a:spLocks noChangeArrowheads="1"/>
          </p:cNvSpPr>
          <p:nvPr/>
        </p:nvSpPr>
        <p:spPr bwMode="auto">
          <a:xfrm>
            <a:off x="4724400" y="1660525"/>
            <a:ext cx="9715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Préambule (7 octets)</a:t>
            </a:r>
          </a:p>
        </p:txBody>
      </p:sp>
      <p:cxnSp>
        <p:nvCxnSpPr>
          <p:cNvPr id="15372" name="AutoShape 12"/>
          <p:cNvCxnSpPr>
            <a:cxnSpLocks noChangeShapeType="1"/>
            <a:stCxn id="15362" idx="0"/>
            <a:endCxn id="15370" idx="2"/>
          </p:cNvCxnSpPr>
          <p:nvPr/>
        </p:nvCxnSpPr>
        <p:spPr bwMode="auto">
          <a:xfrm flipV="1">
            <a:off x="6153150" y="1631950"/>
            <a:ext cx="371475" cy="9937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373" name="AutoShape 13"/>
          <p:cNvCxnSpPr>
            <a:cxnSpLocks noChangeShapeType="1"/>
            <a:stCxn id="15363" idx="0"/>
            <a:endCxn id="15369" idx="2"/>
          </p:cNvCxnSpPr>
          <p:nvPr/>
        </p:nvCxnSpPr>
        <p:spPr bwMode="auto">
          <a:xfrm flipH="1" flipV="1">
            <a:off x="3724275" y="1387475"/>
            <a:ext cx="954088" cy="12382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374" name="AutoShape 14"/>
          <p:cNvCxnSpPr>
            <a:cxnSpLocks noChangeShapeType="1"/>
            <a:stCxn id="15364" idx="0"/>
            <a:endCxn id="15368" idx="2"/>
          </p:cNvCxnSpPr>
          <p:nvPr/>
        </p:nvCxnSpPr>
        <p:spPr bwMode="auto">
          <a:xfrm flipH="1" flipV="1">
            <a:off x="1501775" y="1814513"/>
            <a:ext cx="981075" cy="8112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375" name="Rectangle 15"/>
          <p:cNvSpPr>
            <a:spLocks noChangeArrowheads="1"/>
          </p:cNvSpPr>
          <p:nvPr/>
        </p:nvSpPr>
        <p:spPr bwMode="auto">
          <a:xfrm>
            <a:off x="4389438" y="2374900"/>
            <a:ext cx="2447925" cy="179388"/>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cxnSp>
        <p:nvCxnSpPr>
          <p:cNvPr id="15376" name="AutoShape 16"/>
          <p:cNvCxnSpPr>
            <a:cxnSpLocks noChangeShapeType="1"/>
            <a:stCxn id="15375" idx="0"/>
            <a:endCxn id="15371" idx="2"/>
          </p:cNvCxnSpPr>
          <p:nvPr/>
        </p:nvCxnSpPr>
        <p:spPr bwMode="auto">
          <a:xfrm flipH="1" flipV="1">
            <a:off x="5210175" y="2149475"/>
            <a:ext cx="403225" cy="225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377" name="Text Box 17"/>
          <p:cNvSpPr txBox="1">
            <a:spLocks noChangeArrowheads="1"/>
          </p:cNvSpPr>
          <p:nvPr/>
        </p:nvSpPr>
        <p:spPr bwMode="auto">
          <a:xfrm>
            <a:off x="7467600" y="1676400"/>
            <a:ext cx="792163"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Début de la trame (1 octet)</a:t>
            </a:r>
          </a:p>
        </p:txBody>
      </p:sp>
      <p:sp>
        <p:nvSpPr>
          <p:cNvPr id="15378" name="Line 18"/>
          <p:cNvSpPr>
            <a:spLocks noChangeShapeType="1"/>
          </p:cNvSpPr>
          <p:nvPr/>
        </p:nvSpPr>
        <p:spPr bwMode="auto">
          <a:xfrm flipH="1">
            <a:off x="7162800" y="2133600"/>
            <a:ext cx="228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5380" name="Line 20"/>
          <p:cNvSpPr>
            <a:spLocks noChangeShapeType="1"/>
          </p:cNvSpPr>
          <p:nvPr/>
        </p:nvSpPr>
        <p:spPr bwMode="auto">
          <a:xfrm>
            <a:off x="1438275" y="3794125"/>
            <a:ext cx="0" cy="900113"/>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5381" name="Line 21"/>
          <p:cNvSpPr>
            <a:spLocks noChangeShapeType="1"/>
          </p:cNvSpPr>
          <p:nvPr/>
        </p:nvSpPr>
        <p:spPr bwMode="auto">
          <a:xfrm>
            <a:off x="7162800" y="3794125"/>
            <a:ext cx="0" cy="900113"/>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5382" name="Text Box 22"/>
          <p:cNvSpPr txBox="1">
            <a:spLocks noChangeArrowheads="1"/>
          </p:cNvSpPr>
          <p:nvPr/>
        </p:nvSpPr>
        <p:spPr bwMode="auto">
          <a:xfrm>
            <a:off x="3957638" y="4584700"/>
            <a:ext cx="75565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16 octets</a:t>
            </a:r>
          </a:p>
        </p:txBody>
      </p:sp>
      <p:cxnSp>
        <p:nvCxnSpPr>
          <p:cNvPr id="15383" name="AutoShape 23"/>
          <p:cNvCxnSpPr>
            <a:cxnSpLocks noChangeShapeType="1"/>
            <a:stCxn id="15382" idx="1"/>
            <a:endCxn id="15380" idx="1"/>
          </p:cNvCxnSpPr>
          <p:nvPr/>
        </p:nvCxnSpPr>
        <p:spPr bwMode="auto">
          <a:xfrm flipH="1">
            <a:off x="1438275" y="4692650"/>
            <a:ext cx="2519363" cy="1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384" name="AutoShape 24"/>
          <p:cNvCxnSpPr>
            <a:cxnSpLocks noChangeShapeType="1"/>
            <a:stCxn id="15382" idx="3"/>
            <a:endCxn id="15381" idx="1"/>
          </p:cNvCxnSpPr>
          <p:nvPr/>
        </p:nvCxnSpPr>
        <p:spPr bwMode="auto">
          <a:xfrm>
            <a:off x="4713288" y="4692650"/>
            <a:ext cx="2449512" cy="1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385" name="AutoShape 25"/>
          <p:cNvSpPr>
            <a:spLocks/>
          </p:cNvSpPr>
          <p:nvPr/>
        </p:nvSpPr>
        <p:spPr bwMode="auto">
          <a:xfrm>
            <a:off x="1219200" y="2667000"/>
            <a:ext cx="152400" cy="1093788"/>
          </a:xfrm>
          <a:prstGeom prst="leftBrace">
            <a:avLst>
              <a:gd name="adj1" fmla="val 5980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5386" name="Text Box 26"/>
          <p:cNvSpPr txBox="1">
            <a:spLocks noChangeArrowheads="1"/>
          </p:cNvSpPr>
          <p:nvPr/>
        </p:nvSpPr>
        <p:spPr bwMode="auto">
          <a:xfrm>
            <a:off x="242888" y="2971800"/>
            <a:ext cx="9001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Trame</a:t>
            </a:r>
          </a:p>
          <a:p>
            <a:pPr algn="ctr">
              <a:defRPr/>
            </a:pPr>
            <a:r>
              <a:rPr lang="fr-FR" sz="1600" b="1">
                <a:cs typeface="+mn-cs"/>
              </a:rPr>
              <a:t>(97 octets)</a:t>
            </a:r>
          </a:p>
        </p:txBody>
      </p:sp>
      <p:sp>
        <p:nvSpPr>
          <p:cNvPr id="15388" name="Text Box 28"/>
          <p:cNvSpPr txBox="1">
            <a:spLocks noChangeArrowheads="1"/>
          </p:cNvSpPr>
          <p:nvPr/>
        </p:nvSpPr>
        <p:spPr bwMode="auto">
          <a:xfrm>
            <a:off x="7440613" y="3276600"/>
            <a:ext cx="147478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400" b="1">
                <a:cs typeface="+mn-cs"/>
              </a:rPr>
              <a:t>DSAP=SSAP=0xe0</a:t>
            </a:r>
          </a:p>
        </p:txBody>
      </p:sp>
      <p:sp>
        <p:nvSpPr>
          <p:cNvPr id="15389" name="Text Box 29"/>
          <p:cNvSpPr txBox="1">
            <a:spLocks noChangeArrowheads="1"/>
          </p:cNvSpPr>
          <p:nvPr/>
        </p:nvSpPr>
        <p:spPr bwMode="auto">
          <a:xfrm>
            <a:off x="762000" y="5257800"/>
            <a:ext cx="7593013"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600">
                <a:cs typeface="+mn-cs"/>
              </a:rPr>
              <a:t>Trame 802.2 Non-SNAP, longueur de 97 octets, SAP = e0 ui/C 0:0:c0:c9:c0:e3 -&gt; Broadcast</a:t>
            </a:r>
          </a:p>
        </p:txBody>
      </p:sp>
      <p:sp>
        <p:nvSpPr>
          <p:cNvPr id="15390" name="Rectangle 30"/>
          <p:cNvSpPr>
            <a:spLocks noChangeArrowheads="1"/>
          </p:cNvSpPr>
          <p:nvPr/>
        </p:nvSpPr>
        <p:spPr bwMode="auto">
          <a:xfrm>
            <a:off x="6548438" y="2625725"/>
            <a:ext cx="647700" cy="179388"/>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5387" name="Text Box 27"/>
          <p:cNvSpPr txBox="1">
            <a:spLocks noChangeArrowheads="1"/>
          </p:cNvSpPr>
          <p:nvPr/>
        </p:nvSpPr>
        <p:spPr bwMode="auto">
          <a:xfrm>
            <a:off x="1438275" y="2338388"/>
            <a:ext cx="5757863"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600">
                <a:latin typeface="Courier New" charset="0"/>
                <a:cs typeface="+mn-cs"/>
              </a:rPr>
              <a:t>                        </a:t>
            </a:r>
            <a:r>
              <a:rPr lang="fr-FR" sz="1600" b="1">
                <a:solidFill>
                  <a:srgbClr val="33CCCC"/>
                </a:solidFill>
                <a:latin typeface="Courier New" charset="0"/>
                <a:cs typeface="+mn-cs"/>
              </a:rPr>
              <a:t>aa aa aa aa aa aa aa</a:t>
            </a:r>
            <a:r>
              <a:rPr lang="fr-FR" sz="1600">
                <a:latin typeface="Courier New" charset="0"/>
                <a:cs typeface="+mn-cs"/>
              </a:rPr>
              <a:t> </a:t>
            </a:r>
            <a:r>
              <a:rPr lang="fr-FR" sz="1600" b="1">
                <a:latin typeface="Courier New" charset="0"/>
                <a:cs typeface="+mn-cs"/>
              </a:rPr>
              <a:t>ab</a:t>
            </a:r>
          </a:p>
          <a:p>
            <a:pPr>
              <a:defRPr/>
            </a:pPr>
            <a:r>
              <a:rPr lang="fr-FR" sz="1600" b="1">
                <a:solidFill>
                  <a:srgbClr val="FF3300"/>
                </a:solidFill>
                <a:latin typeface="Courier New" charset="0"/>
                <a:cs typeface="+mn-cs"/>
              </a:rPr>
              <a:t>ff ff ff ff ff ff</a:t>
            </a:r>
            <a:r>
              <a:rPr lang="fr-FR" sz="1600">
                <a:latin typeface="Courier New" charset="0"/>
                <a:cs typeface="+mn-cs"/>
              </a:rPr>
              <a:t> </a:t>
            </a:r>
            <a:r>
              <a:rPr lang="fr-FR" sz="1600" b="1">
                <a:solidFill>
                  <a:schemeClr val="accent2"/>
                </a:solidFill>
                <a:latin typeface="Courier New" charset="0"/>
                <a:cs typeface="+mn-cs"/>
              </a:rPr>
              <a:t>00 00 c0 c9 c0 e3</a:t>
            </a:r>
            <a:r>
              <a:rPr lang="fr-FR" sz="1600">
                <a:latin typeface="Courier New" charset="0"/>
                <a:cs typeface="+mn-cs"/>
              </a:rPr>
              <a:t> </a:t>
            </a:r>
            <a:r>
              <a:rPr lang="fr-FR" sz="1600" b="1">
                <a:solidFill>
                  <a:srgbClr val="CC00CC"/>
                </a:solidFill>
                <a:latin typeface="Courier New" charset="0"/>
                <a:cs typeface="+mn-cs"/>
              </a:rPr>
              <a:t>00 61</a:t>
            </a:r>
            <a:r>
              <a:rPr lang="fr-FR" sz="1600">
                <a:latin typeface="Courier New" charset="0"/>
                <a:cs typeface="+mn-cs"/>
              </a:rPr>
              <a:t> </a:t>
            </a:r>
            <a:r>
              <a:rPr lang="fr-FR" sz="1600" b="1">
                <a:solidFill>
                  <a:srgbClr val="FF9900"/>
                </a:solidFill>
                <a:latin typeface="Courier New" charset="0"/>
                <a:cs typeface="+mn-cs"/>
              </a:rPr>
              <a:t>e0 e0</a:t>
            </a:r>
          </a:p>
          <a:p>
            <a:pPr>
              <a:defRPr/>
            </a:pPr>
            <a:r>
              <a:rPr lang="fr-FR" sz="1600" b="1">
                <a:latin typeface="Courier New" charset="0"/>
                <a:cs typeface="+mn-cs"/>
              </a:rPr>
              <a:t>03</a:t>
            </a:r>
            <a:r>
              <a:rPr lang="fr-FR" sz="1600">
                <a:latin typeface="Courier New" charset="0"/>
                <a:cs typeface="+mn-cs"/>
              </a:rPr>
              <a:t> ff ff 00 60 00 04 95 90 14 00 ff ff ff ff ff</a:t>
            </a:r>
          </a:p>
          <a:p>
            <a:pPr>
              <a:defRPr/>
            </a:pPr>
            <a:r>
              <a:rPr lang="fr-FR" sz="1600">
                <a:latin typeface="Courier New" charset="0"/>
                <a:cs typeface="+mn-cs"/>
              </a:rPr>
              <a:t>ff 04 52 95 90 14 00 00 00 c0 c9 c0 e3 40 08 00</a:t>
            </a:r>
          </a:p>
          <a:p>
            <a:pPr>
              <a:defRPr/>
            </a:pPr>
            <a:r>
              <a:rPr lang="fr-FR" sz="1600">
                <a:latin typeface="Courier New" charset="0"/>
                <a:cs typeface="+mn-cs"/>
              </a:rPr>
              <a:t>02 06 40 57 48 49 54 46 4f 52 54 00 00 00 00 00</a:t>
            </a:r>
          </a:p>
          <a:p>
            <a:pPr>
              <a:defRPr/>
            </a:pPr>
            <a:r>
              <a:rPr lang="fr-FR" sz="1600">
                <a:latin typeface="Courier New" charset="0"/>
                <a:cs typeface="+mn-cs"/>
              </a:rPr>
              <a:t>00 00 00 00 …………………</a:t>
            </a:r>
          </a:p>
        </p:txBody>
      </p:sp>
      <p:cxnSp>
        <p:nvCxnSpPr>
          <p:cNvPr id="15391" name="AutoShape 31"/>
          <p:cNvCxnSpPr>
            <a:cxnSpLocks noChangeShapeType="1"/>
            <a:stCxn id="15388" idx="0"/>
            <a:endCxn id="15390" idx="3"/>
          </p:cNvCxnSpPr>
          <p:nvPr/>
        </p:nvCxnSpPr>
        <p:spPr bwMode="auto">
          <a:xfrm flipH="1" flipV="1">
            <a:off x="7196138" y="2716213"/>
            <a:ext cx="982662" cy="5603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392" name="AutoShape 32"/>
          <p:cNvCxnSpPr>
            <a:cxnSpLocks noChangeShapeType="1"/>
            <a:stCxn id="15367" idx="2"/>
          </p:cNvCxnSpPr>
          <p:nvPr/>
        </p:nvCxnSpPr>
        <p:spPr bwMode="auto">
          <a:xfrm>
            <a:off x="671513" y="2209800"/>
            <a:ext cx="746125" cy="6985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Date Placeholder 2"/>
          <p:cNvSpPr>
            <a:spLocks noGrp="1"/>
          </p:cNvSpPr>
          <p:nvPr>
            <p:ph type="dt" sz="quarter" idx="10"/>
          </p:nvPr>
        </p:nvSpPr>
        <p:spPr/>
        <p:txBody>
          <a:bodyPr/>
          <a:lstStyle/>
          <a:p>
            <a:pPr>
              <a:defRPr/>
            </a:pPr>
            <a:r>
              <a:rPr lang="fr-FR"/>
              <a:t>© </a:t>
            </a:r>
            <a:fld id="{461A3E34-E21A-CD48-B29A-912CF3FB0587}" type="datetime1">
              <a:rPr lang="en-US"/>
              <a:pPr>
                <a:defRPr/>
              </a:pPr>
              <a:t>28/02/16</a:t>
            </a:fld>
            <a:r>
              <a:rPr lang="fr-FR"/>
              <a:t>, </a:t>
            </a:r>
          </a:p>
        </p:txBody>
      </p:sp>
      <p:sp>
        <p:nvSpPr>
          <p:cNvPr id="32" name="Footer Placeholder 3"/>
          <p:cNvSpPr>
            <a:spLocks noGrp="1"/>
          </p:cNvSpPr>
          <p:nvPr>
            <p:ph type="ftr" sz="quarter" idx="11"/>
          </p:nvPr>
        </p:nvSpPr>
        <p:spPr/>
        <p:txBody>
          <a:bodyPr/>
          <a:lstStyle/>
          <a:p>
            <a:pPr>
              <a:defRPr/>
            </a:pPr>
            <a:r>
              <a:rPr lang="fr-FR"/>
              <a:t>Georgios Arhodakis - Université Paris Dauphine</a:t>
            </a:r>
          </a:p>
        </p:txBody>
      </p:sp>
      <p:sp>
        <p:nvSpPr>
          <p:cNvPr id="33" name="Slide Number Placeholder 4"/>
          <p:cNvSpPr>
            <a:spLocks noGrp="1"/>
          </p:cNvSpPr>
          <p:nvPr>
            <p:ph type="sldNum" sz="quarter" idx="12"/>
          </p:nvPr>
        </p:nvSpPr>
        <p:spPr/>
        <p:txBody>
          <a:bodyPr/>
          <a:lstStyle/>
          <a:p>
            <a:pPr>
              <a:defRPr/>
            </a:pPr>
            <a:fld id="{C0676E58-D034-374F-8800-969C6CB58880}" type="slidenum">
              <a:rPr lang="fr-FR"/>
              <a:pPr>
                <a:defRPr/>
              </a:pPr>
              <a:t>17</a:t>
            </a:fld>
            <a:endParaRPr lang="fr-FR"/>
          </a:p>
        </p:txBody>
      </p:sp>
      <p:sp>
        <p:nvSpPr>
          <p:cNvPr id="16386" name="Rectangle 2" descr="Papier de soie bleu"/>
          <p:cNvSpPr>
            <a:spLocks noChangeArrowheads="1"/>
          </p:cNvSpPr>
          <p:nvPr/>
        </p:nvSpPr>
        <p:spPr bwMode="auto">
          <a:xfrm>
            <a:off x="5829300" y="2625725"/>
            <a:ext cx="647700" cy="179388"/>
          </a:xfrm>
          <a:prstGeom prst="rect">
            <a:avLst/>
          </a:prstGeom>
          <a:blipFill dpi="0" rotWithShape="0">
            <a:blip r:embed="rId2"/>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6387" name="Rectangle 3" descr="Papier journal"/>
          <p:cNvSpPr>
            <a:spLocks noChangeArrowheads="1"/>
          </p:cNvSpPr>
          <p:nvPr/>
        </p:nvSpPr>
        <p:spPr bwMode="auto">
          <a:xfrm>
            <a:off x="3598863" y="2625725"/>
            <a:ext cx="2159000" cy="179388"/>
          </a:xfrm>
          <a:prstGeom prst="rect">
            <a:avLst/>
          </a:prstGeom>
          <a:blipFill dpi="0" rotWithShape="0">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6388" name="Rectangle 4" descr="Papier journal"/>
          <p:cNvSpPr>
            <a:spLocks noChangeArrowheads="1"/>
          </p:cNvSpPr>
          <p:nvPr/>
        </p:nvSpPr>
        <p:spPr bwMode="auto">
          <a:xfrm>
            <a:off x="1403350" y="2625725"/>
            <a:ext cx="2159000" cy="179388"/>
          </a:xfrm>
          <a:prstGeom prst="rect">
            <a:avLst/>
          </a:prstGeom>
          <a:blipFill dpi="0" rotWithShape="0">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6389" name="Rectangle 5"/>
          <p:cNvSpPr>
            <a:spLocks noGrp="1" noChangeArrowheads="1"/>
          </p:cNvSpPr>
          <p:nvPr>
            <p:ph type="title"/>
          </p:nvPr>
        </p:nvSpPr>
        <p:spPr>
          <a:xfrm>
            <a:off x="0" y="0"/>
            <a:ext cx="9144000" cy="701675"/>
          </a:xfrm>
        </p:spPr>
        <p:txBody>
          <a:bodyPr>
            <a:spAutoFit/>
          </a:bodyPr>
          <a:lstStyle/>
          <a:p>
            <a:pPr eaLnBrk="1" hangingPunct="1">
              <a:defRPr/>
            </a:pPr>
            <a:r>
              <a:rPr lang="fr-FR" sz="4000" smtClean="0">
                <a:cs typeface="+mj-cs"/>
              </a:rPr>
              <a:t>Exemple de trame </a:t>
            </a:r>
            <a:r>
              <a:rPr lang="fr-FR" sz="4000" i="1" smtClean="0">
                <a:cs typeface="+mj-cs"/>
              </a:rPr>
              <a:t>802.2 SNAP sous 802.3</a:t>
            </a:r>
          </a:p>
        </p:txBody>
      </p:sp>
      <p:sp>
        <p:nvSpPr>
          <p:cNvPr id="16390" name="Text Box 6"/>
          <p:cNvSpPr txBox="1">
            <a:spLocks noChangeArrowheads="1"/>
          </p:cNvSpPr>
          <p:nvPr/>
        </p:nvSpPr>
        <p:spPr bwMode="auto">
          <a:xfrm>
            <a:off x="274638" y="1993900"/>
            <a:ext cx="79216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Contrôle</a:t>
            </a:r>
          </a:p>
        </p:txBody>
      </p:sp>
      <p:sp>
        <p:nvSpPr>
          <p:cNvPr id="16391" name="Text Box 7"/>
          <p:cNvSpPr txBox="1">
            <a:spLocks noChangeArrowheads="1"/>
          </p:cNvSpPr>
          <p:nvPr/>
        </p:nvSpPr>
        <p:spPr bwMode="auto">
          <a:xfrm>
            <a:off x="457200" y="1447800"/>
            <a:ext cx="20875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@Destination (6 octets)</a:t>
            </a:r>
          </a:p>
        </p:txBody>
      </p:sp>
      <p:sp>
        <p:nvSpPr>
          <p:cNvPr id="16392" name="Text Box 8"/>
          <p:cNvSpPr txBox="1">
            <a:spLocks noChangeArrowheads="1"/>
          </p:cNvSpPr>
          <p:nvPr/>
        </p:nvSpPr>
        <p:spPr bwMode="auto">
          <a:xfrm>
            <a:off x="2895600" y="1143000"/>
            <a:ext cx="16557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fr-FR" sz="1600" b="1">
                <a:cs typeface="+mn-cs"/>
              </a:rPr>
              <a:t>@Source (6 octets)</a:t>
            </a:r>
          </a:p>
        </p:txBody>
      </p:sp>
      <p:sp>
        <p:nvSpPr>
          <p:cNvPr id="16393" name="Text Box 9"/>
          <p:cNvSpPr txBox="1">
            <a:spLocks noChangeArrowheads="1"/>
          </p:cNvSpPr>
          <p:nvPr/>
        </p:nvSpPr>
        <p:spPr bwMode="auto">
          <a:xfrm>
            <a:off x="5732463" y="1143000"/>
            <a:ext cx="158273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fr-FR" sz="1600" b="1">
                <a:cs typeface="+mn-cs"/>
              </a:rPr>
              <a:t>Longueur de la trame (2 octets)</a:t>
            </a:r>
          </a:p>
        </p:txBody>
      </p:sp>
      <p:sp>
        <p:nvSpPr>
          <p:cNvPr id="16394" name="Text Box 10"/>
          <p:cNvSpPr txBox="1">
            <a:spLocks noChangeArrowheads="1"/>
          </p:cNvSpPr>
          <p:nvPr/>
        </p:nvSpPr>
        <p:spPr bwMode="auto">
          <a:xfrm>
            <a:off x="4724400" y="1660525"/>
            <a:ext cx="9715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Préambule (7 octets)</a:t>
            </a:r>
          </a:p>
        </p:txBody>
      </p:sp>
      <p:cxnSp>
        <p:nvCxnSpPr>
          <p:cNvPr id="16395" name="AutoShape 11"/>
          <p:cNvCxnSpPr>
            <a:cxnSpLocks noChangeShapeType="1"/>
            <a:stCxn id="16386" idx="0"/>
            <a:endCxn id="16393" idx="2"/>
          </p:cNvCxnSpPr>
          <p:nvPr/>
        </p:nvCxnSpPr>
        <p:spPr bwMode="auto">
          <a:xfrm flipV="1">
            <a:off x="6153150" y="1631950"/>
            <a:ext cx="371475" cy="9937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6396" name="AutoShape 12"/>
          <p:cNvCxnSpPr>
            <a:cxnSpLocks noChangeShapeType="1"/>
            <a:stCxn id="16387" idx="0"/>
            <a:endCxn id="16392" idx="2"/>
          </p:cNvCxnSpPr>
          <p:nvPr/>
        </p:nvCxnSpPr>
        <p:spPr bwMode="auto">
          <a:xfrm flipH="1" flipV="1">
            <a:off x="3724275" y="1387475"/>
            <a:ext cx="954088" cy="12382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6397" name="AutoShape 13"/>
          <p:cNvCxnSpPr>
            <a:cxnSpLocks noChangeShapeType="1"/>
            <a:stCxn id="16388" idx="0"/>
            <a:endCxn id="16391" idx="2"/>
          </p:cNvCxnSpPr>
          <p:nvPr/>
        </p:nvCxnSpPr>
        <p:spPr bwMode="auto">
          <a:xfrm flipH="1" flipV="1">
            <a:off x="1501775" y="1692275"/>
            <a:ext cx="981075" cy="9334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6398" name="Rectangle 14"/>
          <p:cNvSpPr>
            <a:spLocks noChangeArrowheads="1"/>
          </p:cNvSpPr>
          <p:nvPr/>
        </p:nvSpPr>
        <p:spPr bwMode="auto">
          <a:xfrm>
            <a:off x="4389438" y="2374900"/>
            <a:ext cx="2447925" cy="179388"/>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cxnSp>
        <p:nvCxnSpPr>
          <p:cNvPr id="16399" name="AutoShape 15"/>
          <p:cNvCxnSpPr>
            <a:cxnSpLocks noChangeShapeType="1"/>
            <a:stCxn id="16398" idx="0"/>
            <a:endCxn id="16394" idx="2"/>
          </p:cNvCxnSpPr>
          <p:nvPr/>
        </p:nvCxnSpPr>
        <p:spPr bwMode="auto">
          <a:xfrm flipH="1" flipV="1">
            <a:off x="5210175" y="2149475"/>
            <a:ext cx="403225" cy="225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6400" name="Text Box 16"/>
          <p:cNvSpPr txBox="1">
            <a:spLocks noChangeArrowheads="1"/>
          </p:cNvSpPr>
          <p:nvPr/>
        </p:nvSpPr>
        <p:spPr bwMode="auto">
          <a:xfrm>
            <a:off x="7467600" y="1676400"/>
            <a:ext cx="792163"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Début de la trame (1 octet)</a:t>
            </a:r>
          </a:p>
        </p:txBody>
      </p:sp>
      <p:sp>
        <p:nvSpPr>
          <p:cNvPr id="16401" name="Line 17"/>
          <p:cNvSpPr>
            <a:spLocks noChangeShapeType="1"/>
          </p:cNvSpPr>
          <p:nvPr/>
        </p:nvSpPr>
        <p:spPr bwMode="auto">
          <a:xfrm flipH="1">
            <a:off x="7162800" y="2133600"/>
            <a:ext cx="228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6402" name="Line 18"/>
          <p:cNvSpPr>
            <a:spLocks noChangeShapeType="1"/>
          </p:cNvSpPr>
          <p:nvPr/>
        </p:nvSpPr>
        <p:spPr bwMode="auto">
          <a:xfrm>
            <a:off x="1438275" y="3794125"/>
            <a:ext cx="0" cy="900113"/>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6403" name="Line 19"/>
          <p:cNvSpPr>
            <a:spLocks noChangeShapeType="1"/>
          </p:cNvSpPr>
          <p:nvPr/>
        </p:nvSpPr>
        <p:spPr bwMode="auto">
          <a:xfrm>
            <a:off x="7162800" y="3794125"/>
            <a:ext cx="0" cy="900113"/>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6404" name="Text Box 20"/>
          <p:cNvSpPr txBox="1">
            <a:spLocks noChangeArrowheads="1"/>
          </p:cNvSpPr>
          <p:nvPr/>
        </p:nvSpPr>
        <p:spPr bwMode="auto">
          <a:xfrm>
            <a:off x="3957638" y="4584700"/>
            <a:ext cx="75565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16 octets</a:t>
            </a:r>
          </a:p>
        </p:txBody>
      </p:sp>
      <p:cxnSp>
        <p:nvCxnSpPr>
          <p:cNvPr id="16405" name="AutoShape 21"/>
          <p:cNvCxnSpPr>
            <a:cxnSpLocks noChangeShapeType="1"/>
            <a:stCxn id="16404" idx="1"/>
            <a:endCxn id="16402" idx="1"/>
          </p:cNvCxnSpPr>
          <p:nvPr/>
        </p:nvCxnSpPr>
        <p:spPr bwMode="auto">
          <a:xfrm flipH="1">
            <a:off x="1438275" y="4692650"/>
            <a:ext cx="2519363" cy="1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6406" name="AutoShape 22"/>
          <p:cNvCxnSpPr>
            <a:cxnSpLocks noChangeShapeType="1"/>
            <a:stCxn id="16404" idx="3"/>
            <a:endCxn id="16403" idx="1"/>
          </p:cNvCxnSpPr>
          <p:nvPr/>
        </p:nvCxnSpPr>
        <p:spPr bwMode="auto">
          <a:xfrm>
            <a:off x="4713288" y="4692650"/>
            <a:ext cx="2449512" cy="1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6407" name="AutoShape 23"/>
          <p:cNvSpPr>
            <a:spLocks/>
          </p:cNvSpPr>
          <p:nvPr/>
        </p:nvSpPr>
        <p:spPr bwMode="auto">
          <a:xfrm>
            <a:off x="1219200" y="2667000"/>
            <a:ext cx="152400" cy="1093788"/>
          </a:xfrm>
          <a:prstGeom prst="leftBrace">
            <a:avLst>
              <a:gd name="adj1" fmla="val 5980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6408" name="Text Box 24"/>
          <p:cNvSpPr txBox="1">
            <a:spLocks noChangeArrowheads="1"/>
          </p:cNvSpPr>
          <p:nvPr/>
        </p:nvSpPr>
        <p:spPr bwMode="auto">
          <a:xfrm>
            <a:off x="242888" y="2971800"/>
            <a:ext cx="9001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Trame</a:t>
            </a:r>
          </a:p>
          <a:p>
            <a:pPr algn="ctr">
              <a:defRPr/>
            </a:pPr>
            <a:r>
              <a:rPr lang="fr-FR" sz="1600" b="1">
                <a:cs typeface="+mn-cs"/>
              </a:rPr>
              <a:t>(29 octets)</a:t>
            </a:r>
          </a:p>
        </p:txBody>
      </p:sp>
      <p:sp>
        <p:nvSpPr>
          <p:cNvPr id="16409" name="Text Box 25"/>
          <p:cNvSpPr txBox="1">
            <a:spLocks noChangeArrowheads="1"/>
          </p:cNvSpPr>
          <p:nvPr/>
        </p:nvSpPr>
        <p:spPr bwMode="auto">
          <a:xfrm>
            <a:off x="7440613" y="3276600"/>
            <a:ext cx="147478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400" b="1">
                <a:cs typeface="+mn-cs"/>
              </a:rPr>
              <a:t>DSAP=SSAP=0xaa</a:t>
            </a:r>
          </a:p>
        </p:txBody>
      </p:sp>
      <p:sp>
        <p:nvSpPr>
          <p:cNvPr id="16410" name="Text Box 26"/>
          <p:cNvSpPr txBox="1">
            <a:spLocks noChangeArrowheads="1"/>
          </p:cNvSpPr>
          <p:nvPr/>
        </p:nvSpPr>
        <p:spPr bwMode="auto">
          <a:xfrm>
            <a:off x="762000" y="5257800"/>
            <a:ext cx="7953375"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600">
                <a:cs typeface="+mn-cs"/>
              </a:rPr>
              <a:t>Trame 802.2 SNAP, longueur de 29 octets, SAP = aa ui/C 0:80:19:0c:10:0a -&gt; 08:00:20:0c:a3:55</a:t>
            </a:r>
          </a:p>
        </p:txBody>
      </p:sp>
      <p:sp>
        <p:nvSpPr>
          <p:cNvPr id="16411" name="Rectangle 27"/>
          <p:cNvSpPr>
            <a:spLocks noChangeArrowheads="1"/>
          </p:cNvSpPr>
          <p:nvPr/>
        </p:nvSpPr>
        <p:spPr bwMode="auto">
          <a:xfrm>
            <a:off x="6548438" y="2625725"/>
            <a:ext cx="647700" cy="179388"/>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6412" name="Text Box 28"/>
          <p:cNvSpPr txBox="1">
            <a:spLocks noChangeArrowheads="1"/>
          </p:cNvSpPr>
          <p:nvPr/>
        </p:nvSpPr>
        <p:spPr bwMode="auto">
          <a:xfrm>
            <a:off x="1438275" y="2230438"/>
            <a:ext cx="5757863" cy="147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600">
                <a:latin typeface="Courier New" charset="0"/>
                <a:cs typeface="+mn-cs"/>
              </a:rPr>
              <a:t>                        </a:t>
            </a:r>
            <a:r>
              <a:rPr lang="fr-FR" sz="1600" b="1">
                <a:solidFill>
                  <a:srgbClr val="33CCCC"/>
                </a:solidFill>
                <a:latin typeface="Courier New" charset="0"/>
                <a:cs typeface="+mn-cs"/>
              </a:rPr>
              <a:t>aa aa aa aa aa aa aa</a:t>
            </a:r>
            <a:r>
              <a:rPr lang="fr-FR" sz="1600">
                <a:latin typeface="Courier New" charset="0"/>
                <a:cs typeface="+mn-cs"/>
              </a:rPr>
              <a:t> </a:t>
            </a:r>
            <a:r>
              <a:rPr lang="fr-FR" sz="1600" b="1">
                <a:latin typeface="Courier New" charset="0"/>
                <a:cs typeface="+mn-cs"/>
              </a:rPr>
              <a:t>ab</a:t>
            </a:r>
          </a:p>
          <a:p>
            <a:pPr>
              <a:defRPr/>
            </a:pPr>
            <a:r>
              <a:rPr lang="fr-FR" sz="1600" b="1">
                <a:solidFill>
                  <a:srgbClr val="FF3300"/>
                </a:solidFill>
                <a:latin typeface="Courier New" charset="0"/>
                <a:cs typeface="+mn-cs"/>
              </a:rPr>
              <a:t>08 00 20 0c a3 55</a:t>
            </a:r>
            <a:r>
              <a:rPr lang="fr-FR" sz="1600">
                <a:solidFill>
                  <a:srgbClr val="FF9900"/>
                </a:solidFill>
                <a:latin typeface="Courier New" charset="0"/>
                <a:cs typeface="+mn-cs"/>
              </a:rPr>
              <a:t> </a:t>
            </a:r>
            <a:r>
              <a:rPr lang="fr-FR" sz="1600" b="1">
                <a:solidFill>
                  <a:schemeClr val="accent2"/>
                </a:solidFill>
                <a:latin typeface="Courier New" charset="0"/>
                <a:cs typeface="+mn-cs"/>
              </a:rPr>
              <a:t>00 80 19 0c 10 0a</a:t>
            </a:r>
            <a:r>
              <a:rPr lang="fr-FR" sz="1600">
                <a:solidFill>
                  <a:srgbClr val="FF9900"/>
                </a:solidFill>
                <a:latin typeface="Courier New" charset="0"/>
                <a:cs typeface="+mn-cs"/>
              </a:rPr>
              <a:t> </a:t>
            </a:r>
            <a:r>
              <a:rPr lang="fr-FR" sz="1600" b="1">
                <a:solidFill>
                  <a:srgbClr val="CC00CC"/>
                </a:solidFill>
                <a:latin typeface="Courier New" charset="0"/>
                <a:cs typeface="+mn-cs"/>
              </a:rPr>
              <a:t>00 1d</a:t>
            </a:r>
            <a:r>
              <a:rPr lang="fr-FR" sz="1600">
                <a:solidFill>
                  <a:srgbClr val="FF9900"/>
                </a:solidFill>
                <a:latin typeface="Courier New" charset="0"/>
                <a:cs typeface="+mn-cs"/>
              </a:rPr>
              <a:t> </a:t>
            </a:r>
            <a:r>
              <a:rPr lang="fr-FR" sz="1600" b="1">
                <a:solidFill>
                  <a:srgbClr val="FF9900"/>
                </a:solidFill>
                <a:latin typeface="Courier New" charset="0"/>
                <a:cs typeface="+mn-cs"/>
              </a:rPr>
              <a:t>aa aa</a:t>
            </a:r>
            <a:r>
              <a:rPr lang="fr-FR" sz="1600">
                <a:solidFill>
                  <a:srgbClr val="FF9900"/>
                </a:solidFill>
                <a:latin typeface="Courier New" charset="0"/>
                <a:cs typeface="+mn-cs"/>
              </a:rPr>
              <a:t> </a:t>
            </a:r>
            <a:r>
              <a:rPr lang="fr-FR" sz="1600" b="1">
                <a:latin typeface="Courier New" charset="0"/>
                <a:cs typeface="+mn-cs"/>
              </a:rPr>
              <a:t>03</a:t>
            </a:r>
            <a:r>
              <a:rPr lang="fr-FR" sz="1600">
                <a:solidFill>
                  <a:srgbClr val="FF9900"/>
                </a:solidFill>
                <a:latin typeface="Courier New" charset="0"/>
                <a:cs typeface="+mn-cs"/>
              </a:rPr>
              <a:t> </a:t>
            </a:r>
            <a:r>
              <a:rPr lang="fr-FR" sz="1600" b="1">
                <a:solidFill>
                  <a:srgbClr val="FF99CC"/>
                </a:solidFill>
                <a:latin typeface="Courier New" charset="0"/>
                <a:cs typeface="+mn-cs"/>
              </a:rPr>
              <a:t>08 00 07</a:t>
            </a:r>
            <a:r>
              <a:rPr lang="fr-FR" sz="1600">
                <a:latin typeface="Courier New" charset="0"/>
                <a:cs typeface="+mn-cs"/>
              </a:rPr>
              <a:t> </a:t>
            </a:r>
            <a:r>
              <a:rPr lang="fr-FR" sz="1600" b="1">
                <a:solidFill>
                  <a:srgbClr val="3366CC"/>
                </a:solidFill>
                <a:latin typeface="Courier New" charset="0"/>
                <a:cs typeface="+mn-cs"/>
              </a:rPr>
              <a:t>80 9b</a:t>
            </a:r>
            <a:r>
              <a:rPr lang="fr-FR" sz="1600">
                <a:latin typeface="Courier New" charset="0"/>
                <a:cs typeface="+mn-cs"/>
              </a:rPr>
              <a:t> 00 15 00 00 00 03 00 03 8a 27 87 fc 03 c0 01 7e aa 00 00 00 00 00 00 00 00 02 12 02 12 00 00 93 4c 00 00 00 0a 00 …………………</a:t>
            </a:r>
          </a:p>
        </p:txBody>
      </p:sp>
      <p:cxnSp>
        <p:nvCxnSpPr>
          <p:cNvPr id="16413" name="AutoShape 29"/>
          <p:cNvCxnSpPr>
            <a:cxnSpLocks noChangeShapeType="1"/>
            <a:stCxn id="16409" idx="0"/>
            <a:endCxn id="16411" idx="3"/>
          </p:cNvCxnSpPr>
          <p:nvPr/>
        </p:nvCxnSpPr>
        <p:spPr bwMode="auto">
          <a:xfrm flipH="1" flipV="1">
            <a:off x="7196138" y="2716213"/>
            <a:ext cx="982662" cy="5603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6414" name="AutoShape 30"/>
          <p:cNvCxnSpPr>
            <a:cxnSpLocks noChangeShapeType="1"/>
            <a:stCxn id="16390" idx="2"/>
          </p:cNvCxnSpPr>
          <p:nvPr/>
        </p:nvCxnSpPr>
        <p:spPr bwMode="auto">
          <a:xfrm>
            <a:off x="671513" y="2209800"/>
            <a:ext cx="746125" cy="6985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Date Placeholder 2"/>
          <p:cNvSpPr>
            <a:spLocks noGrp="1"/>
          </p:cNvSpPr>
          <p:nvPr>
            <p:ph type="dt" sz="quarter" idx="10"/>
          </p:nvPr>
        </p:nvSpPr>
        <p:spPr/>
        <p:txBody>
          <a:bodyPr/>
          <a:lstStyle/>
          <a:p>
            <a:pPr>
              <a:defRPr/>
            </a:pPr>
            <a:r>
              <a:rPr lang="fr-FR"/>
              <a:t>© </a:t>
            </a:r>
            <a:fld id="{36419E50-9F63-B946-A720-A4BEC041EDDF}" type="datetime1">
              <a:rPr lang="en-US"/>
              <a:pPr>
                <a:defRPr/>
              </a:pPr>
              <a:t>28/02/16</a:t>
            </a:fld>
            <a:r>
              <a:rPr lang="fr-FR"/>
              <a:t>, </a:t>
            </a:r>
          </a:p>
        </p:txBody>
      </p:sp>
      <p:sp>
        <p:nvSpPr>
          <p:cNvPr id="46" name="Footer Placeholder 3"/>
          <p:cNvSpPr>
            <a:spLocks noGrp="1"/>
          </p:cNvSpPr>
          <p:nvPr>
            <p:ph type="ftr" sz="quarter" idx="11"/>
          </p:nvPr>
        </p:nvSpPr>
        <p:spPr/>
        <p:txBody>
          <a:bodyPr/>
          <a:lstStyle/>
          <a:p>
            <a:pPr>
              <a:defRPr/>
            </a:pPr>
            <a:r>
              <a:rPr lang="fr-FR"/>
              <a:t>Georgios Arhodakis - Université Paris Dauphine</a:t>
            </a:r>
          </a:p>
        </p:txBody>
      </p:sp>
      <p:sp>
        <p:nvSpPr>
          <p:cNvPr id="47" name="Slide Number Placeholder 4"/>
          <p:cNvSpPr>
            <a:spLocks noGrp="1"/>
          </p:cNvSpPr>
          <p:nvPr>
            <p:ph type="sldNum" sz="quarter" idx="12"/>
          </p:nvPr>
        </p:nvSpPr>
        <p:spPr/>
        <p:txBody>
          <a:bodyPr/>
          <a:lstStyle/>
          <a:p>
            <a:pPr>
              <a:defRPr/>
            </a:pPr>
            <a:fld id="{5A31AEBE-6913-A446-94B5-043C72057E7C}" type="slidenum">
              <a:rPr lang="fr-FR"/>
              <a:pPr>
                <a:defRPr/>
              </a:pPr>
              <a:t>18</a:t>
            </a:fld>
            <a:endParaRPr lang="fr-FR"/>
          </a:p>
        </p:txBody>
      </p:sp>
      <p:sp>
        <p:nvSpPr>
          <p:cNvPr id="3074"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smtClean="0">
                <a:cs typeface="+mj-cs"/>
              </a:rPr>
              <a:t>Encapsulage</a:t>
            </a:r>
          </a:p>
        </p:txBody>
      </p:sp>
      <p:sp>
        <p:nvSpPr>
          <p:cNvPr id="3598" name="Text Box 526"/>
          <p:cNvSpPr txBox="1">
            <a:spLocks noChangeArrowheads="1"/>
          </p:cNvSpPr>
          <p:nvPr/>
        </p:nvSpPr>
        <p:spPr bwMode="auto">
          <a:xfrm>
            <a:off x="1447800" y="5757863"/>
            <a:ext cx="1079500" cy="539750"/>
          </a:xfrm>
          <a:prstGeom prst="rect">
            <a:avLst/>
          </a:prstGeom>
          <a:solidFill>
            <a:srgbClr val="FFDE81"/>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a:cs typeface="+mn-cs"/>
              </a:rPr>
              <a:t>En-tête 802.3</a:t>
            </a:r>
          </a:p>
        </p:txBody>
      </p:sp>
      <p:sp>
        <p:nvSpPr>
          <p:cNvPr id="3599" name="Text Box 527"/>
          <p:cNvSpPr txBox="1">
            <a:spLocks noChangeArrowheads="1"/>
          </p:cNvSpPr>
          <p:nvPr/>
        </p:nvSpPr>
        <p:spPr bwMode="auto">
          <a:xfrm>
            <a:off x="2527300" y="5757863"/>
            <a:ext cx="1079500" cy="539750"/>
          </a:xfrm>
          <a:prstGeom prst="rect">
            <a:avLst/>
          </a:prstGeom>
          <a:solidFill>
            <a:srgbClr val="FFFF00"/>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a:cs typeface="+mn-cs"/>
              </a:rPr>
              <a:t>En-tête IP</a:t>
            </a:r>
          </a:p>
        </p:txBody>
      </p:sp>
      <p:sp>
        <p:nvSpPr>
          <p:cNvPr id="3600" name="Text Box 528"/>
          <p:cNvSpPr txBox="1">
            <a:spLocks noChangeArrowheads="1"/>
          </p:cNvSpPr>
          <p:nvPr/>
        </p:nvSpPr>
        <p:spPr bwMode="auto">
          <a:xfrm>
            <a:off x="3606800" y="5757863"/>
            <a:ext cx="1079500" cy="539750"/>
          </a:xfrm>
          <a:prstGeom prst="rect">
            <a:avLst/>
          </a:prstGeom>
          <a:solidFill>
            <a:srgbClr val="FFFF66"/>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a:cs typeface="+mn-cs"/>
              </a:rPr>
              <a:t>En-tête TCP</a:t>
            </a:r>
          </a:p>
        </p:txBody>
      </p:sp>
      <p:sp>
        <p:nvSpPr>
          <p:cNvPr id="3601" name="Text Box 529"/>
          <p:cNvSpPr txBox="1">
            <a:spLocks noChangeArrowheads="1"/>
          </p:cNvSpPr>
          <p:nvPr/>
        </p:nvSpPr>
        <p:spPr bwMode="auto">
          <a:xfrm>
            <a:off x="4687888" y="5757863"/>
            <a:ext cx="1079500" cy="539750"/>
          </a:xfrm>
          <a:prstGeom prst="rect">
            <a:avLst/>
          </a:prstGeom>
          <a:solidFill>
            <a:srgbClr val="FFFF99"/>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a:cs typeface="+mn-cs"/>
              </a:rPr>
              <a:t>En-tête Application</a:t>
            </a:r>
          </a:p>
        </p:txBody>
      </p:sp>
      <p:sp>
        <p:nvSpPr>
          <p:cNvPr id="3602" name="Text Box 530"/>
          <p:cNvSpPr txBox="1">
            <a:spLocks noChangeArrowheads="1"/>
          </p:cNvSpPr>
          <p:nvPr/>
        </p:nvSpPr>
        <p:spPr bwMode="auto">
          <a:xfrm>
            <a:off x="5767388" y="5757863"/>
            <a:ext cx="2159000" cy="539750"/>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a:cs typeface="+mn-cs"/>
              </a:rPr>
              <a:t>Données Utilisateur</a:t>
            </a:r>
          </a:p>
        </p:txBody>
      </p:sp>
      <p:sp>
        <p:nvSpPr>
          <p:cNvPr id="3603" name="Text Box 531"/>
          <p:cNvSpPr txBox="1">
            <a:spLocks noChangeArrowheads="1"/>
          </p:cNvSpPr>
          <p:nvPr/>
        </p:nvSpPr>
        <p:spPr bwMode="auto">
          <a:xfrm>
            <a:off x="7926388" y="5757863"/>
            <a:ext cx="1079500" cy="539750"/>
          </a:xfrm>
          <a:prstGeom prst="rect">
            <a:avLst/>
          </a:prstGeom>
          <a:solidFill>
            <a:srgbClr val="FFDE81"/>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a:cs typeface="+mn-cs"/>
              </a:rPr>
              <a:t>Fin 802.3</a:t>
            </a:r>
          </a:p>
        </p:txBody>
      </p:sp>
      <p:sp>
        <p:nvSpPr>
          <p:cNvPr id="3604" name="Text Box 532"/>
          <p:cNvSpPr txBox="1">
            <a:spLocks noChangeArrowheads="1"/>
          </p:cNvSpPr>
          <p:nvPr/>
        </p:nvSpPr>
        <p:spPr bwMode="auto">
          <a:xfrm>
            <a:off x="4506913" y="5326063"/>
            <a:ext cx="1439862"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Trame MAC</a:t>
            </a:r>
          </a:p>
        </p:txBody>
      </p:sp>
      <p:sp>
        <p:nvSpPr>
          <p:cNvPr id="3549" name="Text Box 477"/>
          <p:cNvSpPr txBox="1">
            <a:spLocks noChangeArrowheads="1"/>
          </p:cNvSpPr>
          <p:nvPr/>
        </p:nvSpPr>
        <p:spPr bwMode="auto">
          <a:xfrm>
            <a:off x="5757863" y="719138"/>
            <a:ext cx="2159000" cy="539750"/>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a:cs typeface="+mn-cs"/>
              </a:rPr>
              <a:t>Données Utilisateur</a:t>
            </a:r>
          </a:p>
        </p:txBody>
      </p:sp>
      <p:sp>
        <p:nvSpPr>
          <p:cNvPr id="3564" name="Text Box 492"/>
          <p:cNvSpPr txBox="1">
            <a:spLocks noChangeArrowheads="1"/>
          </p:cNvSpPr>
          <p:nvPr/>
        </p:nvSpPr>
        <p:spPr bwMode="auto">
          <a:xfrm>
            <a:off x="3597275" y="2517775"/>
            <a:ext cx="1079500" cy="539750"/>
          </a:xfrm>
          <a:prstGeom prst="rect">
            <a:avLst/>
          </a:prstGeom>
          <a:solidFill>
            <a:srgbClr val="FFFF66"/>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a:cs typeface="+mn-cs"/>
              </a:rPr>
              <a:t>En-tête TCP</a:t>
            </a:r>
          </a:p>
        </p:txBody>
      </p:sp>
      <p:sp>
        <p:nvSpPr>
          <p:cNvPr id="3565" name="Text Box 493"/>
          <p:cNvSpPr txBox="1">
            <a:spLocks noChangeArrowheads="1"/>
          </p:cNvSpPr>
          <p:nvPr/>
        </p:nvSpPr>
        <p:spPr bwMode="auto">
          <a:xfrm>
            <a:off x="4678363" y="1617663"/>
            <a:ext cx="1079500" cy="539750"/>
          </a:xfrm>
          <a:prstGeom prst="rect">
            <a:avLst/>
          </a:prstGeom>
          <a:solidFill>
            <a:srgbClr val="FFFF99"/>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a:cs typeface="+mn-cs"/>
              </a:rPr>
              <a:t>En-tête Application</a:t>
            </a:r>
          </a:p>
        </p:txBody>
      </p:sp>
      <p:sp>
        <p:nvSpPr>
          <p:cNvPr id="3568" name="Text Box 496"/>
          <p:cNvSpPr txBox="1">
            <a:spLocks noChangeArrowheads="1"/>
          </p:cNvSpPr>
          <p:nvPr/>
        </p:nvSpPr>
        <p:spPr bwMode="auto">
          <a:xfrm>
            <a:off x="2517775" y="3597275"/>
            <a:ext cx="1079500" cy="539750"/>
          </a:xfrm>
          <a:prstGeom prst="rect">
            <a:avLst/>
          </a:prstGeom>
          <a:solidFill>
            <a:srgbClr val="FFFF00"/>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a:cs typeface="+mn-cs"/>
              </a:rPr>
              <a:t>En-tête IP</a:t>
            </a:r>
          </a:p>
        </p:txBody>
      </p:sp>
      <p:sp>
        <p:nvSpPr>
          <p:cNvPr id="3569" name="Text Box 497"/>
          <p:cNvSpPr txBox="1">
            <a:spLocks noChangeArrowheads="1"/>
          </p:cNvSpPr>
          <p:nvPr/>
        </p:nvSpPr>
        <p:spPr bwMode="auto">
          <a:xfrm>
            <a:off x="1438275" y="4676775"/>
            <a:ext cx="1079500" cy="539750"/>
          </a:xfrm>
          <a:prstGeom prst="rect">
            <a:avLst/>
          </a:prstGeom>
          <a:solidFill>
            <a:srgbClr val="FFDE81"/>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a:cs typeface="+mn-cs"/>
              </a:rPr>
              <a:t>En-tête 802.3</a:t>
            </a:r>
          </a:p>
        </p:txBody>
      </p:sp>
      <p:sp>
        <p:nvSpPr>
          <p:cNvPr id="3570" name="Text Box 498"/>
          <p:cNvSpPr txBox="1">
            <a:spLocks noChangeArrowheads="1"/>
          </p:cNvSpPr>
          <p:nvPr/>
        </p:nvSpPr>
        <p:spPr bwMode="auto">
          <a:xfrm>
            <a:off x="5757863" y="1617663"/>
            <a:ext cx="2159000" cy="539750"/>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a:cs typeface="+mn-cs"/>
              </a:rPr>
              <a:t>Données Utilisateur</a:t>
            </a:r>
          </a:p>
        </p:txBody>
      </p:sp>
      <p:sp>
        <p:nvSpPr>
          <p:cNvPr id="3571" name="Text Box 499"/>
          <p:cNvSpPr txBox="1">
            <a:spLocks noChangeArrowheads="1"/>
          </p:cNvSpPr>
          <p:nvPr/>
        </p:nvSpPr>
        <p:spPr bwMode="auto">
          <a:xfrm>
            <a:off x="4678363" y="2517775"/>
            <a:ext cx="1079500" cy="539750"/>
          </a:xfrm>
          <a:prstGeom prst="rect">
            <a:avLst/>
          </a:prstGeom>
          <a:solidFill>
            <a:srgbClr val="FFFF99"/>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a:cs typeface="+mn-cs"/>
              </a:rPr>
              <a:t>En-tête Application</a:t>
            </a:r>
          </a:p>
        </p:txBody>
      </p:sp>
      <p:sp>
        <p:nvSpPr>
          <p:cNvPr id="3572" name="Text Box 500"/>
          <p:cNvSpPr txBox="1">
            <a:spLocks noChangeArrowheads="1"/>
          </p:cNvSpPr>
          <p:nvPr/>
        </p:nvSpPr>
        <p:spPr bwMode="auto">
          <a:xfrm>
            <a:off x="5757863" y="2517775"/>
            <a:ext cx="2159000" cy="539750"/>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a:cs typeface="+mn-cs"/>
              </a:rPr>
              <a:t>Données Utilisateur</a:t>
            </a:r>
          </a:p>
        </p:txBody>
      </p:sp>
      <p:sp>
        <p:nvSpPr>
          <p:cNvPr id="3573" name="Text Box 501"/>
          <p:cNvSpPr txBox="1">
            <a:spLocks noChangeArrowheads="1"/>
          </p:cNvSpPr>
          <p:nvPr/>
        </p:nvSpPr>
        <p:spPr bwMode="auto">
          <a:xfrm>
            <a:off x="3597275" y="3597275"/>
            <a:ext cx="1079500" cy="539750"/>
          </a:xfrm>
          <a:prstGeom prst="rect">
            <a:avLst/>
          </a:prstGeom>
          <a:solidFill>
            <a:srgbClr val="FFFF66"/>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a:cs typeface="+mn-cs"/>
              </a:rPr>
              <a:t>En-tête TCP</a:t>
            </a:r>
          </a:p>
        </p:txBody>
      </p:sp>
      <p:sp>
        <p:nvSpPr>
          <p:cNvPr id="3574" name="Text Box 502"/>
          <p:cNvSpPr txBox="1">
            <a:spLocks noChangeArrowheads="1"/>
          </p:cNvSpPr>
          <p:nvPr/>
        </p:nvSpPr>
        <p:spPr bwMode="auto">
          <a:xfrm>
            <a:off x="4678363" y="3597275"/>
            <a:ext cx="1079500" cy="539750"/>
          </a:xfrm>
          <a:prstGeom prst="rect">
            <a:avLst/>
          </a:prstGeom>
          <a:solidFill>
            <a:srgbClr val="FFFF99"/>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a:cs typeface="+mn-cs"/>
              </a:rPr>
              <a:t>En-tête Application</a:t>
            </a:r>
          </a:p>
        </p:txBody>
      </p:sp>
      <p:sp>
        <p:nvSpPr>
          <p:cNvPr id="3575" name="Text Box 503"/>
          <p:cNvSpPr txBox="1">
            <a:spLocks noChangeArrowheads="1"/>
          </p:cNvSpPr>
          <p:nvPr/>
        </p:nvSpPr>
        <p:spPr bwMode="auto">
          <a:xfrm>
            <a:off x="5757863" y="3597275"/>
            <a:ext cx="2159000" cy="539750"/>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a:cs typeface="+mn-cs"/>
              </a:rPr>
              <a:t>Données Utilisateur</a:t>
            </a:r>
          </a:p>
        </p:txBody>
      </p:sp>
      <p:sp>
        <p:nvSpPr>
          <p:cNvPr id="3576" name="Text Box 504"/>
          <p:cNvSpPr txBox="1">
            <a:spLocks noChangeArrowheads="1"/>
          </p:cNvSpPr>
          <p:nvPr/>
        </p:nvSpPr>
        <p:spPr bwMode="auto">
          <a:xfrm>
            <a:off x="2517775" y="4676775"/>
            <a:ext cx="1079500" cy="539750"/>
          </a:xfrm>
          <a:prstGeom prst="rect">
            <a:avLst/>
          </a:prstGeom>
          <a:solidFill>
            <a:srgbClr val="FFFF00"/>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a:cs typeface="+mn-cs"/>
              </a:rPr>
              <a:t>En-tête IP</a:t>
            </a:r>
          </a:p>
        </p:txBody>
      </p:sp>
      <p:sp>
        <p:nvSpPr>
          <p:cNvPr id="3577" name="Text Box 505"/>
          <p:cNvSpPr txBox="1">
            <a:spLocks noChangeArrowheads="1"/>
          </p:cNvSpPr>
          <p:nvPr/>
        </p:nvSpPr>
        <p:spPr bwMode="auto">
          <a:xfrm>
            <a:off x="3597275" y="4676775"/>
            <a:ext cx="1079500" cy="539750"/>
          </a:xfrm>
          <a:prstGeom prst="rect">
            <a:avLst/>
          </a:prstGeom>
          <a:solidFill>
            <a:srgbClr val="FFFF66"/>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a:cs typeface="+mn-cs"/>
              </a:rPr>
              <a:t>En-tête TCP</a:t>
            </a:r>
          </a:p>
        </p:txBody>
      </p:sp>
      <p:sp>
        <p:nvSpPr>
          <p:cNvPr id="3578" name="Text Box 506"/>
          <p:cNvSpPr txBox="1">
            <a:spLocks noChangeArrowheads="1"/>
          </p:cNvSpPr>
          <p:nvPr/>
        </p:nvSpPr>
        <p:spPr bwMode="auto">
          <a:xfrm>
            <a:off x="4678363" y="4676775"/>
            <a:ext cx="1079500" cy="539750"/>
          </a:xfrm>
          <a:prstGeom prst="rect">
            <a:avLst/>
          </a:prstGeom>
          <a:solidFill>
            <a:srgbClr val="FFFF99"/>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a:cs typeface="+mn-cs"/>
              </a:rPr>
              <a:t>En-tête Application</a:t>
            </a:r>
          </a:p>
        </p:txBody>
      </p:sp>
      <p:sp>
        <p:nvSpPr>
          <p:cNvPr id="3579" name="Text Box 507"/>
          <p:cNvSpPr txBox="1">
            <a:spLocks noChangeArrowheads="1"/>
          </p:cNvSpPr>
          <p:nvPr/>
        </p:nvSpPr>
        <p:spPr bwMode="auto">
          <a:xfrm>
            <a:off x="5757863" y="4676775"/>
            <a:ext cx="2159000" cy="539750"/>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a:cs typeface="+mn-cs"/>
              </a:rPr>
              <a:t>Données Utilisateur</a:t>
            </a:r>
          </a:p>
        </p:txBody>
      </p:sp>
      <p:sp>
        <p:nvSpPr>
          <p:cNvPr id="3580" name="Text Box 508"/>
          <p:cNvSpPr txBox="1">
            <a:spLocks noChangeArrowheads="1"/>
          </p:cNvSpPr>
          <p:nvPr/>
        </p:nvSpPr>
        <p:spPr bwMode="auto">
          <a:xfrm>
            <a:off x="5037138" y="3165475"/>
            <a:ext cx="1439862"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Segment TCP</a:t>
            </a:r>
          </a:p>
        </p:txBody>
      </p:sp>
      <p:sp>
        <p:nvSpPr>
          <p:cNvPr id="3581" name="Text Box 509"/>
          <p:cNvSpPr txBox="1">
            <a:spLocks noChangeArrowheads="1"/>
          </p:cNvSpPr>
          <p:nvPr/>
        </p:nvSpPr>
        <p:spPr bwMode="auto">
          <a:xfrm>
            <a:off x="7916863" y="4676775"/>
            <a:ext cx="1079500" cy="539750"/>
          </a:xfrm>
          <a:prstGeom prst="rect">
            <a:avLst/>
          </a:prstGeom>
          <a:solidFill>
            <a:srgbClr val="FFDE81"/>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a:cs typeface="+mn-cs"/>
              </a:rPr>
              <a:t>Fin 802.3</a:t>
            </a:r>
          </a:p>
        </p:txBody>
      </p:sp>
      <p:sp>
        <p:nvSpPr>
          <p:cNvPr id="3582" name="Line 510"/>
          <p:cNvSpPr>
            <a:spLocks noChangeShapeType="1"/>
          </p:cNvSpPr>
          <p:nvPr/>
        </p:nvSpPr>
        <p:spPr bwMode="auto">
          <a:xfrm>
            <a:off x="5757863" y="1077913"/>
            <a:ext cx="0" cy="53975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583" name="Line 511"/>
          <p:cNvSpPr>
            <a:spLocks noChangeShapeType="1"/>
          </p:cNvSpPr>
          <p:nvPr/>
        </p:nvSpPr>
        <p:spPr bwMode="auto">
          <a:xfrm>
            <a:off x="7916863" y="1077913"/>
            <a:ext cx="0" cy="53975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585" name="Line 513"/>
          <p:cNvSpPr>
            <a:spLocks noChangeShapeType="1"/>
          </p:cNvSpPr>
          <p:nvPr/>
        </p:nvSpPr>
        <p:spPr bwMode="auto">
          <a:xfrm>
            <a:off x="7916863" y="1978025"/>
            <a:ext cx="0" cy="53975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586" name="Line 514"/>
          <p:cNvSpPr>
            <a:spLocks noChangeShapeType="1"/>
          </p:cNvSpPr>
          <p:nvPr/>
        </p:nvSpPr>
        <p:spPr bwMode="auto">
          <a:xfrm>
            <a:off x="3597275" y="3057525"/>
            <a:ext cx="0" cy="53975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587" name="Line 515"/>
          <p:cNvSpPr>
            <a:spLocks noChangeShapeType="1"/>
          </p:cNvSpPr>
          <p:nvPr/>
        </p:nvSpPr>
        <p:spPr bwMode="auto">
          <a:xfrm>
            <a:off x="7916863" y="3057525"/>
            <a:ext cx="0" cy="53975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588" name="Line 516"/>
          <p:cNvSpPr>
            <a:spLocks noChangeShapeType="1"/>
          </p:cNvSpPr>
          <p:nvPr/>
        </p:nvSpPr>
        <p:spPr bwMode="auto">
          <a:xfrm>
            <a:off x="4678363" y="1978025"/>
            <a:ext cx="0" cy="53975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589" name="Line 517"/>
          <p:cNvSpPr>
            <a:spLocks noChangeShapeType="1"/>
          </p:cNvSpPr>
          <p:nvPr/>
        </p:nvSpPr>
        <p:spPr bwMode="auto">
          <a:xfrm>
            <a:off x="2517775" y="4137025"/>
            <a:ext cx="0" cy="53975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590" name="Line 518"/>
          <p:cNvSpPr>
            <a:spLocks noChangeShapeType="1"/>
          </p:cNvSpPr>
          <p:nvPr/>
        </p:nvSpPr>
        <p:spPr bwMode="auto">
          <a:xfrm>
            <a:off x="7916863" y="4137025"/>
            <a:ext cx="0" cy="53975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591" name="Text Box 519"/>
          <p:cNvSpPr txBox="1">
            <a:spLocks noChangeArrowheads="1"/>
          </p:cNvSpPr>
          <p:nvPr/>
        </p:nvSpPr>
        <p:spPr bwMode="auto">
          <a:xfrm>
            <a:off x="4497388" y="4244975"/>
            <a:ext cx="1439862"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Datagram IP</a:t>
            </a:r>
          </a:p>
        </p:txBody>
      </p:sp>
      <p:sp>
        <p:nvSpPr>
          <p:cNvPr id="3592" name="Line 520"/>
          <p:cNvSpPr>
            <a:spLocks noChangeShapeType="1"/>
          </p:cNvSpPr>
          <p:nvPr/>
        </p:nvSpPr>
        <p:spPr bwMode="auto">
          <a:xfrm flipH="1">
            <a:off x="3597275" y="3309938"/>
            <a:ext cx="14398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593" name="Line 521"/>
          <p:cNvSpPr>
            <a:spLocks noChangeShapeType="1"/>
          </p:cNvSpPr>
          <p:nvPr/>
        </p:nvSpPr>
        <p:spPr bwMode="auto">
          <a:xfrm>
            <a:off x="6477000" y="3309938"/>
            <a:ext cx="14398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594" name="Line 522"/>
          <p:cNvSpPr>
            <a:spLocks noChangeShapeType="1"/>
          </p:cNvSpPr>
          <p:nvPr/>
        </p:nvSpPr>
        <p:spPr bwMode="auto">
          <a:xfrm flipH="1">
            <a:off x="2517775" y="4389438"/>
            <a:ext cx="19796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595" name="Line 523"/>
          <p:cNvSpPr>
            <a:spLocks noChangeShapeType="1"/>
          </p:cNvSpPr>
          <p:nvPr/>
        </p:nvSpPr>
        <p:spPr bwMode="auto">
          <a:xfrm>
            <a:off x="5937250" y="4389438"/>
            <a:ext cx="19796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605" name="Line 533"/>
          <p:cNvSpPr>
            <a:spLocks noChangeShapeType="1"/>
          </p:cNvSpPr>
          <p:nvPr/>
        </p:nvSpPr>
        <p:spPr bwMode="auto">
          <a:xfrm flipH="1">
            <a:off x="1438275" y="5468938"/>
            <a:ext cx="30591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606" name="Line 534"/>
          <p:cNvSpPr>
            <a:spLocks noChangeShapeType="1"/>
          </p:cNvSpPr>
          <p:nvPr/>
        </p:nvSpPr>
        <p:spPr bwMode="auto">
          <a:xfrm>
            <a:off x="5937250" y="5468938"/>
            <a:ext cx="30591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608" name="Text Box 536"/>
          <p:cNvSpPr txBox="1">
            <a:spLocks noChangeArrowheads="1"/>
          </p:cNvSpPr>
          <p:nvPr/>
        </p:nvSpPr>
        <p:spPr bwMode="auto">
          <a:xfrm>
            <a:off x="358775" y="5757863"/>
            <a:ext cx="1079500" cy="539750"/>
          </a:xfrm>
          <a:prstGeom prst="rect">
            <a:avLst/>
          </a:prstGeom>
          <a:solidFill>
            <a:srgbClr val="FFE7A3"/>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a:cs typeface="+mn-cs"/>
              </a:rPr>
              <a:t>Préambule</a:t>
            </a:r>
          </a:p>
        </p:txBody>
      </p:sp>
      <p:sp>
        <p:nvSpPr>
          <p:cNvPr id="3609" name="Line 537"/>
          <p:cNvSpPr>
            <a:spLocks noChangeShapeType="1"/>
          </p:cNvSpPr>
          <p:nvPr/>
        </p:nvSpPr>
        <p:spPr bwMode="auto">
          <a:xfrm>
            <a:off x="1438275" y="5218113"/>
            <a:ext cx="0" cy="53975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610" name="Line 538"/>
          <p:cNvSpPr>
            <a:spLocks noChangeShapeType="1"/>
          </p:cNvSpPr>
          <p:nvPr/>
        </p:nvSpPr>
        <p:spPr bwMode="auto">
          <a:xfrm>
            <a:off x="8996363" y="5218113"/>
            <a:ext cx="0" cy="53975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Date Placeholder 2"/>
          <p:cNvSpPr>
            <a:spLocks noGrp="1"/>
          </p:cNvSpPr>
          <p:nvPr>
            <p:ph type="dt" sz="quarter" idx="10"/>
          </p:nvPr>
        </p:nvSpPr>
        <p:spPr/>
        <p:txBody>
          <a:bodyPr/>
          <a:lstStyle/>
          <a:p>
            <a:pPr>
              <a:defRPr/>
            </a:pPr>
            <a:r>
              <a:rPr lang="fr-FR"/>
              <a:t>© </a:t>
            </a:r>
            <a:fld id="{0CDE987D-DC6B-9B48-A338-E4F82786DB66}" type="datetime1">
              <a:rPr lang="en-US"/>
              <a:pPr>
                <a:defRPr/>
              </a:pPr>
              <a:t>28/02/16</a:t>
            </a:fld>
            <a:r>
              <a:rPr lang="fr-FR"/>
              <a:t>, </a:t>
            </a:r>
          </a:p>
        </p:txBody>
      </p:sp>
      <p:sp>
        <p:nvSpPr>
          <p:cNvPr id="28" name="Footer Placeholder 3"/>
          <p:cNvSpPr>
            <a:spLocks noGrp="1"/>
          </p:cNvSpPr>
          <p:nvPr>
            <p:ph type="ftr" sz="quarter" idx="11"/>
          </p:nvPr>
        </p:nvSpPr>
        <p:spPr/>
        <p:txBody>
          <a:bodyPr/>
          <a:lstStyle/>
          <a:p>
            <a:pPr>
              <a:defRPr/>
            </a:pPr>
            <a:r>
              <a:rPr lang="fr-FR"/>
              <a:t>Georgios Arhodakis - Université Paris Dauphine</a:t>
            </a:r>
          </a:p>
        </p:txBody>
      </p:sp>
      <p:sp>
        <p:nvSpPr>
          <p:cNvPr id="29" name="Slide Number Placeholder 4"/>
          <p:cNvSpPr>
            <a:spLocks noGrp="1"/>
          </p:cNvSpPr>
          <p:nvPr>
            <p:ph type="sldNum" sz="quarter" idx="12"/>
          </p:nvPr>
        </p:nvSpPr>
        <p:spPr/>
        <p:txBody>
          <a:bodyPr/>
          <a:lstStyle/>
          <a:p>
            <a:pPr>
              <a:defRPr/>
            </a:pPr>
            <a:fld id="{D012D94E-2755-E948-97C5-F6A65A6466FA}" type="slidenum">
              <a:rPr lang="fr-FR"/>
              <a:pPr>
                <a:defRPr/>
              </a:pPr>
              <a:t>19</a:t>
            </a:fld>
            <a:endParaRPr lang="fr-FR"/>
          </a:p>
        </p:txBody>
      </p:sp>
      <p:sp>
        <p:nvSpPr>
          <p:cNvPr id="41986" name="Rectangle 2"/>
          <p:cNvSpPr>
            <a:spLocks noGrp="1" noChangeArrowheads="1"/>
          </p:cNvSpPr>
          <p:nvPr>
            <p:ph type="title"/>
          </p:nvPr>
        </p:nvSpPr>
        <p:spPr>
          <a:xfrm>
            <a:off x="533400" y="0"/>
            <a:ext cx="8077200" cy="701675"/>
          </a:xfrm>
        </p:spPr>
        <p:txBody>
          <a:bodyPr>
            <a:spAutoFit/>
          </a:bodyPr>
          <a:lstStyle/>
          <a:p>
            <a:pPr eaLnBrk="1" hangingPunct="1">
              <a:defRPr/>
            </a:pPr>
            <a:r>
              <a:rPr lang="fr-FR" sz="4000" smtClean="0">
                <a:cs typeface="+mj-cs"/>
              </a:rPr>
              <a:t>Modèle d</a:t>
            </a:r>
            <a:r>
              <a:rPr lang="ja-JP" altLang="fr-FR" sz="4000" smtClean="0">
                <a:latin typeface="Arial"/>
                <a:cs typeface="+mj-cs"/>
              </a:rPr>
              <a:t>’</a:t>
            </a:r>
            <a:r>
              <a:rPr lang="fr-FR" sz="4000" smtClean="0">
                <a:cs typeface="+mj-cs"/>
              </a:rPr>
              <a:t>architecture</a:t>
            </a:r>
          </a:p>
        </p:txBody>
      </p:sp>
      <p:cxnSp>
        <p:nvCxnSpPr>
          <p:cNvPr id="41993" name="AutoShape 9"/>
          <p:cNvCxnSpPr>
            <a:cxnSpLocks noChangeShapeType="1"/>
            <a:stCxn id="35852" idx="3"/>
            <a:endCxn id="35860" idx="1"/>
          </p:cNvCxnSpPr>
          <p:nvPr/>
        </p:nvCxnSpPr>
        <p:spPr bwMode="auto">
          <a:xfrm>
            <a:off x="1979613" y="2247900"/>
            <a:ext cx="1619250" cy="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2001" name="AutoShape 17"/>
          <p:cNvCxnSpPr>
            <a:cxnSpLocks noChangeShapeType="1"/>
            <a:stCxn id="35851" idx="3"/>
            <a:endCxn id="35859" idx="1"/>
          </p:cNvCxnSpPr>
          <p:nvPr/>
        </p:nvCxnSpPr>
        <p:spPr bwMode="auto">
          <a:xfrm>
            <a:off x="1979613" y="2787650"/>
            <a:ext cx="1619250" cy="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2003" name="AutoShape 19"/>
          <p:cNvCxnSpPr>
            <a:cxnSpLocks noChangeShapeType="1"/>
            <a:stCxn id="35849" idx="3"/>
            <a:endCxn id="35853" idx="1"/>
          </p:cNvCxnSpPr>
          <p:nvPr/>
        </p:nvCxnSpPr>
        <p:spPr bwMode="auto">
          <a:xfrm>
            <a:off x="1979613" y="3867150"/>
            <a:ext cx="1619250" cy="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2006" name="AutoShape 22"/>
          <p:cNvCxnSpPr>
            <a:cxnSpLocks noChangeShapeType="1"/>
            <a:stCxn id="35850" idx="3"/>
            <a:endCxn id="35856" idx="1"/>
          </p:cNvCxnSpPr>
          <p:nvPr/>
        </p:nvCxnSpPr>
        <p:spPr bwMode="auto">
          <a:xfrm>
            <a:off x="1979613" y="3327400"/>
            <a:ext cx="1619250" cy="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5849" name="Rectangle 3"/>
          <p:cNvSpPr>
            <a:spLocks noChangeArrowheads="1"/>
          </p:cNvSpPr>
          <p:nvPr/>
        </p:nvSpPr>
        <p:spPr bwMode="auto">
          <a:xfrm>
            <a:off x="179388" y="3597275"/>
            <a:ext cx="1800225" cy="539750"/>
          </a:xfrm>
          <a:prstGeom prst="rect">
            <a:avLst/>
          </a:prstGeom>
          <a:solidFill>
            <a:srgbClr val="F8F8F8"/>
          </a:solidFill>
          <a:ln w="9525">
            <a:solidFill>
              <a:schemeClr val="tx1"/>
            </a:solidFill>
            <a:miter lim="800000"/>
            <a:headEnd/>
            <a:tailEnd/>
          </a:ln>
          <a:effectLst>
            <a:prstShdw prst="shdw13" dist="53882" dir="13500000">
              <a:schemeClr val="bg2">
                <a:alpha val="74997"/>
              </a:schemeClr>
            </a:prstShdw>
          </a:effectLst>
        </p:spPr>
        <p:txBody>
          <a:bodyPr lIns="0" tIns="0" rIns="0" bIns="0" anchor="ctr"/>
          <a:lstStyle/>
          <a:p>
            <a:pPr algn="ctr"/>
            <a:r>
              <a:rPr lang="fr-FR" sz="1600"/>
              <a:t>Network Interface Carte (matériel)</a:t>
            </a:r>
          </a:p>
        </p:txBody>
      </p:sp>
      <p:sp>
        <p:nvSpPr>
          <p:cNvPr id="35850" name="Rectangle 23"/>
          <p:cNvSpPr>
            <a:spLocks noChangeArrowheads="1"/>
          </p:cNvSpPr>
          <p:nvPr/>
        </p:nvSpPr>
        <p:spPr bwMode="auto">
          <a:xfrm>
            <a:off x="179388" y="3057525"/>
            <a:ext cx="1800225" cy="539750"/>
          </a:xfrm>
          <a:prstGeom prst="rect">
            <a:avLst/>
          </a:prstGeom>
          <a:solidFill>
            <a:srgbClr val="EAEAEA"/>
          </a:solidFill>
          <a:ln w="9525">
            <a:solidFill>
              <a:schemeClr val="tx1"/>
            </a:solidFill>
            <a:miter lim="800000"/>
            <a:headEnd/>
            <a:tailEnd/>
          </a:ln>
          <a:effectLst>
            <a:prstShdw prst="shdw13" dist="53882" dir="13500000">
              <a:schemeClr val="bg2">
                <a:alpha val="74997"/>
              </a:schemeClr>
            </a:prstShdw>
          </a:effectLst>
        </p:spPr>
        <p:txBody>
          <a:bodyPr lIns="0" tIns="0" rIns="0" bIns="0" anchor="ctr"/>
          <a:lstStyle/>
          <a:p>
            <a:pPr algn="ctr"/>
            <a:r>
              <a:rPr lang="en-US" sz="1600"/>
              <a:t>Network</a:t>
            </a:r>
          </a:p>
        </p:txBody>
      </p:sp>
      <p:sp>
        <p:nvSpPr>
          <p:cNvPr id="35851" name="Rectangle 4"/>
          <p:cNvSpPr>
            <a:spLocks noChangeArrowheads="1"/>
          </p:cNvSpPr>
          <p:nvPr/>
        </p:nvSpPr>
        <p:spPr bwMode="auto">
          <a:xfrm>
            <a:off x="179388" y="2517775"/>
            <a:ext cx="1800225" cy="539750"/>
          </a:xfrm>
          <a:prstGeom prst="rect">
            <a:avLst/>
          </a:prstGeom>
          <a:solidFill>
            <a:srgbClr val="DDDDDD"/>
          </a:solidFill>
          <a:ln w="9525">
            <a:solidFill>
              <a:schemeClr val="tx1"/>
            </a:solidFill>
            <a:miter lim="800000"/>
            <a:headEnd/>
            <a:tailEnd/>
          </a:ln>
          <a:effectLst>
            <a:prstShdw prst="shdw13" dist="53882" dir="13500000">
              <a:schemeClr val="bg2">
                <a:alpha val="74997"/>
              </a:schemeClr>
            </a:prstShdw>
          </a:effectLst>
        </p:spPr>
        <p:txBody>
          <a:bodyPr lIns="0" tIns="0" rIns="0" bIns="0" anchor="ctr"/>
          <a:lstStyle/>
          <a:p>
            <a:pPr algn="ctr"/>
            <a:r>
              <a:rPr lang="fr-FR" sz="1600"/>
              <a:t>Transport</a:t>
            </a:r>
          </a:p>
        </p:txBody>
      </p:sp>
      <p:sp>
        <p:nvSpPr>
          <p:cNvPr id="35852" name="Rectangle 8"/>
          <p:cNvSpPr>
            <a:spLocks noChangeArrowheads="1"/>
          </p:cNvSpPr>
          <p:nvPr/>
        </p:nvSpPr>
        <p:spPr bwMode="auto">
          <a:xfrm>
            <a:off x="179388" y="1978025"/>
            <a:ext cx="1800225" cy="539750"/>
          </a:xfrm>
          <a:prstGeom prst="rect">
            <a:avLst/>
          </a:prstGeom>
          <a:solidFill>
            <a:srgbClr val="C0C0C0"/>
          </a:solidFill>
          <a:ln w="9525">
            <a:solidFill>
              <a:schemeClr val="tx1"/>
            </a:solidFill>
            <a:miter lim="800000"/>
            <a:headEnd/>
            <a:tailEnd/>
          </a:ln>
          <a:effectLst>
            <a:prstShdw prst="shdw13" dist="53882" dir="13500000">
              <a:schemeClr val="bg2">
                <a:alpha val="74997"/>
              </a:schemeClr>
            </a:prstShdw>
          </a:effectLst>
        </p:spPr>
        <p:txBody>
          <a:bodyPr lIns="0" tIns="0" rIns="0" bIns="0" anchor="ctr"/>
          <a:lstStyle/>
          <a:p>
            <a:pPr algn="ctr"/>
            <a:r>
              <a:rPr lang="fr-FR" sz="1600"/>
              <a:t>Applications</a:t>
            </a:r>
            <a:endParaRPr lang="fr-FR" sz="1600" b="1" baseline="-25000"/>
          </a:p>
        </p:txBody>
      </p:sp>
      <p:sp>
        <p:nvSpPr>
          <p:cNvPr id="35853" name="Rectangle 11"/>
          <p:cNvSpPr>
            <a:spLocks noChangeArrowheads="1"/>
          </p:cNvSpPr>
          <p:nvPr/>
        </p:nvSpPr>
        <p:spPr bwMode="auto">
          <a:xfrm>
            <a:off x="3598863" y="3597275"/>
            <a:ext cx="5399087" cy="539750"/>
          </a:xfrm>
          <a:prstGeom prst="rect">
            <a:avLst/>
          </a:prstGeom>
          <a:solidFill>
            <a:srgbClr val="F8F8F8"/>
          </a:solidFill>
          <a:ln w="9525">
            <a:solidFill>
              <a:schemeClr val="tx1"/>
            </a:solidFill>
            <a:miter lim="800000"/>
            <a:headEnd/>
            <a:tailEnd/>
          </a:ln>
          <a:effectLst>
            <a:prstShdw prst="shdw13" dist="53882" dir="13500000">
              <a:schemeClr val="bg2">
                <a:alpha val="74997"/>
              </a:schemeClr>
            </a:prstShdw>
          </a:effectLst>
        </p:spPr>
        <p:txBody>
          <a:bodyPr lIns="0" tIns="0" rIns="0" bIns="0" anchor="ctr"/>
          <a:lstStyle/>
          <a:p>
            <a:pPr algn="ctr"/>
            <a:r>
              <a:rPr lang="en-US" sz="1600"/>
              <a:t>Ethernet, Token Ring, FDDI, X.25, Wireless, Asynchronous, ATM, Frame Relay</a:t>
            </a:r>
          </a:p>
        </p:txBody>
      </p:sp>
      <p:sp>
        <p:nvSpPr>
          <p:cNvPr id="35854" name="Rectangle 7"/>
          <p:cNvSpPr>
            <a:spLocks noChangeArrowheads="1"/>
          </p:cNvSpPr>
          <p:nvPr/>
        </p:nvSpPr>
        <p:spPr bwMode="auto">
          <a:xfrm>
            <a:off x="8277225" y="3057525"/>
            <a:ext cx="719138" cy="539750"/>
          </a:xfrm>
          <a:prstGeom prst="rect">
            <a:avLst/>
          </a:prstGeom>
          <a:solidFill>
            <a:srgbClr val="EAEAEA"/>
          </a:solidFill>
          <a:ln w="9525">
            <a:solidFill>
              <a:schemeClr val="tx1"/>
            </a:solidFill>
            <a:miter lim="800000"/>
            <a:headEnd/>
            <a:tailEnd/>
          </a:ln>
          <a:effectLst>
            <a:prstShdw prst="shdw13" dist="53882" dir="13500000">
              <a:schemeClr val="bg2">
                <a:alpha val="74997"/>
              </a:schemeClr>
            </a:prstShdw>
          </a:effectLst>
        </p:spPr>
        <p:txBody>
          <a:bodyPr lIns="0" tIns="0" rIns="0" bIns="0" anchor="ctr"/>
          <a:lstStyle/>
          <a:p>
            <a:pPr algn="ctr"/>
            <a:r>
              <a:rPr lang="fr-FR" sz="1600" b="1"/>
              <a:t>RARP</a:t>
            </a:r>
            <a:endParaRPr lang="fr-FR" sz="1600" b="1" baseline="-25000"/>
          </a:p>
        </p:txBody>
      </p:sp>
      <p:sp>
        <p:nvSpPr>
          <p:cNvPr id="35855" name="Rectangle 6"/>
          <p:cNvSpPr>
            <a:spLocks noChangeArrowheads="1"/>
          </p:cNvSpPr>
          <p:nvPr/>
        </p:nvSpPr>
        <p:spPr bwMode="auto">
          <a:xfrm>
            <a:off x="7556500" y="3057525"/>
            <a:ext cx="719138" cy="539750"/>
          </a:xfrm>
          <a:prstGeom prst="rect">
            <a:avLst/>
          </a:prstGeom>
          <a:solidFill>
            <a:srgbClr val="EAEAEA"/>
          </a:solidFill>
          <a:ln w="9525">
            <a:solidFill>
              <a:schemeClr val="tx1"/>
            </a:solidFill>
            <a:miter lim="800000"/>
            <a:headEnd/>
            <a:tailEnd/>
          </a:ln>
          <a:effectLst>
            <a:prstShdw prst="shdw13" dist="53882" dir="13500000">
              <a:schemeClr val="bg2">
                <a:alpha val="74997"/>
              </a:schemeClr>
            </a:prstShdw>
          </a:effectLst>
        </p:spPr>
        <p:txBody>
          <a:bodyPr lIns="0" tIns="0" rIns="0" bIns="0" anchor="ctr"/>
          <a:lstStyle/>
          <a:p>
            <a:pPr algn="ctr"/>
            <a:r>
              <a:rPr lang="fr-FR" sz="1600" b="1"/>
              <a:t>ARP</a:t>
            </a:r>
            <a:endParaRPr lang="fr-FR" sz="1600" b="1" baseline="-25000"/>
          </a:p>
        </p:txBody>
      </p:sp>
      <p:sp>
        <p:nvSpPr>
          <p:cNvPr id="35856" name="Rectangle 12"/>
          <p:cNvSpPr>
            <a:spLocks noChangeArrowheads="1"/>
          </p:cNvSpPr>
          <p:nvPr/>
        </p:nvSpPr>
        <p:spPr bwMode="auto">
          <a:xfrm>
            <a:off x="3598863" y="3057525"/>
            <a:ext cx="3959225" cy="539750"/>
          </a:xfrm>
          <a:prstGeom prst="rect">
            <a:avLst/>
          </a:prstGeom>
          <a:solidFill>
            <a:srgbClr val="EAEAEA"/>
          </a:solidFill>
          <a:ln w="9525">
            <a:solidFill>
              <a:schemeClr val="tx1"/>
            </a:solidFill>
            <a:miter lim="800000"/>
            <a:headEnd/>
            <a:tailEnd/>
          </a:ln>
          <a:effectLst>
            <a:prstShdw prst="shdw13" dist="53882" dir="13500000">
              <a:schemeClr val="bg2">
                <a:alpha val="74997"/>
              </a:schemeClr>
            </a:prstShdw>
          </a:effectLst>
        </p:spPr>
        <p:txBody>
          <a:bodyPr lIns="72000" tIns="0" rIns="0" bIns="0" anchor="ctr"/>
          <a:lstStyle/>
          <a:p>
            <a:r>
              <a:rPr lang="fr-FR" sz="1800" b="1"/>
              <a:t>I</a:t>
            </a:r>
            <a:r>
              <a:rPr lang="fr-FR" sz="1800"/>
              <a:t>nternet </a:t>
            </a:r>
            <a:r>
              <a:rPr lang="fr-FR" sz="1800" b="1"/>
              <a:t>P</a:t>
            </a:r>
            <a:r>
              <a:rPr lang="fr-FR" sz="1800"/>
              <a:t>rotocole</a:t>
            </a:r>
          </a:p>
        </p:txBody>
      </p:sp>
      <p:sp>
        <p:nvSpPr>
          <p:cNvPr id="41989" name="Rectangle 5"/>
          <p:cNvSpPr>
            <a:spLocks noChangeArrowheads="1"/>
          </p:cNvSpPr>
          <p:nvPr/>
        </p:nvSpPr>
        <p:spPr bwMode="auto">
          <a:xfrm>
            <a:off x="6837363" y="3057525"/>
            <a:ext cx="719137" cy="323850"/>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blurRad="63500" dist="53882" dir="13500000" algn="ctr" rotWithShape="0">
                    <a:schemeClr val="bg2">
                      <a:alpha val="74998"/>
                    </a:schemeClr>
                  </a:outerShdw>
                </a:effectLst>
              </a14:hiddenEffects>
            </a:ext>
          </a:extLst>
        </p:spPr>
        <p:txBody>
          <a:bodyPr lIns="0" tIns="0" rIns="0" bIns="0" anchor="ctr"/>
          <a:lstStyle/>
          <a:p>
            <a:pPr algn="ctr">
              <a:defRPr/>
            </a:pPr>
            <a:r>
              <a:rPr lang="fr-FR" sz="1600" b="1">
                <a:cs typeface="+mn-cs"/>
              </a:rPr>
              <a:t>ICMP</a:t>
            </a:r>
            <a:endParaRPr lang="fr-FR" sz="1600" b="1" baseline="-25000">
              <a:cs typeface="+mn-cs"/>
            </a:endParaRPr>
          </a:p>
        </p:txBody>
      </p:sp>
      <p:sp>
        <p:nvSpPr>
          <p:cNvPr id="35858" name="Rectangle 25"/>
          <p:cNvSpPr>
            <a:spLocks noChangeArrowheads="1"/>
          </p:cNvSpPr>
          <p:nvPr/>
        </p:nvSpPr>
        <p:spPr bwMode="auto">
          <a:xfrm>
            <a:off x="5218113" y="2517775"/>
            <a:ext cx="1619250" cy="539750"/>
          </a:xfrm>
          <a:prstGeom prst="rect">
            <a:avLst/>
          </a:prstGeom>
          <a:solidFill>
            <a:srgbClr val="DDDDDD"/>
          </a:solidFill>
          <a:ln w="9525">
            <a:solidFill>
              <a:schemeClr val="tx1"/>
            </a:solidFill>
            <a:miter lim="800000"/>
            <a:headEnd/>
            <a:tailEnd/>
          </a:ln>
          <a:effectLst>
            <a:prstShdw prst="shdw13" dist="53882" dir="13500000">
              <a:schemeClr val="bg2">
                <a:alpha val="74997"/>
              </a:schemeClr>
            </a:prstShdw>
          </a:effectLst>
        </p:spPr>
        <p:txBody>
          <a:bodyPr lIns="0" tIns="0" rIns="0" bIns="0" anchor="ctr"/>
          <a:lstStyle/>
          <a:p>
            <a:pPr algn="ctr"/>
            <a:r>
              <a:rPr lang="fr-FR" sz="1600" b="1"/>
              <a:t>UDP</a:t>
            </a:r>
          </a:p>
        </p:txBody>
      </p:sp>
      <p:sp>
        <p:nvSpPr>
          <p:cNvPr id="35859" name="Rectangle 24"/>
          <p:cNvSpPr>
            <a:spLocks noChangeArrowheads="1"/>
          </p:cNvSpPr>
          <p:nvPr/>
        </p:nvSpPr>
        <p:spPr bwMode="auto">
          <a:xfrm>
            <a:off x="3598863" y="2517775"/>
            <a:ext cx="1619250" cy="539750"/>
          </a:xfrm>
          <a:prstGeom prst="rect">
            <a:avLst/>
          </a:prstGeom>
          <a:solidFill>
            <a:srgbClr val="DDDDDD"/>
          </a:solidFill>
          <a:ln w="9525">
            <a:solidFill>
              <a:schemeClr val="tx1"/>
            </a:solidFill>
            <a:miter lim="800000"/>
            <a:headEnd/>
            <a:tailEnd/>
          </a:ln>
          <a:effectLst>
            <a:prstShdw prst="shdw13" dist="53882" dir="13500000">
              <a:schemeClr val="bg2">
                <a:alpha val="74997"/>
              </a:schemeClr>
            </a:prstShdw>
          </a:effectLst>
        </p:spPr>
        <p:txBody>
          <a:bodyPr lIns="0" tIns="0" rIns="0" bIns="0" anchor="ctr"/>
          <a:lstStyle/>
          <a:p>
            <a:pPr algn="ctr"/>
            <a:r>
              <a:rPr lang="fr-FR" sz="1600" b="1"/>
              <a:t>TCP</a:t>
            </a:r>
          </a:p>
        </p:txBody>
      </p:sp>
      <p:sp>
        <p:nvSpPr>
          <p:cNvPr id="35860" name="Rectangle 26"/>
          <p:cNvSpPr>
            <a:spLocks noChangeArrowheads="1"/>
          </p:cNvSpPr>
          <p:nvPr/>
        </p:nvSpPr>
        <p:spPr bwMode="auto">
          <a:xfrm>
            <a:off x="3598863" y="1978025"/>
            <a:ext cx="3238500" cy="539750"/>
          </a:xfrm>
          <a:prstGeom prst="rect">
            <a:avLst/>
          </a:prstGeom>
          <a:solidFill>
            <a:srgbClr val="C0C0C0"/>
          </a:solidFill>
          <a:ln w="9525">
            <a:solidFill>
              <a:schemeClr val="tx1"/>
            </a:solidFill>
            <a:miter lim="800000"/>
            <a:headEnd/>
            <a:tailEnd/>
          </a:ln>
          <a:effectLst>
            <a:prstShdw prst="shdw13" dist="53882" dir="13500000">
              <a:schemeClr val="bg2">
                <a:alpha val="74997"/>
              </a:schemeClr>
            </a:prstShdw>
          </a:effectLst>
        </p:spPr>
        <p:txBody>
          <a:bodyPr lIns="0" tIns="0" rIns="0" bIns="0" anchor="ctr"/>
          <a:lstStyle/>
          <a:p>
            <a:pPr algn="ctr"/>
            <a:r>
              <a:rPr lang="fr-FR" sz="1600"/>
              <a:t>SMTP, FTP, Telnet, Gopher, WWW,…</a:t>
            </a:r>
            <a:endParaRPr lang="fr-FR" sz="1600" b="1" baseline="-25000"/>
          </a:p>
        </p:txBody>
      </p:sp>
      <p:sp>
        <p:nvSpPr>
          <p:cNvPr id="42011" name="Text Box 27"/>
          <p:cNvSpPr txBox="1">
            <a:spLocks noChangeArrowheads="1"/>
          </p:cNvSpPr>
          <p:nvPr/>
        </p:nvSpPr>
        <p:spPr bwMode="auto">
          <a:xfrm>
            <a:off x="179388" y="4678363"/>
            <a:ext cx="309562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defRPr/>
            </a:pPr>
            <a:r>
              <a:rPr lang="en-US" sz="1400" b="1" smtClean="0">
                <a:cs typeface="+mn-cs"/>
              </a:rPr>
              <a:t>SMTP </a:t>
            </a:r>
            <a:r>
              <a:rPr lang="en-US" sz="1400" b="1" smtClean="0">
                <a:cs typeface="+mn-cs"/>
                <a:sym typeface="Wingdings" charset="0"/>
              </a:rPr>
              <a:t> </a:t>
            </a:r>
            <a:r>
              <a:rPr lang="en-US" sz="1400" b="1" smtClean="0">
                <a:cs typeface="+mn-cs"/>
              </a:rPr>
              <a:t>S</a:t>
            </a:r>
            <a:r>
              <a:rPr lang="en-US" sz="1400" smtClean="0">
                <a:cs typeface="+mn-cs"/>
              </a:rPr>
              <a:t>imple </a:t>
            </a:r>
            <a:r>
              <a:rPr lang="en-US" sz="1400" b="1" smtClean="0">
                <a:cs typeface="+mn-cs"/>
              </a:rPr>
              <a:t>M</a:t>
            </a:r>
            <a:r>
              <a:rPr lang="en-US" sz="1400" smtClean="0">
                <a:cs typeface="+mn-cs"/>
              </a:rPr>
              <a:t>ail </a:t>
            </a:r>
            <a:r>
              <a:rPr lang="en-US" sz="1400" b="1" smtClean="0">
                <a:cs typeface="+mn-cs"/>
              </a:rPr>
              <a:t>T</a:t>
            </a:r>
            <a:r>
              <a:rPr lang="en-US" sz="1400" smtClean="0">
                <a:cs typeface="+mn-cs"/>
              </a:rPr>
              <a:t>ransport </a:t>
            </a:r>
            <a:r>
              <a:rPr lang="en-US" sz="1400" b="1" smtClean="0">
                <a:cs typeface="+mn-cs"/>
              </a:rPr>
              <a:t>P</a:t>
            </a:r>
            <a:r>
              <a:rPr lang="en-US" sz="1400" smtClean="0">
                <a:cs typeface="+mn-cs"/>
              </a:rPr>
              <a:t>rotocol</a:t>
            </a:r>
          </a:p>
        </p:txBody>
      </p:sp>
      <p:sp>
        <p:nvSpPr>
          <p:cNvPr id="42013" name="Text Box 29"/>
          <p:cNvSpPr txBox="1">
            <a:spLocks noChangeArrowheads="1"/>
          </p:cNvSpPr>
          <p:nvPr/>
        </p:nvSpPr>
        <p:spPr bwMode="auto">
          <a:xfrm>
            <a:off x="179388" y="5037138"/>
            <a:ext cx="3022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defRPr/>
            </a:pPr>
            <a:r>
              <a:rPr lang="en-US" sz="1400" b="1" smtClean="0">
                <a:cs typeface="+mn-cs"/>
              </a:rPr>
              <a:t>FTP </a:t>
            </a:r>
            <a:r>
              <a:rPr lang="en-US" sz="1400" b="1" smtClean="0">
                <a:cs typeface="+mn-cs"/>
                <a:sym typeface="Wingdings" charset="0"/>
              </a:rPr>
              <a:t> </a:t>
            </a:r>
            <a:r>
              <a:rPr lang="en-US" sz="1400" b="1" smtClean="0">
                <a:cs typeface="+mn-cs"/>
              </a:rPr>
              <a:t>F</a:t>
            </a:r>
            <a:r>
              <a:rPr lang="en-US" sz="1400" smtClean="0">
                <a:cs typeface="+mn-cs"/>
              </a:rPr>
              <a:t>ile </a:t>
            </a:r>
            <a:r>
              <a:rPr lang="en-US" sz="1400" b="1" smtClean="0">
                <a:cs typeface="+mn-cs"/>
              </a:rPr>
              <a:t>Transfer</a:t>
            </a:r>
            <a:r>
              <a:rPr lang="en-US" sz="1400" smtClean="0">
                <a:cs typeface="+mn-cs"/>
              </a:rPr>
              <a:t> </a:t>
            </a:r>
            <a:r>
              <a:rPr lang="en-US" sz="1400" b="1" smtClean="0">
                <a:cs typeface="+mn-cs"/>
              </a:rPr>
              <a:t>P</a:t>
            </a:r>
            <a:r>
              <a:rPr lang="en-US" sz="1400" smtClean="0">
                <a:cs typeface="+mn-cs"/>
              </a:rPr>
              <a:t>rotocol</a:t>
            </a:r>
          </a:p>
        </p:txBody>
      </p:sp>
      <p:sp>
        <p:nvSpPr>
          <p:cNvPr id="42014" name="Text Box 30"/>
          <p:cNvSpPr txBox="1">
            <a:spLocks noChangeArrowheads="1"/>
          </p:cNvSpPr>
          <p:nvPr/>
        </p:nvSpPr>
        <p:spPr bwMode="auto">
          <a:xfrm>
            <a:off x="4318000" y="5037138"/>
            <a:ext cx="3022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defRPr/>
            </a:pPr>
            <a:r>
              <a:rPr lang="en-US" sz="1400" b="1" smtClean="0">
                <a:cs typeface="+mn-cs"/>
              </a:rPr>
              <a:t>TCP </a:t>
            </a:r>
            <a:r>
              <a:rPr lang="en-US" sz="1400" b="1" smtClean="0">
                <a:cs typeface="+mn-cs"/>
                <a:sym typeface="Wingdings" charset="0"/>
              </a:rPr>
              <a:t> </a:t>
            </a:r>
            <a:r>
              <a:rPr lang="en-US" sz="1400" b="1" smtClean="0">
                <a:cs typeface="+mn-cs"/>
              </a:rPr>
              <a:t>T</a:t>
            </a:r>
            <a:r>
              <a:rPr lang="en-US" sz="1400" smtClean="0">
                <a:cs typeface="+mn-cs"/>
              </a:rPr>
              <a:t>ransport </a:t>
            </a:r>
            <a:r>
              <a:rPr lang="en-US" sz="1400" b="1" smtClean="0">
                <a:cs typeface="+mn-cs"/>
              </a:rPr>
              <a:t>C</a:t>
            </a:r>
            <a:r>
              <a:rPr lang="en-US" sz="1400" smtClean="0">
                <a:cs typeface="+mn-cs"/>
              </a:rPr>
              <a:t>ontrol </a:t>
            </a:r>
            <a:r>
              <a:rPr lang="en-US" sz="1400" b="1" smtClean="0">
                <a:cs typeface="+mn-cs"/>
              </a:rPr>
              <a:t>P</a:t>
            </a:r>
            <a:r>
              <a:rPr lang="en-US" sz="1400" smtClean="0">
                <a:cs typeface="+mn-cs"/>
              </a:rPr>
              <a:t>rotocol</a:t>
            </a:r>
          </a:p>
        </p:txBody>
      </p:sp>
      <p:sp>
        <p:nvSpPr>
          <p:cNvPr id="42015" name="Text Box 31"/>
          <p:cNvSpPr txBox="1">
            <a:spLocks noChangeArrowheads="1"/>
          </p:cNvSpPr>
          <p:nvPr/>
        </p:nvSpPr>
        <p:spPr bwMode="auto">
          <a:xfrm>
            <a:off x="179388" y="5397500"/>
            <a:ext cx="3022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defRPr/>
            </a:pPr>
            <a:r>
              <a:rPr lang="en-US" sz="1400" b="1" smtClean="0">
                <a:cs typeface="+mn-cs"/>
              </a:rPr>
              <a:t>UDP </a:t>
            </a:r>
            <a:r>
              <a:rPr lang="en-US" sz="1400" b="1" smtClean="0">
                <a:cs typeface="+mn-cs"/>
                <a:sym typeface="Wingdings" charset="0"/>
              </a:rPr>
              <a:t> </a:t>
            </a:r>
            <a:r>
              <a:rPr lang="en-US" sz="1400" b="1" smtClean="0">
                <a:cs typeface="+mn-cs"/>
              </a:rPr>
              <a:t>U</a:t>
            </a:r>
            <a:r>
              <a:rPr lang="en-US" sz="1400" smtClean="0">
                <a:cs typeface="+mn-cs"/>
              </a:rPr>
              <a:t>ser </a:t>
            </a:r>
            <a:r>
              <a:rPr lang="en-US" sz="1400" b="1" smtClean="0">
                <a:cs typeface="+mn-cs"/>
              </a:rPr>
              <a:t>D</a:t>
            </a:r>
            <a:r>
              <a:rPr lang="en-US" sz="1400" smtClean="0">
                <a:cs typeface="+mn-cs"/>
              </a:rPr>
              <a:t>atagram </a:t>
            </a:r>
            <a:r>
              <a:rPr lang="en-US" sz="1400" b="1" smtClean="0">
                <a:cs typeface="+mn-cs"/>
              </a:rPr>
              <a:t>P</a:t>
            </a:r>
            <a:r>
              <a:rPr lang="en-US" sz="1400" smtClean="0">
                <a:cs typeface="+mn-cs"/>
              </a:rPr>
              <a:t>rotocol</a:t>
            </a:r>
          </a:p>
        </p:txBody>
      </p:sp>
      <p:sp>
        <p:nvSpPr>
          <p:cNvPr id="42016" name="Text Box 32"/>
          <p:cNvSpPr txBox="1">
            <a:spLocks noChangeArrowheads="1"/>
          </p:cNvSpPr>
          <p:nvPr/>
        </p:nvSpPr>
        <p:spPr bwMode="auto">
          <a:xfrm>
            <a:off x="4318000" y="5397500"/>
            <a:ext cx="327501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defRPr/>
            </a:pPr>
            <a:r>
              <a:rPr lang="en-US" sz="1400" b="1" smtClean="0">
                <a:cs typeface="+mn-cs"/>
              </a:rPr>
              <a:t>ICMP </a:t>
            </a:r>
            <a:r>
              <a:rPr lang="en-US" sz="1400" b="1" smtClean="0">
                <a:cs typeface="+mn-cs"/>
                <a:sym typeface="Wingdings" charset="0"/>
              </a:rPr>
              <a:t> </a:t>
            </a:r>
            <a:r>
              <a:rPr lang="en-US" sz="1400" b="1" smtClean="0">
                <a:cs typeface="+mn-cs"/>
              </a:rPr>
              <a:t>I</a:t>
            </a:r>
            <a:r>
              <a:rPr lang="en-US" sz="1400" smtClean="0">
                <a:cs typeface="+mn-cs"/>
              </a:rPr>
              <a:t>nternet </a:t>
            </a:r>
            <a:r>
              <a:rPr lang="en-US" sz="1400" b="1" smtClean="0">
                <a:cs typeface="+mn-cs"/>
              </a:rPr>
              <a:t>C</a:t>
            </a:r>
            <a:r>
              <a:rPr lang="en-US" sz="1400" smtClean="0">
                <a:cs typeface="+mn-cs"/>
              </a:rPr>
              <a:t>ontrol </a:t>
            </a:r>
            <a:r>
              <a:rPr lang="en-US" sz="1400" b="1" smtClean="0">
                <a:cs typeface="+mn-cs"/>
              </a:rPr>
              <a:t>M</a:t>
            </a:r>
            <a:r>
              <a:rPr lang="en-US" sz="1400" smtClean="0">
                <a:cs typeface="+mn-cs"/>
              </a:rPr>
              <a:t>essage </a:t>
            </a:r>
            <a:r>
              <a:rPr lang="en-US" sz="1400" b="1" smtClean="0">
                <a:cs typeface="+mn-cs"/>
              </a:rPr>
              <a:t>P</a:t>
            </a:r>
            <a:r>
              <a:rPr lang="en-US" sz="1400" smtClean="0">
                <a:cs typeface="+mn-cs"/>
              </a:rPr>
              <a:t>rotocol</a:t>
            </a:r>
          </a:p>
        </p:txBody>
      </p:sp>
      <p:sp>
        <p:nvSpPr>
          <p:cNvPr id="42017" name="Text Box 33"/>
          <p:cNvSpPr txBox="1">
            <a:spLocks noChangeArrowheads="1"/>
          </p:cNvSpPr>
          <p:nvPr/>
        </p:nvSpPr>
        <p:spPr bwMode="auto">
          <a:xfrm>
            <a:off x="179388" y="5757863"/>
            <a:ext cx="3022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defRPr/>
            </a:pPr>
            <a:r>
              <a:rPr lang="en-US" sz="1400" b="1" smtClean="0">
                <a:cs typeface="+mn-cs"/>
              </a:rPr>
              <a:t>ARP </a:t>
            </a:r>
            <a:r>
              <a:rPr lang="en-US" sz="1400" b="1" smtClean="0">
                <a:cs typeface="+mn-cs"/>
                <a:sym typeface="Wingdings" charset="0"/>
              </a:rPr>
              <a:t> </a:t>
            </a:r>
            <a:r>
              <a:rPr lang="en-US" sz="1400" b="1" smtClean="0">
                <a:cs typeface="+mn-cs"/>
              </a:rPr>
              <a:t>A</a:t>
            </a:r>
            <a:r>
              <a:rPr lang="en-US" sz="1400" smtClean="0">
                <a:cs typeface="+mn-cs"/>
              </a:rPr>
              <a:t>ddress </a:t>
            </a:r>
            <a:r>
              <a:rPr lang="en-US" sz="1400" b="1" smtClean="0">
                <a:cs typeface="+mn-cs"/>
              </a:rPr>
              <a:t>R</a:t>
            </a:r>
            <a:r>
              <a:rPr lang="en-US" sz="1400" smtClean="0">
                <a:cs typeface="+mn-cs"/>
              </a:rPr>
              <a:t>esolution </a:t>
            </a:r>
            <a:r>
              <a:rPr lang="en-US" sz="1400" b="1" smtClean="0">
                <a:cs typeface="+mn-cs"/>
              </a:rPr>
              <a:t>P</a:t>
            </a:r>
            <a:r>
              <a:rPr lang="en-US" sz="1400" smtClean="0">
                <a:cs typeface="+mn-cs"/>
              </a:rPr>
              <a:t>rotocol</a:t>
            </a:r>
          </a:p>
        </p:txBody>
      </p:sp>
      <p:sp>
        <p:nvSpPr>
          <p:cNvPr id="42018" name="Text Box 34"/>
          <p:cNvSpPr txBox="1">
            <a:spLocks noChangeArrowheads="1"/>
          </p:cNvSpPr>
          <p:nvPr/>
        </p:nvSpPr>
        <p:spPr bwMode="auto">
          <a:xfrm>
            <a:off x="4318000" y="5757863"/>
            <a:ext cx="359886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defRPr/>
            </a:pPr>
            <a:r>
              <a:rPr lang="en-US" sz="1400" b="1" smtClean="0">
                <a:cs typeface="+mn-cs"/>
              </a:rPr>
              <a:t>RARP </a:t>
            </a:r>
            <a:r>
              <a:rPr lang="en-US" sz="1400" b="1" smtClean="0">
                <a:cs typeface="+mn-cs"/>
                <a:sym typeface="Wingdings" charset="0"/>
              </a:rPr>
              <a:t> R</a:t>
            </a:r>
            <a:r>
              <a:rPr lang="en-US" sz="1400" smtClean="0">
                <a:cs typeface="+mn-cs"/>
                <a:sym typeface="Wingdings" charset="0"/>
              </a:rPr>
              <a:t>everse </a:t>
            </a:r>
            <a:r>
              <a:rPr lang="en-US" sz="1400" b="1" smtClean="0">
                <a:cs typeface="+mn-cs"/>
              </a:rPr>
              <a:t>A</a:t>
            </a:r>
            <a:r>
              <a:rPr lang="en-US" sz="1400" smtClean="0">
                <a:cs typeface="+mn-cs"/>
              </a:rPr>
              <a:t>ddress </a:t>
            </a:r>
            <a:r>
              <a:rPr lang="en-US" sz="1400" b="1" smtClean="0">
                <a:cs typeface="+mn-cs"/>
              </a:rPr>
              <a:t>R</a:t>
            </a:r>
            <a:r>
              <a:rPr lang="en-US" sz="1400" smtClean="0">
                <a:cs typeface="+mn-cs"/>
              </a:rPr>
              <a:t>esolution </a:t>
            </a:r>
            <a:r>
              <a:rPr lang="en-US" sz="1400" b="1" smtClean="0">
                <a:cs typeface="+mn-cs"/>
              </a:rPr>
              <a:t>P</a:t>
            </a:r>
            <a:r>
              <a:rPr lang="en-US" sz="1400" smtClean="0">
                <a:cs typeface="+mn-cs"/>
              </a:rPr>
              <a:t>rotocol</a:t>
            </a:r>
          </a:p>
        </p:txBody>
      </p:sp>
      <p:sp>
        <p:nvSpPr>
          <p:cNvPr id="42019" name="Text Box 35"/>
          <p:cNvSpPr txBox="1">
            <a:spLocks noChangeArrowheads="1"/>
          </p:cNvSpPr>
          <p:nvPr/>
        </p:nvSpPr>
        <p:spPr bwMode="auto">
          <a:xfrm>
            <a:off x="4318000" y="4678363"/>
            <a:ext cx="359886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defRPr/>
            </a:pPr>
            <a:r>
              <a:rPr lang="en-US" sz="1400" b="1" smtClean="0">
                <a:cs typeface="+mn-cs"/>
              </a:rPr>
              <a:t>WWW </a:t>
            </a:r>
            <a:r>
              <a:rPr lang="en-US" sz="1400" b="1" smtClean="0">
                <a:cs typeface="+mn-cs"/>
                <a:sym typeface="Wingdings" charset="0"/>
              </a:rPr>
              <a:t> W</a:t>
            </a:r>
            <a:r>
              <a:rPr lang="en-US" sz="1400" smtClean="0">
                <a:cs typeface="+mn-cs"/>
                <a:sym typeface="Wingdings" charset="0"/>
              </a:rPr>
              <a:t>orld </a:t>
            </a:r>
            <a:r>
              <a:rPr lang="en-US" sz="1400" b="1" smtClean="0">
                <a:cs typeface="+mn-cs"/>
              </a:rPr>
              <a:t>W</a:t>
            </a:r>
            <a:r>
              <a:rPr lang="en-US" sz="1400" smtClean="0">
                <a:cs typeface="+mn-cs"/>
              </a:rPr>
              <a:t>ide </a:t>
            </a:r>
            <a:r>
              <a:rPr lang="en-US" sz="1400" b="1" smtClean="0">
                <a:cs typeface="+mn-cs"/>
              </a:rPr>
              <a:t>W</a:t>
            </a:r>
            <a:r>
              <a:rPr lang="en-US" sz="1400" smtClean="0">
                <a:cs typeface="+mn-cs"/>
              </a:rPr>
              <a:t>eb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quarter" idx="10"/>
          </p:nvPr>
        </p:nvSpPr>
        <p:spPr/>
        <p:txBody>
          <a:bodyPr lIns="0" tIns="0" rIns="0" bIns="0">
            <a:spAutoFit/>
          </a:bodyPr>
          <a:lstStyle/>
          <a:p>
            <a:pPr>
              <a:defRPr/>
            </a:pPr>
            <a:r>
              <a:rPr lang="fr-FR"/>
              <a:t>© </a:t>
            </a:r>
            <a:fld id="{1A446B06-2391-F348-8E0F-C1727446AF39}" type="datetime1">
              <a:rPr lang="en-US"/>
              <a:pPr>
                <a:defRPr/>
              </a:pPr>
              <a:t>28/02/16</a:t>
            </a:fld>
            <a:r>
              <a:rPr lang="fr-FR"/>
              <a:t>, </a:t>
            </a:r>
          </a:p>
        </p:txBody>
      </p:sp>
      <p:sp>
        <p:nvSpPr>
          <p:cNvPr id="5" name="Footer Placeholder 3"/>
          <p:cNvSpPr>
            <a:spLocks noGrp="1"/>
          </p:cNvSpPr>
          <p:nvPr>
            <p:ph type="ftr" sz="quarter" idx="11"/>
          </p:nvPr>
        </p:nvSpPr>
        <p:spPr/>
        <p:txBody>
          <a:bodyPr lIns="0" tIns="0" rIns="0" bIns="0">
            <a:spAutoFit/>
          </a:bodyPr>
          <a:lstStyle/>
          <a:p>
            <a:pPr>
              <a:defRPr/>
            </a:pPr>
            <a:r>
              <a:rPr lang="fr-FR"/>
              <a:t>Georgios Arhodakis - Université Paris Dauphine</a:t>
            </a:r>
            <a:endParaRPr lang="fr-FR" dirty="0"/>
          </a:p>
        </p:txBody>
      </p:sp>
      <p:sp>
        <p:nvSpPr>
          <p:cNvPr id="6" name="Slide Number Placeholder 4"/>
          <p:cNvSpPr>
            <a:spLocks noGrp="1"/>
          </p:cNvSpPr>
          <p:nvPr>
            <p:ph type="sldNum" sz="quarter" idx="12"/>
          </p:nvPr>
        </p:nvSpPr>
        <p:spPr/>
        <p:txBody>
          <a:bodyPr lIns="0" tIns="0" rIns="0" bIns="0">
            <a:spAutoFit/>
          </a:bodyPr>
          <a:lstStyle/>
          <a:p>
            <a:pPr>
              <a:defRPr/>
            </a:pPr>
            <a:fld id="{A5A501C5-8F7C-FC40-8003-2E0FBDA4C428}" type="slidenum">
              <a:rPr lang="fr-FR"/>
              <a:pPr>
                <a:defRPr/>
              </a:pPr>
              <a:t>2</a:t>
            </a:fld>
            <a:endParaRPr lang="fr-FR"/>
          </a:p>
        </p:txBody>
      </p:sp>
      <p:sp>
        <p:nvSpPr>
          <p:cNvPr id="52226" name="Rectangle 2"/>
          <p:cNvSpPr>
            <a:spLocks noGrp="1" noChangeArrowheads="1"/>
          </p:cNvSpPr>
          <p:nvPr>
            <p:ph type="title"/>
          </p:nvPr>
        </p:nvSpPr>
        <p:spPr>
          <a:xfrm>
            <a:off x="0" y="0"/>
            <a:ext cx="9144000" cy="1231106"/>
          </a:xfrm>
        </p:spPr>
        <p:txBody>
          <a:bodyPr wrap="square" lIns="0" tIns="0" rIns="0" bIns="0" anchor="ctr" anchorCtr="1">
            <a:spAutoFit/>
          </a:bodyPr>
          <a:lstStyle/>
          <a:p>
            <a:pPr eaLnBrk="1" hangingPunct="1">
              <a:defRPr/>
            </a:pPr>
            <a:r>
              <a:rPr lang="fr-FR" sz="4000" b="1" dirty="0" smtClean="0">
                <a:solidFill>
                  <a:srgbClr val="FF3300"/>
                </a:solidFill>
                <a:effectLst>
                  <a:outerShdw blurRad="38100" dist="38100" dir="2700000" algn="tl">
                    <a:srgbClr val="DDDDDD"/>
                  </a:outerShdw>
                </a:effectLst>
                <a:cs typeface="+mj-cs"/>
              </a:rPr>
              <a:t>Cette présentation est tout à fait librement réutilisable !</a:t>
            </a:r>
          </a:p>
        </p:txBody>
      </p:sp>
      <p:sp>
        <p:nvSpPr>
          <p:cNvPr id="52227" name="Rectangle 3"/>
          <p:cNvSpPr>
            <a:spLocks noGrp="1" noChangeArrowheads="1"/>
          </p:cNvSpPr>
          <p:nvPr>
            <p:ph type="body" idx="4294967295"/>
          </p:nvPr>
        </p:nvSpPr>
        <p:spPr>
          <a:xfrm>
            <a:off x="179388" y="1438275"/>
            <a:ext cx="8736012" cy="4362450"/>
          </a:xfrm>
        </p:spPr>
        <p:txBody>
          <a:bodyPr lIns="0" tIns="0" rIns="0" bIns="0" anchor="ctr">
            <a:spAutoFit/>
          </a:bodyPr>
          <a:lstStyle/>
          <a:p>
            <a:pPr marL="0" indent="0" algn="just" eaLnBrk="1" hangingPunct="1">
              <a:buFontTx/>
              <a:buNone/>
              <a:defRPr/>
            </a:pPr>
            <a:r>
              <a:rPr lang="fr-FR" sz="1800" dirty="0" smtClean="0">
                <a:solidFill>
                  <a:srgbClr val="000000"/>
                </a:solidFill>
                <a:cs typeface="+mn-cs"/>
              </a:rPr>
              <a:t>Ce support est constitué de la reproduction de documents utilisés pendant le cours; il ne prétend en aucune manière à l'exhaustivité et n'est destiné à être utilisé que comme une illustration dans le cadre du cours correspondant.</a:t>
            </a:r>
          </a:p>
          <a:p>
            <a:pPr marL="0" indent="0" algn="just" eaLnBrk="1" hangingPunct="1">
              <a:buFontTx/>
              <a:buNone/>
              <a:defRPr/>
            </a:pPr>
            <a:r>
              <a:rPr lang="fr-FR" sz="1800" dirty="0" smtClean="0">
                <a:solidFill>
                  <a:srgbClr val="000000"/>
                </a:solidFill>
                <a:cs typeface="+mn-cs"/>
              </a:rPr>
              <a:t>En tant que support de cours, ce document ne constitue pas une référence formelle et peut contenir des erreurs; ce support n'a notamment pas vocation à remplacer les normes, standards et autres spécifications techniques.</a:t>
            </a:r>
          </a:p>
          <a:p>
            <a:pPr marL="0" indent="0" algn="just" eaLnBrk="1" hangingPunct="1">
              <a:buFontTx/>
              <a:buNone/>
              <a:defRPr/>
            </a:pPr>
            <a:r>
              <a:rPr lang="fr-FR" sz="1800" dirty="0" smtClean="0">
                <a:solidFill>
                  <a:srgbClr val="000000"/>
                </a:solidFill>
                <a:cs typeface="+mn-cs"/>
              </a:rPr>
              <a:t>Ce support peut être réutilisé:</a:t>
            </a:r>
          </a:p>
          <a:p>
            <a:pPr marL="857250" lvl="1" algn="just" eaLnBrk="1" hangingPunct="1">
              <a:buFontTx/>
              <a:buNone/>
              <a:defRPr/>
            </a:pPr>
            <a:r>
              <a:rPr lang="fr-FR" sz="1800" dirty="0" smtClean="0">
                <a:solidFill>
                  <a:srgbClr val="000000"/>
                </a:solidFill>
              </a:rPr>
              <a:t>- Soit en l</a:t>
            </a:r>
            <a:r>
              <a:rPr lang="ja-JP" altLang="fr-FR" sz="1800" dirty="0" smtClean="0">
                <a:solidFill>
                  <a:srgbClr val="000000"/>
                </a:solidFill>
                <a:latin typeface="Arial"/>
              </a:rPr>
              <a:t>’</a:t>
            </a:r>
            <a:r>
              <a:rPr lang="fr-FR" sz="1800" dirty="0" smtClean="0">
                <a:solidFill>
                  <a:srgbClr val="000000"/>
                </a:solidFill>
              </a:rPr>
              <a:t>état;</a:t>
            </a:r>
          </a:p>
          <a:p>
            <a:pPr marL="857250" lvl="1" algn="just" eaLnBrk="1" hangingPunct="1">
              <a:buFontTx/>
              <a:buNone/>
              <a:defRPr/>
            </a:pPr>
            <a:r>
              <a:rPr lang="fr-FR" sz="1800" dirty="0" smtClean="0">
                <a:solidFill>
                  <a:srgbClr val="000000"/>
                </a:solidFill>
              </a:rPr>
              <a:t>- Soit en l</a:t>
            </a:r>
            <a:r>
              <a:rPr lang="ja-JP" altLang="fr-FR" sz="1800" dirty="0" smtClean="0">
                <a:solidFill>
                  <a:srgbClr val="000000"/>
                </a:solidFill>
                <a:latin typeface="Arial"/>
              </a:rPr>
              <a:t>’</a:t>
            </a:r>
            <a:r>
              <a:rPr lang="fr-FR" sz="1800" dirty="0" smtClean="0">
                <a:solidFill>
                  <a:srgbClr val="000000"/>
                </a:solidFill>
              </a:rPr>
              <a:t>état en modifiant le masque;</a:t>
            </a:r>
          </a:p>
          <a:p>
            <a:pPr marL="857250" lvl="1" algn="just" eaLnBrk="1" hangingPunct="1">
              <a:buFontTx/>
              <a:buNone/>
              <a:defRPr/>
            </a:pPr>
            <a:r>
              <a:rPr lang="fr-FR" sz="1800" dirty="0" smtClean="0">
                <a:solidFill>
                  <a:srgbClr val="000000"/>
                </a:solidFill>
              </a:rPr>
              <a:t>- Soit en modifiant les visuels;</a:t>
            </a:r>
          </a:p>
          <a:p>
            <a:pPr marL="0" indent="0" algn="just" eaLnBrk="1" hangingPunct="1">
              <a:buFontTx/>
              <a:buNone/>
              <a:defRPr/>
            </a:pPr>
            <a:r>
              <a:rPr lang="fr-FR" sz="1800" dirty="0" smtClean="0">
                <a:solidFill>
                  <a:srgbClr val="000000"/>
                </a:solidFill>
                <a:cs typeface="+mn-cs"/>
              </a:rPr>
              <a:t>Il y a d</a:t>
            </a:r>
            <a:r>
              <a:rPr lang="ja-JP" altLang="fr-FR" sz="1800" dirty="0" smtClean="0">
                <a:solidFill>
                  <a:srgbClr val="000000"/>
                </a:solidFill>
                <a:latin typeface="Arial"/>
                <a:cs typeface="+mn-cs"/>
              </a:rPr>
              <a:t>’</a:t>
            </a:r>
            <a:r>
              <a:rPr lang="fr-FR" sz="1800" dirty="0" smtClean="0">
                <a:solidFill>
                  <a:srgbClr val="000000"/>
                </a:solidFill>
                <a:cs typeface="+mn-cs"/>
              </a:rPr>
              <a:t>autant moins de « </a:t>
            </a:r>
            <a:r>
              <a:rPr lang="fr-FR" sz="1800" b="1" i="1" dirty="0" smtClean="0">
                <a:solidFill>
                  <a:srgbClr val="000000"/>
                </a:solidFill>
                <a:cs typeface="+mn-cs"/>
              </a:rPr>
              <a:t>copyright</a:t>
            </a:r>
            <a:r>
              <a:rPr lang="fr-FR" sz="1800" dirty="0" smtClean="0">
                <a:solidFill>
                  <a:srgbClr val="000000"/>
                </a:solidFill>
                <a:cs typeface="+mn-cs"/>
              </a:rPr>
              <a:t> » que j</a:t>
            </a:r>
            <a:r>
              <a:rPr lang="ja-JP" altLang="fr-FR" sz="1800" dirty="0" smtClean="0">
                <a:solidFill>
                  <a:srgbClr val="000000"/>
                </a:solidFill>
                <a:latin typeface="Arial"/>
                <a:cs typeface="+mn-cs"/>
              </a:rPr>
              <a:t>’</a:t>
            </a:r>
            <a:r>
              <a:rPr lang="fr-FR" sz="1800" dirty="0" smtClean="0">
                <a:solidFill>
                  <a:srgbClr val="000000"/>
                </a:solidFill>
                <a:cs typeface="+mn-cs"/>
              </a:rPr>
              <a:t>ai moi-même cherché à droite ou à gauche l</a:t>
            </a:r>
            <a:r>
              <a:rPr lang="ja-JP" altLang="fr-FR" sz="1800" dirty="0" smtClean="0">
                <a:solidFill>
                  <a:srgbClr val="000000"/>
                </a:solidFill>
                <a:latin typeface="Arial"/>
                <a:cs typeface="+mn-cs"/>
              </a:rPr>
              <a:t>’</a:t>
            </a:r>
            <a:r>
              <a:rPr lang="fr-FR" sz="1800" dirty="0" smtClean="0">
                <a:solidFill>
                  <a:srgbClr val="000000"/>
                </a:solidFill>
                <a:cs typeface="+mn-cs"/>
              </a:rPr>
              <a:t>idée pour le dessin de certains de ces visuels.</a:t>
            </a:r>
          </a:p>
          <a:p>
            <a:pPr marL="0" indent="0" algn="just" eaLnBrk="1" hangingPunct="1">
              <a:buFontTx/>
              <a:buNone/>
              <a:defRPr/>
            </a:pPr>
            <a:endParaRPr lang="fr-FR" sz="1800" dirty="0" smtClean="0">
              <a:solidFill>
                <a:srgbClr val="000000"/>
              </a:solidFill>
              <a:cs typeface="+mn-cs"/>
            </a:endParaRPr>
          </a:p>
          <a:p>
            <a:pPr marL="0" indent="0" algn="just" eaLnBrk="1" hangingPunct="1">
              <a:buFontTx/>
              <a:buNone/>
              <a:defRPr/>
            </a:pPr>
            <a:r>
              <a:rPr lang="fr-FR" sz="1800" dirty="0" smtClean="0">
                <a:solidFill>
                  <a:srgbClr val="000000"/>
                </a:solidFill>
                <a:effectLst>
                  <a:outerShdw blurRad="38100" dist="38100" dir="2700000" algn="tl">
                    <a:srgbClr val="DDDDDD"/>
                  </a:outerShdw>
                </a:effectLst>
                <a:cs typeface="+mn-cs"/>
              </a:rPr>
              <a:t>Les marques déposées citées sont la propriété de leurs propriétaires respectifs.</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p:cNvSpPr>
            <a:spLocks noGrp="1"/>
          </p:cNvSpPr>
          <p:nvPr>
            <p:ph type="dt" sz="quarter" idx="10"/>
          </p:nvPr>
        </p:nvSpPr>
        <p:spPr/>
        <p:txBody>
          <a:bodyPr/>
          <a:lstStyle/>
          <a:p>
            <a:pPr>
              <a:defRPr/>
            </a:pPr>
            <a:r>
              <a:rPr lang="fr-FR"/>
              <a:t>© </a:t>
            </a:r>
            <a:fld id="{34D12CA7-B8AC-2649-A362-4EAC8D1F4F3F}" type="datetime1">
              <a:rPr lang="en-US"/>
              <a:pPr>
                <a:defRPr/>
              </a:pPr>
              <a:t>28/02/16</a:t>
            </a:fld>
            <a:r>
              <a:rPr lang="fr-FR"/>
              <a:t>, </a:t>
            </a:r>
          </a:p>
        </p:txBody>
      </p:sp>
      <p:sp>
        <p:nvSpPr>
          <p:cNvPr id="7" name="Footer Placeholder 3"/>
          <p:cNvSpPr>
            <a:spLocks noGrp="1"/>
          </p:cNvSpPr>
          <p:nvPr>
            <p:ph type="ftr" sz="quarter" idx="11"/>
          </p:nvPr>
        </p:nvSpPr>
        <p:spPr/>
        <p:txBody>
          <a:bodyPr/>
          <a:lstStyle/>
          <a:p>
            <a:pPr>
              <a:defRPr/>
            </a:pPr>
            <a:r>
              <a:rPr lang="fr-FR"/>
              <a:t>Georgios Arhodakis - Université Paris Dauphine</a:t>
            </a:r>
          </a:p>
        </p:txBody>
      </p:sp>
      <p:sp>
        <p:nvSpPr>
          <p:cNvPr id="8" name="Slide Number Placeholder 4"/>
          <p:cNvSpPr>
            <a:spLocks noGrp="1"/>
          </p:cNvSpPr>
          <p:nvPr>
            <p:ph type="sldNum" sz="quarter" idx="12"/>
          </p:nvPr>
        </p:nvSpPr>
        <p:spPr/>
        <p:txBody>
          <a:bodyPr/>
          <a:lstStyle/>
          <a:p>
            <a:pPr>
              <a:defRPr/>
            </a:pPr>
            <a:fld id="{DB54264C-82B7-D14B-B633-973DAFBA6102}" type="slidenum">
              <a:rPr lang="fr-FR"/>
              <a:pPr>
                <a:defRPr/>
              </a:pPr>
              <a:t>20</a:t>
            </a:fld>
            <a:endParaRPr lang="fr-FR"/>
          </a:p>
        </p:txBody>
      </p:sp>
      <p:sp>
        <p:nvSpPr>
          <p:cNvPr id="55298"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smtClean="0">
                <a:cs typeface="+mj-cs"/>
              </a:rPr>
              <a:t>Protocole IP</a:t>
            </a:r>
          </a:p>
        </p:txBody>
      </p:sp>
      <p:sp>
        <p:nvSpPr>
          <p:cNvPr id="55299" name="Text Box 3"/>
          <p:cNvSpPr txBox="1">
            <a:spLocks noChangeArrowheads="1"/>
          </p:cNvSpPr>
          <p:nvPr/>
        </p:nvSpPr>
        <p:spPr bwMode="auto">
          <a:xfrm>
            <a:off x="179388" y="1038225"/>
            <a:ext cx="86375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just">
              <a:defRPr/>
            </a:pPr>
            <a:r>
              <a:rPr lang="fr-FR" sz="1800" dirty="0">
                <a:cs typeface="+mn-cs"/>
              </a:rPr>
              <a:t>Le Protocole Internet (IP) permet la remise des paquets pour tous les autres protocoles de la suite. Il fournit un système de remise de données sans connexion et optimisé.</a:t>
            </a:r>
          </a:p>
        </p:txBody>
      </p:sp>
      <p:sp>
        <p:nvSpPr>
          <p:cNvPr id="55301" name="Text Box 5"/>
          <p:cNvSpPr txBox="1">
            <a:spLocks noChangeArrowheads="1"/>
          </p:cNvSpPr>
          <p:nvPr/>
        </p:nvSpPr>
        <p:spPr bwMode="auto">
          <a:xfrm>
            <a:off x="179388" y="3076575"/>
            <a:ext cx="86375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just">
              <a:defRPr/>
            </a:pPr>
            <a:r>
              <a:rPr lang="fr-FR" sz="1800">
                <a:cs typeface="+mn-cs"/>
              </a:rPr>
              <a:t>Il n</a:t>
            </a:r>
            <a:r>
              <a:rPr lang="ja-JP" altLang="fr-FR" sz="1800">
                <a:latin typeface="Arial"/>
                <a:cs typeface="+mn-cs"/>
              </a:rPr>
              <a:t>’</a:t>
            </a:r>
            <a:r>
              <a:rPr lang="fr-FR" sz="1800">
                <a:cs typeface="+mn-cs"/>
              </a:rPr>
              <a:t>existe aucune garantie quant à la remise des paquets IP à leur destinataire ou à l</a:t>
            </a:r>
            <a:r>
              <a:rPr lang="ja-JP" altLang="fr-FR" sz="1800">
                <a:latin typeface="Arial"/>
                <a:cs typeface="+mn-cs"/>
              </a:rPr>
              <a:t>’</a:t>
            </a:r>
            <a:r>
              <a:rPr lang="fr-FR" sz="1800">
                <a:cs typeface="+mn-cs"/>
              </a:rPr>
              <a:t>ordre dans lequel ils ont été envoyés.</a:t>
            </a:r>
          </a:p>
        </p:txBody>
      </p:sp>
      <p:sp>
        <p:nvSpPr>
          <p:cNvPr id="55302" name="Text Box 6"/>
          <p:cNvSpPr txBox="1">
            <a:spLocks noChangeArrowheads="1"/>
          </p:cNvSpPr>
          <p:nvPr/>
        </p:nvSpPr>
        <p:spPr bwMode="auto">
          <a:xfrm>
            <a:off x="179388" y="4525963"/>
            <a:ext cx="8637587"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just">
              <a:defRPr/>
            </a:pPr>
            <a:r>
              <a:rPr lang="fr-FR" sz="1800" dirty="0">
                <a:cs typeface="+mn-cs"/>
              </a:rPr>
              <a:t>La fonctionnalité de somme de contrôle du protocole ne confirme que l</a:t>
            </a:r>
            <a:r>
              <a:rPr lang="ja-JP" altLang="fr-FR" sz="1800" dirty="0">
                <a:latin typeface="Arial"/>
                <a:cs typeface="+mn-cs"/>
              </a:rPr>
              <a:t>’</a:t>
            </a:r>
            <a:r>
              <a:rPr lang="fr-FR" sz="1800" dirty="0">
                <a:cs typeface="+mn-cs"/>
              </a:rPr>
              <a:t>intégrité de l</a:t>
            </a:r>
            <a:r>
              <a:rPr lang="ja-JP" altLang="fr-FR" sz="1800" dirty="0">
                <a:latin typeface="Arial"/>
                <a:cs typeface="+mn-cs"/>
              </a:rPr>
              <a:t>’</a:t>
            </a:r>
            <a:r>
              <a:rPr lang="fr-FR" sz="1800" dirty="0">
                <a:cs typeface="+mn-cs"/>
              </a:rPr>
              <a:t>en-tête IP. Seuls les protocoles de niveau supérieur sont responsables des données contenues dans les paquets IP (et de leur ordre)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p:cNvSpPr>
            <a:spLocks noGrp="1"/>
          </p:cNvSpPr>
          <p:nvPr>
            <p:ph type="dt" sz="quarter" idx="10"/>
          </p:nvPr>
        </p:nvSpPr>
        <p:spPr/>
        <p:txBody>
          <a:bodyPr/>
          <a:lstStyle/>
          <a:p>
            <a:pPr>
              <a:defRPr/>
            </a:pPr>
            <a:r>
              <a:rPr lang="fr-FR"/>
              <a:t>© </a:t>
            </a:r>
            <a:fld id="{3A19AFD0-B8F4-6843-A6E3-64DDBDCA397D}" type="datetime1">
              <a:rPr lang="en-US"/>
              <a:pPr>
                <a:defRPr/>
              </a:pPr>
              <a:t>28/02/16</a:t>
            </a:fld>
            <a:r>
              <a:rPr lang="fr-FR"/>
              <a:t>, </a:t>
            </a:r>
          </a:p>
        </p:txBody>
      </p:sp>
      <p:sp>
        <p:nvSpPr>
          <p:cNvPr id="7" name="Footer Placeholder 3"/>
          <p:cNvSpPr>
            <a:spLocks noGrp="1"/>
          </p:cNvSpPr>
          <p:nvPr>
            <p:ph type="ftr" sz="quarter" idx="11"/>
          </p:nvPr>
        </p:nvSpPr>
        <p:spPr/>
        <p:txBody>
          <a:bodyPr/>
          <a:lstStyle/>
          <a:p>
            <a:pPr>
              <a:defRPr/>
            </a:pPr>
            <a:r>
              <a:rPr lang="fr-FR"/>
              <a:t>Georgios Arhodakis - Université Paris Dauphine</a:t>
            </a:r>
          </a:p>
        </p:txBody>
      </p:sp>
      <p:sp>
        <p:nvSpPr>
          <p:cNvPr id="8" name="Slide Number Placeholder 4"/>
          <p:cNvSpPr>
            <a:spLocks noGrp="1"/>
          </p:cNvSpPr>
          <p:nvPr>
            <p:ph type="sldNum" sz="quarter" idx="12"/>
          </p:nvPr>
        </p:nvSpPr>
        <p:spPr/>
        <p:txBody>
          <a:bodyPr/>
          <a:lstStyle/>
          <a:p>
            <a:pPr>
              <a:defRPr/>
            </a:pPr>
            <a:fld id="{E43D307E-65F5-804E-A89D-7FED693BD9AA}" type="slidenum">
              <a:rPr lang="fr-FR"/>
              <a:pPr>
                <a:defRPr/>
              </a:pPr>
              <a:t>21</a:t>
            </a:fld>
            <a:endParaRPr lang="fr-FR"/>
          </a:p>
        </p:txBody>
      </p:sp>
      <p:sp>
        <p:nvSpPr>
          <p:cNvPr id="56322"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smtClean="0">
                <a:cs typeface="+mj-cs"/>
              </a:rPr>
              <a:t>Protocole ARP</a:t>
            </a:r>
          </a:p>
        </p:txBody>
      </p:sp>
      <p:sp>
        <p:nvSpPr>
          <p:cNvPr id="56323" name="Text Box 3"/>
          <p:cNvSpPr txBox="1">
            <a:spLocks noChangeArrowheads="1"/>
          </p:cNvSpPr>
          <p:nvPr/>
        </p:nvSpPr>
        <p:spPr bwMode="auto">
          <a:xfrm>
            <a:off x="179388" y="765175"/>
            <a:ext cx="8637587"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just">
              <a:defRPr/>
            </a:pPr>
            <a:r>
              <a:rPr lang="fr-FR" sz="1800">
                <a:cs typeface="+mn-cs"/>
              </a:rPr>
              <a:t>Bien qu</a:t>
            </a:r>
            <a:r>
              <a:rPr lang="ja-JP" altLang="fr-FR" sz="1800">
                <a:latin typeface="Arial"/>
                <a:cs typeface="+mn-cs"/>
              </a:rPr>
              <a:t>’</a:t>
            </a:r>
            <a:r>
              <a:rPr lang="fr-FR" sz="1800">
                <a:cs typeface="+mn-cs"/>
              </a:rPr>
              <a:t>il ne soit pas directement concerné par le transport des données, le protocole ARP (</a:t>
            </a:r>
            <a:r>
              <a:rPr lang="en-US" sz="1800" b="1">
                <a:cs typeface="+mn-cs"/>
              </a:rPr>
              <a:t>A</a:t>
            </a:r>
            <a:r>
              <a:rPr lang="en-US" sz="1800">
                <a:cs typeface="+mn-cs"/>
              </a:rPr>
              <a:t>ddress </a:t>
            </a:r>
            <a:r>
              <a:rPr lang="en-US" sz="1800" b="1">
                <a:cs typeface="+mn-cs"/>
              </a:rPr>
              <a:t>R</a:t>
            </a:r>
            <a:r>
              <a:rPr lang="en-US" sz="1800">
                <a:cs typeface="+mn-cs"/>
              </a:rPr>
              <a:t>esolution </a:t>
            </a:r>
            <a:r>
              <a:rPr lang="en-US" sz="1800" b="1">
                <a:cs typeface="+mn-cs"/>
              </a:rPr>
              <a:t>P</a:t>
            </a:r>
            <a:r>
              <a:rPr lang="en-US" sz="1800">
                <a:cs typeface="+mn-cs"/>
              </a:rPr>
              <a:t>rotocol</a:t>
            </a:r>
            <a:r>
              <a:rPr lang="fr-FR" sz="1800">
                <a:cs typeface="+mn-cs"/>
              </a:rPr>
              <a:t>) est important. Il s</a:t>
            </a:r>
            <a:r>
              <a:rPr lang="ja-JP" altLang="fr-FR" sz="1800">
                <a:latin typeface="Arial"/>
                <a:cs typeface="+mn-cs"/>
              </a:rPr>
              <a:t>’</a:t>
            </a:r>
            <a:r>
              <a:rPr lang="fr-FR" sz="1800">
                <a:cs typeface="+mn-cs"/>
              </a:rPr>
              <a:t>agit d</a:t>
            </a:r>
            <a:r>
              <a:rPr lang="ja-JP" altLang="fr-FR" sz="1800">
                <a:latin typeface="Arial"/>
                <a:cs typeface="+mn-cs"/>
              </a:rPr>
              <a:t>’</a:t>
            </a:r>
            <a:r>
              <a:rPr lang="fr-FR" sz="1800">
                <a:cs typeface="+mn-cs"/>
              </a:rPr>
              <a:t>un protocole de maintenance qui prend en charge la suite de protocoles TCP/IP et est, en règle générale, invisible pour les utilisateurs et les applications.</a:t>
            </a:r>
          </a:p>
        </p:txBody>
      </p:sp>
      <p:sp>
        <p:nvSpPr>
          <p:cNvPr id="56324" name="Text Box 4"/>
          <p:cNvSpPr txBox="1">
            <a:spLocks noChangeArrowheads="1"/>
          </p:cNvSpPr>
          <p:nvPr/>
        </p:nvSpPr>
        <p:spPr bwMode="auto">
          <a:xfrm>
            <a:off x="179388" y="2133600"/>
            <a:ext cx="8637587"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just">
              <a:defRPr/>
            </a:pPr>
            <a:r>
              <a:rPr lang="fr-FR" sz="1800">
                <a:cs typeface="+mn-cs"/>
              </a:rPr>
              <a:t>Si deux systèmes doivent communiquer sur un réseau TCP/IP, l</a:t>
            </a:r>
            <a:r>
              <a:rPr lang="ja-JP" altLang="fr-FR" sz="1800">
                <a:latin typeface="Arial"/>
                <a:cs typeface="+mn-cs"/>
              </a:rPr>
              <a:t>’</a:t>
            </a:r>
            <a:r>
              <a:rPr lang="fr-FR" sz="1800">
                <a:cs typeface="+mn-cs"/>
              </a:rPr>
              <a:t>expéditeur du paquet doit </a:t>
            </a:r>
            <a:r>
              <a:rPr lang="fr-FR" sz="1800" b="1" i="1">
                <a:cs typeface="+mn-cs"/>
              </a:rPr>
              <a:t>mapper</a:t>
            </a:r>
            <a:r>
              <a:rPr lang="fr-FR" sz="1800">
                <a:cs typeface="+mn-cs"/>
              </a:rPr>
              <a:t> l</a:t>
            </a:r>
            <a:r>
              <a:rPr lang="ja-JP" altLang="fr-FR" sz="1800">
                <a:latin typeface="Arial"/>
                <a:cs typeface="+mn-cs"/>
              </a:rPr>
              <a:t>’</a:t>
            </a:r>
            <a:r>
              <a:rPr lang="fr-FR" sz="1800">
                <a:cs typeface="+mn-cs"/>
              </a:rPr>
              <a:t>adresse IP du destinataire final avec l</a:t>
            </a:r>
            <a:r>
              <a:rPr lang="ja-JP" altLang="fr-FR" sz="1800">
                <a:latin typeface="Arial"/>
                <a:cs typeface="+mn-cs"/>
              </a:rPr>
              <a:t>’</a:t>
            </a:r>
            <a:r>
              <a:rPr lang="fr-FR" sz="1800">
                <a:cs typeface="+mn-cs"/>
              </a:rPr>
              <a:t>adresse physique de ce même destinataire. IP acquiert cette adresse physique en diffusant un paquet de demande spécial (paquet requête ARP) qui contient l</a:t>
            </a:r>
            <a:r>
              <a:rPr lang="ja-JP" altLang="fr-FR" sz="1800">
                <a:latin typeface="Arial"/>
                <a:cs typeface="+mn-cs"/>
              </a:rPr>
              <a:t>’</a:t>
            </a:r>
            <a:r>
              <a:rPr lang="fr-FR" sz="1800">
                <a:cs typeface="+mn-cs"/>
              </a:rPr>
              <a:t>adresse IP du système de destination. Tous les systèmes disposant du protocole ARP sur le réseau IP local détectent ces messages à diffusion générale, et le système concerné répond en envoyant son adresse physique au demandeur (dans un paquet réponse ARP).</a:t>
            </a:r>
          </a:p>
        </p:txBody>
      </p:sp>
      <p:sp>
        <p:nvSpPr>
          <p:cNvPr id="56325" name="Text Box 5"/>
          <p:cNvSpPr txBox="1">
            <a:spLocks noChangeArrowheads="1"/>
          </p:cNvSpPr>
          <p:nvPr/>
        </p:nvSpPr>
        <p:spPr bwMode="auto">
          <a:xfrm>
            <a:off x="179388" y="4391025"/>
            <a:ext cx="8637587"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just">
              <a:defRPr/>
            </a:pPr>
            <a:r>
              <a:rPr lang="fr-FR" sz="1800">
                <a:cs typeface="+mn-cs"/>
              </a:rPr>
              <a:t>L</a:t>
            </a:r>
            <a:r>
              <a:rPr lang="ja-JP" altLang="fr-FR" sz="1800">
                <a:latin typeface="Arial"/>
                <a:cs typeface="+mn-cs"/>
              </a:rPr>
              <a:t>’</a:t>
            </a:r>
            <a:r>
              <a:rPr lang="fr-FR" sz="1800">
                <a:cs typeface="+mn-cs"/>
              </a:rPr>
              <a:t>adresse physique/IP est alors stockée dans le cache ARP du système demandeur en vue d</a:t>
            </a:r>
            <a:r>
              <a:rPr lang="ja-JP" altLang="fr-FR" sz="1800">
                <a:latin typeface="Arial"/>
                <a:cs typeface="+mn-cs"/>
              </a:rPr>
              <a:t>’</a:t>
            </a:r>
            <a:r>
              <a:rPr lang="fr-FR" sz="1800">
                <a:cs typeface="+mn-cs"/>
              </a:rPr>
              <a:t>une utilisation ultérieure. Dans la mesure où la réponse ARP peut également être diffusée sur le réseau, les autres systèmes du réseau peuvent utiliser cette information pour mettre à jour leurs caches ARP (utilisation de </a:t>
            </a:r>
            <a:r>
              <a:rPr lang="fr-FR" sz="1800" b="1" i="1">
                <a:cs typeface="+mn-cs"/>
              </a:rPr>
              <a:t>arp</a:t>
            </a:r>
            <a:r>
              <a:rPr lang="fr-FR" sz="1800">
                <a:cs typeface="+mn-cs"/>
              </a:rPr>
              <a:t> pour consultation des tables ARP)</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p:cNvSpPr>
            <a:spLocks noGrp="1"/>
          </p:cNvSpPr>
          <p:nvPr>
            <p:ph type="dt" sz="quarter" idx="10"/>
          </p:nvPr>
        </p:nvSpPr>
        <p:spPr/>
        <p:txBody>
          <a:bodyPr/>
          <a:lstStyle/>
          <a:p>
            <a:pPr>
              <a:defRPr/>
            </a:pPr>
            <a:r>
              <a:rPr lang="fr-FR"/>
              <a:t>© </a:t>
            </a:r>
            <a:fld id="{C3E36197-EC74-4F47-A1FE-BDEDD8E00415}" type="datetime1">
              <a:rPr lang="en-US"/>
              <a:pPr>
                <a:defRPr/>
              </a:pPr>
              <a:t>28/02/16</a:t>
            </a:fld>
            <a:r>
              <a:rPr lang="fr-FR"/>
              <a:t>, </a:t>
            </a:r>
          </a:p>
        </p:txBody>
      </p:sp>
      <p:sp>
        <p:nvSpPr>
          <p:cNvPr id="7" name="Footer Placeholder 3"/>
          <p:cNvSpPr>
            <a:spLocks noGrp="1"/>
          </p:cNvSpPr>
          <p:nvPr>
            <p:ph type="ftr" sz="quarter" idx="11"/>
          </p:nvPr>
        </p:nvSpPr>
        <p:spPr/>
        <p:txBody>
          <a:bodyPr/>
          <a:lstStyle/>
          <a:p>
            <a:pPr>
              <a:defRPr/>
            </a:pPr>
            <a:r>
              <a:rPr lang="fr-FR"/>
              <a:t>Georgios Arhodakis - Université Paris Dauphine</a:t>
            </a:r>
          </a:p>
        </p:txBody>
      </p:sp>
      <p:sp>
        <p:nvSpPr>
          <p:cNvPr id="8" name="Slide Number Placeholder 4"/>
          <p:cNvSpPr>
            <a:spLocks noGrp="1"/>
          </p:cNvSpPr>
          <p:nvPr>
            <p:ph type="sldNum" sz="quarter" idx="12"/>
          </p:nvPr>
        </p:nvSpPr>
        <p:spPr/>
        <p:txBody>
          <a:bodyPr/>
          <a:lstStyle/>
          <a:p>
            <a:pPr>
              <a:defRPr/>
            </a:pPr>
            <a:fld id="{3C0149A0-165B-204C-B6E5-232FDD6A63E7}" type="slidenum">
              <a:rPr lang="fr-FR"/>
              <a:pPr>
                <a:defRPr/>
              </a:pPr>
              <a:t>22</a:t>
            </a:fld>
            <a:endParaRPr lang="fr-FR"/>
          </a:p>
        </p:txBody>
      </p:sp>
      <p:sp>
        <p:nvSpPr>
          <p:cNvPr id="57346"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smtClean="0">
                <a:cs typeface="+mj-cs"/>
              </a:rPr>
              <a:t>Protocole ICMP</a:t>
            </a:r>
          </a:p>
        </p:txBody>
      </p:sp>
      <p:sp>
        <p:nvSpPr>
          <p:cNvPr id="57347" name="Text Box 3"/>
          <p:cNvSpPr txBox="1">
            <a:spLocks noChangeArrowheads="1"/>
          </p:cNvSpPr>
          <p:nvPr/>
        </p:nvSpPr>
        <p:spPr bwMode="auto">
          <a:xfrm>
            <a:off x="179388" y="628650"/>
            <a:ext cx="8637587"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just">
              <a:defRPr/>
            </a:pPr>
            <a:r>
              <a:rPr lang="fr-FR" sz="1800">
                <a:cs typeface="+mn-cs"/>
              </a:rPr>
              <a:t>Le Protocole Internet de Messages de Contrôle, appelé ICMP (</a:t>
            </a:r>
            <a:r>
              <a:rPr lang="en-US" sz="1800" b="1">
                <a:cs typeface="+mn-cs"/>
              </a:rPr>
              <a:t>I</a:t>
            </a:r>
            <a:r>
              <a:rPr lang="en-US" sz="1800">
                <a:cs typeface="+mn-cs"/>
              </a:rPr>
              <a:t>nternet </a:t>
            </a:r>
            <a:r>
              <a:rPr lang="en-US" sz="1800" b="1">
                <a:cs typeface="+mn-cs"/>
              </a:rPr>
              <a:t>C</a:t>
            </a:r>
            <a:r>
              <a:rPr lang="en-US" sz="1800">
                <a:cs typeface="+mn-cs"/>
              </a:rPr>
              <a:t>ontrol </a:t>
            </a:r>
            <a:r>
              <a:rPr lang="en-US" sz="1800" b="1">
                <a:cs typeface="+mn-cs"/>
              </a:rPr>
              <a:t>M</a:t>
            </a:r>
            <a:r>
              <a:rPr lang="en-US" sz="1800">
                <a:cs typeface="+mn-cs"/>
              </a:rPr>
              <a:t>essage  </a:t>
            </a:r>
            <a:r>
              <a:rPr lang="en-US" sz="1800" b="1">
                <a:cs typeface="+mn-cs"/>
              </a:rPr>
              <a:t>P</a:t>
            </a:r>
            <a:r>
              <a:rPr lang="en-US" sz="1800">
                <a:cs typeface="+mn-cs"/>
              </a:rPr>
              <a:t>rotocol</a:t>
            </a:r>
            <a:r>
              <a:rPr lang="fr-FR" sz="1800">
                <a:cs typeface="+mn-cs"/>
              </a:rPr>
              <a:t>) est un protocole de maintenance. Il permet à deux systèmes d</a:t>
            </a:r>
            <a:r>
              <a:rPr lang="ja-JP" altLang="fr-FR" sz="1800">
                <a:latin typeface="Arial"/>
                <a:cs typeface="+mn-cs"/>
              </a:rPr>
              <a:t>’</a:t>
            </a:r>
            <a:r>
              <a:rPr lang="fr-FR" sz="1800">
                <a:cs typeface="+mn-cs"/>
              </a:rPr>
              <a:t>un réseau IP de partager des informations </a:t>
            </a:r>
            <a:r>
              <a:rPr lang="fr-FR" sz="1800" b="1" i="1">
                <a:cs typeface="+mn-cs"/>
              </a:rPr>
              <a:t>d</a:t>
            </a:r>
            <a:r>
              <a:rPr lang="ja-JP" altLang="fr-FR" sz="1800" b="1" i="1">
                <a:latin typeface="Arial"/>
                <a:cs typeface="+mn-cs"/>
              </a:rPr>
              <a:t>’</a:t>
            </a:r>
            <a:r>
              <a:rPr lang="fr-FR" sz="1800" b="1" i="1">
                <a:cs typeface="+mn-cs"/>
              </a:rPr>
              <a:t>état</a:t>
            </a:r>
            <a:r>
              <a:rPr lang="fr-FR" sz="1800">
                <a:cs typeface="+mn-cs"/>
              </a:rPr>
              <a:t> et </a:t>
            </a:r>
            <a:r>
              <a:rPr lang="fr-FR" sz="1800" b="1" i="1">
                <a:cs typeface="+mn-cs"/>
              </a:rPr>
              <a:t>d</a:t>
            </a:r>
            <a:r>
              <a:rPr lang="ja-JP" altLang="fr-FR" sz="1800" b="1" i="1">
                <a:latin typeface="Arial"/>
                <a:cs typeface="+mn-cs"/>
              </a:rPr>
              <a:t>’</a:t>
            </a:r>
            <a:r>
              <a:rPr lang="fr-FR" sz="1800" b="1" i="1">
                <a:cs typeface="+mn-cs"/>
              </a:rPr>
              <a:t>erreur</a:t>
            </a:r>
            <a:r>
              <a:rPr lang="fr-FR" sz="1800">
                <a:cs typeface="+mn-cs"/>
              </a:rPr>
              <a:t>. Ces informations peuvent être utilisées par les protocoles de niveau supérieur pour corriger les problèmes de transmission ou par les administrateurs de réseau pour détecter les problèmes liés au réseau.</a:t>
            </a:r>
          </a:p>
        </p:txBody>
      </p:sp>
      <p:sp>
        <p:nvSpPr>
          <p:cNvPr id="57348" name="Text Box 4"/>
          <p:cNvSpPr txBox="1">
            <a:spLocks noChangeArrowheads="1"/>
          </p:cNvSpPr>
          <p:nvPr/>
        </p:nvSpPr>
        <p:spPr bwMode="auto">
          <a:xfrm>
            <a:off x="179388" y="2686050"/>
            <a:ext cx="8637587"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just">
              <a:defRPr/>
            </a:pPr>
            <a:r>
              <a:rPr lang="fr-FR" sz="1800">
                <a:cs typeface="+mn-cs"/>
              </a:rPr>
              <a:t>Bien que les paquets ICMP soient </a:t>
            </a:r>
            <a:r>
              <a:rPr lang="fr-FR" sz="1800" b="1" i="1">
                <a:cs typeface="+mn-cs"/>
              </a:rPr>
              <a:t>encapsulés</a:t>
            </a:r>
            <a:r>
              <a:rPr lang="fr-FR" sz="1800">
                <a:cs typeface="+mn-cs"/>
              </a:rPr>
              <a:t> à l</a:t>
            </a:r>
            <a:r>
              <a:rPr lang="ja-JP" altLang="fr-FR" sz="1800">
                <a:latin typeface="Arial"/>
                <a:cs typeface="+mn-cs"/>
              </a:rPr>
              <a:t>’</a:t>
            </a:r>
            <a:r>
              <a:rPr lang="fr-FR" sz="1800">
                <a:cs typeface="+mn-cs"/>
              </a:rPr>
              <a:t>intérieur de paquets IP, ils ne sont pas considérés comme relevant d</a:t>
            </a:r>
            <a:r>
              <a:rPr lang="ja-JP" altLang="fr-FR" sz="1800">
                <a:latin typeface="Arial"/>
                <a:cs typeface="+mn-cs"/>
              </a:rPr>
              <a:t>’</a:t>
            </a:r>
            <a:r>
              <a:rPr lang="fr-FR" sz="1800">
                <a:cs typeface="+mn-cs"/>
              </a:rPr>
              <a:t>un protocole de niveau supérieur (ICMP est nécessaire pour tous les réseaux IP).</a:t>
            </a:r>
          </a:p>
        </p:txBody>
      </p:sp>
      <p:sp>
        <p:nvSpPr>
          <p:cNvPr id="57349" name="Text Box 5"/>
          <p:cNvSpPr txBox="1">
            <a:spLocks noChangeArrowheads="1"/>
          </p:cNvSpPr>
          <p:nvPr/>
        </p:nvSpPr>
        <p:spPr bwMode="auto">
          <a:xfrm>
            <a:off x="179388" y="4527550"/>
            <a:ext cx="8637587"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just">
              <a:defRPr/>
            </a:pPr>
            <a:r>
              <a:rPr lang="fr-FR" sz="1800">
                <a:cs typeface="+mn-cs"/>
              </a:rPr>
              <a:t>L</a:t>
            </a:r>
            <a:r>
              <a:rPr lang="ja-JP" altLang="fr-FR" sz="1800">
                <a:latin typeface="Arial"/>
                <a:cs typeface="+mn-cs"/>
              </a:rPr>
              <a:t>’</a:t>
            </a:r>
            <a:r>
              <a:rPr lang="fr-FR" sz="1800">
                <a:cs typeface="+mn-cs"/>
              </a:rPr>
              <a:t>utilitaire </a:t>
            </a:r>
            <a:r>
              <a:rPr lang="fr-FR" sz="1800" b="1" i="1">
                <a:cs typeface="+mn-cs"/>
              </a:rPr>
              <a:t>ping</a:t>
            </a:r>
            <a:r>
              <a:rPr lang="fr-FR" sz="1800">
                <a:cs typeface="+mn-cs"/>
              </a:rPr>
              <a:t> utilise les paquets ICMP </a:t>
            </a:r>
            <a:r>
              <a:rPr lang="ja-JP" altLang="fr-FR" sz="1800">
                <a:latin typeface="Arial"/>
                <a:cs typeface="+mn-cs"/>
              </a:rPr>
              <a:t>‘</a:t>
            </a:r>
            <a:r>
              <a:rPr lang="fr-FR" sz="1800" i="1">
                <a:cs typeface="+mn-cs"/>
              </a:rPr>
              <a:t>demande d</a:t>
            </a:r>
            <a:r>
              <a:rPr lang="ja-JP" altLang="fr-FR" sz="1800" i="1">
                <a:latin typeface="Arial"/>
                <a:cs typeface="+mn-cs"/>
              </a:rPr>
              <a:t>’</a:t>
            </a:r>
            <a:r>
              <a:rPr lang="fr-FR" sz="1800" i="1">
                <a:cs typeface="+mn-cs"/>
              </a:rPr>
              <a:t>écho</a:t>
            </a:r>
            <a:r>
              <a:rPr lang="ja-JP" altLang="fr-FR" sz="1800">
                <a:latin typeface="Arial"/>
                <a:cs typeface="+mn-cs"/>
              </a:rPr>
              <a:t>’</a:t>
            </a:r>
            <a:r>
              <a:rPr lang="fr-FR" sz="1800">
                <a:cs typeface="+mn-cs"/>
              </a:rPr>
              <a:t> et </a:t>
            </a:r>
            <a:r>
              <a:rPr lang="ja-JP" altLang="fr-FR" sz="1800">
                <a:latin typeface="Arial"/>
                <a:cs typeface="+mn-cs"/>
              </a:rPr>
              <a:t>‘</a:t>
            </a:r>
            <a:r>
              <a:rPr lang="fr-FR" sz="1800" i="1">
                <a:cs typeface="+mn-cs"/>
              </a:rPr>
              <a:t>réponse en écho</a:t>
            </a:r>
            <a:r>
              <a:rPr lang="ja-JP" altLang="fr-FR" sz="1800">
                <a:latin typeface="Arial"/>
                <a:cs typeface="+mn-cs"/>
              </a:rPr>
              <a:t>’</a:t>
            </a:r>
            <a:r>
              <a:rPr lang="fr-FR" sz="1800">
                <a:cs typeface="+mn-cs"/>
              </a:rPr>
              <a:t> afin de déterminer si un système donné d</a:t>
            </a:r>
            <a:r>
              <a:rPr lang="ja-JP" altLang="fr-FR" sz="1800">
                <a:latin typeface="Arial"/>
                <a:cs typeface="+mn-cs"/>
              </a:rPr>
              <a:t>’</a:t>
            </a:r>
            <a:r>
              <a:rPr lang="fr-FR" sz="1800">
                <a:cs typeface="+mn-cs"/>
              </a:rPr>
              <a:t>un réseau IP fonctionne. C</a:t>
            </a:r>
            <a:r>
              <a:rPr lang="ja-JP" altLang="fr-FR" sz="1800">
                <a:latin typeface="Arial"/>
                <a:cs typeface="+mn-cs"/>
              </a:rPr>
              <a:t>’</a:t>
            </a:r>
            <a:r>
              <a:rPr lang="fr-FR" sz="1800">
                <a:cs typeface="+mn-cs"/>
              </a:rPr>
              <a:t>est pourquoi l</a:t>
            </a:r>
            <a:r>
              <a:rPr lang="ja-JP" altLang="fr-FR" sz="1800">
                <a:latin typeface="Arial"/>
                <a:cs typeface="+mn-cs"/>
              </a:rPr>
              <a:t>’</a:t>
            </a:r>
            <a:r>
              <a:rPr lang="fr-FR" sz="1800">
                <a:cs typeface="+mn-cs"/>
              </a:rPr>
              <a:t>utilitaire </a:t>
            </a:r>
            <a:r>
              <a:rPr lang="fr-FR" sz="1800" b="1" i="1">
                <a:cs typeface="+mn-cs"/>
              </a:rPr>
              <a:t>ping</a:t>
            </a:r>
            <a:r>
              <a:rPr lang="fr-FR" sz="1800">
                <a:cs typeface="+mn-cs"/>
              </a:rPr>
              <a:t> est utilisé pour diagnostiquer les défaillances au niveau d</a:t>
            </a:r>
            <a:r>
              <a:rPr lang="ja-JP" altLang="fr-FR" sz="1800">
                <a:latin typeface="Arial"/>
                <a:cs typeface="+mn-cs"/>
              </a:rPr>
              <a:t>’</a:t>
            </a:r>
            <a:r>
              <a:rPr lang="fr-FR" sz="1800">
                <a:cs typeface="+mn-cs"/>
              </a:rPr>
              <a:t>un réseau IP ou des </a:t>
            </a:r>
            <a:r>
              <a:rPr lang="fr-FR" sz="1800" b="1" i="1">
                <a:cs typeface="+mn-cs"/>
              </a:rPr>
              <a:t>routeurs</a:t>
            </a:r>
            <a:r>
              <a:rPr lang="fr-FR" sz="1800">
                <a:cs typeface="+mn-cs"/>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p:cNvSpPr>
            <a:spLocks noGrp="1"/>
          </p:cNvSpPr>
          <p:nvPr>
            <p:ph type="dt" sz="quarter" idx="10"/>
          </p:nvPr>
        </p:nvSpPr>
        <p:spPr/>
        <p:txBody>
          <a:bodyPr/>
          <a:lstStyle/>
          <a:p>
            <a:pPr>
              <a:defRPr/>
            </a:pPr>
            <a:r>
              <a:rPr lang="fr-FR"/>
              <a:t>© </a:t>
            </a:r>
            <a:fld id="{16D2BF2A-2226-0E4C-B982-D6375788D6B9}" type="datetime1">
              <a:rPr lang="en-US"/>
              <a:pPr>
                <a:defRPr/>
              </a:pPr>
              <a:t>28/02/16</a:t>
            </a:fld>
            <a:r>
              <a:rPr lang="fr-FR"/>
              <a:t>, </a:t>
            </a:r>
          </a:p>
        </p:txBody>
      </p:sp>
      <p:sp>
        <p:nvSpPr>
          <p:cNvPr id="7" name="Footer Placeholder 3"/>
          <p:cNvSpPr>
            <a:spLocks noGrp="1"/>
          </p:cNvSpPr>
          <p:nvPr>
            <p:ph type="ftr" sz="quarter" idx="11"/>
          </p:nvPr>
        </p:nvSpPr>
        <p:spPr/>
        <p:txBody>
          <a:bodyPr/>
          <a:lstStyle/>
          <a:p>
            <a:pPr>
              <a:defRPr/>
            </a:pPr>
            <a:r>
              <a:rPr lang="fr-FR"/>
              <a:t>Georgios Arhodakis - Université Paris Dauphine</a:t>
            </a:r>
          </a:p>
        </p:txBody>
      </p:sp>
      <p:sp>
        <p:nvSpPr>
          <p:cNvPr id="8" name="Slide Number Placeholder 4"/>
          <p:cNvSpPr>
            <a:spLocks noGrp="1"/>
          </p:cNvSpPr>
          <p:nvPr>
            <p:ph type="sldNum" sz="quarter" idx="12"/>
          </p:nvPr>
        </p:nvSpPr>
        <p:spPr/>
        <p:txBody>
          <a:bodyPr/>
          <a:lstStyle/>
          <a:p>
            <a:pPr>
              <a:defRPr/>
            </a:pPr>
            <a:fld id="{2882A4BA-0728-624F-876F-84392E6E85C2}" type="slidenum">
              <a:rPr lang="fr-FR"/>
              <a:pPr>
                <a:defRPr/>
              </a:pPr>
              <a:t>23</a:t>
            </a:fld>
            <a:endParaRPr lang="fr-FR"/>
          </a:p>
        </p:txBody>
      </p:sp>
      <p:sp>
        <p:nvSpPr>
          <p:cNvPr id="53250"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smtClean="0">
                <a:cs typeface="+mj-cs"/>
              </a:rPr>
              <a:t>Protocole TCP</a:t>
            </a:r>
          </a:p>
        </p:txBody>
      </p:sp>
      <p:sp>
        <p:nvSpPr>
          <p:cNvPr id="53251" name="Text Box 3"/>
          <p:cNvSpPr txBox="1">
            <a:spLocks noChangeArrowheads="1"/>
          </p:cNvSpPr>
          <p:nvPr/>
        </p:nvSpPr>
        <p:spPr bwMode="auto">
          <a:xfrm>
            <a:off x="179388" y="898525"/>
            <a:ext cx="8637587"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just">
              <a:defRPr/>
            </a:pPr>
            <a:r>
              <a:rPr lang="fr-FR" sz="1800">
                <a:cs typeface="+mn-cs"/>
              </a:rPr>
              <a:t>Le protocole de niveau supérieur et le plus répandu de la suite est TCP (</a:t>
            </a:r>
            <a:r>
              <a:rPr lang="fr-FR" sz="1800" b="1">
                <a:cs typeface="+mn-cs"/>
              </a:rPr>
              <a:t>T</a:t>
            </a:r>
            <a:r>
              <a:rPr lang="fr-FR" sz="1800">
                <a:cs typeface="+mn-cs"/>
              </a:rPr>
              <a:t>ransmission </a:t>
            </a:r>
            <a:r>
              <a:rPr lang="fr-FR" sz="1800" b="1">
                <a:cs typeface="+mn-cs"/>
              </a:rPr>
              <a:t>C</a:t>
            </a:r>
            <a:r>
              <a:rPr lang="fr-FR" sz="1800">
                <a:cs typeface="+mn-cs"/>
              </a:rPr>
              <a:t>ontrol </a:t>
            </a:r>
            <a:r>
              <a:rPr lang="fr-FR" sz="1800" b="1">
                <a:cs typeface="+mn-cs"/>
              </a:rPr>
              <a:t>P</a:t>
            </a:r>
            <a:r>
              <a:rPr lang="fr-FR" sz="1800">
                <a:cs typeface="+mn-cs"/>
              </a:rPr>
              <a:t>rotocol). Il offre un service fiable de remise des paquets, orienté connexion, au dessus de (ou </a:t>
            </a:r>
            <a:r>
              <a:rPr lang="fr-FR" sz="1800" b="1" i="1">
                <a:cs typeface="+mn-cs"/>
              </a:rPr>
              <a:t>encapsulé</a:t>
            </a:r>
            <a:r>
              <a:rPr lang="fr-FR" sz="1800">
                <a:cs typeface="+mn-cs"/>
              </a:rPr>
              <a:t> dans) IP.</a:t>
            </a:r>
          </a:p>
        </p:txBody>
      </p:sp>
      <p:sp>
        <p:nvSpPr>
          <p:cNvPr id="53252" name="Text Box 4"/>
          <p:cNvSpPr txBox="1">
            <a:spLocks noChangeArrowheads="1"/>
          </p:cNvSpPr>
          <p:nvPr/>
        </p:nvSpPr>
        <p:spPr bwMode="auto">
          <a:xfrm>
            <a:off x="179388" y="1978025"/>
            <a:ext cx="8637587"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just">
              <a:defRPr/>
            </a:pPr>
            <a:r>
              <a:rPr lang="fr-FR" sz="1800">
                <a:cs typeface="+mn-cs"/>
              </a:rPr>
              <a:t>TCP garantit la remise des paquets et l</a:t>
            </a:r>
            <a:r>
              <a:rPr lang="ja-JP" altLang="fr-FR" sz="1800">
                <a:latin typeface="Arial"/>
                <a:cs typeface="+mn-cs"/>
              </a:rPr>
              <a:t>’</a:t>
            </a:r>
            <a:r>
              <a:rPr lang="fr-FR" sz="1800">
                <a:cs typeface="+mn-cs"/>
              </a:rPr>
              <a:t>ordre approprié des données ainsi qu</a:t>
            </a:r>
            <a:r>
              <a:rPr lang="ja-JP" altLang="fr-FR" sz="1800">
                <a:latin typeface="Arial"/>
                <a:cs typeface="+mn-cs"/>
              </a:rPr>
              <a:t>’</a:t>
            </a:r>
            <a:r>
              <a:rPr lang="fr-FR" sz="1800">
                <a:cs typeface="+mn-cs"/>
              </a:rPr>
              <a:t>il fournit une fonctionnalité de somme de contrôle qui vérifie l</a:t>
            </a:r>
            <a:r>
              <a:rPr lang="ja-JP" altLang="fr-FR" sz="1800">
                <a:latin typeface="Arial"/>
                <a:cs typeface="+mn-cs"/>
              </a:rPr>
              <a:t>’</a:t>
            </a:r>
            <a:r>
              <a:rPr lang="fr-FR" sz="1800">
                <a:cs typeface="+mn-cs"/>
              </a:rPr>
              <a:t>intégrité de l</a:t>
            </a:r>
            <a:r>
              <a:rPr lang="ja-JP" altLang="fr-FR" sz="1800">
                <a:latin typeface="Arial"/>
                <a:cs typeface="+mn-cs"/>
              </a:rPr>
              <a:t>’</a:t>
            </a:r>
            <a:r>
              <a:rPr lang="fr-FR" sz="1800">
                <a:cs typeface="+mn-cs"/>
              </a:rPr>
              <a:t>en-tête des paquets et des données qu</a:t>
            </a:r>
            <a:r>
              <a:rPr lang="ja-JP" altLang="fr-FR" sz="1800">
                <a:latin typeface="Arial"/>
                <a:cs typeface="+mn-cs"/>
              </a:rPr>
              <a:t>’</a:t>
            </a:r>
            <a:r>
              <a:rPr lang="fr-FR" sz="1800">
                <a:cs typeface="+mn-cs"/>
              </a:rPr>
              <a:t>ils contiennent.</a:t>
            </a:r>
          </a:p>
        </p:txBody>
      </p:sp>
      <p:sp>
        <p:nvSpPr>
          <p:cNvPr id="53253" name="Text Box 5"/>
          <p:cNvSpPr txBox="1">
            <a:spLocks noChangeArrowheads="1"/>
          </p:cNvSpPr>
          <p:nvPr/>
        </p:nvSpPr>
        <p:spPr bwMode="auto">
          <a:xfrm>
            <a:off x="179388" y="3057525"/>
            <a:ext cx="8637587"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just">
              <a:defRPr/>
            </a:pPr>
            <a:r>
              <a:rPr lang="fr-FR" sz="1800">
                <a:cs typeface="+mn-cs"/>
              </a:rPr>
              <a:t>Si un paquet TCP est endommagé ou perdu par le réseau au cours de la transmission, TCP retransmet ce paquet. Cette fiabilité fait de TCP un protocole bien adapté pour la transmission des données lors d</a:t>
            </a:r>
            <a:r>
              <a:rPr lang="ja-JP" altLang="fr-FR" sz="1800">
                <a:latin typeface="Arial"/>
                <a:cs typeface="+mn-cs"/>
              </a:rPr>
              <a:t>’</a:t>
            </a:r>
            <a:r>
              <a:rPr lang="fr-FR" sz="1800">
                <a:cs typeface="+mn-cs"/>
              </a:rPr>
              <a:t>une session, pour les applications C/S et les services importants, tels que le courrier électronique. Toutefois, cette fiabilité engendre des contraintes. En effet, dans le cas des en-têtes TCP, des bits supplémentaires sont nécessaires afin de remettre les informations dans l</a:t>
            </a:r>
            <a:r>
              <a:rPr lang="ja-JP" altLang="fr-FR" sz="1800">
                <a:latin typeface="Arial"/>
                <a:cs typeface="+mn-cs"/>
              </a:rPr>
              <a:t>’</a:t>
            </a:r>
            <a:r>
              <a:rPr lang="fr-FR" sz="1800">
                <a:cs typeface="+mn-cs"/>
              </a:rPr>
              <a:t>ordre approprié ainsi qu</a:t>
            </a:r>
            <a:r>
              <a:rPr lang="ja-JP" altLang="fr-FR" sz="1800">
                <a:latin typeface="Arial"/>
                <a:cs typeface="+mn-cs"/>
              </a:rPr>
              <a:t>’</a:t>
            </a:r>
            <a:r>
              <a:rPr lang="fr-FR" sz="1800">
                <a:cs typeface="+mn-cs"/>
              </a:rPr>
              <a:t>une somme de contrôle obligatoire afin de garantir la fiabilité de l</a:t>
            </a:r>
            <a:r>
              <a:rPr lang="ja-JP" altLang="fr-FR" sz="1800">
                <a:latin typeface="Arial"/>
                <a:cs typeface="+mn-cs"/>
              </a:rPr>
              <a:t>’</a:t>
            </a:r>
            <a:r>
              <a:rPr lang="fr-FR" sz="1800">
                <a:cs typeface="+mn-cs"/>
              </a:rPr>
              <a:t>en-tête des paquets TCP et des données qu</a:t>
            </a:r>
            <a:r>
              <a:rPr lang="ja-JP" altLang="fr-FR" sz="1800">
                <a:latin typeface="Arial"/>
                <a:cs typeface="+mn-cs"/>
              </a:rPr>
              <a:t>’</a:t>
            </a:r>
            <a:r>
              <a:rPr lang="fr-FR" sz="1800">
                <a:cs typeface="+mn-cs"/>
              </a:rPr>
              <a:t>ils contiennent. Afin de garantir la bonne remise des données, le destinataire doit émettre un accusé de réception. Ces accusés de réception (</a:t>
            </a:r>
            <a:r>
              <a:rPr lang="fr-FR" sz="1800" b="1" i="1">
                <a:cs typeface="+mn-cs"/>
              </a:rPr>
              <a:t>Ack</a:t>
            </a:r>
            <a:r>
              <a:rPr lang="fr-FR" sz="1800">
                <a:cs typeface="+mn-cs"/>
              </a:rPr>
              <a:t>) génèrent un supplément de trafic sur le réseau, ralentissent le débit de transmission des données en faveur d</a:t>
            </a:r>
            <a:r>
              <a:rPr lang="ja-JP" altLang="fr-FR" sz="1800">
                <a:latin typeface="Arial"/>
                <a:cs typeface="+mn-cs"/>
              </a:rPr>
              <a:t>’</a:t>
            </a:r>
            <a:r>
              <a:rPr lang="fr-FR" sz="1800">
                <a:cs typeface="+mn-cs"/>
              </a:rPr>
              <a:t>une plus grande fiabilité. Afin de réduire l</a:t>
            </a:r>
            <a:r>
              <a:rPr lang="ja-JP" altLang="fr-FR" sz="1800">
                <a:latin typeface="Arial"/>
                <a:cs typeface="+mn-cs"/>
              </a:rPr>
              <a:t>’</a:t>
            </a:r>
            <a:r>
              <a:rPr lang="fr-FR" sz="1800">
                <a:cs typeface="+mn-cs"/>
              </a:rPr>
              <a:t>impact des performances, la plupart des hôtes envoient un accusé de réception pour tout autre segment ou après le dépassement d</a:t>
            </a:r>
            <a:r>
              <a:rPr lang="ja-JP" altLang="fr-FR" sz="1800">
                <a:latin typeface="Arial"/>
                <a:cs typeface="+mn-cs"/>
              </a:rPr>
              <a:t>’</a:t>
            </a:r>
            <a:r>
              <a:rPr lang="fr-FR" sz="1800">
                <a:cs typeface="+mn-cs"/>
              </a:rPr>
              <a:t>un délai prédéfini.</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a:spLocks noGrp="1"/>
          </p:cNvSpPr>
          <p:nvPr>
            <p:ph type="dt" sz="quarter" idx="10"/>
          </p:nvPr>
        </p:nvSpPr>
        <p:spPr/>
        <p:txBody>
          <a:bodyPr/>
          <a:lstStyle/>
          <a:p>
            <a:pPr>
              <a:defRPr/>
            </a:pPr>
            <a:r>
              <a:rPr lang="fr-FR"/>
              <a:t>© </a:t>
            </a:r>
            <a:fld id="{6B88F00D-2A19-3747-BBCF-5418589BD98B}" type="datetime1">
              <a:rPr lang="en-US"/>
              <a:pPr>
                <a:defRPr/>
              </a:pPr>
              <a:t>28/02/16</a:t>
            </a:fld>
            <a:r>
              <a:rPr lang="fr-FR"/>
              <a:t>, </a:t>
            </a:r>
          </a:p>
        </p:txBody>
      </p:sp>
      <p:sp>
        <p:nvSpPr>
          <p:cNvPr id="6" name="Footer Placeholder 3"/>
          <p:cNvSpPr>
            <a:spLocks noGrp="1"/>
          </p:cNvSpPr>
          <p:nvPr>
            <p:ph type="ftr" sz="quarter" idx="11"/>
          </p:nvPr>
        </p:nvSpPr>
        <p:spPr/>
        <p:txBody>
          <a:bodyPr/>
          <a:lstStyle/>
          <a:p>
            <a:pPr>
              <a:defRPr/>
            </a:pPr>
            <a:r>
              <a:rPr lang="fr-FR"/>
              <a:t>Georgios Arhodakis - Université Paris Dauphine</a:t>
            </a:r>
          </a:p>
        </p:txBody>
      </p:sp>
      <p:sp>
        <p:nvSpPr>
          <p:cNvPr id="7" name="Slide Number Placeholder 4"/>
          <p:cNvSpPr>
            <a:spLocks noGrp="1"/>
          </p:cNvSpPr>
          <p:nvPr>
            <p:ph type="sldNum" sz="quarter" idx="12"/>
          </p:nvPr>
        </p:nvSpPr>
        <p:spPr/>
        <p:txBody>
          <a:bodyPr/>
          <a:lstStyle/>
          <a:p>
            <a:pPr>
              <a:defRPr/>
            </a:pPr>
            <a:fld id="{9B6BC0C8-02E7-6945-8810-AD22EFA78F97}" type="slidenum">
              <a:rPr lang="fr-FR"/>
              <a:pPr>
                <a:defRPr/>
              </a:pPr>
              <a:t>24</a:t>
            </a:fld>
            <a:endParaRPr lang="fr-FR"/>
          </a:p>
        </p:txBody>
      </p:sp>
      <p:sp>
        <p:nvSpPr>
          <p:cNvPr id="54274"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smtClean="0">
                <a:cs typeface="+mj-cs"/>
              </a:rPr>
              <a:t>Protocole UDP</a:t>
            </a:r>
          </a:p>
        </p:txBody>
      </p:sp>
      <p:sp>
        <p:nvSpPr>
          <p:cNvPr id="54275" name="Text Box 3"/>
          <p:cNvSpPr txBox="1">
            <a:spLocks noChangeArrowheads="1"/>
          </p:cNvSpPr>
          <p:nvPr/>
        </p:nvSpPr>
        <p:spPr bwMode="auto">
          <a:xfrm>
            <a:off x="179388" y="898525"/>
            <a:ext cx="8637587"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just">
              <a:defRPr/>
            </a:pPr>
            <a:r>
              <a:rPr lang="fr-FR" sz="1800">
                <a:cs typeface="+mn-cs"/>
              </a:rPr>
              <a:t>UDP (</a:t>
            </a:r>
            <a:r>
              <a:rPr lang="en-US" sz="1800" b="1">
                <a:cs typeface="+mn-cs"/>
              </a:rPr>
              <a:t>U</a:t>
            </a:r>
            <a:r>
              <a:rPr lang="en-US" sz="1800">
                <a:cs typeface="+mn-cs"/>
              </a:rPr>
              <a:t>ser </a:t>
            </a:r>
            <a:r>
              <a:rPr lang="en-US" sz="1800" b="1">
                <a:cs typeface="+mn-cs"/>
              </a:rPr>
              <a:t>D</a:t>
            </a:r>
            <a:r>
              <a:rPr lang="en-US" sz="1800">
                <a:cs typeface="+mn-cs"/>
              </a:rPr>
              <a:t>atagram </a:t>
            </a:r>
            <a:r>
              <a:rPr lang="en-US" sz="1800" b="1">
                <a:cs typeface="+mn-cs"/>
              </a:rPr>
              <a:t>P</a:t>
            </a:r>
            <a:r>
              <a:rPr lang="en-US" sz="1800">
                <a:cs typeface="+mn-cs"/>
              </a:rPr>
              <a:t>rotocol</a:t>
            </a:r>
            <a:r>
              <a:rPr lang="fr-FR" sz="1800">
                <a:cs typeface="+mn-cs"/>
              </a:rPr>
              <a:t>), un complément du protocole TCP, offre un service de </a:t>
            </a:r>
            <a:r>
              <a:rPr lang="fr-FR" sz="1800" b="1">
                <a:cs typeface="+mn-cs"/>
              </a:rPr>
              <a:t>datagrammes </a:t>
            </a:r>
            <a:r>
              <a:rPr lang="fr-FR" sz="1800">
                <a:cs typeface="+mn-cs"/>
              </a:rPr>
              <a:t>sans connexion qui ne garantit ni la remise ni l</a:t>
            </a:r>
            <a:r>
              <a:rPr lang="ja-JP" altLang="fr-FR" sz="1800">
                <a:latin typeface="Arial"/>
                <a:cs typeface="+mn-cs"/>
              </a:rPr>
              <a:t>’</a:t>
            </a:r>
            <a:r>
              <a:rPr lang="fr-FR" sz="1800">
                <a:cs typeface="+mn-cs"/>
              </a:rPr>
              <a:t>ordre des paquets délivrés (comme IP).</a:t>
            </a:r>
          </a:p>
        </p:txBody>
      </p:sp>
      <p:sp>
        <p:nvSpPr>
          <p:cNvPr id="54276" name="Text Box 4"/>
          <p:cNvSpPr txBox="1">
            <a:spLocks noChangeArrowheads="1"/>
          </p:cNvSpPr>
          <p:nvPr/>
        </p:nvSpPr>
        <p:spPr bwMode="auto">
          <a:xfrm>
            <a:off x="179388" y="1981200"/>
            <a:ext cx="8637587"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just">
              <a:defRPr/>
            </a:pPr>
            <a:r>
              <a:rPr lang="fr-FR" sz="1800">
                <a:cs typeface="+mn-cs"/>
              </a:rPr>
              <a:t>Les protocoles de niveau supérieur ou les applications peuvent fournir des mécanismes de fiabilité en plus de UDP/IP. Les sommes de contrôle des données sont facultatives dans le protocole UDP. Ceci permet d</a:t>
            </a:r>
            <a:r>
              <a:rPr lang="ja-JP" altLang="fr-FR" sz="1800">
                <a:latin typeface="Arial"/>
                <a:cs typeface="+mn-cs"/>
              </a:rPr>
              <a:t>’</a:t>
            </a:r>
            <a:r>
              <a:rPr lang="fr-FR" sz="1800">
                <a:cs typeface="+mn-cs"/>
              </a:rPr>
              <a:t>échanger des données sur des réseaux à fiabilité élevée sans utiliser inutilement des ressources réseau ou du temps de traitement. Lorsque les sommes de contrôle du protocole UDP sont utilisées, elles valident l</a:t>
            </a:r>
            <a:r>
              <a:rPr lang="ja-JP" altLang="fr-FR" sz="1800">
                <a:latin typeface="Arial"/>
                <a:cs typeface="+mn-cs"/>
              </a:rPr>
              <a:t>’</a:t>
            </a:r>
            <a:r>
              <a:rPr lang="fr-FR" sz="1800">
                <a:cs typeface="+mn-cs"/>
              </a:rPr>
              <a:t>intégrité de l</a:t>
            </a:r>
            <a:r>
              <a:rPr lang="ja-JP" altLang="fr-FR" sz="1800">
                <a:latin typeface="Arial"/>
                <a:cs typeface="+mn-cs"/>
              </a:rPr>
              <a:t>’</a:t>
            </a:r>
            <a:r>
              <a:rPr lang="fr-FR" sz="1800">
                <a:cs typeface="+mn-cs"/>
              </a:rPr>
              <a:t>en-tête et des données. Les accusés de réception ne sont pas mis en œuvre par le protocole UDP mais par les protocoles de niveau supérieur. Le protocole UDP prend également en charge l</a:t>
            </a:r>
            <a:r>
              <a:rPr lang="ja-JP" altLang="fr-FR" sz="1800">
                <a:latin typeface="Arial"/>
                <a:cs typeface="+mn-cs"/>
              </a:rPr>
              <a:t>’</a:t>
            </a:r>
            <a:r>
              <a:rPr lang="fr-FR" sz="1800">
                <a:cs typeface="+mn-cs"/>
              </a:rPr>
              <a:t>envoi de données d</a:t>
            </a:r>
            <a:r>
              <a:rPr lang="ja-JP" altLang="fr-FR" sz="1800">
                <a:latin typeface="Arial"/>
                <a:cs typeface="+mn-cs"/>
              </a:rPr>
              <a:t>’</a:t>
            </a:r>
            <a:r>
              <a:rPr lang="fr-FR" sz="1800">
                <a:cs typeface="+mn-cs"/>
              </a:rPr>
              <a:t>un unique expéditeur vers plusieurs destinataires.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a:spLocks noGrp="1"/>
          </p:cNvSpPr>
          <p:nvPr>
            <p:ph type="dt" sz="quarter" idx="10"/>
          </p:nvPr>
        </p:nvSpPr>
        <p:spPr/>
        <p:txBody>
          <a:bodyPr/>
          <a:lstStyle/>
          <a:p>
            <a:pPr>
              <a:defRPr/>
            </a:pPr>
            <a:r>
              <a:rPr lang="fr-FR"/>
              <a:t>© </a:t>
            </a:r>
            <a:fld id="{C48F4589-BA36-BD4C-B8E1-8A0498DC4608}" type="datetime1">
              <a:rPr lang="en-US"/>
              <a:pPr>
                <a:defRPr/>
              </a:pPr>
              <a:t>28/02/16</a:t>
            </a:fld>
            <a:r>
              <a:rPr lang="fr-FR"/>
              <a:t>, </a:t>
            </a:r>
          </a:p>
        </p:txBody>
      </p:sp>
      <p:sp>
        <p:nvSpPr>
          <p:cNvPr id="6" name="Footer Placeholder 3"/>
          <p:cNvSpPr>
            <a:spLocks noGrp="1"/>
          </p:cNvSpPr>
          <p:nvPr>
            <p:ph type="ftr" sz="quarter" idx="11"/>
          </p:nvPr>
        </p:nvSpPr>
        <p:spPr/>
        <p:txBody>
          <a:bodyPr/>
          <a:lstStyle/>
          <a:p>
            <a:pPr>
              <a:defRPr/>
            </a:pPr>
            <a:r>
              <a:rPr lang="fr-FR"/>
              <a:t>Georgios Arhodakis - Université Paris Dauphine</a:t>
            </a:r>
          </a:p>
        </p:txBody>
      </p:sp>
      <p:sp>
        <p:nvSpPr>
          <p:cNvPr id="7" name="Slide Number Placeholder 4"/>
          <p:cNvSpPr>
            <a:spLocks noGrp="1"/>
          </p:cNvSpPr>
          <p:nvPr>
            <p:ph type="sldNum" sz="quarter" idx="12"/>
          </p:nvPr>
        </p:nvSpPr>
        <p:spPr/>
        <p:txBody>
          <a:bodyPr/>
          <a:lstStyle/>
          <a:p>
            <a:pPr>
              <a:defRPr/>
            </a:pPr>
            <a:fld id="{695E77EF-9DCA-7B4E-B096-0B564D05F3AB}" type="slidenum">
              <a:rPr lang="fr-FR"/>
              <a:pPr>
                <a:defRPr/>
              </a:pPr>
              <a:t>25</a:t>
            </a:fld>
            <a:endParaRPr lang="fr-FR"/>
          </a:p>
        </p:txBody>
      </p:sp>
      <p:sp>
        <p:nvSpPr>
          <p:cNvPr id="58370"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smtClean="0">
                <a:cs typeface="+mj-cs"/>
              </a:rPr>
              <a:t>Routage</a:t>
            </a:r>
          </a:p>
        </p:txBody>
      </p:sp>
      <p:sp>
        <p:nvSpPr>
          <p:cNvPr id="58371" name="Text Box 3"/>
          <p:cNvSpPr txBox="1">
            <a:spLocks noChangeArrowheads="1"/>
          </p:cNvSpPr>
          <p:nvPr/>
        </p:nvSpPr>
        <p:spPr bwMode="auto">
          <a:xfrm>
            <a:off x="179388" y="1200150"/>
            <a:ext cx="8637587"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just">
              <a:defRPr/>
            </a:pPr>
            <a:r>
              <a:rPr lang="fr-FR" sz="1800">
                <a:cs typeface="+mn-cs"/>
              </a:rPr>
              <a:t>Les réseaux sont interconnectés par des routeurs. Il s</a:t>
            </a:r>
            <a:r>
              <a:rPr lang="ja-JP" altLang="fr-FR" sz="1800">
                <a:latin typeface="Arial"/>
                <a:cs typeface="+mn-cs"/>
              </a:rPr>
              <a:t>’</a:t>
            </a:r>
            <a:r>
              <a:rPr lang="fr-FR" sz="1800">
                <a:cs typeface="+mn-cs"/>
              </a:rPr>
              <a:t>agit de périphériques transférant les paquets IP d</a:t>
            </a:r>
            <a:r>
              <a:rPr lang="ja-JP" altLang="fr-FR" sz="1800">
                <a:latin typeface="Arial"/>
                <a:cs typeface="+mn-cs"/>
              </a:rPr>
              <a:t>’</a:t>
            </a:r>
            <a:r>
              <a:rPr lang="fr-FR" sz="1800">
                <a:cs typeface="+mn-cs"/>
              </a:rPr>
              <a:t>un réseau vers un autre. Il vous est possible, pour chaque ordinateur d</a:t>
            </a:r>
            <a:r>
              <a:rPr lang="ja-JP" altLang="fr-FR" sz="1800">
                <a:latin typeface="Arial"/>
                <a:cs typeface="+mn-cs"/>
              </a:rPr>
              <a:t>’</a:t>
            </a:r>
            <a:r>
              <a:rPr lang="fr-FR" sz="1800">
                <a:cs typeface="+mn-cs"/>
              </a:rPr>
              <a:t>un réseau, de gérer une table comportant une entrée pour chaque autre ordinateur ou réseau avec lequel l</a:t>
            </a:r>
            <a:r>
              <a:rPr lang="ja-JP" altLang="fr-FR" sz="1800">
                <a:latin typeface="Arial"/>
                <a:cs typeface="+mn-cs"/>
              </a:rPr>
              <a:t>’</a:t>
            </a:r>
            <a:r>
              <a:rPr lang="fr-FR" sz="1800">
                <a:cs typeface="+mn-cs"/>
              </a:rPr>
              <a:t>ordinateur local communique.Toutefois, pour des raisons d</a:t>
            </a:r>
            <a:r>
              <a:rPr lang="ja-JP" altLang="fr-FR" sz="1800">
                <a:latin typeface="Arial"/>
                <a:cs typeface="+mn-cs"/>
              </a:rPr>
              <a:t>’</a:t>
            </a:r>
            <a:r>
              <a:rPr lang="fr-FR" sz="1800">
                <a:cs typeface="+mn-cs"/>
              </a:rPr>
              <a:t>ordre pratique, la passerelle (routeur) par défaut est utilisée à la place (il s</a:t>
            </a:r>
            <a:r>
              <a:rPr lang="ja-JP" altLang="fr-FR" sz="1800">
                <a:latin typeface="Arial"/>
                <a:cs typeface="+mn-cs"/>
              </a:rPr>
              <a:t>’</a:t>
            </a:r>
            <a:r>
              <a:rPr lang="fr-FR" sz="1800">
                <a:cs typeface="+mn-cs"/>
              </a:rPr>
              <a:t>agit d</a:t>
            </a:r>
            <a:r>
              <a:rPr lang="ja-JP" altLang="fr-FR" sz="1800">
                <a:latin typeface="Arial"/>
                <a:cs typeface="+mn-cs"/>
              </a:rPr>
              <a:t>’</a:t>
            </a:r>
            <a:r>
              <a:rPr lang="fr-FR" sz="1800">
                <a:cs typeface="+mn-cs"/>
              </a:rPr>
              <a:t>un ordinateur connecté au sous-réseau local et à d</a:t>
            </a:r>
            <a:r>
              <a:rPr lang="ja-JP" altLang="fr-FR" sz="1800">
                <a:latin typeface="Arial"/>
                <a:cs typeface="+mn-cs"/>
              </a:rPr>
              <a:t>’</a:t>
            </a:r>
            <a:r>
              <a:rPr lang="fr-FR" sz="1800">
                <a:cs typeface="+mn-cs"/>
              </a:rPr>
              <a:t>autres réseaux. Il connaît les identificateurs des autres réseaux de l</a:t>
            </a:r>
            <a:r>
              <a:rPr lang="ja-JP" altLang="fr-FR" sz="1800">
                <a:latin typeface="Arial"/>
                <a:cs typeface="+mn-cs"/>
              </a:rPr>
              <a:t>’</a:t>
            </a:r>
            <a:r>
              <a:rPr lang="fr-FR" sz="1800">
                <a:cs typeface="+mn-cs"/>
              </a:rPr>
              <a:t>inter réseau et le moyen d</a:t>
            </a:r>
            <a:r>
              <a:rPr lang="ja-JP" altLang="fr-FR" sz="1800">
                <a:latin typeface="Arial"/>
                <a:cs typeface="+mn-cs"/>
              </a:rPr>
              <a:t>’</a:t>
            </a:r>
            <a:r>
              <a:rPr lang="fr-FR" sz="1800">
                <a:cs typeface="+mn-cs"/>
              </a:rPr>
              <a:t>entrer en communication avec eux. Il n</a:t>
            </a:r>
            <a:r>
              <a:rPr lang="ja-JP" altLang="fr-FR" sz="1800">
                <a:latin typeface="Arial"/>
                <a:cs typeface="+mn-cs"/>
              </a:rPr>
              <a:t>’</a:t>
            </a:r>
            <a:r>
              <a:rPr lang="fr-FR" sz="1800">
                <a:cs typeface="+mn-cs"/>
              </a:rPr>
              <a:t>est requis que pour les ordinateurs faisant partie d</a:t>
            </a:r>
            <a:r>
              <a:rPr lang="ja-JP" altLang="fr-FR" sz="1800">
                <a:latin typeface="Arial"/>
                <a:cs typeface="+mn-cs"/>
              </a:rPr>
              <a:t>’</a:t>
            </a:r>
            <a:r>
              <a:rPr lang="fr-FR" sz="1800">
                <a:cs typeface="+mn-cs"/>
              </a:rPr>
              <a:t>un inter réseau).</a:t>
            </a:r>
          </a:p>
        </p:txBody>
      </p:sp>
      <p:sp>
        <p:nvSpPr>
          <p:cNvPr id="58372" name="Text Box 4"/>
          <p:cNvSpPr txBox="1">
            <a:spLocks noChangeArrowheads="1"/>
          </p:cNvSpPr>
          <p:nvPr/>
        </p:nvSpPr>
        <p:spPr bwMode="auto">
          <a:xfrm>
            <a:off x="179388" y="3730625"/>
            <a:ext cx="8637587"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just">
              <a:defRPr/>
            </a:pPr>
            <a:r>
              <a:rPr lang="fr-FR" sz="1800">
                <a:cs typeface="+mn-cs"/>
              </a:rPr>
              <a:t>Lors le protocole IP se prépare à envoyer un paquet, il insère l</a:t>
            </a:r>
            <a:r>
              <a:rPr lang="ja-JP" altLang="fr-FR" sz="1800">
                <a:latin typeface="Arial"/>
                <a:cs typeface="+mn-cs"/>
              </a:rPr>
              <a:t>’</a:t>
            </a:r>
            <a:r>
              <a:rPr lang="fr-FR" sz="1800">
                <a:cs typeface="+mn-cs"/>
              </a:rPr>
              <a:t>adresse IP locale (source) et l</a:t>
            </a:r>
            <a:r>
              <a:rPr lang="ja-JP" altLang="fr-FR" sz="1800">
                <a:latin typeface="Arial"/>
                <a:cs typeface="+mn-cs"/>
              </a:rPr>
              <a:t>’</a:t>
            </a:r>
            <a:r>
              <a:rPr lang="fr-FR" sz="1800">
                <a:cs typeface="+mn-cs"/>
              </a:rPr>
              <a:t>adresse de destination du paquet dans l</a:t>
            </a:r>
            <a:r>
              <a:rPr lang="ja-JP" altLang="fr-FR" sz="1800">
                <a:latin typeface="Arial"/>
                <a:cs typeface="+mn-cs"/>
              </a:rPr>
              <a:t>’</a:t>
            </a:r>
            <a:r>
              <a:rPr lang="fr-FR" sz="1800">
                <a:cs typeface="+mn-cs"/>
              </a:rPr>
              <a:t>en-tête IP. Il examine ensuite l</a:t>
            </a:r>
            <a:r>
              <a:rPr lang="ja-JP" altLang="fr-FR" sz="1800">
                <a:latin typeface="Arial"/>
                <a:cs typeface="+mn-cs"/>
              </a:rPr>
              <a:t>’</a:t>
            </a:r>
            <a:r>
              <a:rPr lang="fr-FR" sz="1800">
                <a:cs typeface="+mn-cs"/>
              </a:rPr>
              <a:t>adresse de destination, la compare avec le contenu d</a:t>
            </a:r>
            <a:r>
              <a:rPr lang="ja-JP" altLang="fr-FR" sz="1800">
                <a:latin typeface="Arial"/>
                <a:cs typeface="+mn-cs"/>
              </a:rPr>
              <a:t>’</a:t>
            </a:r>
            <a:r>
              <a:rPr lang="fr-FR" sz="1800">
                <a:cs typeface="+mn-cs"/>
              </a:rPr>
              <a:t>un table d</a:t>
            </a:r>
            <a:r>
              <a:rPr lang="ja-JP" altLang="fr-FR" sz="1800">
                <a:latin typeface="Arial"/>
                <a:cs typeface="+mn-cs"/>
              </a:rPr>
              <a:t>’</a:t>
            </a:r>
            <a:r>
              <a:rPr lang="fr-FR" sz="1800">
                <a:cs typeface="+mn-cs"/>
              </a:rPr>
              <a:t>itinéraires mise à jour localement et entreprend l</a:t>
            </a:r>
            <a:r>
              <a:rPr lang="ja-JP" altLang="fr-FR" sz="1800">
                <a:latin typeface="Arial"/>
                <a:cs typeface="+mn-cs"/>
              </a:rPr>
              <a:t>’</a:t>
            </a:r>
            <a:r>
              <a:rPr lang="fr-FR" sz="1800">
                <a:cs typeface="+mn-cs"/>
              </a:rPr>
              <a:t>action appropriée en fonction du résultat de ses recherches. Les trois actions possibles sont les suivantes:</a:t>
            </a:r>
          </a:p>
          <a:p>
            <a:pPr lvl="1" algn="just">
              <a:defRPr/>
            </a:pPr>
            <a:r>
              <a:rPr lang="fr-FR" sz="1800">
                <a:cs typeface="+mn-cs"/>
              </a:rPr>
              <a:t>Il peut transmettre le paquet à une couche de protocole supérieure à IP sur l</a:t>
            </a:r>
            <a:r>
              <a:rPr lang="ja-JP" altLang="fr-FR" sz="1800">
                <a:latin typeface="Arial"/>
                <a:cs typeface="+mn-cs"/>
              </a:rPr>
              <a:t>’</a:t>
            </a:r>
            <a:r>
              <a:rPr lang="fr-FR" sz="1800">
                <a:cs typeface="+mn-cs"/>
              </a:rPr>
              <a:t>hôte local,</a:t>
            </a:r>
          </a:p>
          <a:p>
            <a:pPr lvl="1" algn="just">
              <a:defRPr/>
            </a:pPr>
            <a:r>
              <a:rPr lang="fr-FR" sz="1800">
                <a:cs typeface="+mn-cs"/>
              </a:rPr>
              <a:t>Il peut être transféré à l</a:t>
            </a:r>
            <a:r>
              <a:rPr lang="ja-JP" altLang="fr-FR" sz="1800">
                <a:latin typeface="Arial"/>
                <a:cs typeface="+mn-cs"/>
              </a:rPr>
              <a:t>’</a:t>
            </a:r>
            <a:r>
              <a:rPr lang="fr-FR" sz="1800">
                <a:cs typeface="+mn-cs"/>
              </a:rPr>
              <a:t>aide d</a:t>
            </a:r>
            <a:r>
              <a:rPr lang="ja-JP" altLang="fr-FR" sz="1800">
                <a:latin typeface="Arial"/>
                <a:cs typeface="+mn-cs"/>
              </a:rPr>
              <a:t>’</a:t>
            </a:r>
            <a:r>
              <a:rPr lang="fr-FR" sz="1800">
                <a:cs typeface="+mn-cs"/>
              </a:rPr>
              <a:t>une des cartes réseaux connectées localement,</a:t>
            </a:r>
          </a:p>
          <a:p>
            <a:pPr lvl="1" algn="just">
              <a:defRPr/>
            </a:pPr>
            <a:r>
              <a:rPr lang="fr-FR" sz="1800">
                <a:cs typeface="+mn-cs"/>
              </a:rPr>
              <a:t>Il peut être supprimé.</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a:spLocks noGrp="1"/>
          </p:cNvSpPr>
          <p:nvPr>
            <p:ph type="dt" sz="quarter" idx="10"/>
          </p:nvPr>
        </p:nvSpPr>
        <p:spPr/>
        <p:txBody>
          <a:bodyPr/>
          <a:lstStyle/>
          <a:p>
            <a:pPr>
              <a:defRPr/>
            </a:pPr>
            <a:r>
              <a:rPr lang="fr-FR"/>
              <a:t>© </a:t>
            </a:r>
            <a:fld id="{4969F10A-9170-AB48-9A92-2B199AE2F1DF}" type="datetime1">
              <a:rPr lang="en-US"/>
              <a:pPr>
                <a:defRPr/>
              </a:pPr>
              <a:t>28/02/16</a:t>
            </a:fld>
            <a:r>
              <a:rPr lang="fr-FR"/>
              <a:t>, </a:t>
            </a:r>
          </a:p>
        </p:txBody>
      </p:sp>
      <p:sp>
        <p:nvSpPr>
          <p:cNvPr id="6" name="Footer Placeholder 3"/>
          <p:cNvSpPr>
            <a:spLocks noGrp="1"/>
          </p:cNvSpPr>
          <p:nvPr>
            <p:ph type="ftr" sz="quarter" idx="11"/>
          </p:nvPr>
        </p:nvSpPr>
        <p:spPr/>
        <p:txBody>
          <a:bodyPr/>
          <a:lstStyle/>
          <a:p>
            <a:pPr>
              <a:defRPr/>
            </a:pPr>
            <a:r>
              <a:rPr lang="fr-FR"/>
              <a:t>Georgios Arhodakis - Université Paris Dauphine</a:t>
            </a:r>
          </a:p>
        </p:txBody>
      </p:sp>
      <p:sp>
        <p:nvSpPr>
          <p:cNvPr id="7" name="Slide Number Placeholder 4"/>
          <p:cNvSpPr>
            <a:spLocks noGrp="1"/>
          </p:cNvSpPr>
          <p:nvPr>
            <p:ph type="sldNum" sz="quarter" idx="12"/>
          </p:nvPr>
        </p:nvSpPr>
        <p:spPr/>
        <p:txBody>
          <a:bodyPr/>
          <a:lstStyle/>
          <a:p>
            <a:pPr>
              <a:defRPr/>
            </a:pPr>
            <a:fld id="{F85D103E-7342-8A46-A343-88A30F92BC80}" type="slidenum">
              <a:rPr lang="fr-FR"/>
              <a:pPr>
                <a:defRPr/>
              </a:pPr>
              <a:t>26</a:t>
            </a:fld>
            <a:endParaRPr lang="fr-FR"/>
          </a:p>
        </p:txBody>
      </p:sp>
      <p:sp>
        <p:nvSpPr>
          <p:cNvPr id="59394"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smtClean="0">
                <a:cs typeface="+mj-cs"/>
              </a:rPr>
              <a:t>Routage</a:t>
            </a:r>
          </a:p>
        </p:txBody>
      </p:sp>
      <p:sp>
        <p:nvSpPr>
          <p:cNvPr id="59395" name="Text Box 3"/>
          <p:cNvSpPr txBox="1">
            <a:spLocks noChangeArrowheads="1"/>
          </p:cNvSpPr>
          <p:nvPr/>
        </p:nvSpPr>
        <p:spPr bwMode="auto">
          <a:xfrm>
            <a:off x="179388" y="1068388"/>
            <a:ext cx="8637587" cy="256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just">
              <a:defRPr/>
            </a:pPr>
            <a:r>
              <a:rPr lang="fr-FR" sz="1800">
                <a:cs typeface="+mn-cs"/>
              </a:rPr>
              <a:t>La recherche dans la table d</a:t>
            </a:r>
            <a:r>
              <a:rPr lang="ja-JP" altLang="fr-FR" sz="1800">
                <a:latin typeface="Arial"/>
                <a:cs typeface="+mn-cs"/>
              </a:rPr>
              <a:t>’</a:t>
            </a:r>
            <a:r>
              <a:rPr lang="fr-FR" sz="1800">
                <a:cs typeface="+mn-cs"/>
              </a:rPr>
              <a:t>itinéraires d</a:t>
            </a:r>
            <a:r>
              <a:rPr lang="ja-JP" altLang="fr-FR" sz="1800">
                <a:latin typeface="Arial"/>
                <a:cs typeface="+mn-cs"/>
              </a:rPr>
              <a:t>’</a:t>
            </a:r>
            <a:r>
              <a:rPr lang="fr-FR" sz="1800">
                <a:cs typeface="+mn-cs"/>
              </a:rPr>
              <a:t>une adresse correspondant à l</a:t>
            </a:r>
            <a:r>
              <a:rPr lang="ja-JP" altLang="fr-FR" sz="1800">
                <a:latin typeface="Arial"/>
                <a:cs typeface="+mn-cs"/>
              </a:rPr>
              <a:t>’</a:t>
            </a:r>
            <a:r>
              <a:rPr lang="fr-FR" sz="1800">
                <a:cs typeface="+mn-cs"/>
              </a:rPr>
              <a:t>adresse de destination s</a:t>
            </a:r>
            <a:r>
              <a:rPr lang="ja-JP" altLang="fr-FR" sz="1800">
                <a:latin typeface="Arial"/>
                <a:cs typeface="+mn-cs"/>
              </a:rPr>
              <a:t>’</a:t>
            </a:r>
            <a:r>
              <a:rPr lang="fr-FR" sz="1800">
                <a:cs typeface="+mn-cs"/>
              </a:rPr>
              <a:t>effectue du particulier vers le général dans l</a:t>
            </a:r>
            <a:r>
              <a:rPr lang="ja-JP" altLang="fr-FR" sz="1800">
                <a:latin typeface="Arial"/>
                <a:cs typeface="+mn-cs"/>
              </a:rPr>
              <a:t>’</a:t>
            </a:r>
            <a:r>
              <a:rPr lang="fr-FR" sz="1800">
                <a:cs typeface="+mn-cs"/>
              </a:rPr>
              <a:t>ordre suivant:</a:t>
            </a:r>
          </a:p>
          <a:p>
            <a:pPr lvl="1" algn="just">
              <a:defRPr/>
            </a:pPr>
            <a:r>
              <a:rPr lang="fr-FR" sz="1800">
                <a:cs typeface="+mn-cs"/>
              </a:rPr>
              <a:t>Une correspondance exacte est recherchée dans la table (itinéraire de l</a:t>
            </a:r>
            <a:r>
              <a:rPr lang="ja-JP" altLang="fr-FR" sz="1800">
                <a:latin typeface="Arial"/>
                <a:cs typeface="+mn-cs"/>
              </a:rPr>
              <a:t>’</a:t>
            </a:r>
            <a:r>
              <a:rPr lang="fr-FR" sz="1800">
                <a:cs typeface="+mn-cs"/>
              </a:rPr>
              <a:t>hôte),</a:t>
            </a:r>
          </a:p>
          <a:p>
            <a:pPr lvl="1" algn="just">
              <a:defRPr/>
            </a:pPr>
            <a:r>
              <a:rPr lang="fr-FR" sz="1800">
                <a:cs typeface="+mn-cs"/>
              </a:rPr>
              <a:t>La partie hôte est retirée de l</a:t>
            </a:r>
            <a:r>
              <a:rPr lang="ja-JP" altLang="fr-FR" sz="1800">
                <a:latin typeface="Arial"/>
                <a:cs typeface="+mn-cs"/>
              </a:rPr>
              <a:t>’</a:t>
            </a:r>
            <a:r>
              <a:rPr lang="fr-FR" sz="1800">
                <a:cs typeface="+mn-cs"/>
              </a:rPr>
              <a:t>adresse de destination et une correspondance est recherchée dans la table (itinéraire du sous-réseau),</a:t>
            </a:r>
          </a:p>
          <a:p>
            <a:pPr lvl="1" algn="just">
              <a:defRPr/>
            </a:pPr>
            <a:r>
              <a:rPr lang="fr-FR" sz="1800">
                <a:cs typeface="+mn-cs"/>
              </a:rPr>
              <a:t>La partie sous-réseau est retirée de l</a:t>
            </a:r>
            <a:r>
              <a:rPr lang="ja-JP" altLang="fr-FR" sz="1800">
                <a:latin typeface="Arial"/>
                <a:cs typeface="+mn-cs"/>
              </a:rPr>
              <a:t>’</a:t>
            </a:r>
            <a:r>
              <a:rPr lang="fr-FR" sz="1800">
                <a:cs typeface="+mn-cs"/>
              </a:rPr>
              <a:t>adresse de destination et une correspondance est recherchée dans la table (itinéraire du réseau),</a:t>
            </a:r>
          </a:p>
          <a:p>
            <a:pPr lvl="1" algn="just">
              <a:defRPr/>
            </a:pPr>
            <a:r>
              <a:rPr lang="fr-FR" sz="1800">
                <a:cs typeface="+mn-cs"/>
              </a:rPr>
              <a:t>La passerelle par défaut est utilisée,</a:t>
            </a:r>
          </a:p>
          <a:p>
            <a:pPr lvl="1" algn="just">
              <a:defRPr/>
            </a:pPr>
            <a:r>
              <a:rPr lang="fr-FR" sz="1800">
                <a:cs typeface="+mn-cs"/>
              </a:rPr>
              <a:t>Si aucune passerelle par défaut n</a:t>
            </a:r>
            <a:r>
              <a:rPr lang="ja-JP" altLang="fr-FR" sz="1800">
                <a:latin typeface="Arial"/>
                <a:cs typeface="+mn-cs"/>
              </a:rPr>
              <a:t>’</a:t>
            </a:r>
            <a:r>
              <a:rPr lang="fr-FR" sz="1800">
                <a:cs typeface="+mn-cs"/>
              </a:rPr>
              <a:t>a été spécifiée, le paquet est supprimé</a:t>
            </a:r>
          </a:p>
        </p:txBody>
      </p:sp>
      <p:sp>
        <p:nvSpPr>
          <p:cNvPr id="59396" name="Text Box 4"/>
          <p:cNvSpPr txBox="1">
            <a:spLocks noChangeArrowheads="1"/>
          </p:cNvSpPr>
          <p:nvPr/>
        </p:nvSpPr>
        <p:spPr bwMode="auto">
          <a:xfrm>
            <a:off x="179388" y="4281488"/>
            <a:ext cx="8637587"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just">
              <a:defRPr/>
            </a:pPr>
            <a:r>
              <a:rPr lang="fr-FR" sz="1800">
                <a:cs typeface="+mn-cs"/>
              </a:rPr>
              <a:t>La passerelle par défaut pouvant contenir des informations sur les identificateurs d</a:t>
            </a:r>
            <a:r>
              <a:rPr lang="ja-JP" altLang="fr-FR" sz="1800">
                <a:latin typeface="Arial"/>
                <a:cs typeface="+mn-cs"/>
              </a:rPr>
              <a:t>’</a:t>
            </a:r>
            <a:r>
              <a:rPr lang="fr-FR" sz="1800">
                <a:cs typeface="+mn-cs"/>
              </a:rPr>
              <a:t>autres réseaux de l</a:t>
            </a:r>
            <a:r>
              <a:rPr lang="ja-JP" altLang="fr-FR" sz="1800">
                <a:latin typeface="Arial"/>
                <a:cs typeface="+mn-cs"/>
              </a:rPr>
              <a:t>’</a:t>
            </a:r>
            <a:r>
              <a:rPr lang="fr-FR" sz="1800">
                <a:cs typeface="+mn-cs"/>
              </a:rPr>
              <a:t>inter réseau, elle peut transférer le paquet vers d</a:t>
            </a:r>
            <a:r>
              <a:rPr lang="ja-JP" altLang="fr-FR" sz="1800">
                <a:latin typeface="Arial"/>
                <a:cs typeface="+mn-cs"/>
              </a:rPr>
              <a:t>’</a:t>
            </a:r>
            <a:r>
              <a:rPr lang="fr-FR" sz="1800">
                <a:cs typeface="+mn-cs"/>
              </a:rPr>
              <a:t>autres routeurs jusqu</a:t>
            </a:r>
            <a:r>
              <a:rPr lang="ja-JP" altLang="fr-FR" sz="1800">
                <a:latin typeface="Arial"/>
                <a:cs typeface="+mn-cs"/>
              </a:rPr>
              <a:t>’</a:t>
            </a:r>
            <a:r>
              <a:rPr lang="fr-FR" sz="1800">
                <a:cs typeface="+mn-cs"/>
              </a:rPr>
              <a:t>à ce qu</a:t>
            </a:r>
            <a:r>
              <a:rPr lang="ja-JP" altLang="fr-FR" sz="1800">
                <a:latin typeface="Arial"/>
                <a:cs typeface="+mn-cs"/>
              </a:rPr>
              <a:t>’</a:t>
            </a:r>
            <a:r>
              <a:rPr lang="fr-FR" sz="1800">
                <a:cs typeface="+mn-cs"/>
              </a:rPr>
              <a:t>il soit enfin remis au routeur connecté à la destination spécifiée. Cette procédure est appelée routage.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Date Placeholder 2"/>
          <p:cNvSpPr>
            <a:spLocks noGrp="1"/>
          </p:cNvSpPr>
          <p:nvPr>
            <p:ph type="dt" sz="quarter" idx="10"/>
          </p:nvPr>
        </p:nvSpPr>
        <p:spPr/>
        <p:txBody>
          <a:bodyPr/>
          <a:lstStyle/>
          <a:p>
            <a:pPr>
              <a:defRPr/>
            </a:pPr>
            <a:r>
              <a:rPr lang="fr-FR"/>
              <a:t>© </a:t>
            </a:r>
            <a:fld id="{77BC4335-9CE6-9B42-93F7-9B4C2F5B04AC}" type="datetime1">
              <a:rPr lang="en-US"/>
              <a:pPr>
                <a:defRPr/>
              </a:pPr>
              <a:t>28/02/16</a:t>
            </a:fld>
            <a:r>
              <a:rPr lang="fr-FR"/>
              <a:t>, </a:t>
            </a:r>
          </a:p>
        </p:txBody>
      </p:sp>
      <p:sp>
        <p:nvSpPr>
          <p:cNvPr id="25" name="Footer Placeholder 3"/>
          <p:cNvSpPr>
            <a:spLocks noGrp="1"/>
          </p:cNvSpPr>
          <p:nvPr>
            <p:ph type="ftr" sz="quarter" idx="11"/>
          </p:nvPr>
        </p:nvSpPr>
        <p:spPr/>
        <p:txBody>
          <a:bodyPr/>
          <a:lstStyle/>
          <a:p>
            <a:pPr>
              <a:defRPr/>
            </a:pPr>
            <a:r>
              <a:rPr lang="fr-FR"/>
              <a:t>Georgios Arhodakis - Université Paris Dauphine</a:t>
            </a:r>
          </a:p>
        </p:txBody>
      </p:sp>
      <p:sp>
        <p:nvSpPr>
          <p:cNvPr id="26" name="Slide Number Placeholder 4"/>
          <p:cNvSpPr>
            <a:spLocks noGrp="1"/>
          </p:cNvSpPr>
          <p:nvPr>
            <p:ph type="sldNum" sz="quarter" idx="12"/>
          </p:nvPr>
        </p:nvSpPr>
        <p:spPr/>
        <p:txBody>
          <a:bodyPr/>
          <a:lstStyle/>
          <a:p>
            <a:pPr>
              <a:defRPr/>
            </a:pPr>
            <a:fld id="{95E34F74-F00F-C64A-B6D2-482798A6D336}" type="slidenum">
              <a:rPr lang="fr-FR"/>
              <a:pPr>
                <a:defRPr/>
              </a:pPr>
              <a:t>27</a:t>
            </a:fld>
            <a:endParaRPr lang="fr-FR"/>
          </a:p>
        </p:txBody>
      </p:sp>
      <p:sp>
        <p:nvSpPr>
          <p:cNvPr id="43010" name="Rectangle 2"/>
          <p:cNvSpPr>
            <a:spLocks noGrp="1" noChangeArrowheads="1"/>
          </p:cNvSpPr>
          <p:nvPr>
            <p:ph type="title"/>
          </p:nvPr>
        </p:nvSpPr>
        <p:spPr>
          <a:xfrm>
            <a:off x="533400" y="0"/>
            <a:ext cx="8077200" cy="701675"/>
          </a:xfrm>
        </p:spPr>
        <p:txBody>
          <a:bodyPr>
            <a:spAutoFit/>
          </a:bodyPr>
          <a:lstStyle/>
          <a:p>
            <a:pPr eaLnBrk="1" hangingPunct="1">
              <a:defRPr/>
            </a:pPr>
            <a:r>
              <a:rPr lang="fr-FR" sz="4000" smtClean="0">
                <a:cs typeface="+mj-cs"/>
              </a:rPr>
              <a:t>La pile du protocole TCP/IP</a:t>
            </a:r>
          </a:p>
        </p:txBody>
      </p:sp>
      <p:cxnSp>
        <p:nvCxnSpPr>
          <p:cNvPr id="43011" name="AutoShape 3"/>
          <p:cNvCxnSpPr>
            <a:cxnSpLocks noChangeShapeType="1"/>
            <a:stCxn id="44044" idx="3"/>
            <a:endCxn id="44049" idx="1"/>
          </p:cNvCxnSpPr>
          <p:nvPr/>
        </p:nvCxnSpPr>
        <p:spPr bwMode="auto">
          <a:xfrm>
            <a:off x="1979613" y="2338388"/>
            <a:ext cx="1619250" cy="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012" name="AutoShape 4"/>
          <p:cNvCxnSpPr>
            <a:cxnSpLocks noChangeShapeType="1"/>
            <a:stCxn id="44043" idx="3"/>
            <a:endCxn id="44048" idx="1"/>
          </p:cNvCxnSpPr>
          <p:nvPr/>
        </p:nvCxnSpPr>
        <p:spPr bwMode="auto">
          <a:xfrm>
            <a:off x="1979613" y="3059113"/>
            <a:ext cx="1619250" cy="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013" name="AutoShape 5"/>
          <p:cNvCxnSpPr>
            <a:cxnSpLocks noChangeShapeType="1"/>
            <a:stCxn id="44041" idx="3"/>
            <a:endCxn id="44045" idx="1"/>
          </p:cNvCxnSpPr>
          <p:nvPr/>
        </p:nvCxnSpPr>
        <p:spPr bwMode="auto">
          <a:xfrm>
            <a:off x="1979613" y="4498975"/>
            <a:ext cx="1619250" cy="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014" name="AutoShape 6"/>
          <p:cNvCxnSpPr>
            <a:cxnSpLocks noChangeShapeType="1"/>
            <a:stCxn id="44042" idx="3"/>
            <a:endCxn id="44046" idx="1"/>
          </p:cNvCxnSpPr>
          <p:nvPr/>
        </p:nvCxnSpPr>
        <p:spPr bwMode="auto">
          <a:xfrm>
            <a:off x="1979613" y="3778250"/>
            <a:ext cx="1619250" cy="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4041" name="Rectangle 7"/>
          <p:cNvSpPr>
            <a:spLocks noChangeArrowheads="1"/>
          </p:cNvSpPr>
          <p:nvPr/>
        </p:nvSpPr>
        <p:spPr bwMode="auto">
          <a:xfrm>
            <a:off x="179388" y="4138613"/>
            <a:ext cx="1800225" cy="719137"/>
          </a:xfrm>
          <a:prstGeom prst="rect">
            <a:avLst/>
          </a:prstGeom>
          <a:solidFill>
            <a:srgbClr val="F8F8F8"/>
          </a:solidFill>
          <a:ln w="9525">
            <a:solidFill>
              <a:schemeClr val="tx1"/>
            </a:solidFill>
            <a:miter lim="800000"/>
            <a:headEnd/>
            <a:tailEnd/>
          </a:ln>
          <a:effectLst>
            <a:prstShdw prst="shdw13" dist="53882" dir="13500000">
              <a:schemeClr val="bg2">
                <a:alpha val="74997"/>
              </a:schemeClr>
            </a:prstShdw>
          </a:effectLst>
        </p:spPr>
        <p:txBody>
          <a:bodyPr lIns="0" tIns="0" rIns="0" bIns="0" anchor="ctr"/>
          <a:lstStyle/>
          <a:p>
            <a:pPr algn="ctr"/>
            <a:r>
              <a:rPr lang="fr-FR" sz="1600"/>
              <a:t>Network Interface Carte (matériel)</a:t>
            </a:r>
          </a:p>
        </p:txBody>
      </p:sp>
      <p:sp>
        <p:nvSpPr>
          <p:cNvPr id="44042" name="Rectangle 8"/>
          <p:cNvSpPr>
            <a:spLocks noChangeArrowheads="1"/>
          </p:cNvSpPr>
          <p:nvPr/>
        </p:nvSpPr>
        <p:spPr bwMode="auto">
          <a:xfrm>
            <a:off x="179388" y="3417888"/>
            <a:ext cx="1800225" cy="719137"/>
          </a:xfrm>
          <a:prstGeom prst="rect">
            <a:avLst/>
          </a:prstGeom>
          <a:solidFill>
            <a:srgbClr val="EAEAEA"/>
          </a:solidFill>
          <a:ln w="9525">
            <a:solidFill>
              <a:schemeClr val="tx1"/>
            </a:solidFill>
            <a:miter lim="800000"/>
            <a:headEnd/>
            <a:tailEnd/>
          </a:ln>
          <a:effectLst>
            <a:prstShdw prst="shdw13" dist="53882" dir="13500000">
              <a:schemeClr val="bg2">
                <a:alpha val="74997"/>
              </a:schemeClr>
            </a:prstShdw>
          </a:effectLst>
        </p:spPr>
        <p:txBody>
          <a:bodyPr lIns="0" tIns="0" rIns="0" bIns="0" anchor="ctr"/>
          <a:lstStyle/>
          <a:p>
            <a:pPr algn="ctr"/>
            <a:r>
              <a:rPr lang="en-US" sz="1600"/>
              <a:t>Network</a:t>
            </a:r>
          </a:p>
        </p:txBody>
      </p:sp>
      <p:sp>
        <p:nvSpPr>
          <p:cNvPr id="44043" name="Rectangle 9"/>
          <p:cNvSpPr>
            <a:spLocks noChangeArrowheads="1"/>
          </p:cNvSpPr>
          <p:nvPr/>
        </p:nvSpPr>
        <p:spPr bwMode="auto">
          <a:xfrm>
            <a:off x="179388" y="2698750"/>
            <a:ext cx="1800225" cy="719138"/>
          </a:xfrm>
          <a:prstGeom prst="rect">
            <a:avLst/>
          </a:prstGeom>
          <a:solidFill>
            <a:srgbClr val="DDDDDD"/>
          </a:solidFill>
          <a:ln w="9525">
            <a:solidFill>
              <a:schemeClr val="tx1"/>
            </a:solidFill>
            <a:miter lim="800000"/>
            <a:headEnd/>
            <a:tailEnd/>
          </a:ln>
          <a:effectLst>
            <a:prstShdw prst="shdw13" dist="53882" dir="13500000">
              <a:schemeClr val="bg2">
                <a:alpha val="74997"/>
              </a:schemeClr>
            </a:prstShdw>
          </a:effectLst>
        </p:spPr>
        <p:txBody>
          <a:bodyPr lIns="0" tIns="0" rIns="0" bIns="0" anchor="ctr"/>
          <a:lstStyle/>
          <a:p>
            <a:pPr algn="ctr"/>
            <a:r>
              <a:rPr lang="fr-FR" sz="1600"/>
              <a:t>Transport</a:t>
            </a:r>
          </a:p>
        </p:txBody>
      </p:sp>
      <p:sp>
        <p:nvSpPr>
          <p:cNvPr id="44044" name="Rectangle 10"/>
          <p:cNvSpPr>
            <a:spLocks noChangeArrowheads="1"/>
          </p:cNvSpPr>
          <p:nvPr/>
        </p:nvSpPr>
        <p:spPr bwMode="auto">
          <a:xfrm>
            <a:off x="179388" y="1978025"/>
            <a:ext cx="1800225" cy="719138"/>
          </a:xfrm>
          <a:prstGeom prst="rect">
            <a:avLst/>
          </a:prstGeom>
          <a:solidFill>
            <a:srgbClr val="C0C0C0"/>
          </a:solidFill>
          <a:ln w="9525">
            <a:solidFill>
              <a:schemeClr val="tx1"/>
            </a:solidFill>
            <a:miter lim="800000"/>
            <a:headEnd/>
            <a:tailEnd/>
          </a:ln>
          <a:effectLst>
            <a:prstShdw prst="shdw13" dist="53882" dir="13500000">
              <a:schemeClr val="bg2">
                <a:alpha val="74997"/>
              </a:schemeClr>
            </a:prstShdw>
          </a:effectLst>
        </p:spPr>
        <p:txBody>
          <a:bodyPr lIns="0" tIns="0" rIns="0" bIns="0" anchor="ctr"/>
          <a:lstStyle/>
          <a:p>
            <a:pPr algn="ctr"/>
            <a:r>
              <a:rPr lang="fr-FR" sz="1600"/>
              <a:t>Applications</a:t>
            </a:r>
            <a:endParaRPr lang="fr-FR" sz="1600" b="1" baseline="-25000"/>
          </a:p>
        </p:txBody>
      </p:sp>
      <p:sp>
        <p:nvSpPr>
          <p:cNvPr id="44045" name="Rectangle 11"/>
          <p:cNvSpPr>
            <a:spLocks noChangeArrowheads="1"/>
          </p:cNvSpPr>
          <p:nvPr/>
        </p:nvSpPr>
        <p:spPr bwMode="auto">
          <a:xfrm>
            <a:off x="3598863" y="4138613"/>
            <a:ext cx="5399087" cy="719137"/>
          </a:xfrm>
          <a:prstGeom prst="rect">
            <a:avLst/>
          </a:prstGeom>
          <a:solidFill>
            <a:srgbClr val="F8F8F8"/>
          </a:solidFill>
          <a:ln w="9525">
            <a:solidFill>
              <a:schemeClr val="tx1"/>
            </a:solidFill>
            <a:miter lim="800000"/>
            <a:headEnd/>
            <a:tailEnd/>
          </a:ln>
          <a:effectLst>
            <a:prstShdw prst="shdw13" dist="53882" dir="13500000">
              <a:schemeClr val="bg2">
                <a:alpha val="74997"/>
              </a:schemeClr>
            </a:prstShdw>
          </a:effectLst>
        </p:spPr>
        <p:txBody>
          <a:bodyPr lIns="0" tIns="0" rIns="0" bIns="0" anchor="ctr"/>
          <a:lstStyle/>
          <a:p>
            <a:pPr algn="ctr"/>
            <a:r>
              <a:rPr lang="en-US" sz="1600"/>
              <a:t>Network Interface Carte (</a:t>
            </a:r>
            <a:r>
              <a:rPr lang="fr-FR" sz="1600"/>
              <a:t>matériel</a:t>
            </a:r>
            <a:r>
              <a:rPr lang="en-US" sz="1600"/>
              <a:t>)</a:t>
            </a:r>
          </a:p>
        </p:txBody>
      </p:sp>
      <p:sp>
        <p:nvSpPr>
          <p:cNvPr id="44046" name="Rectangle 14"/>
          <p:cNvSpPr>
            <a:spLocks noChangeArrowheads="1"/>
          </p:cNvSpPr>
          <p:nvPr/>
        </p:nvSpPr>
        <p:spPr bwMode="auto">
          <a:xfrm>
            <a:off x="3598863" y="3417888"/>
            <a:ext cx="5399087" cy="719137"/>
          </a:xfrm>
          <a:prstGeom prst="rect">
            <a:avLst/>
          </a:prstGeom>
          <a:solidFill>
            <a:srgbClr val="EAEAEA"/>
          </a:solidFill>
          <a:ln w="9525">
            <a:solidFill>
              <a:schemeClr val="tx1"/>
            </a:solidFill>
            <a:miter lim="800000"/>
            <a:headEnd/>
            <a:tailEnd/>
          </a:ln>
          <a:effectLst>
            <a:prstShdw prst="shdw13" dist="53882" dir="13500000">
              <a:schemeClr val="bg2">
                <a:alpha val="74997"/>
              </a:schemeClr>
            </a:prstShdw>
          </a:effectLst>
        </p:spPr>
        <p:txBody>
          <a:bodyPr lIns="72000" tIns="0" rIns="0" bIns="0" anchor="ctr"/>
          <a:lstStyle/>
          <a:p>
            <a:r>
              <a:rPr lang="fr-FR" sz="1800" b="1"/>
              <a:t>I</a:t>
            </a:r>
            <a:r>
              <a:rPr lang="fr-FR" sz="1800"/>
              <a:t>nternet </a:t>
            </a:r>
            <a:r>
              <a:rPr lang="fr-FR" sz="1800" b="1"/>
              <a:t>P</a:t>
            </a:r>
            <a:r>
              <a:rPr lang="fr-FR" sz="1800"/>
              <a:t>rotocole</a:t>
            </a:r>
          </a:p>
        </p:txBody>
      </p:sp>
      <p:sp>
        <p:nvSpPr>
          <p:cNvPr id="43023" name="Rectangle 15"/>
          <p:cNvSpPr>
            <a:spLocks noChangeArrowheads="1"/>
          </p:cNvSpPr>
          <p:nvPr/>
        </p:nvSpPr>
        <p:spPr bwMode="auto">
          <a:xfrm>
            <a:off x="6477000" y="3417888"/>
            <a:ext cx="2519363" cy="360362"/>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blurRad="63500" dist="53882" dir="13500000" algn="ctr" rotWithShape="0">
                    <a:schemeClr val="bg2">
                      <a:alpha val="74998"/>
                    </a:schemeClr>
                  </a:outerShdw>
                </a:effectLst>
              </a14:hiddenEffects>
            </a:ext>
          </a:extLst>
        </p:spPr>
        <p:txBody>
          <a:bodyPr lIns="0" tIns="0" rIns="0" bIns="0" anchor="ctr"/>
          <a:lstStyle/>
          <a:p>
            <a:pPr algn="ctr">
              <a:defRPr/>
            </a:pPr>
            <a:r>
              <a:rPr lang="fr-FR" sz="1600" b="1">
                <a:cs typeface="+mn-cs"/>
              </a:rPr>
              <a:t>ICMP</a:t>
            </a:r>
            <a:endParaRPr lang="fr-FR" sz="1600" b="1" baseline="-25000">
              <a:cs typeface="+mn-cs"/>
            </a:endParaRPr>
          </a:p>
        </p:txBody>
      </p:sp>
      <p:sp>
        <p:nvSpPr>
          <p:cNvPr id="44048" name="Rectangle 17"/>
          <p:cNvSpPr>
            <a:spLocks noChangeArrowheads="1"/>
          </p:cNvSpPr>
          <p:nvPr/>
        </p:nvSpPr>
        <p:spPr bwMode="auto">
          <a:xfrm>
            <a:off x="3598863" y="2698750"/>
            <a:ext cx="5399087" cy="719138"/>
          </a:xfrm>
          <a:prstGeom prst="rect">
            <a:avLst/>
          </a:prstGeom>
          <a:solidFill>
            <a:srgbClr val="DDDDDD"/>
          </a:solidFill>
          <a:ln w="9525">
            <a:solidFill>
              <a:schemeClr val="tx1"/>
            </a:solidFill>
            <a:miter lim="800000"/>
            <a:headEnd/>
            <a:tailEnd/>
          </a:ln>
          <a:effectLst>
            <a:prstShdw prst="shdw13" dist="53882" dir="13500000">
              <a:schemeClr val="bg2">
                <a:alpha val="74997"/>
              </a:schemeClr>
            </a:prstShdw>
          </a:effectLst>
        </p:spPr>
        <p:txBody>
          <a:bodyPr lIns="0" tIns="0" rIns="0" bIns="0" anchor="ctr"/>
          <a:lstStyle/>
          <a:p>
            <a:pPr algn="ctr"/>
            <a:r>
              <a:rPr lang="fr-FR" sz="1600" b="1"/>
              <a:t>TCP/UDP</a:t>
            </a:r>
          </a:p>
        </p:txBody>
      </p:sp>
      <p:sp>
        <p:nvSpPr>
          <p:cNvPr id="44049" name="Rectangle 18"/>
          <p:cNvSpPr>
            <a:spLocks noChangeArrowheads="1"/>
          </p:cNvSpPr>
          <p:nvPr/>
        </p:nvSpPr>
        <p:spPr bwMode="auto">
          <a:xfrm>
            <a:off x="3598863" y="1978025"/>
            <a:ext cx="5399087" cy="719138"/>
          </a:xfrm>
          <a:prstGeom prst="rect">
            <a:avLst/>
          </a:prstGeom>
          <a:solidFill>
            <a:srgbClr val="C0C0C0"/>
          </a:solidFill>
          <a:ln w="9525">
            <a:solidFill>
              <a:schemeClr val="tx1"/>
            </a:solidFill>
            <a:miter lim="800000"/>
            <a:headEnd/>
            <a:tailEnd/>
          </a:ln>
          <a:effectLst>
            <a:prstShdw prst="shdw13" dist="53882" dir="13500000">
              <a:schemeClr val="bg2">
                <a:alpha val="74997"/>
              </a:schemeClr>
            </a:prstShdw>
          </a:effectLst>
        </p:spPr>
        <p:txBody>
          <a:bodyPr lIns="0" tIns="0" rIns="0" bIns="0" anchor="ctr"/>
          <a:lstStyle/>
          <a:p>
            <a:pPr algn="ctr"/>
            <a:r>
              <a:rPr lang="fr-FR" sz="1600" b="1"/>
              <a:t>Applications</a:t>
            </a:r>
            <a:endParaRPr lang="fr-FR" sz="1600" b="1" baseline="-25000"/>
          </a:p>
        </p:txBody>
      </p:sp>
      <p:sp>
        <p:nvSpPr>
          <p:cNvPr id="43020" name="Rectangle 12"/>
          <p:cNvSpPr>
            <a:spLocks noChangeArrowheads="1"/>
          </p:cNvSpPr>
          <p:nvPr/>
        </p:nvSpPr>
        <p:spPr bwMode="auto">
          <a:xfrm>
            <a:off x="6477000" y="3778250"/>
            <a:ext cx="2519363" cy="360363"/>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blurRad="63500" dist="53882" dir="13500000" algn="ctr" rotWithShape="0">
                    <a:schemeClr val="bg2">
                      <a:alpha val="74998"/>
                    </a:schemeClr>
                  </a:outerShdw>
                </a:effectLst>
              </a14:hiddenEffects>
            </a:ext>
          </a:extLst>
        </p:spPr>
        <p:txBody>
          <a:bodyPr lIns="0" tIns="0" rIns="0" bIns="0" anchor="ctr"/>
          <a:lstStyle/>
          <a:p>
            <a:pPr algn="ctr">
              <a:defRPr/>
            </a:pPr>
            <a:r>
              <a:rPr lang="fr-FR" sz="1600" b="1">
                <a:cs typeface="+mn-cs"/>
              </a:rPr>
              <a:t>ARP/RARP</a:t>
            </a:r>
            <a:endParaRPr lang="fr-FR" sz="1600" b="1" baseline="-25000">
              <a:cs typeface="+mn-cs"/>
            </a:endParaRPr>
          </a:p>
        </p:txBody>
      </p:sp>
      <p:sp>
        <p:nvSpPr>
          <p:cNvPr id="43030" name="Line 22"/>
          <p:cNvSpPr>
            <a:spLocks noChangeShapeType="1"/>
          </p:cNvSpPr>
          <p:nvPr/>
        </p:nvSpPr>
        <p:spPr bwMode="auto">
          <a:xfrm>
            <a:off x="3957638" y="3922713"/>
            <a:ext cx="0" cy="539750"/>
          </a:xfrm>
          <a:prstGeom prst="line">
            <a:avLst/>
          </a:prstGeom>
          <a:noFill/>
          <a:ln w="1905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3028" name="Line 20"/>
          <p:cNvSpPr>
            <a:spLocks noChangeShapeType="1"/>
          </p:cNvSpPr>
          <p:nvPr/>
        </p:nvSpPr>
        <p:spPr bwMode="auto">
          <a:xfrm>
            <a:off x="5397500" y="3057525"/>
            <a:ext cx="0" cy="719138"/>
          </a:xfrm>
          <a:prstGeom prst="line">
            <a:avLst/>
          </a:prstGeom>
          <a:noFill/>
          <a:ln w="1905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3032" name="Line 24"/>
          <p:cNvSpPr>
            <a:spLocks noChangeShapeType="1"/>
          </p:cNvSpPr>
          <p:nvPr/>
        </p:nvSpPr>
        <p:spPr bwMode="auto">
          <a:xfrm rot="-5400000">
            <a:off x="6476207" y="3418681"/>
            <a:ext cx="0" cy="360363"/>
          </a:xfrm>
          <a:prstGeom prst="line">
            <a:avLst/>
          </a:prstGeom>
          <a:noFill/>
          <a:ln w="1905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3033" name="Line 25"/>
          <p:cNvSpPr>
            <a:spLocks noChangeShapeType="1"/>
          </p:cNvSpPr>
          <p:nvPr/>
        </p:nvSpPr>
        <p:spPr bwMode="auto">
          <a:xfrm rot="-5400000">
            <a:off x="6476207" y="3779043"/>
            <a:ext cx="0" cy="360363"/>
          </a:xfrm>
          <a:prstGeom prst="line">
            <a:avLst/>
          </a:prstGeom>
          <a:noFill/>
          <a:ln w="1905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3031" name="Line 23"/>
          <p:cNvSpPr>
            <a:spLocks noChangeShapeType="1"/>
          </p:cNvSpPr>
          <p:nvPr/>
        </p:nvSpPr>
        <p:spPr bwMode="auto">
          <a:xfrm>
            <a:off x="7016750" y="3957638"/>
            <a:ext cx="0" cy="360362"/>
          </a:xfrm>
          <a:prstGeom prst="line">
            <a:avLst/>
          </a:prstGeom>
          <a:noFill/>
          <a:ln w="1905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3029" name="Line 21"/>
          <p:cNvSpPr>
            <a:spLocks noChangeShapeType="1"/>
          </p:cNvSpPr>
          <p:nvPr/>
        </p:nvSpPr>
        <p:spPr bwMode="auto">
          <a:xfrm>
            <a:off x="4318000" y="2374900"/>
            <a:ext cx="0" cy="1258888"/>
          </a:xfrm>
          <a:prstGeom prst="line">
            <a:avLst/>
          </a:prstGeom>
          <a:noFill/>
          <a:ln w="19050">
            <a:solidFill>
              <a:srgbClr val="CC3399"/>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3027" name="Line 19"/>
          <p:cNvSpPr>
            <a:spLocks noChangeShapeType="1"/>
          </p:cNvSpPr>
          <p:nvPr/>
        </p:nvSpPr>
        <p:spPr bwMode="auto">
          <a:xfrm>
            <a:off x="4724400" y="2328863"/>
            <a:ext cx="0" cy="719137"/>
          </a:xfrm>
          <a:prstGeom prst="line">
            <a:avLst/>
          </a:prstGeom>
          <a:noFill/>
          <a:ln w="1905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ate Placeholder 2"/>
          <p:cNvSpPr>
            <a:spLocks noGrp="1"/>
          </p:cNvSpPr>
          <p:nvPr>
            <p:ph type="dt" sz="quarter" idx="10"/>
          </p:nvPr>
        </p:nvSpPr>
        <p:spPr/>
        <p:txBody>
          <a:bodyPr/>
          <a:lstStyle/>
          <a:p>
            <a:pPr>
              <a:defRPr/>
            </a:pPr>
            <a:r>
              <a:rPr lang="fr-FR"/>
              <a:t>© </a:t>
            </a:r>
            <a:fld id="{9F3E8623-508F-3F43-A1BA-6C3F8C7923C1}" type="datetime1">
              <a:rPr lang="en-US"/>
              <a:pPr>
                <a:defRPr/>
              </a:pPr>
              <a:t>28/02/16</a:t>
            </a:fld>
            <a:r>
              <a:rPr lang="fr-FR"/>
              <a:t>, </a:t>
            </a:r>
          </a:p>
        </p:txBody>
      </p:sp>
      <p:sp>
        <p:nvSpPr>
          <p:cNvPr id="33" name="Footer Placeholder 3"/>
          <p:cNvSpPr>
            <a:spLocks noGrp="1"/>
          </p:cNvSpPr>
          <p:nvPr>
            <p:ph type="ftr" sz="quarter" idx="11"/>
          </p:nvPr>
        </p:nvSpPr>
        <p:spPr/>
        <p:txBody>
          <a:bodyPr/>
          <a:lstStyle/>
          <a:p>
            <a:pPr>
              <a:defRPr/>
            </a:pPr>
            <a:r>
              <a:rPr lang="fr-FR"/>
              <a:t>Georgios Arhodakis - Université Paris Dauphine</a:t>
            </a:r>
          </a:p>
        </p:txBody>
      </p:sp>
      <p:sp>
        <p:nvSpPr>
          <p:cNvPr id="34" name="Slide Number Placeholder 4"/>
          <p:cNvSpPr>
            <a:spLocks noGrp="1"/>
          </p:cNvSpPr>
          <p:nvPr>
            <p:ph type="sldNum" sz="quarter" idx="12"/>
          </p:nvPr>
        </p:nvSpPr>
        <p:spPr/>
        <p:txBody>
          <a:bodyPr/>
          <a:lstStyle/>
          <a:p>
            <a:pPr>
              <a:defRPr/>
            </a:pPr>
            <a:fld id="{8E689E1E-4A72-9648-85BC-67DE9DB4DABE}" type="slidenum">
              <a:rPr lang="fr-FR"/>
              <a:pPr>
                <a:defRPr/>
              </a:pPr>
              <a:t>28</a:t>
            </a:fld>
            <a:endParaRPr lang="fr-FR"/>
          </a:p>
        </p:txBody>
      </p:sp>
      <p:sp>
        <p:nvSpPr>
          <p:cNvPr id="39938"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dirty="0" smtClean="0">
                <a:cs typeface="+mj-cs"/>
              </a:rPr>
              <a:t>En-tête IPv4</a:t>
            </a:r>
          </a:p>
        </p:txBody>
      </p:sp>
      <p:sp>
        <p:nvSpPr>
          <p:cNvPr id="39939" name="Text Box 3"/>
          <p:cNvSpPr txBox="1">
            <a:spLocks noChangeArrowheads="1"/>
          </p:cNvSpPr>
          <p:nvPr/>
        </p:nvSpPr>
        <p:spPr bwMode="auto">
          <a:xfrm>
            <a:off x="4497388" y="1617663"/>
            <a:ext cx="4318000"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Longueur Totale</a:t>
            </a:r>
          </a:p>
        </p:txBody>
      </p:sp>
      <p:sp>
        <p:nvSpPr>
          <p:cNvPr id="39940" name="Text Box 4"/>
          <p:cNvSpPr txBox="1">
            <a:spLocks noChangeArrowheads="1"/>
          </p:cNvSpPr>
          <p:nvPr/>
        </p:nvSpPr>
        <p:spPr bwMode="auto">
          <a:xfrm>
            <a:off x="5576888" y="1978025"/>
            <a:ext cx="3238500" cy="360363"/>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Fragment Offset</a:t>
            </a:r>
          </a:p>
        </p:txBody>
      </p:sp>
      <p:sp>
        <p:nvSpPr>
          <p:cNvPr id="39941" name="Text Box 5"/>
          <p:cNvSpPr txBox="1">
            <a:spLocks noChangeArrowheads="1"/>
          </p:cNvSpPr>
          <p:nvPr/>
        </p:nvSpPr>
        <p:spPr bwMode="auto">
          <a:xfrm>
            <a:off x="179388" y="3057525"/>
            <a:ext cx="8637587" cy="360363"/>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Adresse IP Destination</a:t>
            </a:r>
          </a:p>
        </p:txBody>
      </p:sp>
      <p:sp>
        <p:nvSpPr>
          <p:cNvPr id="39942" name="Text Box 6"/>
          <p:cNvSpPr txBox="1">
            <a:spLocks noChangeArrowheads="1"/>
          </p:cNvSpPr>
          <p:nvPr/>
        </p:nvSpPr>
        <p:spPr bwMode="auto">
          <a:xfrm>
            <a:off x="179388" y="3417888"/>
            <a:ext cx="8637587" cy="360362"/>
          </a:xfrm>
          <a:prstGeom prst="rect">
            <a:avLst/>
          </a:prstGeom>
          <a:solidFill>
            <a:srgbClr val="90EE90"/>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Options :::</a:t>
            </a:r>
          </a:p>
        </p:txBody>
      </p:sp>
      <p:sp>
        <p:nvSpPr>
          <p:cNvPr id="39943" name="Text Box 7"/>
          <p:cNvSpPr txBox="1">
            <a:spLocks noChangeArrowheads="1"/>
          </p:cNvSpPr>
          <p:nvPr/>
        </p:nvSpPr>
        <p:spPr bwMode="auto">
          <a:xfrm>
            <a:off x="4497388" y="2336800"/>
            <a:ext cx="4318000" cy="360363"/>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Séquence de Contrôle</a:t>
            </a:r>
          </a:p>
        </p:txBody>
      </p:sp>
      <p:sp>
        <p:nvSpPr>
          <p:cNvPr id="39944" name="Text Box 8"/>
          <p:cNvSpPr txBox="1">
            <a:spLocks noChangeArrowheads="1"/>
          </p:cNvSpPr>
          <p:nvPr/>
        </p:nvSpPr>
        <p:spPr bwMode="auto">
          <a:xfrm>
            <a:off x="179388" y="1978025"/>
            <a:ext cx="4318000" cy="360363"/>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Identification</a:t>
            </a:r>
          </a:p>
        </p:txBody>
      </p:sp>
      <p:sp>
        <p:nvSpPr>
          <p:cNvPr id="39945" name="Text Box 9"/>
          <p:cNvSpPr txBox="1">
            <a:spLocks noChangeArrowheads="1"/>
          </p:cNvSpPr>
          <p:nvPr/>
        </p:nvSpPr>
        <p:spPr bwMode="auto">
          <a:xfrm>
            <a:off x="179388" y="2697163"/>
            <a:ext cx="8637587"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Adresse IP Source</a:t>
            </a:r>
          </a:p>
        </p:txBody>
      </p:sp>
      <p:sp>
        <p:nvSpPr>
          <p:cNvPr id="39946" name="Text Box 10"/>
          <p:cNvSpPr txBox="1">
            <a:spLocks noChangeArrowheads="1"/>
          </p:cNvSpPr>
          <p:nvPr/>
        </p:nvSpPr>
        <p:spPr bwMode="auto">
          <a:xfrm>
            <a:off x="2338388" y="2336800"/>
            <a:ext cx="2159000" cy="360363"/>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Protocole</a:t>
            </a:r>
          </a:p>
        </p:txBody>
      </p:sp>
      <p:sp>
        <p:nvSpPr>
          <p:cNvPr id="39947" name="Text Box 11"/>
          <p:cNvSpPr txBox="1">
            <a:spLocks noChangeArrowheads="1"/>
          </p:cNvSpPr>
          <p:nvPr/>
        </p:nvSpPr>
        <p:spPr bwMode="auto">
          <a:xfrm>
            <a:off x="4497388" y="1978025"/>
            <a:ext cx="1079500" cy="360363"/>
          </a:xfrm>
          <a:prstGeom prst="rect">
            <a:avLst/>
          </a:prstGeom>
          <a:solidFill>
            <a:srgbClr val="DDA0D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Flags</a:t>
            </a:r>
          </a:p>
        </p:txBody>
      </p:sp>
      <p:sp>
        <p:nvSpPr>
          <p:cNvPr id="39948" name="Text Box 12"/>
          <p:cNvSpPr txBox="1">
            <a:spLocks noChangeArrowheads="1"/>
          </p:cNvSpPr>
          <p:nvPr/>
        </p:nvSpPr>
        <p:spPr bwMode="auto">
          <a:xfrm>
            <a:off x="179388" y="2336800"/>
            <a:ext cx="2159000" cy="360363"/>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TTL</a:t>
            </a:r>
          </a:p>
        </p:txBody>
      </p:sp>
      <p:sp>
        <p:nvSpPr>
          <p:cNvPr id="39949" name="Text Box 13"/>
          <p:cNvSpPr txBox="1">
            <a:spLocks noChangeArrowheads="1"/>
          </p:cNvSpPr>
          <p:nvPr/>
        </p:nvSpPr>
        <p:spPr bwMode="auto">
          <a:xfrm>
            <a:off x="2338388" y="1617663"/>
            <a:ext cx="2159000"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TOS</a:t>
            </a:r>
          </a:p>
        </p:txBody>
      </p:sp>
      <p:sp>
        <p:nvSpPr>
          <p:cNvPr id="39950" name="Line 14"/>
          <p:cNvSpPr>
            <a:spLocks noChangeShapeType="1"/>
          </p:cNvSpPr>
          <p:nvPr/>
        </p:nvSpPr>
        <p:spPr bwMode="auto">
          <a:xfrm>
            <a:off x="8816975" y="1365250"/>
            <a:ext cx="0" cy="1439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9951" name="Line 15"/>
          <p:cNvSpPr>
            <a:spLocks noChangeShapeType="1"/>
          </p:cNvSpPr>
          <p:nvPr/>
        </p:nvSpPr>
        <p:spPr bwMode="auto">
          <a:xfrm>
            <a:off x="179388" y="1006475"/>
            <a:ext cx="0" cy="1439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9952" name="Line 16"/>
          <p:cNvSpPr>
            <a:spLocks noChangeShapeType="1"/>
          </p:cNvSpPr>
          <p:nvPr/>
        </p:nvSpPr>
        <p:spPr bwMode="auto">
          <a:xfrm>
            <a:off x="4497388" y="1365250"/>
            <a:ext cx="0" cy="539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9953" name="Text Box 17"/>
          <p:cNvSpPr txBox="1">
            <a:spLocks noChangeArrowheads="1"/>
          </p:cNvSpPr>
          <p:nvPr/>
        </p:nvSpPr>
        <p:spPr bwMode="auto">
          <a:xfrm>
            <a:off x="1978025" y="1257300"/>
            <a:ext cx="6826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a:cs typeface="+mn-cs"/>
              </a:rPr>
              <a:t>16 bits</a:t>
            </a:r>
          </a:p>
        </p:txBody>
      </p:sp>
      <p:sp>
        <p:nvSpPr>
          <p:cNvPr id="39954" name="Text Box 18"/>
          <p:cNvSpPr txBox="1">
            <a:spLocks noChangeArrowheads="1"/>
          </p:cNvSpPr>
          <p:nvPr/>
        </p:nvSpPr>
        <p:spPr bwMode="auto">
          <a:xfrm>
            <a:off x="6297613" y="1257300"/>
            <a:ext cx="6826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a:cs typeface="+mn-cs"/>
              </a:rPr>
              <a:t>16 bits</a:t>
            </a:r>
          </a:p>
        </p:txBody>
      </p:sp>
      <p:sp>
        <p:nvSpPr>
          <p:cNvPr id="39955" name="Text Box 19"/>
          <p:cNvSpPr txBox="1">
            <a:spLocks noChangeArrowheads="1"/>
          </p:cNvSpPr>
          <p:nvPr/>
        </p:nvSpPr>
        <p:spPr bwMode="auto">
          <a:xfrm>
            <a:off x="4138613" y="898525"/>
            <a:ext cx="6826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a:cs typeface="+mn-cs"/>
              </a:rPr>
              <a:t>32 bits</a:t>
            </a:r>
          </a:p>
        </p:txBody>
      </p:sp>
      <p:sp>
        <p:nvSpPr>
          <p:cNvPr id="39956" name="Line 20"/>
          <p:cNvSpPr>
            <a:spLocks noChangeShapeType="1"/>
          </p:cNvSpPr>
          <p:nvPr/>
        </p:nvSpPr>
        <p:spPr bwMode="auto">
          <a:xfrm>
            <a:off x="179388" y="1365250"/>
            <a:ext cx="0" cy="1439863"/>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39957" name="AutoShape 21"/>
          <p:cNvCxnSpPr>
            <a:cxnSpLocks noChangeShapeType="1"/>
            <a:stCxn id="39953" idx="1"/>
            <a:endCxn id="39956" idx="0"/>
          </p:cNvCxnSpPr>
          <p:nvPr/>
        </p:nvCxnSpPr>
        <p:spPr bwMode="auto">
          <a:xfrm flipH="1">
            <a:off x="179388" y="1363663"/>
            <a:ext cx="1798637"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9958" name="AutoShape 22"/>
          <p:cNvCxnSpPr>
            <a:cxnSpLocks noChangeShapeType="1"/>
            <a:stCxn id="39953" idx="3"/>
            <a:endCxn id="39952" idx="0"/>
          </p:cNvCxnSpPr>
          <p:nvPr/>
        </p:nvCxnSpPr>
        <p:spPr bwMode="auto">
          <a:xfrm>
            <a:off x="2660650" y="1363663"/>
            <a:ext cx="1836738"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9959" name="AutoShape 23"/>
          <p:cNvCxnSpPr>
            <a:cxnSpLocks noChangeShapeType="1"/>
            <a:stCxn id="39954" idx="1"/>
            <a:endCxn id="39952" idx="0"/>
          </p:cNvCxnSpPr>
          <p:nvPr/>
        </p:nvCxnSpPr>
        <p:spPr bwMode="auto">
          <a:xfrm flipH="1">
            <a:off x="4497388" y="1363663"/>
            <a:ext cx="1800225"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9960" name="AutoShape 24"/>
          <p:cNvCxnSpPr>
            <a:cxnSpLocks noChangeShapeType="1"/>
            <a:stCxn id="39954" idx="3"/>
            <a:endCxn id="39950" idx="0"/>
          </p:cNvCxnSpPr>
          <p:nvPr/>
        </p:nvCxnSpPr>
        <p:spPr bwMode="auto">
          <a:xfrm>
            <a:off x="6980238" y="1363663"/>
            <a:ext cx="1836737"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9961" name="Line 25"/>
          <p:cNvSpPr>
            <a:spLocks noChangeShapeType="1"/>
          </p:cNvSpPr>
          <p:nvPr/>
        </p:nvSpPr>
        <p:spPr bwMode="auto">
          <a:xfrm>
            <a:off x="8816975" y="1006475"/>
            <a:ext cx="0" cy="1439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39962" name="AutoShape 26"/>
          <p:cNvCxnSpPr>
            <a:cxnSpLocks noChangeShapeType="1"/>
            <a:stCxn id="39955" idx="1"/>
            <a:endCxn id="39951" idx="0"/>
          </p:cNvCxnSpPr>
          <p:nvPr/>
        </p:nvCxnSpPr>
        <p:spPr bwMode="auto">
          <a:xfrm flipH="1">
            <a:off x="179388" y="1004888"/>
            <a:ext cx="3959225"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9963" name="AutoShape 27"/>
          <p:cNvCxnSpPr>
            <a:cxnSpLocks noChangeShapeType="1"/>
            <a:stCxn id="39955" idx="3"/>
            <a:endCxn id="39961" idx="0"/>
          </p:cNvCxnSpPr>
          <p:nvPr/>
        </p:nvCxnSpPr>
        <p:spPr bwMode="auto">
          <a:xfrm>
            <a:off x="4821238" y="1004888"/>
            <a:ext cx="3995737"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9964" name="Text Box 28"/>
          <p:cNvSpPr txBox="1">
            <a:spLocks noChangeArrowheads="1"/>
          </p:cNvSpPr>
          <p:nvPr/>
        </p:nvSpPr>
        <p:spPr bwMode="auto">
          <a:xfrm>
            <a:off x="179388" y="1617663"/>
            <a:ext cx="1079500"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Version</a:t>
            </a:r>
          </a:p>
        </p:txBody>
      </p:sp>
      <p:sp>
        <p:nvSpPr>
          <p:cNvPr id="39965" name="Text Box 29"/>
          <p:cNvSpPr txBox="1">
            <a:spLocks noChangeArrowheads="1"/>
          </p:cNvSpPr>
          <p:nvPr/>
        </p:nvSpPr>
        <p:spPr bwMode="auto">
          <a:xfrm>
            <a:off x="1258888" y="1617663"/>
            <a:ext cx="1079500"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IHL</a:t>
            </a:r>
          </a:p>
        </p:txBody>
      </p:sp>
      <p:sp>
        <p:nvSpPr>
          <p:cNvPr id="39966" name="Text Box 30"/>
          <p:cNvSpPr txBox="1">
            <a:spLocks noChangeArrowheads="1"/>
          </p:cNvSpPr>
          <p:nvPr/>
        </p:nvSpPr>
        <p:spPr bwMode="auto">
          <a:xfrm>
            <a:off x="179388" y="4114800"/>
            <a:ext cx="7424737"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fr-FR" b="1">
                <a:cs typeface="+mn-cs"/>
              </a:rPr>
              <a:t>IHL</a:t>
            </a:r>
            <a:r>
              <a:rPr lang="fr-FR">
                <a:cs typeface="+mn-cs"/>
              </a:rPr>
              <a:t> (Internet Header Length), </a:t>
            </a:r>
            <a:r>
              <a:rPr lang="fr-FR" i="1">
                <a:cs typeface="+mn-cs"/>
              </a:rPr>
              <a:t>4 bits</a:t>
            </a:r>
          </a:p>
          <a:p>
            <a:pPr lvl="1">
              <a:defRPr/>
            </a:pPr>
            <a:r>
              <a:rPr lang="fr-FR" sz="2000">
                <a:cs typeface="+mn-cs"/>
              </a:rPr>
              <a:t>Longueur de l</a:t>
            </a:r>
            <a:r>
              <a:rPr lang="ja-JP" altLang="fr-FR" sz="2000">
                <a:latin typeface="Arial"/>
                <a:cs typeface="+mn-cs"/>
              </a:rPr>
              <a:t>’</a:t>
            </a:r>
            <a:r>
              <a:rPr lang="fr-FR" sz="2000">
                <a:cs typeface="+mn-cs"/>
              </a:rPr>
              <a:t>entête IP en mots de 32 bits.</a:t>
            </a:r>
          </a:p>
          <a:p>
            <a:pPr lvl="2">
              <a:defRPr/>
            </a:pPr>
            <a:r>
              <a:rPr lang="fr-FR" sz="2000">
                <a:solidFill>
                  <a:srgbClr val="3333CC"/>
                </a:solidFill>
                <a:cs typeface="+mn-cs"/>
              </a:rPr>
              <a:t>160 </a:t>
            </a:r>
            <a:r>
              <a:rPr lang="fr-FR" sz="2000" b="1">
                <a:solidFill>
                  <a:srgbClr val="3333CC"/>
                </a:solidFill>
                <a:effectLst>
                  <a:outerShdw blurRad="38100" dist="38100" dir="2700000" algn="tl">
                    <a:srgbClr val="DDDDDD"/>
                  </a:outerShdw>
                </a:effectLst>
                <a:cs typeface="+mn-cs"/>
                <a:sym typeface="Symbol" charset="0"/>
              </a:rPr>
              <a:t></a:t>
            </a:r>
            <a:r>
              <a:rPr lang="fr-FR" sz="2000">
                <a:solidFill>
                  <a:srgbClr val="3333CC"/>
                </a:solidFill>
                <a:cs typeface="+mn-cs"/>
                <a:sym typeface="Symbol" charset="0"/>
              </a:rPr>
              <a:t> Longueur entête IP valide </a:t>
            </a:r>
            <a:r>
              <a:rPr lang="fr-FR" sz="2000" b="1" i="1">
                <a:solidFill>
                  <a:srgbClr val="3333CC"/>
                </a:solidFill>
                <a:cs typeface="+mn-cs"/>
                <a:sym typeface="Symbol" charset="0"/>
              </a:rPr>
              <a:t>en bits</a:t>
            </a:r>
            <a:r>
              <a:rPr lang="fr-FR" sz="2000">
                <a:solidFill>
                  <a:srgbClr val="3333CC"/>
                </a:solidFill>
                <a:cs typeface="+mn-cs"/>
                <a:sym typeface="Symbol" charset="0"/>
              </a:rPr>
              <a:t> </a:t>
            </a:r>
            <a:r>
              <a:rPr lang="fr-FR" sz="2000" b="1">
                <a:solidFill>
                  <a:srgbClr val="3333CC"/>
                </a:solidFill>
                <a:effectLst>
                  <a:outerShdw blurRad="38100" dist="38100" dir="2700000" algn="tl">
                    <a:srgbClr val="DDDDDD"/>
                  </a:outerShdw>
                </a:effectLst>
                <a:cs typeface="+mn-cs"/>
                <a:sym typeface="Symbol" charset="0"/>
              </a:rPr>
              <a:t></a:t>
            </a:r>
            <a:r>
              <a:rPr lang="fr-FR" sz="2000">
                <a:solidFill>
                  <a:srgbClr val="3333CC"/>
                </a:solidFill>
                <a:cs typeface="+mn-cs"/>
                <a:sym typeface="Symbol" charset="0"/>
              </a:rPr>
              <a:t> 512</a:t>
            </a:r>
          </a:p>
          <a:p>
            <a:pPr lvl="2">
              <a:defRPr/>
            </a:pPr>
            <a:r>
              <a:rPr lang="fr-FR" sz="2000">
                <a:solidFill>
                  <a:srgbClr val="FF0066"/>
                </a:solidFill>
                <a:cs typeface="+mn-cs"/>
              </a:rPr>
              <a:t>20 </a:t>
            </a:r>
            <a:r>
              <a:rPr lang="fr-FR" sz="2000" b="1">
                <a:solidFill>
                  <a:srgbClr val="FF0066"/>
                </a:solidFill>
                <a:effectLst>
                  <a:outerShdw blurRad="38100" dist="38100" dir="2700000" algn="tl">
                    <a:srgbClr val="DDDDDD"/>
                  </a:outerShdw>
                </a:effectLst>
                <a:cs typeface="+mn-cs"/>
                <a:sym typeface="Symbol" charset="0"/>
              </a:rPr>
              <a:t></a:t>
            </a:r>
            <a:r>
              <a:rPr lang="fr-FR" sz="2000">
                <a:solidFill>
                  <a:srgbClr val="FF0066"/>
                </a:solidFill>
                <a:cs typeface="+mn-cs"/>
                <a:sym typeface="Symbol" charset="0"/>
              </a:rPr>
              <a:t> Longueur entête IP valide </a:t>
            </a:r>
            <a:r>
              <a:rPr lang="fr-FR" sz="2000" b="1" i="1">
                <a:solidFill>
                  <a:srgbClr val="FF0066"/>
                </a:solidFill>
                <a:cs typeface="+mn-cs"/>
                <a:sym typeface="Symbol" charset="0"/>
              </a:rPr>
              <a:t>en octets</a:t>
            </a:r>
            <a:r>
              <a:rPr lang="fr-FR" sz="2000">
                <a:solidFill>
                  <a:srgbClr val="FF0066"/>
                </a:solidFill>
                <a:cs typeface="+mn-cs"/>
                <a:sym typeface="Symbol" charset="0"/>
              </a:rPr>
              <a:t> </a:t>
            </a:r>
            <a:r>
              <a:rPr lang="fr-FR" sz="2000" b="1">
                <a:solidFill>
                  <a:srgbClr val="FF0066"/>
                </a:solidFill>
                <a:effectLst>
                  <a:outerShdw blurRad="38100" dist="38100" dir="2700000" algn="tl">
                    <a:srgbClr val="DDDDDD"/>
                  </a:outerShdw>
                </a:effectLst>
                <a:cs typeface="+mn-cs"/>
                <a:sym typeface="Symbol" charset="0"/>
              </a:rPr>
              <a:t></a:t>
            </a:r>
            <a:r>
              <a:rPr lang="fr-FR" sz="2000">
                <a:solidFill>
                  <a:srgbClr val="FF0066"/>
                </a:solidFill>
                <a:cs typeface="+mn-cs"/>
                <a:sym typeface="Symbol" charset="0"/>
              </a:rPr>
              <a:t> 64</a:t>
            </a:r>
          </a:p>
          <a:p>
            <a:pPr lvl="2">
              <a:defRPr/>
            </a:pPr>
            <a:r>
              <a:rPr lang="fr-FR" sz="2000">
                <a:solidFill>
                  <a:srgbClr val="009900"/>
                </a:solidFill>
                <a:cs typeface="+mn-cs"/>
              </a:rPr>
              <a:t>5 </a:t>
            </a:r>
            <a:r>
              <a:rPr lang="fr-FR" sz="2000" b="1">
                <a:solidFill>
                  <a:srgbClr val="009900"/>
                </a:solidFill>
                <a:effectLst>
                  <a:outerShdw blurRad="38100" dist="38100" dir="2700000" algn="tl">
                    <a:srgbClr val="DDDDDD"/>
                  </a:outerShdw>
                </a:effectLst>
                <a:cs typeface="+mn-cs"/>
                <a:sym typeface="Symbol" charset="0"/>
              </a:rPr>
              <a:t></a:t>
            </a:r>
            <a:r>
              <a:rPr lang="fr-FR" sz="2000">
                <a:solidFill>
                  <a:srgbClr val="009900"/>
                </a:solidFill>
                <a:cs typeface="+mn-cs"/>
                <a:sym typeface="Symbol" charset="0"/>
              </a:rPr>
              <a:t> Longueur entête IP valide </a:t>
            </a:r>
            <a:r>
              <a:rPr lang="fr-FR" sz="2000" b="1" i="1">
                <a:solidFill>
                  <a:srgbClr val="009900"/>
                </a:solidFill>
                <a:cs typeface="+mn-cs"/>
                <a:sym typeface="Symbol" charset="0"/>
              </a:rPr>
              <a:t>en </a:t>
            </a:r>
            <a:r>
              <a:rPr lang="en-US" sz="2000" b="1" i="1">
                <a:solidFill>
                  <a:srgbClr val="009900"/>
                </a:solidFill>
                <a:cs typeface="+mn-cs"/>
                <a:sym typeface="Symbol" charset="0"/>
              </a:rPr>
              <a:t>quad words</a:t>
            </a:r>
            <a:r>
              <a:rPr lang="fr-FR" sz="2000">
                <a:solidFill>
                  <a:srgbClr val="009900"/>
                </a:solidFill>
                <a:cs typeface="+mn-cs"/>
                <a:sym typeface="Symbol" charset="0"/>
              </a:rPr>
              <a:t> </a:t>
            </a:r>
            <a:r>
              <a:rPr lang="fr-FR" sz="2000" b="1">
                <a:solidFill>
                  <a:srgbClr val="009900"/>
                </a:solidFill>
                <a:effectLst>
                  <a:outerShdw blurRad="38100" dist="38100" dir="2700000" algn="tl">
                    <a:srgbClr val="DDDDDD"/>
                  </a:outerShdw>
                </a:effectLst>
                <a:cs typeface="+mn-cs"/>
                <a:sym typeface="Symbol" charset="0"/>
              </a:rPr>
              <a:t></a:t>
            </a:r>
            <a:r>
              <a:rPr lang="fr-FR" sz="2000">
                <a:solidFill>
                  <a:srgbClr val="009900"/>
                </a:solidFill>
                <a:cs typeface="+mn-cs"/>
                <a:sym typeface="Symbol" charset="0"/>
              </a:rPr>
              <a:t> 16</a:t>
            </a:r>
          </a:p>
        </p:txBody>
      </p:sp>
      <p:sp>
        <p:nvSpPr>
          <p:cNvPr id="39967" name="Text Box 31"/>
          <p:cNvSpPr txBox="1">
            <a:spLocks noChangeArrowheads="1"/>
          </p:cNvSpPr>
          <p:nvPr/>
        </p:nvSpPr>
        <p:spPr bwMode="auto">
          <a:xfrm>
            <a:off x="179388" y="5878513"/>
            <a:ext cx="8686800"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fr-FR" b="1">
                <a:cs typeface="+mn-cs"/>
              </a:rPr>
              <a:t>Fragment Offset</a:t>
            </a:r>
            <a:r>
              <a:rPr lang="fr-FR">
                <a:cs typeface="+mn-cs"/>
              </a:rPr>
              <a:t>, </a:t>
            </a:r>
            <a:r>
              <a:rPr lang="fr-FR" i="1">
                <a:cs typeface="+mn-cs"/>
              </a:rPr>
              <a:t>13 bits </a:t>
            </a:r>
            <a:r>
              <a:rPr lang="fr-FR" sz="2000">
                <a:cs typeface="+mn-cs"/>
              </a:rPr>
              <a:t>Indique le début du fragment dans le paquet original. La valeur est un multiple de 8 octets.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Date Placeholder 2"/>
          <p:cNvSpPr>
            <a:spLocks noGrp="1"/>
          </p:cNvSpPr>
          <p:nvPr>
            <p:ph type="dt" sz="quarter" idx="10"/>
          </p:nvPr>
        </p:nvSpPr>
        <p:spPr/>
        <p:txBody>
          <a:bodyPr/>
          <a:lstStyle/>
          <a:p>
            <a:pPr>
              <a:defRPr/>
            </a:pPr>
            <a:r>
              <a:rPr lang="fr-FR"/>
              <a:t>© </a:t>
            </a:r>
            <a:fld id="{11229341-BA7E-894C-AFF4-279F2564CF2C}" type="datetime1">
              <a:rPr lang="en-US"/>
              <a:pPr>
                <a:defRPr/>
              </a:pPr>
              <a:t>28/02/16</a:t>
            </a:fld>
            <a:r>
              <a:rPr lang="fr-FR"/>
              <a:t>, </a:t>
            </a:r>
          </a:p>
        </p:txBody>
      </p:sp>
      <p:sp>
        <p:nvSpPr>
          <p:cNvPr id="85" name="Footer Placeholder 3"/>
          <p:cNvSpPr>
            <a:spLocks noGrp="1"/>
          </p:cNvSpPr>
          <p:nvPr>
            <p:ph type="ftr" sz="quarter" idx="11"/>
          </p:nvPr>
        </p:nvSpPr>
        <p:spPr/>
        <p:txBody>
          <a:bodyPr/>
          <a:lstStyle/>
          <a:p>
            <a:pPr>
              <a:defRPr/>
            </a:pPr>
            <a:r>
              <a:rPr lang="fr-FR"/>
              <a:t>Georgios Arhodakis - Université Paris Dauphine</a:t>
            </a:r>
          </a:p>
        </p:txBody>
      </p:sp>
      <p:sp>
        <p:nvSpPr>
          <p:cNvPr id="86" name="Slide Number Placeholder 4"/>
          <p:cNvSpPr>
            <a:spLocks noGrp="1"/>
          </p:cNvSpPr>
          <p:nvPr>
            <p:ph type="sldNum" sz="quarter" idx="12"/>
          </p:nvPr>
        </p:nvSpPr>
        <p:spPr/>
        <p:txBody>
          <a:bodyPr/>
          <a:lstStyle/>
          <a:p>
            <a:pPr>
              <a:defRPr/>
            </a:pPr>
            <a:fld id="{EB405A83-AAF5-CF41-AA15-1EA5C5B99DE8}" type="slidenum">
              <a:rPr lang="fr-FR"/>
              <a:pPr>
                <a:defRPr/>
              </a:pPr>
              <a:t>29</a:t>
            </a:fld>
            <a:endParaRPr lang="fr-FR"/>
          </a:p>
        </p:txBody>
      </p:sp>
      <p:sp>
        <p:nvSpPr>
          <p:cNvPr id="5122"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smtClean="0">
                <a:cs typeface="+mj-cs"/>
              </a:rPr>
              <a:t>Version - </a:t>
            </a:r>
            <a:r>
              <a:rPr lang="fr-FR" sz="2800" smtClean="0">
                <a:solidFill>
                  <a:schemeClr val="tx1"/>
                </a:solidFill>
                <a:cs typeface="+mj-cs"/>
              </a:rPr>
              <a:t>Format de l</a:t>
            </a:r>
            <a:r>
              <a:rPr lang="ja-JP" altLang="fr-FR" sz="2800" smtClean="0">
                <a:solidFill>
                  <a:schemeClr val="tx1"/>
                </a:solidFill>
                <a:latin typeface="Arial"/>
                <a:cs typeface="+mj-cs"/>
              </a:rPr>
              <a:t>’</a:t>
            </a:r>
            <a:r>
              <a:rPr lang="fr-FR" sz="2800" smtClean="0">
                <a:solidFill>
                  <a:schemeClr val="tx1"/>
                </a:solidFill>
                <a:cs typeface="+mj-cs"/>
              </a:rPr>
              <a:t>entête du paquet IP</a:t>
            </a:r>
          </a:p>
        </p:txBody>
      </p:sp>
      <p:sp>
        <p:nvSpPr>
          <p:cNvPr id="5155" name="Rectangle 35"/>
          <p:cNvSpPr>
            <a:spLocks noChangeArrowheads="1"/>
          </p:cNvSpPr>
          <p:nvPr/>
        </p:nvSpPr>
        <p:spPr bwMode="auto">
          <a:xfrm>
            <a:off x="179388" y="1035050"/>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defRPr/>
            </a:pPr>
            <a:endParaRPr lang="en-US">
              <a:cs typeface="+mn-cs"/>
            </a:endParaRPr>
          </a:p>
        </p:txBody>
      </p:sp>
      <p:sp>
        <p:nvSpPr>
          <p:cNvPr id="5156" name="Rectangle 36"/>
          <p:cNvSpPr>
            <a:spLocks noChangeArrowheads="1"/>
          </p:cNvSpPr>
          <p:nvPr/>
        </p:nvSpPr>
        <p:spPr bwMode="auto">
          <a:xfrm>
            <a:off x="539750" y="1035050"/>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defRPr/>
            </a:pPr>
            <a:endParaRPr lang="en-US">
              <a:cs typeface="+mn-cs"/>
            </a:endParaRPr>
          </a:p>
        </p:txBody>
      </p:sp>
      <p:sp>
        <p:nvSpPr>
          <p:cNvPr id="5157" name="Rectangle 37"/>
          <p:cNvSpPr>
            <a:spLocks noChangeArrowheads="1"/>
          </p:cNvSpPr>
          <p:nvPr/>
        </p:nvSpPr>
        <p:spPr bwMode="auto">
          <a:xfrm>
            <a:off x="898525" y="1035050"/>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defRPr/>
            </a:pPr>
            <a:endParaRPr lang="en-US">
              <a:cs typeface="+mn-cs"/>
            </a:endParaRPr>
          </a:p>
        </p:txBody>
      </p:sp>
      <p:sp>
        <p:nvSpPr>
          <p:cNvPr id="5159" name="AutoShape 39"/>
          <p:cNvSpPr>
            <a:spLocks/>
          </p:cNvSpPr>
          <p:nvPr/>
        </p:nvSpPr>
        <p:spPr bwMode="auto">
          <a:xfrm rot="-5400000">
            <a:off x="785813" y="758825"/>
            <a:ext cx="144462" cy="1366838"/>
          </a:xfrm>
          <a:prstGeom prst="leftBrace">
            <a:avLst>
              <a:gd name="adj1" fmla="val 7884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166" name="Rectangle 46"/>
          <p:cNvSpPr>
            <a:spLocks noChangeArrowheads="1"/>
          </p:cNvSpPr>
          <p:nvPr/>
        </p:nvSpPr>
        <p:spPr bwMode="auto">
          <a:xfrm>
            <a:off x="4787900" y="827088"/>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5167" name="Rectangle 47"/>
          <p:cNvSpPr>
            <a:spLocks noChangeArrowheads="1"/>
          </p:cNvSpPr>
          <p:nvPr/>
        </p:nvSpPr>
        <p:spPr bwMode="auto">
          <a:xfrm>
            <a:off x="5148263" y="827088"/>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5168" name="Rectangle 48"/>
          <p:cNvSpPr>
            <a:spLocks noChangeArrowheads="1"/>
          </p:cNvSpPr>
          <p:nvPr/>
        </p:nvSpPr>
        <p:spPr bwMode="auto">
          <a:xfrm>
            <a:off x="5507038" y="827088"/>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5169" name="Rectangle 49"/>
          <p:cNvSpPr>
            <a:spLocks noChangeArrowheads="1"/>
          </p:cNvSpPr>
          <p:nvPr/>
        </p:nvSpPr>
        <p:spPr bwMode="auto">
          <a:xfrm>
            <a:off x="4787900" y="1187450"/>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5170" name="Rectangle 50"/>
          <p:cNvSpPr>
            <a:spLocks noChangeArrowheads="1"/>
          </p:cNvSpPr>
          <p:nvPr/>
        </p:nvSpPr>
        <p:spPr bwMode="auto">
          <a:xfrm>
            <a:off x="5148263" y="1187450"/>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5171" name="Rectangle 51"/>
          <p:cNvSpPr>
            <a:spLocks noChangeArrowheads="1"/>
          </p:cNvSpPr>
          <p:nvPr/>
        </p:nvSpPr>
        <p:spPr bwMode="auto">
          <a:xfrm>
            <a:off x="5507038" y="1187450"/>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5172" name="Rectangle 52"/>
          <p:cNvSpPr>
            <a:spLocks noChangeArrowheads="1"/>
          </p:cNvSpPr>
          <p:nvPr/>
        </p:nvSpPr>
        <p:spPr bwMode="auto">
          <a:xfrm>
            <a:off x="4787900" y="1546225"/>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5173" name="Rectangle 53"/>
          <p:cNvSpPr>
            <a:spLocks noChangeArrowheads="1"/>
          </p:cNvSpPr>
          <p:nvPr/>
        </p:nvSpPr>
        <p:spPr bwMode="auto">
          <a:xfrm>
            <a:off x="5148263" y="1546225"/>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5174" name="Rectangle 54"/>
          <p:cNvSpPr>
            <a:spLocks noChangeArrowheads="1"/>
          </p:cNvSpPr>
          <p:nvPr/>
        </p:nvSpPr>
        <p:spPr bwMode="auto">
          <a:xfrm>
            <a:off x="5507038" y="1546225"/>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5175" name="Rectangle 55"/>
          <p:cNvSpPr>
            <a:spLocks noChangeArrowheads="1"/>
          </p:cNvSpPr>
          <p:nvPr/>
        </p:nvSpPr>
        <p:spPr bwMode="auto">
          <a:xfrm>
            <a:off x="4787900" y="1906588"/>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5176" name="Rectangle 56"/>
          <p:cNvSpPr>
            <a:spLocks noChangeArrowheads="1"/>
          </p:cNvSpPr>
          <p:nvPr/>
        </p:nvSpPr>
        <p:spPr bwMode="auto">
          <a:xfrm>
            <a:off x="5148263" y="1906588"/>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5177" name="Rectangle 57"/>
          <p:cNvSpPr>
            <a:spLocks noChangeArrowheads="1"/>
          </p:cNvSpPr>
          <p:nvPr/>
        </p:nvSpPr>
        <p:spPr bwMode="auto">
          <a:xfrm>
            <a:off x="5507038" y="1906588"/>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5178" name="Rectangle 58"/>
          <p:cNvSpPr>
            <a:spLocks noChangeArrowheads="1"/>
          </p:cNvSpPr>
          <p:nvPr/>
        </p:nvSpPr>
        <p:spPr bwMode="auto">
          <a:xfrm>
            <a:off x="4787900" y="2266950"/>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5179" name="Rectangle 59"/>
          <p:cNvSpPr>
            <a:spLocks noChangeArrowheads="1"/>
          </p:cNvSpPr>
          <p:nvPr/>
        </p:nvSpPr>
        <p:spPr bwMode="auto">
          <a:xfrm>
            <a:off x="5148263" y="2266950"/>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5180" name="Rectangle 60"/>
          <p:cNvSpPr>
            <a:spLocks noChangeArrowheads="1"/>
          </p:cNvSpPr>
          <p:nvPr/>
        </p:nvSpPr>
        <p:spPr bwMode="auto">
          <a:xfrm>
            <a:off x="5507038" y="2266950"/>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5181" name="Rectangle 61"/>
          <p:cNvSpPr>
            <a:spLocks noChangeArrowheads="1"/>
          </p:cNvSpPr>
          <p:nvPr/>
        </p:nvSpPr>
        <p:spPr bwMode="auto">
          <a:xfrm>
            <a:off x="4787900" y="2625725"/>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5182" name="Rectangle 62"/>
          <p:cNvSpPr>
            <a:spLocks noChangeArrowheads="1"/>
          </p:cNvSpPr>
          <p:nvPr/>
        </p:nvSpPr>
        <p:spPr bwMode="auto">
          <a:xfrm>
            <a:off x="5148263" y="2625725"/>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5183" name="Rectangle 63"/>
          <p:cNvSpPr>
            <a:spLocks noChangeArrowheads="1"/>
          </p:cNvSpPr>
          <p:nvPr/>
        </p:nvSpPr>
        <p:spPr bwMode="auto">
          <a:xfrm>
            <a:off x="5507038" y="2625725"/>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5184" name="Rectangle 64"/>
          <p:cNvSpPr>
            <a:spLocks noChangeArrowheads="1"/>
          </p:cNvSpPr>
          <p:nvPr/>
        </p:nvSpPr>
        <p:spPr bwMode="auto">
          <a:xfrm>
            <a:off x="4787900" y="2986088"/>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5185" name="Rectangle 65"/>
          <p:cNvSpPr>
            <a:spLocks noChangeArrowheads="1"/>
          </p:cNvSpPr>
          <p:nvPr/>
        </p:nvSpPr>
        <p:spPr bwMode="auto">
          <a:xfrm>
            <a:off x="5148263" y="2986088"/>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5186" name="Rectangle 66"/>
          <p:cNvSpPr>
            <a:spLocks noChangeArrowheads="1"/>
          </p:cNvSpPr>
          <p:nvPr/>
        </p:nvSpPr>
        <p:spPr bwMode="auto">
          <a:xfrm>
            <a:off x="5507038" y="2986088"/>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5187" name="Rectangle 67"/>
          <p:cNvSpPr>
            <a:spLocks noChangeArrowheads="1"/>
          </p:cNvSpPr>
          <p:nvPr/>
        </p:nvSpPr>
        <p:spPr bwMode="auto">
          <a:xfrm>
            <a:off x="4787900" y="3346450"/>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5188" name="Rectangle 68"/>
          <p:cNvSpPr>
            <a:spLocks noChangeArrowheads="1"/>
          </p:cNvSpPr>
          <p:nvPr/>
        </p:nvSpPr>
        <p:spPr bwMode="auto">
          <a:xfrm>
            <a:off x="5148263" y="3346450"/>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5189" name="Rectangle 69"/>
          <p:cNvSpPr>
            <a:spLocks noChangeArrowheads="1"/>
          </p:cNvSpPr>
          <p:nvPr/>
        </p:nvSpPr>
        <p:spPr bwMode="auto">
          <a:xfrm>
            <a:off x="5507038" y="3346450"/>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5190" name="Text Box 70"/>
          <p:cNvSpPr txBox="1">
            <a:spLocks noChangeArrowheads="1"/>
          </p:cNvSpPr>
          <p:nvPr/>
        </p:nvSpPr>
        <p:spPr bwMode="auto">
          <a:xfrm>
            <a:off x="6045200" y="863600"/>
            <a:ext cx="2339975"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600">
                <a:cs typeface="+mn-cs"/>
              </a:rPr>
              <a:t>Réservé</a:t>
            </a:r>
          </a:p>
        </p:txBody>
      </p:sp>
      <p:sp>
        <p:nvSpPr>
          <p:cNvPr id="5191" name="Text Box 71"/>
          <p:cNvSpPr txBox="1">
            <a:spLocks noChangeArrowheads="1"/>
          </p:cNvSpPr>
          <p:nvPr/>
        </p:nvSpPr>
        <p:spPr bwMode="auto">
          <a:xfrm>
            <a:off x="6045200" y="2301875"/>
            <a:ext cx="2339975"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600" b="1">
                <a:cs typeface="+mn-cs"/>
              </a:rPr>
              <a:t>IPv4</a:t>
            </a:r>
            <a:r>
              <a:rPr lang="en-US" sz="1600">
                <a:cs typeface="+mn-cs"/>
              </a:rPr>
              <a:t>, Internet Protocol</a:t>
            </a:r>
          </a:p>
        </p:txBody>
      </p:sp>
      <p:sp>
        <p:nvSpPr>
          <p:cNvPr id="5192" name="Text Box 72"/>
          <p:cNvSpPr txBox="1">
            <a:spLocks noChangeArrowheads="1"/>
          </p:cNvSpPr>
          <p:nvPr/>
        </p:nvSpPr>
        <p:spPr bwMode="auto">
          <a:xfrm>
            <a:off x="6045200" y="2662238"/>
            <a:ext cx="2339975" cy="25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600" b="1">
                <a:cs typeface="+mn-cs"/>
              </a:rPr>
              <a:t>ST</a:t>
            </a:r>
            <a:r>
              <a:rPr lang="en-US" sz="1600">
                <a:cs typeface="+mn-cs"/>
              </a:rPr>
              <a:t>, ST </a:t>
            </a:r>
            <a:r>
              <a:rPr lang="en-US" sz="1600" i="1">
                <a:cs typeface="+mn-cs"/>
              </a:rPr>
              <a:t>Datagram</a:t>
            </a:r>
            <a:r>
              <a:rPr lang="en-US" sz="1600">
                <a:cs typeface="+mn-cs"/>
              </a:rPr>
              <a:t> Mode</a:t>
            </a:r>
          </a:p>
        </p:txBody>
      </p:sp>
      <p:sp>
        <p:nvSpPr>
          <p:cNvPr id="5196" name="Text Box 76"/>
          <p:cNvSpPr txBox="1">
            <a:spLocks noChangeArrowheads="1"/>
          </p:cNvSpPr>
          <p:nvPr/>
        </p:nvSpPr>
        <p:spPr bwMode="auto">
          <a:xfrm>
            <a:off x="6045200" y="3022600"/>
            <a:ext cx="2339975"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600" b="1">
                <a:cs typeface="+mn-cs"/>
              </a:rPr>
              <a:t>IPv6</a:t>
            </a:r>
          </a:p>
        </p:txBody>
      </p:sp>
      <p:sp>
        <p:nvSpPr>
          <p:cNvPr id="5198" name="AutoShape 78"/>
          <p:cNvSpPr>
            <a:spLocks/>
          </p:cNvSpPr>
          <p:nvPr/>
        </p:nvSpPr>
        <p:spPr bwMode="auto">
          <a:xfrm>
            <a:off x="4059238" y="838200"/>
            <a:ext cx="304800" cy="5715000"/>
          </a:xfrm>
          <a:prstGeom prst="leftBrace">
            <a:avLst>
              <a:gd name="adj1" fmla="val 15625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cxnSp>
        <p:nvCxnSpPr>
          <p:cNvPr id="5199" name="AutoShape 79"/>
          <p:cNvCxnSpPr>
            <a:cxnSpLocks noChangeShapeType="1"/>
            <a:stCxn id="5159" idx="1"/>
            <a:endCxn id="5198" idx="1"/>
          </p:cNvCxnSpPr>
          <p:nvPr/>
        </p:nvCxnSpPr>
        <p:spPr bwMode="auto">
          <a:xfrm rot="16200000" flipH="1">
            <a:off x="1369219" y="1005682"/>
            <a:ext cx="2179637" cy="3200400"/>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224" name="Rectangle 104"/>
          <p:cNvSpPr>
            <a:spLocks noChangeArrowheads="1"/>
          </p:cNvSpPr>
          <p:nvPr/>
        </p:nvSpPr>
        <p:spPr bwMode="auto">
          <a:xfrm>
            <a:off x="1258888" y="1035050"/>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defRPr/>
            </a:pPr>
            <a:endParaRPr lang="en-US">
              <a:cs typeface="+mn-cs"/>
            </a:endParaRPr>
          </a:p>
        </p:txBody>
      </p:sp>
      <p:sp>
        <p:nvSpPr>
          <p:cNvPr id="5225" name="Text Box 105"/>
          <p:cNvSpPr txBox="1">
            <a:spLocks noChangeArrowheads="1"/>
          </p:cNvSpPr>
          <p:nvPr/>
        </p:nvSpPr>
        <p:spPr bwMode="auto">
          <a:xfrm>
            <a:off x="914400" y="1524000"/>
            <a:ext cx="360363" cy="17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200" b="1">
                <a:cs typeface="+mn-cs"/>
              </a:rPr>
              <a:t>4 bits</a:t>
            </a:r>
          </a:p>
        </p:txBody>
      </p:sp>
      <p:sp>
        <p:nvSpPr>
          <p:cNvPr id="5226" name="Rectangle 106"/>
          <p:cNvSpPr>
            <a:spLocks noChangeArrowheads="1"/>
          </p:cNvSpPr>
          <p:nvPr/>
        </p:nvSpPr>
        <p:spPr bwMode="auto">
          <a:xfrm>
            <a:off x="4787900" y="3706813"/>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5227" name="Rectangle 107"/>
          <p:cNvSpPr>
            <a:spLocks noChangeArrowheads="1"/>
          </p:cNvSpPr>
          <p:nvPr/>
        </p:nvSpPr>
        <p:spPr bwMode="auto">
          <a:xfrm>
            <a:off x="5148263" y="3706813"/>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5228" name="Rectangle 108"/>
          <p:cNvSpPr>
            <a:spLocks noChangeArrowheads="1"/>
          </p:cNvSpPr>
          <p:nvPr/>
        </p:nvSpPr>
        <p:spPr bwMode="auto">
          <a:xfrm>
            <a:off x="5507038" y="3706813"/>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5229" name="Text Box 109"/>
          <p:cNvSpPr txBox="1">
            <a:spLocks noChangeArrowheads="1"/>
          </p:cNvSpPr>
          <p:nvPr/>
        </p:nvSpPr>
        <p:spPr bwMode="auto">
          <a:xfrm>
            <a:off x="6045200" y="3381375"/>
            <a:ext cx="2339975"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600" b="1">
                <a:cs typeface="+mn-cs"/>
              </a:rPr>
              <a:t>TP/IX</a:t>
            </a:r>
            <a:r>
              <a:rPr lang="en-US" sz="1600">
                <a:cs typeface="+mn-cs"/>
              </a:rPr>
              <a:t>, The Next Internet</a:t>
            </a:r>
          </a:p>
        </p:txBody>
      </p:sp>
      <p:sp>
        <p:nvSpPr>
          <p:cNvPr id="5230" name="Rectangle 110"/>
          <p:cNvSpPr>
            <a:spLocks noChangeArrowheads="1"/>
          </p:cNvSpPr>
          <p:nvPr/>
        </p:nvSpPr>
        <p:spPr bwMode="auto">
          <a:xfrm>
            <a:off x="4787900" y="4065588"/>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5231" name="Rectangle 111"/>
          <p:cNvSpPr>
            <a:spLocks noChangeArrowheads="1"/>
          </p:cNvSpPr>
          <p:nvPr/>
        </p:nvSpPr>
        <p:spPr bwMode="auto">
          <a:xfrm>
            <a:off x="5148263" y="4065588"/>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5232" name="Rectangle 112"/>
          <p:cNvSpPr>
            <a:spLocks noChangeArrowheads="1"/>
          </p:cNvSpPr>
          <p:nvPr/>
        </p:nvSpPr>
        <p:spPr bwMode="auto">
          <a:xfrm>
            <a:off x="5507038" y="4065588"/>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5233" name="Text Box 113"/>
          <p:cNvSpPr txBox="1">
            <a:spLocks noChangeArrowheads="1"/>
          </p:cNvSpPr>
          <p:nvPr/>
        </p:nvSpPr>
        <p:spPr bwMode="auto">
          <a:xfrm>
            <a:off x="6045200" y="3741738"/>
            <a:ext cx="2339975" cy="25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600" b="1">
                <a:cs typeface="+mn-cs"/>
              </a:rPr>
              <a:t>PIP</a:t>
            </a:r>
            <a:r>
              <a:rPr lang="en-US" sz="1600">
                <a:cs typeface="+mn-cs"/>
              </a:rPr>
              <a:t>, The P Internet Protocol</a:t>
            </a:r>
          </a:p>
        </p:txBody>
      </p:sp>
      <p:sp>
        <p:nvSpPr>
          <p:cNvPr id="5234" name="Rectangle 114"/>
          <p:cNvSpPr>
            <a:spLocks noChangeArrowheads="1"/>
          </p:cNvSpPr>
          <p:nvPr/>
        </p:nvSpPr>
        <p:spPr bwMode="auto">
          <a:xfrm>
            <a:off x="4787900" y="4425950"/>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5235" name="Rectangle 115"/>
          <p:cNvSpPr>
            <a:spLocks noChangeArrowheads="1"/>
          </p:cNvSpPr>
          <p:nvPr/>
        </p:nvSpPr>
        <p:spPr bwMode="auto">
          <a:xfrm>
            <a:off x="5148263" y="4425950"/>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5236" name="Rectangle 116"/>
          <p:cNvSpPr>
            <a:spLocks noChangeArrowheads="1"/>
          </p:cNvSpPr>
          <p:nvPr/>
        </p:nvSpPr>
        <p:spPr bwMode="auto">
          <a:xfrm>
            <a:off x="5507038" y="4425950"/>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5237" name="Text Box 117"/>
          <p:cNvSpPr txBox="1">
            <a:spLocks noChangeArrowheads="1"/>
          </p:cNvSpPr>
          <p:nvPr/>
        </p:nvSpPr>
        <p:spPr bwMode="auto">
          <a:xfrm>
            <a:off x="6045200" y="4102100"/>
            <a:ext cx="2339975"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600" b="1">
                <a:cs typeface="+mn-cs"/>
              </a:rPr>
              <a:t>TUBA</a:t>
            </a:r>
          </a:p>
        </p:txBody>
      </p:sp>
      <p:sp>
        <p:nvSpPr>
          <p:cNvPr id="5238" name="Rectangle 118"/>
          <p:cNvSpPr>
            <a:spLocks noChangeArrowheads="1"/>
          </p:cNvSpPr>
          <p:nvPr/>
        </p:nvSpPr>
        <p:spPr bwMode="auto">
          <a:xfrm>
            <a:off x="4787900" y="4786313"/>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5239" name="Rectangle 119"/>
          <p:cNvSpPr>
            <a:spLocks noChangeArrowheads="1"/>
          </p:cNvSpPr>
          <p:nvPr/>
        </p:nvSpPr>
        <p:spPr bwMode="auto">
          <a:xfrm>
            <a:off x="5148263" y="4786313"/>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5240" name="Rectangle 120"/>
          <p:cNvSpPr>
            <a:spLocks noChangeArrowheads="1"/>
          </p:cNvSpPr>
          <p:nvPr/>
        </p:nvSpPr>
        <p:spPr bwMode="auto">
          <a:xfrm>
            <a:off x="5507038" y="4786313"/>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5241" name="Rectangle 121"/>
          <p:cNvSpPr>
            <a:spLocks noChangeArrowheads="1"/>
          </p:cNvSpPr>
          <p:nvPr/>
        </p:nvSpPr>
        <p:spPr bwMode="auto">
          <a:xfrm>
            <a:off x="4787900" y="5145088"/>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5242" name="Rectangle 122"/>
          <p:cNvSpPr>
            <a:spLocks noChangeArrowheads="1"/>
          </p:cNvSpPr>
          <p:nvPr/>
        </p:nvSpPr>
        <p:spPr bwMode="auto">
          <a:xfrm>
            <a:off x="5148263" y="5145088"/>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5243" name="Rectangle 123"/>
          <p:cNvSpPr>
            <a:spLocks noChangeArrowheads="1"/>
          </p:cNvSpPr>
          <p:nvPr/>
        </p:nvSpPr>
        <p:spPr bwMode="auto">
          <a:xfrm>
            <a:off x="5507038" y="5145088"/>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5244" name="Text Box 124"/>
          <p:cNvSpPr txBox="1">
            <a:spLocks noChangeArrowheads="1"/>
          </p:cNvSpPr>
          <p:nvPr/>
        </p:nvSpPr>
        <p:spPr bwMode="auto">
          <a:xfrm>
            <a:off x="6045200" y="6261100"/>
            <a:ext cx="2339975"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600">
                <a:cs typeface="+mn-cs"/>
              </a:rPr>
              <a:t>Réservé</a:t>
            </a:r>
          </a:p>
        </p:txBody>
      </p:sp>
      <p:sp>
        <p:nvSpPr>
          <p:cNvPr id="5246" name="Rectangle 126"/>
          <p:cNvSpPr>
            <a:spLocks noChangeArrowheads="1"/>
          </p:cNvSpPr>
          <p:nvPr/>
        </p:nvSpPr>
        <p:spPr bwMode="auto">
          <a:xfrm>
            <a:off x="4787900" y="5505450"/>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5247" name="Rectangle 127"/>
          <p:cNvSpPr>
            <a:spLocks noChangeArrowheads="1"/>
          </p:cNvSpPr>
          <p:nvPr/>
        </p:nvSpPr>
        <p:spPr bwMode="auto">
          <a:xfrm>
            <a:off x="5148263" y="5505450"/>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5248" name="Rectangle 128"/>
          <p:cNvSpPr>
            <a:spLocks noChangeArrowheads="1"/>
          </p:cNvSpPr>
          <p:nvPr/>
        </p:nvSpPr>
        <p:spPr bwMode="auto">
          <a:xfrm>
            <a:off x="5507038" y="5505450"/>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5250" name="Rectangle 130"/>
          <p:cNvSpPr>
            <a:spLocks noChangeArrowheads="1"/>
          </p:cNvSpPr>
          <p:nvPr/>
        </p:nvSpPr>
        <p:spPr bwMode="auto">
          <a:xfrm>
            <a:off x="4787900" y="5865813"/>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5251" name="Rectangle 131"/>
          <p:cNvSpPr>
            <a:spLocks noChangeArrowheads="1"/>
          </p:cNvSpPr>
          <p:nvPr/>
        </p:nvSpPr>
        <p:spPr bwMode="auto">
          <a:xfrm>
            <a:off x="5148263" y="5865813"/>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5252" name="Rectangle 132"/>
          <p:cNvSpPr>
            <a:spLocks noChangeArrowheads="1"/>
          </p:cNvSpPr>
          <p:nvPr/>
        </p:nvSpPr>
        <p:spPr bwMode="auto">
          <a:xfrm>
            <a:off x="5507038" y="5865813"/>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5254" name="Rectangle 134"/>
          <p:cNvSpPr>
            <a:spLocks noChangeArrowheads="1"/>
          </p:cNvSpPr>
          <p:nvPr/>
        </p:nvSpPr>
        <p:spPr bwMode="auto">
          <a:xfrm>
            <a:off x="4787900" y="6224588"/>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5255" name="Rectangle 135"/>
          <p:cNvSpPr>
            <a:spLocks noChangeArrowheads="1"/>
          </p:cNvSpPr>
          <p:nvPr/>
        </p:nvSpPr>
        <p:spPr bwMode="auto">
          <a:xfrm>
            <a:off x="5148263" y="6224588"/>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5256" name="Rectangle 136"/>
          <p:cNvSpPr>
            <a:spLocks noChangeArrowheads="1"/>
          </p:cNvSpPr>
          <p:nvPr/>
        </p:nvSpPr>
        <p:spPr bwMode="auto">
          <a:xfrm>
            <a:off x="5507038" y="6224588"/>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5258" name="Rectangle 138"/>
          <p:cNvSpPr>
            <a:spLocks noChangeArrowheads="1"/>
          </p:cNvSpPr>
          <p:nvPr/>
        </p:nvSpPr>
        <p:spPr bwMode="auto">
          <a:xfrm>
            <a:off x="4425950" y="827088"/>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5259" name="Rectangle 139"/>
          <p:cNvSpPr>
            <a:spLocks noChangeArrowheads="1"/>
          </p:cNvSpPr>
          <p:nvPr/>
        </p:nvSpPr>
        <p:spPr bwMode="auto">
          <a:xfrm>
            <a:off x="4425950" y="1187450"/>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5260" name="Rectangle 140"/>
          <p:cNvSpPr>
            <a:spLocks noChangeArrowheads="1"/>
          </p:cNvSpPr>
          <p:nvPr/>
        </p:nvSpPr>
        <p:spPr bwMode="auto">
          <a:xfrm>
            <a:off x="4425950" y="1546225"/>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5261" name="Rectangle 141"/>
          <p:cNvSpPr>
            <a:spLocks noChangeArrowheads="1"/>
          </p:cNvSpPr>
          <p:nvPr/>
        </p:nvSpPr>
        <p:spPr bwMode="auto">
          <a:xfrm>
            <a:off x="4425950" y="1906588"/>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5262" name="Rectangle 142"/>
          <p:cNvSpPr>
            <a:spLocks noChangeArrowheads="1"/>
          </p:cNvSpPr>
          <p:nvPr/>
        </p:nvSpPr>
        <p:spPr bwMode="auto">
          <a:xfrm>
            <a:off x="4425950" y="2266950"/>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5263" name="Rectangle 143"/>
          <p:cNvSpPr>
            <a:spLocks noChangeArrowheads="1"/>
          </p:cNvSpPr>
          <p:nvPr/>
        </p:nvSpPr>
        <p:spPr bwMode="auto">
          <a:xfrm>
            <a:off x="4425950" y="2625725"/>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5264" name="Rectangle 144"/>
          <p:cNvSpPr>
            <a:spLocks noChangeArrowheads="1"/>
          </p:cNvSpPr>
          <p:nvPr/>
        </p:nvSpPr>
        <p:spPr bwMode="auto">
          <a:xfrm>
            <a:off x="4425950" y="2986088"/>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5265" name="Rectangle 145"/>
          <p:cNvSpPr>
            <a:spLocks noChangeArrowheads="1"/>
          </p:cNvSpPr>
          <p:nvPr/>
        </p:nvSpPr>
        <p:spPr bwMode="auto">
          <a:xfrm>
            <a:off x="4425950" y="3346450"/>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5266" name="Rectangle 146"/>
          <p:cNvSpPr>
            <a:spLocks noChangeArrowheads="1"/>
          </p:cNvSpPr>
          <p:nvPr/>
        </p:nvSpPr>
        <p:spPr bwMode="auto">
          <a:xfrm>
            <a:off x="4425950" y="3706813"/>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5267" name="Rectangle 147"/>
          <p:cNvSpPr>
            <a:spLocks noChangeArrowheads="1"/>
          </p:cNvSpPr>
          <p:nvPr/>
        </p:nvSpPr>
        <p:spPr bwMode="auto">
          <a:xfrm>
            <a:off x="4425950" y="4065588"/>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5268" name="Rectangle 148"/>
          <p:cNvSpPr>
            <a:spLocks noChangeArrowheads="1"/>
          </p:cNvSpPr>
          <p:nvPr/>
        </p:nvSpPr>
        <p:spPr bwMode="auto">
          <a:xfrm>
            <a:off x="4425950" y="4425950"/>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5269" name="Rectangle 149"/>
          <p:cNvSpPr>
            <a:spLocks noChangeArrowheads="1"/>
          </p:cNvSpPr>
          <p:nvPr/>
        </p:nvSpPr>
        <p:spPr bwMode="auto">
          <a:xfrm>
            <a:off x="4425950" y="4786313"/>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5270" name="Rectangle 150"/>
          <p:cNvSpPr>
            <a:spLocks noChangeArrowheads="1"/>
          </p:cNvSpPr>
          <p:nvPr/>
        </p:nvSpPr>
        <p:spPr bwMode="auto">
          <a:xfrm>
            <a:off x="4425950" y="5145088"/>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5271" name="Rectangle 151"/>
          <p:cNvSpPr>
            <a:spLocks noChangeArrowheads="1"/>
          </p:cNvSpPr>
          <p:nvPr/>
        </p:nvSpPr>
        <p:spPr bwMode="auto">
          <a:xfrm>
            <a:off x="4425950" y="5505450"/>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5272" name="Rectangle 152"/>
          <p:cNvSpPr>
            <a:spLocks noChangeArrowheads="1"/>
          </p:cNvSpPr>
          <p:nvPr/>
        </p:nvSpPr>
        <p:spPr bwMode="auto">
          <a:xfrm>
            <a:off x="4425950" y="5865813"/>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5273" name="Rectangle 153"/>
          <p:cNvSpPr>
            <a:spLocks noChangeArrowheads="1"/>
          </p:cNvSpPr>
          <p:nvPr/>
        </p:nvSpPr>
        <p:spPr bwMode="auto">
          <a:xfrm>
            <a:off x="4425950" y="6224588"/>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5274" name="Text Box 154"/>
          <p:cNvSpPr txBox="1">
            <a:spLocks noChangeArrowheads="1"/>
          </p:cNvSpPr>
          <p:nvPr/>
        </p:nvSpPr>
        <p:spPr bwMode="auto">
          <a:xfrm>
            <a:off x="533400" y="5410200"/>
            <a:ext cx="22860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en-US" sz="1200">
                <a:cs typeface="+mn-cs"/>
              </a:rPr>
              <a:t>SIP, Simple Internet Protocol</a:t>
            </a:r>
          </a:p>
          <a:p>
            <a:pPr>
              <a:defRPr/>
            </a:pPr>
            <a:r>
              <a:rPr lang="en-US" sz="1200">
                <a:cs typeface="+mn-cs"/>
              </a:rPr>
              <a:t>SIPP, Simple Internet Protocol Plus</a:t>
            </a:r>
          </a:p>
          <a:p>
            <a:pPr>
              <a:defRPr/>
            </a:pPr>
            <a:r>
              <a:rPr lang="en-US" sz="1200">
                <a:cs typeface="+mn-cs"/>
              </a:rPr>
              <a:t>IPv6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Date Placeholder 2"/>
          <p:cNvSpPr>
            <a:spLocks noGrp="1"/>
          </p:cNvSpPr>
          <p:nvPr>
            <p:ph type="dt" sz="quarter" idx="10"/>
          </p:nvPr>
        </p:nvSpPr>
        <p:spPr/>
        <p:txBody>
          <a:bodyPr/>
          <a:lstStyle/>
          <a:p>
            <a:pPr>
              <a:defRPr/>
            </a:pPr>
            <a:r>
              <a:rPr lang="fr-FR"/>
              <a:t>© </a:t>
            </a:r>
            <a:fld id="{AA913120-63BE-F248-BA82-20EC8EE61EDF}" type="datetime1">
              <a:rPr lang="en-US"/>
              <a:pPr>
                <a:defRPr/>
              </a:pPr>
              <a:t>28/02/16</a:t>
            </a:fld>
            <a:r>
              <a:rPr lang="fr-FR"/>
              <a:t>, </a:t>
            </a:r>
          </a:p>
        </p:txBody>
      </p:sp>
      <p:sp>
        <p:nvSpPr>
          <p:cNvPr id="32" name="Footer Placeholder 3"/>
          <p:cNvSpPr>
            <a:spLocks noGrp="1"/>
          </p:cNvSpPr>
          <p:nvPr>
            <p:ph type="ftr" sz="quarter" idx="11"/>
          </p:nvPr>
        </p:nvSpPr>
        <p:spPr/>
        <p:txBody>
          <a:bodyPr/>
          <a:lstStyle/>
          <a:p>
            <a:pPr>
              <a:defRPr/>
            </a:pPr>
            <a:r>
              <a:rPr lang="fr-FR"/>
              <a:t>Georgios Arhodakis - Université Paris Dauphine</a:t>
            </a:r>
          </a:p>
        </p:txBody>
      </p:sp>
      <p:sp>
        <p:nvSpPr>
          <p:cNvPr id="33" name="Slide Number Placeholder 4"/>
          <p:cNvSpPr>
            <a:spLocks noGrp="1"/>
          </p:cNvSpPr>
          <p:nvPr>
            <p:ph type="sldNum" sz="quarter" idx="12"/>
          </p:nvPr>
        </p:nvSpPr>
        <p:spPr/>
        <p:txBody>
          <a:bodyPr/>
          <a:lstStyle/>
          <a:p>
            <a:pPr>
              <a:defRPr/>
            </a:pPr>
            <a:fld id="{FCD4B4C8-EB39-2F4C-90F1-4AD38F1DB1ED}" type="slidenum">
              <a:rPr lang="fr-FR"/>
              <a:pPr>
                <a:defRPr/>
              </a:pPr>
              <a:t>3</a:t>
            </a:fld>
            <a:endParaRPr lang="fr-FR"/>
          </a:p>
        </p:txBody>
      </p:sp>
      <p:sp>
        <p:nvSpPr>
          <p:cNvPr id="13314"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smtClean="0">
                <a:cs typeface="+mj-cs"/>
              </a:rPr>
              <a:t>Hiérarchie des protocoles</a:t>
            </a:r>
          </a:p>
        </p:txBody>
      </p:sp>
      <p:sp>
        <p:nvSpPr>
          <p:cNvPr id="13315" name="Text Box 3"/>
          <p:cNvSpPr txBox="1">
            <a:spLocks noChangeArrowheads="1"/>
          </p:cNvSpPr>
          <p:nvPr/>
        </p:nvSpPr>
        <p:spPr bwMode="auto">
          <a:xfrm>
            <a:off x="3717925" y="1050925"/>
            <a:ext cx="97155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2000" b="1">
                <a:cs typeface="+mn-cs"/>
              </a:rPr>
              <a:t>Ethernet</a:t>
            </a:r>
          </a:p>
        </p:txBody>
      </p:sp>
      <p:sp>
        <p:nvSpPr>
          <p:cNvPr id="13316" name="Text Box 4"/>
          <p:cNvSpPr txBox="1">
            <a:spLocks noChangeArrowheads="1"/>
          </p:cNvSpPr>
          <p:nvPr/>
        </p:nvSpPr>
        <p:spPr bwMode="auto">
          <a:xfrm>
            <a:off x="1727200" y="2133600"/>
            <a:ext cx="122396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2000" b="1">
                <a:cs typeface="+mn-cs"/>
              </a:rPr>
              <a:t>Ethernet II</a:t>
            </a:r>
          </a:p>
        </p:txBody>
      </p:sp>
      <p:sp>
        <p:nvSpPr>
          <p:cNvPr id="13317" name="Text Box 5"/>
          <p:cNvSpPr txBox="1">
            <a:spLocks noChangeArrowheads="1"/>
          </p:cNvSpPr>
          <p:nvPr/>
        </p:nvSpPr>
        <p:spPr bwMode="auto">
          <a:xfrm>
            <a:off x="5749925" y="2133600"/>
            <a:ext cx="57626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2000" b="1">
                <a:cs typeface="+mn-cs"/>
              </a:rPr>
              <a:t>802.3</a:t>
            </a:r>
          </a:p>
        </p:txBody>
      </p:sp>
      <p:sp>
        <p:nvSpPr>
          <p:cNvPr id="13318" name="Text Box 6"/>
          <p:cNvSpPr txBox="1">
            <a:spLocks noChangeArrowheads="1"/>
          </p:cNvSpPr>
          <p:nvPr/>
        </p:nvSpPr>
        <p:spPr bwMode="auto">
          <a:xfrm>
            <a:off x="5443538" y="3313113"/>
            <a:ext cx="118745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2000" b="1">
                <a:cs typeface="+mn-cs"/>
              </a:rPr>
              <a:t>802.2 LLC</a:t>
            </a:r>
          </a:p>
        </p:txBody>
      </p:sp>
      <p:sp>
        <p:nvSpPr>
          <p:cNvPr id="13319" name="Text Box 7"/>
          <p:cNvSpPr txBox="1">
            <a:spLocks noChangeArrowheads="1"/>
          </p:cNvSpPr>
          <p:nvPr/>
        </p:nvSpPr>
        <p:spPr bwMode="auto">
          <a:xfrm>
            <a:off x="5372100" y="4543425"/>
            <a:ext cx="133191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2000" b="1">
                <a:cs typeface="+mn-cs"/>
              </a:rPr>
              <a:t>802.2 SNAP</a:t>
            </a:r>
          </a:p>
        </p:txBody>
      </p:sp>
      <p:cxnSp>
        <p:nvCxnSpPr>
          <p:cNvPr id="13320" name="AutoShape 8"/>
          <p:cNvCxnSpPr>
            <a:cxnSpLocks noChangeShapeType="1"/>
            <a:stCxn id="13315" idx="2"/>
            <a:endCxn id="13316" idx="0"/>
          </p:cNvCxnSpPr>
          <p:nvPr/>
        </p:nvCxnSpPr>
        <p:spPr bwMode="auto">
          <a:xfrm flipH="1">
            <a:off x="2339975" y="1338263"/>
            <a:ext cx="1863725" cy="7953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321" name="AutoShape 9"/>
          <p:cNvCxnSpPr>
            <a:cxnSpLocks noChangeShapeType="1"/>
            <a:stCxn id="13315" idx="2"/>
            <a:endCxn id="13317" idx="0"/>
          </p:cNvCxnSpPr>
          <p:nvPr/>
        </p:nvCxnSpPr>
        <p:spPr bwMode="auto">
          <a:xfrm>
            <a:off x="4203700" y="1338263"/>
            <a:ext cx="1835150" cy="7953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322" name="AutoShape 10"/>
          <p:cNvCxnSpPr>
            <a:cxnSpLocks noChangeShapeType="1"/>
            <a:stCxn id="13317" idx="2"/>
            <a:endCxn id="13318" idx="0"/>
          </p:cNvCxnSpPr>
          <p:nvPr/>
        </p:nvCxnSpPr>
        <p:spPr bwMode="auto">
          <a:xfrm flipH="1">
            <a:off x="6037263" y="2420938"/>
            <a:ext cx="1587" cy="8921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323" name="AutoShape 11"/>
          <p:cNvCxnSpPr>
            <a:cxnSpLocks noChangeShapeType="1"/>
            <a:stCxn id="13318" idx="2"/>
            <a:endCxn id="13319" idx="0"/>
          </p:cNvCxnSpPr>
          <p:nvPr/>
        </p:nvCxnSpPr>
        <p:spPr bwMode="auto">
          <a:xfrm>
            <a:off x="6037263" y="3600450"/>
            <a:ext cx="1587" cy="9429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348" name="AutoShape 36"/>
          <p:cNvCxnSpPr>
            <a:cxnSpLocks noChangeShapeType="1"/>
            <a:stCxn id="13316" idx="2"/>
          </p:cNvCxnSpPr>
          <p:nvPr/>
        </p:nvCxnSpPr>
        <p:spPr bwMode="auto">
          <a:xfrm flipH="1">
            <a:off x="1800225" y="2420938"/>
            <a:ext cx="539750" cy="8556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349" name="AutoShape 37"/>
          <p:cNvCxnSpPr>
            <a:cxnSpLocks noChangeShapeType="1"/>
            <a:stCxn id="13316" idx="2"/>
          </p:cNvCxnSpPr>
          <p:nvPr/>
        </p:nvCxnSpPr>
        <p:spPr bwMode="auto">
          <a:xfrm flipH="1">
            <a:off x="1979613" y="2420938"/>
            <a:ext cx="360362" cy="8556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350" name="AutoShape 38"/>
          <p:cNvCxnSpPr>
            <a:cxnSpLocks noChangeShapeType="1"/>
            <a:stCxn id="13316" idx="2"/>
          </p:cNvCxnSpPr>
          <p:nvPr/>
        </p:nvCxnSpPr>
        <p:spPr bwMode="auto">
          <a:xfrm flipH="1">
            <a:off x="2159000" y="2420938"/>
            <a:ext cx="180975" cy="8556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351" name="AutoShape 39"/>
          <p:cNvCxnSpPr>
            <a:cxnSpLocks noChangeShapeType="1"/>
            <a:stCxn id="13316" idx="2"/>
          </p:cNvCxnSpPr>
          <p:nvPr/>
        </p:nvCxnSpPr>
        <p:spPr bwMode="auto">
          <a:xfrm>
            <a:off x="2339975" y="2420938"/>
            <a:ext cx="0" cy="8556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352" name="AutoShape 40"/>
          <p:cNvCxnSpPr>
            <a:cxnSpLocks noChangeShapeType="1"/>
            <a:stCxn id="13316" idx="2"/>
          </p:cNvCxnSpPr>
          <p:nvPr/>
        </p:nvCxnSpPr>
        <p:spPr bwMode="auto">
          <a:xfrm>
            <a:off x="2339975" y="2420938"/>
            <a:ext cx="179388" cy="8556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353" name="AutoShape 41"/>
          <p:cNvCxnSpPr>
            <a:cxnSpLocks noChangeShapeType="1"/>
            <a:stCxn id="13316" idx="2"/>
          </p:cNvCxnSpPr>
          <p:nvPr/>
        </p:nvCxnSpPr>
        <p:spPr bwMode="auto">
          <a:xfrm>
            <a:off x="2339975" y="2420938"/>
            <a:ext cx="358775" cy="8556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354" name="AutoShape 42"/>
          <p:cNvCxnSpPr>
            <a:cxnSpLocks noChangeShapeType="1"/>
            <a:stCxn id="13316" idx="2"/>
          </p:cNvCxnSpPr>
          <p:nvPr/>
        </p:nvCxnSpPr>
        <p:spPr bwMode="auto">
          <a:xfrm>
            <a:off x="2339975" y="2420938"/>
            <a:ext cx="539750" cy="8556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355" name="AutoShape 43"/>
          <p:cNvCxnSpPr>
            <a:cxnSpLocks noChangeShapeType="1"/>
            <a:stCxn id="13317" idx="2"/>
          </p:cNvCxnSpPr>
          <p:nvPr/>
        </p:nvCxnSpPr>
        <p:spPr bwMode="auto">
          <a:xfrm flipH="1">
            <a:off x="4786313" y="2420938"/>
            <a:ext cx="1252537" cy="8556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356" name="AutoShape 44"/>
          <p:cNvCxnSpPr>
            <a:cxnSpLocks noChangeShapeType="1"/>
            <a:stCxn id="13317" idx="2"/>
          </p:cNvCxnSpPr>
          <p:nvPr/>
        </p:nvCxnSpPr>
        <p:spPr bwMode="auto">
          <a:xfrm flipH="1">
            <a:off x="4967288" y="2420938"/>
            <a:ext cx="1071562" cy="8556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357" name="AutoShape 45"/>
          <p:cNvCxnSpPr>
            <a:cxnSpLocks noChangeShapeType="1"/>
            <a:stCxn id="13317" idx="2"/>
          </p:cNvCxnSpPr>
          <p:nvPr/>
        </p:nvCxnSpPr>
        <p:spPr bwMode="auto">
          <a:xfrm flipH="1">
            <a:off x="5146675" y="2420938"/>
            <a:ext cx="892175" cy="8556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358" name="AutoShape 46"/>
          <p:cNvCxnSpPr>
            <a:cxnSpLocks noChangeShapeType="1"/>
            <a:stCxn id="13317" idx="2"/>
          </p:cNvCxnSpPr>
          <p:nvPr/>
        </p:nvCxnSpPr>
        <p:spPr bwMode="auto">
          <a:xfrm>
            <a:off x="6038850" y="2420938"/>
            <a:ext cx="906463" cy="8556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359" name="AutoShape 47"/>
          <p:cNvCxnSpPr>
            <a:cxnSpLocks noChangeShapeType="1"/>
            <a:stCxn id="13317" idx="2"/>
          </p:cNvCxnSpPr>
          <p:nvPr/>
        </p:nvCxnSpPr>
        <p:spPr bwMode="auto">
          <a:xfrm>
            <a:off x="6038850" y="2420938"/>
            <a:ext cx="1087438" cy="8556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360" name="AutoShape 48"/>
          <p:cNvCxnSpPr>
            <a:cxnSpLocks noChangeShapeType="1"/>
            <a:stCxn id="13317" idx="2"/>
          </p:cNvCxnSpPr>
          <p:nvPr/>
        </p:nvCxnSpPr>
        <p:spPr bwMode="auto">
          <a:xfrm>
            <a:off x="6038850" y="2420938"/>
            <a:ext cx="1266825" cy="8556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361" name="AutoShape 49"/>
          <p:cNvCxnSpPr>
            <a:cxnSpLocks noChangeShapeType="1"/>
            <a:stCxn id="13318" idx="2"/>
          </p:cNvCxnSpPr>
          <p:nvPr/>
        </p:nvCxnSpPr>
        <p:spPr bwMode="auto">
          <a:xfrm flipH="1">
            <a:off x="4678363" y="3600450"/>
            <a:ext cx="1358900" cy="9064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362" name="AutoShape 50"/>
          <p:cNvCxnSpPr>
            <a:cxnSpLocks noChangeShapeType="1"/>
            <a:stCxn id="13318" idx="2"/>
          </p:cNvCxnSpPr>
          <p:nvPr/>
        </p:nvCxnSpPr>
        <p:spPr bwMode="auto">
          <a:xfrm flipH="1">
            <a:off x="4859338" y="3600450"/>
            <a:ext cx="1177925" cy="9064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363" name="AutoShape 51"/>
          <p:cNvCxnSpPr>
            <a:cxnSpLocks noChangeShapeType="1"/>
            <a:stCxn id="13318" idx="2"/>
          </p:cNvCxnSpPr>
          <p:nvPr/>
        </p:nvCxnSpPr>
        <p:spPr bwMode="auto">
          <a:xfrm flipH="1">
            <a:off x="5038725" y="3600450"/>
            <a:ext cx="998538" cy="9064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364" name="AutoShape 52"/>
          <p:cNvCxnSpPr>
            <a:cxnSpLocks noChangeShapeType="1"/>
            <a:stCxn id="13318" idx="2"/>
          </p:cNvCxnSpPr>
          <p:nvPr/>
        </p:nvCxnSpPr>
        <p:spPr bwMode="auto">
          <a:xfrm>
            <a:off x="6037263" y="3600450"/>
            <a:ext cx="981075" cy="904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365" name="AutoShape 53"/>
          <p:cNvCxnSpPr>
            <a:cxnSpLocks noChangeShapeType="1"/>
            <a:stCxn id="13318" idx="2"/>
          </p:cNvCxnSpPr>
          <p:nvPr/>
        </p:nvCxnSpPr>
        <p:spPr bwMode="auto">
          <a:xfrm>
            <a:off x="6037263" y="3600450"/>
            <a:ext cx="1160462" cy="904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366" name="AutoShape 54"/>
          <p:cNvCxnSpPr>
            <a:cxnSpLocks noChangeShapeType="1"/>
            <a:stCxn id="13318" idx="2"/>
          </p:cNvCxnSpPr>
          <p:nvPr/>
        </p:nvCxnSpPr>
        <p:spPr bwMode="auto">
          <a:xfrm>
            <a:off x="6037263" y="3600450"/>
            <a:ext cx="1341437" cy="904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9489" name="TextBox 1"/>
          <p:cNvSpPr txBox="1">
            <a:spLocks noChangeArrowheads="1"/>
          </p:cNvSpPr>
          <p:nvPr/>
        </p:nvSpPr>
        <p:spPr bwMode="auto">
          <a:xfrm>
            <a:off x="250825" y="5564188"/>
            <a:ext cx="27241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400"/>
              <a:t>LLC: </a:t>
            </a:r>
            <a:r>
              <a:rPr lang="en-US" sz="1400" b="1"/>
              <a:t>L</a:t>
            </a:r>
            <a:r>
              <a:rPr lang="en-US" sz="1400"/>
              <a:t>ogical </a:t>
            </a:r>
            <a:r>
              <a:rPr lang="en-US" sz="1400" b="1"/>
              <a:t>L</a:t>
            </a:r>
            <a:r>
              <a:rPr lang="en-US" sz="1400"/>
              <a:t>ink </a:t>
            </a:r>
            <a:r>
              <a:rPr lang="en-US" sz="1400" b="1"/>
              <a:t>C</a:t>
            </a:r>
            <a:r>
              <a:rPr lang="en-US" sz="1400"/>
              <a:t>ontrol</a:t>
            </a:r>
          </a:p>
          <a:p>
            <a:pPr eaLnBrk="1" hangingPunct="1"/>
            <a:r>
              <a:rPr lang="en-US" sz="1400"/>
              <a:t>SNAP: </a:t>
            </a:r>
            <a:r>
              <a:rPr lang="en-US" sz="1400" b="1"/>
              <a:t>S</a:t>
            </a:r>
            <a:r>
              <a:rPr lang="en-US" sz="1400"/>
              <a:t>ub </a:t>
            </a:r>
            <a:r>
              <a:rPr lang="en-US" sz="1400" b="1"/>
              <a:t>N</a:t>
            </a:r>
            <a:r>
              <a:rPr lang="en-US" sz="1400"/>
              <a:t>etwork </a:t>
            </a:r>
            <a:r>
              <a:rPr lang="en-US" sz="1400" b="1"/>
              <a:t>A</a:t>
            </a:r>
            <a:r>
              <a:rPr lang="en-US" sz="1400"/>
              <a:t>ccess </a:t>
            </a:r>
            <a:r>
              <a:rPr lang="en-US" sz="1400" b="1"/>
              <a:t>P</a:t>
            </a:r>
            <a:r>
              <a:rPr lang="en-US" sz="1400"/>
              <a:t>rotocol</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Date Placeholder 2"/>
          <p:cNvSpPr>
            <a:spLocks noGrp="1"/>
          </p:cNvSpPr>
          <p:nvPr>
            <p:ph type="dt" sz="quarter" idx="10"/>
          </p:nvPr>
        </p:nvSpPr>
        <p:spPr/>
        <p:txBody>
          <a:bodyPr/>
          <a:lstStyle/>
          <a:p>
            <a:pPr>
              <a:defRPr/>
            </a:pPr>
            <a:r>
              <a:rPr lang="fr-FR"/>
              <a:t>© </a:t>
            </a:r>
            <a:fld id="{79AF362E-298D-B841-B48B-465A94A12550}" type="datetime1">
              <a:rPr lang="en-US"/>
              <a:pPr>
                <a:defRPr/>
              </a:pPr>
              <a:t>28/02/16</a:t>
            </a:fld>
            <a:r>
              <a:rPr lang="fr-FR"/>
              <a:t>, </a:t>
            </a:r>
          </a:p>
        </p:txBody>
      </p:sp>
      <p:sp>
        <p:nvSpPr>
          <p:cNvPr id="77" name="Footer Placeholder 3"/>
          <p:cNvSpPr>
            <a:spLocks noGrp="1"/>
          </p:cNvSpPr>
          <p:nvPr>
            <p:ph type="ftr" sz="quarter" idx="11"/>
          </p:nvPr>
        </p:nvSpPr>
        <p:spPr/>
        <p:txBody>
          <a:bodyPr/>
          <a:lstStyle/>
          <a:p>
            <a:pPr>
              <a:defRPr/>
            </a:pPr>
            <a:r>
              <a:rPr lang="fr-FR"/>
              <a:t>Georgios Arhodakis - Université Paris Dauphine</a:t>
            </a:r>
          </a:p>
        </p:txBody>
      </p:sp>
      <p:sp>
        <p:nvSpPr>
          <p:cNvPr id="78" name="Slide Number Placeholder 4"/>
          <p:cNvSpPr>
            <a:spLocks noGrp="1"/>
          </p:cNvSpPr>
          <p:nvPr>
            <p:ph type="sldNum" sz="quarter" idx="12"/>
          </p:nvPr>
        </p:nvSpPr>
        <p:spPr/>
        <p:txBody>
          <a:bodyPr/>
          <a:lstStyle/>
          <a:p>
            <a:pPr>
              <a:defRPr/>
            </a:pPr>
            <a:fld id="{D7E98C4B-7159-D342-B326-0C8601C1803D}" type="slidenum">
              <a:rPr lang="fr-FR"/>
              <a:pPr>
                <a:defRPr/>
              </a:pPr>
              <a:t>30</a:t>
            </a:fld>
            <a:endParaRPr lang="fr-FR"/>
          </a:p>
        </p:txBody>
      </p:sp>
      <p:sp>
        <p:nvSpPr>
          <p:cNvPr id="8194"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smtClean="0">
                <a:cs typeface="+mj-cs"/>
              </a:rPr>
              <a:t>Type de Service (TOS)</a:t>
            </a:r>
          </a:p>
        </p:txBody>
      </p:sp>
      <p:sp>
        <p:nvSpPr>
          <p:cNvPr id="8195" name="Rectangle 3"/>
          <p:cNvSpPr>
            <a:spLocks noChangeArrowheads="1"/>
          </p:cNvSpPr>
          <p:nvPr/>
        </p:nvSpPr>
        <p:spPr bwMode="auto">
          <a:xfrm>
            <a:off x="2193925" y="1350963"/>
            <a:ext cx="304800" cy="304800"/>
          </a:xfrm>
          <a:prstGeom prst="rect">
            <a:avLst/>
          </a:prstGeom>
          <a:solidFill>
            <a:schemeClr val="accent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defRPr/>
            </a:pPr>
            <a:endParaRPr lang="en-US">
              <a:cs typeface="+mn-cs"/>
            </a:endParaRPr>
          </a:p>
        </p:txBody>
      </p:sp>
      <p:sp>
        <p:nvSpPr>
          <p:cNvPr id="8196" name="Rectangle 4"/>
          <p:cNvSpPr>
            <a:spLocks noChangeArrowheads="1"/>
          </p:cNvSpPr>
          <p:nvPr/>
        </p:nvSpPr>
        <p:spPr bwMode="auto">
          <a:xfrm>
            <a:off x="2554288" y="1350963"/>
            <a:ext cx="304800" cy="304800"/>
          </a:xfrm>
          <a:prstGeom prst="rect">
            <a:avLst/>
          </a:prstGeom>
          <a:solidFill>
            <a:srgbClr val="0066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66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M</a:t>
            </a:r>
          </a:p>
        </p:txBody>
      </p:sp>
      <p:sp>
        <p:nvSpPr>
          <p:cNvPr id="8197" name="Rectangle 5"/>
          <p:cNvSpPr>
            <a:spLocks noChangeArrowheads="1"/>
          </p:cNvSpPr>
          <p:nvPr/>
        </p:nvSpPr>
        <p:spPr bwMode="auto">
          <a:xfrm>
            <a:off x="2914650" y="1350963"/>
            <a:ext cx="304800" cy="304800"/>
          </a:xfrm>
          <a:prstGeom prst="rect">
            <a:avLst/>
          </a:prstGeom>
          <a:solidFill>
            <a:srgbClr val="00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R</a:t>
            </a:r>
          </a:p>
        </p:txBody>
      </p:sp>
      <p:sp>
        <p:nvSpPr>
          <p:cNvPr id="8198" name="Rectangle 6"/>
          <p:cNvSpPr>
            <a:spLocks noChangeArrowheads="1"/>
          </p:cNvSpPr>
          <p:nvPr/>
        </p:nvSpPr>
        <p:spPr bwMode="auto">
          <a:xfrm>
            <a:off x="3273425" y="1350963"/>
            <a:ext cx="304800" cy="304800"/>
          </a:xfrm>
          <a:prstGeom prst="rect">
            <a:avLst/>
          </a:prstGeom>
          <a:solidFill>
            <a:srgbClr val="00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T</a:t>
            </a:r>
          </a:p>
        </p:txBody>
      </p:sp>
      <p:sp>
        <p:nvSpPr>
          <p:cNvPr id="8199" name="Rectangle 7"/>
          <p:cNvSpPr>
            <a:spLocks noChangeArrowheads="1"/>
          </p:cNvSpPr>
          <p:nvPr/>
        </p:nvSpPr>
        <p:spPr bwMode="auto">
          <a:xfrm>
            <a:off x="3633788" y="1350963"/>
            <a:ext cx="304800" cy="304800"/>
          </a:xfrm>
          <a:prstGeom prst="rect">
            <a:avLst/>
          </a:prstGeom>
          <a:solidFill>
            <a:srgbClr val="33CCCC"/>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33CCCC"/>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1800" b="1">
                <a:cs typeface="+mn-cs"/>
              </a:rPr>
              <a:t>D</a:t>
            </a:r>
          </a:p>
        </p:txBody>
      </p:sp>
      <p:sp>
        <p:nvSpPr>
          <p:cNvPr id="8200" name="Rectangle 8"/>
          <p:cNvSpPr>
            <a:spLocks noChangeArrowheads="1"/>
          </p:cNvSpPr>
          <p:nvPr/>
        </p:nvSpPr>
        <p:spPr bwMode="auto">
          <a:xfrm>
            <a:off x="3994150" y="1350963"/>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defRPr/>
            </a:pPr>
            <a:endParaRPr lang="en-US">
              <a:cs typeface="+mn-cs"/>
            </a:endParaRPr>
          </a:p>
        </p:txBody>
      </p:sp>
      <p:sp>
        <p:nvSpPr>
          <p:cNvPr id="8201" name="Rectangle 9"/>
          <p:cNvSpPr>
            <a:spLocks noChangeArrowheads="1"/>
          </p:cNvSpPr>
          <p:nvPr/>
        </p:nvSpPr>
        <p:spPr bwMode="auto">
          <a:xfrm>
            <a:off x="4354513" y="1350963"/>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defRPr/>
            </a:pPr>
            <a:endParaRPr lang="en-US">
              <a:cs typeface="+mn-cs"/>
            </a:endParaRPr>
          </a:p>
        </p:txBody>
      </p:sp>
      <p:sp>
        <p:nvSpPr>
          <p:cNvPr id="8202" name="Rectangle 10"/>
          <p:cNvSpPr>
            <a:spLocks noChangeArrowheads="1"/>
          </p:cNvSpPr>
          <p:nvPr/>
        </p:nvSpPr>
        <p:spPr bwMode="auto">
          <a:xfrm>
            <a:off x="4713288" y="1350963"/>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defRPr/>
            </a:pPr>
            <a:endParaRPr lang="en-US">
              <a:cs typeface="+mn-cs"/>
            </a:endParaRPr>
          </a:p>
        </p:txBody>
      </p:sp>
      <p:sp>
        <p:nvSpPr>
          <p:cNvPr id="8203" name="Text Box 11"/>
          <p:cNvSpPr txBox="1">
            <a:spLocks noChangeArrowheads="1"/>
          </p:cNvSpPr>
          <p:nvPr/>
        </p:nvSpPr>
        <p:spPr bwMode="auto">
          <a:xfrm>
            <a:off x="1295400" y="1403350"/>
            <a:ext cx="777875"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fr-FR" sz="1200" b="1">
                <a:cs typeface="+mn-cs"/>
              </a:rPr>
              <a:t>ToS (8 bits)</a:t>
            </a:r>
          </a:p>
        </p:txBody>
      </p:sp>
      <p:sp>
        <p:nvSpPr>
          <p:cNvPr id="8204" name="AutoShape 12"/>
          <p:cNvSpPr>
            <a:spLocks/>
          </p:cNvSpPr>
          <p:nvPr/>
        </p:nvSpPr>
        <p:spPr bwMode="auto">
          <a:xfrm rot="-5400000">
            <a:off x="4425157" y="1248568"/>
            <a:ext cx="152400" cy="1008063"/>
          </a:xfrm>
          <a:prstGeom prst="leftBrace">
            <a:avLst>
              <a:gd name="adj1" fmla="val 5512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05" name="Text Box 13"/>
          <p:cNvSpPr txBox="1">
            <a:spLocks noChangeArrowheads="1"/>
          </p:cNvSpPr>
          <p:nvPr/>
        </p:nvSpPr>
        <p:spPr bwMode="auto">
          <a:xfrm>
            <a:off x="4572000" y="1995488"/>
            <a:ext cx="4114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en-US" sz="1600" b="1">
                <a:cs typeface="+mn-cs"/>
              </a:rPr>
              <a:t>IP Precedence (</a:t>
            </a:r>
            <a:r>
              <a:rPr lang="fr-FR" sz="1200" b="1">
                <a:cs typeface="+mn-cs"/>
              </a:rPr>
              <a:t>niveau de priorité appliqué au paquet</a:t>
            </a:r>
            <a:r>
              <a:rPr lang="en-US" sz="1600" b="1">
                <a:cs typeface="+mn-cs"/>
              </a:rPr>
              <a:t>)</a:t>
            </a:r>
          </a:p>
        </p:txBody>
      </p:sp>
      <p:sp>
        <p:nvSpPr>
          <p:cNvPr id="8206" name="AutoShape 14"/>
          <p:cNvSpPr>
            <a:spLocks/>
          </p:cNvSpPr>
          <p:nvPr/>
        </p:nvSpPr>
        <p:spPr bwMode="auto">
          <a:xfrm rot="5400000" flipV="1">
            <a:off x="3161507" y="535781"/>
            <a:ext cx="152400" cy="1366837"/>
          </a:xfrm>
          <a:prstGeom prst="leftBrace">
            <a:avLst>
              <a:gd name="adj1" fmla="val 7474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07" name="Text Box 15"/>
          <p:cNvSpPr txBox="1">
            <a:spLocks noChangeArrowheads="1"/>
          </p:cNvSpPr>
          <p:nvPr/>
        </p:nvSpPr>
        <p:spPr bwMode="auto">
          <a:xfrm>
            <a:off x="2662238" y="914400"/>
            <a:ext cx="1143000"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en-US" sz="1200" b="1">
                <a:cs typeface="+mn-cs"/>
              </a:rPr>
              <a:t>Routing Criteria</a:t>
            </a:r>
          </a:p>
        </p:txBody>
      </p:sp>
      <p:sp>
        <p:nvSpPr>
          <p:cNvPr id="8208" name="Text Box 16"/>
          <p:cNvSpPr txBox="1">
            <a:spLocks noChangeArrowheads="1"/>
          </p:cNvSpPr>
          <p:nvPr/>
        </p:nvSpPr>
        <p:spPr bwMode="auto">
          <a:xfrm>
            <a:off x="1371600" y="914400"/>
            <a:ext cx="609600"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en-US" sz="1200" b="1">
                <a:cs typeface="+mn-cs"/>
              </a:rPr>
              <a:t>Not used</a:t>
            </a:r>
          </a:p>
        </p:txBody>
      </p:sp>
      <p:cxnSp>
        <p:nvCxnSpPr>
          <p:cNvPr id="8209" name="AutoShape 17"/>
          <p:cNvCxnSpPr>
            <a:cxnSpLocks noChangeShapeType="1"/>
            <a:stCxn id="8208" idx="2"/>
            <a:endCxn id="8195" idx="1"/>
          </p:cNvCxnSpPr>
          <p:nvPr/>
        </p:nvCxnSpPr>
        <p:spPr bwMode="auto">
          <a:xfrm>
            <a:off x="1676400" y="1096963"/>
            <a:ext cx="517525" cy="406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210" name="Rectangle 18"/>
          <p:cNvSpPr>
            <a:spLocks noChangeArrowheads="1"/>
          </p:cNvSpPr>
          <p:nvPr/>
        </p:nvSpPr>
        <p:spPr bwMode="auto">
          <a:xfrm>
            <a:off x="5670550" y="2654300"/>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8211" name="Rectangle 19"/>
          <p:cNvSpPr>
            <a:spLocks noChangeArrowheads="1"/>
          </p:cNvSpPr>
          <p:nvPr/>
        </p:nvSpPr>
        <p:spPr bwMode="auto">
          <a:xfrm>
            <a:off x="6030913" y="2654300"/>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8212" name="Rectangle 20"/>
          <p:cNvSpPr>
            <a:spLocks noChangeArrowheads="1"/>
          </p:cNvSpPr>
          <p:nvPr/>
        </p:nvSpPr>
        <p:spPr bwMode="auto">
          <a:xfrm>
            <a:off x="6389688" y="2654300"/>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8213" name="Rectangle 21"/>
          <p:cNvSpPr>
            <a:spLocks noChangeArrowheads="1"/>
          </p:cNvSpPr>
          <p:nvPr/>
        </p:nvSpPr>
        <p:spPr bwMode="auto">
          <a:xfrm>
            <a:off x="5670550" y="3035300"/>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8214" name="Rectangle 22"/>
          <p:cNvSpPr>
            <a:spLocks noChangeArrowheads="1"/>
          </p:cNvSpPr>
          <p:nvPr/>
        </p:nvSpPr>
        <p:spPr bwMode="auto">
          <a:xfrm>
            <a:off x="6030913" y="3035300"/>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8215" name="Rectangle 23"/>
          <p:cNvSpPr>
            <a:spLocks noChangeArrowheads="1"/>
          </p:cNvSpPr>
          <p:nvPr/>
        </p:nvSpPr>
        <p:spPr bwMode="auto">
          <a:xfrm>
            <a:off x="6389688" y="3035300"/>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8216" name="Rectangle 24"/>
          <p:cNvSpPr>
            <a:spLocks noChangeArrowheads="1"/>
          </p:cNvSpPr>
          <p:nvPr/>
        </p:nvSpPr>
        <p:spPr bwMode="auto">
          <a:xfrm>
            <a:off x="5670550" y="3416300"/>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8217" name="Rectangle 25"/>
          <p:cNvSpPr>
            <a:spLocks noChangeArrowheads="1"/>
          </p:cNvSpPr>
          <p:nvPr/>
        </p:nvSpPr>
        <p:spPr bwMode="auto">
          <a:xfrm>
            <a:off x="6030913" y="3416300"/>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8218" name="Rectangle 26"/>
          <p:cNvSpPr>
            <a:spLocks noChangeArrowheads="1"/>
          </p:cNvSpPr>
          <p:nvPr/>
        </p:nvSpPr>
        <p:spPr bwMode="auto">
          <a:xfrm>
            <a:off x="6389688" y="3416300"/>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8219" name="Rectangle 27"/>
          <p:cNvSpPr>
            <a:spLocks noChangeArrowheads="1"/>
          </p:cNvSpPr>
          <p:nvPr/>
        </p:nvSpPr>
        <p:spPr bwMode="auto">
          <a:xfrm>
            <a:off x="5670550" y="3783013"/>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8220" name="Rectangle 28"/>
          <p:cNvSpPr>
            <a:spLocks noChangeArrowheads="1"/>
          </p:cNvSpPr>
          <p:nvPr/>
        </p:nvSpPr>
        <p:spPr bwMode="auto">
          <a:xfrm>
            <a:off x="6030913" y="3783013"/>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8221" name="Rectangle 29"/>
          <p:cNvSpPr>
            <a:spLocks noChangeArrowheads="1"/>
          </p:cNvSpPr>
          <p:nvPr/>
        </p:nvSpPr>
        <p:spPr bwMode="auto">
          <a:xfrm>
            <a:off x="6389688" y="3783013"/>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8222" name="Rectangle 30"/>
          <p:cNvSpPr>
            <a:spLocks noChangeArrowheads="1"/>
          </p:cNvSpPr>
          <p:nvPr/>
        </p:nvSpPr>
        <p:spPr bwMode="auto">
          <a:xfrm>
            <a:off x="5670550" y="4164013"/>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8223" name="Rectangle 31"/>
          <p:cNvSpPr>
            <a:spLocks noChangeArrowheads="1"/>
          </p:cNvSpPr>
          <p:nvPr/>
        </p:nvSpPr>
        <p:spPr bwMode="auto">
          <a:xfrm>
            <a:off x="6030913" y="4164013"/>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8224" name="Rectangle 32"/>
          <p:cNvSpPr>
            <a:spLocks noChangeArrowheads="1"/>
          </p:cNvSpPr>
          <p:nvPr/>
        </p:nvSpPr>
        <p:spPr bwMode="auto">
          <a:xfrm>
            <a:off x="6389688" y="4164013"/>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8225" name="Rectangle 33"/>
          <p:cNvSpPr>
            <a:spLocks noChangeArrowheads="1"/>
          </p:cNvSpPr>
          <p:nvPr/>
        </p:nvSpPr>
        <p:spPr bwMode="auto">
          <a:xfrm>
            <a:off x="5670550" y="4545013"/>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8226" name="Rectangle 34"/>
          <p:cNvSpPr>
            <a:spLocks noChangeArrowheads="1"/>
          </p:cNvSpPr>
          <p:nvPr/>
        </p:nvSpPr>
        <p:spPr bwMode="auto">
          <a:xfrm>
            <a:off x="6030913" y="4545013"/>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8227" name="Rectangle 35"/>
          <p:cNvSpPr>
            <a:spLocks noChangeArrowheads="1"/>
          </p:cNvSpPr>
          <p:nvPr/>
        </p:nvSpPr>
        <p:spPr bwMode="auto">
          <a:xfrm>
            <a:off x="6389688" y="4545013"/>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8228" name="Rectangle 36"/>
          <p:cNvSpPr>
            <a:spLocks noChangeArrowheads="1"/>
          </p:cNvSpPr>
          <p:nvPr/>
        </p:nvSpPr>
        <p:spPr bwMode="auto">
          <a:xfrm>
            <a:off x="5670550" y="4926013"/>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8229" name="Rectangle 37"/>
          <p:cNvSpPr>
            <a:spLocks noChangeArrowheads="1"/>
          </p:cNvSpPr>
          <p:nvPr/>
        </p:nvSpPr>
        <p:spPr bwMode="auto">
          <a:xfrm>
            <a:off x="6030913" y="4926013"/>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8230" name="Rectangle 38"/>
          <p:cNvSpPr>
            <a:spLocks noChangeArrowheads="1"/>
          </p:cNvSpPr>
          <p:nvPr/>
        </p:nvSpPr>
        <p:spPr bwMode="auto">
          <a:xfrm>
            <a:off x="6389688" y="4926013"/>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8231" name="Rectangle 39"/>
          <p:cNvSpPr>
            <a:spLocks noChangeArrowheads="1"/>
          </p:cNvSpPr>
          <p:nvPr/>
        </p:nvSpPr>
        <p:spPr bwMode="auto">
          <a:xfrm>
            <a:off x="5670550" y="5307013"/>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8232" name="Rectangle 40"/>
          <p:cNvSpPr>
            <a:spLocks noChangeArrowheads="1"/>
          </p:cNvSpPr>
          <p:nvPr/>
        </p:nvSpPr>
        <p:spPr bwMode="auto">
          <a:xfrm>
            <a:off x="6030913" y="5307013"/>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8233" name="Rectangle 41"/>
          <p:cNvSpPr>
            <a:spLocks noChangeArrowheads="1"/>
          </p:cNvSpPr>
          <p:nvPr/>
        </p:nvSpPr>
        <p:spPr bwMode="auto">
          <a:xfrm>
            <a:off x="6389688" y="5307013"/>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8234" name="Text Box 42"/>
          <p:cNvSpPr txBox="1">
            <a:spLocks noChangeArrowheads="1"/>
          </p:cNvSpPr>
          <p:nvPr/>
        </p:nvSpPr>
        <p:spPr bwMode="auto">
          <a:xfrm>
            <a:off x="6934200" y="2684463"/>
            <a:ext cx="1143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en-US" sz="1600" b="1">
                <a:cs typeface="+mn-cs"/>
              </a:rPr>
              <a:t>Routine</a:t>
            </a:r>
          </a:p>
        </p:txBody>
      </p:sp>
      <p:sp>
        <p:nvSpPr>
          <p:cNvPr id="8235" name="Text Box 43"/>
          <p:cNvSpPr txBox="1">
            <a:spLocks noChangeArrowheads="1"/>
          </p:cNvSpPr>
          <p:nvPr/>
        </p:nvSpPr>
        <p:spPr bwMode="auto">
          <a:xfrm>
            <a:off x="6934200" y="3065463"/>
            <a:ext cx="1143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en-US" sz="1600" b="1">
                <a:cs typeface="+mn-cs"/>
              </a:rPr>
              <a:t>Priority</a:t>
            </a:r>
          </a:p>
        </p:txBody>
      </p:sp>
      <p:sp>
        <p:nvSpPr>
          <p:cNvPr id="8236" name="Text Box 44"/>
          <p:cNvSpPr txBox="1">
            <a:spLocks noChangeArrowheads="1"/>
          </p:cNvSpPr>
          <p:nvPr/>
        </p:nvSpPr>
        <p:spPr bwMode="auto">
          <a:xfrm>
            <a:off x="6934200" y="3446463"/>
            <a:ext cx="1143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en-US" sz="1600" b="1">
                <a:cs typeface="+mn-cs"/>
              </a:rPr>
              <a:t>Immediate</a:t>
            </a:r>
          </a:p>
        </p:txBody>
      </p:sp>
      <p:sp>
        <p:nvSpPr>
          <p:cNvPr id="8237" name="Text Box 45"/>
          <p:cNvSpPr txBox="1">
            <a:spLocks noChangeArrowheads="1"/>
          </p:cNvSpPr>
          <p:nvPr/>
        </p:nvSpPr>
        <p:spPr bwMode="auto">
          <a:xfrm>
            <a:off x="6934200" y="3813175"/>
            <a:ext cx="1143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en-US" sz="1600" b="1">
                <a:cs typeface="+mn-cs"/>
              </a:rPr>
              <a:t>Flash</a:t>
            </a:r>
          </a:p>
        </p:txBody>
      </p:sp>
      <p:sp>
        <p:nvSpPr>
          <p:cNvPr id="8238" name="Text Box 46"/>
          <p:cNvSpPr txBox="1">
            <a:spLocks noChangeArrowheads="1"/>
          </p:cNvSpPr>
          <p:nvPr/>
        </p:nvSpPr>
        <p:spPr bwMode="auto">
          <a:xfrm>
            <a:off x="6934200" y="4192588"/>
            <a:ext cx="1828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en-US" sz="1600" b="1">
                <a:cs typeface="+mn-cs"/>
              </a:rPr>
              <a:t>Flash Override</a:t>
            </a:r>
          </a:p>
        </p:txBody>
      </p:sp>
      <p:sp>
        <p:nvSpPr>
          <p:cNvPr id="8239" name="Text Box 47"/>
          <p:cNvSpPr txBox="1">
            <a:spLocks noChangeArrowheads="1"/>
          </p:cNvSpPr>
          <p:nvPr/>
        </p:nvSpPr>
        <p:spPr bwMode="auto">
          <a:xfrm>
            <a:off x="6934200" y="4573588"/>
            <a:ext cx="1143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en-US" sz="1600" b="1">
                <a:cs typeface="+mn-cs"/>
              </a:rPr>
              <a:t>Critic/ECP</a:t>
            </a:r>
          </a:p>
        </p:txBody>
      </p:sp>
      <p:sp>
        <p:nvSpPr>
          <p:cNvPr id="8240" name="Text Box 48"/>
          <p:cNvSpPr txBox="1">
            <a:spLocks noChangeArrowheads="1"/>
          </p:cNvSpPr>
          <p:nvPr/>
        </p:nvSpPr>
        <p:spPr bwMode="auto">
          <a:xfrm>
            <a:off x="6934200" y="4956175"/>
            <a:ext cx="1981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en-US" sz="1600" b="1">
                <a:cs typeface="+mn-cs"/>
              </a:rPr>
              <a:t>Inter Network Control</a:t>
            </a:r>
          </a:p>
        </p:txBody>
      </p:sp>
      <p:sp>
        <p:nvSpPr>
          <p:cNvPr id="8241" name="Text Box 49"/>
          <p:cNvSpPr txBox="1">
            <a:spLocks noChangeArrowheads="1"/>
          </p:cNvSpPr>
          <p:nvPr/>
        </p:nvSpPr>
        <p:spPr bwMode="auto">
          <a:xfrm>
            <a:off x="6934200" y="5337175"/>
            <a:ext cx="1981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en-US" sz="1600" b="1">
                <a:cs typeface="+mn-cs"/>
              </a:rPr>
              <a:t>Network Control</a:t>
            </a:r>
          </a:p>
        </p:txBody>
      </p:sp>
      <p:sp>
        <p:nvSpPr>
          <p:cNvPr id="8242" name="AutoShape 50"/>
          <p:cNvSpPr>
            <a:spLocks/>
          </p:cNvSpPr>
          <p:nvPr/>
        </p:nvSpPr>
        <p:spPr bwMode="auto">
          <a:xfrm>
            <a:off x="5410200" y="2651125"/>
            <a:ext cx="304800" cy="2987675"/>
          </a:xfrm>
          <a:prstGeom prst="leftBrace">
            <a:avLst>
              <a:gd name="adj1" fmla="val 8168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cxnSp>
        <p:nvCxnSpPr>
          <p:cNvPr id="8243" name="AutoShape 51"/>
          <p:cNvCxnSpPr>
            <a:cxnSpLocks noChangeShapeType="1"/>
            <a:stCxn id="8204" idx="1"/>
            <a:endCxn id="8242" idx="1"/>
          </p:cNvCxnSpPr>
          <p:nvPr/>
        </p:nvCxnSpPr>
        <p:spPr bwMode="auto">
          <a:xfrm rot="16200000" flipH="1">
            <a:off x="3797300" y="2532063"/>
            <a:ext cx="2316163" cy="909637"/>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244" name="Rectangle 52"/>
          <p:cNvSpPr>
            <a:spLocks noChangeArrowheads="1"/>
          </p:cNvSpPr>
          <p:nvPr/>
        </p:nvSpPr>
        <p:spPr bwMode="auto">
          <a:xfrm>
            <a:off x="914400" y="2159000"/>
            <a:ext cx="304800" cy="304800"/>
          </a:xfrm>
          <a:prstGeom prst="rect">
            <a:avLst/>
          </a:prstGeom>
          <a:solidFill>
            <a:srgbClr val="0066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66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8245" name="Rectangle 53"/>
          <p:cNvSpPr>
            <a:spLocks noChangeArrowheads="1"/>
          </p:cNvSpPr>
          <p:nvPr/>
        </p:nvSpPr>
        <p:spPr bwMode="auto">
          <a:xfrm>
            <a:off x="914400" y="2517775"/>
            <a:ext cx="304800" cy="304800"/>
          </a:xfrm>
          <a:prstGeom prst="rect">
            <a:avLst/>
          </a:prstGeom>
          <a:solidFill>
            <a:srgbClr val="0066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66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8246" name="Text Box 54"/>
          <p:cNvSpPr txBox="1">
            <a:spLocks noChangeArrowheads="1"/>
          </p:cNvSpPr>
          <p:nvPr/>
        </p:nvSpPr>
        <p:spPr bwMode="auto">
          <a:xfrm>
            <a:off x="1366838" y="2338388"/>
            <a:ext cx="827087" cy="25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600" b="1">
                <a:cs typeface="+mn-cs"/>
              </a:rPr>
              <a:t>M</a:t>
            </a:r>
            <a:r>
              <a:rPr lang="en-US" sz="1600">
                <a:cs typeface="+mn-cs"/>
              </a:rPr>
              <a:t>onetary Cost</a:t>
            </a:r>
          </a:p>
        </p:txBody>
      </p:sp>
      <p:sp>
        <p:nvSpPr>
          <p:cNvPr id="8247" name="Text Box 55"/>
          <p:cNvSpPr txBox="1">
            <a:spLocks noChangeArrowheads="1"/>
          </p:cNvSpPr>
          <p:nvPr/>
        </p:nvSpPr>
        <p:spPr bwMode="auto">
          <a:xfrm>
            <a:off x="1366838" y="3238500"/>
            <a:ext cx="900112"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600" b="1">
                <a:cs typeface="+mn-cs"/>
              </a:rPr>
              <a:t>R</a:t>
            </a:r>
            <a:r>
              <a:rPr lang="en-US" sz="1600">
                <a:cs typeface="+mn-cs"/>
              </a:rPr>
              <a:t>eliability</a:t>
            </a:r>
          </a:p>
        </p:txBody>
      </p:sp>
      <p:sp>
        <p:nvSpPr>
          <p:cNvPr id="8248" name="Text Box 56"/>
          <p:cNvSpPr txBox="1">
            <a:spLocks noChangeArrowheads="1"/>
          </p:cNvSpPr>
          <p:nvPr/>
        </p:nvSpPr>
        <p:spPr bwMode="auto">
          <a:xfrm>
            <a:off x="1366838" y="4138613"/>
            <a:ext cx="971550" cy="25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600" b="1">
                <a:cs typeface="+mn-cs"/>
              </a:rPr>
              <a:t>T</a:t>
            </a:r>
            <a:r>
              <a:rPr lang="en-US" sz="1600">
                <a:cs typeface="+mn-cs"/>
              </a:rPr>
              <a:t>hroughput</a:t>
            </a:r>
          </a:p>
        </p:txBody>
      </p:sp>
      <p:sp>
        <p:nvSpPr>
          <p:cNvPr id="8249" name="Text Box 57"/>
          <p:cNvSpPr txBox="1">
            <a:spLocks noChangeArrowheads="1"/>
          </p:cNvSpPr>
          <p:nvPr/>
        </p:nvSpPr>
        <p:spPr bwMode="auto">
          <a:xfrm>
            <a:off x="1366838" y="5037138"/>
            <a:ext cx="503237" cy="25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600" b="1">
                <a:cs typeface="+mn-cs"/>
              </a:rPr>
              <a:t>D</a:t>
            </a:r>
            <a:r>
              <a:rPr lang="en-US" sz="1600">
                <a:cs typeface="+mn-cs"/>
              </a:rPr>
              <a:t>elay</a:t>
            </a:r>
          </a:p>
        </p:txBody>
      </p:sp>
      <p:sp>
        <p:nvSpPr>
          <p:cNvPr id="8250" name="Rectangle 58"/>
          <p:cNvSpPr>
            <a:spLocks noChangeArrowheads="1"/>
          </p:cNvSpPr>
          <p:nvPr/>
        </p:nvSpPr>
        <p:spPr bwMode="auto">
          <a:xfrm>
            <a:off x="914400" y="3057525"/>
            <a:ext cx="304800" cy="304800"/>
          </a:xfrm>
          <a:prstGeom prst="rect">
            <a:avLst/>
          </a:prstGeom>
          <a:solidFill>
            <a:srgbClr val="00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8251" name="Rectangle 59"/>
          <p:cNvSpPr>
            <a:spLocks noChangeArrowheads="1"/>
          </p:cNvSpPr>
          <p:nvPr/>
        </p:nvSpPr>
        <p:spPr bwMode="auto">
          <a:xfrm>
            <a:off x="914400" y="3417888"/>
            <a:ext cx="304800" cy="304800"/>
          </a:xfrm>
          <a:prstGeom prst="rect">
            <a:avLst/>
          </a:prstGeom>
          <a:solidFill>
            <a:srgbClr val="00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8252" name="Rectangle 60"/>
          <p:cNvSpPr>
            <a:spLocks noChangeArrowheads="1"/>
          </p:cNvSpPr>
          <p:nvPr/>
        </p:nvSpPr>
        <p:spPr bwMode="auto">
          <a:xfrm>
            <a:off x="914400" y="3957638"/>
            <a:ext cx="304800" cy="304800"/>
          </a:xfrm>
          <a:prstGeom prst="rect">
            <a:avLst/>
          </a:prstGeom>
          <a:solidFill>
            <a:srgbClr val="00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8253" name="Rectangle 61"/>
          <p:cNvSpPr>
            <a:spLocks noChangeArrowheads="1"/>
          </p:cNvSpPr>
          <p:nvPr/>
        </p:nvSpPr>
        <p:spPr bwMode="auto">
          <a:xfrm>
            <a:off x="914400" y="4318000"/>
            <a:ext cx="304800" cy="304800"/>
          </a:xfrm>
          <a:prstGeom prst="rect">
            <a:avLst/>
          </a:prstGeom>
          <a:solidFill>
            <a:srgbClr val="00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8254" name="Rectangle 62"/>
          <p:cNvSpPr>
            <a:spLocks noChangeArrowheads="1"/>
          </p:cNvSpPr>
          <p:nvPr/>
        </p:nvSpPr>
        <p:spPr bwMode="auto">
          <a:xfrm>
            <a:off x="914400" y="4857750"/>
            <a:ext cx="304800" cy="304800"/>
          </a:xfrm>
          <a:prstGeom prst="rect">
            <a:avLst/>
          </a:prstGeom>
          <a:solidFill>
            <a:srgbClr val="33CCCC"/>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33CCCC"/>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8255" name="Rectangle 63"/>
          <p:cNvSpPr>
            <a:spLocks noChangeArrowheads="1"/>
          </p:cNvSpPr>
          <p:nvPr/>
        </p:nvSpPr>
        <p:spPr bwMode="auto">
          <a:xfrm>
            <a:off x="914400" y="5218113"/>
            <a:ext cx="304800" cy="304800"/>
          </a:xfrm>
          <a:prstGeom prst="rect">
            <a:avLst/>
          </a:prstGeom>
          <a:solidFill>
            <a:srgbClr val="33CCCC"/>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33CCCC"/>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8256" name="Text Box 64"/>
          <p:cNvSpPr txBox="1">
            <a:spLocks noChangeArrowheads="1"/>
          </p:cNvSpPr>
          <p:nvPr/>
        </p:nvSpPr>
        <p:spPr bwMode="auto">
          <a:xfrm>
            <a:off x="179388" y="4911725"/>
            <a:ext cx="539750" cy="17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200">
                <a:cs typeface="+mn-cs"/>
              </a:rPr>
              <a:t>Normal</a:t>
            </a:r>
          </a:p>
        </p:txBody>
      </p:sp>
      <p:sp>
        <p:nvSpPr>
          <p:cNvPr id="8257" name="Text Box 65"/>
          <p:cNvSpPr txBox="1">
            <a:spLocks noChangeArrowheads="1"/>
          </p:cNvSpPr>
          <p:nvPr/>
        </p:nvSpPr>
        <p:spPr bwMode="auto">
          <a:xfrm>
            <a:off x="179388" y="5272088"/>
            <a:ext cx="539750" cy="17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200">
                <a:cs typeface="+mn-cs"/>
              </a:rPr>
              <a:t>Low</a:t>
            </a:r>
          </a:p>
        </p:txBody>
      </p:sp>
      <p:sp>
        <p:nvSpPr>
          <p:cNvPr id="8258" name="Text Box 66"/>
          <p:cNvSpPr txBox="1">
            <a:spLocks noChangeArrowheads="1"/>
          </p:cNvSpPr>
          <p:nvPr/>
        </p:nvSpPr>
        <p:spPr bwMode="auto">
          <a:xfrm>
            <a:off x="179388" y="2212975"/>
            <a:ext cx="609600" cy="17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200">
                <a:cs typeface="+mn-cs"/>
              </a:rPr>
              <a:t>Normal</a:t>
            </a:r>
          </a:p>
        </p:txBody>
      </p:sp>
      <p:sp>
        <p:nvSpPr>
          <p:cNvPr id="8259" name="Text Box 67"/>
          <p:cNvSpPr txBox="1">
            <a:spLocks noChangeArrowheads="1"/>
          </p:cNvSpPr>
          <p:nvPr/>
        </p:nvSpPr>
        <p:spPr bwMode="auto">
          <a:xfrm>
            <a:off x="179388" y="3111500"/>
            <a:ext cx="539750" cy="17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200">
                <a:cs typeface="+mn-cs"/>
              </a:rPr>
              <a:t>Normal</a:t>
            </a:r>
          </a:p>
        </p:txBody>
      </p:sp>
      <p:sp>
        <p:nvSpPr>
          <p:cNvPr id="8260" name="Text Box 68"/>
          <p:cNvSpPr txBox="1">
            <a:spLocks noChangeArrowheads="1"/>
          </p:cNvSpPr>
          <p:nvPr/>
        </p:nvSpPr>
        <p:spPr bwMode="auto">
          <a:xfrm>
            <a:off x="179388" y="4011613"/>
            <a:ext cx="539750" cy="17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200">
                <a:cs typeface="+mn-cs"/>
              </a:rPr>
              <a:t>Normal</a:t>
            </a:r>
          </a:p>
        </p:txBody>
      </p:sp>
      <p:sp>
        <p:nvSpPr>
          <p:cNvPr id="8261" name="Text Box 69"/>
          <p:cNvSpPr txBox="1">
            <a:spLocks noChangeArrowheads="1"/>
          </p:cNvSpPr>
          <p:nvPr/>
        </p:nvSpPr>
        <p:spPr bwMode="auto">
          <a:xfrm>
            <a:off x="179388" y="4371975"/>
            <a:ext cx="539750" cy="17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200">
                <a:cs typeface="+mn-cs"/>
              </a:rPr>
              <a:t>High</a:t>
            </a:r>
          </a:p>
        </p:txBody>
      </p:sp>
      <p:sp>
        <p:nvSpPr>
          <p:cNvPr id="8262" name="Text Box 70"/>
          <p:cNvSpPr txBox="1">
            <a:spLocks noChangeArrowheads="1"/>
          </p:cNvSpPr>
          <p:nvPr/>
        </p:nvSpPr>
        <p:spPr bwMode="auto">
          <a:xfrm>
            <a:off x="179388" y="3471863"/>
            <a:ext cx="539750" cy="17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200">
                <a:cs typeface="+mn-cs"/>
              </a:rPr>
              <a:t>High</a:t>
            </a:r>
          </a:p>
        </p:txBody>
      </p:sp>
      <p:sp>
        <p:nvSpPr>
          <p:cNvPr id="8263" name="Text Box 71"/>
          <p:cNvSpPr txBox="1">
            <a:spLocks noChangeArrowheads="1"/>
          </p:cNvSpPr>
          <p:nvPr/>
        </p:nvSpPr>
        <p:spPr bwMode="auto">
          <a:xfrm>
            <a:off x="179388" y="2571750"/>
            <a:ext cx="762000" cy="17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200">
                <a:cs typeface="+mn-cs"/>
              </a:rPr>
              <a:t>Minimize</a:t>
            </a:r>
          </a:p>
        </p:txBody>
      </p:sp>
      <p:cxnSp>
        <p:nvCxnSpPr>
          <p:cNvPr id="8264" name="AutoShape 72"/>
          <p:cNvCxnSpPr>
            <a:cxnSpLocks noChangeShapeType="1"/>
            <a:stCxn id="8196" idx="2"/>
            <a:endCxn id="8246" idx="3"/>
          </p:cNvCxnSpPr>
          <p:nvPr/>
        </p:nvCxnSpPr>
        <p:spPr bwMode="auto">
          <a:xfrm rot="5400000">
            <a:off x="2045494" y="1804194"/>
            <a:ext cx="809625" cy="512763"/>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265" name="AutoShape 73"/>
          <p:cNvCxnSpPr>
            <a:cxnSpLocks noChangeShapeType="1"/>
            <a:stCxn id="8197" idx="2"/>
            <a:endCxn id="8247" idx="3"/>
          </p:cNvCxnSpPr>
          <p:nvPr/>
        </p:nvCxnSpPr>
        <p:spPr bwMode="auto">
          <a:xfrm rot="5400000">
            <a:off x="1812131" y="2110582"/>
            <a:ext cx="1709737" cy="800100"/>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266" name="AutoShape 74"/>
          <p:cNvCxnSpPr>
            <a:cxnSpLocks noChangeShapeType="1"/>
            <a:stCxn id="8198" idx="2"/>
            <a:endCxn id="8248" idx="3"/>
          </p:cNvCxnSpPr>
          <p:nvPr/>
        </p:nvCxnSpPr>
        <p:spPr bwMode="auto">
          <a:xfrm rot="5400000">
            <a:off x="1577182" y="2416969"/>
            <a:ext cx="2609850" cy="1087437"/>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267" name="AutoShape 75"/>
          <p:cNvCxnSpPr>
            <a:cxnSpLocks noChangeShapeType="1"/>
            <a:stCxn id="8199" idx="2"/>
            <a:endCxn id="8249" idx="3"/>
          </p:cNvCxnSpPr>
          <p:nvPr/>
        </p:nvCxnSpPr>
        <p:spPr bwMode="auto">
          <a:xfrm rot="5400000">
            <a:off x="1073944" y="2451894"/>
            <a:ext cx="3508375" cy="1916113"/>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Date Placeholder 2"/>
          <p:cNvSpPr>
            <a:spLocks noGrp="1"/>
          </p:cNvSpPr>
          <p:nvPr>
            <p:ph type="dt" sz="quarter" idx="10"/>
          </p:nvPr>
        </p:nvSpPr>
        <p:spPr/>
        <p:txBody>
          <a:bodyPr/>
          <a:lstStyle/>
          <a:p>
            <a:pPr>
              <a:defRPr/>
            </a:pPr>
            <a:r>
              <a:rPr lang="fr-FR"/>
              <a:t>© </a:t>
            </a:r>
            <a:fld id="{D79DBAC7-A753-484E-8D07-3CB8FFB7ECB2}" type="datetime1">
              <a:rPr lang="en-US"/>
              <a:pPr>
                <a:defRPr/>
              </a:pPr>
              <a:t>28/02/16</a:t>
            </a:fld>
            <a:r>
              <a:rPr lang="fr-FR"/>
              <a:t>, </a:t>
            </a:r>
          </a:p>
        </p:txBody>
      </p:sp>
      <p:sp>
        <p:nvSpPr>
          <p:cNvPr id="25" name="Footer Placeholder 3"/>
          <p:cNvSpPr>
            <a:spLocks noGrp="1"/>
          </p:cNvSpPr>
          <p:nvPr>
            <p:ph type="ftr" sz="quarter" idx="11"/>
          </p:nvPr>
        </p:nvSpPr>
        <p:spPr/>
        <p:txBody>
          <a:bodyPr/>
          <a:lstStyle/>
          <a:p>
            <a:pPr>
              <a:defRPr/>
            </a:pPr>
            <a:r>
              <a:rPr lang="fr-FR"/>
              <a:t>Georgios Arhodakis - Université Paris Dauphine</a:t>
            </a:r>
          </a:p>
        </p:txBody>
      </p:sp>
      <p:sp>
        <p:nvSpPr>
          <p:cNvPr id="26" name="Slide Number Placeholder 4"/>
          <p:cNvSpPr>
            <a:spLocks noGrp="1"/>
          </p:cNvSpPr>
          <p:nvPr>
            <p:ph type="sldNum" sz="quarter" idx="12"/>
          </p:nvPr>
        </p:nvSpPr>
        <p:spPr/>
        <p:txBody>
          <a:bodyPr/>
          <a:lstStyle/>
          <a:p>
            <a:pPr>
              <a:defRPr/>
            </a:pPr>
            <a:fld id="{7B1B7BB8-9FD0-604D-A29B-D7A78558C94F}" type="slidenum">
              <a:rPr lang="fr-FR"/>
              <a:pPr>
                <a:defRPr/>
              </a:pPr>
              <a:t>31</a:t>
            </a:fld>
            <a:endParaRPr lang="fr-FR"/>
          </a:p>
        </p:txBody>
      </p:sp>
      <p:sp>
        <p:nvSpPr>
          <p:cNvPr id="6146"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smtClean="0">
                <a:cs typeface="+mj-cs"/>
              </a:rPr>
              <a:t>Flags</a:t>
            </a:r>
          </a:p>
        </p:txBody>
      </p:sp>
      <p:sp>
        <p:nvSpPr>
          <p:cNvPr id="6148" name="Rectangle 4"/>
          <p:cNvSpPr>
            <a:spLocks noChangeArrowheads="1"/>
          </p:cNvSpPr>
          <p:nvPr/>
        </p:nvSpPr>
        <p:spPr bwMode="auto">
          <a:xfrm>
            <a:off x="6865938" y="1438275"/>
            <a:ext cx="360362" cy="360363"/>
          </a:xfrm>
          <a:prstGeom prst="rect">
            <a:avLst/>
          </a:prstGeom>
          <a:solidFill>
            <a:srgbClr val="0066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66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R</a:t>
            </a:r>
          </a:p>
        </p:txBody>
      </p:sp>
      <p:sp>
        <p:nvSpPr>
          <p:cNvPr id="6149" name="Rectangle 5"/>
          <p:cNvSpPr>
            <a:spLocks noChangeArrowheads="1"/>
          </p:cNvSpPr>
          <p:nvPr/>
        </p:nvSpPr>
        <p:spPr bwMode="auto">
          <a:xfrm>
            <a:off x="7405688" y="1438275"/>
            <a:ext cx="360362" cy="360363"/>
          </a:xfrm>
          <a:prstGeom prst="rect">
            <a:avLst/>
          </a:prstGeom>
          <a:solidFill>
            <a:srgbClr val="00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DF</a:t>
            </a:r>
          </a:p>
        </p:txBody>
      </p:sp>
      <p:sp>
        <p:nvSpPr>
          <p:cNvPr id="6150" name="Rectangle 6"/>
          <p:cNvSpPr>
            <a:spLocks noChangeArrowheads="1"/>
          </p:cNvSpPr>
          <p:nvPr/>
        </p:nvSpPr>
        <p:spPr bwMode="auto">
          <a:xfrm>
            <a:off x="7945438" y="1438275"/>
            <a:ext cx="360362" cy="360363"/>
          </a:xfrm>
          <a:prstGeom prst="rect">
            <a:avLst/>
          </a:prstGeom>
          <a:solidFill>
            <a:srgbClr val="00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MF</a:t>
            </a:r>
          </a:p>
        </p:txBody>
      </p:sp>
      <p:sp>
        <p:nvSpPr>
          <p:cNvPr id="6155" name="Text Box 11"/>
          <p:cNvSpPr txBox="1">
            <a:spLocks noChangeArrowheads="1"/>
          </p:cNvSpPr>
          <p:nvPr/>
        </p:nvSpPr>
        <p:spPr bwMode="auto">
          <a:xfrm>
            <a:off x="7162800" y="914400"/>
            <a:ext cx="838200"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fr-FR" sz="1200" b="1">
                <a:cs typeface="+mn-cs"/>
              </a:rPr>
              <a:t>Flags (3 bits)</a:t>
            </a:r>
          </a:p>
        </p:txBody>
      </p:sp>
      <p:sp>
        <p:nvSpPr>
          <p:cNvPr id="6158" name="AutoShape 14"/>
          <p:cNvSpPr>
            <a:spLocks/>
          </p:cNvSpPr>
          <p:nvPr/>
        </p:nvSpPr>
        <p:spPr bwMode="auto">
          <a:xfrm rot="5400000" flipV="1">
            <a:off x="7546182" y="535781"/>
            <a:ext cx="152400" cy="1366837"/>
          </a:xfrm>
          <a:prstGeom prst="leftBrace">
            <a:avLst>
              <a:gd name="adj1" fmla="val 7474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6196" name="Rectangle 52"/>
          <p:cNvSpPr>
            <a:spLocks noChangeArrowheads="1"/>
          </p:cNvSpPr>
          <p:nvPr/>
        </p:nvSpPr>
        <p:spPr bwMode="auto">
          <a:xfrm>
            <a:off x="1860550" y="2339975"/>
            <a:ext cx="360363" cy="360363"/>
          </a:xfrm>
          <a:prstGeom prst="rect">
            <a:avLst/>
          </a:prstGeom>
          <a:solidFill>
            <a:srgbClr val="0066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66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6198" name="Text Box 54"/>
          <p:cNvSpPr txBox="1">
            <a:spLocks noChangeArrowheads="1"/>
          </p:cNvSpPr>
          <p:nvPr/>
        </p:nvSpPr>
        <p:spPr bwMode="auto">
          <a:xfrm>
            <a:off x="2411413" y="2341563"/>
            <a:ext cx="8270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600" b="1">
                <a:cs typeface="+mn-cs"/>
              </a:rPr>
              <a:t>Réservé</a:t>
            </a:r>
            <a:endParaRPr lang="fr-FR" sz="1600">
              <a:cs typeface="+mn-cs"/>
            </a:endParaRPr>
          </a:p>
        </p:txBody>
      </p:sp>
      <p:sp>
        <p:nvSpPr>
          <p:cNvPr id="6199" name="Text Box 55"/>
          <p:cNvSpPr txBox="1">
            <a:spLocks noChangeArrowheads="1"/>
          </p:cNvSpPr>
          <p:nvPr/>
        </p:nvSpPr>
        <p:spPr bwMode="auto">
          <a:xfrm>
            <a:off x="2411413" y="3295650"/>
            <a:ext cx="446246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600" b="1">
                <a:cs typeface="+mn-cs"/>
              </a:rPr>
              <a:t>Don’t Fragment – </a:t>
            </a:r>
            <a:r>
              <a:rPr lang="fr-FR" sz="1400">
                <a:cs typeface="+mn-cs"/>
              </a:rPr>
              <a:t>Contrôle la fragmentation du </a:t>
            </a:r>
            <a:r>
              <a:rPr lang="fr-FR" sz="1400" i="1">
                <a:cs typeface="+mn-cs"/>
              </a:rPr>
              <a:t>Datagram</a:t>
            </a:r>
          </a:p>
        </p:txBody>
      </p:sp>
      <p:sp>
        <p:nvSpPr>
          <p:cNvPr id="6200" name="Text Box 56"/>
          <p:cNvSpPr txBox="1">
            <a:spLocks noChangeArrowheads="1"/>
          </p:cNvSpPr>
          <p:nvPr/>
        </p:nvSpPr>
        <p:spPr bwMode="auto">
          <a:xfrm>
            <a:off x="2411413" y="4419600"/>
            <a:ext cx="1474787"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600" b="1">
                <a:cs typeface="+mn-cs"/>
              </a:rPr>
              <a:t>More Fragments</a:t>
            </a:r>
            <a:endParaRPr lang="en-US" sz="1600">
              <a:cs typeface="+mn-cs"/>
            </a:endParaRPr>
          </a:p>
        </p:txBody>
      </p:sp>
      <p:sp>
        <p:nvSpPr>
          <p:cNvPr id="6202" name="Rectangle 58"/>
          <p:cNvSpPr>
            <a:spLocks noChangeArrowheads="1"/>
          </p:cNvSpPr>
          <p:nvPr/>
        </p:nvSpPr>
        <p:spPr bwMode="auto">
          <a:xfrm>
            <a:off x="1860550" y="3057525"/>
            <a:ext cx="360363" cy="360363"/>
          </a:xfrm>
          <a:prstGeom prst="rect">
            <a:avLst/>
          </a:prstGeom>
          <a:solidFill>
            <a:srgbClr val="00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6203" name="Rectangle 59"/>
          <p:cNvSpPr>
            <a:spLocks noChangeArrowheads="1"/>
          </p:cNvSpPr>
          <p:nvPr/>
        </p:nvSpPr>
        <p:spPr bwMode="auto">
          <a:xfrm>
            <a:off x="1860550" y="3508375"/>
            <a:ext cx="360363" cy="360363"/>
          </a:xfrm>
          <a:prstGeom prst="rect">
            <a:avLst/>
          </a:prstGeom>
          <a:solidFill>
            <a:srgbClr val="00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6204" name="Rectangle 60"/>
          <p:cNvSpPr>
            <a:spLocks noChangeArrowheads="1"/>
          </p:cNvSpPr>
          <p:nvPr/>
        </p:nvSpPr>
        <p:spPr bwMode="auto">
          <a:xfrm>
            <a:off x="1860550" y="4227513"/>
            <a:ext cx="360363" cy="360362"/>
          </a:xfrm>
          <a:prstGeom prst="rect">
            <a:avLst/>
          </a:prstGeom>
          <a:solidFill>
            <a:srgbClr val="00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6205" name="Rectangle 61"/>
          <p:cNvSpPr>
            <a:spLocks noChangeArrowheads="1"/>
          </p:cNvSpPr>
          <p:nvPr/>
        </p:nvSpPr>
        <p:spPr bwMode="auto">
          <a:xfrm>
            <a:off x="1860550" y="4678363"/>
            <a:ext cx="360363" cy="360362"/>
          </a:xfrm>
          <a:prstGeom prst="rect">
            <a:avLst/>
          </a:prstGeom>
          <a:solidFill>
            <a:srgbClr val="00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6210" name="Text Box 66"/>
          <p:cNvSpPr txBox="1">
            <a:spLocks noChangeArrowheads="1"/>
          </p:cNvSpPr>
          <p:nvPr/>
        </p:nvSpPr>
        <p:spPr bwMode="auto">
          <a:xfrm>
            <a:off x="1077913" y="2338388"/>
            <a:ext cx="68421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200">
                <a:cs typeface="+mn-cs"/>
              </a:rPr>
              <a:t>Doit être </a:t>
            </a:r>
            <a:r>
              <a:rPr lang="fr-FR" sz="1200" b="1">
                <a:cs typeface="+mn-cs"/>
              </a:rPr>
              <a:t>0</a:t>
            </a:r>
          </a:p>
        </p:txBody>
      </p:sp>
      <p:sp>
        <p:nvSpPr>
          <p:cNvPr id="6211" name="Text Box 67"/>
          <p:cNvSpPr txBox="1">
            <a:spLocks noChangeArrowheads="1"/>
          </p:cNvSpPr>
          <p:nvPr/>
        </p:nvSpPr>
        <p:spPr bwMode="auto">
          <a:xfrm>
            <a:off x="179388" y="3057525"/>
            <a:ext cx="1582737"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200">
                <a:cs typeface="+mn-cs"/>
              </a:rPr>
              <a:t>Fragmentation nécessaire</a:t>
            </a:r>
          </a:p>
        </p:txBody>
      </p:sp>
      <p:sp>
        <p:nvSpPr>
          <p:cNvPr id="6212" name="Text Box 68"/>
          <p:cNvSpPr txBox="1">
            <a:spLocks noChangeArrowheads="1"/>
          </p:cNvSpPr>
          <p:nvPr/>
        </p:nvSpPr>
        <p:spPr bwMode="auto">
          <a:xfrm>
            <a:off x="646113" y="4227513"/>
            <a:ext cx="111601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200">
                <a:cs typeface="+mn-cs"/>
              </a:rPr>
              <a:t>Dernier Fragment</a:t>
            </a:r>
          </a:p>
        </p:txBody>
      </p:sp>
      <p:sp>
        <p:nvSpPr>
          <p:cNvPr id="6213" name="Text Box 69"/>
          <p:cNvSpPr txBox="1">
            <a:spLocks noChangeArrowheads="1"/>
          </p:cNvSpPr>
          <p:nvPr/>
        </p:nvSpPr>
        <p:spPr bwMode="auto">
          <a:xfrm>
            <a:off x="754063" y="4678363"/>
            <a:ext cx="10080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600" b="1">
                <a:cs typeface="+mn-cs"/>
              </a:rPr>
              <a:t>+</a:t>
            </a:r>
            <a:r>
              <a:rPr lang="en-US" sz="1200">
                <a:cs typeface="+mn-cs"/>
              </a:rPr>
              <a:t> de Fragments</a:t>
            </a:r>
          </a:p>
        </p:txBody>
      </p:sp>
      <p:sp>
        <p:nvSpPr>
          <p:cNvPr id="6214" name="Text Box 70"/>
          <p:cNvSpPr txBox="1">
            <a:spLocks noChangeArrowheads="1"/>
          </p:cNvSpPr>
          <p:nvPr/>
        </p:nvSpPr>
        <p:spPr bwMode="auto">
          <a:xfrm>
            <a:off x="611188" y="3508375"/>
            <a:ext cx="1150937"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200">
                <a:cs typeface="+mn-cs"/>
              </a:rPr>
              <a:t>Ne pas fragmenter</a:t>
            </a:r>
          </a:p>
        </p:txBody>
      </p:sp>
      <p:cxnSp>
        <p:nvCxnSpPr>
          <p:cNvPr id="6216" name="AutoShape 72"/>
          <p:cNvCxnSpPr>
            <a:cxnSpLocks noChangeShapeType="1"/>
            <a:stCxn id="6148" idx="2"/>
            <a:endCxn id="6198" idx="3"/>
          </p:cNvCxnSpPr>
          <p:nvPr/>
        </p:nvCxnSpPr>
        <p:spPr bwMode="auto">
          <a:xfrm rot="5400000">
            <a:off x="4780757" y="256381"/>
            <a:ext cx="723900" cy="3808413"/>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217" name="AutoShape 73"/>
          <p:cNvCxnSpPr>
            <a:cxnSpLocks noChangeShapeType="1"/>
            <a:stCxn id="6149" idx="2"/>
            <a:endCxn id="6199" idx="3"/>
          </p:cNvCxnSpPr>
          <p:nvPr/>
        </p:nvCxnSpPr>
        <p:spPr bwMode="auto">
          <a:xfrm rot="5400000">
            <a:off x="6420644" y="2251869"/>
            <a:ext cx="1619250" cy="712788"/>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218" name="AutoShape 74"/>
          <p:cNvCxnSpPr>
            <a:cxnSpLocks noChangeShapeType="1"/>
            <a:stCxn id="6150" idx="2"/>
            <a:endCxn id="6200" idx="3"/>
          </p:cNvCxnSpPr>
          <p:nvPr/>
        </p:nvCxnSpPr>
        <p:spPr bwMode="auto">
          <a:xfrm rot="5400000">
            <a:off x="4605338" y="1079500"/>
            <a:ext cx="2801937" cy="4240213"/>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quarter" idx="10"/>
          </p:nvPr>
        </p:nvSpPr>
        <p:spPr/>
        <p:txBody>
          <a:bodyPr/>
          <a:lstStyle/>
          <a:p>
            <a:pPr>
              <a:defRPr/>
            </a:pPr>
            <a:r>
              <a:rPr lang="fr-FR"/>
              <a:t>© </a:t>
            </a:r>
            <a:fld id="{85D253DC-6107-9041-AEB7-7CF4A240C143}" type="datetime1">
              <a:rPr lang="en-US"/>
              <a:pPr>
                <a:defRPr/>
              </a:pPr>
              <a:t>28/02/16</a:t>
            </a:fld>
            <a:r>
              <a:rPr lang="fr-FR"/>
              <a:t>, </a:t>
            </a:r>
          </a:p>
        </p:txBody>
      </p:sp>
      <p:sp>
        <p:nvSpPr>
          <p:cNvPr id="5" name="Footer Placeholder 3"/>
          <p:cNvSpPr>
            <a:spLocks noGrp="1"/>
          </p:cNvSpPr>
          <p:nvPr>
            <p:ph type="ftr" sz="quarter" idx="11"/>
          </p:nvPr>
        </p:nvSpPr>
        <p:spPr/>
        <p:txBody>
          <a:bodyPr/>
          <a:lstStyle/>
          <a:p>
            <a:pPr>
              <a:defRPr/>
            </a:pPr>
            <a:r>
              <a:rPr lang="fr-FR"/>
              <a:t>Georgios Arhodakis - Université Paris Dauphine</a:t>
            </a:r>
          </a:p>
        </p:txBody>
      </p:sp>
      <p:sp>
        <p:nvSpPr>
          <p:cNvPr id="6" name="Slide Number Placeholder 4"/>
          <p:cNvSpPr>
            <a:spLocks noGrp="1"/>
          </p:cNvSpPr>
          <p:nvPr>
            <p:ph type="sldNum" sz="quarter" idx="12"/>
          </p:nvPr>
        </p:nvSpPr>
        <p:spPr/>
        <p:txBody>
          <a:bodyPr/>
          <a:lstStyle/>
          <a:p>
            <a:pPr>
              <a:defRPr/>
            </a:pPr>
            <a:fld id="{FB52A975-C396-F542-BA5A-83A7DB362469}" type="slidenum">
              <a:rPr lang="fr-FR"/>
              <a:pPr>
                <a:defRPr/>
              </a:pPr>
              <a:t>32</a:t>
            </a:fld>
            <a:endParaRPr lang="fr-FR"/>
          </a:p>
        </p:txBody>
      </p:sp>
      <p:sp>
        <p:nvSpPr>
          <p:cNvPr id="9218"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smtClean="0">
                <a:cs typeface="+mj-cs"/>
              </a:rPr>
              <a:t>Protocole – </a:t>
            </a:r>
            <a:r>
              <a:rPr lang="en-US" sz="2800" i="1" smtClean="0">
                <a:solidFill>
                  <a:schemeClr val="tx1"/>
                </a:solidFill>
                <a:cs typeface="+mj-cs"/>
              </a:rPr>
              <a:t>The Next Encapsulated Protocol</a:t>
            </a:r>
          </a:p>
        </p:txBody>
      </p:sp>
      <p:sp>
        <p:nvSpPr>
          <p:cNvPr id="9247" name="Text Box 31"/>
          <p:cNvSpPr txBox="1">
            <a:spLocks noChangeArrowheads="1"/>
          </p:cNvSpPr>
          <p:nvPr/>
        </p:nvSpPr>
        <p:spPr bwMode="auto">
          <a:xfrm>
            <a:off x="457200" y="685800"/>
            <a:ext cx="7924800" cy="575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defRPr/>
            </a:pPr>
            <a:r>
              <a:rPr lang="en-US" sz="1400" b="1" smtClean="0">
                <a:cs typeface="+mn-cs"/>
              </a:rPr>
              <a:t>0	</a:t>
            </a:r>
            <a:r>
              <a:rPr lang="en-US" sz="1400" b="1" smtClean="0">
                <a:solidFill>
                  <a:schemeClr val="accent2"/>
                </a:solidFill>
                <a:cs typeface="+mn-cs"/>
              </a:rPr>
              <a:t>IPv6</a:t>
            </a:r>
            <a:r>
              <a:rPr lang="en-US" sz="1400" smtClean="0">
                <a:cs typeface="+mn-cs"/>
              </a:rPr>
              <a:t> Hop-by-Hop Option.</a:t>
            </a:r>
          </a:p>
          <a:p>
            <a:pPr>
              <a:defRPr/>
            </a:pPr>
            <a:r>
              <a:rPr lang="en-US" sz="1400" b="1" smtClean="0">
                <a:cs typeface="+mn-cs"/>
              </a:rPr>
              <a:t>1</a:t>
            </a:r>
            <a:r>
              <a:rPr lang="en-US" sz="1400" smtClean="0">
                <a:cs typeface="+mn-cs"/>
              </a:rPr>
              <a:t>	</a:t>
            </a:r>
            <a:r>
              <a:rPr lang="en-US" sz="1400" b="1" smtClean="0">
                <a:solidFill>
                  <a:schemeClr val="accent2"/>
                </a:solidFill>
                <a:cs typeface="+mn-cs"/>
              </a:rPr>
              <a:t>ICMP</a:t>
            </a:r>
            <a:r>
              <a:rPr lang="en-US" sz="1400" smtClean="0">
                <a:cs typeface="+mn-cs"/>
              </a:rPr>
              <a:t>, Internet Control Message Protocol.</a:t>
            </a:r>
          </a:p>
          <a:p>
            <a:pPr>
              <a:defRPr/>
            </a:pPr>
            <a:r>
              <a:rPr lang="en-US" sz="1400" b="1" smtClean="0">
                <a:cs typeface="+mn-cs"/>
              </a:rPr>
              <a:t>2</a:t>
            </a:r>
            <a:r>
              <a:rPr lang="en-US" sz="1400" smtClean="0">
                <a:cs typeface="+mn-cs"/>
              </a:rPr>
              <a:t>	</a:t>
            </a:r>
            <a:r>
              <a:rPr lang="en-US" sz="1400" b="1" smtClean="0">
                <a:solidFill>
                  <a:schemeClr val="accent2"/>
                </a:solidFill>
                <a:cs typeface="+mn-cs"/>
              </a:rPr>
              <a:t>IGAP</a:t>
            </a:r>
            <a:r>
              <a:rPr lang="en-US" sz="1400" smtClean="0">
                <a:cs typeface="+mn-cs"/>
              </a:rPr>
              <a:t>, IGMP for user Authentication Protocol - </a:t>
            </a:r>
            <a:r>
              <a:rPr lang="en-US" sz="1400" b="1" smtClean="0">
                <a:solidFill>
                  <a:schemeClr val="accent2"/>
                </a:solidFill>
                <a:cs typeface="+mn-cs"/>
              </a:rPr>
              <a:t>IGMP</a:t>
            </a:r>
            <a:r>
              <a:rPr lang="en-US" sz="1400" smtClean="0">
                <a:cs typeface="+mn-cs"/>
              </a:rPr>
              <a:t>, Internet Group Management Protocol.</a:t>
            </a:r>
            <a:br>
              <a:rPr lang="en-US" sz="1400" smtClean="0">
                <a:cs typeface="+mn-cs"/>
              </a:rPr>
            </a:br>
            <a:r>
              <a:rPr lang="en-US" sz="1400" b="1" smtClean="0">
                <a:solidFill>
                  <a:schemeClr val="accent2"/>
                </a:solidFill>
                <a:cs typeface="+mn-cs"/>
              </a:rPr>
              <a:t>RGMP</a:t>
            </a:r>
            <a:r>
              <a:rPr lang="en-US" sz="1400" smtClean="0">
                <a:cs typeface="+mn-cs"/>
              </a:rPr>
              <a:t>, Router-port Group Management Protocol.</a:t>
            </a:r>
          </a:p>
          <a:p>
            <a:pPr>
              <a:defRPr/>
            </a:pPr>
            <a:r>
              <a:rPr lang="en-US" sz="1400" b="1" smtClean="0">
                <a:cs typeface="+mn-cs"/>
              </a:rPr>
              <a:t>3</a:t>
            </a:r>
            <a:r>
              <a:rPr lang="en-US" sz="1400" smtClean="0">
                <a:cs typeface="+mn-cs"/>
              </a:rPr>
              <a:t>	</a:t>
            </a:r>
            <a:r>
              <a:rPr lang="en-US" sz="1400" b="1" smtClean="0">
                <a:solidFill>
                  <a:schemeClr val="accent2"/>
                </a:solidFill>
                <a:cs typeface="+mn-cs"/>
              </a:rPr>
              <a:t>GGP</a:t>
            </a:r>
            <a:r>
              <a:rPr lang="en-US" sz="1400" smtClean="0">
                <a:cs typeface="+mn-cs"/>
              </a:rPr>
              <a:t>, Gateway to Gateway Protocol.</a:t>
            </a:r>
          </a:p>
          <a:p>
            <a:pPr>
              <a:defRPr/>
            </a:pPr>
            <a:r>
              <a:rPr lang="en-US" sz="1400" b="1" smtClean="0">
                <a:cs typeface="+mn-cs"/>
              </a:rPr>
              <a:t>4</a:t>
            </a:r>
            <a:r>
              <a:rPr lang="en-US" sz="1400" smtClean="0">
                <a:cs typeface="+mn-cs"/>
              </a:rPr>
              <a:t>	</a:t>
            </a:r>
            <a:r>
              <a:rPr lang="en-US" sz="1400" b="1" smtClean="0">
                <a:solidFill>
                  <a:schemeClr val="accent2"/>
                </a:solidFill>
                <a:cs typeface="+mn-cs"/>
              </a:rPr>
              <a:t>IP</a:t>
            </a:r>
            <a:r>
              <a:rPr lang="en-US" sz="1400" smtClean="0">
                <a:cs typeface="+mn-cs"/>
              </a:rPr>
              <a:t> in IP encapsulation.</a:t>
            </a:r>
          </a:p>
          <a:p>
            <a:pPr>
              <a:defRPr/>
            </a:pPr>
            <a:r>
              <a:rPr lang="en-US" sz="1400" b="1" smtClean="0">
                <a:solidFill>
                  <a:schemeClr val="tx2"/>
                </a:solidFill>
                <a:cs typeface="+mn-cs"/>
              </a:rPr>
              <a:t>5</a:t>
            </a:r>
            <a:r>
              <a:rPr lang="en-US" sz="1400" b="1" smtClean="0">
                <a:solidFill>
                  <a:schemeClr val="accent2"/>
                </a:solidFill>
                <a:cs typeface="+mn-cs"/>
              </a:rPr>
              <a:t>	ST</a:t>
            </a:r>
            <a:r>
              <a:rPr lang="en-US" sz="1400" smtClean="0">
                <a:cs typeface="+mn-cs"/>
              </a:rPr>
              <a:t>, Internet Stream Protocol.</a:t>
            </a:r>
          </a:p>
          <a:p>
            <a:pPr>
              <a:defRPr/>
            </a:pPr>
            <a:r>
              <a:rPr lang="en-US" sz="1400" b="1" smtClean="0">
                <a:solidFill>
                  <a:schemeClr val="tx2"/>
                </a:solidFill>
                <a:cs typeface="+mn-cs"/>
              </a:rPr>
              <a:t>6</a:t>
            </a:r>
            <a:r>
              <a:rPr lang="en-US" sz="1400" b="1" smtClean="0">
                <a:solidFill>
                  <a:schemeClr val="accent2"/>
                </a:solidFill>
                <a:cs typeface="+mn-cs"/>
              </a:rPr>
              <a:t>	TCP</a:t>
            </a:r>
            <a:r>
              <a:rPr lang="en-US" sz="1400" smtClean="0">
                <a:cs typeface="+mn-cs"/>
              </a:rPr>
              <a:t>, Transmission Control Protocol.</a:t>
            </a:r>
          </a:p>
          <a:p>
            <a:pPr>
              <a:defRPr/>
            </a:pPr>
            <a:r>
              <a:rPr lang="en-US" sz="1400" b="1" smtClean="0">
                <a:solidFill>
                  <a:schemeClr val="tx2"/>
                </a:solidFill>
                <a:cs typeface="+mn-cs"/>
              </a:rPr>
              <a:t>7	</a:t>
            </a:r>
            <a:r>
              <a:rPr lang="en-US" sz="1400" b="1" smtClean="0">
                <a:solidFill>
                  <a:schemeClr val="accent2"/>
                </a:solidFill>
                <a:cs typeface="+mn-cs"/>
              </a:rPr>
              <a:t>UCL</a:t>
            </a:r>
          </a:p>
          <a:p>
            <a:pPr>
              <a:defRPr/>
            </a:pPr>
            <a:r>
              <a:rPr lang="en-US" sz="1400" b="1" smtClean="0">
                <a:solidFill>
                  <a:schemeClr val="tx2"/>
                </a:solidFill>
                <a:cs typeface="+mn-cs"/>
              </a:rPr>
              <a:t>8	</a:t>
            </a:r>
            <a:r>
              <a:rPr lang="en-US" sz="1400" b="1" smtClean="0">
                <a:solidFill>
                  <a:schemeClr val="accent2"/>
                </a:solidFill>
                <a:cs typeface="+mn-cs"/>
              </a:rPr>
              <a:t>EGP</a:t>
            </a:r>
            <a:r>
              <a:rPr lang="en-US" sz="1400" smtClean="0">
                <a:cs typeface="+mn-cs"/>
              </a:rPr>
              <a:t>, Exterior Gateway Protocol.</a:t>
            </a:r>
          </a:p>
          <a:p>
            <a:pPr>
              <a:defRPr/>
            </a:pPr>
            <a:r>
              <a:rPr lang="en-US" sz="1400" b="1" smtClean="0">
                <a:cs typeface="+mn-cs"/>
              </a:rPr>
              <a:t>9	</a:t>
            </a:r>
            <a:r>
              <a:rPr lang="en-US" sz="1400" b="1" smtClean="0">
                <a:solidFill>
                  <a:schemeClr val="accent2"/>
                </a:solidFill>
                <a:cs typeface="+mn-cs"/>
              </a:rPr>
              <a:t>IGP</a:t>
            </a:r>
            <a:r>
              <a:rPr lang="en-US" sz="1400" smtClean="0">
                <a:cs typeface="+mn-cs"/>
              </a:rPr>
              <a:t>, Interior Gateway Protocol</a:t>
            </a:r>
          </a:p>
          <a:p>
            <a:pPr>
              <a:defRPr/>
            </a:pPr>
            <a:r>
              <a:rPr lang="en-US" sz="1400" b="1" smtClean="0">
                <a:cs typeface="+mn-cs"/>
              </a:rPr>
              <a:t>11</a:t>
            </a:r>
            <a:r>
              <a:rPr lang="en-US" sz="1400" smtClean="0">
                <a:cs typeface="+mn-cs"/>
              </a:rPr>
              <a:t>	</a:t>
            </a:r>
            <a:r>
              <a:rPr lang="en-US" sz="1400" b="1" smtClean="0">
                <a:solidFill>
                  <a:schemeClr val="accent2"/>
                </a:solidFill>
                <a:cs typeface="+mn-cs"/>
              </a:rPr>
              <a:t>NVP</a:t>
            </a:r>
            <a:r>
              <a:rPr lang="en-US" sz="1400" smtClean="0">
                <a:cs typeface="+mn-cs"/>
              </a:rPr>
              <a:t>, Network Voice Protocol.</a:t>
            </a:r>
          </a:p>
          <a:p>
            <a:pPr>
              <a:defRPr/>
            </a:pPr>
            <a:r>
              <a:rPr lang="en-US" sz="1400" b="1" smtClean="0">
                <a:cs typeface="+mn-cs"/>
              </a:rPr>
              <a:t>15</a:t>
            </a:r>
            <a:r>
              <a:rPr lang="en-US" sz="1400" smtClean="0">
                <a:cs typeface="+mn-cs"/>
              </a:rPr>
              <a:t>	</a:t>
            </a:r>
            <a:r>
              <a:rPr lang="en-US" sz="1400" b="1" smtClean="0">
                <a:solidFill>
                  <a:schemeClr val="accent2"/>
                </a:solidFill>
                <a:cs typeface="+mn-cs"/>
              </a:rPr>
              <a:t>XNET</a:t>
            </a:r>
            <a:r>
              <a:rPr lang="en-US" sz="1400" smtClean="0">
                <a:cs typeface="+mn-cs"/>
              </a:rPr>
              <a:t>, Cross Net Debugger.</a:t>
            </a:r>
          </a:p>
          <a:p>
            <a:pPr>
              <a:defRPr/>
            </a:pPr>
            <a:r>
              <a:rPr lang="en-US" sz="1400" b="1" smtClean="0">
                <a:cs typeface="+mn-cs"/>
              </a:rPr>
              <a:t>17</a:t>
            </a:r>
            <a:r>
              <a:rPr lang="en-US" sz="1400" smtClean="0">
                <a:cs typeface="+mn-cs"/>
              </a:rPr>
              <a:t>	</a:t>
            </a:r>
            <a:r>
              <a:rPr lang="en-US" sz="1400" b="1" smtClean="0">
                <a:solidFill>
                  <a:schemeClr val="accent2"/>
                </a:solidFill>
                <a:cs typeface="+mn-cs"/>
              </a:rPr>
              <a:t>UDP</a:t>
            </a:r>
            <a:r>
              <a:rPr lang="en-US" sz="1400" smtClean="0">
                <a:cs typeface="+mn-cs"/>
              </a:rPr>
              <a:t>, User Datagram Protocol.</a:t>
            </a:r>
          </a:p>
          <a:p>
            <a:pPr>
              <a:defRPr/>
            </a:pPr>
            <a:r>
              <a:rPr lang="en-US" sz="1400" b="1" smtClean="0">
                <a:cs typeface="+mn-cs"/>
              </a:rPr>
              <a:t>18</a:t>
            </a:r>
            <a:r>
              <a:rPr lang="en-US" sz="1400" smtClean="0">
                <a:cs typeface="+mn-cs"/>
              </a:rPr>
              <a:t>	</a:t>
            </a:r>
            <a:r>
              <a:rPr lang="en-US" sz="1400" b="1" smtClean="0">
                <a:solidFill>
                  <a:schemeClr val="accent2"/>
                </a:solidFill>
                <a:cs typeface="+mn-cs"/>
              </a:rPr>
              <a:t>TMux</a:t>
            </a:r>
            <a:r>
              <a:rPr lang="en-US" sz="1400" smtClean="0">
                <a:cs typeface="+mn-cs"/>
              </a:rPr>
              <a:t>, Transport Multiplexing Protocol.</a:t>
            </a:r>
          </a:p>
          <a:p>
            <a:pPr>
              <a:defRPr/>
            </a:pPr>
            <a:r>
              <a:rPr lang="en-US" sz="1400" b="1" smtClean="0">
                <a:cs typeface="+mn-cs"/>
              </a:rPr>
              <a:t>20</a:t>
            </a:r>
            <a:r>
              <a:rPr lang="en-US" sz="1400" b="1" smtClean="0">
                <a:solidFill>
                  <a:schemeClr val="accent2"/>
                </a:solidFill>
                <a:cs typeface="+mn-cs"/>
              </a:rPr>
              <a:t>	HMP</a:t>
            </a:r>
            <a:r>
              <a:rPr lang="en-US" sz="1400" smtClean="0">
                <a:cs typeface="+mn-cs"/>
              </a:rPr>
              <a:t>, Host Monitoring Protocol.</a:t>
            </a:r>
          </a:p>
          <a:p>
            <a:pPr>
              <a:defRPr/>
            </a:pPr>
            <a:r>
              <a:rPr lang="en-US" sz="1400" b="1" smtClean="0">
                <a:cs typeface="+mn-cs"/>
              </a:rPr>
              <a:t>27</a:t>
            </a:r>
            <a:r>
              <a:rPr lang="en-US" sz="1400" smtClean="0">
                <a:cs typeface="+mn-cs"/>
              </a:rPr>
              <a:t>	</a:t>
            </a:r>
            <a:r>
              <a:rPr lang="en-US" sz="1400" b="1" smtClean="0">
                <a:solidFill>
                  <a:schemeClr val="accent2"/>
                </a:solidFill>
                <a:cs typeface="+mn-cs"/>
              </a:rPr>
              <a:t>RDP</a:t>
            </a:r>
            <a:r>
              <a:rPr lang="en-US" sz="1400" smtClean="0">
                <a:cs typeface="+mn-cs"/>
              </a:rPr>
              <a:t>, Reliable Data Protocol.</a:t>
            </a:r>
          </a:p>
          <a:p>
            <a:pPr>
              <a:defRPr/>
            </a:pPr>
            <a:r>
              <a:rPr lang="en-US" sz="1400" b="1" smtClean="0">
                <a:solidFill>
                  <a:schemeClr val="tx2"/>
                </a:solidFill>
                <a:cs typeface="+mn-cs"/>
              </a:rPr>
              <a:t>28	</a:t>
            </a:r>
            <a:r>
              <a:rPr lang="en-US" sz="1400" b="1" smtClean="0">
                <a:solidFill>
                  <a:schemeClr val="accent2"/>
                </a:solidFill>
                <a:cs typeface="+mn-cs"/>
              </a:rPr>
              <a:t>IRTP</a:t>
            </a:r>
            <a:r>
              <a:rPr lang="en-US" sz="1400" smtClean="0">
                <a:cs typeface="+mn-cs"/>
              </a:rPr>
              <a:t>, Internet Reliable Transaction Protocol</a:t>
            </a:r>
          </a:p>
          <a:p>
            <a:pPr>
              <a:defRPr/>
            </a:pPr>
            <a:r>
              <a:rPr lang="en-US" sz="1400" b="1" smtClean="0">
                <a:cs typeface="+mn-cs"/>
              </a:rPr>
              <a:t>29	</a:t>
            </a:r>
            <a:r>
              <a:rPr lang="en-US" sz="1400" b="1" smtClean="0">
                <a:solidFill>
                  <a:schemeClr val="accent2"/>
                </a:solidFill>
                <a:cs typeface="+mn-cs"/>
              </a:rPr>
              <a:t>ISO-TP4</a:t>
            </a:r>
            <a:r>
              <a:rPr lang="en-US" sz="1400" smtClean="0">
                <a:cs typeface="+mn-cs"/>
              </a:rPr>
              <a:t>, ISO Transport Class 4</a:t>
            </a:r>
            <a:endParaRPr lang="en-US" sz="1400" b="1" smtClean="0">
              <a:cs typeface="+mn-cs"/>
            </a:endParaRPr>
          </a:p>
          <a:p>
            <a:pPr>
              <a:defRPr/>
            </a:pPr>
            <a:r>
              <a:rPr lang="en-US" sz="1400" b="1" smtClean="0">
                <a:cs typeface="+mn-cs"/>
              </a:rPr>
              <a:t>30</a:t>
            </a:r>
            <a:r>
              <a:rPr lang="en-US" sz="1400" smtClean="0">
                <a:cs typeface="+mn-cs"/>
              </a:rPr>
              <a:t>	</a:t>
            </a:r>
            <a:r>
              <a:rPr lang="en-US" sz="1400" b="1" smtClean="0">
                <a:solidFill>
                  <a:schemeClr val="accent2"/>
                </a:solidFill>
                <a:cs typeface="+mn-cs"/>
              </a:rPr>
              <a:t>NETBLT</a:t>
            </a:r>
            <a:r>
              <a:rPr lang="en-US" sz="1400" smtClean="0">
                <a:cs typeface="+mn-cs"/>
              </a:rPr>
              <a:t>, Network Block Transfer</a:t>
            </a:r>
          </a:p>
          <a:p>
            <a:pPr>
              <a:defRPr/>
            </a:pPr>
            <a:r>
              <a:rPr lang="en-US" sz="1400" b="1" smtClean="0">
                <a:cs typeface="+mn-cs"/>
              </a:rPr>
              <a:t>35</a:t>
            </a:r>
            <a:r>
              <a:rPr lang="en-US" sz="1400" smtClean="0">
                <a:cs typeface="+mn-cs"/>
              </a:rPr>
              <a:t>	</a:t>
            </a:r>
            <a:r>
              <a:rPr lang="en-US" sz="1400" b="1" smtClean="0">
                <a:solidFill>
                  <a:schemeClr val="accent2"/>
                </a:solidFill>
                <a:cs typeface="+mn-cs"/>
              </a:rPr>
              <a:t>IDPR</a:t>
            </a:r>
            <a:r>
              <a:rPr lang="en-US" sz="1400" smtClean="0">
                <a:cs typeface="+mn-cs"/>
              </a:rPr>
              <a:t>, Inter-Domain Policy Routing Protocol</a:t>
            </a:r>
          </a:p>
          <a:p>
            <a:pPr>
              <a:defRPr/>
            </a:pPr>
            <a:r>
              <a:rPr lang="en-US" sz="1400" b="1" smtClean="0">
                <a:cs typeface="+mn-cs"/>
              </a:rPr>
              <a:t>41</a:t>
            </a:r>
            <a:r>
              <a:rPr lang="en-US" sz="1400" smtClean="0">
                <a:cs typeface="+mn-cs"/>
              </a:rPr>
              <a:t>	</a:t>
            </a:r>
            <a:r>
              <a:rPr lang="en-US" sz="1400" b="1" smtClean="0">
                <a:solidFill>
                  <a:schemeClr val="accent2"/>
                </a:solidFill>
                <a:cs typeface="+mn-cs"/>
              </a:rPr>
              <a:t>IPv6</a:t>
            </a:r>
            <a:r>
              <a:rPr lang="en-US" sz="1400" smtClean="0">
                <a:cs typeface="+mn-cs"/>
              </a:rPr>
              <a:t> over IPv4</a:t>
            </a:r>
          </a:p>
          <a:p>
            <a:pPr>
              <a:defRPr/>
            </a:pPr>
            <a:r>
              <a:rPr lang="en-US" sz="1400" b="1" smtClean="0">
                <a:cs typeface="+mn-cs"/>
              </a:rPr>
              <a:t>42</a:t>
            </a:r>
            <a:r>
              <a:rPr lang="en-US" sz="1400" smtClean="0">
                <a:cs typeface="+mn-cs"/>
              </a:rPr>
              <a:t>	</a:t>
            </a:r>
            <a:r>
              <a:rPr lang="en-US" sz="1400" b="1" smtClean="0">
                <a:solidFill>
                  <a:schemeClr val="accent2"/>
                </a:solidFill>
                <a:cs typeface="+mn-cs"/>
              </a:rPr>
              <a:t>SDRP</a:t>
            </a:r>
            <a:r>
              <a:rPr lang="en-US" sz="1400" smtClean="0">
                <a:cs typeface="+mn-cs"/>
              </a:rPr>
              <a:t>, Source Demand Routing Protocol</a:t>
            </a:r>
          </a:p>
          <a:p>
            <a:pPr>
              <a:defRPr/>
            </a:pPr>
            <a:r>
              <a:rPr lang="en-US" sz="1400" b="1" smtClean="0">
                <a:solidFill>
                  <a:schemeClr val="tx2"/>
                </a:solidFill>
                <a:cs typeface="+mn-cs"/>
              </a:rPr>
              <a:t>46	</a:t>
            </a:r>
            <a:r>
              <a:rPr lang="en-US" sz="1400" b="1" smtClean="0">
                <a:solidFill>
                  <a:schemeClr val="accent2"/>
                </a:solidFill>
                <a:cs typeface="+mn-cs"/>
              </a:rPr>
              <a:t>RSVP</a:t>
            </a:r>
            <a:r>
              <a:rPr lang="en-US" sz="1400" smtClean="0">
                <a:cs typeface="+mn-cs"/>
              </a:rPr>
              <a:t>, Reservation Protocol</a:t>
            </a:r>
          </a:p>
          <a:p>
            <a:pPr>
              <a:defRPr/>
            </a:pPr>
            <a:r>
              <a:rPr lang="en-US" sz="1400" b="1" smtClean="0">
                <a:solidFill>
                  <a:schemeClr val="tx2"/>
                </a:solidFill>
                <a:cs typeface="+mn-cs"/>
              </a:rPr>
              <a:t>88	</a:t>
            </a:r>
            <a:r>
              <a:rPr lang="en-US" sz="1400" b="1" smtClean="0">
                <a:solidFill>
                  <a:schemeClr val="accent2"/>
                </a:solidFill>
                <a:cs typeface="+mn-cs"/>
              </a:rPr>
              <a:t>IGRP</a:t>
            </a:r>
            <a:r>
              <a:rPr lang="en-US" sz="1400" smtClean="0">
                <a:cs typeface="+mn-cs"/>
              </a:rPr>
              <a:t>, Internet Gateway Routing Protocol</a:t>
            </a:r>
          </a:p>
          <a:p>
            <a:pPr>
              <a:defRPr/>
            </a:pPr>
            <a:r>
              <a:rPr lang="en-US" sz="1400" b="1" smtClean="0">
                <a:solidFill>
                  <a:schemeClr val="tx2"/>
                </a:solidFill>
                <a:cs typeface="+mn-cs"/>
              </a:rPr>
              <a:t>89	</a:t>
            </a:r>
            <a:r>
              <a:rPr lang="en-US" sz="1400" b="1" smtClean="0">
                <a:solidFill>
                  <a:schemeClr val="accent2"/>
                </a:solidFill>
                <a:cs typeface="+mn-cs"/>
              </a:rPr>
              <a:t>OSPFIGP</a:t>
            </a:r>
            <a:r>
              <a:rPr lang="en-US" sz="1400" smtClean="0">
                <a:cs typeface="+mn-cs"/>
              </a:rPr>
              <a:t>, Open Shortest Path First Internet Gateway Protocol</a:t>
            </a:r>
          </a:p>
          <a:p>
            <a:pPr>
              <a:defRPr/>
            </a:pPr>
            <a:r>
              <a:rPr lang="en-US" sz="1400" b="1" smtClean="0">
                <a:cs typeface="+mn-cs"/>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Date Placeholder 2"/>
          <p:cNvSpPr>
            <a:spLocks noGrp="1"/>
          </p:cNvSpPr>
          <p:nvPr>
            <p:ph type="dt" sz="quarter" idx="10"/>
          </p:nvPr>
        </p:nvSpPr>
        <p:spPr/>
        <p:txBody>
          <a:bodyPr/>
          <a:lstStyle/>
          <a:p>
            <a:pPr>
              <a:defRPr/>
            </a:pPr>
            <a:r>
              <a:rPr lang="fr-FR"/>
              <a:t>© </a:t>
            </a:r>
            <a:fld id="{375862CD-A799-BD46-B6F7-4186DA08919D}" type="datetime1">
              <a:rPr lang="en-US"/>
              <a:pPr>
                <a:defRPr/>
              </a:pPr>
              <a:t>28/02/16</a:t>
            </a:fld>
            <a:r>
              <a:rPr lang="fr-FR"/>
              <a:t>, </a:t>
            </a:r>
          </a:p>
        </p:txBody>
      </p:sp>
      <p:sp>
        <p:nvSpPr>
          <p:cNvPr id="48" name="Footer Placeholder 3"/>
          <p:cNvSpPr>
            <a:spLocks noGrp="1"/>
          </p:cNvSpPr>
          <p:nvPr>
            <p:ph type="ftr" sz="quarter" idx="11"/>
          </p:nvPr>
        </p:nvSpPr>
        <p:spPr/>
        <p:txBody>
          <a:bodyPr/>
          <a:lstStyle/>
          <a:p>
            <a:pPr>
              <a:defRPr/>
            </a:pPr>
            <a:r>
              <a:rPr lang="fr-FR"/>
              <a:t>Georgios Arhodakis - Université Paris Dauphine</a:t>
            </a:r>
          </a:p>
        </p:txBody>
      </p:sp>
      <p:sp>
        <p:nvSpPr>
          <p:cNvPr id="49" name="Slide Number Placeholder 4"/>
          <p:cNvSpPr>
            <a:spLocks noGrp="1"/>
          </p:cNvSpPr>
          <p:nvPr>
            <p:ph type="sldNum" sz="quarter" idx="12"/>
          </p:nvPr>
        </p:nvSpPr>
        <p:spPr/>
        <p:txBody>
          <a:bodyPr/>
          <a:lstStyle/>
          <a:p>
            <a:pPr>
              <a:defRPr/>
            </a:pPr>
            <a:fld id="{AF982128-0037-1C4D-B5E3-7B0D1E7505F0}" type="slidenum">
              <a:rPr lang="fr-FR"/>
              <a:pPr>
                <a:defRPr/>
              </a:pPr>
              <a:t>33</a:t>
            </a:fld>
            <a:endParaRPr lang="fr-FR"/>
          </a:p>
        </p:txBody>
      </p:sp>
      <p:sp>
        <p:nvSpPr>
          <p:cNvPr id="10242"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smtClean="0">
                <a:cs typeface="+mj-cs"/>
              </a:rPr>
              <a:t>Options</a:t>
            </a:r>
          </a:p>
        </p:txBody>
      </p:sp>
      <p:sp>
        <p:nvSpPr>
          <p:cNvPr id="10243" name="Rectangle 3"/>
          <p:cNvSpPr>
            <a:spLocks noChangeArrowheads="1"/>
          </p:cNvSpPr>
          <p:nvPr/>
        </p:nvSpPr>
        <p:spPr bwMode="auto">
          <a:xfrm>
            <a:off x="2133600" y="838200"/>
            <a:ext cx="304800" cy="304800"/>
          </a:xfrm>
          <a:prstGeom prst="rect">
            <a:avLst/>
          </a:prstGeom>
          <a:solidFill>
            <a:srgbClr val="33CCCC"/>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33CCCC"/>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defRPr/>
            </a:pPr>
            <a:endParaRPr lang="en-US">
              <a:cs typeface="+mn-cs"/>
            </a:endParaRPr>
          </a:p>
        </p:txBody>
      </p:sp>
      <p:sp>
        <p:nvSpPr>
          <p:cNvPr id="10244" name="Rectangle 4"/>
          <p:cNvSpPr>
            <a:spLocks noChangeArrowheads="1"/>
          </p:cNvSpPr>
          <p:nvPr/>
        </p:nvSpPr>
        <p:spPr bwMode="auto">
          <a:xfrm>
            <a:off x="2493963" y="838200"/>
            <a:ext cx="304800" cy="304800"/>
          </a:xfrm>
          <a:prstGeom prst="rect">
            <a:avLst/>
          </a:prstGeom>
          <a:solidFill>
            <a:srgbClr val="00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endParaRPr lang="en-US" sz="2000" b="1">
              <a:cs typeface="+mn-cs"/>
            </a:endParaRPr>
          </a:p>
        </p:txBody>
      </p:sp>
      <p:sp>
        <p:nvSpPr>
          <p:cNvPr id="10245" name="Rectangle 5"/>
          <p:cNvSpPr>
            <a:spLocks noChangeArrowheads="1"/>
          </p:cNvSpPr>
          <p:nvPr/>
        </p:nvSpPr>
        <p:spPr bwMode="auto">
          <a:xfrm>
            <a:off x="2854325" y="838200"/>
            <a:ext cx="304800" cy="304800"/>
          </a:xfrm>
          <a:prstGeom prst="rect">
            <a:avLst/>
          </a:prstGeom>
          <a:solidFill>
            <a:srgbClr val="00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endParaRPr lang="en-US" sz="2000" b="1">
              <a:cs typeface="+mn-cs"/>
            </a:endParaRPr>
          </a:p>
        </p:txBody>
      </p:sp>
      <p:sp>
        <p:nvSpPr>
          <p:cNvPr id="10246" name="Rectangle 6"/>
          <p:cNvSpPr>
            <a:spLocks noChangeArrowheads="1"/>
          </p:cNvSpPr>
          <p:nvPr/>
        </p:nvSpPr>
        <p:spPr bwMode="auto">
          <a:xfrm>
            <a:off x="3213100" y="838200"/>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endParaRPr lang="en-US" sz="2000" b="1">
              <a:cs typeface="+mn-cs"/>
            </a:endParaRPr>
          </a:p>
        </p:txBody>
      </p:sp>
      <p:sp>
        <p:nvSpPr>
          <p:cNvPr id="10247" name="Rectangle 7"/>
          <p:cNvSpPr>
            <a:spLocks noChangeArrowheads="1"/>
          </p:cNvSpPr>
          <p:nvPr/>
        </p:nvSpPr>
        <p:spPr bwMode="auto">
          <a:xfrm>
            <a:off x="3573463" y="838200"/>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endParaRPr lang="en-US" sz="1800" b="1">
              <a:cs typeface="+mn-cs"/>
            </a:endParaRPr>
          </a:p>
        </p:txBody>
      </p:sp>
      <p:sp>
        <p:nvSpPr>
          <p:cNvPr id="10248" name="Rectangle 8"/>
          <p:cNvSpPr>
            <a:spLocks noChangeArrowheads="1"/>
          </p:cNvSpPr>
          <p:nvPr/>
        </p:nvSpPr>
        <p:spPr bwMode="auto">
          <a:xfrm>
            <a:off x="3933825" y="838200"/>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defRPr/>
            </a:pPr>
            <a:endParaRPr lang="en-US">
              <a:cs typeface="+mn-cs"/>
            </a:endParaRPr>
          </a:p>
        </p:txBody>
      </p:sp>
      <p:sp>
        <p:nvSpPr>
          <p:cNvPr id="10249" name="Rectangle 9"/>
          <p:cNvSpPr>
            <a:spLocks noChangeArrowheads="1"/>
          </p:cNvSpPr>
          <p:nvPr/>
        </p:nvSpPr>
        <p:spPr bwMode="auto">
          <a:xfrm>
            <a:off x="4294188" y="838200"/>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defRPr/>
            </a:pPr>
            <a:endParaRPr lang="en-US">
              <a:cs typeface="+mn-cs"/>
            </a:endParaRPr>
          </a:p>
        </p:txBody>
      </p:sp>
      <p:sp>
        <p:nvSpPr>
          <p:cNvPr id="10250" name="Rectangle 10"/>
          <p:cNvSpPr>
            <a:spLocks noChangeArrowheads="1"/>
          </p:cNvSpPr>
          <p:nvPr/>
        </p:nvSpPr>
        <p:spPr bwMode="auto">
          <a:xfrm>
            <a:off x="4652963" y="838200"/>
            <a:ext cx="304800" cy="304800"/>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defRPr/>
            </a:pPr>
            <a:endParaRPr lang="en-US">
              <a:cs typeface="+mn-cs"/>
            </a:endParaRPr>
          </a:p>
        </p:txBody>
      </p:sp>
      <p:sp>
        <p:nvSpPr>
          <p:cNvPr id="10254" name="AutoShape 14"/>
          <p:cNvSpPr>
            <a:spLocks/>
          </p:cNvSpPr>
          <p:nvPr/>
        </p:nvSpPr>
        <p:spPr bwMode="auto">
          <a:xfrm rot="-5400000">
            <a:off x="4043363" y="401638"/>
            <a:ext cx="152400" cy="1676400"/>
          </a:xfrm>
          <a:prstGeom prst="leftBrace">
            <a:avLst>
              <a:gd name="adj1" fmla="val 9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0255" name="Text Box 15"/>
          <p:cNvSpPr txBox="1">
            <a:spLocks noChangeArrowheads="1"/>
          </p:cNvSpPr>
          <p:nvPr/>
        </p:nvSpPr>
        <p:spPr bwMode="auto">
          <a:xfrm>
            <a:off x="3541713" y="1362075"/>
            <a:ext cx="1143000"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fr-FR" sz="1200" b="1">
                <a:cs typeface="+mn-cs"/>
              </a:rPr>
              <a:t>Numéro d</a:t>
            </a:r>
            <a:r>
              <a:rPr lang="ja-JP" altLang="fr-FR" sz="1200" b="1">
                <a:latin typeface="Arial"/>
                <a:cs typeface="+mn-cs"/>
              </a:rPr>
              <a:t>’</a:t>
            </a:r>
            <a:r>
              <a:rPr lang="fr-FR" sz="1200" b="1">
                <a:cs typeface="+mn-cs"/>
              </a:rPr>
              <a:t>option</a:t>
            </a:r>
          </a:p>
        </p:txBody>
      </p:sp>
      <p:sp>
        <p:nvSpPr>
          <p:cNvPr id="10292" name="Rectangle 52"/>
          <p:cNvSpPr>
            <a:spLocks noChangeArrowheads="1"/>
          </p:cNvSpPr>
          <p:nvPr/>
        </p:nvSpPr>
        <p:spPr bwMode="auto">
          <a:xfrm>
            <a:off x="1079500" y="1646238"/>
            <a:ext cx="304800" cy="304800"/>
          </a:xfrm>
          <a:prstGeom prst="rect">
            <a:avLst/>
          </a:prstGeom>
          <a:solidFill>
            <a:srgbClr val="33CCCC"/>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33CCCC"/>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10293" name="Rectangle 53"/>
          <p:cNvSpPr>
            <a:spLocks noChangeArrowheads="1"/>
          </p:cNvSpPr>
          <p:nvPr/>
        </p:nvSpPr>
        <p:spPr bwMode="auto">
          <a:xfrm>
            <a:off x="1079500" y="2005013"/>
            <a:ext cx="304800" cy="304800"/>
          </a:xfrm>
          <a:prstGeom prst="rect">
            <a:avLst/>
          </a:prstGeom>
          <a:solidFill>
            <a:srgbClr val="33CCCC"/>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33CCCC"/>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10294" name="Text Box 54"/>
          <p:cNvSpPr txBox="1">
            <a:spLocks noChangeArrowheads="1"/>
          </p:cNvSpPr>
          <p:nvPr/>
        </p:nvSpPr>
        <p:spPr bwMode="auto">
          <a:xfrm>
            <a:off x="1524000" y="1773238"/>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600" b="1">
                <a:cs typeface="+mn-cs"/>
              </a:rPr>
              <a:t>Copy</a:t>
            </a:r>
          </a:p>
          <a:p>
            <a:pPr>
              <a:defRPr/>
            </a:pPr>
            <a:r>
              <a:rPr lang="en-US" sz="1600" b="1">
                <a:cs typeface="+mn-cs"/>
              </a:rPr>
              <a:t>Flag</a:t>
            </a:r>
            <a:endParaRPr lang="en-US" sz="1600">
              <a:cs typeface="+mn-cs"/>
            </a:endParaRPr>
          </a:p>
        </p:txBody>
      </p:sp>
      <p:sp>
        <p:nvSpPr>
          <p:cNvPr id="10295" name="Text Box 55"/>
          <p:cNvSpPr txBox="1">
            <a:spLocks noChangeArrowheads="1"/>
          </p:cNvSpPr>
          <p:nvPr/>
        </p:nvSpPr>
        <p:spPr bwMode="auto">
          <a:xfrm>
            <a:off x="2122488" y="3086100"/>
            <a:ext cx="538162"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600" b="1">
                <a:cs typeface="+mn-cs"/>
              </a:rPr>
              <a:t>Class</a:t>
            </a:r>
            <a:endParaRPr lang="en-US" sz="1600">
              <a:cs typeface="+mn-cs"/>
            </a:endParaRPr>
          </a:p>
        </p:txBody>
      </p:sp>
      <p:sp>
        <p:nvSpPr>
          <p:cNvPr id="10298" name="Rectangle 58"/>
          <p:cNvSpPr>
            <a:spLocks noChangeArrowheads="1"/>
          </p:cNvSpPr>
          <p:nvPr/>
        </p:nvSpPr>
        <p:spPr bwMode="auto">
          <a:xfrm>
            <a:off x="1079500" y="2544763"/>
            <a:ext cx="304800" cy="304800"/>
          </a:xfrm>
          <a:prstGeom prst="rect">
            <a:avLst/>
          </a:prstGeom>
          <a:solidFill>
            <a:srgbClr val="00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10299" name="Rectangle 59"/>
          <p:cNvSpPr>
            <a:spLocks noChangeArrowheads="1"/>
          </p:cNvSpPr>
          <p:nvPr/>
        </p:nvSpPr>
        <p:spPr bwMode="auto">
          <a:xfrm>
            <a:off x="1079500" y="2905125"/>
            <a:ext cx="304800" cy="304800"/>
          </a:xfrm>
          <a:prstGeom prst="rect">
            <a:avLst/>
          </a:prstGeom>
          <a:solidFill>
            <a:srgbClr val="00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10300" name="Rectangle 60"/>
          <p:cNvSpPr>
            <a:spLocks noChangeArrowheads="1"/>
          </p:cNvSpPr>
          <p:nvPr/>
        </p:nvSpPr>
        <p:spPr bwMode="auto">
          <a:xfrm>
            <a:off x="1438275" y="2544763"/>
            <a:ext cx="304800" cy="304800"/>
          </a:xfrm>
          <a:prstGeom prst="rect">
            <a:avLst/>
          </a:prstGeom>
          <a:solidFill>
            <a:srgbClr val="00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10301" name="Rectangle 61"/>
          <p:cNvSpPr>
            <a:spLocks noChangeArrowheads="1"/>
          </p:cNvSpPr>
          <p:nvPr/>
        </p:nvSpPr>
        <p:spPr bwMode="auto">
          <a:xfrm>
            <a:off x="1438275" y="2905125"/>
            <a:ext cx="304800" cy="304800"/>
          </a:xfrm>
          <a:prstGeom prst="rect">
            <a:avLst/>
          </a:prstGeom>
          <a:solidFill>
            <a:srgbClr val="00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10302" name="Rectangle 62"/>
          <p:cNvSpPr>
            <a:spLocks noChangeArrowheads="1"/>
          </p:cNvSpPr>
          <p:nvPr/>
        </p:nvSpPr>
        <p:spPr bwMode="auto">
          <a:xfrm>
            <a:off x="1079500" y="3265488"/>
            <a:ext cx="304800" cy="304800"/>
          </a:xfrm>
          <a:prstGeom prst="rect">
            <a:avLst/>
          </a:prstGeom>
          <a:solidFill>
            <a:srgbClr val="00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10303" name="Rectangle 63"/>
          <p:cNvSpPr>
            <a:spLocks noChangeArrowheads="1"/>
          </p:cNvSpPr>
          <p:nvPr/>
        </p:nvSpPr>
        <p:spPr bwMode="auto">
          <a:xfrm>
            <a:off x="1079500" y="3625850"/>
            <a:ext cx="304800" cy="304800"/>
          </a:xfrm>
          <a:prstGeom prst="rect">
            <a:avLst/>
          </a:prstGeom>
          <a:solidFill>
            <a:srgbClr val="00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10306" name="Text Box 66"/>
          <p:cNvSpPr txBox="1">
            <a:spLocks noChangeArrowheads="1"/>
          </p:cNvSpPr>
          <p:nvPr/>
        </p:nvSpPr>
        <p:spPr bwMode="auto">
          <a:xfrm>
            <a:off x="179388" y="1700213"/>
            <a:ext cx="719137" cy="17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200">
                <a:cs typeface="+mn-cs"/>
              </a:rPr>
              <a:t>Not copied</a:t>
            </a:r>
          </a:p>
        </p:txBody>
      </p:sp>
      <p:sp>
        <p:nvSpPr>
          <p:cNvPr id="10307" name="Text Box 67"/>
          <p:cNvSpPr txBox="1">
            <a:spLocks noChangeArrowheads="1"/>
          </p:cNvSpPr>
          <p:nvPr/>
        </p:nvSpPr>
        <p:spPr bwMode="auto">
          <a:xfrm>
            <a:off x="179388" y="2635250"/>
            <a:ext cx="539750" cy="17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200">
                <a:cs typeface="+mn-cs"/>
              </a:rPr>
              <a:t>Contrôle</a:t>
            </a:r>
          </a:p>
        </p:txBody>
      </p:sp>
      <p:sp>
        <p:nvSpPr>
          <p:cNvPr id="10308" name="Text Box 68"/>
          <p:cNvSpPr txBox="1">
            <a:spLocks noChangeArrowheads="1"/>
          </p:cNvSpPr>
          <p:nvPr/>
        </p:nvSpPr>
        <p:spPr bwMode="auto">
          <a:xfrm>
            <a:off x="179388" y="3355975"/>
            <a:ext cx="539750" cy="17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200">
                <a:cs typeface="+mn-cs"/>
              </a:rPr>
              <a:t>Debug</a:t>
            </a:r>
          </a:p>
        </p:txBody>
      </p:sp>
      <p:sp>
        <p:nvSpPr>
          <p:cNvPr id="10309" name="Text Box 69"/>
          <p:cNvSpPr txBox="1">
            <a:spLocks noChangeArrowheads="1"/>
          </p:cNvSpPr>
          <p:nvPr/>
        </p:nvSpPr>
        <p:spPr bwMode="auto">
          <a:xfrm>
            <a:off x="179388" y="3714750"/>
            <a:ext cx="539750" cy="17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200">
                <a:cs typeface="+mn-cs"/>
              </a:rPr>
              <a:t>Réservé</a:t>
            </a:r>
          </a:p>
        </p:txBody>
      </p:sp>
      <p:sp>
        <p:nvSpPr>
          <p:cNvPr id="10310" name="Text Box 70"/>
          <p:cNvSpPr txBox="1">
            <a:spLocks noChangeArrowheads="1"/>
          </p:cNvSpPr>
          <p:nvPr/>
        </p:nvSpPr>
        <p:spPr bwMode="auto">
          <a:xfrm>
            <a:off x="179388" y="2995613"/>
            <a:ext cx="539750" cy="17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200">
                <a:cs typeface="+mn-cs"/>
              </a:rPr>
              <a:t>Réservé</a:t>
            </a:r>
          </a:p>
        </p:txBody>
      </p:sp>
      <p:sp>
        <p:nvSpPr>
          <p:cNvPr id="10311" name="Text Box 71"/>
          <p:cNvSpPr txBox="1">
            <a:spLocks noChangeArrowheads="1"/>
          </p:cNvSpPr>
          <p:nvPr/>
        </p:nvSpPr>
        <p:spPr bwMode="auto">
          <a:xfrm>
            <a:off x="179388" y="2058988"/>
            <a:ext cx="762000" cy="17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200">
                <a:cs typeface="+mn-cs"/>
              </a:rPr>
              <a:t>Copied</a:t>
            </a:r>
          </a:p>
        </p:txBody>
      </p:sp>
      <p:cxnSp>
        <p:nvCxnSpPr>
          <p:cNvPr id="10312" name="AutoShape 72"/>
          <p:cNvCxnSpPr>
            <a:cxnSpLocks noChangeShapeType="1"/>
            <a:stCxn id="10243" idx="2"/>
            <a:endCxn id="10294" idx="3"/>
          </p:cNvCxnSpPr>
          <p:nvPr/>
        </p:nvCxnSpPr>
        <p:spPr bwMode="auto">
          <a:xfrm rot="5400000">
            <a:off x="1780381" y="1420019"/>
            <a:ext cx="782638" cy="228600"/>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313" name="AutoShape 73"/>
          <p:cNvCxnSpPr>
            <a:cxnSpLocks noChangeShapeType="1"/>
            <a:stCxn id="10319" idx="1"/>
            <a:endCxn id="10295" idx="3"/>
          </p:cNvCxnSpPr>
          <p:nvPr/>
        </p:nvCxnSpPr>
        <p:spPr bwMode="auto">
          <a:xfrm rot="5400000">
            <a:off x="1801813" y="2173287"/>
            <a:ext cx="1879600" cy="161925"/>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316" name="Rectangle 76"/>
          <p:cNvSpPr>
            <a:spLocks noChangeArrowheads="1"/>
          </p:cNvSpPr>
          <p:nvPr/>
        </p:nvSpPr>
        <p:spPr bwMode="auto">
          <a:xfrm>
            <a:off x="1438275" y="3265488"/>
            <a:ext cx="304800" cy="304800"/>
          </a:xfrm>
          <a:prstGeom prst="rect">
            <a:avLst/>
          </a:prstGeom>
          <a:solidFill>
            <a:srgbClr val="00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10317" name="Rectangle 77"/>
          <p:cNvSpPr>
            <a:spLocks noChangeArrowheads="1"/>
          </p:cNvSpPr>
          <p:nvPr/>
        </p:nvSpPr>
        <p:spPr bwMode="auto">
          <a:xfrm>
            <a:off x="1438275" y="3625850"/>
            <a:ext cx="304800" cy="304800"/>
          </a:xfrm>
          <a:prstGeom prst="rect">
            <a:avLst/>
          </a:prstGeom>
          <a:solidFill>
            <a:srgbClr val="00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10318" name="AutoShape 78"/>
          <p:cNvSpPr>
            <a:spLocks/>
          </p:cNvSpPr>
          <p:nvPr/>
        </p:nvSpPr>
        <p:spPr bwMode="auto">
          <a:xfrm>
            <a:off x="1828800" y="2535238"/>
            <a:ext cx="228600" cy="1371600"/>
          </a:xfrm>
          <a:prstGeom prst="righ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0319" name="AutoShape 79"/>
          <p:cNvSpPr>
            <a:spLocks/>
          </p:cNvSpPr>
          <p:nvPr/>
        </p:nvSpPr>
        <p:spPr bwMode="auto">
          <a:xfrm rot="-5400000">
            <a:off x="2747963" y="935038"/>
            <a:ext cx="152400" cy="609600"/>
          </a:xfrm>
          <a:prstGeom prst="leftBrace">
            <a:avLst>
              <a:gd name="adj1" fmla="val 33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0320" name="Text Box 80"/>
          <p:cNvSpPr txBox="1">
            <a:spLocks noChangeArrowheads="1"/>
          </p:cNvSpPr>
          <p:nvPr/>
        </p:nvSpPr>
        <p:spPr bwMode="auto">
          <a:xfrm>
            <a:off x="6743700" y="4387850"/>
            <a:ext cx="219551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600" b="1">
                <a:cs typeface="+mn-cs"/>
              </a:rPr>
              <a:t>Format 1:</a:t>
            </a:r>
            <a:r>
              <a:rPr lang="fr-FR" sz="1600">
                <a:cs typeface="+mn-cs"/>
              </a:rPr>
              <a:t> Unique octet précisant le Type d</a:t>
            </a:r>
            <a:r>
              <a:rPr lang="ja-JP" altLang="fr-FR" sz="1600">
                <a:latin typeface="Arial"/>
                <a:cs typeface="+mn-cs"/>
              </a:rPr>
              <a:t>’</a:t>
            </a:r>
            <a:r>
              <a:rPr lang="fr-FR" sz="1600">
                <a:cs typeface="+mn-cs"/>
              </a:rPr>
              <a:t>Option</a:t>
            </a:r>
          </a:p>
        </p:txBody>
      </p:sp>
      <p:sp>
        <p:nvSpPr>
          <p:cNvPr id="10321" name="Text Box 81"/>
          <p:cNvSpPr txBox="1">
            <a:spLocks noChangeArrowheads="1"/>
          </p:cNvSpPr>
          <p:nvPr/>
        </p:nvSpPr>
        <p:spPr bwMode="auto">
          <a:xfrm>
            <a:off x="2605088" y="5514975"/>
            <a:ext cx="63341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600" b="1">
                <a:cs typeface="+mn-cs"/>
              </a:rPr>
              <a:t>Format 2:</a:t>
            </a:r>
            <a:r>
              <a:rPr lang="fr-FR" sz="1600">
                <a:cs typeface="+mn-cs"/>
              </a:rPr>
              <a:t> Trois octets (Type d</a:t>
            </a:r>
            <a:r>
              <a:rPr lang="ja-JP" altLang="fr-FR" sz="1600">
                <a:latin typeface="Arial"/>
                <a:cs typeface="+mn-cs"/>
              </a:rPr>
              <a:t>’</a:t>
            </a:r>
            <a:r>
              <a:rPr lang="fr-FR" sz="1600">
                <a:cs typeface="+mn-cs"/>
              </a:rPr>
              <a:t>option, longueur en nb d</a:t>
            </a:r>
            <a:r>
              <a:rPr lang="ja-JP" altLang="fr-FR" sz="1600">
                <a:latin typeface="Arial"/>
                <a:cs typeface="+mn-cs"/>
              </a:rPr>
              <a:t>’</a:t>
            </a:r>
            <a:r>
              <a:rPr lang="fr-FR" sz="1600">
                <a:cs typeface="+mn-cs"/>
              </a:rPr>
              <a:t>octets de l</a:t>
            </a:r>
            <a:r>
              <a:rPr lang="ja-JP" altLang="fr-FR" sz="1600">
                <a:latin typeface="Arial"/>
                <a:cs typeface="+mn-cs"/>
              </a:rPr>
              <a:t>’</a:t>
            </a:r>
            <a:r>
              <a:rPr lang="fr-FR" sz="1600">
                <a:cs typeface="+mn-cs"/>
              </a:rPr>
              <a:t>option, données de l</a:t>
            </a:r>
            <a:r>
              <a:rPr lang="ja-JP" altLang="fr-FR" sz="1600">
                <a:latin typeface="Arial"/>
                <a:cs typeface="+mn-cs"/>
              </a:rPr>
              <a:t>’</a:t>
            </a:r>
            <a:r>
              <a:rPr lang="fr-FR" sz="1600">
                <a:cs typeface="+mn-cs"/>
              </a:rPr>
              <a:t>option)</a:t>
            </a:r>
          </a:p>
        </p:txBody>
      </p:sp>
      <p:sp>
        <p:nvSpPr>
          <p:cNvPr id="10322" name="Text Box 82"/>
          <p:cNvSpPr txBox="1">
            <a:spLocks noChangeArrowheads="1"/>
          </p:cNvSpPr>
          <p:nvPr/>
        </p:nvSpPr>
        <p:spPr bwMode="auto">
          <a:xfrm>
            <a:off x="2517775" y="5106988"/>
            <a:ext cx="2159000"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800">
                <a:cs typeface="+mn-cs"/>
              </a:rPr>
              <a:t>Type d</a:t>
            </a:r>
            <a:r>
              <a:rPr lang="ja-JP" altLang="fr-FR" sz="1800">
                <a:latin typeface="Arial"/>
                <a:cs typeface="+mn-cs"/>
              </a:rPr>
              <a:t>’</a:t>
            </a:r>
            <a:r>
              <a:rPr lang="fr-FR" sz="1800">
                <a:cs typeface="+mn-cs"/>
              </a:rPr>
              <a:t>option</a:t>
            </a:r>
          </a:p>
        </p:txBody>
      </p:sp>
      <p:sp>
        <p:nvSpPr>
          <p:cNvPr id="10323" name="Text Box 83"/>
          <p:cNvSpPr txBox="1">
            <a:spLocks noChangeArrowheads="1"/>
          </p:cNvSpPr>
          <p:nvPr/>
        </p:nvSpPr>
        <p:spPr bwMode="auto">
          <a:xfrm>
            <a:off x="4678363" y="5106988"/>
            <a:ext cx="2159000"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800">
                <a:cs typeface="+mn-cs"/>
              </a:rPr>
              <a:t>Longueur de l</a:t>
            </a:r>
            <a:r>
              <a:rPr lang="ja-JP" altLang="fr-FR" sz="1800">
                <a:latin typeface="Arial"/>
                <a:cs typeface="+mn-cs"/>
              </a:rPr>
              <a:t>’</a:t>
            </a:r>
            <a:r>
              <a:rPr lang="fr-FR" sz="1800">
                <a:cs typeface="+mn-cs"/>
              </a:rPr>
              <a:t>option</a:t>
            </a:r>
          </a:p>
        </p:txBody>
      </p:sp>
      <p:sp>
        <p:nvSpPr>
          <p:cNvPr id="10324" name="Text Box 84"/>
          <p:cNvSpPr txBox="1">
            <a:spLocks noChangeArrowheads="1"/>
          </p:cNvSpPr>
          <p:nvPr/>
        </p:nvSpPr>
        <p:spPr bwMode="auto">
          <a:xfrm>
            <a:off x="6837363" y="5106988"/>
            <a:ext cx="2159000"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800">
                <a:cs typeface="+mn-cs"/>
              </a:rPr>
              <a:t>Données de l</a:t>
            </a:r>
            <a:r>
              <a:rPr lang="ja-JP" altLang="fr-FR" sz="1800">
                <a:latin typeface="Arial"/>
                <a:cs typeface="+mn-cs"/>
              </a:rPr>
              <a:t>’</a:t>
            </a:r>
            <a:r>
              <a:rPr lang="fr-FR" sz="1800">
                <a:cs typeface="+mn-cs"/>
              </a:rPr>
              <a:t>option</a:t>
            </a:r>
          </a:p>
        </p:txBody>
      </p:sp>
      <p:sp>
        <p:nvSpPr>
          <p:cNvPr id="10325" name="Text Box 85"/>
          <p:cNvSpPr txBox="1">
            <a:spLocks noChangeArrowheads="1"/>
          </p:cNvSpPr>
          <p:nvPr/>
        </p:nvSpPr>
        <p:spPr bwMode="auto">
          <a:xfrm>
            <a:off x="6837363" y="4027488"/>
            <a:ext cx="2159000"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800">
                <a:cs typeface="+mn-cs"/>
              </a:rPr>
              <a:t>Type d</a:t>
            </a:r>
            <a:r>
              <a:rPr lang="ja-JP" altLang="fr-FR" sz="1800">
                <a:latin typeface="Arial"/>
                <a:cs typeface="+mn-cs"/>
              </a:rPr>
              <a:t>’</a:t>
            </a:r>
            <a:r>
              <a:rPr lang="fr-FR" sz="1800">
                <a:cs typeface="+mn-cs"/>
              </a:rPr>
              <a:t>option</a:t>
            </a:r>
          </a:p>
        </p:txBody>
      </p:sp>
      <p:sp>
        <p:nvSpPr>
          <p:cNvPr id="10326" name="Text Box 86"/>
          <p:cNvSpPr txBox="1">
            <a:spLocks noChangeArrowheads="1"/>
          </p:cNvSpPr>
          <p:nvPr/>
        </p:nvSpPr>
        <p:spPr bwMode="auto">
          <a:xfrm>
            <a:off x="2209800" y="6156325"/>
            <a:ext cx="672941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600" b="1">
                <a:cs typeface="+mn-cs"/>
              </a:rPr>
              <a:t>NB:</a:t>
            </a:r>
            <a:r>
              <a:rPr lang="fr-FR" sz="1600">
                <a:cs typeface="+mn-cs"/>
              </a:rPr>
              <a:t> La longueur inclus l</a:t>
            </a:r>
            <a:r>
              <a:rPr lang="ja-JP" altLang="fr-FR" sz="1600">
                <a:latin typeface="Arial"/>
                <a:cs typeface="+mn-cs"/>
              </a:rPr>
              <a:t>’</a:t>
            </a:r>
            <a:r>
              <a:rPr lang="fr-FR" sz="1600">
                <a:cs typeface="+mn-cs"/>
              </a:rPr>
              <a:t>ensemble des octets de l</a:t>
            </a:r>
            <a:r>
              <a:rPr lang="ja-JP" altLang="fr-FR" sz="1600">
                <a:latin typeface="Arial"/>
                <a:cs typeface="+mn-cs"/>
              </a:rPr>
              <a:t>’</a:t>
            </a:r>
            <a:r>
              <a:rPr lang="fr-FR" sz="1600">
                <a:cs typeface="+mn-cs"/>
              </a:rPr>
              <a:t>option (type et longueur inclus)</a:t>
            </a:r>
          </a:p>
        </p:txBody>
      </p:sp>
      <p:sp>
        <p:nvSpPr>
          <p:cNvPr id="10327" name="Line 87"/>
          <p:cNvSpPr>
            <a:spLocks noChangeShapeType="1"/>
          </p:cNvSpPr>
          <p:nvPr/>
        </p:nvSpPr>
        <p:spPr bwMode="auto">
          <a:xfrm rot="21187245" flipV="1">
            <a:off x="76200" y="1295400"/>
            <a:ext cx="8637588" cy="3733800"/>
          </a:xfrm>
          <a:prstGeom prst="line">
            <a:avLst/>
          </a:prstGeom>
          <a:noFill/>
          <a:ln w="9525">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0328" name="Text Box 88"/>
          <p:cNvSpPr txBox="1">
            <a:spLocks noChangeArrowheads="1"/>
          </p:cNvSpPr>
          <p:nvPr/>
        </p:nvSpPr>
        <p:spPr bwMode="auto">
          <a:xfrm>
            <a:off x="6116638" y="2792413"/>
            <a:ext cx="28067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600" b="1">
                <a:cs typeface="+mn-cs"/>
              </a:rPr>
              <a:t>Type 0:</a:t>
            </a:r>
            <a:r>
              <a:rPr lang="fr-FR" sz="1600">
                <a:cs typeface="+mn-cs"/>
              </a:rPr>
              <a:t> Fin de la liste des options</a:t>
            </a:r>
          </a:p>
        </p:txBody>
      </p:sp>
      <p:sp>
        <p:nvSpPr>
          <p:cNvPr id="10329" name="Text Box 89"/>
          <p:cNvSpPr txBox="1">
            <a:spLocks noChangeArrowheads="1"/>
          </p:cNvSpPr>
          <p:nvPr/>
        </p:nvSpPr>
        <p:spPr bwMode="auto">
          <a:xfrm>
            <a:off x="6116638" y="3152775"/>
            <a:ext cx="280670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fr-FR" sz="1600" b="1">
                <a:cs typeface="+mn-cs"/>
              </a:rPr>
              <a:t>Type 1:</a:t>
            </a:r>
            <a:r>
              <a:rPr lang="fr-FR" sz="1600">
                <a:cs typeface="+mn-cs"/>
              </a:rPr>
              <a:t> Pas d</a:t>
            </a:r>
            <a:r>
              <a:rPr lang="ja-JP" altLang="fr-FR" sz="1600">
                <a:latin typeface="Arial"/>
                <a:cs typeface="+mn-cs"/>
              </a:rPr>
              <a:t>’</a:t>
            </a:r>
            <a:r>
              <a:rPr lang="fr-FR" sz="1600">
                <a:cs typeface="+mn-cs"/>
              </a:rPr>
              <a:t>opération. Utilisé essentiellement pour l</a:t>
            </a:r>
            <a:r>
              <a:rPr lang="ja-JP" altLang="fr-FR" sz="1600">
                <a:latin typeface="Arial"/>
                <a:cs typeface="+mn-cs"/>
              </a:rPr>
              <a:t>’</a:t>
            </a:r>
            <a:r>
              <a:rPr lang="fr-FR" sz="1600">
                <a:cs typeface="+mn-cs"/>
              </a:rPr>
              <a:t>alignement sur des frontières de 32 bits.</a:t>
            </a:r>
          </a:p>
        </p:txBody>
      </p:sp>
      <p:sp>
        <p:nvSpPr>
          <p:cNvPr id="10330" name="Text Box 90"/>
          <p:cNvSpPr txBox="1">
            <a:spLocks noChangeArrowheads="1"/>
          </p:cNvSpPr>
          <p:nvPr/>
        </p:nvSpPr>
        <p:spPr bwMode="auto">
          <a:xfrm>
            <a:off x="3598863" y="2159000"/>
            <a:ext cx="1727200" cy="1908175"/>
          </a:xfrm>
          <a:prstGeom prst="rect">
            <a:avLst/>
          </a:prstGeom>
          <a:solidFill>
            <a:schemeClr val="bg1"/>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en-US" b="1" i="1">
                <a:solidFill>
                  <a:srgbClr val="CC3300"/>
                </a:solidFill>
                <a:cs typeface="+mn-cs"/>
              </a:rPr>
              <a:t>USAGE</a:t>
            </a:r>
          </a:p>
          <a:p>
            <a:pPr>
              <a:defRPr/>
            </a:pPr>
            <a:r>
              <a:rPr lang="en-US" sz="2000">
                <a:solidFill>
                  <a:srgbClr val="CC3300"/>
                </a:solidFill>
                <a:cs typeface="+mn-cs"/>
              </a:rPr>
              <a:t>Security</a:t>
            </a:r>
          </a:p>
          <a:p>
            <a:pPr>
              <a:defRPr/>
            </a:pPr>
            <a:r>
              <a:rPr lang="en-US" sz="2000">
                <a:solidFill>
                  <a:srgbClr val="CC3300"/>
                </a:solidFill>
                <a:cs typeface="+mn-cs"/>
              </a:rPr>
              <a:t>Stream Identifier</a:t>
            </a:r>
          </a:p>
          <a:p>
            <a:pPr>
              <a:defRPr/>
            </a:pPr>
            <a:r>
              <a:rPr lang="en-US" sz="2000">
                <a:solidFill>
                  <a:srgbClr val="CC3300"/>
                </a:solidFill>
                <a:cs typeface="+mn-cs"/>
              </a:rPr>
              <a:t>Source Route</a:t>
            </a:r>
          </a:p>
          <a:p>
            <a:pPr>
              <a:defRPr/>
            </a:pPr>
            <a:r>
              <a:rPr lang="en-US" sz="2000">
                <a:solidFill>
                  <a:srgbClr val="CC3300"/>
                </a:solidFill>
                <a:cs typeface="+mn-cs"/>
              </a:rPr>
              <a:t>Record Route</a:t>
            </a:r>
          </a:p>
          <a:p>
            <a:pPr>
              <a:defRPr/>
            </a:pPr>
            <a:r>
              <a:rPr lang="en-US" sz="2000">
                <a:solidFill>
                  <a:srgbClr val="CC3300"/>
                </a:solidFill>
                <a:cs typeface="+mn-cs"/>
              </a:rPr>
              <a:t>Timestamp</a:t>
            </a:r>
          </a:p>
          <a:p>
            <a:pPr>
              <a:defRPr/>
            </a:pPr>
            <a:r>
              <a:rPr lang="en-US" sz="2000">
                <a:solidFill>
                  <a:srgbClr val="CC3300"/>
                </a:solidFill>
                <a:cs typeface="+mn-cs"/>
              </a:rPr>
              <a:t>…</a:t>
            </a:r>
          </a:p>
        </p:txBody>
      </p:sp>
      <p:sp>
        <p:nvSpPr>
          <p:cNvPr id="10331" name="Text Box 91"/>
          <p:cNvSpPr txBox="1">
            <a:spLocks noChangeArrowheads="1"/>
          </p:cNvSpPr>
          <p:nvPr/>
        </p:nvSpPr>
        <p:spPr bwMode="auto">
          <a:xfrm>
            <a:off x="2590800" y="4660900"/>
            <a:ext cx="338296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400">
                <a:cs typeface="+mn-cs"/>
                <a:hlinkClick r:id="rId2"/>
              </a:rPr>
              <a:t>http://www.iana.org/assignments/ip-parameters</a:t>
            </a:r>
            <a:endParaRPr lang="en-US" sz="1400">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Date Placeholder 2"/>
          <p:cNvSpPr>
            <a:spLocks noGrp="1"/>
          </p:cNvSpPr>
          <p:nvPr>
            <p:ph type="dt" sz="quarter" idx="10"/>
          </p:nvPr>
        </p:nvSpPr>
        <p:spPr/>
        <p:txBody>
          <a:bodyPr/>
          <a:lstStyle/>
          <a:p>
            <a:pPr>
              <a:defRPr/>
            </a:pPr>
            <a:r>
              <a:rPr lang="fr-FR"/>
              <a:t>© </a:t>
            </a:r>
            <a:fld id="{506F7924-59BE-EC4C-BA98-F690F2EF76C0}" type="datetime1">
              <a:rPr lang="en-US"/>
              <a:pPr>
                <a:defRPr/>
              </a:pPr>
              <a:t>28/02/16</a:t>
            </a:fld>
            <a:r>
              <a:rPr lang="fr-FR"/>
              <a:t>, </a:t>
            </a:r>
          </a:p>
        </p:txBody>
      </p:sp>
      <p:sp>
        <p:nvSpPr>
          <p:cNvPr id="50" name="Footer Placeholder 3"/>
          <p:cNvSpPr>
            <a:spLocks noGrp="1"/>
          </p:cNvSpPr>
          <p:nvPr>
            <p:ph type="ftr" sz="quarter" idx="11"/>
          </p:nvPr>
        </p:nvSpPr>
        <p:spPr/>
        <p:txBody>
          <a:bodyPr/>
          <a:lstStyle/>
          <a:p>
            <a:pPr>
              <a:defRPr/>
            </a:pPr>
            <a:r>
              <a:rPr lang="fr-FR"/>
              <a:t>Georgios Arhodakis - Université Paris Dauphine</a:t>
            </a:r>
          </a:p>
        </p:txBody>
      </p:sp>
      <p:sp>
        <p:nvSpPr>
          <p:cNvPr id="51" name="Slide Number Placeholder 4"/>
          <p:cNvSpPr>
            <a:spLocks noGrp="1"/>
          </p:cNvSpPr>
          <p:nvPr>
            <p:ph type="sldNum" sz="quarter" idx="12"/>
          </p:nvPr>
        </p:nvSpPr>
        <p:spPr/>
        <p:txBody>
          <a:bodyPr/>
          <a:lstStyle/>
          <a:p>
            <a:pPr>
              <a:defRPr/>
            </a:pPr>
            <a:fld id="{4F916269-2B17-FE46-BA09-9A1C8A129668}" type="slidenum">
              <a:rPr lang="fr-FR"/>
              <a:pPr>
                <a:defRPr/>
              </a:pPr>
              <a:t>34</a:t>
            </a:fld>
            <a:endParaRPr lang="fr-FR"/>
          </a:p>
        </p:txBody>
      </p:sp>
      <p:sp>
        <p:nvSpPr>
          <p:cNvPr id="4098"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smtClean="0">
                <a:cs typeface="+mj-cs"/>
              </a:rPr>
              <a:t>Exemple de Fragmentation </a:t>
            </a:r>
            <a:r>
              <a:rPr lang="fr-FR" sz="4000" i="1" smtClean="0">
                <a:cs typeface="+mj-cs"/>
              </a:rPr>
              <a:t>IP</a:t>
            </a:r>
          </a:p>
        </p:txBody>
      </p:sp>
      <p:sp>
        <p:nvSpPr>
          <p:cNvPr id="4105" name="Text Box 9"/>
          <p:cNvSpPr txBox="1">
            <a:spLocks noChangeArrowheads="1"/>
          </p:cNvSpPr>
          <p:nvPr/>
        </p:nvSpPr>
        <p:spPr bwMode="auto">
          <a:xfrm>
            <a:off x="5937250" y="1258888"/>
            <a:ext cx="1439863" cy="539750"/>
          </a:xfrm>
          <a:prstGeom prst="rect">
            <a:avLst/>
          </a:prstGeom>
          <a:solidFill>
            <a:srgbClr val="E1E1EB"/>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MF</a:t>
            </a:r>
          </a:p>
          <a:p>
            <a:pPr algn="ctr">
              <a:defRPr/>
            </a:pPr>
            <a:r>
              <a:rPr lang="fr-FR" sz="1600" b="1">
                <a:cs typeface="+mn-cs"/>
              </a:rPr>
              <a:t>Last / More </a:t>
            </a:r>
          </a:p>
        </p:txBody>
      </p:sp>
      <p:sp>
        <p:nvSpPr>
          <p:cNvPr id="4108" name="Text Box 12"/>
          <p:cNvSpPr txBox="1">
            <a:spLocks noChangeArrowheads="1"/>
          </p:cNvSpPr>
          <p:nvPr/>
        </p:nvSpPr>
        <p:spPr bwMode="auto">
          <a:xfrm>
            <a:off x="4497388" y="1258888"/>
            <a:ext cx="1439862" cy="539750"/>
          </a:xfrm>
          <a:prstGeom prst="rect">
            <a:avLst/>
          </a:prstGeom>
          <a:solidFill>
            <a:srgbClr val="FFE80B"/>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DF</a:t>
            </a:r>
          </a:p>
          <a:p>
            <a:pPr algn="ctr">
              <a:defRPr/>
            </a:pPr>
            <a:r>
              <a:rPr lang="fr-FR" sz="1600" b="1">
                <a:cs typeface="+mn-cs"/>
              </a:rPr>
              <a:t>May / Don</a:t>
            </a:r>
            <a:r>
              <a:rPr lang="ja-JP" altLang="fr-FR" sz="1600" b="1">
                <a:latin typeface="Arial"/>
                <a:cs typeface="+mn-cs"/>
              </a:rPr>
              <a:t>’</a:t>
            </a:r>
            <a:r>
              <a:rPr lang="fr-FR" sz="1600" b="1">
                <a:cs typeface="+mn-cs"/>
              </a:rPr>
              <a:t>t</a:t>
            </a:r>
          </a:p>
        </p:txBody>
      </p:sp>
      <p:sp>
        <p:nvSpPr>
          <p:cNvPr id="4109" name="Text Box 13"/>
          <p:cNvSpPr txBox="1">
            <a:spLocks noChangeArrowheads="1"/>
          </p:cNvSpPr>
          <p:nvPr/>
        </p:nvSpPr>
        <p:spPr bwMode="auto">
          <a:xfrm>
            <a:off x="1619250" y="1258888"/>
            <a:ext cx="1439863" cy="539750"/>
          </a:xfrm>
          <a:prstGeom prst="rect">
            <a:avLst/>
          </a:prstGeom>
          <a:solidFill>
            <a:srgbClr val="DDA0D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Identification</a:t>
            </a:r>
          </a:p>
        </p:txBody>
      </p:sp>
      <p:sp>
        <p:nvSpPr>
          <p:cNvPr id="4110" name="Text Box 14"/>
          <p:cNvSpPr txBox="1">
            <a:spLocks noChangeArrowheads="1"/>
          </p:cNvSpPr>
          <p:nvPr/>
        </p:nvSpPr>
        <p:spPr bwMode="auto">
          <a:xfrm>
            <a:off x="179388" y="1258888"/>
            <a:ext cx="1439862" cy="539750"/>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Séquence</a:t>
            </a:r>
          </a:p>
        </p:txBody>
      </p:sp>
      <p:sp>
        <p:nvSpPr>
          <p:cNvPr id="4111" name="Text Box 15"/>
          <p:cNvSpPr txBox="1">
            <a:spLocks noChangeArrowheads="1"/>
          </p:cNvSpPr>
          <p:nvPr/>
        </p:nvSpPr>
        <p:spPr bwMode="auto">
          <a:xfrm>
            <a:off x="3057525" y="1258888"/>
            <a:ext cx="1439863" cy="539750"/>
          </a:xfrm>
          <a:prstGeom prst="rect">
            <a:avLst/>
          </a:prstGeom>
          <a:solidFill>
            <a:srgbClr val="FFCC99"/>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Longueur totale</a:t>
            </a:r>
          </a:p>
        </p:txBody>
      </p:sp>
      <p:sp>
        <p:nvSpPr>
          <p:cNvPr id="4126" name="Text Box 30"/>
          <p:cNvSpPr txBox="1">
            <a:spLocks noChangeArrowheads="1"/>
          </p:cNvSpPr>
          <p:nvPr/>
        </p:nvSpPr>
        <p:spPr bwMode="auto">
          <a:xfrm>
            <a:off x="7377113" y="1258888"/>
            <a:ext cx="1439862" cy="539750"/>
          </a:xfrm>
          <a:prstGeom prst="rect">
            <a:avLst/>
          </a:prstGeom>
          <a:solidFill>
            <a:schemeClr val="hlink"/>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Offset Fragment</a:t>
            </a:r>
          </a:p>
        </p:txBody>
      </p:sp>
      <p:sp>
        <p:nvSpPr>
          <p:cNvPr id="4127" name="Text Box 31"/>
          <p:cNvSpPr txBox="1">
            <a:spLocks noChangeArrowheads="1"/>
          </p:cNvSpPr>
          <p:nvPr/>
        </p:nvSpPr>
        <p:spPr bwMode="auto">
          <a:xfrm>
            <a:off x="5937250" y="1798638"/>
            <a:ext cx="1439863" cy="360362"/>
          </a:xfrm>
          <a:prstGeom prst="rect">
            <a:avLst/>
          </a:prstGeom>
          <a:solidFill>
            <a:srgbClr val="E1E1EB"/>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0</a:t>
            </a:r>
          </a:p>
        </p:txBody>
      </p:sp>
      <p:sp>
        <p:nvSpPr>
          <p:cNvPr id="4128" name="Text Box 32"/>
          <p:cNvSpPr txBox="1">
            <a:spLocks noChangeArrowheads="1"/>
          </p:cNvSpPr>
          <p:nvPr/>
        </p:nvSpPr>
        <p:spPr bwMode="auto">
          <a:xfrm>
            <a:off x="4497388" y="1798638"/>
            <a:ext cx="1439862" cy="360362"/>
          </a:xfrm>
          <a:prstGeom prst="rect">
            <a:avLst/>
          </a:prstGeom>
          <a:solidFill>
            <a:srgbClr val="FFE80B"/>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0</a:t>
            </a:r>
          </a:p>
        </p:txBody>
      </p:sp>
      <p:sp>
        <p:nvSpPr>
          <p:cNvPr id="4129" name="Text Box 33"/>
          <p:cNvSpPr txBox="1">
            <a:spLocks noChangeArrowheads="1"/>
          </p:cNvSpPr>
          <p:nvPr/>
        </p:nvSpPr>
        <p:spPr bwMode="auto">
          <a:xfrm>
            <a:off x="1619250" y="1798638"/>
            <a:ext cx="1439863" cy="360362"/>
          </a:xfrm>
          <a:prstGeom prst="rect">
            <a:avLst/>
          </a:prstGeom>
          <a:solidFill>
            <a:srgbClr val="DDA0DD"/>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1000</a:t>
            </a:r>
          </a:p>
        </p:txBody>
      </p:sp>
      <p:sp>
        <p:nvSpPr>
          <p:cNvPr id="4130" name="Text Box 34"/>
          <p:cNvSpPr txBox="1">
            <a:spLocks noChangeArrowheads="1"/>
          </p:cNvSpPr>
          <p:nvPr/>
        </p:nvSpPr>
        <p:spPr bwMode="auto">
          <a:xfrm>
            <a:off x="179388" y="1798638"/>
            <a:ext cx="1439862" cy="360362"/>
          </a:xfrm>
          <a:prstGeom prst="rect">
            <a:avLst/>
          </a:prstGeom>
          <a:solidFill>
            <a:srgbClr val="FFFACD"/>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0</a:t>
            </a:r>
          </a:p>
        </p:txBody>
      </p:sp>
      <p:sp>
        <p:nvSpPr>
          <p:cNvPr id="4131" name="Text Box 35"/>
          <p:cNvSpPr txBox="1">
            <a:spLocks noChangeArrowheads="1"/>
          </p:cNvSpPr>
          <p:nvPr/>
        </p:nvSpPr>
        <p:spPr bwMode="auto">
          <a:xfrm>
            <a:off x="3057525" y="1798638"/>
            <a:ext cx="1439863" cy="360362"/>
          </a:xfrm>
          <a:prstGeom prst="rect">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5140</a:t>
            </a:r>
          </a:p>
        </p:txBody>
      </p:sp>
      <p:sp>
        <p:nvSpPr>
          <p:cNvPr id="4132" name="Text Box 36"/>
          <p:cNvSpPr txBox="1">
            <a:spLocks noChangeArrowheads="1"/>
          </p:cNvSpPr>
          <p:nvPr/>
        </p:nvSpPr>
        <p:spPr bwMode="auto">
          <a:xfrm>
            <a:off x="7377113" y="1798638"/>
            <a:ext cx="1439862" cy="360362"/>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0</a:t>
            </a:r>
          </a:p>
        </p:txBody>
      </p:sp>
      <p:sp>
        <p:nvSpPr>
          <p:cNvPr id="4133" name="Text Box 37"/>
          <p:cNvSpPr txBox="1">
            <a:spLocks noChangeArrowheads="1"/>
          </p:cNvSpPr>
          <p:nvPr/>
        </p:nvSpPr>
        <p:spPr bwMode="auto">
          <a:xfrm>
            <a:off x="3200400" y="762000"/>
            <a:ext cx="226695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2000" i="1">
                <a:cs typeface="+mn-cs"/>
              </a:rPr>
              <a:t>Datagram</a:t>
            </a:r>
            <a:r>
              <a:rPr lang="fr-FR" sz="2000">
                <a:cs typeface="+mn-cs"/>
              </a:rPr>
              <a:t> IP Original</a:t>
            </a:r>
          </a:p>
        </p:txBody>
      </p:sp>
      <p:sp>
        <p:nvSpPr>
          <p:cNvPr id="4134" name="Text Box 38"/>
          <p:cNvSpPr txBox="1">
            <a:spLocks noChangeArrowheads="1"/>
          </p:cNvSpPr>
          <p:nvPr/>
        </p:nvSpPr>
        <p:spPr bwMode="auto">
          <a:xfrm>
            <a:off x="5937250" y="3778250"/>
            <a:ext cx="1439863" cy="539750"/>
          </a:xfrm>
          <a:prstGeom prst="rect">
            <a:avLst/>
          </a:prstGeom>
          <a:solidFill>
            <a:srgbClr val="E1E1EB"/>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MF</a:t>
            </a:r>
          </a:p>
          <a:p>
            <a:pPr algn="ctr">
              <a:defRPr/>
            </a:pPr>
            <a:r>
              <a:rPr lang="fr-FR" sz="1600" b="1">
                <a:cs typeface="+mn-cs"/>
              </a:rPr>
              <a:t>Last / More </a:t>
            </a:r>
          </a:p>
        </p:txBody>
      </p:sp>
      <p:sp>
        <p:nvSpPr>
          <p:cNvPr id="4135" name="Text Box 39"/>
          <p:cNvSpPr txBox="1">
            <a:spLocks noChangeArrowheads="1"/>
          </p:cNvSpPr>
          <p:nvPr/>
        </p:nvSpPr>
        <p:spPr bwMode="auto">
          <a:xfrm>
            <a:off x="4497388" y="3778250"/>
            <a:ext cx="1439862" cy="539750"/>
          </a:xfrm>
          <a:prstGeom prst="rect">
            <a:avLst/>
          </a:prstGeom>
          <a:solidFill>
            <a:srgbClr val="FFE80B"/>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DF</a:t>
            </a:r>
          </a:p>
          <a:p>
            <a:pPr algn="ctr">
              <a:defRPr/>
            </a:pPr>
            <a:r>
              <a:rPr lang="fr-FR" sz="1600" b="1">
                <a:cs typeface="+mn-cs"/>
              </a:rPr>
              <a:t>May / Don</a:t>
            </a:r>
            <a:r>
              <a:rPr lang="ja-JP" altLang="fr-FR" sz="1600" b="1">
                <a:latin typeface="Arial"/>
                <a:cs typeface="+mn-cs"/>
              </a:rPr>
              <a:t>’</a:t>
            </a:r>
            <a:r>
              <a:rPr lang="fr-FR" sz="1600" b="1">
                <a:cs typeface="+mn-cs"/>
              </a:rPr>
              <a:t>t</a:t>
            </a:r>
          </a:p>
        </p:txBody>
      </p:sp>
      <p:sp>
        <p:nvSpPr>
          <p:cNvPr id="4136" name="Text Box 40"/>
          <p:cNvSpPr txBox="1">
            <a:spLocks noChangeArrowheads="1"/>
          </p:cNvSpPr>
          <p:nvPr/>
        </p:nvSpPr>
        <p:spPr bwMode="auto">
          <a:xfrm>
            <a:off x="1619250" y="3778250"/>
            <a:ext cx="1439863" cy="539750"/>
          </a:xfrm>
          <a:prstGeom prst="rect">
            <a:avLst/>
          </a:prstGeom>
          <a:solidFill>
            <a:srgbClr val="DDA0D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Identification</a:t>
            </a:r>
          </a:p>
        </p:txBody>
      </p:sp>
      <p:sp>
        <p:nvSpPr>
          <p:cNvPr id="4137" name="Text Box 41"/>
          <p:cNvSpPr txBox="1">
            <a:spLocks noChangeArrowheads="1"/>
          </p:cNvSpPr>
          <p:nvPr/>
        </p:nvSpPr>
        <p:spPr bwMode="auto">
          <a:xfrm>
            <a:off x="179388" y="3778250"/>
            <a:ext cx="1439862" cy="539750"/>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Séquence</a:t>
            </a:r>
          </a:p>
        </p:txBody>
      </p:sp>
      <p:sp>
        <p:nvSpPr>
          <p:cNvPr id="4138" name="Text Box 42"/>
          <p:cNvSpPr txBox="1">
            <a:spLocks noChangeArrowheads="1"/>
          </p:cNvSpPr>
          <p:nvPr/>
        </p:nvSpPr>
        <p:spPr bwMode="auto">
          <a:xfrm>
            <a:off x="3057525" y="3778250"/>
            <a:ext cx="1439863" cy="539750"/>
          </a:xfrm>
          <a:prstGeom prst="rect">
            <a:avLst/>
          </a:prstGeom>
          <a:solidFill>
            <a:srgbClr val="FFCC99"/>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Longueur totale</a:t>
            </a:r>
          </a:p>
        </p:txBody>
      </p:sp>
      <p:sp>
        <p:nvSpPr>
          <p:cNvPr id="4139" name="Text Box 43"/>
          <p:cNvSpPr txBox="1">
            <a:spLocks noChangeArrowheads="1"/>
          </p:cNvSpPr>
          <p:nvPr/>
        </p:nvSpPr>
        <p:spPr bwMode="auto">
          <a:xfrm>
            <a:off x="7377113" y="3778250"/>
            <a:ext cx="1439862" cy="539750"/>
          </a:xfrm>
          <a:prstGeom prst="rect">
            <a:avLst/>
          </a:prstGeom>
          <a:solidFill>
            <a:schemeClr val="hlink"/>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Offset Fragment</a:t>
            </a:r>
          </a:p>
        </p:txBody>
      </p:sp>
      <p:sp>
        <p:nvSpPr>
          <p:cNvPr id="4140" name="Text Box 44"/>
          <p:cNvSpPr txBox="1">
            <a:spLocks noChangeArrowheads="1"/>
          </p:cNvSpPr>
          <p:nvPr/>
        </p:nvSpPr>
        <p:spPr bwMode="auto">
          <a:xfrm>
            <a:off x="5937250" y="4318000"/>
            <a:ext cx="1439863" cy="360363"/>
          </a:xfrm>
          <a:prstGeom prst="rect">
            <a:avLst/>
          </a:prstGeom>
          <a:solidFill>
            <a:srgbClr val="E1E1EB"/>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1</a:t>
            </a:r>
          </a:p>
        </p:txBody>
      </p:sp>
      <p:sp>
        <p:nvSpPr>
          <p:cNvPr id="4141" name="Text Box 45"/>
          <p:cNvSpPr txBox="1">
            <a:spLocks noChangeArrowheads="1"/>
          </p:cNvSpPr>
          <p:nvPr/>
        </p:nvSpPr>
        <p:spPr bwMode="auto">
          <a:xfrm>
            <a:off x="4497388" y="4318000"/>
            <a:ext cx="1439862" cy="360363"/>
          </a:xfrm>
          <a:prstGeom prst="rect">
            <a:avLst/>
          </a:prstGeom>
          <a:solidFill>
            <a:srgbClr val="FFE80B"/>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0</a:t>
            </a:r>
          </a:p>
        </p:txBody>
      </p:sp>
      <p:sp>
        <p:nvSpPr>
          <p:cNvPr id="4142" name="Text Box 46"/>
          <p:cNvSpPr txBox="1">
            <a:spLocks noChangeArrowheads="1"/>
          </p:cNvSpPr>
          <p:nvPr/>
        </p:nvSpPr>
        <p:spPr bwMode="auto">
          <a:xfrm>
            <a:off x="1619250" y="4318000"/>
            <a:ext cx="1439863" cy="360363"/>
          </a:xfrm>
          <a:prstGeom prst="rect">
            <a:avLst/>
          </a:prstGeom>
          <a:solidFill>
            <a:srgbClr val="DDA0DD"/>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1000</a:t>
            </a:r>
          </a:p>
        </p:txBody>
      </p:sp>
      <p:sp>
        <p:nvSpPr>
          <p:cNvPr id="4143" name="Text Box 47"/>
          <p:cNvSpPr txBox="1">
            <a:spLocks noChangeArrowheads="1"/>
          </p:cNvSpPr>
          <p:nvPr/>
        </p:nvSpPr>
        <p:spPr bwMode="auto">
          <a:xfrm>
            <a:off x="179388" y="4318000"/>
            <a:ext cx="1439862" cy="360363"/>
          </a:xfrm>
          <a:prstGeom prst="rect">
            <a:avLst/>
          </a:prstGeom>
          <a:solidFill>
            <a:srgbClr val="FFFACD"/>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0-0</a:t>
            </a:r>
          </a:p>
        </p:txBody>
      </p:sp>
      <p:sp>
        <p:nvSpPr>
          <p:cNvPr id="4144" name="Text Box 48"/>
          <p:cNvSpPr txBox="1">
            <a:spLocks noChangeArrowheads="1"/>
          </p:cNvSpPr>
          <p:nvPr/>
        </p:nvSpPr>
        <p:spPr bwMode="auto">
          <a:xfrm>
            <a:off x="3057525" y="4318000"/>
            <a:ext cx="1439863" cy="360363"/>
          </a:xfrm>
          <a:prstGeom prst="rect">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1500</a:t>
            </a:r>
          </a:p>
        </p:txBody>
      </p:sp>
      <p:sp>
        <p:nvSpPr>
          <p:cNvPr id="4145" name="Text Box 49"/>
          <p:cNvSpPr txBox="1">
            <a:spLocks noChangeArrowheads="1"/>
          </p:cNvSpPr>
          <p:nvPr/>
        </p:nvSpPr>
        <p:spPr bwMode="auto">
          <a:xfrm>
            <a:off x="7377113" y="4318000"/>
            <a:ext cx="1439862" cy="360363"/>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0</a:t>
            </a:r>
          </a:p>
        </p:txBody>
      </p:sp>
      <p:sp>
        <p:nvSpPr>
          <p:cNvPr id="4146" name="Text Box 50"/>
          <p:cNvSpPr txBox="1">
            <a:spLocks noChangeArrowheads="1"/>
          </p:cNvSpPr>
          <p:nvPr/>
        </p:nvSpPr>
        <p:spPr bwMode="auto">
          <a:xfrm>
            <a:off x="5937250" y="4678363"/>
            <a:ext cx="1439863" cy="360362"/>
          </a:xfrm>
          <a:prstGeom prst="rect">
            <a:avLst/>
          </a:prstGeom>
          <a:solidFill>
            <a:srgbClr val="E1E1EB"/>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1</a:t>
            </a:r>
          </a:p>
        </p:txBody>
      </p:sp>
      <p:sp>
        <p:nvSpPr>
          <p:cNvPr id="4147" name="Text Box 51"/>
          <p:cNvSpPr txBox="1">
            <a:spLocks noChangeArrowheads="1"/>
          </p:cNvSpPr>
          <p:nvPr/>
        </p:nvSpPr>
        <p:spPr bwMode="auto">
          <a:xfrm>
            <a:off x="4497388" y="4678363"/>
            <a:ext cx="1439862" cy="360362"/>
          </a:xfrm>
          <a:prstGeom prst="rect">
            <a:avLst/>
          </a:prstGeom>
          <a:solidFill>
            <a:srgbClr val="FFE80B"/>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0</a:t>
            </a:r>
          </a:p>
        </p:txBody>
      </p:sp>
      <p:sp>
        <p:nvSpPr>
          <p:cNvPr id="4148" name="Text Box 52"/>
          <p:cNvSpPr txBox="1">
            <a:spLocks noChangeArrowheads="1"/>
          </p:cNvSpPr>
          <p:nvPr/>
        </p:nvSpPr>
        <p:spPr bwMode="auto">
          <a:xfrm>
            <a:off x="1619250" y="4678363"/>
            <a:ext cx="1439863" cy="360362"/>
          </a:xfrm>
          <a:prstGeom prst="rect">
            <a:avLst/>
          </a:prstGeom>
          <a:solidFill>
            <a:srgbClr val="DDA0DD"/>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1000</a:t>
            </a:r>
          </a:p>
        </p:txBody>
      </p:sp>
      <p:sp>
        <p:nvSpPr>
          <p:cNvPr id="4149" name="Text Box 53"/>
          <p:cNvSpPr txBox="1">
            <a:spLocks noChangeArrowheads="1"/>
          </p:cNvSpPr>
          <p:nvPr/>
        </p:nvSpPr>
        <p:spPr bwMode="auto">
          <a:xfrm>
            <a:off x="179388" y="4678363"/>
            <a:ext cx="1439862" cy="360362"/>
          </a:xfrm>
          <a:prstGeom prst="rect">
            <a:avLst/>
          </a:prstGeom>
          <a:solidFill>
            <a:srgbClr val="FFFACD"/>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0-1</a:t>
            </a:r>
          </a:p>
        </p:txBody>
      </p:sp>
      <p:sp>
        <p:nvSpPr>
          <p:cNvPr id="4150" name="Text Box 54"/>
          <p:cNvSpPr txBox="1">
            <a:spLocks noChangeArrowheads="1"/>
          </p:cNvSpPr>
          <p:nvPr/>
        </p:nvSpPr>
        <p:spPr bwMode="auto">
          <a:xfrm>
            <a:off x="3057525" y="4678363"/>
            <a:ext cx="1439863" cy="360362"/>
          </a:xfrm>
          <a:prstGeom prst="rect">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1500</a:t>
            </a:r>
          </a:p>
        </p:txBody>
      </p:sp>
      <p:sp>
        <p:nvSpPr>
          <p:cNvPr id="4151" name="Text Box 55"/>
          <p:cNvSpPr txBox="1">
            <a:spLocks noChangeArrowheads="1"/>
          </p:cNvSpPr>
          <p:nvPr/>
        </p:nvSpPr>
        <p:spPr bwMode="auto">
          <a:xfrm>
            <a:off x="7377113" y="4678363"/>
            <a:ext cx="1439862" cy="360362"/>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185</a:t>
            </a:r>
          </a:p>
        </p:txBody>
      </p:sp>
      <p:sp>
        <p:nvSpPr>
          <p:cNvPr id="4152" name="Text Box 56"/>
          <p:cNvSpPr txBox="1">
            <a:spLocks noChangeArrowheads="1"/>
          </p:cNvSpPr>
          <p:nvPr/>
        </p:nvSpPr>
        <p:spPr bwMode="auto">
          <a:xfrm>
            <a:off x="5937250" y="5037138"/>
            <a:ext cx="1439863" cy="360362"/>
          </a:xfrm>
          <a:prstGeom prst="rect">
            <a:avLst/>
          </a:prstGeom>
          <a:solidFill>
            <a:srgbClr val="E1E1EB"/>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1</a:t>
            </a:r>
          </a:p>
        </p:txBody>
      </p:sp>
      <p:sp>
        <p:nvSpPr>
          <p:cNvPr id="4153" name="Text Box 57"/>
          <p:cNvSpPr txBox="1">
            <a:spLocks noChangeArrowheads="1"/>
          </p:cNvSpPr>
          <p:nvPr/>
        </p:nvSpPr>
        <p:spPr bwMode="auto">
          <a:xfrm>
            <a:off x="4497388" y="5037138"/>
            <a:ext cx="1439862" cy="360362"/>
          </a:xfrm>
          <a:prstGeom prst="rect">
            <a:avLst/>
          </a:prstGeom>
          <a:solidFill>
            <a:srgbClr val="FFE80B"/>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0</a:t>
            </a:r>
          </a:p>
        </p:txBody>
      </p:sp>
      <p:sp>
        <p:nvSpPr>
          <p:cNvPr id="4154" name="Text Box 58"/>
          <p:cNvSpPr txBox="1">
            <a:spLocks noChangeArrowheads="1"/>
          </p:cNvSpPr>
          <p:nvPr/>
        </p:nvSpPr>
        <p:spPr bwMode="auto">
          <a:xfrm>
            <a:off x="1619250" y="5037138"/>
            <a:ext cx="1439863" cy="360362"/>
          </a:xfrm>
          <a:prstGeom prst="rect">
            <a:avLst/>
          </a:prstGeom>
          <a:solidFill>
            <a:srgbClr val="DDA0DD"/>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1000</a:t>
            </a:r>
          </a:p>
        </p:txBody>
      </p:sp>
      <p:sp>
        <p:nvSpPr>
          <p:cNvPr id="4155" name="Text Box 59"/>
          <p:cNvSpPr txBox="1">
            <a:spLocks noChangeArrowheads="1"/>
          </p:cNvSpPr>
          <p:nvPr/>
        </p:nvSpPr>
        <p:spPr bwMode="auto">
          <a:xfrm>
            <a:off x="179388" y="5037138"/>
            <a:ext cx="1439862" cy="360362"/>
          </a:xfrm>
          <a:prstGeom prst="rect">
            <a:avLst/>
          </a:prstGeom>
          <a:solidFill>
            <a:srgbClr val="FFFACD"/>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0-2</a:t>
            </a:r>
          </a:p>
        </p:txBody>
      </p:sp>
      <p:sp>
        <p:nvSpPr>
          <p:cNvPr id="4156" name="Text Box 60"/>
          <p:cNvSpPr txBox="1">
            <a:spLocks noChangeArrowheads="1"/>
          </p:cNvSpPr>
          <p:nvPr/>
        </p:nvSpPr>
        <p:spPr bwMode="auto">
          <a:xfrm>
            <a:off x="3057525" y="5037138"/>
            <a:ext cx="1439863" cy="360362"/>
          </a:xfrm>
          <a:prstGeom prst="rect">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1500</a:t>
            </a:r>
          </a:p>
        </p:txBody>
      </p:sp>
      <p:sp>
        <p:nvSpPr>
          <p:cNvPr id="4157" name="Text Box 61"/>
          <p:cNvSpPr txBox="1">
            <a:spLocks noChangeArrowheads="1"/>
          </p:cNvSpPr>
          <p:nvPr/>
        </p:nvSpPr>
        <p:spPr bwMode="auto">
          <a:xfrm>
            <a:off x="7377113" y="5037138"/>
            <a:ext cx="1439862" cy="360362"/>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370</a:t>
            </a:r>
          </a:p>
        </p:txBody>
      </p:sp>
      <p:sp>
        <p:nvSpPr>
          <p:cNvPr id="4158" name="Text Box 62"/>
          <p:cNvSpPr txBox="1">
            <a:spLocks noChangeArrowheads="1"/>
          </p:cNvSpPr>
          <p:nvPr/>
        </p:nvSpPr>
        <p:spPr bwMode="auto">
          <a:xfrm>
            <a:off x="5937250" y="5397500"/>
            <a:ext cx="1439863" cy="360363"/>
          </a:xfrm>
          <a:prstGeom prst="rect">
            <a:avLst/>
          </a:prstGeom>
          <a:solidFill>
            <a:srgbClr val="E1E1EB"/>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0</a:t>
            </a:r>
          </a:p>
        </p:txBody>
      </p:sp>
      <p:sp>
        <p:nvSpPr>
          <p:cNvPr id="4159" name="Text Box 63"/>
          <p:cNvSpPr txBox="1">
            <a:spLocks noChangeArrowheads="1"/>
          </p:cNvSpPr>
          <p:nvPr/>
        </p:nvSpPr>
        <p:spPr bwMode="auto">
          <a:xfrm>
            <a:off x="4497388" y="5397500"/>
            <a:ext cx="1439862" cy="360363"/>
          </a:xfrm>
          <a:prstGeom prst="rect">
            <a:avLst/>
          </a:prstGeom>
          <a:solidFill>
            <a:srgbClr val="FFE80B"/>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0</a:t>
            </a:r>
          </a:p>
        </p:txBody>
      </p:sp>
      <p:sp>
        <p:nvSpPr>
          <p:cNvPr id="4160" name="Text Box 64"/>
          <p:cNvSpPr txBox="1">
            <a:spLocks noChangeArrowheads="1"/>
          </p:cNvSpPr>
          <p:nvPr/>
        </p:nvSpPr>
        <p:spPr bwMode="auto">
          <a:xfrm>
            <a:off x="1619250" y="5397500"/>
            <a:ext cx="1439863" cy="360363"/>
          </a:xfrm>
          <a:prstGeom prst="rect">
            <a:avLst/>
          </a:prstGeom>
          <a:solidFill>
            <a:srgbClr val="DDA0DD"/>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1000</a:t>
            </a:r>
          </a:p>
        </p:txBody>
      </p:sp>
      <p:sp>
        <p:nvSpPr>
          <p:cNvPr id="4161" name="Text Box 65"/>
          <p:cNvSpPr txBox="1">
            <a:spLocks noChangeArrowheads="1"/>
          </p:cNvSpPr>
          <p:nvPr/>
        </p:nvSpPr>
        <p:spPr bwMode="auto">
          <a:xfrm>
            <a:off x="179388" y="5397500"/>
            <a:ext cx="1439862" cy="360363"/>
          </a:xfrm>
          <a:prstGeom prst="rect">
            <a:avLst/>
          </a:prstGeom>
          <a:solidFill>
            <a:srgbClr val="FFFACD"/>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0-3</a:t>
            </a:r>
          </a:p>
        </p:txBody>
      </p:sp>
      <p:sp>
        <p:nvSpPr>
          <p:cNvPr id="4162" name="Text Box 66"/>
          <p:cNvSpPr txBox="1">
            <a:spLocks noChangeArrowheads="1"/>
          </p:cNvSpPr>
          <p:nvPr/>
        </p:nvSpPr>
        <p:spPr bwMode="auto">
          <a:xfrm>
            <a:off x="3057525" y="5397500"/>
            <a:ext cx="1439863" cy="360363"/>
          </a:xfrm>
          <a:prstGeom prst="rect">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700</a:t>
            </a:r>
          </a:p>
        </p:txBody>
      </p:sp>
      <p:sp>
        <p:nvSpPr>
          <p:cNvPr id="4163" name="Text Box 67"/>
          <p:cNvSpPr txBox="1">
            <a:spLocks noChangeArrowheads="1"/>
          </p:cNvSpPr>
          <p:nvPr/>
        </p:nvSpPr>
        <p:spPr bwMode="auto">
          <a:xfrm>
            <a:off x="7377113" y="5397500"/>
            <a:ext cx="1439862" cy="360363"/>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555</a:t>
            </a:r>
          </a:p>
        </p:txBody>
      </p:sp>
      <p:sp>
        <p:nvSpPr>
          <p:cNvPr id="4164" name="Text Box 68"/>
          <p:cNvSpPr txBox="1">
            <a:spLocks noChangeArrowheads="1"/>
          </p:cNvSpPr>
          <p:nvPr/>
        </p:nvSpPr>
        <p:spPr bwMode="auto">
          <a:xfrm>
            <a:off x="3238500" y="3238500"/>
            <a:ext cx="248285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2000" i="1">
                <a:cs typeface="+mn-cs"/>
              </a:rPr>
              <a:t>Fragments</a:t>
            </a:r>
            <a:r>
              <a:rPr lang="fr-FR" sz="2000">
                <a:cs typeface="+mn-cs"/>
              </a:rPr>
              <a:t> IP (Ethernet)</a:t>
            </a:r>
          </a:p>
        </p:txBody>
      </p:sp>
      <p:sp>
        <p:nvSpPr>
          <p:cNvPr id="4165" name="AutoShape 69"/>
          <p:cNvSpPr>
            <a:spLocks/>
          </p:cNvSpPr>
          <p:nvPr/>
        </p:nvSpPr>
        <p:spPr bwMode="auto">
          <a:xfrm rot="5400000">
            <a:off x="3686175" y="5210176"/>
            <a:ext cx="179387" cy="1439862"/>
          </a:xfrm>
          <a:prstGeom prst="rightBrace">
            <a:avLst>
              <a:gd name="adj1" fmla="val 6688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66" name="Text Box 70"/>
          <p:cNvSpPr txBox="1">
            <a:spLocks noChangeArrowheads="1"/>
          </p:cNvSpPr>
          <p:nvPr/>
        </p:nvSpPr>
        <p:spPr bwMode="auto">
          <a:xfrm>
            <a:off x="682625" y="6081713"/>
            <a:ext cx="6154738"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2000">
                <a:cs typeface="+mn-cs"/>
              </a:rPr>
              <a:t>Nb d</a:t>
            </a:r>
            <a:r>
              <a:rPr lang="ja-JP" altLang="fr-FR" sz="2000">
                <a:latin typeface="Arial"/>
                <a:cs typeface="+mn-cs"/>
              </a:rPr>
              <a:t>’</a:t>
            </a:r>
            <a:r>
              <a:rPr lang="fr-FR" sz="2000">
                <a:cs typeface="+mn-cs"/>
              </a:rPr>
              <a:t>Octets d</a:t>
            </a:r>
            <a:r>
              <a:rPr lang="ja-JP" altLang="fr-FR" sz="2000">
                <a:latin typeface="Arial"/>
                <a:cs typeface="+mn-cs"/>
              </a:rPr>
              <a:t>’</a:t>
            </a:r>
            <a:r>
              <a:rPr lang="fr-FR" sz="2000">
                <a:cs typeface="+mn-cs"/>
              </a:rPr>
              <a:t>origine (</a:t>
            </a:r>
            <a:r>
              <a:rPr lang="fr-FR" sz="2000" b="1">
                <a:cs typeface="+mn-cs"/>
              </a:rPr>
              <a:t>5140</a:t>
            </a:r>
            <a:r>
              <a:rPr lang="fr-FR" sz="2000">
                <a:cs typeface="+mn-cs"/>
              </a:rPr>
              <a:t>) &lt; Nb d</a:t>
            </a:r>
            <a:r>
              <a:rPr lang="ja-JP" altLang="fr-FR" sz="2000">
                <a:latin typeface="Arial"/>
                <a:cs typeface="+mn-cs"/>
              </a:rPr>
              <a:t>’</a:t>
            </a:r>
            <a:r>
              <a:rPr lang="fr-FR" sz="2000">
                <a:cs typeface="+mn-cs"/>
              </a:rPr>
              <a:t>Octets transmis (</a:t>
            </a:r>
            <a:r>
              <a:rPr lang="fr-FR" sz="2000" b="1">
                <a:cs typeface="+mn-cs"/>
              </a:rPr>
              <a:t>5200</a:t>
            </a:r>
            <a:r>
              <a:rPr lang="fr-FR" sz="2000">
                <a:cs typeface="+mn-cs"/>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ate Placeholder 2"/>
          <p:cNvSpPr>
            <a:spLocks noGrp="1"/>
          </p:cNvSpPr>
          <p:nvPr>
            <p:ph type="dt" sz="quarter" idx="10"/>
          </p:nvPr>
        </p:nvSpPr>
        <p:spPr/>
        <p:txBody>
          <a:bodyPr/>
          <a:lstStyle/>
          <a:p>
            <a:pPr>
              <a:defRPr/>
            </a:pPr>
            <a:r>
              <a:rPr lang="fr-FR" smtClean="0"/>
              <a:t>© </a:t>
            </a:r>
            <a:fld id="{9F3E8623-508F-3F43-A1BA-6C3F8C7923C1}" type="datetime1">
              <a:rPr lang="fr-FR" smtClean="0"/>
              <a:pPr>
                <a:defRPr/>
              </a:pPr>
              <a:t>28/02/16</a:t>
            </a:fld>
            <a:r>
              <a:rPr lang="fr-FR" smtClean="0"/>
              <a:t>, </a:t>
            </a:r>
            <a:endParaRPr lang="fr-FR"/>
          </a:p>
        </p:txBody>
      </p:sp>
      <p:sp>
        <p:nvSpPr>
          <p:cNvPr id="33" name="Footer Placeholder 3"/>
          <p:cNvSpPr>
            <a:spLocks noGrp="1"/>
          </p:cNvSpPr>
          <p:nvPr>
            <p:ph type="ftr" sz="quarter" idx="11"/>
          </p:nvPr>
        </p:nvSpPr>
        <p:spPr/>
        <p:txBody>
          <a:bodyPr/>
          <a:lstStyle/>
          <a:p>
            <a:pPr>
              <a:defRPr/>
            </a:pPr>
            <a:r>
              <a:rPr lang="fr-FR"/>
              <a:t>Georgios Arhodakis - Université Paris Dauphine</a:t>
            </a:r>
          </a:p>
        </p:txBody>
      </p:sp>
      <p:sp>
        <p:nvSpPr>
          <p:cNvPr id="34" name="Slide Number Placeholder 4"/>
          <p:cNvSpPr>
            <a:spLocks noGrp="1"/>
          </p:cNvSpPr>
          <p:nvPr>
            <p:ph type="sldNum" sz="quarter" idx="12"/>
          </p:nvPr>
        </p:nvSpPr>
        <p:spPr/>
        <p:txBody>
          <a:bodyPr/>
          <a:lstStyle/>
          <a:p>
            <a:pPr>
              <a:defRPr/>
            </a:pPr>
            <a:fld id="{46EB2B9E-5DF9-C14F-8348-940069CF3EBE}" type="slidenum">
              <a:rPr lang="fr-FR"/>
              <a:pPr>
                <a:defRPr/>
              </a:pPr>
              <a:t>35</a:t>
            </a:fld>
            <a:endParaRPr lang="fr-FR"/>
          </a:p>
        </p:txBody>
      </p:sp>
      <p:sp>
        <p:nvSpPr>
          <p:cNvPr id="39938"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dirty="0" smtClean="0">
                <a:cs typeface="+mj-cs"/>
              </a:rPr>
              <a:t>En-tête IPv6</a:t>
            </a:r>
          </a:p>
        </p:txBody>
      </p:sp>
      <p:sp>
        <p:nvSpPr>
          <p:cNvPr id="39939" name="Text Box 3"/>
          <p:cNvSpPr txBox="1">
            <a:spLocks noChangeArrowheads="1"/>
          </p:cNvSpPr>
          <p:nvPr/>
        </p:nvSpPr>
        <p:spPr bwMode="auto">
          <a:xfrm>
            <a:off x="3419475" y="1328738"/>
            <a:ext cx="5395913"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Type de Flux</a:t>
            </a:r>
          </a:p>
        </p:txBody>
      </p:sp>
      <p:sp>
        <p:nvSpPr>
          <p:cNvPr id="39941" name="Text Box 5"/>
          <p:cNvSpPr txBox="1">
            <a:spLocks noChangeArrowheads="1"/>
          </p:cNvSpPr>
          <p:nvPr/>
        </p:nvSpPr>
        <p:spPr bwMode="auto">
          <a:xfrm>
            <a:off x="179388" y="3500438"/>
            <a:ext cx="8637587" cy="14398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dirty="0">
                <a:cs typeface="+mn-cs"/>
              </a:rPr>
              <a:t>Adresse IP </a:t>
            </a:r>
            <a:r>
              <a:rPr lang="fr-FR" dirty="0"/>
              <a:t>Destination </a:t>
            </a:r>
            <a:r>
              <a:rPr lang="fr-FR" dirty="0">
                <a:cs typeface="+mn-cs"/>
              </a:rPr>
              <a:t>(128 bits)</a:t>
            </a:r>
          </a:p>
        </p:txBody>
      </p:sp>
      <p:sp>
        <p:nvSpPr>
          <p:cNvPr id="39944" name="Text Box 8"/>
          <p:cNvSpPr txBox="1">
            <a:spLocks noChangeArrowheads="1"/>
          </p:cNvSpPr>
          <p:nvPr/>
        </p:nvSpPr>
        <p:spPr bwMode="auto">
          <a:xfrm>
            <a:off x="179388" y="1695450"/>
            <a:ext cx="4318000" cy="360363"/>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dirty="0">
                <a:cs typeface="+mn-cs"/>
              </a:rPr>
              <a:t>Longueur des données utiles</a:t>
            </a:r>
          </a:p>
        </p:txBody>
      </p:sp>
      <p:sp>
        <p:nvSpPr>
          <p:cNvPr id="39945" name="Text Box 9"/>
          <p:cNvSpPr txBox="1">
            <a:spLocks noChangeArrowheads="1"/>
          </p:cNvSpPr>
          <p:nvPr/>
        </p:nvSpPr>
        <p:spPr bwMode="auto">
          <a:xfrm>
            <a:off x="179388" y="2060575"/>
            <a:ext cx="8637587" cy="1439863"/>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dirty="0">
                <a:cs typeface="+mn-cs"/>
              </a:rPr>
              <a:t>Source Adresse IP Source (128 bits)</a:t>
            </a:r>
          </a:p>
        </p:txBody>
      </p:sp>
      <p:sp>
        <p:nvSpPr>
          <p:cNvPr id="39946" name="Text Box 10"/>
          <p:cNvSpPr txBox="1">
            <a:spLocks noChangeArrowheads="1"/>
          </p:cNvSpPr>
          <p:nvPr/>
        </p:nvSpPr>
        <p:spPr bwMode="auto">
          <a:xfrm>
            <a:off x="6659563" y="1695450"/>
            <a:ext cx="2159000" cy="360363"/>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dirty="0">
                <a:cs typeface="+mn-cs"/>
              </a:rPr>
              <a:t>Nb des sauts</a:t>
            </a:r>
          </a:p>
        </p:txBody>
      </p:sp>
      <p:sp>
        <p:nvSpPr>
          <p:cNvPr id="39948" name="Text Box 12"/>
          <p:cNvSpPr txBox="1">
            <a:spLocks noChangeArrowheads="1"/>
          </p:cNvSpPr>
          <p:nvPr/>
        </p:nvSpPr>
        <p:spPr bwMode="auto">
          <a:xfrm>
            <a:off x="4500563" y="1695450"/>
            <a:ext cx="2159000" cy="360363"/>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dirty="0">
                <a:cs typeface="+mn-cs"/>
              </a:rPr>
              <a:t>Entête Suivant</a:t>
            </a:r>
          </a:p>
        </p:txBody>
      </p:sp>
      <p:sp>
        <p:nvSpPr>
          <p:cNvPr id="39949" name="Text Box 13"/>
          <p:cNvSpPr txBox="1">
            <a:spLocks noChangeArrowheads="1"/>
          </p:cNvSpPr>
          <p:nvPr/>
        </p:nvSpPr>
        <p:spPr bwMode="auto">
          <a:xfrm>
            <a:off x="1260475" y="1328738"/>
            <a:ext cx="2159000"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dirty="0">
                <a:cs typeface="+mn-cs"/>
              </a:rPr>
              <a:t>Classe de Trafic</a:t>
            </a:r>
          </a:p>
        </p:txBody>
      </p:sp>
      <p:sp>
        <p:nvSpPr>
          <p:cNvPr id="39950" name="Line 14"/>
          <p:cNvSpPr>
            <a:spLocks noChangeShapeType="1"/>
          </p:cNvSpPr>
          <p:nvPr/>
        </p:nvSpPr>
        <p:spPr bwMode="auto">
          <a:xfrm>
            <a:off x="8816975" y="1076325"/>
            <a:ext cx="0" cy="1439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fr-FR">
              <a:cs typeface="+mn-cs"/>
            </a:endParaRPr>
          </a:p>
        </p:txBody>
      </p:sp>
      <p:sp>
        <p:nvSpPr>
          <p:cNvPr id="39951" name="Line 15"/>
          <p:cNvSpPr>
            <a:spLocks noChangeShapeType="1"/>
          </p:cNvSpPr>
          <p:nvPr/>
        </p:nvSpPr>
        <p:spPr bwMode="auto">
          <a:xfrm>
            <a:off x="179388" y="765175"/>
            <a:ext cx="0" cy="1439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fr-FR">
              <a:cs typeface="+mn-cs"/>
            </a:endParaRPr>
          </a:p>
        </p:txBody>
      </p:sp>
      <p:sp>
        <p:nvSpPr>
          <p:cNvPr id="39952" name="Line 16"/>
          <p:cNvSpPr>
            <a:spLocks noChangeShapeType="1"/>
          </p:cNvSpPr>
          <p:nvPr/>
        </p:nvSpPr>
        <p:spPr bwMode="auto">
          <a:xfrm>
            <a:off x="4495800" y="1147763"/>
            <a:ext cx="0" cy="539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fr-FR">
              <a:cs typeface="+mn-cs"/>
            </a:endParaRPr>
          </a:p>
        </p:txBody>
      </p:sp>
      <p:sp>
        <p:nvSpPr>
          <p:cNvPr id="39953" name="Text Box 17"/>
          <p:cNvSpPr txBox="1">
            <a:spLocks noChangeArrowheads="1"/>
          </p:cNvSpPr>
          <p:nvPr/>
        </p:nvSpPr>
        <p:spPr bwMode="auto">
          <a:xfrm>
            <a:off x="5337175" y="1052513"/>
            <a:ext cx="4857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dirty="0">
                <a:cs typeface="+mn-cs"/>
              </a:rPr>
              <a:t>8 bits</a:t>
            </a:r>
          </a:p>
        </p:txBody>
      </p:sp>
      <p:sp>
        <p:nvSpPr>
          <p:cNvPr id="39955" name="Text Box 19"/>
          <p:cNvSpPr txBox="1">
            <a:spLocks noChangeArrowheads="1"/>
          </p:cNvSpPr>
          <p:nvPr/>
        </p:nvSpPr>
        <p:spPr bwMode="auto">
          <a:xfrm>
            <a:off x="4138613" y="620713"/>
            <a:ext cx="68262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a:cs typeface="+mn-cs"/>
              </a:rPr>
              <a:t>32 bits</a:t>
            </a:r>
          </a:p>
        </p:txBody>
      </p:sp>
      <p:sp>
        <p:nvSpPr>
          <p:cNvPr id="39956" name="Line 20"/>
          <p:cNvSpPr>
            <a:spLocks noChangeShapeType="1"/>
          </p:cNvSpPr>
          <p:nvPr/>
        </p:nvSpPr>
        <p:spPr bwMode="auto">
          <a:xfrm>
            <a:off x="179388" y="1076325"/>
            <a:ext cx="0" cy="1439863"/>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fr-FR">
              <a:cs typeface="+mn-cs"/>
            </a:endParaRPr>
          </a:p>
        </p:txBody>
      </p:sp>
      <p:cxnSp>
        <p:nvCxnSpPr>
          <p:cNvPr id="39958" name="AutoShape 22"/>
          <p:cNvCxnSpPr>
            <a:cxnSpLocks noChangeShapeType="1"/>
          </p:cNvCxnSpPr>
          <p:nvPr/>
        </p:nvCxnSpPr>
        <p:spPr bwMode="auto">
          <a:xfrm>
            <a:off x="5832475" y="1158875"/>
            <a:ext cx="827088" cy="1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9961" name="Line 25"/>
          <p:cNvSpPr>
            <a:spLocks noChangeShapeType="1"/>
          </p:cNvSpPr>
          <p:nvPr/>
        </p:nvSpPr>
        <p:spPr bwMode="auto">
          <a:xfrm>
            <a:off x="8816975" y="765175"/>
            <a:ext cx="0" cy="1439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fr-FR">
              <a:cs typeface="+mn-cs"/>
            </a:endParaRPr>
          </a:p>
        </p:txBody>
      </p:sp>
      <p:cxnSp>
        <p:nvCxnSpPr>
          <p:cNvPr id="39962" name="AutoShape 26"/>
          <p:cNvCxnSpPr>
            <a:cxnSpLocks noChangeShapeType="1"/>
            <a:stCxn id="39955" idx="1"/>
          </p:cNvCxnSpPr>
          <p:nvPr/>
        </p:nvCxnSpPr>
        <p:spPr bwMode="auto">
          <a:xfrm flipH="1">
            <a:off x="179388" y="728663"/>
            <a:ext cx="3959225"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9963" name="AutoShape 27"/>
          <p:cNvCxnSpPr>
            <a:cxnSpLocks noChangeShapeType="1"/>
            <a:stCxn id="39955" idx="3"/>
          </p:cNvCxnSpPr>
          <p:nvPr/>
        </p:nvCxnSpPr>
        <p:spPr bwMode="auto">
          <a:xfrm>
            <a:off x="4821238" y="728663"/>
            <a:ext cx="3995737"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9964" name="Text Box 28"/>
          <p:cNvSpPr txBox="1">
            <a:spLocks noChangeArrowheads="1"/>
          </p:cNvSpPr>
          <p:nvPr/>
        </p:nvSpPr>
        <p:spPr bwMode="auto">
          <a:xfrm>
            <a:off x="179388" y="1328738"/>
            <a:ext cx="1079500"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dirty="0">
                <a:cs typeface="+mn-cs"/>
              </a:rPr>
              <a:t>Version</a:t>
            </a:r>
          </a:p>
        </p:txBody>
      </p:sp>
      <p:cxnSp>
        <p:nvCxnSpPr>
          <p:cNvPr id="35" name="AutoShape 21"/>
          <p:cNvCxnSpPr>
            <a:cxnSpLocks noChangeShapeType="1"/>
          </p:cNvCxnSpPr>
          <p:nvPr/>
        </p:nvCxnSpPr>
        <p:spPr bwMode="auto">
          <a:xfrm flipH="1">
            <a:off x="179388" y="944563"/>
            <a:ext cx="287337"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6" name="Text Box 17"/>
          <p:cNvSpPr txBox="1">
            <a:spLocks noChangeArrowheads="1"/>
          </p:cNvSpPr>
          <p:nvPr/>
        </p:nvSpPr>
        <p:spPr bwMode="auto">
          <a:xfrm>
            <a:off x="506413" y="836613"/>
            <a:ext cx="42545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dirty="0">
                <a:cs typeface="+mn-cs"/>
              </a:rPr>
              <a:t>4 bits</a:t>
            </a:r>
          </a:p>
        </p:txBody>
      </p:sp>
      <p:cxnSp>
        <p:nvCxnSpPr>
          <p:cNvPr id="38" name="AutoShape 22"/>
          <p:cNvCxnSpPr>
            <a:cxnSpLocks noChangeShapeType="1"/>
          </p:cNvCxnSpPr>
          <p:nvPr/>
        </p:nvCxnSpPr>
        <p:spPr bwMode="auto">
          <a:xfrm>
            <a:off x="971550" y="942975"/>
            <a:ext cx="287338" cy="1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9" name="Line 16"/>
          <p:cNvSpPr>
            <a:spLocks noChangeShapeType="1"/>
          </p:cNvSpPr>
          <p:nvPr/>
        </p:nvSpPr>
        <p:spPr bwMode="auto">
          <a:xfrm>
            <a:off x="1258888" y="908050"/>
            <a:ext cx="0" cy="539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fr-FR">
              <a:cs typeface="+mn-cs"/>
            </a:endParaRPr>
          </a:p>
        </p:txBody>
      </p:sp>
      <p:sp>
        <p:nvSpPr>
          <p:cNvPr id="40" name="Line 16"/>
          <p:cNvSpPr>
            <a:spLocks noChangeShapeType="1"/>
          </p:cNvSpPr>
          <p:nvPr/>
        </p:nvSpPr>
        <p:spPr bwMode="auto">
          <a:xfrm>
            <a:off x="3419475" y="908050"/>
            <a:ext cx="0" cy="539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fr-FR">
              <a:cs typeface="+mn-cs"/>
            </a:endParaRPr>
          </a:p>
        </p:txBody>
      </p:sp>
      <p:sp>
        <p:nvSpPr>
          <p:cNvPr id="41" name="Text Box 17"/>
          <p:cNvSpPr txBox="1">
            <a:spLocks noChangeArrowheads="1"/>
          </p:cNvSpPr>
          <p:nvPr/>
        </p:nvSpPr>
        <p:spPr bwMode="auto">
          <a:xfrm>
            <a:off x="2098675" y="836613"/>
            <a:ext cx="484188"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dirty="0">
                <a:cs typeface="+mn-cs"/>
              </a:rPr>
              <a:t>8 bits</a:t>
            </a:r>
          </a:p>
        </p:txBody>
      </p:sp>
      <p:sp>
        <p:nvSpPr>
          <p:cNvPr id="42" name="Text Box 17"/>
          <p:cNvSpPr txBox="1">
            <a:spLocks noChangeArrowheads="1"/>
          </p:cNvSpPr>
          <p:nvPr/>
        </p:nvSpPr>
        <p:spPr bwMode="auto">
          <a:xfrm>
            <a:off x="5856288" y="836613"/>
            <a:ext cx="52387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dirty="0">
                <a:cs typeface="+mn-cs"/>
              </a:rPr>
              <a:t>20 bits</a:t>
            </a:r>
          </a:p>
        </p:txBody>
      </p:sp>
      <p:cxnSp>
        <p:nvCxnSpPr>
          <p:cNvPr id="43" name="AutoShape 22"/>
          <p:cNvCxnSpPr>
            <a:cxnSpLocks noChangeShapeType="1"/>
          </p:cNvCxnSpPr>
          <p:nvPr/>
        </p:nvCxnSpPr>
        <p:spPr bwMode="auto">
          <a:xfrm>
            <a:off x="2627313" y="942975"/>
            <a:ext cx="792162" cy="1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4" name="AutoShape 21"/>
          <p:cNvCxnSpPr>
            <a:cxnSpLocks noChangeShapeType="1"/>
          </p:cNvCxnSpPr>
          <p:nvPr/>
        </p:nvCxnSpPr>
        <p:spPr bwMode="auto">
          <a:xfrm flipH="1">
            <a:off x="1258888" y="944563"/>
            <a:ext cx="82867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5" name="AutoShape 21"/>
          <p:cNvCxnSpPr>
            <a:cxnSpLocks noChangeShapeType="1"/>
          </p:cNvCxnSpPr>
          <p:nvPr/>
        </p:nvCxnSpPr>
        <p:spPr bwMode="auto">
          <a:xfrm flipH="1">
            <a:off x="3419475" y="944563"/>
            <a:ext cx="24130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6" name="AutoShape 22"/>
          <p:cNvCxnSpPr>
            <a:cxnSpLocks noChangeShapeType="1"/>
          </p:cNvCxnSpPr>
          <p:nvPr/>
        </p:nvCxnSpPr>
        <p:spPr bwMode="auto">
          <a:xfrm>
            <a:off x="6443663" y="942975"/>
            <a:ext cx="2376487" cy="1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7" name="Line 16"/>
          <p:cNvSpPr>
            <a:spLocks noChangeShapeType="1"/>
          </p:cNvSpPr>
          <p:nvPr/>
        </p:nvSpPr>
        <p:spPr bwMode="auto">
          <a:xfrm>
            <a:off x="6659563" y="1147763"/>
            <a:ext cx="0" cy="539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fr-FR">
              <a:cs typeface="+mn-cs"/>
            </a:endParaRPr>
          </a:p>
        </p:txBody>
      </p:sp>
      <p:cxnSp>
        <p:nvCxnSpPr>
          <p:cNvPr id="52" name="AutoShape 21"/>
          <p:cNvCxnSpPr>
            <a:cxnSpLocks noChangeShapeType="1"/>
          </p:cNvCxnSpPr>
          <p:nvPr/>
        </p:nvCxnSpPr>
        <p:spPr bwMode="auto">
          <a:xfrm flipH="1">
            <a:off x="4500563" y="1160463"/>
            <a:ext cx="827087"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3" name="Text Box 17"/>
          <p:cNvSpPr txBox="1">
            <a:spLocks noChangeArrowheads="1"/>
          </p:cNvSpPr>
          <p:nvPr/>
        </p:nvSpPr>
        <p:spPr bwMode="auto">
          <a:xfrm>
            <a:off x="7496175" y="1052513"/>
            <a:ext cx="4857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dirty="0">
                <a:cs typeface="+mn-cs"/>
              </a:rPr>
              <a:t>8 bits</a:t>
            </a:r>
          </a:p>
        </p:txBody>
      </p:sp>
      <p:cxnSp>
        <p:nvCxnSpPr>
          <p:cNvPr id="54" name="AutoShape 22"/>
          <p:cNvCxnSpPr>
            <a:cxnSpLocks noChangeShapeType="1"/>
          </p:cNvCxnSpPr>
          <p:nvPr/>
        </p:nvCxnSpPr>
        <p:spPr bwMode="auto">
          <a:xfrm>
            <a:off x="7993063" y="1158875"/>
            <a:ext cx="827087" cy="1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5" name="AutoShape 21"/>
          <p:cNvCxnSpPr>
            <a:cxnSpLocks noChangeShapeType="1"/>
          </p:cNvCxnSpPr>
          <p:nvPr/>
        </p:nvCxnSpPr>
        <p:spPr bwMode="auto">
          <a:xfrm flipH="1">
            <a:off x="6659563" y="1160463"/>
            <a:ext cx="82867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6" name="Text Box 30"/>
          <p:cNvSpPr txBox="1">
            <a:spLocks noChangeArrowheads="1"/>
          </p:cNvSpPr>
          <p:nvPr/>
        </p:nvSpPr>
        <p:spPr bwMode="auto">
          <a:xfrm>
            <a:off x="152400" y="4856163"/>
            <a:ext cx="8091488" cy="159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just">
              <a:lnSpc>
                <a:spcPct val="150000"/>
              </a:lnSpc>
              <a:defRPr/>
            </a:pPr>
            <a:r>
              <a:rPr lang="fr-FR" sz="1400" b="1" dirty="0">
                <a:cs typeface="+mn-cs"/>
              </a:rPr>
              <a:t>Version</a:t>
            </a:r>
            <a:r>
              <a:rPr lang="fr-FR" sz="1400" dirty="0">
                <a:cs typeface="+mn-cs"/>
              </a:rPr>
              <a:t>: </a:t>
            </a:r>
            <a:r>
              <a:rPr lang="fr-FR" sz="1200" dirty="0">
                <a:cs typeface="+mn-cs"/>
              </a:rPr>
              <a:t>Champs identique à IPv4</a:t>
            </a:r>
          </a:p>
          <a:p>
            <a:pPr algn="just">
              <a:lnSpc>
                <a:spcPct val="150000"/>
              </a:lnSpc>
              <a:defRPr/>
            </a:pPr>
            <a:r>
              <a:rPr lang="fr-FR" sz="1400" b="1" dirty="0">
                <a:cs typeface="+mn-cs"/>
              </a:rPr>
              <a:t>Classe de Trafic</a:t>
            </a:r>
            <a:r>
              <a:rPr lang="fr-FR" sz="1400" dirty="0">
                <a:cs typeface="+mn-cs"/>
              </a:rPr>
              <a:t>: </a:t>
            </a:r>
            <a:r>
              <a:rPr lang="fr-FR" sz="1200" dirty="0">
                <a:cs typeface="+mn-cs"/>
              </a:rPr>
              <a:t>± le même rôle qu’en IPv4 (voir les assignations des bits)</a:t>
            </a:r>
          </a:p>
          <a:p>
            <a:pPr algn="just">
              <a:lnSpc>
                <a:spcPct val="150000"/>
              </a:lnSpc>
              <a:defRPr/>
            </a:pPr>
            <a:r>
              <a:rPr lang="fr-FR" sz="1400" b="1" dirty="0">
                <a:cs typeface="+mn-cs"/>
              </a:rPr>
              <a:t>Type de Flux</a:t>
            </a:r>
            <a:r>
              <a:rPr lang="fr-FR" sz="1400" dirty="0">
                <a:cs typeface="+mn-cs"/>
              </a:rPr>
              <a:t>: non utilisé actuellement</a:t>
            </a:r>
          </a:p>
          <a:p>
            <a:pPr algn="just">
              <a:lnSpc>
                <a:spcPct val="150000"/>
              </a:lnSpc>
              <a:defRPr/>
            </a:pPr>
            <a:r>
              <a:rPr lang="fr-FR" sz="1400" b="1" dirty="0">
                <a:cs typeface="+mn-cs"/>
              </a:rPr>
              <a:t>Longueur des Données utiles</a:t>
            </a:r>
            <a:r>
              <a:rPr lang="fr-FR" sz="1400" dirty="0">
                <a:cs typeface="+mn-cs"/>
              </a:rPr>
              <a:t>: </a:t>
            </a:r>
            <a:r>
              <a:rPr lang="fr-FR" sz="1200" dirty="0">
                <a:cs typeface="+mn-cs"/>
              </a:rPr>
              <a:t>Taille du Datagramme (≤ 64 KO) moins les 40 octets de l’entête IPv6</a:t>
            </a:r>
          </a:p>
          <a:p>
            <a:pPr algn="just">
              <a:lnSpc>
                <a:spcPct val="150000"/>
              </a:lnSpc>
              <a:defRPr/>
            </a:pPr>
            <a:r>
              <a:rPr lang="fr-FR" sz="1400" b="1" dirty="0">
                <a:cs typeface="+mn-cs"/>
              </a:rPr>
              <a:t>Entête Suivante:</a:t>
            </a:r>
            <a:r>
              <a:rPr lang="fr-FR" sz="1200" dirty="0">
                <a:cs typeface="+mn-cs"/>
              </a:rPr>
              <a:t> Interprétation des données transportées par le datagramme ou comment traiter intelligemment les options</a:t>
            </a:r>
          </a:p>
        </p:txBody>
      </p:sp>
      <p:sp>
        <p:nvSpPr>
          <p:cNvPr id="52264" name="TextBox 6"/>
          <p:cNvSpPr txBox="1">
            <a:spLocks noChangeArrowheads="1"/>
          </p:cNvSpPr>
          <p:nvPr/>
        </p:nvSpPr>
        <p:spPr bwMode="auto">
          <a:xfrm>
            <a:off x="5437188" y="4921250"/>
            <a:ext cx="33829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fr-FR" sz="1400" b="1"/>
              <a:t>Nb des sauts</a:t>
            </a:r>
            <a:r>
              <a:rPr lang="fr-FR" sz="1400"/>
              <a:t>: </a:t>
            </a:r>
            <a:r>
              <a:rPr lang="fr-FR" sz="1200"/>
              <a:t>≈ au TTL d’IPv4. Lors la limite est atteinte, le datagramme ne doit plus être routé</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93750" y="-26988"/>
            <a:ext cx="7451725" cy="719138"/>
          </a:xfrm>
        </p:spPr>
        <p:txBody>
          <a:bodyPr/>
          <a:lstStyle/>
          <a:p>
            <a:pPr>
              <a:defRPr/>
            </a:pPr>
            <a:r>
              <a:rPr lang="fr-CA" sz="4000" dirty="0" smtClean="0"/>
              <a:t>Extension d’Entêtes</a:t>
            </a:r>
            <a:endParaRPr lang="fr-CA" sz="4000" dirty="0"/>
          </a:p>
        </p:txBody>
      </p:sp>
      <p:sp>
        <p:nvSpPr>
          <p:cNvPr id="46083" name="Rectangle 3"/>
          <p:cNvSpPr>
            <a:spLocks noGrp="1" noChangeArrowheads="1"/>
          </p:cNvSpPr>
          <p:nvPr>
            <p:ph idx="1"/>
          </p:nvPr>
        </p:nvSpPr>
        <p:spPr>
          <a:xfrm>
            <a:off x="179388" y="5157788"/>
            <a:ext cx="8580437" cy="574675"/>
          </a:xfrm>
        </p:spPr>
        <p:txBody>
          <a:bodyPr/>
          <a:lstStyle/>
          <a:p>
            <a:pPr>
              <a:buFont typeface="Arial"/>
              <a:buChar char="•"/>
              <a:defRPr/>
            </a:pPr>
            <a:r>
              <a:rPr lang="fr-FR" sz="2400" dirty="0" smtClean="0"/>
              <a:t>Les Entêtes d’Extension sont chainés</a:t>
            </a:r>
            <a:endParaRPr lang="fr-FR" sz="2400" dirty="0"/>
          </a:p>
        </p:txBody>
      </p:sp>
      <p:sp>
        <p:nvSpPr>
          <p:cNvPr id="53251" name="Rectangle 14"/>
          <p:cNvSpPr>
            <a:spLocks noChangeArrowheads="1"/>
          </p:cNvSpPr>
          <p:nvPr/>
        </p:nvSpPr>
        <p:spPr bwMode="auto">
          <a:xfrm>
            <a:off x="990600" y="1371600"/>
            <a:ext cx="457200" cy="182563"/>
          </a:xfrm>
          <a:prstGeom prst="rect">
            <a:avLst/>
          </a:prstGeom>
          <a:solidFill>
            <a:srgbClr val="DDDDDD"/>
          </a:solidFill>
          <a:ln w="3175">
            <a:solidFill>
              <a:schemeClr val="tx1"/>
            </a:solidFill>
            <a:miter lim="800000"/>
            <a:headEnd type="none" w="sm" len="sm"/>
            <a:tailEnd/>
          </a:ln>
        </p:spPr>
        <p:txBody>
          <a:bodyPr wrap="none" anchor="ctr"/>
          <a:lstStyle/>
          <a:p>
            <a:pPr algn="ctr"/>
            <a:r>
              <a:rPr lang="fr-FR" sz="1100"/>
              <a:t>Classe</a:t>
            </a:r>
          </a:p>
        </p:txBody>
      </p:sp>
      <p:sp>
        <p:nvSpPr>
          <p:cNvPr id="53252" name="Rectangle 15"/>
          <p:cNvSpPr>
            <a:spLocks noChangeArrowheads="1"/>
          </p:cNvSpPr>
          <p:nvPr/>
        </p:nvSpPr>
        <p:spPr bwMode="auto">
          <a:xfrm>
            <a:off x="1447800" y="1371600"/>
            <a:ext cx="1143000" cy="182563"/>
          </a:xfrm>
          <a:prstGeom prst="rect">
            <a:avLst/>
          </a:prstGeom>
          <a:solidFill>
            <a:srgbClr val="DDDDDD"/>
          </a:solidFill>
          <a:ln w="3175">
            <a:solidFill>
              <a:schemeClr val="tx1"/>
            </a:solidFill>
            <a:miter lim="800000"/>
            <a:headEnd type="none" w="sm" len="sm"/>
            <a:tailEnd/>
          </a:ln>
        </p:spPr>
        <p:txBody>
          <a:bodyPr wrap="none" anchor="ctr"/>
          <a:lstStyle/>
          <a:p>
            <a:pPr algn="ctr"/>
            <a:r>
              <a:rPr lang="fr-FR" sz="1100"/>
              <a:t>Type de Flux</a:t>
            </a:r>
          </a:p>
        </p:txBody>
      </p:sp>
      <p:sp>
        <p:nvSpPr>
          <p:cNvPr id="53253" name="Rectangle 16"/>
          <p:cNvSpPr>
            <a:spLocks noChangeArrowheads="1"/>
          </p:cNvSpPr>
          <p:nvPr/>
        </p:nvSpPr>
        <p:spPr bwMode="auto">
          <a:xfrm>
            <a:off x="1676400" y="1554163"/>
            <a:ext cx="457200" cy="182562"/>
          </a:xfrm>
          <a:prstGeom prst="rect">
            <a:avLst/>
          </a:prstGeom>
          <a:solidFill>
            <a:srgbClr val="008000"/>
          </a:solidFill>
          <a:ln w="3175">
            <a:solidFill>
              <a:schemeClr val="tx1"/>
            </a:solidFill>
            <a:miter lim="800000"/>
            <a:headEnd type="none" w="sm" len="sm"/>
            <a:tailEnd/>
          </a:ln>
        </p:spPr>
        <p:txBody>
          <a:bodyPr wrap="none" anchor="ctr"/>
          <a:lstStyle/>
          <a:p>
            <a:pPr algn="ctr"/>
            <a:r>
              <a:rPr lang="fr-FR" sz="1100" b="1">
                <a:solidFill>
                  <a:schemeClr val="bg1"/>
                </a:solidFill>
              </a:rPr>
              <a:t>6</a:t>
            </a:r>
          </a:p>
        </p:txBody>
      </p:sp>
      <p:sp>
        <p:nvSpPr>
          <p:cNvPr id="53254" name="Rectangle 17"/>
          <p:cNvSpPr>
            <a:spLocks noChangeArrowheads="1"/>
          </p:cNvSpPr>
          <p:nvPr/>
        </p:nvSpPr>
        <p:spPr bwMode="auto">
          <a:xfrm>
            <a:off x="2133600" y="1554163"/>
            <a:ext cx="457200" cy="182562"/>
          </a:xfrm>
          <a:prstGeom prst="rect">
            <a:avLst/>
          </a:prstGeom>
          <a:solidFill>
            <a:srgbClr val="DDDDDD"/>
          </a:solidFill>
          <a:ln w="3175">
            <a:solidFill>
              <a:schemeClr val="tx1"/>
            </a:solidFill>
            <a:miter lim="800000"/>
            <a:headEnd type="none" w="sm" len="sm"/>
            <a:tailEnd/>
          </a:ln>
        </p:spPr>
        <p:txBody>
          <a:bodyPr wrap="none" anchor="ctr"/>
          <a:lstStyle/>
          <a:p>
            <a:pPr algn="ctr"/>
            <a:r>
              <a:rPr lang="fr-FR" sz="1100"/>
              <a:t>Sauts</a:t>
            </a:r>
          </a:p>
        </p:txBody>
      </p:sp>
      <p:sp>
        <p:nvSpPr>
          <p:cNvPr id="53255" name="Line 18"/>
          <p:cNvSpPr>
            <a:spLocks noChangeShapeType="1"/>
          </p:cNvSpPr>
          <p:nvPr/>
        </p:nvSpPr>
        <p:spPr bwMode="auto">
          <a:xfrm>
            <a:off x="762000" y="1920875"/>
            <a:ext cx="38100" cy="0"/>
          </a:xfrm>
          <a:prstGeom prst="line">
            <a:avLst/>
          </a:prstGeom>
          <a:noFill/>
          <a:ln w="31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6" name="Line 19"/>
          <p:cNvSpPr>
            <a:spLocks noChangeShapeType="1"/>
          </p:cNvSpPr>
          <p:nvPr/>
        </p:nvSpPr>
        <p:spPr bwMode="auto">
          <a:xfrm>
            <a:off x="762000" y="2103438"/>
            <a:ext cx="38100" cy="0"/>
          </a:xfrm>
          <a:prstGeom prst="line">
            <a:avLst/>
          </a:prstGeom>
          <a:noFill/>
          <a:ln w="31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7" name="Line 20"/>
          <p:cNvSpPr>
            <a:spLocks noChangeShapeType="1"/>
          </p:cNvSpPr>
          <p:nvPr/>
        </p:nvSpPr>
        <p:spPr bwMode="auto">
          <a:xfrm>
            <a:off x="762000" y="2286000"/>
            <a:ext cx="38100" cy="1588"/>
          </a:xfrm>
          <a:prstGeom prst="line">
            <a:avLst/>
          </a:prstGeom>
          <a:noFill/>
          <a:ln w="31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8" name="Rectangle 21"/>
          <p:cNvSpPr>
            <a:spLocks noChangeArrowheads="1"/>
          </p:cNvSpPr>
          <p:nvPr/>
        </p:nvSpPr>
        <p:spPr bwMode="auto">
          <a:xfrm>
            <a:off x="762000" y="1736725"/>
            <a:ext cx="1828800" cy="731838"/>
          </a:xfrm>
          <a:prstGeom prst="rect">
            <a:avLst/>
          </a:prstGeom>
          <a:solidFill>
            <a:srgbClr val="DDDDDD"/>
          </a:solidFill>
          <a:ln w="3175">
            <a:solidFill>
              <a:schemeClr val="tx1"/>
            </a:solidFill>
            <a:miter lim="800000"/>
            <a:headEnd type="none" w="sm" len="sm"/>
            <a:tailEnd/>
          </a:ln>
        </p:spPr>
        <p:txBody>
          <a:bodyPr wrap="none" anchor="ctr"/>
          <a:lstStyle/>
          <a:p>
            <a:r>
              <a:rPr lang="fr-FR" sz="1100"/>
              <a:t>Source</a:t>
            </a:r>
          </a:p>
        </p:txBody>
      </p:sp>
      <p:sp>
        <p:nvSpPr>
          <p:cNvPr id="53259" name="Rectangle 22"/>
          <p:cNvSpPr>
            <a:spLocks noChangeArrowheads="1"/>
          </p:cNvSpPr>
          <p:nvPr/>
        </p:nvSpPr>
        <p:spPr bwMode="auto">
          <a:xfrm>
            <a:off x="762000" y="1371600"/>
            <a:ext cx="228600" cy="182563"/>
          </a:xfrm>
          <a:prstGeom prst="rect">
            <a:avLst/>
          </a:prstGeom>
          <a:solidFill>
            <a:srgbClr val="DDDDDD"/>
          </a:solidFill>
          <a:ln w="3175">
            <a:solidFill>
              <a:schemeClr val="tx1"/>
            </a:solidFill>
            <a:miter lim="800000"/>
            <a:headEnd type="none" w="sm" len="sm"/>
            <a:tailEnd/>
          </a:ln>
        </p:spPr>
        <p:txBody>
          <a:bodyPr wrap="none" anchor="ctr"/>
          <a:lstStyle/>
          <a:p>
            <a:pPr algn="ctr"/>
            <a:r>
              <a:rPr lang="fr-FR" sz="1100"/>
              <a:t>V</a:t>
            </a:r>
          </a:p>
        </p:txBody>
      </p:sp>
      <p:sp>
        <p:nvSpPr>
          <p:cNvPr id="53260" name="Rectangle 23"/>
          <p:cNvSpPr>
            <a:spLocks noChangeArrowheads="1"/>
          </p:cNvSpPr>
          <p:nvPr/>
        </p:nvSpPr>
        <p:spPr bwMode="auto">
          <a:xfrm>
            <a:off x="762000" y="1554163"/>
            <a:ext cx="914400" cy="182562"/>
          </a:xfrm>
          <a:prstGeom prst="rect">
            <a:avLst/>
          </a:prstGeom>
          <a:solidFill>
            <a:srgbClr val="DDDDDD"/>
          </a:solidFill>
          <a:ln w="3175">
            <a:solidFill>
              <a:schemeClr val="tx1"/>
            </a:solidFill>
            <a:miter lim="800000"/>
            <a:headEnd type="none" w="sm" len="sm"/>
            <a:tailEnd/>
          </a:ln>
        </p:spPr>
        <p:txBody>
          <a:bodyPr wrap="none" anchor="ctr"/>
          <a:lstStyle/>
          <a:p>
            <a:pPr algn="ctr"/>
            <a:r>
              <a:rPr lang="fr-FR" sz="1100"/>
              <a:t>Longueur</a:t>
            </a:r>
          </a:p>
        </p:txBody>
      </p:sp>
      <p:sp>
        <p:nvSpPr>
          <p:cNvPr id="53261" name="Line 24"/>
          <p:cNvSpPr>
            <a:spLocks noChangeShapeType="1"/>
          </p:cNvSpPr>
          <p:nvPr/>
        </p:nvSpPr>
        <p:spPr bwMode="auto">
          <a:xfrm>
            <a:off x="762000" y="2651125"/>
            <a:ext cx="38100" cy="1588"/>
          </a:xfrm>
          <a:prstGeom prst="line">
            <a:avLst/>
          </a:prstGeom>
          <a:noFill/>
          <a:ln w="31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2" name="Line 25"/>
          <p:cNvSpPr>
            <a:spLocks noChangeShapeType="1"/>
          </p:cNvSpPr>
          <p:nvPr/>
        </p:nvSpPr>
        <p:spPr bwMode="auto">
          <a:xfrm>
            <a:off x="762000" y="2835275"/>
            <a:ext cx="38100" cy="0"/>
          </a:xfrm>
          <a:prstGeom prst="line">
            <a:avLst/>
          </a:prstGeom>
          <a:noFill/>
          <a:ln w="31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3" name="Line 26"/>
          <p:cNvSpPr>
            <a:spLocks noChangeShapeType="1"/>
          </p:cNvSpPr>
          <p:nvPr/>
        </p:nvSpPr>
        <p:spPr bwMode="auto">
          <a:xfrm>
            <a:off x="762000" y="3017838"/>
            <a:ext cx="38100" cy="0"/>
          </a:xfrm>
          <a:prstGeom prst="line">
            <a:avLst/>
          </a:prstGeom>
          <a:noFill/>
          <a:ln w="31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4" name="Rectangle 27"/>
          <p:cNvSpPr>
            <a:spLocks noChangeArrowheads="1"/>
          </p:cNvSpPr>
          <p:nvPr/>
        </p:nvSpPr>
        <p:spPr bwMode="auto">
          <a:xfrm>
            <a:off x="762000" y="2468563"/>
            <a:ext cx="1828800" cy="731837"/>
          </a:xfrm>
          <a:prstGeom prst="rect">
            <a:avLst/>
          </a:prstGeom>
          <a:solidFill>
            <a:srgbClr val="DDDDDD"/>
          </a:solidFill>
          <a:ln w="3175">
            <a:solidFill>
              <a:schemeClr val="tx1"/>
            </a:solidFill>
            <a:miter lim="800000"/>
            <a:headEnd type="none" w="sm" len="sm"/>
            <a:tailEnd/>
          </a:ln>
        </p:spPr>
        <p:txBody>
          <a:bodyPr wrap="none" anchor="ctr"/>
          <a:lstStyle/>
          <a:p>
            <a:r>
              <a:rPr lang="fr-FR" sz="1100"/>
              <a:t>Destination</a:t>
            </a:r>
          </a:p>
        </p:txBody>
      </p:sp>
      <p:sp>
        <p:nvSpPr>
          <p:cNvPr id="53265" name="Line 28"/>
          <p:cNvSpPr>
            <a:spLocks noChangeShapeType="1"/>
          </p:cNvSpPr>
          <p:nvPr/>
        </p:nvSpPr>
        <p:spPr bwMode="auto">
          <a:xfrm>
            <a:off x="2552700" y="1920875"/>
            <a:ext cx="38100" cy="0"/>
          </a:xfrm>
          <a:prstGeom prst="line">
            <a:avLst/>
          </a:prstGeom>
          <a:noFill/>
          <a:ln w="31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6" name="Line 29"/>
          <p:cNvSpPr>
            <a:spLocks noChangeShapeType="1"/>
          </p:cNvSpPr>
          <p:nvPr/>
        </p:nvSpPr>
        <p:spPr bwMode="auto">
          <a:xfrm>
            <a:off x="2552700" y="2103438"/>
            <a:ext cx="38100" cy="0"/>
          </a:xfrm>
          <a:prstGeom prst="line">
            <a:avLst/>
          </a:prstGeom>
          <a:noFill/>
          <a:ln w="31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7" name="Line 30"/>
          <p:cNvSpPr>
            <a:spLocks noChangeShapeType="1"/>
          </p:cNvSpPr>
          <p:nvPr/>
        </p:nvSpPr>
        <p:spPr bwMode="auto">
          <a:xfrm>
            <a:off x="2552700" y="2286000"/>
            <a:ext cx="38100" cy="0"/>
          </a:xfrm>
          <a:prstGeom prst="line">
            <a:avLst/>
          </a:prstGeom>
          <a:noFill/>
          <a:ln w="31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8" name="Line 31"/>
          <p:cNvSpPr>
            <a:spLocks noChangeShapeType="1"/>
          </p:cNvSpPr>
          <p:nvPr/>
        </p:nvSpPr>
        <p:spPr bwMode="auto">
          <a:xfrm>
            <a:off x="2552700" y="2651125"/>
            <a:ext cx="38100" cy="0"/>
          </a:xfrm>
          <a:prstGeom prst="line">
            <a:avLst/>
          </a:prstGeom>
          <a:noFill/>
          <a:ln w="31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9" name="Line 32"/>
          <p:cNvSpPr>
            <a:spLocks noChangeShapeType="1"/>
          </p:cNvSpPr>
          <p:nvPr/>
        </p:nvSpPr>
        <p:spPr bwMode="auto">
          <a:xfrm>
            <a:off x="2552700" y="2835275"/>
            <a:ext cx="38100" cy="0"/>
          </a:xfrm>
          <a:prstGeom prst="line">
            <a:avLst/>
          </a:prstGeom>
          <a:noFill/>
          <a:ln w="31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53270" name="Line 33"/>
          <p:cNvSpPr>
            <a:spLocks noChangeShapeType="1"/>
          </p:cNvSpPr>
          <p:nvPr/>
        </p:nvSpPr>
        <p:spPr bwMode="auto">
          <a:xfrm>
            <a:off x="2552700" y="3017838"/>
            <a:ext cx="38100" cy="0"/>
          </a:xfrm>
          <a:prstGeom prst="line">
            <a:avLst/>
          </a:prstGeom>
          <a:noFill/>
          <a:ln w="31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53271" name="Rectangle 37"/>
          <p:cNvSpPr>
            <a:spLocks noChangeArrowheads="1"/>
          </p:cNvSpPr>
          <p:nvPr/>
        </p:nvSpPr>
        <p:spPr bwMode="auto">
          <a:xfrm>
            <a:off x="762000" y="3200400"/>
            <a:ext cx="1828800" cy="381000"/>
          </a:xfrm>
          <a:prstGeom prst="rect">
            <a:avLst/>
          </a:prstGeom>
          <a:solidFill>
            <a:schemeClr val="folHlink"/>
          </a:solidFill>
          <a:ln w="3175">
            <a:solidFill>
              <a:schemeClr val="tx1"/>
            </a:solidFill>
            <a:miter lim="800000"/>
            <a:headEnd type="none" w="sm" len="sm"/>
            <a:tailEnd/>
          </a:ln>
        </p:spPr>
        <p:txBody>
          <a:bodyPr wrap="none" anchor="ctr"/>
          <a:lstStyle/>
          <a:p>
            <a:pPr algn="ctr"/>
            <a:r>
              <a:rPr lang="fr-FR" sz="1100">
                <a:solidFill>
                  <a:schemeClr val="bg1"/>
                </a:solidFill>
              </a:rPr>
              <a:t>Couche Supérieure Entête TCP </a:t>
            </a:r>
          </a:p>
        </p:txBody>
      </p:sp>
      <p:sp>
        <p:nvSpPr>
          <p:cNvPr id="52" name="Rectangle 37"/>
          <p:cNvSpPr>
            <a:spLocks noChangeArrowheads="1"/>
          </p:cNvSpPr>
          <p:nvPr/>
        </p:nvSpPr>
        <p:spPr bwMode="auto">
          <a:xfrm>
            <a:off x="762000" y="3581400"/>
            <a:ext cx="1828800" cy="381000"/>
          </a:xfrm>
          <a:prstGeom prst="rect">
            <a:avLst/>
          </a:prstGeom>
          <a:solidFill>
            <a:schemeClr val="bg1">
              <a:lumMod val="50000"/>
            </a:schemeClr>
          </a:solidFill>
          <a:ln w="3175">
            <a:solidFill>
              <a:schemeClr val="tx1"/>
            </a:solidFill>
            <a:miter lim="800000"/>
            <a:headEnd type="none" w="sm" len="sm"/>
            <a:tailEnd/>
          </a:ln>
        </p:spPr>
        <p:txBody>
          <a:bodyPr wrap="none" anchor="ctr"/>
          <a:lstStyle/>
          <a:p>
            <a:pPr algn="ctr">
              <a:defRPr/>
            </a:pPr>
            <a:r>
              <a:rPr lang="fr-FR" sz="1100" dirty="0">
                <a:solidFill>
                  <a:schemeClr val="bg1"/>
                </a:solidFill>
              </a:rPr>
              <a:t>Charge Utile</a:t>
            </a:r>
          </a:p>
        </p:txBody>
      </p:sp>
      <p:sp>
        <p:nvSpPr>
          <p:cNvPr id="53" name="Arc 52"/>
          <p:cNvSpPr/>
          <p:nvPr/>
        </p:nvSpPr>
        <p:spPr bwMode="auto">
          <a:xfrm flipH="1">
            <a:off x="190500" y="1711325"/>
            <a:ext cx="2573338" cy="1739900"/>
          </a:xfrm>
          <a:prstGeom prst="arc">
            <a:avLst>
              <a:gd name="adj1" fmla="val 15628354"/>
              <a:gd name="adj2" fmla="val 2557288"/>
            </a:avLst>
          </a:prstGeom>
          <a:noFill/>
          <a:ln w="9525" cap="flat" cmpd="sng" algn="ctr">
            <a:solidFill>
              <a:schemeClr val="tx1"/>
            </a:solidFill>
            <a:prstDash val="dash"/>
            <a:round/>
            <a:headEnd type="none" w="med" len="med"/>
            <a:tailEnd type="triangle" w="med" len="med"/>
          </a:ln>
          <a:effectLst/>
        </p:spPr>
        <p:txBody>
          <a:bodyPr lIns="82124" tIns="41061" rIns="82124" bIns="41061" anchor="ctr">
            <a:spAutoFit/>
          </a:bodyPr>
          <a:lstStyle/>
          <a:p>
            <a:pPr algn="ctr" defTabSz="814388" eaLnBrk="0" hangingPunct="0">
              <a:lnSpc>
                <a:spcPct val="90000"/>
              </a:lnSpc>
              <a:defRPr/>
            </a:pPr>
            <a:endParaRPr lang="en-US" sz="1400">
              <a:latin typeface="Arial" charset="0"/>
            </a:endParaRPr>
          </a:p>
        </p:txBody>
      </p:sp>
      <p:sp>
        <p:nvSpPr>
          <p:cNvPr id="53274" name="Rectangle 14"/>
          <p:cNvSpPr>
            <a:spLocks noChangeArrowheads="1"/>
          </p:cNvSpPr>
          <p:nvPr/>
        </p:nvSpPr>
        <p:spPr bwMode="auto">
          <a:xfrm>
            <a:off x="3810000" y="1371600"/>
            <a:ext cx="457200" cy="182563"/>
          </a:xfrm>
          <a:prstGeom prst="rect">
            <a:avLst/>
          </a:prstGeom>
          <a:solidFill>
            <a:srgbClr val="DDDDDD"/>
          </a:solidFill>
          <a:ln w="3175">
            <a:solidFill>
              <a:schemeClr val="tx1"/>
            </a:solidFill>
            <a:miter lim="800000"/>
            <a:headEnd type="none" w="sm" len="sm"/>
            <a:tailEnd/>
          </a:ln>
        </p:spPr>
        <p:txBody>
          <a:bodyPr wrap="none" anchor="ctr"/>
          <a:lstStyle/>
          <a:p>
            <a:pPr algn="ctr"/>
            <a:r>
              <a:rPr lang="fr-FR" sz="1100"/>
              <a:t>Classe</a:t>
            </a:r>
          </a:p>
        </p:txBody>
      </p:sp>
      <p:sp>
        <p:nvSpPr>
          <p:cNvPr id="53275" name="Rectangle 15"/>
          <p:cNvSpPr>
            <a:spLocks noChangeArrowheads="1"/>
          </p:cNvSpPr>
          <p:nvPr/>
        </p:nvSpPr>
        <p:spPr bwMode="auto">
          <a:xfrm>
            <a:off x="4267200" y="1371600"/>
            <a:ext cx="1143000" cy="182563"/>
          </a:xfrm>
          <a:prstGeom prst="rect">
            <a:avLst/>
          </a:prstGeom>
          <a:solidFill>
            <a:srgbClr val="DDDDDD"/>
          </a:solidFill>
          <a:ln w="3175">
            <a:solidFill>
              <a:schemeClr val="tx1"/>
            </a:solidFill>
            <a:miter lim="800000"/>
            <a:headEnd type="none" w="sm" len="sm"/>
            <a:tailEnd/>
          </a:ln>
        </p:spPr>
        <p:txBody>
          <a:bodyPr wrap="none" anchor="ctr"/>
          <a:lstStyle/>
          <a:p>
            <a:pPr algn="ctr"/>
            <a:r>
              <a:rPr lang="fr-FR" sz="1100"/>
              <a:t>Type de Flux</a:t>
            </a:r>
          </a:p>
        </p:txBody>
      </p:sp>
      <p:sp>
        <p:nvSpPr>
          <p:cNvPr id="53276" name="Rectangle 16"/>
          <p:cNvSpPr>
            <a:spLocks noChangeArrowheads="1"/>
          </p:cNvSpPr>
          <p:nvPr/>
        </p:nvSpPr>
        <p:spPr bwMode="auto">
          <a:xfrm>
            <a:off x="4495800" y="1554163"/>
            <a:ext cx="457200" cy="182562"/>
          </a:xfrm>
          <a:prstGeom prst="rect">
            <a:avLst/>
          </a:prstGeom>
          <a:solidFill>
            <a:srgbClr val="008000"/>
          </a:solidFill>
          <a:ln w="3175">
            <a:solidFill>
              <a:schemeClr val="tx1"/>
            </a:solidFill>
            <a:miter lim="800000"/>
            <a:headEnd type="none" w="sm" len="sm"/>
            <a:tailEnd/>
          </a:ln>
        </p:spPr>
        <p:txBody>
          <a:bodyPr wrap="none" anchor="ctr"/>
          <a:lstStyle/>
          <a:p>
            <a:pPr algn="ctr"/>
            <a:r>
              <a:rPr lang="fr-FR" sz="1100" b="1">
                <a:solidFill>
                  <a:schemeClr val="bg1"/>
                </a:solidFill>
              </a:rPr>
              <a:t>43</a:t>
            </a:r>
          </a:p>
        </p:txBody>
      </p:sp>
      <p:sp>
        <p:nvSpPr>
          <p:cNvPr id="53277" name="Rectangle 17"/>
          <p:cNvSpPr>
            <a:spLocks noChangeArrowheads="1"/>
          </p:cNvSpPr>
          <p:nvPr/>
        </p:nvSpPr>
        <p:spPr bwMode="auto">
          <a:xfrm>
            <a:off x="4953000" y="1554163"/>
            <a:ext cx="457200" cy="182562"/>
          </a:xfrm>
          <a:prstGeom prst="rect">
            <a:avLst/>
          </a:prstGeom>
          <a:solidFill>
            <a:srgbClr val="DDDDDD"/>
          </a:solidFill>
          <a:ln w="3175">
            <a:solidFill>
              <a:schemeClr val="tx1"/>
            </a:solidFill>
            <a:miter lim="800000"/>
            <a:headEnd type="none" w="sm" len="sm"/>
            <a:tailEnd/>
          </a:ln>
        </p:spPr>
        <p:txBody>
          <a:bodyPr wrap="none" anchor="ctr"/>
          <a:lstStyle/>
          <a:p>
            <a:pPr algn="ctr"/>
            <a:r>
              <a:rPr lang="fr-FR" sz="1100"/>
              <a:t>Sauts</a:t>
            </a:r>
          </a:p>
        </p:txBody>
      </p:sp>
      <p:sp>
        <p:nvSpPr>
          <p:cNvPr id="53278" name="Line 18"/>
          <p:cNvSpPr>
            <a:spLocks noChangeShapeType="1"/>
          </p:cNvSpPr>
          <p:nvPr/>
        </p:nvSpPr>
        <p:spPr bwMode="auto">
          <a:xfrm>
            <a:off x="3581400" y="1920875"/>
            <a:ext cx="38100" cy="0"/>
          </a:xfrm>
          <a:prstGeom prst="line">
            <a:avLst/>
          </a:prstGeom>
          <a:noFill/>
          <a:ln w="31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53279" name="Line 19"/>
          <p:cNvSpPr>
            <a:spLocks noChangeShapeType="1"/>
          </p:cNvSpPr>
          <p:nvPr/>
        </p:nvSpPr>
        <p:spPr bwMode="auto">
          <a:xfrm>
            <a:off x="3581400" y="2103438"/>
            <a:ext cx="38100" cy="0"/>
          </a:xfrm>
          <a:prstGeom prst="line">
            <a:avLst/>
          </a:prstGeom>
          <a:noFill/>
          <a:ln w="31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53280" name="Line 20"/>
          <p:cNvSpPr>
            <a:spLocks noChangeShapeType="1"/>
          </p:cNvSpPr>
          <p:nvPr/>
        </p:nvSpPr>
        <p:spPr bwMode="auto">
          <a:xfrm>
            <a:off x="3581400" y="2286000"/>
            <a:ext cx="38100" cy="1588"/>
          </a:xfrm>
          <a:prstGeom prst="line">
            <a:avLst/>
          </a:prstGeom>
          <a:noFill/>
          <a:ln w="31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53281" name="Rectangle 21"/>
          <p:cNvSpPr>
            <a:spLocks noChangeArrowheads="1"/>
          </p:cNvSpPr>
          <p:nvPr/>
        </p:nvSpPr>
        <p:spPr bwMode="auto">
          <a:xfrm>
            <a:off x="3581400" y="1736725"/>
            <a:ext cx="1828800" cy="731838"/>
          </a:xfrm>
          <a:prstGeom prst="rect">
            <a:avLst/>
          </a:prstGeom>
          <a:solidFill>
            <a:srgbClr val="DDDDDD"/>
          </a:solidFill>
          <a:ln w="3175">
            <a:solidFill>
              <a:schemeClr val="tx1"/>
            </a:solidFill>
            <a:miter lim="800000"/>
            <a:headEnd type="none" w="sm" len="sm"/>
            <a:tailEnd/>
          </a:ln>
        </p:spPr>
        <p:txBody>
          <a:bodyPr wrap="none" anchor="ctr"/>
          <a:lstStyle/>
          <a:p>
            <a:r>
              <a:rPr lang="fr-FR" sz="1100"/>
              <a:t>Source</a:t>
            </a:r>
          </a:p>
        </p:txBody>
      </p:sp>
      <p:sp>
        <p:nvSpPr>
          <p:cNvPr id="53282" name="Rectangle 22"/>
          <p:cNvSpPr>
            <a:spLocks noChangeArrowheads="1"/>
          </p:cNvSpPr>
          <p:nvPr/>
        </p:nvSpPr>
        <p:spPr bwMode="auto">
          <a:xfrm>
            <a:off x="3581400" y="1371600"/>
            <a:ext cx="228600" cy="182563"/>
          </a:xfrm>
          <a:prstGeom prst="rect">
            <a:avLst/>
          </a:prstGeom>
          <a:solidFill>
            <a:srgbClr val="DDDDDD"/>
          </a:solidFill>
          <a:ln w="3175">
            <a:solidFill>
              <a:schemeClr val="tx1"/>
            </a:solidFill>
            <a:miter lim="800000"/>
            <a:headEnd type="none" w="sm" len="sm"/>
            <a:tailEnd/>
          </a:ln>
        </p:spPr>
        <p:txBody>
          <a:bodyPr wrap="none" anchor="ctr"/>
          <a:lstStyle/>
          <a:p>
            <a:pPr algn="ctr"/>
            <a:r>
              <a:rPr lang="fr-FR" sz="1100"/>
              <a:t>V</a:t>
            </a:r>
          </a:p>
        </p:txBody>
      </p:sp>
      <p:sp>
        <p:nvSpPr>
          <p:cNvPr id="53283" name="Rectangle 23"/>
          <p:cNvSpPr>
            <a:spLocks noChangeArrowheads="1"/>
          </p:cNvSpPr>
          <p:nvPr/>
        </p:nvSpPr>
        <p:spPr bwMode="auto">
          <a:xfrm>
            <a:off x="3581400" y="1554163"/>
            <a:ext cx="914400" cy="182562"/>
          </a:xfrm>
          <a:prstGeom prst="rect">
            <a:avLst/>
          </a:prstGeom>
          <a:solidFill>
            <a:srgbClr val="DDDDDD"/>
          </a:solidFill>
          <a:ln w="3175">
            <a:solidFill>
              <a:schemeClr val="tx1"/>
            </a:solidFill>
            <a:miter lim="800000"/>
            <a:headEnd type="none" w="sm" len="sm"/>
            <a:tailEnd/>
          </a:ln>
        </p:spPr>
        <p:txBody>
          <a:bodyPr wrap="none" anchor="ctr"/>
          <a:lstStyle/>
          <a:p>
            <a:pPr algn="ctr"/>
            <a:r>
              <a:rPr lang="fr-FR" sz="1100"/>
              <a:t>Longueur</a:t>
            </a:r>
          </a:p>
        </p:txBody>
      </p:sp>
      <p:sp>
        <p:nvSpPr>
          <p:cNvPr id="53284" name="Line 24"/>
          <p:cNvSpPr>
            <a:spLocks noChangeShapeType="1"/>
          </p:cNvSpPr>
          <p:nvPr/>
        </p:nvSpPr>
        <p:spPr bwMode="auto">
          <a:xfrm>
            <a:off x="3581400" y="2651125"/>
            <a:ext cx="38100" cy="1588"/>
          </a:xfrm>
          <a:prstGeom prst="line">
            <a:avLst/>
          </a:prstGeom>
          <a:noFill/>
          <a:ln w="31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53285" name="Line 25"/>
          <p:cNvSpPr>
            <a:spLocks noChangeShapeType="1"/>
          </p:cNvSpPr>
          <p:nvPr/>
        </p:nvSpPr>
        <p:spPr bwMode="auto">
          <a:xfrm>
            <a:off x="3581400" y="2835275"/>
            <a:ext cx="38100" cy="0"/>
          </a:xfrm>
          <a:prstGeom prst="line">
            <a:avLst/>
          </a:prstGeom>
          <a:noFill/>
          <a:ln w="31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53286" name="Line 26"/>
          <p:cNvSpPr>
            <a:spLocks noChangeShapeType="1"/>
          </p:cNvSpPr>
          <p:nvPr/>
        </p:nvSpPr>
        <p:spPr bwMode="auto">
          <a:xfrm>
            <a:off x="3581400" y="3017838"/>
            <a:ext cx="38100" cy="0"/>
          </a:xfrm>
          <a:prstGeom prst="line">
            <a:avLst/>
          </a:prstGeom>
          <a:noFill/>
          <a:ln w="31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53287" name="Rectangle 27"/>
          <p:cNvSpPr>
            <a:spLocks noChangeArrowheads="1"/>
          </p:cNvSpPr>
          <p:nvPr/>
        </p:nvSpPr>
        <p:spPr bwMode="auto">
          <a:xfrm>
            <a:off x="3581400" y="2468563"/>
            <a:ext cx="1828800" cy="731837"/>
          </a:xfrm>
          <a:prstGeom prst="rect">
            <a:avLst/>
          </a:prstGeom>
          <a:solidFill>
            <a:srgbClr val="DDDDDD"/>
          </a:solidFill>
          <a:ln w="3175">
            <a:solidFill>
              <a:schemeClr val="tx1"/>
            </a:solidFill>
            <a:miter lim="800000"/>
            <a:headEnd type="none" w="sm" len="sm"/>
            <a:tailEnd/>
          </a:ln>
        </p:spPr>
        <p:txBody>
          <a:bodyPr wrap="none" anchor="ctr"/>
          <a:lstStyle/>
          <a:p>
            <a:r>
              <a:rPr lang="fr-FR" sz="1100"/>
              <a:t>Destination</a:t>
            </a:r>
          </a:p>
        </p:txBody>
      </p:sp>
      <p:sp>
        <p:nvSpPr>
          <p:cNvPr id="53288" name="Line 28"/>
          <p:cNvSpPr>
            <a:spLocks noChangeShapeType="1"/>
          </p:cNvSpPr>
          <p:nvPr/>
        </p:nvSpPr>
        <p:spPr bwMode="auto">
          <a:xfrm>
            <a:off x="5372100" y="1920875"/>
            <a:ext cx="38100" cy="0"/>
          </a:xfrm>
          <a:prstGeom prst="line">
            <a:avLst/>
          </a:prstGeom>
          <a:noFill/>
          <a:ln w="31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53289" name="Line 29"/>
          <p:cNvSpPr>
            <a:spLocks noChangeShapeType="1"/>
          </p:cNvSpPr>
          <p:nvPr/>
        </p:nvSpPr>
        <p:spPr bwMode="auto">
          <a:xfrm>
            <a:off x="5372100" y="2103438"/>
            <a:ext cx="38100" cy="0"/>
          </a:xfrm>
          <a:prstGeom prst="line">
            <a:avLst/>
          </a:prstGeom>
          <a:noFill/>
          <a:ln w="31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53290" name="Line 30"/>
          <p:cNvSpPr>
            <a:spLocks noChangeShapeType="1"/>
          </p:cNvSpPr>
          <p:nvPr/>
        </p:nvSpPr>
        <p:spPr bwMode="auto">
          <a:xfrm>
            <a:off x="5372100" y="2286000"/>
            <a:ext cx="38100" cy="0"/>
          </a:xfrm>
          <a:prstGeom prst="line">
            <a:avLst/>
          </a:prstGeom>
          <a:noFill/>
          <a:ln w="31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53291" name="Line 31"/>
          <p:cNvSpPr>
            <a:spLocks noChangeShapeType="1"/>
          </p:cNvSpPr>
          <p:nvPr/>
        </p:nvSpPr>
        <p:spPr bwMode="auto">
          <a:xfrm>
            <a:off x="5372100" y="2651125"/>
            <a:ext cx="38100" cy="0"/>
          </a:xfrm>
          <a:prstGeom prst="line">
            <a:avLst/>
          </a:prstGeom>
          <a:noFill/>
          <a:ln w="31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53292" name="Line 32"/>
          <p:cNvSpPr>
            <a:spLocks noChangeShapeType="1"/>
          </p:cNvSpPr>
          <p:nvPr/>
        </p:nvSpPr>
        <p:spPr bwMode="auto">
          <a:xfrm>
            <a:off x="5372100" y="2835275"/>
            <a:ext cx="38100" cy="0"/>
          </a:xfrm>
          <a:prstGeom prst="line">
            <a:avLst/>
          </a:prstGeom>
          <a:noFill/>
          <a:ln w="31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53293" name="Line 33"/>
          <p:cNvSpPr>
            <a:spLocks noChangeShapeType="1"/>
          </p:cNvSpPr>
          <p:nvPr/>
        </p:nvSpPr>
        <p:spPr bwMode="auto">
          <a:xfrm>
            <a:off x="5372100" y="3017838"/>
            <a:ext cx="38100" cy="0"/>
          </a:xfrm>
          <a:prstGeom prst="line">
            <a:avLst/>
          </a:prstGeom>
          <a:noFill/>
          <a:ln w="31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53294" name="Rectangle 37"/>
          <p:cNvSpPr>
            <a:spLocks noChangeArrowheads="1"/>
          </p:cNvSpPr>
          <p:nvPr/>
        </p:nvSpPr>
        <p:spPr bwMode="auto">
          <a:xfrm>
            <a:off x="3581400" y="3581400"/>
            <a:ext cx="1828800" cy="381000"/>
          </a:xfrm>
          <a:prstGeom prst="rect">
            <a:avLst/>
          </a:prstGeom>
          <a:solidFill>
            <a:schemeClr val="folHlink"/>
          </a:solidFill>
          <a:ln w="3175">
            <a:solidFill>
              <a:schemeClr val="tx1"/>
            </a:solidFill>
            <a:miter lim="800000"/>
            <a:headEnd type="none" w="sm" len="sm"/>
            <a:tailEnd/>
          </a:ln>
        </p:spPr>
        <p:txBody>
          <a:bodyPr wrap="none" anchor="ctr"/>
          <a:lstStyle/>
          <a:p>
            <a:pPr algn="ctr"/>
            <a:r>
              <a:rPr lang="fr-FR" sz="1100">
                <a:solidFill>
                  <a:schemeClr val="bg1"/>
                </a:solidFill>
              </a:rPr>
              <a:t>Couche Supérieure Entête UDP</a:t>
            </a:r>
          </a:p>
        </p:txBody>
      </p:sp>
      <p:sp>
        <p:nvSpPr>
          <p:cNvPr id="77" name="Rectangle 37"/>
          <p:cNvSpPr>
            <a:spLocks noChangeArrowheads="1"/>
          </p:cNvSpPr>
          <p:nvPr/>
        </p:nvSpPr>
        <p:spPr bwMode="auto">
          <a:xfrm>
            <a:off x="3581400" y="3962400"/>
            <a:ext cx="1828800" cy="381000"/>
          </a:xfrm>
          <a:prstGeom prst="rect">
            <a:avLst/>
          </a:prstGeom>
          <a:solidFill>
            <a:schemeClr val="bg1">
              <a:lumMod val="50000"/>
            </a:schemeClr>
          </a:solidFill>
          <a:ln w="3175">
            <a:solidFill>
              <a:schemeClr val="tx1"/>
            </a:solidFill>
            <a:miter lim="800000"/>
            <a:headEnd type="none" w="sm" len="sm"/>
            <a:tailEnd/>
          </a:ln>
        </p:spPr>
        <p:txBody>
          <a:bodyPr wrap="none" anchor="ctr"/>
          <a:lstStyle/>
          <a:p>
            <a:pPr algn="ctr">
              <a:defRPr/>
            </a:pPr>
            <a:r>
              <a:rPr lang="fr-FR" sz="1100" dirty="0">
                <a:solidFill>
                  <a:schemeClr val="bg1"/>
                </a:solidFill>
              </a:rPr>
              <a:t>Charge Utile</a:t>
            </a:r>
          </a:p>
        </p:txBody>
      </p:sp>
      <p:sp>
        <p:nvSpPr>
          <p:cNvPr id="53296" name="Rectangle 37"/>
          <p:cNvSpPr>
            <a:spLocks noChangeArrowheads="1"/>
          </p:cNvSpPr>
          <p:nvPr/>
        </p:nvSpPr>
        <p:spPr bwMode="auto">
          <a:xfrm>
            <a:off x="3581400" y="3200400"/>
            <a:ext cx="1828800" cy="381000"/>
          </a:xfrm>
          <a:prstGeom prst="rect">
            <a:avLst/>
          </a:prstGeom>
          <a:solidFill>
            <a:srgbClr val="0070C0"/>
          </a:solidFill>
          <a:ln w="3175">
            <a:solidFill>
              <a:schemeClr val="tx1"/>
            </a:solidFill>
            <a:miter lim="800000"/>
            <a:headEnd type="none" w="sm" len="sm"/>
            <a:tailEnd/>
          </a:ln>
        </p:spPr>
        <p:txBody>
          <a:bodyPr wrap="none" anchor="ctr"/>
          <a:lstStyle/>
          <a:p>
            <a:pPr algn="ctr"/>
            <a:r>
              <a:rPr lang="fr-FR" sz="1100">
                <a:solidFill>
                  <a:schemeClr val="bg1"/>
                </a:solidFill>
              </a:rPr>
              <a:t>Entête Routage</a:t>
            </a:r>
          </a:p>
        </p:txBody>
      </p:sp>
      <p:sp>
        <p:nvSpPr>
          <p:cNvPr id="53297" name="Rectangle 16"/>
          <p:cNvSpPr>
            <a:spLocks noChangeArrowheads="1"/>
          </p:cNvSpPr>
          <p:nvPr/>
        </p:nvSpPr>
        <p:spPr bwMode="auto">
          <a:xfrm>
            <a:off x="3581400" y="3200400"/>
            <a:ext cx="457200" cy="182563"/>
          </a:xfrm>
          <a:prstGeom prst="rect">
            <a:avLst/>
          </a:prstGeom>
          <a:solidFill>
            <a:srgbClr val="008000"/>
          </a:solidFill>
          <a:ln>
            <a:noFill/>
          </a:ln>
          <a:extLst>
            <a:ext uri="{91240B29-F687-4f45-9708-019B960494DF}">
              <a14:hiddenLine xmlns:a14="http://schemas.microsoft.com/office/drawing/2010/main" w="3175">
                <a:solidFill>
                  <a:srgbClr val="000000"/>
                </a:solidFill>
                <a:miter lim="800000"/>
                <a:headEnd type="none" w="sm" len="sm"/>
                <a:tailEnd/>
              </a14:hiddenLine>
            </a:ext>
          </a:extLst>
        </p:spPr>
        <p:txBody>
          <a:bodyPr wrap="none" anchor="ctr"/>
          <a:lstStyle/>
          <a:p>
            <a:r>
              <a:rPr lang="fr-FR" sz="1100" b="1">
                <a:solidFill>
                  <a:schemeClr val="bg1"/>
                </a:solidFill>
              </a:rPr>
              <a:t>17</a:t>
            </a:r>
          </a:p>
        </p:txBody>
      </p:sp>
      <p:sp>
        <p:nvSpPr>
          <p:cNvPr id="81" name="Arc 80"/>
          <p:cNvSpPr/>
          <p:nvPr/>
        </p:nvSpPr>
        <p:spPr bwMode="auto">
          <a:xfrm flipH="1">
            <a:off x="3352800" y="3327400"/>
            <a:ext cx="609600" cy="279400"/>
          </a:xfrm>
          <a:prstGeom prst="arc">
            <a:avLst>
              <a:gd name="adj1" fmla="val 15667910"/>
              <a:gd name="adj2" fmla="val 3856993"/>
            </a:avLst>
          </a:prstGeom>
          <a:noFill/>
          <a:ln w="9525" cap="flat" cmpd="sng" algn="ctr">
            <a:solidFill>
              <a:srgbClr val="000000"/>
            </a:solidFill>
            <a:prstDash val="dash"/>
            <a:round/>
            <a:headEnd type="none" w="med" len="med"/>
            <a:tailEnd type="triangle" w="med" len="med"/>
          </a:ln>
          <a:effectLst/>
        </p:spPr>
        <p:txBody>
          <a:bodyPr lIns="82124" tIns="41061" rIns="82124" bIns="41061" anchor="ctr">
            <a:spAutoFit/>
          </a:bodyPr>
          <a:lstStyle/>
          <a:p>
            <a:pPr algn="ctr" defTabSz="814388" eaLnBrk="0" hangingPunct="0">
              <a:lnSpc>
                <a:spcPct val="90000"/>
              </a:lnSpc>
              <a:defRPr/>
            </a:pPr>
            <a:endParaRPr lang="en-US" sz="1400">
              <a:ln>
                <a:solidFill>
                  <a:sysClr val="windowText" lastClr="000000"/>
                </a:solidFill>
              </a:ln>
              <a:latin typeface="Arial" charset="0"/>
            </a:endParaRPr>
          </a:p>
        </p:txBody>
      </p:sp>
      <p:sp>
        <p:nvSpPr>
          <p:cNvPr id="106" name="Arc 105"/>
          <p:cNvSpPr/>
          <p:nvPr/>
        </p:nvSpPr>
        <p:spPr bwMode="auto">
          <a:xfrm flipH="1">
            <a:off x="3132138" y="1685925"/>
            <a:ext cx="2460625" cy="1773238"/>
          </a:xfrm>
          <a:prstGeom prst="arc">
            <a:avLst>
              <a:gd name="adj1" fmla="val 15647134"/>
              <a:gd name="adj2" fmla="val 2323977"/>
            </a:avLst>
          </a:prstGeom>
          <a:noFill/>
          <a:ln w="9525" cap="flat" cmpd="sng" algn="ctr">
            <a:solidFill>
              <a:schemeClr val="tx1"/>
            </a:solidFill>
            <a:prstDash val="dash"/>
            <a:round/>
            <a:headEnd type="none" w="med" len="med"/>
            <a:tailEnd type="triangle" w="med" len="med"/>
          </a:ln>
          <a:effectLst/>
        </p:spPr>
        <p:txBody>
          <a:bodyPr lIns="82124" tIns="41061" rIns="82124" bIns="41061" anchor="ctr">
            <a:spAutoFit/>
          </a:bodyPr>
          <a:lstStyle/>
          <a:p>
            <a:pPr algn="ctr" defTabSz="814388" eaLnBrk="0" hangingPunct="0">
              <a:lnSpc>
                <a:spcPct val="90000"/>
              </a:lnSpc>
              <a:defRPr/>
            </a:pPr>
            <a:endParaRPr lang="en-US" sz="1400">
              <a:latin typeface="Arial" charset="0"/>
            </a:endParaRPr>
          </a:p>
        </p:txBody>
      </p:sp>
      <p:sp>
        <p:nvSpPr>
          <p:cNvPr id="53300" name="Rectangle 14"/>
          <p:cNvSpPr>
            <a:spLocks noChangeArrowheads="1"/>
          </p:cNvSpPr>
          <p:nvPr/>
        </p:nvSpPr>
        <p:spPr bwMode="auto">
          <a:xfrm>
            <a:off x="6781800" y="1371600"/>
            <a:ext cx="457200" cy="182563"/>
          </a:xfrm>
          <a:prstGeom prst="rect">
            <a:avLst/>
          </a:prstGeom>
          <a:solidFill>
            <a:srgbClr val="DDDDDD"/>
          </a:solidFill>
          <a:ln w="3175">
            <a:solidFill>
              <a:schemeClr val="tx1"/>
            </a:solidFill>
            <a:miter lim="800000"/>
            <a:headEnd type="none" w="sm" len="sm"/>
            <a:tailEnd/>
          </a:ln>
        </p:spPr>
        <p:txBody>
          <a:bodyPr wrap="none" anchor="ctr"/>
          <a:lstStyle/>
          <a:p>
            <a:pPr algn="ctr"/>
            <a:r>
              <a:rPr lang="fr-FR" sz="1100"/>
              <a:t>Classe</a:t>
            </a:r>
          </a:p>
        </p:txBody>
      </p:sp>
      <p:sp>
        <p:nvSpPr>
          <p:cNvPr id="53301" name="Rectangle 15"/>
          <p:cNvSpPr>
            <a:spLocks noChangeArrowheads="1"/>
          </p:cNvSpPr>
          <p:nvPr/>
        </p:nvSpPr>
        <p:spPr bwMode="auto">
          <a:xfrm>
            <a:off x="7239000" y="1371600"/>
            <a:ext cx="1143000" cy="182563"/>
          </a:xfrm>
          <a:prstGeom prst="rect">
            <a:avLst/>
          </a:prstGeom>
          <a:solidFill>
            <a:srgbClr val="DDDDDD"/>
          </a:solidFill>
          <a:ln w="3175">
            <a:solidFill>
              <a:schemeClr val="tx1"/>
            </a:solidFill>
            <a:miter lim="800000"/>
            <a:headEnd type="none" w="sm" len="sm"/>
            <a:tailEnd/>
          </a:ln>
        </p:spPr>
        <p:txBody>
          <a:bodyPr wrap="none" anchor="ctr"/>
          <a:lstStyle/>
          <a:p>
            <a:pPr algn="ctr"/>
            <a:r>
              <a:rPr lang="fr-FR" sz="1100"/>
              <a:t>Type deFlux</a:t>
            </a:r>
          </a:p>
        </p:txBody>
      </p:sp>
      <p:sp>
        <p:nvSpPr>
          <p:cNvPr id="53302" name="Rectangle 16"/>
          <p:cNvSpPr>
            <a:spLocks noChangeArrowheads="1"/>
          </p:cNvSpPr>
          <p:nvPr/>
        </p:nvSpPr>
        <p:spPr bwMode="auto">
          <a:xfrm>
            <a:off x="7467600" y="1554163"/>
            <a:ext cx="457200" cy="182562"/>
          </a:xfrm>
          <a:prstGeom prst="rect">
            <a:avLst/>
          </a:prstGeom>
          <a:solidFill>
            <a:srgbClr val="008000"/>
          </a:solidFill>
          <a:ln w="3175">
            <a:solidFill>
              <a:schemeClr val="tx1"/>
            </a:solidFill>
            <a:miter lim="800000"/>
            <a:headEnd type="none" w="sm" len="sm"/>
            <a:tailEnd/>
          </a:ln>
        </p:spPr>
        <p:txBody>
          <a:bodyPr wrap="none" anchor="ctr"/>
          <a:lstStyle/>
          <a:p>
            <a:r>
              <a:rPr lang="fr-FR" sz="1100" b="1">
                <a:solidFill>
                  <a:schemeClr val="bg1"/>
                </a:solidFill>
              </a:rPr>
              <a:t>43</a:t>
            </a:r>
          </a:p>
        </p:txBody>
      </p:sp>
      <p:sp>
        <p:nvSpPr>
          <p:cNvPr id="53303" name="Rectangle 17"/>
          <p:cNvSpPr>
            <a:spLocks noChangeArrowheads="1"/>
          </p:cNvSpPr>
          <p:nvPr/>
        </p:nvSpPr>
        <p:spPr bwMode="auto">
          <a:xfrm>
            <a:off x="7924800" y="1554163"/>
            <a:ext cx="457200" cy="182562"/>
          </a:xfrm>
          <a:prstGeom prst="rect">
            <a:avLst/>
          </a:prstGeom>
          <a:solidFill>
            <a:srgbClr val="DDDDDD"/>
          </a:solidFill>
          <a:ln w="3175">
            <a:solidFill>
              <a:schemeClr val="tx1"/>
            </a:solidFill>
            <a:miter lim="800000"/>
            <a:headEnd type="none" w="sm" len="sm"/>
            <a:tailEnd/>
          </a:ln>
        </p:spPr>
        <p:txBody>
          <a:bodyPr wrap="none" anchor="ctr"/>
          <a:lstStyle/>
          <a:p>
            <a:r>
              <a:rPr lang="fr-FR" sz="1100"/>
              <a:t>Sauts</a:t>
            </a:r>
          </a:p>
        </p:txBody>
      </p:sp>
      <p:sp>
        <p:nvSpPr>
          <p:cNvPr id="53304" name="Line 18"/>
          <p:cNvSpPr>
            <a:spLocks noChangeShapeType="1"/>
          </p:cNvSpPr>
          <p:nvPr/>
        </p:nvSpPr>
        <p:spPr bwMode="auto">
          <a:xfrm>
            <a:off x="6553200" y="1920875"/>
            <a:ext cx="38100" cy="0"/>
          </a:xfrm>
          <a:prstGeom prst="line">
            <a:avLst/>
          </a:prstGeom>
          <a:noFill/>
          <a:ln w="31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53305" name="Line 19"/>
          <p:cNvSpPr>
            <a:spLocks noChangeShapeType="1"/>
          </p:cNvSpPr>
          <p:nvPr/>
        </p:nvSpPr>
        <p:spPr bwMode="auto">
          <a:xfrm>
            <a:off x="6553200" y="2103438"/>
            <a:ext cx="38100" cy="0"/>
          </a:xfrm>
          <a:prstGeom prst="line">
            <a:avLst/>
          </a:prstGeom>
          <a:noFill/>
          <a:ln w="31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53306" name="Line 20"/>
          <p:cNvSpPr>
            <a:spLocks noChangeShapeType="1"/>
          </p:cNvSpPr>
          <p:nvPr/>
        </p:nvSpPr>
        <p:spPr bwMode="auto">
          <a:xfrm>
            <a:off x="6553200" y="2286000"/>
            <a:ext cx="38100" cy="1588"/>
          </a:xfrm>
          <a:prstGeom prst="line">
            <a:avLst/>
          </a:prstGeom>
          <a:noFill/>
          <a:ln w="31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53307" name="Rectangle 21"/>
          <p:cNvSpPr>
            <a:spLocks noChangeArrowheads="1"/>
          </p:cNvSpPr>
          <p:nvPr/>
        </p:nvSpPr>
        <p:spPr bwMode="auto">
          <a:xfrm>
            <a:off x="6553200" y="1736725"/>
            <a:ext cx="1828800" cy="731838"/>
          </a:xfrm>
          <a:prstGeom prst="rect">
            <a:avLst/>
          </a:prstGeom>
          <a:solidFill>
            <a:srgbClr val="DDDDDD"/>
          </a:solidFill>
          <a:ln w="3175">
            <a:solidFill>
              <a:schemeClr val="tx1"/>
            </a:solidFill>
            <a:miter lim="800000"/>
            <a:headEnd type="none" w="sm" len="sm"/>
            <a:tailEnd/>
          </a:ln>
        </p:spPr>
        <p:txBody>
          <a:bodyPr wrap="none" anchor="ctr"/>
          <a:lstStyle/>
          <a:p>
            <a:r>
              <a:rPr lang="fr-FR" sz="1100"/>
              <a:t>Source</a:t>
            </a:r>
          </a:p>
        </p:txBody>
      </p:sp>
      <p:sp>
        <p:nvSpPr>
          <p:cNvPr id="53308" name="Rectangle 22"/>
          <p:cNvSpPr>
            <a:spLocks noChangeArrowheads="1"/>
          </p:cNvSpPr>
          <p:nvPr/>
        </p:nvSpPr>
        <p:spPr bwMode="auto">
          <a:xfrm>
            <a:off x="6553200" y="1371600"/>
            <a:ext cx="228600" cy="182563"/>
          </a:xfrm>
          <a:prstGeom prst="rect">
            <a:avLst/>
          </a:prstGeom>
          <a:solidFill>
            <a:srgbClr val="DDDDDD"/>
          </a:solidFill>
          <a:ln w="3175">
            <a:solidFill>
              <a:schemeClr val="tx1"/>
            </a:solidFill>
            <a:miter lim="800000"/>
            <a:headEnd type="none" w="sm" len="sm"/>
            <a:tailEnd/>
          </a:ln>
        </p:spPr>
        <p:txBody>
          <a:bodyPr wrap="none" anchor="ctr"/>
          <a:lstStyle/>
          <a:p>
            <a:pPr algn="ctr"/>
            <a:r>
              <a:rPr lang="fr-FR" sz="1100"/>
              <a:t>V</a:t>
            </a:r>
          </a:p>
        </p:txBody>
      </p:sp>
      <p:sp>
        <p:nvSpPr>
          <p:cNvPr id="53309" name="Rectangle 23"/>
          <p:cNvSpPr>
            <a:spLocks noChangeArrowheads="1"/>
          </p:cNvSpPr>
          <p:nvPr/>
        </p:nvSpPr>
        <p:spPr bwMode="auto">
          <a:xfrm>
            <a:off x="6553200" y="1554163"/>
            <a:ext cx="914400" cy="182562"/>
          </a:xfrm>
          <a:prstGeom prst="rect">
            <a:avLst/>
          </a:prstGeom>
          <a:solidFill>
            <a:srgbClr val="DDDDDD"/>
          </a:solidFill>
          <a:ln w="3175">
            <a:solidFill>
              <a:schemeClr val="tx1"/>
            </a:solidFill>
            <a:miter lim="800000"/>
            <a:headEnd type="none" w="sm" len="sm"/>
            <a:tailEnd/>
          </a:ln>
        </p:spPr>
        <p:txBody>
          <a:bodyPr wrap="none" anchor="ctr"/>
          <a:lstStyle/>
          <a:p>
            <a:r>
              <a:rPr lang="fr-FR" sz="1100"/>
              <a:t>Longueur</a:t>
            </a:r>
          </a:p>
        </p:txBody>
      </p:sp>
      <p:sp>
        <p:nvSpPr>
          <p:cNvPr id="53310" name="Line 24"/>
          <p:cNvSpPr>
            <a:spLocks noChangeShapeType="1"/>
          </p:cNvSpPr>
          <p:nvPr/>
        </p:nvSpPr>
        <p:spPr bwMode="auto">
          <a:xfrm>
            <a:off x="6553200" y="2651125"/>
            <a:ext cx="38100" cy="1588"/>
          </a:xfrm>
          <a:prstGeom prst="line">
            <a:avLst/>
          </a:prstGeom>
          <a:noFill/>
          <a:ln w="31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53311" name="Line 25"/>
          <p:cNvSpPr>
            <a:spLocks noChangeShapeType="1"/>
          </p:cNvSpPr>
          <p:nvPr/>
        </p:nvSpPr>
        <p:spPr bwMode="auto">
          <a:xfrm>
            <a:off x="6553200" y="2835275"/>
            <a:ext cx="38100" cy="0"/>
          </a:xfrm>
          <a:prstGeom prst="line">
            <a:avLst/>
          </a:prstGeom>
          <a:noFill/>
          <a:ln w="31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53312" name="Line 26"/>
          <p:cNvSpPr>
            <a:spLocks noChangeShapeType="1"/>
          </p:cNvSpPr>
          <p:nvPr/>
        </p:nvSpPr>
        <p:spPr bwMode="auto">
          <a:xfrm>
            <a:off x="6553200" y="3017838"/>
            <a:ext cx="38100" cy="0"/>
          </a:xfrm>
          <a:prstGeom prst="line">
            <a:avLst/>
          </a:prstGeom>
          <a:noFill/>
          <a:ln w="31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53313" name="Rectangle 27"/>
          <p:cNvSpPr>
            <a:spLocks noChangeArrowheads="1"/>
          </p:cNvSpPr>
          <p:nvPr/>
        </p:nvSpPr>
        <p:spPr bwMode="auto">
          <a:xfrm>
            <a:off x="6553200" y="2468563"/>
            <a:ext cx="1828800" cy="731837"/>
          </a:xfrm>
          <a:prstGeom prst="rect">
            <a:avLst/>
          </a:prstGeom>
          <a:solidFill>
            <a:srgbClr val="DDDDDD"/>
          </a:solidFill>
          <a:ln w="3175">
            <a:solidFill>
              <a:schemeClr val="tx1"/>
            </a:solidFill>
            <a:miter lim="800000"/>
            <a:headEnd type="none" w="sm" len="sm"/>
            <a:tailEnd/>
          </a:ln>
        </p:spPr>
        <p:txBody>
          <a:bodyPr wrap="none" anchor="ctr"/>
          <a:lstStyle/>
          <a:p>
            <a:r>
              <a:rPr lang="fr-FR" sz="1100"/>
              <a:t>Destination</a:t>
            </a:r>
          </a:p>
        </p:txBody>
      </p:sp>
      <p:sp>
        <p:nvSpPr>
          <p:cNvPr id="53314" name="Line 28"/>
          <p:cNvSpPr>
            <a:spLocks noChangeShapeType="1"/>
          </p:cNvSpPr>
          <p:nvPr/>
        </p:nvSpPr>
        <p:spPr bwMode="auto">
          <a:xfrm>
            <a:off x="8343900" y="1920875"/>
            <a:ext cx="38100" cy="0"/>
          </a:xfrm>
          <a:prstGeom prst="line">
            <a:avLst/>
          </a:prstGeom>
          <a:noFill/>
          <a:ln w="31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53315" name="Line 29"/>
          <p:cNvSpPr>
            <a:spLocks noChangeShapeType="1"/>
          </p:cNvSpPr>
          <p:nvPr/>
        </p:nvSpPr>
        <p:spPr bwMode="auto">
          <a:xfrm>
            <a:off x="8343900" y="2103438"/>
            <a:ext cx="38100" cy="0"/>
          </a:xfrm>
          <a:prstGeom prst="line">
            <a:avLst/>
          </a:prstGeom>
          <a:noFill/>
          <a:ln w="31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53316" name="Line 30"/>
          <p:cNvSpPr>
            <a:spLocks noChangeShapeType="1"/>
          </p:cNvSpPr>
          <p:nvPr/>
        </p:nvSpPr>
        <p:spPr bwMode="auto">
          <a:xfrm>
            <a:off x="8343900" y="2286000"/>
            <a:ext cx="38100" cy="0"/>
          </a:xfrm>
          <a:prstGeom prst="line">
            <a:avLst/>
          </a:prstGeom>
          <a:noFill/>
          <a:ln w="31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53317" name="Line 31"/>
          <p:cNvSpPr>
            <a:spLocks noChangeShapeType="1"/>
          </p:cNvSpPr>
          <p:nvPr/>
        </p:nvSpPr>
        <p:spPr bwMode="auto">
          <a:xfrm>
            <a:off x="8343900" y="2651125"/>
            <a:ext cx="38100" cy="0"/>
          </a:xfrm>
          <a:prstGeom prst="line">
            <a:avLst/>
          </a:prstGeom>
          <a:noFill/>
          <a:ln w="31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53318" name="Line 32"/>
          <p:cNvSpPr>
            <a:spLocks noChangeShapeType="1"/>
          </p:cNvSpPr>
          <p:nvPr/>
        </p:nvSpPr>
        <p:spPr bwMode="auto">
          <a:xfrm>
            <a:off x="8343900" y="2835275"/>
            <a:ext cx="38100" cy="0"/>
          </a:xfrm>
          <a:prstGeom prst="line">
            <a:avLst/>
          </a:prstGeom>
          <a:noFill/>
          <a:ln w="31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53319" name="Line 33"/>
          <p:cNvSpPr>
            <a:spLocks noChangeShapeType="1"/>
          </p:cNvSpPr>
          <p:nvPr/>
        </p:nvSpPr>
        <p:spPr bwMode="auto">
          <a:xfrm>
            <a:off x="8343900" y="3017838"/>
            <a:ext cx="38100" cy="0"/>
          </a:xfrm>
          <a:prstGeom prst="line">
            <a:avLst/>
          </a:prstGeom>
          <a:noFill/>
          <a:ln w="31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53320" name="Rectangle 37"/>
          <p:cNvSpPr>
            <a:spLocks noChangeArrowheads="1"/>
          </p:cNvSpPr>
          <p:nvPr/>
        </p:nvSpPr>
        <p:spPr bwMode="auto">
          <a:xfrm>
            <a:off x="6553200" y="3962400"/>
            <a:ext cx="1828800" cy="381000"/>
          </a:xfrm>
          <a:prstGeom prst="rect">
            <a:avLst/>
          </a:prstGeom>
          <a:solidFill>
            <a:schemeClr val="folHlink"/>
          </a:solidFill>
          <a:ln w="3175">
            <a:solidFill>
              <a:schemeClr val="tx1"/>
            </a:solidFill>
            <a:miter lim="800000"/>
            <a:headEnd type="none" w="sm" len="sm"/>
            <a:tailEnd/>
          </a:ln>
        </p:spPr>
        <p:txBody>
          <a:bodyPr wrap="none" anchor="ctr"/>
          <a:lstStyle/>
          <a:p>
            <a:pPr algn="ctr"/>
            <a:r>
              <a:rPr lang="fr-FR" sz="1100">
                <a:solidFill>
                  <a:schemeClr val="bg1"/>
                </a:solidFill>
              </a:rPr>
              <a:t>Couche Supérieure Entête TCP </a:t>
            </a:r>
          </a:p>
        </p:txBody>
      </p:sp>
      <p:sp>
        <p:nvSpPr>
          <p:cNvPr id="103" name="Rectangle 37"/>
          <p:cNvSpPr>
            <a:spLocks noChangeArrowheads="1"/>
          </p:cNvSpPr>
          <p:nvPr/>
        </p:nvSpPr>
        <p:spPr bwMode="auto">
          <a:xfrm>
            <a:off x="6553200" y="4343400"/>
            <a:ext cx="1828800" cy="381000"/>
          </a:xfrm>
          <a:prstGeom prst="rect">
            <a:avLst/>
          </a:prstGeom>
          <a:solidFill>
            <a:schemeClr val="bg1">
              <a:lumMod val="50000"/>
            </a:schemeClr>
          </a:solidFill>
          <a:ln w="3175">
            <a:solidFill>
              <a:schemeClr val="tx1"/>
            </a:solidFill>
            <a:miter lim="800000"/>
            <a:headEnd type="none" w="sm" len="sm"/>
            <a:tailEnd/>
          </a:ln>
        </p:spPr>
        <p:txBody>
          <a:bodyPr wrap="none" anchor="ctr"/>
          <a:lstStyle/>
          <a:p>
            <a:pPr algn="ctr">
              <a:defRPr/>
            </a:pPr>
            <a:r>
              <a:rPr lang="fr-FR" sz="1100" dirty="0">
                <a:solidFill>
                  <a:schemeClr val="bg1"/>
                </a:solidFill>
              </a:rPr>
              <a:t>Charge Utile</a:t>
            </a:r>
          </a:p>
        </p:txBody>
      </p:sp>
      <p:sp>
        <p:nvSpPr>
          <p:cNvPr id="53322" name="Rectangle 37"/>
          <p:cNvSpPr>
            <a:spLocks noChangeArrowheads="1"/>
          </p:cNvSpPr>
          <p:nvPr/>
        </p:nvSpPr>
        <p:spPr bwMode="auto">
          <a:xfrm>
            <a:off x="6553200" y="3200400"/>
            <a:ext cx="1828800" cy="381000"/>
          </a:xfrm>
          <a:prstGeom prst="rect">
            <a:avLst/>
          </a:prstGeom>
          <a:solidFill>
            <a:srgbClr val="0070C0"/>
          </a:solidFill>
          <a:ln w="3175">
            <a:solidFill>
              <a:schemeClr val="tx1"/>
            </a:solidFill>
            <a:miter lim="800000"/>
            <a:headEnd type="none" w="sm" len="sm"/>
            <a:tailEnd/>
          </a:ln>
        </p:spPr>
        <p:txBody>
          <a:bodyPr wrap="none" anchor="ctr"/>
          <a:lstStyle/>
          <a:p>
            <a:pPr algn="ctr"/>
            <a:r>
              <a:rPr lang="fr-FR" sz="1100">
                <a:solidFill>
                  <a:schemeClr val="bg1"/>
                </a:solidFill>
              </a:rPr>
              <a:t>Entête Routage</a:t>
            </a:r>
          </a:p>
        </p:txBody>
      </p:sp>
      <p:sp>
        <p:nvSpPr>
          <p:cNvPr id="53323" name="Rectangle 16"/>
          <p:cNvSpPr>
            <a:spLocks noChangeArrowheads="1"/>
          </p:cNvSpPr>
          <p:nvPr/>
        </p:nvSpPr>
        <p:spPr bwMode="auto">
          <a:xfrm>
            <a:off x="6553200" y="3200400"/>
            <a:ext cx="457200" cy="182563"/>
          </a:xfrm>
          <a:prstGeom prst="rect">
            <a:avLst/>
          </a:prstGeom>
          <a:solidFill>
            <a:srgbClr val="008000"/>
          </a:solidFill>
          <a:ln>
            <a:noFill/>
          </a:ln>
          <a:extLst>
            <a:ext uri="{91240B29-F687-4f45-9708-019B960494DF}">
              <a14:hiddenLine xmlns:a14="http://schemas.microsoft.com/office/drawing/2010/main" w="3175">
                <a:solidFill>
                  <a:srgbClr val="000000"/>
                </a:solidFill>
                <a:miter lim="800000"/>
                <a:headEnd type="none" w="sm" len="sm"/>
                <a:tailEnd/>
              </a14:hiddenLine>
            </a:ext>
          </a:extLst>
        </p:spPr>
        <p:txBody>
          <a:bodyPr wrap="none" anchor="ctr"/>
          <a:lstStyle/>
          <a:p>
            <a:r>
              <a:rPr lang="fr-FR" sz="1100" b="1">
                <a:solidFill>
                  <a:schemeClr val="bg1"/>
                </a:solidFill>
              </a:rPr>
              <a:t>60</a:t>
            </a:r>
          </a:p>
        </p:txBody>
      </p:sp>
      <p:sp>
        <p:nvSpPr>
          <p:cNvPr id="107" name="Arc 106"/>
          <p:cNvSpPr/>
          <p:nvPr/>
        </p:nvSpPr>
        <p:spPr bwMode="auto">
          <a:xfrm flipH="1">
            <a:off x="6324600" y="3327400"/>
            <a:ext cx="609600" cy="279400"/>
          </a:xfrm>
          <a:prstGeom prst="arc">
            <a:avLst>
              <a:gd name="adj1" fmla="val 15667910"/>
              <a:gd name="adj2" fmla="val 3856993"/>
            </a:avLst>
          </a:prstGeom>
          <a:noFill/>
          <a:ln w="9525" cap="flat" cmpd="sng" algn="ctr">
            <a:solidFill>
              <a:srgbClr val="000000"/>
            </a:solidFill>
            <a:prstDash val="dash"/>
            <a:round/>
            <a:headEnd type="none" w="med" len="med"/>
            <a:tailEnd type="triangle" w="med" len="med"/>
          </a:ln>
          <a:effectLst/>
        </p:spPr>
        <p:txBody>
          <a:bodyPr lIns="82124" tIns="41061" rIns="82124" bIns="41061" anchor="ctr">
            <a:spAutoFit/>
          </a:bodyPr>
          <a:lstStyle/>
          <a:p>
            <a:pPr algn="ctr" defTabSz="814388" eaLnBrk="0" hangingPunct="0">
              <a:lnSpc>
                <a:spcPct val="90000"/>
              </a:lnSpc>
              <a:defRPr/>
            </a:pPr>
            <a:endParaRPr lang="en-US" sz="1400">
              <a:latin typeface="Arial" charset="0"/>
            </a:endParaRPr>
          </a:p>
        </p:txBody>
      </p:sp>
      <p:sp>
        <p:nvSpPr>
          <p:cNvPr id="53325" name="Rectangle 37"/>
          <p:cNvSpPr>
            <a:spLocks noChangeArrowheads="1"/>
          </p:cNvSpPr>
          <p:nvPr/>
        </p:nvSpPr>
        <p:spPr bwMode="auto">
          <a:xfrm>
            <a:off x="6553200" y="3581400"/>
            <a:ext cx="1828800" cy="381000"/>
          </a:xfrm>
          <a:prstGeom prst="rect">
            <a:avLst/>
          </a:prstGeom>
          <a:solidFill>
            <a:srgbClr val="7030A0"/>
          </a:solidFill>
          <a:ln w="3175">
            <a:solidFill>
              <a:schemeClr val="tx1"/>
            </a:solidFill>
            <a:miter lim="800000"/>
            <a:headEnd type="none" w="sm" len="sm"/>
            <a:tailEnd/>
          </a:ln>
        </p:spPr>
        <p:txBody>
          <a:bodyPr wrap="none" anchor="ctr"/>
          <a:lstStyle/>
          <a:p>
            <a:pPr algn="r"/>
            <a:r>
              <a:rPr lang="fr-FR" sz="1100">
                <a:solidFill>
                  <a:schemeClr val="bg1"/>
                </a:solidFill>
              </a:rPr>
              <a:t>Options de Destination</a:t>
            </a:r>
          </a:p>
        </p:txBody>
      </p:sp>
      <p:sp>
        <p:nvSpPr>
          <p:cNvPr id="53326" name="Rectangle 16"/>
          <p:cNvSpPr>
            <a:spLocks noChangeArrowheads="1"/>
          </p:cNvSpPr>
          <p:nvPr/>
        </p:nvSpPr>
        <p:spPr bwMode="auto">
          <a:xfrm>
            <a:off x="6553200" y="3581400"/>
            <a:ext cx="457200" cy="182563"/>
          </a:xfrm>
          <a:prstGeom prst="rect">
            <a:avLst/>
          </a:prstGeom>
          <a:solidFill>
            <a:srgbClr val="008000"/>
          </a:solidFill>
          <a:ln>
            <a:noFill/>
          </a:ln>
          <a:extLst>
            <a:ext uri="{91240B29-F687-4f45-9708-019B960494DF}">
              <a14:hiddenLine xmlns:a14="http://schemas.microsoft.com/office/drawing/2010/main" w="3175">
                <a:solidFill>
                  <a:srgbClr val="000000"/>
                </a:solidFill>
                <a:miter lim="800000"/>
                <a:headEnd type="none" w="sm" len="sm"/>
                <a:tailEnd/>
              </a14:hiddenLine>
            </a:ext>
          </a:extLst>
        </p:spPr>
        <p:txBody>
          <a:bodyPr wrap="none" anchor="ctr"/>
          <a:lstStyle/>
          <a:p>
            <a:r>
              <a:rPr lang="fr-FR" sz="1100" b="1">
                <a:solidFill>
                  <a:schemeClr val="bg1"/>
                </a:solidFill>
              </a:rPr>
              <a:t>6</a:t>
            </a:r>
          </a:p>
        </p:txBody>
      </p:sp>
      <p:sp>
        <p:nvSpPr>
          <p:cNvPr id="110" name="Arc 109"/>
          <p:cNvSpPr/>
          <p:nvPr/>
        </p:nvSpPr>
        <p:spPr bwMode="auto">
          <a:xfrm flipH="1">
            <a:off x="6324600" y="3708400"/>
            <a:ext cx="609600" cy="279400"/>
          </a:xfrm>
          <a:prstGeom prst="arc">
            <a:avLst>
              <a:gd name="adj1" fmla="val 15667910"/>
              <a:gd name="adj2" fmla="val 3856993"/>
            </a:avLst>
          </a:prstGeom>
          <a:noFill/>
          <a:ln w="9525" cap="flat" cmpd="sng" algn="ctr">
            <a:solidFill>
              <a:srgbClr val="000000"/>
            </a:solidFill>
            <a:prstDash val="dash"/>
            <a:round/>
            <a:headEnd type="none" w="med" len="med"/>
            <a:tailEnd type="triangle" w="med" len="med"/>
          </a:ln>
          <a:effectLst/>
        </p:spPr>
        <p:txBody>
          <a:bodyPr lIns="82124" tIns="41061" rIns="82124" bIns="41061" anchor="ctr">
            <a:spAutoFit/>
          </a:bodyPr>
          <a:lstStyle/>
          <a:p>
            <a:pPr algn="ctr" defTabSz="814388" eaLnBrk="0" hangingPunct="0">
              <a:lnSpc>
                <a:spcPct val="90000"/>
              </a:lnSpc>
              <a:defRPr/>
            </a:pPr>
            <a:endParaRPr lang="en-US" sz="1400">
              <a:latin typeface="Arial" charset="0"/>
            </a:endParaRPr>
          </a:p>
        </p:txBody>
      </p:sp>
      <p:sp>
        <p:nvSpPr>
          <p:cNvPr id="113" name="Arc 112"/>
          <p:cNvSpPr/>
          <p:nvPr/>
        </p:nvSpPr>
        <p:spPr bwMode="auto">
          <a:xfrm flipH="1">
            <a:off x="6003925" y="1660525"/>
            <a:ext cx="2554288" cy="1746250"/>
          </a:xfrm>
          <a:prstGeom prst="arc">
            <a:avLst>
              <a:gd name="adj1" fmla="val 16311287"/>
              <a:gd name="adj2" fmla="val 2502865"/>
            </a:avLst>
          </a:prstGeom>
          <a:noFill/>
          <a:ln w="9525" cap="flat" cmpd="sng" algn="ctr">
            <a:solidFill>
              <a:schemeClr val="tx1"/>
            </a:solidFill>
            <a:prstDash val="dash"/>
            <a:round/>
            <a:headEnd type="none" w="med" len="med"/>
            <a:tailEnd type="triangle" w="med" len="med"/>
          </a:ln>
          <a:effectLst/>
        </p:spPr>
        <p:txBody>
          <a:bodyPr lIns="82124" tIns="41061" rIns="82124" bIns="41061" anchor="ctr">
            <a:spAutoFit/>
          </a:bodyPr>
          <a:lstStyle/>
          <a:p>
            <a:pPr algn="ctr" defTabSz="814388" eaLnBrk="0" hangingPunct="0">
              <a:lnSpc>
                <a:spcPct val="90000"/>
              </a:lnSpc>
              <a:defRPr/>
            </a:pPr>
            <a:endParaRPr lang="en-US" sz="1400">
              <a:latin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793750" y="-26988"/>
            <a:ext cx="7435850" cy="719138"/>
          </a:xfrm>
        </p:spPr>
        <p:txBody>
          <a:bodyPr>
            <a:normAutofit/>
          </a:bodyPr>
          <a:lstStyle/>
          <a:p>
            <a:pPr>
              <a:defRPr/>
            </a:pPr>
            <a:r>
              <a:rPr lang="fr-FR" sz="4000" dirty="0" smtClean="0"/>
              <a:t>Ordre d’Entêtes d’Extension</a:t>
            </a:r>
            <a:endParaRPr lang="fr-FR" sz="4000" dirty="0"/>
          </a:p>
        </p:txBody>
      </p:sp>
      <p:sp>
        <p:nvSpPr>
          <p:cNvPr id="5" name="Content Placeholder 4"/>
          <p:cNvSpPr>
            <a:spLocks noGrp="1"/>
          </p:cNvSpPr>
          <p:nvPr>
            <p:ph idx="1"/>
          </p:nvPr>
        </p:nvSpPr>
        <p:spPr>
          <a:xfrm>
            <a:off x="228600" y="908050"/>
            <a:ext cx="7524750" cy="360363"/>
          </a:xfrm>
        </p:spPr>
        <p:txBody>
          <a:bodyPr lIns="0" tIns="0" rIns="0" bIns="0" anchor="ctr" anchorCtr="1">
            <a:noAutofit/>
          </a:bodyPr>
          <a:lstStyle/>
          <a:p>
            <a:pPr>
              <a:defRPr/>
            </a:pPr>
            <a:r>
              <a:rPr lang="fr-FR" sz="2400" dirty="0" smtClean="0"/>
              <a:t>Les entêtes d’extension doivent être dans l’ordre suivant</a:t>
            </a:r>
            <a:endParaRPr lang="fr-FR" sz="2400" dirty="0"/>
          </a:p>
        </p:txBody>
      </p:sp>
      <p:sp>
        <p:nvSpPr>
          <p:cNvPr id="55299" name="Rectangle 3"/>
          <p:cNvSpPr>
            <a:spLocks noChangeArrowheads="1"/>
          </p:cNvSpPr>
          <p:nvPr/>
        </p:nvSpPr>
        <p:spPr bwMode="auto">
          <a:xfrm>
            <a:off x="558800" y="1562100"/>
            <a:ext cx="7940675" cy="433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p>
            <a:pPr marL="114300" lvl="1" defTabSz="814388">
              <a:lnSpc>
                <a:spcPct val="75000"/>
              </a:lnSpc>
              <a:spcBef>
                <a:spcPct val="35000"/>
              </a:spcBef>
            </a:pPr>
            <a:endParaRPr lang="en-US" sz="1800"/>
          </a:p>
        </p:txBody>
      </p:sp>
      <p:graphicFrame>
        <p:nvGraphicFramePr>
          <p:cNvPr id="6" name="Table 5"/>
          <p:cNvGraphicFramePr>
            <a:graphicFrameLocks noGrp="1"/>
          </p:cNvGraphicFramePr>
          <p:nvPr/>
        </p:nvGraphicFramePr>
        <p:xfrm>
          <a:off x="611188" y="1524000"/>
          <a:ext cx="7848600" cy="4752969"/>
        </p:xfrm>
        <a:graphic>
          <a:graphicData uri="http://schemas.openxmlformats.org/drawingml/2006/table">
            <a:tbl>
              <a:tblPr firstRow="1" bandRow="1">
                <a:tableStyleId>{C083E6E3-FA7D-4D7B-A595-EF9225AFEA82}</a:tableStyleId>
              </a:tblPr>
              <a:tblGrid>
                <a:gridCol w="1642730"/>
                <a:gridCol w="4654402"/>
                <a:gridCol w="1551468"/>
              </a:tblGrid>
              <a:tr h="337476">
                <a:tc>
                  <a:txBody>
                    <a:bodyPr/>
                    <a:lstStyle/>
                    <a:p>
                      <a:pPr algn="l"/>
                      <a:r>
                        <a:rPr lang="en-US" sz="1600" noProof="0" smtClean="0">
                          <a:solidFill>
                            <a:srgbClr val="000000"/>
                          </a:solidFill>
                        </a:rPr>
                        <a:t>Order</a:t>
                      </a:r>
                      <a:endParaRPr lang="en-US" sz="1600" b="0" noProof="0">
                        <a:solidFill>
                          <a:srgbClr val="000000"/>
                        </a:solidFill>
                      </a:endParaRPr>
                    </a:p>
                  </a:txBody>
                  <a:tcPr marT="45723" marB="45723" anchor="ctr"/>
                </a:tc>
                <a:tc>
                  <a:txBody>
                    <a:bodyPr/>
                    <a:lstStyle/>
                    <a:p>
                      <a:pPr algn="l"/>
                      <a:r>
                        <a:rPr lang="en-US" sz="1600" noProof="0" smtClean="0">
                          <a:solidFill>
                            <a:srgbClr val="000000"/>
                          </a:solidFill>
                        </a:rPr>
                        <a:t>Header</a:t>
                      </a:r>
                      <a:r>
                        <a:rPr lang="en-US" sz="1600" baseline="0" noProof="0" smtClean="0">
                          <a:solidFill>
                            <a:srgbClr val="000000"/>
                          </a:solidFill>
                        </a:rPr>
                        <a:t> Type</a:t>
                      </a:r>
                      <a:endParaRPr lang="en-US" sz="1600" b="0" noProof="0">
                        <a:solidFill>
                          <a:srgbClr val="000000"/>
                        </a:solidFill>
                      </a:endParaRPr>
                    </a:p>
                  </a:txBody>
                  <a:tcPr marT="45723" marB="45723" anchor="ctr"/>
                </a:tc>
                <a:tc>
                  <a:txBody>
                    <a:bodyPr/>
                    <a:lstStyle/>
                    <a:p>
                      <a:pPr algn="l"/>
                      <a:r>
                        <a:rPr lang="en-US" sz="1600" noProof="0" smtClean="0">
                          <a:solidFill>
                            <a:srgbClr val="000000"/>
                          </a:solidFill>
                        </a:rPr>
                        <a:t>Header Code</a:t>
                      </a:r>
                      <a:endParaRPr lang="en-US" sz="1600" b="0" noProof="0">
                        <a:solidFill>
                          <a:srgbClr val="000000"/>
                        </a:solidFill>
                      </a:endParaRPr>
                    </a:p>
                  </a:txBody>
                  <a:tcPr marT="45723" marB="45723" anchor="ctr"/>
                </a:tc>
              </a:tr>
              <a:tr h="337476">
                <a:tc>
                  <a:txBody>
                    <a:bodyPr/>
                    <a:lstStyle/>
                    <a:p>
                      <a:pPr algn="l"/>
                      <a:r>
                        <a:rPr lang="en-US" sz="1600" noProof="0" smtClean="0"/>
                        <a:t>1</a:t>
                      </a:r>
                      <a:endParaRPr lang="en-US" sz="1600" noProof="0"/>
                    </a:p>
                  </a:txBody>
                  <a:tcPr marT="45723" marB="45723" anchor="ctr">
                    <a:solidFill>
                      <a:schemeClr val="bg2">
                        <a:lumMod val="75000"/>
                        <a:alpha val="20000"/>
                      </a:schemeClr>
                    </a:solidFill>
                  </a:tcPr>
                </a:tc>
                <a:tc>
                  <a:txBody>
                    <a:bodyPr/>
                    <a:lstStyle/>
                    <a:p>
                      <a:pPr algn="l"/>
                      <a:r>
                        <a:rPr lang="en-US" sz="1600" noProof="0" smtClean="0"/>
                        <a:t>Basic IPv6 Header</a:t>
                      </a:r>
                      <a:endParaRPr lang="en-US" sz="1600" noProof="0"/>
                    </a:p>
                  </a:txBody>
                  <a:tcPr marT="45723" marB="45723" anchor="ctr">
                    <a:solidFill>
                      <a:schemeClr val="bg2">
                        <a:lumMod val="75000"/>
                        <a:alpha val="20000"/>
                      </a:schemeClr>
                    </a:solidFill>
                  </a:tcPr>
                </a:tc>
                <a:tc>
                  <a:txBody>
                    <a:bodyPr/>
                    <a:lstStyle/>
                    <a:p>
                      <a:pPr algn="l"/>
                      <a:r>
                        <a:rPr lang="en-US" sz="1600" noProof="0" smtClean="0"/>
                        <a:t>-</a:t>
                      </a:r>
                      <a:endParaRPr lang="en-US" sz="1600" noProof="0"/>
                    </a:p>
                  </a:txBody>
                  <a:tcPr marT="45723" marB="45723" anchor="ctr">
                    <a:solidFill>
                      <a:schemeClr val="bg2">
                        <a:lumMod val="75000"/>
                        <a:alpha val="20000"/>
                      </a:schemeClr>
                    </a:solidFill>
                  </a:tcPr>
                </a:tc>
              </a:tr>
              <a:tr h="337476">
                <a:tc>
                  <a:txBody>
                    <a:bodyPr/>
                    <a:lstStyle/>
                    <a:p>
                      <a:pPr algn="l"/>
                      <a:r>
                        <a:rPr lang="en-US" sz="1600" noProof="0" smtClean="0"/>
                        <a:t>2</a:t>
                      </a:r>
                      <a:endParaRPr lang="en-US" sz="1600" noProof="0"/>
                    </a:p>
                  </a:txBody>
                  <a:tcPr marT="45723" marB="45723" anchor="ctr"/>
                </a:tc>
                <a:tc>
                  <a:txBody>
                    <a:bodyPr/>
                    <a:lstStyle/>
                    <a:p>
                      <a:pPr algn="l"/>
                      <a:r>
                        <a:rPr lang="en-US" sz="1600" noProof="0" smtClean="0"/>
                        <a:t>Hop-by-Hop Options</a:t>
                      </a:r>
                      <a:endParaRPr lang="en-US" sz="1600" noProof="0"/>
                    </a:p>
                  </a:txBody>
                  <a:tcPr marT="45723" marB="45723" anchor="ctr"/>
                </a:tc>
                <a:tc>
                  <a:txBody>
                    <a:bodyPr/>
                    <a:lstStyle/>
                    <a:p>
                      <a:pPr algn="l"/>
                      <a:r>
                        <a:rPr lang="en-US" sz="1600" noProof="0" smtClean="0"/>
                        <a:t>0</a:t>
                      </a:r>
                      <a:endParaRPr lang="en-US" sz="1600" noProof="0"/>
                    </a:p>
                  </a:txBody>
                  <a:tcPr marT="45723" marB="45723" anchor="ctr"/>
                </a:tc>
              </a:tr>
              <a:tr h="337476">
                <a:tc>
                  <a:txBody>
                    <a:bodyPr/>
                    <a:lstStyle/>
                    <a:p>
                      <a:pPr algn="l"/>
                      <a:r>
                        <a:rPr lang="en-US" sz="1600" noProof="0" smtClean="0"/>
                        <a:t>3</a:t>
                      </a:r>
                      <a:endParaRPr lang="en-US" sz="1600" noProof="0"/>
                    </a:p>
                  </a:txBody>
                  <a:tcPr marT="45723" marB="45723" anchor="ctr">
                    <a:solidFill>
                      <a:srgbClr val="606060">
                        <a:alpha val="20000"/>
                      </a:srgbClr>
                    </a:solidFill>
                  </a:tcPr>
                </a:tc>
                <a:tc>
                  <a:txBody>
                    <a:bodyPr/>
                    <a:lstStyle/>
                    <a:p>
                      <a:pPr algn="l"/>
                      <a:r>
                        <a:rPr lang="en-US" sz="1600" noProof="0" smtClean="0"/>
                        <a:t>Destination</a:t>
                      </a:r>
                      <a:r>
                        <a:rPr lang="en-US" sz="1600" baseline="0" noProof="0" smtClean="0"/>
                        <a:t> </a:t>
                      </a:r>
                      <a:r>
                        <a:rPr lang="en-US" sz="1600" noProof="0" smtClean="0"/>
                        <a:t>Options (with Routing</a:t>
                      </a:r>
                      <a:r>
                        <a:rPr lang="en-US" sz="1600" baseline="0" noProof="0" smtClean="0"/>
                        <a:t> options)</a:t>
                      </a:r>
                      <a:endParaRPr lang="en-US" sz="1600" noProof="0"/>
                    </a:p>
                  </a:txBody>
                  <a:tcPr marT="45723" marB="45723" anchor="ctr">
                    <a:solidFill>
                      <a:srgbClr val="606060">
                        <a:alpha val="20000"/>
                      </a:srgbClr>
                    </a:solidFill>
                  </a:tcPr>
                </a:tc>
                <a:tc>
                  <a:txBody>
                    <a:bodyPr/>
                    <a:lstStyle/>
                    <a:p>
                      <a:pPr algn="l"/>
                      <a:r>
                        <a:rPr lang="en-US" sz="1600" noProof="0" smtClean="0"/>
                        <a:t>60</a:t>
                      </a:r>
                      <a:endParaRPr lang="en-US" sz="1600" noProof="0"/>
                    </a:p>
                  </a:txBody>
                  <a:tcPr marT="45723" marB="45723" anchor="ctr">
                    <a:solidFill>
                      <a:srgbClr val="606060">
                        <a:alpha val="20000"/>
                      </a:srgbClr>
                    </a:solidFill>
                  </a:tcPr>
                </a:tc>
              </a:tr>
              <a:tr h="337476">
                <a:tc>
                  <a:txBody>
                    <a:bodyPr/>
                    <a:lstStyle/>
                    <a:p>
                      <a:pPr algn="l"/>
                      <a:r>
                        <a:rPr lang="en-US" sz="1600" noProof="0" smtClean="0"/>
                        <a:t>4</a:t>
                      </a:r>
                      <a:endParaRPr lang="en-US" sz="1600" noProof="0"/>
                    </a:p>
                  </a:txBody>
                  <a:tcPr marT="45723" marB="45723" anchor="ctr"/>
                </a:tc>
                <a:tc>
                  <a:txBody>
                    <a:bodyPr/>
                    <a:lstStyle/>
                    <a:p>
                      <a:pPr algn="l"/>
                      <a:r>
                        <a:rPr lang="en-US" sz="1600" noProof="0" smtClean="0"/>
                        <a:t>Routing Header</a:t>
                      </a:r>
                      <a:endParaRPr lang="en-US" sz="1600" noProof="0"/>
                    </a:p>
                  </a:txBody>
                  <a:tcPr marT="45723" marB="45723" anchor="ctr"/>
                </a:tc>
                <a:tc>
                  <a:txBody>
                    <a:bodyPr/>
                    <a:lstStyle/>
                    <a:p>
                      <a:pPr algn="l"/>
                      <a:r>
                        <a:rPr lang="en-US" sz="1600" noProof="0" smtClean="0"/>
                        <a:t>43</a:t>
                      </a:r>
                      <a:endParaRPr lang="en-US" sz="1600" noProof="0"/>
                    </a:p>
                  </a:txBody>
                  <a:tcPr marT="45723" marB="45723" anchor="ctr"/>
                </a:tc>
              </a:tr>
              <a:tr h="337476">
                <a:tc>
                  <a:txBody>
                    <a:bodyPr/>
                    <a:lstStyle/>
                    <a:p>
                      <a:pPr algn="l"/>
                      <a:r>
                        <a:rPr lang="en-US" sz="1600" noProof="0" smtClean="0"/>
                        <a:t>5</a:t>
                      </a:r>
                      <a:endParaRPr lang="en-US" sz="1600" noProof="0"/>
                    </a:p>
                  </a:txBody>
                  <a:tcPr marT="45723" marB="45723" anchor="ctr">
                    <a:solidFill>
                      <a:srgbClr val="606060">
                        <a:alpha val="20000"/>
                      </a:srgbClr>
                    </a:solidFill>
                  </a:tcPr>
                </a:tc>
                <a:tc>
                  <a:txBody>
                    <a:bodyPr/>
                    <a:lstStyle/>
                    <a:p>
                      <a:pPr algn="l"/>
                      <a:r>
                        <a:rPr lang="en-US" sz="1600" noProof="0" smtClean="0"/>
                        <a:t>Fragment Header</a:t>
                      </a:r>
                      <a:endParaRPr lang="en-US" sz="1600" noProof="0"/>
                    </a:p>
                  </a:txBody>
                  <a:tcPr marT="45723" marB="45723" anchor="ctr">
                    <a:solidFill>
                      <a:srgbClr val="606060">
                        <a:alpha val="20000"/>
                      </a:srgbClr>
                    </a:solidFill>
                  </a:tcPr>
                </a:tc>
                <a:tc>
                  <a:txBody>
                    <a:bodyPr/>
                    <a:lstStyle/>
                    <a:p>
                      <a:pPr algn="l"/>
                      <a:r>
                        <a:rPr lang="en-US" sz="1600" noProof="0" smtClean="0"/>
                        <a:t>44</a:t>
                      </a:r>
                      <a:endParaRPr lang="en-US" sz="1600" noProof="0"/>
                    </a:p>
                  </a:txBody>
                  <a:tcPr marT="45723" marB="45723" anchor="ctr">
                    <a:solidFill>
                      <a:srgbClr val="606060">
                        <a:alpha val="20000"/>
                      </a:srgbClr>
                    </a:solidFill>
                  </a:tcPr>
                </a:tc>
              </a:tr>
              <a:tr h="337476">
                <a:tc>
                  <a:txBody>
                    <a:bodyPr/>
                    <a:lstStyle/>
                    <a:p>
                      <a:pPr algn="l"/>
                      <a:r>
                        <a:rPr lang="en-US" sz="1600" noProof="0" smtClean="0"/>
                        <a:t>6</a:t>
                      </a:r>
                      <a:endParaRPr lang="en-US" sz="1600" noProof="0"/>
                    </a:p>
                  </a:txBody>
                  <a:tcPr marT="45723" marB="45723"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noProof="0" smtClean="0"/>
                        <a:t>Authentication Header</a:t>
                      </a:r>
                      <a:endParaRPr lang="en-US" sz="1600" noProof="0"/>
                    </a:p>
                  </a:txBody>
                  <a:tcPr marT="45723" marB="45723" anchor="ctr"/>
                </a:tc>
                <a:tc>
                  <a:txBody>
                    <a:bodyPr/>
                    <a:lstStyle/>
                    <a:p>
                      <a:pPr algn="l"/>
                      <a:r>
                        <a:rPr lang="en-US" sz="1600" noProof="0" smtClean="0"/>
                        <a:t>51</a:t>
                      </a:r>
                      <a:endParaRPr lang="en-US" sz="1600" noProof="0"/>
                    </a:p>
                  </a:txBody>
                  <a:tcPr marT="45723" marB="45723" anchor="ctr"/>
                </a:tc>
              </a:tr>
              <a:tr h="365781">
                <a:tc>
                  <a:txBody>
                    <a:bodyPr/>
                    <a:lstStyle/>
                    <a:p>
                      <a:pPr algn="l"/>
                      <a:r>
                        <a:rPr lang="en-US" sz="1600" noProof="0" smtClean="0"/>
                        <a:t>7</a:t>
                      </a:r>
                      <a:endParaRPr lang="en-US" sz="1600" noProof="0"/>
                    </a:p>
                  </a:txBody>
                  <a:tcPr marT="45723" marB="45723" anchor="ctr">
                    <a:solidFill>
                      <a:srgbClr val="606060">
                        <a:alpha val="20000"/>
                      </a:srgbClr>
                    </a:solidFill>
                  </a:tcPr>
                </a:tc>
                <a:tc>
                  <a:txBody>
                    <a:bodyPr/>
                    <a:lstStyle/>
                    <a:p>
                      <a:pPr algn="l"/>
                      <a:r>
                        <a:rPr lang="en-US" sz="1800" kern="1200" noProof="0" smtClean="0">
                          <a:solidFill>
                            <a:schemeClr val="tx1"/>
                          </a:solidFill>
                          <a:latin typeface="+mn-lt"/>
                          <a:ea typeface="+mn-ea"/>
                          <a:cs typeface="+mn-cs"/>
                        </a:rPr>
                        <a:t>Encapsulating Security Payload (</a:t>
                      </a:r>
                      <a:r>
                        <a:rPr lang="en-US" sz="1600" noProof="0" smtClean="0"/>
                        <a:t>ESP) Header</a:t>
                      </a:r>
                      <a:endParaRPr lang="en-US" sz="1600" noProof="0"/>
                    </a:p>
                  </a:txBody>
                  <a:tcPr marT="45723" marB="45723" anchor="ctr">
                    <a:solidFill>
                      <a:srgbClr val="606060">
                        <a:alpha val="20000"/>
                      </a:srgbClr>
                    </a:solidFill>
                  </a:tcPr>
                </a:tc>
                <a:tc>
                  <a:txBody>
                    <a:bodyPr/>
                    <a:lstStyle/>
                    <a:p>
                      <a:pPr algn="l"/>
                      <a:r>
                        <a:rPr lang="en-US" sz="1600" noProof="0" smtClean="0"/>
                        <a:t>50</a:t>
                      </a:r>
                      <a:endParaRPr lang="en-US" sz="1600" noProof="0"/>
                    </a:p>
                  </a:txBody>
                  <a:tcPr marT="45723" marB="45723" anchor="ctr">
                    <a:solidFill>
                      <a:srgbClr val="606060">
                        <a:alpha val="20000"/>
                      </a:srgbClr>
                    </a:solidFill>
                  </a:tcPr>
                </a:tc>
              </a:tr>
              <a:tr h="337476">
                <a:tc>
                  <a:txBody>
                    <a:bodyPr/>
                    <a:lstStyle/>
                    <a:p>
                      <a:pPr algn="l"/>
                      <a:r>
                        <a:rPr lang="en-US" sz="1600" noProof="0" smtClean="0"/>
                        <a:t>8</a:t>
                      </a:r>
                      <a:endParaRPr lang="en-US" sz="1600" noProof="0"/>
                    </a:p>
                  </a:txBody>
                  <a:tcPr marT="45723" marB="45723" anchor="ctr"/>
                </a:tc>
                <a:tc>
                  <a:txBody>
                    <a:bodyPr/>
                    <a:lstStyle/>
                    <a:p>
                      <a:pPr algn="l"/>
                      <a:r>
                        <a:rPr lang="en-US" sz="1600" noProof="0" smtClean="0"/>
                        <a:t>Destination Options</a:t>
                      </a:r>
                      <a:endParaRPr lang="en-US" sz="1600" noProof="0"/>
                    </a:p>
                  </a:txBody>
                  <a:tcPr marT="45723" marB="45723" anchor="ctr"/>
                </a:tc>
                <a:tc>
                  <a:txBody>
                    <a:bodyPr/>
                    <a:lstStyle/>
                    <a:p>
                      <a:pPr algn="l"/>
                      <a:r>
                        <a:rPr lang="en-US" sz="1600" noProof="0" smtClean="0"/>
                        <a:t>60</a:t>
                      </a:r>
                      <a:endParaRPr lang="en-US" sz="1600" noProof="0"/>
                    </a:p>
                  </a:txBody>
                  <a:tcPr marT="45723" marB="45723" anchor="ctr"/>
                </a:tc>
              </a:tr>
              <a:tr h="337476">
                <a:tc>
                  <a:txBody>
                    <a:bodyPr/>
                    <a:lstStyle/>
                    <a:p>
                      <a:pPr algn="l"/>
                      <a:r>
                        <a:rPr lang="en-US" sz="1600" noProof="0" smtClean="0"/>
                        <a:t>9</a:t>
                      </a:r>
                      <a:endParaRPr lang="en-US" sz="1600" noProof="0"/>
                    </a:p>
                  </a:txBody>
                  <a:tcPr marT="45723" marB="45723" anchor="ctr">
                    <a:solidFill>
                      <a:srgbClr val="606060">
                        <a:alpha val="20000"/>
                      </a:srgbClr>
                    </a:solidFill>
                  </a:tcPr>
                </a:tc>
                <a:tc>
                  <a:txBody>
                    <a:bodyPr/>
                    <a:lstStyle/>
                    <a:p>
                      <a:pPr algn="l"/>
                      <a:r>
                        <a:rPr lang="en-US" sz="1600" noProof="0" smtClean="0"/>
                        <a:t>Mobility Header</a:t>
                      </a:r>
                      <a:endParaRPr lang="en-US" sz="1600" noProof="0"/>
                    </a:p>
                  </a:txBody>
                  <a:tcPr marT="45723" marB="45723" anchor="ctr">
                    <a:solidFill>
                      <a:srgbClr val="606060">
                        <a:alpha val="20000"/>
                      </a:srgbClr>
                    </a:solidFill>
                  </a:tcPr>
                </a:tc>
                <a:tc>
                  <a:txBody>
                    <a:bodyPr/>
                    <a:lstStyle/>
                    <a:p>
                      <a:pPr algn="l"/>
                      <a:r>
                        <a:rPr lang="en-US" sz="1600" noProof="0" smtClean="0"/>
                        <a:t>135</a:t>
                      </a:r>
                      <a:endParaRPr lang="en-US" sz="1600" noProof="0"/>
                    </a:p>
                  </a:txBody>
                  <a:tcPr marT="45723" marB="45723" anchor="ctr">
                    <a:solidFill>
                      <a:srgbClr val="606060">
                        <a:alpha val="20000"/>
                      </a:srgbClr>
                    </a:solidFill>
                  </a:tcPr>
                </a:tc>
              </a:tr>
              <a:tr h="337476">
                <a:tc>
                  <a:txBody>
                    <a:bodyPr/>
                    <a:lstStyle/>
                    <a:p>
                      <a:pPr algn="l"/>
                      <a:r>
                        <a:rPr lang="en-US" sz="1600" noProof="0" smtClean="0"/>
                        <a:t>-</a:t>
                      </a:r>
                      <a:endParaRPr lang="en-US" sz="1600" noProof="0"/>
                    </a:p>
                  </a:txBody>
                  <a:tcPr marT="45723" marB="45723" anchor="ctr"/>
                </a:tc>
                <a:tc>
                  <a:txBody>
                    <a:bodyPr/>
                    <a:lstStyle/>
                    <a:p>
                      <a:pPr algn="l"/>
                      <a:r>
                        <a:rPr lang="en-US" sz="1600" noProof="0" smtClean="0"/>
                        <a:t>No Next Header</a:t>
                      </a:r>
                      <a:endParaRPr lang="en-US" sz="1600" noProof="0"/>
                    </a:p>
                  </a:txBody>
                  <a:tcPr marT="45723" marB="45723" anchor="ctr"/>
                </a:tc>
                <a:tc>
                  <a:txBody>
                    <a:bodyPr/>
                    <a:lstStyle/>
                    <a:p>
                      <a:pPr algn="l"/>
                      <a:r>
                        <a:rPr lang="en-US" sz="1600" noProof="0" smtClean="0"/>
                        <a:t>59</a:t>
                      </a:r>
                      <a:endParaRPr lang="en-US" sz="1600" noProof="0"/>
                    </a:p>
                  </a:txBody>
                  <a:tcPr marT="45723" marB="45723" anchor="ctr"/>
                </a:tc>
              </a:tr>
              <a:tr h="337476">
                <a:tc>
                  <a:txBody>
                    <a:bodyPr/>
                    <a:lstStyle/>
                    <a:p>
                      <a:pPr algn="l"/>
                      <a:r>
                        <a:rPr lang="en-US" sz="1600" noProof="0" smtClean="0"/>
                        <a:t>Upper</a:t>
                      </a:r>
                      <a:r>
                        <a:rPr lang="en-US" sz="1600" baseline="0" noProof="0" smtClean="0"/>
                        <a:t> Layer</a:t>
                      </a:r>
                      <a:endParaRPr lang="en-US" sz="1600" noProof="0"/>
                    </a:p>
                  </a:txBody>
                  <a:tcPr marT="45723" marB="45723" anchor="ctr">
                    <a:solidFill>
                      <a:srgbClr val="606060">
                        <a:alpha val="20000"/>
                      </a:srgbClr>
                    </a:solidFill>
                  </a:tcPr>
                </a:tc>
                <a:tc>
                  <a:txBody>
                    <a:bodyPr/>
                    <a:lstStyle/>
                    <a:p>
                      <a:pPr algn="l"/>
                      <a:r>
                        <a:rPr lang="en-US" sz="1600" noProof="0" smtClean="0"/>
                        <a:t>TCP</a:t>
                      </a:r>
                      <a:endParaRPr lang="en-US" sz="1600" noProof="0"/>
                    </a:p>
                  </a:txBody>
                  <a:tcPr marT="45723" marB="45723" anchor="ctr">
                    <a:solidFill>
                      <a:srgbClr val="606060">
                        <a:alpha val="20000"/>
                      </a:srgbClr>
                    </a:solidFill>
                  </a:tcPr>
                </a:tc>
                <a:tc>
                  <a:txBody>
                    <a:bodyPr/>
                    <a:lstStyle/>
                    <a:p>
                      <a:pPr algn="l"/>
                      <a:r>
                        <a:rPr lang="en-US" sz="1600" noProof="0" smtClean="0"/>
                        <a:t>6</a:t>
                      </a:r>
                      <a:endParaRPr lang="en-US" sz="1600" noProof="0"/>
                    </a:p>
                  </a:txBody>
                  <a:tcPr marT="45723" marB="45723" anchor="ctr">
                    <a:solidFill>
                      <a:srgbClr val="606060">
                        <a:alpha val="20000"/>
                      </a:srgbClr>
                    </a:solidFill>
                  </a:tcPr>
                </a:tc>
              </a:tr>
              <a:tr h="33747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noProof="0" smtClean="0"/>
                        <a:t>Upper</a:t>
                      </a:r>
                      <a:r>
                        <a:rPr lang="en-US" sz="1600" baseline="0" noProof="0" smtClean="0"/>
                        <a:t> Layer</a:t>
                      </a:r>
                      <a:endParaRPr lang="en-US" sz="1600" noProof="0"/>
                    </a:p>
                  </a:txBody>
                  <a:tcPr marT="45723" marB="45723" anchor="ctr"/>
                </a:tc>
                <a:tc>
                  <a:txBody>
                    <a:bodyPr/>
                    <a:lstStyle/>
                    <a:p>
                      <a:pPr algn="l"/>
                      <a:r>
                        <a:rPr lang="en-US" sz="1600" noProof="0" smtClean="0"/>
                        <a:t>UDP</a:t>
                      </a:r>
                      <a:endParaRPr lang="en-US" sz="1600" noProof="0"/>
                    </a:p>
                  </a:txBody>
                  <a:tcPr marT="45723" marB="45723" anchor="ctr"/>
                </a:tc>
                <a:tc>
                  <a:txBody>
                    <a:bodyPr/>
                    <a:lstStyle/>
                    <a:p>
                      <a:pPr algn="l"/>
                      <a:r>
                        <a:rPr lang="en-US" sz="1600" noProof="0" smtClean="0"/>
                        <a:t>17</a:t>
                      </a:r>
                      <a:endParaRPr lang="en-US" sz="1600" noProof="0"/>
                    </a:p>
                  </a:txBody>
                  <a:tcPr marT="45723" marB="45723" anchor="ctr"/>
                </a:tc>
              </a:tr>
              <a:tr h="33747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noProof="0" smtClean="0"/>
                        <a:t>Upper</a:t>
                      </a:r>
                      <a:r>
                        <a:rPr lang="en-US" sz="1600" baseline="0" noProof="0" smtClean="0"/>
                        <a:t> Layer</a:t>
                      </a:r>
                      <a:endParaRPr lang="en-US" sz="1600" noProof="0"/>
                    </a:p>
                  </a:txBody>
                  <a:tcPr marT="45723" marB="45723" anchor="ctr">
                    <a:solidFill>
                      <a:srgbClr val="606060">
                        <a:alpha val="20000"/>
                      </a:srgbClr>
                    </a:solidFill>
                  </a:tcPr>
                </a:tc>
                <a:tc>
                  <a:txBody>
                    <a:bodyPr/>
                    <a:lstStyle/>
                    <a:p>
                      <a:pPr algn="l"/>
                      <a:r>
                        <a:rPr lang="en-US" sz="1600" noProof="0" smtClean="0"/>
                        <a:t>ICMPv6</a:t>
                      </a:r>
                      <a:endParaRPr lang="en-US" sz="1600" noProof="0"/>
                    </a:p>
                  </a:txBody>
                  <a:tcPr marT="45723" marB="45723" anchor="ctr">
                    <a:solidFill>
                      <a:srgbClr val="606060">
                        <a:alpha val="20000"/>
                      </a:srgbClr>
                    </a:solidFill>
                  </a:tcPr>
                </a:tc>
                <a:tc>
                  <a:txBody>
                    <a:bodyPr/>
                    <a:lstStyle/>
                    <a:p>
                      <a:pPr algn="l"/>
                      <a:r>
                        <a:rPr lang="en-US" sz="1600" noProof="0" dirty="0" smtClean="0"/>
                        <a:t>58</a:t>
                      </a:r>
                      <a:endParaRPr lang="en-US" sz="1600" noProof="0" dirty="0"/>
                    </a:p>
                  </a:txBody>
                  <a:tcPr marT="45723" marB="45723" anchor="ctr">
                    <a:solidFill>
                      <a:srgbClr val="606060">
                        <a:alpha val="20000"/>
                      </a:srgbClr>
                    </a:solidFill>
                  </a:tcPr>
                </a:tc>
              </a:tr>
            </a:tbl>
          </a:graphicData>
        </a:graphic>
      </p:graphicFrame>
      <p:sp>
        <p:nvSpPr>
          <p:cNvPr id="7" name="Rectangle 42"/>
          <p:cNvSpPr>
            <a:spLocks noChangeArrowheads="1"/>
          </p:cNvSpPr>
          <p:nvPr/>
        </p:nvSpPr>
        <p:spPr bwMode="auto">
          <a:xfrm>
            <a:off x="7485063" y="6330950"/>
            <a:ext cx="885825" cy="277813"/>
          </a:xfrm>
          <a:prstGeom prst="rect">
            <a:avLst/>
          </a:prstGeom>
          <a:noFill/>
          <a:ln w="9525">
            <a:noFill/>
            <a:miter lim="800000"/>
            <a:headEnd/>
            <a:tailEnd/>
          </a:ln>
          <a:effectLst/>
        </p:spPr>
        <p:txBody>
          <a:bodyPr wrap="none">
            <a:spAutoFit/>
          </a:bodyPr>
          <a:lstStyle/>
          <a:p>
            <a:pPr algn="ctr">
              <a:defRPr/>
            </a:pPr>
            <a:r>
              <a:rPr lang="en-US" sz="1200" dirty="0">
                <a:solidFill>
                  <a:srgbClr val="104657"/>
                </a:solidFill>
                <a:latin typeface="+mn-lt"/>
                <a:ea typeface="ＭＳ Ｐゴシック" charset="-128"/>
                <a:cs typeface="ＭＳ Ｐゴシック" charset="-128"/>
              </a:rPr>
              <a:t>RFC 2460</a:t>
            </a:r>
            <a:endParaRPr lang="el-GR" sz="1200" dirty="0">
              <a:solidFill>
                <a:srgbClr val="104657"/>
              </a:solidFill>
              <a:latin typeface="+mn-lt"/>
              <a:ea typeface="ＭＳ Ｐゴシック" charset="-128"/>
              <a:cs typeface="ＭＳ Ｐゴシック" charset="-128"/>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Date Placeholder 2"/>
          <p:cNvSpPr>
            <a:spLocks noGrp="1"/>
          </p:cNvSpPr>
          <p:nvPr>
            <p:ph type="dt" sz="quarter" idx="10"/>
          </p:nvPr>
        </p:nvSpPr>
        <p:spPr/>
        <p:txBody>
          <a:bodyPr/>
          <a:lstStyle/>
          <a:p>
            <a:pPr>
              <a:defRPr/>
            </a:pPr>
            <a:r>
              <a:rPr lang="fr-FR"/>
              <a:t>© </a:t>
            </a:r>
            <a:fld id="{54885CDE-2C3C-9B40-89A0-813320246D6C}" type="datetime1">
              <a:rPr lang="en-US"/>
              <a:pPr>
                <a:defRPr/>
              </a:pPr>
              <a:t>28/02/16</a:t>
            </a:fld>
            <a:r>
              <a:rPr lang="fr-FR"/>
              <a:t>, </a:t>
            </a:r>
          </a:p>
        </p:txBody>
      </p:sp>
      <p:sp>
        <p:nvSpPr>
          <p:cNvPr id="28" name="Footer Placeholder 3"/>
          <p:cNvSpPr>
            <a:spLocks noGrp="1"/>
          </p:cNvSpPr>
          <p:nvPr>
            <p:ph type="ftr" sz="quarter" idx="11"/>
          </p:nvPr>
        </p:nvSpPr>
        <p:spPr/>
        <p:txBody>
          <a:bodyPr/>
          <a:lstStyle/>
          <a:p>
            <a:pPr>
              <a:defRPr/>
            </a:pPr>
            <a:r>
              <a:rPr lang="fr-FR"/>
              <a:t>Georgios Arhodakis - Université Paris Dauphine</a:t>
            </a:r>
          </a:p>
        </p:txBody>
      </p:sp>
      <p:sp>
        <p:nvSpPr>
          <p:cNvPr id="29" name="Slide Number Placeholder 4"/>
          <p:cNvSpPr>
            <a:spLocks noGrp="1"/>
          </p:cNvSpPr>
          <p:nvPr>
            <p:ph type="sldNum" sz="quarter" idx="12"/>
          </p:nvPr>
        </p:nvSpPr>
        <p:spPr/>
        <p:txBody>
          <a:bodyPr/>
          <a:lstStyle/>
          <a:p>
            <a:pPr>
              <a:defRPr/>
            </a:pPr>
            <a:fld id="{59736FDE-922D-974D-B8B3-5AFA12006703}" type="slidenum">
              <a:rPr lang="fr-FR"/>
              <a:pPr>
                <a:defRPr/>
              </a:pPr>
              <a:t>38</a:t>
            </a:fld>
            <a:endParaRPr lang="fr-FR"/>
          </a:p>
        </p:txBody>
      </p:sp>
      <p:sp>
        <p:nvSpPr>
          <p:cNvPr id="45058"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smtClean="0">
                <a:cs typeface="+mj-cs"/>
              </a:rPr>
              <a:t>En-tête ICMP</a:t>
            </a:r>
          </a:p>
        </p:txBody>
      </p:sp>
      <p:sp>
        <p:nvSpPr>
          <p:cNvPr id="45086" name="Text Box 30"/>
          <p:cNvSpPr txBox="1">
            <a:spLocks noChangeArrowheads="1"/>
          </p:cNvSpPr>
          <p:nvPr/>
        </p:nvSpPr>
        <p:spPr bwMode="auto">
          <a:xfrm>
            <a:off x="152400" y="3048000"/>
            <a:ext cx="8686800" cy="183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just">
              <a:lnSpc>
                <a:spcPct val="150000"/>
              </a:lnSpc>
              <a:defRPr/>
            </a:pPr>
            <a:r>
              <a:rPr lang="fr-FR" sz="1600" b="1" dirty="0">
                <a:cs typeface="+mn-cs"/>
              </a:rPr>
              <a:t>Type du message </a:t>
            </a:r>
            <a:r>
              <a:rPr lang="fr-FR" sz="1600" b="1" i="1" dirty="0">
                <a:cs typeface="+mn-cs"/>
              </a:rPr>
              <a:t>ICMP </a:t>
            </a:r>
            <a:r>
              <a:rPr lang="fr-FR" sz="1600" dirty="0">
                <a:cs typeface="+mn-cs"/>
              </a:rPr>
              <a:t>: 0 = Echo </a:t>
            </a:r>
            <a:r>
              <a:rPr lang="fr-FR" sz="1600" dirty="0" err="1">
                <a:cs typeface="+mn-cs"/>
              </a:rPr>
              <a:t>Reply</a:t>
            </a:r>
            <a:r>
              <a:rPr lang="fr-FR" sz="1600" dirty="0">
                <a:cs typeface="+mn-cs"/>
              </a:rPr>
              <a:t>, …, 3 = </a:t>
            </a:r>
            <a:r>
              <a:rPr lang="fr-FR" sz="1600" i="1" dirty="0">
                <a:cs typeface="+mn-cs"/>
              </a:rPr>
              <a:t>Destination </a:t>
            </a:r>
            <a:r>
              <a:rPr lang="fr-FR" sz="1600" i="1" dirty="0" err="1">
                <a:cs typeface="+mn-cs"/>
              </a:rPr>
              <a:t>unreachable</a:t>
            </a:r>
            <a:r>
              <a:rPr lang="fr-FR" sz="1600" dirty="0">
                <a:cs typeface="+mn-cs"/>
              </a:rPr>
              <a:t>, …, 8 = Echo </a:t>
            </a:r>
            <a:r>
              <a:rPr lang="fr-FR" sz="1600" dirty="0" err="1">
                <a:cs typeface="+mn-cs"/>
              </a:rPr>
              <a:t>Request</a:t>
            </a:r>
            <a:r>
              <a:rPr lang="fr-FR" sz="1600" dirty="0">
                <a:cs typeface="+mn-cs"/>
              </a:rPr>
              <a:t>, …</a:t>
            </a:r>
            <a:endParaRPr lang="fr-FR" sz="1600" i="1" dirty="0">
              <a:cs typeface="+mn-cs"/>
            </a:endParaRPr>
          </a:p>
          <a:p>
            <a:pPr algn="just">
              <a:lnSpc>
                <a:spcPct val="150000"/>
              </a:lnSpc>
              <a:defRPr/>
            </a:pPr>
            <a:r>
              <a:rPr lang="fr-FR" sz="1600" b="1" dirty="0">
                <a:cs typeface="+mn-cs"/>
              </a:rPr>
              <a:t>Code du message </a:t>
            </a:r>
            <a:r>
              <a:rPr lang="fr-FR" sz="1600" b="1" i="1" dirty="0">
                <a:cs typeface="+mn-cs"/>
              </a:rPr>
              <a:t>ICMP </a:t>
            </a:r>
            <a:r>
              <a:rPr lang="fr-FR" sz="1600" dirty="0">
                <a:cs typeface="+mn-cs"/>
              </a:rPr>
              <a:t>: informations complémentaires à propos du type de message ICMP</a:t>
            </a:r>
            <a:endParaRPr lang="fr-FR" sz="1600" i="1" dirty="0">
              <a:cs typeface="+mn-cs"/>
            </a:endParaRPr>
          </a:p>
          <a:p>
            <a:pPr algn="just">
              <a:lnSpc>
                <a:spcPct val="150000"/>
              </a:lnSpc>
              <a:defRPr/>
            </a:pPr>
            <a:r>
              <a:rPr lang="fr-FR" sz="1600" b="1" dirty="0">
                <a:cs typeface="+mn-cs"/>
              </a:rPr>
              <a:t>Séquence de contrôle </a:t>
            </a:r>
            <a:r>
              <a:rPr lang="fr-FR" sz="1600" b="1" i="1" dirty="0">
                <a:cs typeface="+mn-cs"/>
              </a:rPr>
              <a:t>ICMP </a:t>
            </a:r>
            <a:r>
              <a:rPr lang="fr-FR" sz="1600" dirty="0">
                <a:cs typeface="+mn-cs"/>
              </a:rPr>
              <a:t>: même algorithme de calcul que « séquence de contrôle IP ». La séquence couvre uniquement l</a:t>
            </a:r>
            <a:r>
              <a:rPr lang="ja-JP" altLang="fr-FR" sz="1600" dirty="0">
                <a:latin typeface="Arial"/>
                <a:cs typeface="+mn-cs"/>
              </a:rPr>
              <a:t>’</a:t>
            </a:r>
            <a:r>
              <a:rPr lang="fr-FR" sz="1600" dirty="0">
                <a:cs typeface="+mn-cs"/>
              </a:rPr>
              <a:t>en-tête ICMP.</a:t>
            </a:r>
          </a:p>
          <a:p>
            <a:pPr algn="just">
              <a:lnSpc>
                <a:spcPct val="150000"/>
              </a:lnSpc>
              <a:defRPr/>
            </a:pPr>
            <a:r>
              <a:rPr lang="fr-FR" sz="1600" b="1" dirty="0">
                <a:cs typeface="+mn-cs"/>
              </a:rPr>
              <a:t>Données </a:t>
            </a:r>
            <a:r>
              <a:rPr lang="fr-FR" sz="1600" b="1" i="1" dirty="0">
                <a:cs typeface="+mn-cs"/>
              </a:rPr>
              <a:t>ICMP </a:t>
            </a:r>
            <a:r>
              <a:rPr lang="fr-FR" sz="1600" dirty="0">
                <a:cs typeface="+mn-cs"/>
              </a:rPr>
              <a:t>: Données spécifiques au message ICMP (</a:t>
            </a:r>
            <a:r>
              <a:rPr lang="fr-FR" sz="1600" u="sng" dirty="0">
                <a:effectLst>
                  <a:outerShdw blurRad="38100" dist="38100" dir="2700000" algn="tl">
                    <a:srgbClr val="DDDDDD"/>
                  </a:outerShdw>
                </a:effectLst>
                <a:cs typeface="+mn-cs"/>
              </a:rPr>
              <a:t>Type et Code</a:t>
            </a:r>
            <a:r>
              <a:rPr lang="fr-FR" sz="1600" dirty="0">
                <a:cs typeface="+mn-cs"/>
              </a:rPr>
              <a:t>)</a:t>
            </a:r>
            <a:endParaRPr lang="fr-FR" sz="1600" dirty="0">
              <a:solidFill>
                <a:srgbClr val="009900"/>
              </a:solidFill>
              <a:cs typeface="+mn-cs"/>
              <a:sym typeface="Symbol" charset="0"/>
            </a:endParaRPr>
          </a:p>
        </p:txBody>
      </p:sp>
      <p:sp>
        <p:nvSpPr>
          <p:cNvPr id="45060" name="Text Box 4"/>
          <p:cNvSpPr txBox="1">
            <a:spLocks noChangeArrowheads="1"/>
          </p:cNvSpPr>
          <p:nvPr/>
        </p:nvSpPr>
        <p:spPr bwMode="auto">
          <a:xfrm>
            <a:off x="4497388" y="1619250"/>
            <a:ext cx="4318000" cy="360363"/>
          </a:xfrm>
          <a:prstGeom prst="rect">
            <a:avLst/>
          </a:prstGeom>
          <a:solidFill>
            <a:srgbClr val="CCFFFF"/>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Séquence de contrôle ICMP</a:t>
            </a:r>
          </a:p>
        </p:txBody>
      </p:sp>
      <p:sp>
        <p:nvSpPr>
          <p:cNvPr id="45064" name="Text Box 8"/>
          <p:cNvSpPr txBox="1">
            <a:spLocks noChangeArrowheads="1"/>
          </p:cNvSpPr>
          <p:nvPr/>
        </p:nvSpPr>
        <p:spPr bwMode="auto">
          <a:xfrm>
            <a:off x="179388" y="1619250"/>
            <a:ext cx="2159000" cy="360363"/>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400" b="1">
                <a:cs typeface="+mn-cs"/>
              </a:rPr>
              <a:t>Type du message ICMP</a:t>
            </a:r>
            <a:endParaRPr lang="fr-FR" sz="1400" b="1" i="1">
              <a:cs typeface="+mn-cs"/>
            </a:endParaRPr>
          </a:p>
        </p:txBody>
      </p:sp>
      <p:sp>
        <p:nvSpPr>
          <p:cNvPr id="45065" name="Text Box 9"/>
          <p:cNvSpPr txBox="1">
            <a:spLocks noChangeArrowheads="1"/>
          </p:cNvSpPr>
          <p:nvPr/>
        </p:nvSpPr>
        <p:spPr bwMode="auto">
          <a:xfrm>
            <a:off x="179388" y="1978025"/>
            <a:ext cx="8637587" cy="360363"/>
          </a:xfrm>
          <a:prstGeom prst="rect">
            <a:avLst/>
          </a:prstGeom>
          <a:solidFill>
            <a:srgbClr val="DDDDD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Données :::</a:t>
            </a:r>
          </a:p>
        </p:txBody>
      </p:sp>
      <p:sp>
        <p:nvSpPr>
          <p:cNvPr id="45067" name="Text Box 11"/>
          <p:cNvSpPr txBox="1">
            <a:spLocks noChangeArrowheads="1"/>
          </p:cNvSpPr>
          <p:nvPr/>
        </p:nvSpPr>
        <p:spPr bwMode="auto">
          <a:xfrm>
            <a:off x="2338388" y="1619250"/>
            <a:ext cx="2159000" cy="360363"/>
          </a:xfrm>
          <a:prstGeom prst="rect">
            <a:avLst/>
          </a:prstGeom>
          <a:solidFill>
            <a:srgbClr val="FFCCFF"/>
          </a:solidFill>
          <a:ln w="38100" cmpd="dbl">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400" b="1">
                <a:cs typeface="+mn-cs"/>
              </a:rPr>
              <a:t>Code du message ICMP</a:t>
            </a:r>
            <a:endParaRPr lang="fr-FR" sz="1400" b="1" i="1">
              <a:cs typeface="+mn-cs"/>
            </a:endParaRPr>
          </a:p>
        </p:txBody>
      </p:sp>
      <p:sp>
        <p:nvSpPr>
          <p:cNvPr id="45070" name="Line 14"/>
          <p:cNvSpPr>
            <a:spLocks noChangeShapeType="1"/>
          </p:cNvSpPr>
          <p:nvPr/>
        </p:nvSpPr>
        <p:spPr bwMode="auto">
          <a:xfrm>
            <a:off x="8816975" y="1366838"/>
            <a:ext cx="0" cy="7191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5071" name="Line 15"/>
          <p:cNvSpPr>
            <a:spLocks noChangeShapeType="1"/>
          </p:cNvSpPr>
          <p:nvPr/>
        </p:nvSpPr>
        <p:spPr bwMode="auto">
          <a:xfrm>
            <a:off x="179388" y="1006475"/>
            <a:ext cx="0" cy="12588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5072" name="Line 16"/>
          <p:cNvSpPr>
            <a:spLocks noChangeShapeType="1"/>
          </p:cNvSpPr>
          <p:nvPr/>
        </p:nvSpPr>
        <p:spPr bwMode="auto">
          <a:xfrm>
            <a:off x="4497388" y="1366838"/>
            <a:ext cx="0" cy="539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5073" name="Text Box 17"/>
          <p:cNvSpPr txBox="1">
            <a:spLocks noChangeArrowheads="1"/>
          </p:cNvSpPr>
          <p:nvPr/>
        </p:nvSpPr>
        <p:spPr bwMode="auto">
          <a:xfrm>
            <a:off x="971550" y="1258888"/>
            <a:ext cx="6826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a:cs typeface="+mn-cs"/>
              </a:rPr>
              <a:t>8 bits</a:t>
            </a:r>
          </a:p>
        </p:txBody>
      </p:sp>
      <p:sp>
        <p:nvSpPr>
          <p:cNvPr id="45074" name="Text Box 18"/>
          <p:cNvSpPr txBox="1">
            <a:spLocks noChangeArrowheads="1"/>
          </p:cNvSpPr>
          <p:nvPr/>
        </p:nvSpPr>
        <p:spPr bwMode="auto">
          <a:xfrm>
            <a:off x="6297613" y="1258888"/>
            <a:ext cx="6826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a:cs typeface="+mn-cs"/>
              </a:rPr>
              <a:t>16 bits</a:t>
            </a:r>
          </a:p>
        </p:txBody>
      </p:sp>
      <p:sp>
        <p:nvSpPr>
          <p:cNvPr id="45075" name="Text Box 19"/>
          <p:cNvSpPr txBox="1">
            <a:spLocks noChangeArrowheads="1"/>
          </p:cNvSpPr>
          <p:nvPr/>
        </p:nvSpPr>
        <p:spPr bwMode="auto">
          <a:xfrm>
            <a:off x="4138613" y="898525"/>
            <a:ext cx="6826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a:cs typeface="+mn-cs"/>
              </a:rPr>
              <a:t>32 bits</a:t>
            </a:r>
          </a:p>
        </p:txBody>
      </p:sp>
      <p:sp>
        <p:nvSpPr>
          <p:cNvPr id="45076" name="Line 20"/>
          <p:cNvSpPr>
            <a:spLocks noChangeShapeType="1"/>
          </p:cNvSpPr>
          <p:nvPr/>
        </p:nvSpPr>
        <p:spPr bwMode="auto">
          <a:xfrm>
            <a:off x="179388" y="1366838"/>
            <a:ext cx="0" cy="719137"/>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45077" name="AutoShape 21"/>
          <p:cNvCxnSpPr>
            <a:cxnSpLocks noChangeShapeType="1"/>
            <a:stCxn id="45073" idx="1"/>
            <a:endCxn id="45076" idx="0"/>
          </p:cNvCxnSpPr>
          <p:nvPr/>
        </p:nvCxnSpPr>
        <p:spPr bwMode="auto">
          <a:xfrm flipH="1">
            <a:off x="179388" y="1365250"/>
            <a:ext cx="792162" cy="1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5078" name="AutoShape 22"/>
          <p:cNvCxnSpPr>
            <a:cxnSpLocks noChangeShapeType="1"/>
            <a:stCxn id="45073" idx="3"/>
            <a:endCxn id="45090" idx="0"/>
          </p:cNvCxnSpPr>
          <p:nvPr/>
        </p:nvCxnSpPr>
        <p:spPr bwMode="auto">
          <a:xfrm>
            <a:off x="1654175" y="1365250"/>
            <a:ext cx="684213" cy="1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5079" name="AutoShape 23"/>
          <p:cNvCxnSpPr>
            <a:cxnSpLocks noChangeShapeType="1"/>
            <a:stCxn id="45074" idx="1"/>
            <a:endCxn id="45072" idx="0"/>
          </p:cNvCxnSpPr>
          <p:nvPr/>
        </p:nvCxnSpPr>
        <p:spPr bwMode="auto">
          <a:xfrm flipH="1">
            <a:off x="4497388" y="1365250"/>
            <a:ext cx="1800225" cy="1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5080" name="AutoShape 24"/>
          <p:cNvCxnSpPr>
            <a:cxnSpLocks noChangeShapeType="1"/>
            <a:stCxn id="45074" idx="3"/>
            <a:endCxn id="45070" idx="0"/>
          </p:cNvCxnSpPr>
          <p:nvPr/>
        </p:nvCxnSpPr>
        <p:spPr bwMode="auto">
          <a:xfrm>
            <a:off x="6980238" y="1365250"/>
            <a:ext cx="1836737" cy="1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5081" name="Line 25"/>
          <p:cNvSpPr>
            <a:spLocks noChangeShapeType="1"/>
          </p:cNvSpPr>
          <p:nvPr/>
        </p:nvSpPr>
        <p:spPr bwMode="auto">
          <a:xfrm>
            <a:off x="8816975" y="1006475"/>
            <a:ext cx="0" cy="12588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45082" name="AutoShape 26"/>
          <p:cNvCxnSpPr>
            <a:cxnSpLocks noChangeShapeType="1"/>
            <a:stCxn id="45075" idx="1"/>
            <a:endCxn id="45071" idx="0"/>
          </p:cNvCxnSpPr>
          <p:nvPr/>
        </p:nvCxnSpPr>
        <p:spPr bwMode="auto">
          <a:xfrm flipH="1">
            <a:off x="179388" y="1004888"/>
            <a:ext cx="3959225"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5083" name="AutoShape 27"/>
          <p:cNvCxnSpPr>
            <a:cxnSpLocks noChangeShapeType="1"/>
            <a:stCxn id="45075" idx="3"/>
            <a:endCxn id="45081" idx="0"/>
          </p:cNvCxnSpPr>
          <p:nvPr/>
        </p:nvCxnSpPr>
        <p:spPr bwMode="auto">
          <a:xfrm>
            <a:off x="4821238" y="1004888"/>
            <a:ext cx="3995737"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5090" name="Line 34"/>
          <p:cNvSpPr>
            <a:spLocks noChangeShapeType="1"/>
          </p:cNvSpPr>
          <p:nvPr/>
        </p:nvSpPr>
        <p:spPr bwMode="auto">
          <a:xfrm>
            <a:off x="2338388" y="1366838"/>
            <a:ext cx="0" cy="539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5091" name="Text Box 35"/>
          <p:cNvSpPr txBox="1">
            <a:spLocks noChangeArrowheads="1"/>
          </p:cNvSpPr>
          <p:nvPr/>
        </p:nvSpPr>
        <p:spPr bwMode="auto">
          <a:xfrm>
            <a:off x="3057525" y="1258888"/>
            <a:ext cx="6826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a:cs typeface="+mn-cs"/>
              </a:rPr>
              <a:t>8 bits</a:t>
            </a:r>
          </a:p>
        </p:txBody>
      </p:sp>
      <p:cxnSp>
        <p:nvCxnSpPr>
          <p:cNvPr id="45092" name="AutoShape 36"/>
          <p:cNvCxnSpPr>
            <a:cxnSpLocks noChangeShapeType="1"/>
            <a:stCxn id="45091" idx="1"/>
            <a:endCxn id="45090" idx="0"/>
          </p:cNvCxnSpPr>
          <p:nvPr/>
        </p:nvCxnSpPr>
        <p:spPr bwMode="auto">
          <a:xfrm flipH="1">
            <a:off x="2338388" y="1365250"/>
            <a:ext cx="719137" cy="1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5093" name="AutoShape 37"/>
          <p:cNvCxnSpPr>
            <a:cxnSpLocks noChangeShapeType="1"/>
            <a:stCxn id="45091" idx="3"/>
            <a:endCxn id="45072" idx="0"/>
          </p:cNvCxnSpPr>
          <p:nvPr/>
        </p:nvCxnSpPr>
        <p:spPr bwMode="auto">
          <a:xfrm>
            <a:off x="3740150" y="1365250"/>
            <a:ext cx="757238" cy="1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5094" name="Text Box 38"/>
          <p:cNvSpPr txBox="1">
            <a:spLocks noChangeArrowheads="1"/>
          </p:cNvSpPr>
          <p:nvPr/>
        </p:nvSpPr>
        <p:spPr bwMode="auto">
          <a:xfrm>
            <a:off x="1798638" y="2517775"/>
            <a:ext cx="5614987"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a:cs typeface="+mn-cs"/>
              </a:rPr>
              <a:t>ICMP </a:t>
            </a:r>
            <a:r>
              <a:rPr lang="fr-FR">
                <a:cs typeface="+mn-cs"/>
                <a:sym typeface="Wingdings" charset="0"/>
              </a:rPr>
              <a:t> </a:t>
            </a:r>
            <a:r>
              <a:rPr lang="fr-FR" b="1">
                <a:cs typeface="+mn-cs"/>
              </a:rPr>
              <a:t>I</a:t>
            </a:r>
            <a:r>
              <a:rPr lang="fr-FR">
                <a:cs typeface="+mn-cs"/>
              </a:rPr>
              <a:t>nternet </a:t>
            </a:r>
            <a:r>
              <a:rPr lang="fr-FR" b="1">
                <a:cs typeface="+mn-cs"/>
              </a:rPr>
              <a:t>C</a:t>
            </a:r>
            <a:r>
              <a:rPr lang="fr-FR">
                <a:cs typeface="+mn-cs"/>
              </a:rPr>
              <a:t>ontrol </a:t>
            </a:r>
            <a:r>
              <a:rPr lang="fr-FR" b="1">
                <a:cs typeface="+mn-cs"/>
              </a:rPr>
              <a:t>M</a:t>
            </a:r>
            <a:r>
              <a:rPr lang="fr-FR">
                <a:cs typeface="+mn-cs"/>
              </a:rPr>
              <a:t>essage </a:t>
            </a:r>
            <a:r>
              <a:rPr lang="fr-FR" b="1">
                <a:cs typeface="+mn-cs"/>
              </a:rPr>
              <a:t>P</a:t>
            </a:r>
            <a:r>
              <a:rPr lang="fr-FR">
                <a:cs typeface="+mn-cs"/>
              </a:rPr>
              <a:t>rotocole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ate Placeholder 2"/>
          <p:cNvSpPr>
            <a:spLocks noGrp="1"/>
          </p:cNvSpPr>
          <p:nvPr>
            <p:ph type="dt" sz="quarter" idx="10"/>
          </p:nvPr>
        </p:nvSpPr>
        <p:spPr/>
        <p:txBody>
          <a:bodyPr/>
          <a:lstStyle/>
          <a:p>
            <a:pPr>
              <a:defRPr/>
            </a:pPr>
            <a:r>
              <a:rPr lang="fr-FR"/>
              <a:t>© </a:t>
            </a:r>
            <a:fld id="{20C05557-FEAF-FE4D-B563-34DABF925A98}" type="datetime1">
              <a:rPr lang="en-US"/>
              <a:pPr>
                <a:defRPr/>
              </a:pPr>
              <a:t>28/02/16</a:t>
            </a:fld>
            <a:r>
              <a:rPr lang="fr-FR"/>
              <a:t>, </a:t>
            </a:r>
          </a:p>
        </p:txBody>
      </p:sp>
      <p:sp>
        <p:nvSpPr>
          <p:cNvPr id="29" name="Footer Placeholder 3"/>
          <p:cNvSpPr>
            <a:spLocks noGrp="1"/>
          </p:cNvSpPr>
          <p:nvPr>
            <p:ph type="ftr" sz="quarter" idx="11"/>
          </p:nvPr>
        </p:nvSpPr>
        <p:spPr/>
        <p:txBody>
          <a:bodyPr/>
          <a:lstStyle/>
          <a:p>
            <a:pPr>
              <a:defRPr/>
            </a:pPr>
            <a:r>
              <a:rPr lang="fr-FR"/>
              <a:t>Georgios Arhodakis - Université Paris Dauphine</a:t>
            </a:r>
          </a:p>
        </p:txBody>
      </p:sp>
      <p:sp>
        <p:nvSpPr>
          <p:cNvPr id="30" name="Slide Number Placeholder 4"/>
          <p:cNvSpPr>
            <a:spLocks noGrp="1"/>
          </p:cNvSpPr>
          <p:nvPr>
            <p:ph type="sldNum" sz="quarter" idx="12"/>
          </p:nvPr>
        </p:nvSpPr>
        <p:spPr/>
        <p:txBody>
          <a:bodyPr/>
          <a:lstStyle/>
          <a:p>
            <a:pPr>
              <a:defRPr/>
            </a:pPr>
            <a:fld id="{10313AB2-9DA0-2840-B7C4-7C89205A877A}" type="slidenum">
              <a:rPr lang="fr-FR"/>
              <a:pPr>
                <a:defRPr/>
              </a:pPr>
              <a:t>39</a:t>
            </a:fld>
            <a:endParaRPr lang="fr-FR"/>
          </a:p>
        </p:txBody>
      </p:sp>
      <p:sp>
        <p:nvSpPr>
          <p:cNvPr id="48130"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smtClean="0">
                <a:cs typeface="+mj-cs"/>
              </a:rPr>
              <a:t>ICMP</a:t>
            </a:r>
            <a:r>
              <a:rPr lang="fr-FR" sz="3200" smtClean="0">
                <a:cs typeface="+mj-cs"/>
              </a:rPr>
              <a:t> – exemple </a:t>
            </a:r>
            <a:r>
              <a:rPr lang="fr-FR" sz="3200" i="1" smtClean="0">
                <a:cs typeface="+mj-cs"/>
              </a:rPr>
              <a:t>ping</a:t>
            </a:r>
          </a:p>
        </p:txBody>
      </p:sp>
      <p:sp>
        <p:nvSpPr>
          <p:cNvPr id="48131" name="Text Box 3"/>
          <p:cNvSpPr txBox="1">
            <a:spLocks noChangeArrowheads="1"/>
          </p:cNvSpPr>
          <p:nvPr/>
        </p:nvSpPr>
        <p:spPr bwMode="auto">
          <a:xfrm>
            <a:off x="179388" y="2878138"/>
            <a:ext cx="8686800"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just">
              <a:lnSpc>
                <a:spcPct val="150000"/>
              </a:lnSpc>
              <a:defRPr/>
            </a:pPr>
            <a:r>
              <a:rPr lang="fr-FR" sz="1600" b="1">
                <a:cs typeface="+mn-cs"/>
              </a:rPr>
              <a:t>Type du message </a:t>
            </a:r>
            <a:r>
              <a:rPr lang="fr-FR" sz="1600" b="1" i="1">
                <a:cs typeface="+mn-cs"/>
              </a:rPr>
              <a:t>ICMP </a:t>
            </a:r>
            <a:r>
              <a:rPr lang="fr-FR" sz="1600">
                <a:cs typeface="+mn-cs"/>
              </a:rPr>
              <a:t>: 0 = Echo Reply,  8 = Echo Request</a:t>
            </a:r>
          </a:p>
          <a:p>
            <a:pPr algn="just">
              <a:lnSpc>
                <a:spcPct val="150000"/>
              </a:lnSpc>
              <a:defRPr/>
            </a:pPr>
            <a:r>
              <a:rPr lang="fr-FR" sz="1600" b="1">
                <a:cs typeface="+mn-cs"/>
              </a:rPr>
              <a:t>Code du message </a:t>
            </a:r>
            <a:r>
              <a:rPr lang="fr-FR" sz="1600" b="1" i="1">
                <a:cs typeface="+mn-cs"/>
              </a:rPr>
              <a:t>ICMP </a:t>
            </a:r>
            <a:r>
              <a:rPr lang="fr-FR" sz="1600">
                <a:cs typeface="+mn-cs"/>
              </a:rPr>
              <a:t>: 0</a:t>
            </a:r>
            <a:endParaRPr lang="fr-FR" sz="1600" i="1">
              <a:cs typeface="+mn-cs"/>
            </a:endParaRPr>
          </a:p>
          <a:p>
            <a:pPr algn="just">
              <a:lnSpc>
                <a:spcPct val="150000"/>
              </a:lnSpc>
              <a:defRPr/>
            </a:pPr>
            <a:r>
              <a:rPr lang="fr-FR" sz="1600" b="1">
                <a:cs typeface="+mn-cs"/>
              </a:rPr>
              <a:t>Identificateur et numéro de séquence </a:t>
            </a:r>
            <a:r>
              <a:rPr lang="fr-FR" sz="1600" b="1" i="1">
                <a:cs typeface="+mn-cs"/>
              </a:rPr>
              <a:t>ICMP </a:t>
            </a:r>
            <a:r>
              <a:rPr lang="fr-FR" sz="1600">
                <a:cs typeface="+mn-cs"/>
              </a:rPr>
              <a:t>: utilisés par l</a:t>
            </a:r>
            <a:r>
              <a:rPr lang="ja-JP" altLang="fr-FR" sz="1600">
                <a:latin typeface="Arial"/>
                <a:cs typeface="+mn-cs"/>
              </a:rPr>
              <a:t>’</a:t>
            </a:r>
            <a:r>
              <a:rPr lang="fr-FR" sz="1600">
                <a:cs typeface="+mn-cs"/>
              </a:rPr>
              <a:t>expéditeur pour trouver la correspondance « </a:t>
            </a:r>
            <a:r>
              <a:rPr lang="fr-FR" sz="1600" u="sng">
                <a:effectLst>
                  <a:outerShdw blurRad="38100" dist="38100" dir="2700000" algn="tl">
                    <a:srgbClr val="DDDDDD"/>
                  </a:outerShdw>
                </a:effectLst>
                <a:cs typeface="+mn-cs"/>
              </a:rPr>
              <a:t>requête / réponse</a:t>
            </a:r>
            <a:r>
              <a:rPr lang="fr-FR" sz="1600">
                <a:cs typeface="+mn-cs"/>
              </a:rPr>
              <a:t> ».</a:t>
            </a:r>
          </a:p>
          <a:p>
            <a:pPr algn="just">
              <a:lnSpc>
                <a:spcPct val="150000"/>
              </a:lnSpc>
              <a:defRPr/>
            </a:pPr>
            <a:r>
              <a:rPr lang="fr-FR" sz="1600" b="1">
                <a:cs typeface="+mn-cs"/>
              </a:rPr>
              <a:t>Données </a:t>
            </a:r>
            <a:r>
              <a:rPr lang="fr-FR" sz="1600" b="1" i="1">
                <a:cs typeface="+mn-cs"/>
              </a:rPr>
              <a:t>ICMP </a:t>
            </a:r>
            <a:r>
              <a:rPr lang="fr-FR" sz="1600">
                <a:cs typeface="+mn-cs"/>
              </a:rPr>
              <a:t>: Données à retourner à l</a:t>
            </a:r>
            <a:r>
              <a:rPr lang="ja-JP" altLang="fr-FR" sz="1600">
                <a:latin typeface="Arial"/>
                <a:cs typeface="+mn-cs"/>
              </a:rPr>
              <a:t>’</a:t>
            </a:r>
            <a:r>
              <a:rPr lang="fr-FR" sz="1600">
                <a:cs typeface="+mn-cs"/>
              </a:rPr>
              <a:t>expéditeur. « Echo reply » retourne toujours les mêmes données reçues lors de la requête. La longueur est variable.</a:t>
            </a:r>
            <a:endParaRPr lang="fr-FR" sz="1600">
              <a:solidFill>
                <a:srgbClr val="009900"/>
              </a:solidFill>
              <a:cs typeface="+mn-cs"/>
              <a:sym typeface="Symbol" charset="0"/>
            </a:endParaRPr>
          </a:p>
        </p:txBody>
      </p:sp>
      <p:sp>
        <p:nvSpPr>
          <p:cNvPr id="48132" name="Text Box 4"/>
          <p:cNvSpPr txBox="1">
            <a:spLocks noChangeArrowheads="1"/>
          </p:cNvSpPr>
          <p:nvPr/>
        </p:nvSpPr>
        <p:spPr bwMode="auto">
          <a:xfrm>
            <a:off x="4497388" y="1619250"/>
            <a:ext cx="4318000" cy="360363"/>
          </a:xfrm>
          <a:prstGeom prst="rect">
            <a:avLst/>
          </a:prstGeom>
          <a:solidFill>
            <a:srgbClr val="CCFFFF"/>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Séquence de contrôle ICMP</a:t>
            </a:r>
          </a:p>
        </p:txBody>
      </p:sp>
      <p:sp>
        <p:nvSpPr>
          <p:cNvPr id="48133" name="Text Box 5"/>
          <p:cNvSpPr txBox="1">
            <a:spLocks noChangeArrowheads="1"/>
          </p:cNvSpPr>
          <p:nvPr/>
        </p:nvSpPr>
        <p:spPr bwMode="auto">
          <a:xfrm>
            <a:off x="179388" y="1619250"/>
            <a:ext cx="2159000" cy="360363"/>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400" b="1">
                <a:cs typeface="+mn-cs"/>
              </a:rPr>
              <a:t>Type (8 ou 0)</a:t>
            </a:r>
            <a:endParaRPr lang="fr-FR" sz="1400" b="1" i="1">
              <a:cs typeface="+mn-cs"/>
            </a:endParaRPr>
          </a:p>
        </p:txBody>
      </p:sp>
      <p:sp>
        <p:nvSpPr>
          <p:cNvPr id="48134" name="Text Box 6"/>
          <p:cNvSpPr txBox="1">
            <a:spLocks noChangeArrowheads="1"/>
          </p:cNvSpPr>
          <p:nvPr/>
        </p:nvSpPr>
        <p:spPr bwMode="auto">
          <a:xfrm>
            <a:off x="179388" y="2338388"/>
            <a:ext cx="8637587" cy="360362"/>
          </a:xfrm>
          <a:prstGeom prst="rect">
            <a:avLst/>
          </a:prstGeom>
          <a:solidFill>
            <a:srgbClr val="DDDDD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Données :::</a:t>
            </a:r>
          </a:p>
        </p:txBody>
      </p:sp>
      <p:sp>
        <p:nvSpPr>
          <p:cNvPr id="48135" name="Text Box 7"/>
          <p:cNvSpPr txBox="1">
            <a:spLocks noChangeArrowheads="1"/>
          </p:cNvSpPr>
          <p:nvPr/>
        </p:nvSpPr>
        <p:spPr bwMode="auto">
          <a:xfrm>
            <a:off x="2338388" y="1619250"/>
            <a:ext cx="2159000" cy="360363"/>
          </a:xfrm>
          <a:prstGeom prst="rect">
            <a:avLst/>
          </a:prstGeom>
          <a:solidFill>
            <a:srgbClr val="FFCCFF"/>
          </a:solidFill>
          <a:ln w="38100" cmpd="dbl">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400" b="1">
                <a:cs typeface="+mn-cs"/>
              </a:rPr>
              <a:t>Code (0)</a:t>
            </a:r>
            <a:endParaRPr lang="fr-FR" sz="1400" b="1" i="1">
              <a:cs typeface="+mn-cs"/>
            </a:endParaRPr>
          </a:p>
        </p:txBody>
      </p:sp>
      <p:sp>
        <p:nvSpPr>
          <p:cNvPr id="48136" name="Line 8"/>
          <p:cNvSpPr>
            <a:spLocks noChangeShapeType="1"/>
          </p:cNvSpPr>
          <p:nvPr/>
        </p:nvSpPr>
        <p:spPr bwMode="auto">
          <a:xfrm>
            <a:off x="8816975" y="1366838"/>
            <a:ext cx="0" cy="7191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8137" name="Line 9"/>
          <p:cNvSpPr>
            <a:spLocks noChangeShapeType="1"/>
          </p:cNvSpPr>
          <p:nvPr/>
        </p:nvSpPr>
        <p:spPr bwMode="auto">
          <a:xfrm>
            <a:off x="179388" y="1006475"/>
            <a:ext cx="0" cy="12588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8138" name="Line 10"/>
          <p:cNvSpPr>
            <a:spLocks noChangeShapeType="1"/>
          </p:cNvSpPr>
          <p:nvPr/>
        </p:nvSpPr>
        <p:spPr bwMode="auto">
          <a:xfrm>
            <a:off x="4497388" y="1366838"/>
            <a:ext cx="0" cy="539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8139" name="Text Box 11"/>
          <p:cNvSpPr txBox="1">
            <a:spLocks noChangeArrowheads="1"/>
          </p:cNvSpPr>
          <p:nvPr/>
        </p:nvSpPr>
        <p:spPr bwMode="auto">
          <a:xfrm>
            <a:off x="971550" y="1258888"/>
            <a:ext cx="6826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a:cs typeface="+mn-cs"/>
              </a:rPr>
              <a:t>8 bits</a:t>
            </a:r>
          </a:p>
        </p:txBody>
      </p:sp>
      <p:sp>
        <p:nvSpPr>
          <p:cNvPr id="48140" name="Text Box 12"/>
          <p:cNvSpPr txBox="1">
            <a:spLocks noChangeArrowheads="1"/>
          </p:cNvSpPr>
          <p:nvPr/>
        </p:nvSpPr>
        <p:spPr bwMode="auto">
          <a:xfrm>
            <a:off x="6297613" y="1258888"/>
            <a:ext cx="6826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a:cs typeface="+mn-cs"/>
              </a:rPr>
              <a:t>16 bits</a:t>
            </a:r>
          </a:p>
        </p:txBody>
      </p:sp>
      <p:sp>
        <p:nvSpPr>
          <p:cNvPr id="48141" name="Text Box 13"/>
          <p:cNvSpPr txBox="1">
            <a:spLocks noChangeArrowheads="1"/>
          </p:cNvSpPr>
          <p:nvPr/>
        </p:nvSpPr>
        <p:spPr bwMode="auto">
          <a:xfrm>
            <a:off x="4138613" y="898525"/>
            <a:ext cx="6826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a:cs typeface="+mn-cs"/>
              </a:rPr>
              <a:t>32 bits</a:t>
            </a:r>
          </a:p>
        </p:txBody>
      </p:sp>
      <p:sp>
        <p:nvSpPr>
          <p:cNvPr id="48142" name="Line 14"/>
          <p:cNvSpPr>
            <a:spLocks noChangeShapeType="1"/>
          </p:cNvSpPr>
          <p:nvPr/>
        </p:nvSpPr>
        <p:spPr bwMode="auto">
          <a:xfrm>
            <a:off x="179388" y="1366838"/>
            <a:ext cx="0" cy="719137"/>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48143" name="AutoShape 15"/>
          <p:cNvCxnSpPr>
            <a:cxnSpLocks noChangeShapeType="1"/>
            <a:stCxn id="48139" idx="1"/>
            <a:endCxn id="48142" idx="0"/>
          </p:cNvCxnSpPr>
          <p:nvPr/>
        </p:nvCxnSpPr>
        <p:spPr bwMode="auto">
          <a:xfrm flipH="1">
            <a:off x="179388" y="1365250"/>
            <a:ext cx="792162" cy="1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8144" name="AutoShape 16"/>
          <p:cNvCxnSpPr>
            <a:cxnSpLocks noChangeShapeType="1"/>
            <a:stCxn id="48139" idx="3"/>
            <a:endCxn id="48150" idx="0"/>
          </p:cNvCxnSpPr>
          <p:nvPr/>
        </p:nvCxnSpPr>
        <p:spPr bwMode="auto">
          <a:xfrm>
            <a:off x="1654175" y="1365250"/>
            <a:ext cx="684213" cy="1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8145" name="AutoShape 17"/>
          <p:cNvCxnSpPr>
            <a:cxnSpLocks noChangeShapeType="1"/>
            <a:stCxn id="48140" idx="1"/>
            <a:endCxn id="48138" idx="0"/>
          </p:cNvCxnSpPr>
          <p:nvPr/>
        </p:nvCxnSpPr>
        <p:spPr bwMode="auto">
          <a:xfrm flipH="1">
            <a:off x="4497388" y="1365250"/>
            <a:ext cx="1800225" cy="1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8146" name="AutoShape 18"/>
          <p:cNvCxnSpPr>
            <a:cxnSpLocks noChangeShapeType="1"/>
            <a:stCxn id="48140" idx="3"/>
            <a:endCxn id="48136" idx="0"/>
          </p:cNvCxnSpPr>
          <p:nvPr/>
        </p:nvCxnSpPr>
        <p:spPr bwMode="auto">
          <a:xfrm>
            <a:off x="6980238" y="1365250"/>
            <a:ext cx="1836737" cy="1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8147" name="Line 19"/>
          <p:cNvSpPr>
            <a:spLocks noChangeShapeType="1"/>
          </p:cNvSpPr>
          <p:nvPr/>
        </p:nvSpPr>
        <p:spPr bwMode="auto">
          <a:xfrm>
            <a:off x="8816975" y="1006475"/>
            <a:ext cx="0" cy="12588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48148" name="AutoShape 20"/>
          <p:cNvCxnSpPr>
            <a:cxnSpLocks noChangeShapeType="1"/>
            <a:stCxn id="48141" idx="1"/>
            <a:endCxn id="48137" idx="0"/>
          </p:cNvCxnSpPr>
          <p:nvPr/>
        </p:nvCxnSpPr>
        <p:spPr bwMode="auto">
          <a:xfrm flipH="1">
            <a:off x="179388" y="1004888"/>
            <a:ext cx="3959225"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8149" name="AutoShape 21"/>
          <p:cNvCxnSpPr>
            <a:cxnSpLocks noChangeShapeType="1"/>
            <a:stCxn id="48141" idx="3"/>
            <a:endCxn id="48147" idx="0"/>
          </p:cNvCxnSpPr>
          <p:nvPr/>
        </p:nvCxnSpPr>
        <p:spPr bwMode="auto">
          <a:xfrm>
            <a:off x="4821238" y="1004888"/>
            <a:ext cx="3995737"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8150" name="Line 22"/>
          <p:cNvSpPr>
            <a:spLocks noChangeShapeType="1"/>
          </p:cNvSpPr>
          <p:nvPr/>
        </p:nvSpPr>
        <p:spPr bwMode="auto">
          <a:xfrm>
            <a:off x="2338388" y="1366838"/>
            <a:ext cx="0" cy="539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8151" name="Text Box 23"/>
          <p:cNvSpPr txBox="1">
            <a:spLocks noChangeArrowheads="1"/>
          </p:cNvSpPr>
          <p:nvPr/>
        </p:nvSpPr>
        <p:spPr bwMode="auto">
          <a:xfrm>
            <a:off x="3057525" y="1258888"/>
            <a:ext cx="6826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a:cs typeface="+mn-cs"/>
              </a:rPr>
              <a:t>8 bits</a:t>
            </a:r>
          </a:p>
        </p:txBody>
      </p:sp>
      <p:cxnSp>
        <p:nvCxnSpPr>
          <p:cNvPr id="48152" name="AutoShape 24"/>
          <p:cNvCxnSpPr>
            <a:cxnSpLocks noChangeShapeType="1"/>
            <a:stCxn id="48151" idx="1"/>
            <a:endCxn id="48150" idx="0"/>
          </p:cNvCxnSpPr>
          <p:nvPr/>
        </p:nvCxnSpPr>
        <p:spPr bwMode="auto">
          <a:xfrm flipH="1">
            <a:off x="2338388" y="1365250"/>
            <a:ext cx="719137" cy="1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8153" name="AutoShape 25"/>
          <p:cNvCxnSpPr>
            <a:cxnSpLocks noChangeShapeType="1"/>
            <a:stCxn id="48151" idx="3"/>
            <a:endCxn id="48138" idx="0"/>
          </p:cNvCxnSpPr>
          <p:nvPr/>
        </p:nvCxnSpPr>
        <p:spPr bwMode="auto">
          <a:xfrm>
            <a:off x="3740150" y="1365250"/>
            <a:ext cx="757238" cy="1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8155" name="Text Box 27"/>
          <p:cNvSpPr txBox="1">
            <a:spLocks noChangeArrowheads="1"/>
          </p:cNvSpPr>
          <p:nvPr/>
        </p:nvSpPr>
        <p:spPr bwMode="auto">
          <a:xfrm>
            <a:off x="4497388" y="1978025"/>
            <a:ext cx="4318000" cy="360363"/>
          </a:xfrm>
          <a:prstGeom prst="rect">
            <a:avLst/>
          </a:prstGeom>
          <a:solidFill>
            <a:srgbClr val="EAEAEA"/>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Numéro de séquence</a:t>
            </a:r>
          </a:p>
        </p:txBody>
      </p:sp>
      <p:sp>
        <p:nvSpPr>
          <p:cNvPr id="48156" name="Text Box 28"/>
          <p:cNvSpPr txBox="1">
            <a:spLocks noChangeArrowheads="1"/>
          </p:cNvSpPr>
          <p:nvPr/>
        </p:nvSpPr>
        <p:spPr bwMode="auto">
          <a:xfrm>
            <a:off x="179388" y="1978025"/>
            <a:ext cx="4318000" cy="360363"/>
          </a:xfrm>
          <a:prstGeom prst="rect">
            <a:avLst/>
          </a:prstGeom>
          <a:solidFill>
            <a:srgbClr val="FFFFFF"/>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Identificateur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Date Placeholder 2"/>
          <p:cNvSpPr>
            <a:spLocks noGrp="1"/>
          </p:cNvSpPr>
          <p:nvPr>
            <p:ph type="dt" sz="quarter" idx="10"/>
          </p:nvPr>
        </p:nvSpPr>
        <p:spPr/>
        <p:txBody>
          <a:bodyPr/>
          <a:lstStyle/>
          <a:p>
            <a:pPr>
              <a:defRPr/>
            </a:pPr>
            <a:r>
              <a:rPr lang="fr-FR"/>
              <a:t>© </a:t>
            </a:r>
            <a:fld id="{9FFCC581-BFD1-0146-8BDC-5A3CCE73FD83}" type="datetime1">
              <a:rPr lang="en-US"/>
              <a:pPr>
                <a:defRPr/>
              </a:pPr>
              <a:t>28/02/16</a:t>
            </a:fld>
            <a:r>
              <a:rPr lang="fr-FR"/>
              <a:t>, </a:t>
            </a:r>
          </a:p>
        </p:txBody>
      </p:sp>
      <p:sp>
        <p:nvSpPr>
          <p:cNvPr id="92" name="Footer Placeholder 3"/>
          <p:cNvSpPr>
            <a:spLocks noGrp="1"/>
          </p:cNvSpPr>
          <p:nvPr>
            <p:ph type="ftr" sz="quarter" idx="11"/>
          </p:nvPr>
        </p:nvSpPr>
        <p:spPr/>
        <p:txBody>
          <a:bodyPr/>
          <a:lstStyle/>
          <a:p>
            <a:pPr>
              <a:defRPr/>
            </a:pPr>
            <a:r>
              <a:rPr lang="fr-FR"/>
              <a:t>Georgios Arhodakis - Université Paris Dauphine</a:t>
            </a:r>
          </a:p>
        </p:txBody>
      </p:sp>
      <p:sp>
        <p:nvSpPr>
          <p:cNvPr id="93" name="Slide Number Placeholder 4"/>
          <p:cNvSpPr>
            <a:spLocks noGrp="1"/>
          </p:cNvSpPr>
          <p:nvPr>
            <p:ph type="sldNum" sz="quarter" idx="12"/>
          </p:nvPr>
        </p:nvSpPr>
        <p:spPr/>
        <p:txBody>
          <a:bodyPr/>
          <a:lstStyle/>
          <a:p>
            <a:pPr>
              <a:defRPr/>
            </a:pPr>
            <a:fld id="{126D9759-653B-554E-8D7A-A3F3404C10D7}" type="slidenum">
              <a:rPr lang="fr-FR"/>
              <a:pPr>
                <a:defRPr/>
              </a:pPr>
              <a:t>4</a:t>
            </a:fld>
            <a:endParaRPr lang="fr-FR"/>
          </a:p>
        </p:txBody>
      </p:sp>
      <p:sp>
        <p:nvSpPr>
          <p:cNvPr id="11266"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smtClean="0">
                <a:cs typeface="+mj-cs"/>
              </a:rPr>
              <a:t>Trame générique Ethernet &amp; 802.3</a:t>
            </a:r>
            <a:endParaRPr lang="fr-FR" sz="4000" i="1" smtClean="0">
              <a:cs typeface="+mj-cs"/>
            </a:endParaRPr>
          </a:p>
        </p:txBody>
      </p:sp>
      <p:sp>
        <p:nvSpPr>
          <p:cNvPr id="11267" name="Text Box 3"/>
          <p:cNvSpPr txBox="1">
            <a:spLocks noChangeArrowheads="1"/>
          </p:cNvSpPr>
          <p:nvPr/>
        </p:nvSpPr>
        <p:spPr bwMode="auto">
          <a:xfrm>
            <a:off x="8096250" y="1798638"/>
            <a:ext cx="958850"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FCS</a:t>
            </a:r>
          </a:p>
        </p:txBody>
      </p:sp>
      <p:sp>
        <p:nvSpPr>
          <p:cNvPr id="11275" name="Text Box 11"/>
          <p:cNvSpPr txBox="1">
            <a:spLocks noChangeArrowheads="1"/>
          </p:cNvSpPr>
          <p:nvPr/>
        </p:nvSpPr>
        <p:spPr bwMode="auto">
          <a:xfrm>
            <a:off x="4410075" y="1798638"/>
            <a:ext cx="638175"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a:t>
            </a:r>
          </a:p>
        </p:txBody>
      </p:sp>
      <p:sp>
        <p:nvSpPr>
          <p:cNvPr id="11277" name="Text Box 13"/>
          <p:cNvSpPr txBox="1">
            <a:spLocks noChangeArrowheads="1"/>
          </p:cNvSpPr>
          <p:nvPr/>
        </p:nvSpPr>
        <p:spPr bwMode="auto">
          <a:xfrm>
            <a:off x="5049838" y="1798638"/>
            <a:ext cx="3059112"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46 octets </a:t>
            </a:r>
            <a:r>
              <a:rPr lang="fr-FR" sz="1600" b="1">
                <a:cs typeface="+mn-cs"/>
                <a:sym typeface="Symbol" charset="0"/>
              </a:rPr>
              <a:t> Données  1500 octets</a:t>
            </a:r>
            <a:endParaRPr lang="fr-FR" sz="1600" b="1">
              <a:cs typeface="+mn-cs"/>
            </a:endParaRPr>
          </a:p>
        </p:txBody>
      </p:sp>
      <p:sp>
        <p:nvSpPr>
          <p:cNvPr id="11278" name="Line 14"/>
          <p:cNvSpPr>
            <a:spLocks noChangeShapeType="1"/>
          </p:cNvSpPr>
          <p:nvPr/>
        </p:nvSpPr>
        <p:spPr bwMode="auto">
          <a:xfrm>
            <a:off x="9067800" y="1546225"/>
            <a:ext cx="0" cy="7191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1279" name="Line 15"/>
          <p:cNvSpPr>
            <a:spLocks noChangeShapeType="1"/>
          </p:cNvSpPr>
          <p:nvPr/>
        </p:nvSpPr>
        <p:spPr bwMode="auto">
          <a:xfrm>
            <a:off x="1855788" y="1187450"/>
            <a:ext cx="0" cy="900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1280" name="Line 16"/>
          <p:cNvSpPr>
            <a:spLocks noChangeShapeType="1"/>
          </p:cNvSpPr>
          <p:nvPr/>
        </p:nvSpPr>
        <p:spPr bwMode="auto">
          <a:xfrm>
            <a:off x="5049838" y="1546225"/>
            <a:ext cx="0" cy="539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1281" name="Text Box 17"/>
          <p:cNvSpPr txBox="1">
            <a:spLocks noChangeArrowheads="1"/>
          </p:cNvSpPr>
          <p:nvPr/>
        </p:nvSpPr>
        <p:spPr bwMode="auto">
          <a:xfrm>
            <a:off x="2206625" y="1438275"/>
            <a:ext cx="6064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a:cs typeface="+mn-cs"/>
              </a:rPr>
              <a:t>6 octets</a:t>
            </a:r>
          </a:p>
        </p:txBody>
      </p:sp>
      <p:sp>
        <p:nvSpPr>
          <p:cNvPr id="11282" name="Text Box 18"/>
          <p:cNvSpPr txBox="1">
            <a:spLocks noChangeArrowheads="1"/>
          </p:cNvSpPr>
          <p:nvPr/>
        </p:nvSpPr>
        <p:spPr bwMode="auto">
          <a:xfrm>
            <a:off x="4522788" y="1331913"/>
            <a:ext cx="415925"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200" b="1">
                <a:cs typeface="+mn-cs"/>
              </a:rPr>
              <a:t>2</a:t>
            </a:r>
          </a:p>
          <a:p>
            <a:pPr algn="ctr">
              <a:defRPr/>
            </a:pPr>
            <a:r>
              <a:rPr lang="fr-FR" sz="1200" b="1">
                <a:cs typeface="+mn-cs"/>
              </a:rPr>
              <a:t>octets</a:t>
            </a:r>
          </a:p>
        </p:txBody>
      </p:sp>
      <p:sp>
        <p:nvSpPr>
          <p:cNvPr id="11283" name="Text Box 19"/>
          <p:cNvSpPr txBox="1">
            <a:spLocks noChangeArrowheads="1"/>
          </p:cNvSpPr>
          <p:nvPr/>
        </p:nvSpPr>
        <p:spPr bwMode="auto">
          <a:xfrm>
            <a:off x="4027488" y="973138"/>
            <a:ext cx="3516312"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a:cs typeface="+mn-cs"/>
                <a:sym typeface="Symbol" charset="0"/>
              </a:rPr>
              <a:t>64 octets </a:t>
            </a:r>
            <a:r>
              <a:rPr lang="fr-FR" sz="1400" b="1">
                <a:effectLst>
                  <a:outerShdw blurRad="38100" dist="38100" dir="2700000" algn="tl">
                    <a:srgbClr val="DDDDDD"/>
                  </a:outerShdw>
                </a:effectLst>
                <a:cs typeface="+mn-cs"/>
                <a:sym typeface="Symbol" charset="0"/>
              </a:rPr>
              <a:t></a:t>
            </a:r>
            <a:r>
              <a:rPr lang="fr-FR" sz="1400" b="1">
                <a:cs typeface="+mn-cs"/>
                <a:sym typeface="Symbol" charset="0"/>
              </a:rPr>
              <a:t> </a:t>
            </a:r>
            <a:r>
              <a:rPr lang="fr-FR" sz="1400" b="1">
                <a:cs typeface="+mn-cs"/>
              </a:rPr>
              <a:t>Taille d</a:t>
            </a:r>
            <a:r>
              <a:rPr lang="ja-JP" altLang="fr-FR" sz="1400" b="1">
                <a:latin typeface="Arial"/>
                <a:cs typeface="+mn-cs"/>
              </a:rPr>
              <a:t>’</a:t>
            </a:r>
            <a:r>
              <a:rPr lang="fr-FR" sz="1400" b="1">
                <a:cs typeface="+mn-cs"/>
              </a:rPr>
              <a:t>une trame MAC </a:t>
            </a:r>
            <a:r>
              <a:rPr lang="fr-FR" sz="1400" b="1">
                <a:effectLst>
                  <a:outerShdw blurRad="38100" dist="38100" dir="2700000" algn="tl">
                    <a:srgbClr val="DDDDDD"/>
                  </a:outerShdw>
                </a:effectLst>
                <a:cs typeface="+mn-cs"/>
                <a:sym typeface="Symbol" charset="0"/>
              </a:rPr>
              <a:t></a:t>
            </a:r>
            <a:r>
              <a:rPr lang="fr-FR" sz="1400" b="1">
                <a:cs typeface="+mn-cs"/>
                <a:sym typeface="Symbol" charset="0"/>
              </a:rPr>
              <a:t> 1518 octets</a:t>
            </a:r>
          </a:p>
        </p:txBody>
      </p:sp>
      <p:sp>
        <p:nvSpPr>
          <p:cNvPr id="11284" name="Line 20"/>
          <p:cNvSpPr>
            <a:spLocks noChangeShapeType="1"/>
          </p:cNvSpPr>
          <p:nvPr/>
        </p:nvSpPr>
        <p:spPr bwMode="auto">
          <a:xfrm>
            <a:off x="1855788" y="1546225"/>
            <a:ext cx="0" cy="900113"/>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11285" name="AutoShape 21"/>
          <p:cNvCxnSpPr>
            <a:cxnSpLocks noChangeShapeType="1"/>
            <a:stCxn id="11281" idx="1"/>
            <a:endCxn id="11284" idx="0"/>
          </p:cNvCxnSpPr>
          <p:nvPr/>
        </p:nvCxnSpPr>
        <p:spPr bwMode="auto">
          <a:xfrm flipH="1">
            <a:off x="1855788" y="1544638"/>
            <a:ext cx="350837"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1286" name="AutoShape 22"/>
          <p:cNvCxnSpPr>
            <a:cxnSpLocks noChangeShapeType="1"/>
            <a:stCxn id="11281" idx="3"/>
            <a:endCxn id="11295" idx="0"/>
          </p:cNvCxnSpPr>
          <p:nvPr/>
        </p:nvCxnSpPr>
        <p:spPr bwMode="auto">
          <a:xfrm>
            <a:off x="2813050" y="1544638"/>
            <a:ext cx="320675"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1287" name="AutoShape 23"/>
          <p:cNvCxnSpPr>
            <a:cxnSpLocks noChangeShapeType="1"/>
            <a:stCxn id="11282" idx="1"/>
            <a:endCxn id="11296" idx="0"/>
          </p:cNvCxnSpPr>
          <p:nvPr/>
        </p:nvCxnSpPr>
        <p:spPr bwMode="auto">
          <a:xfrm flipH="1">
            <a:off x="4410075" y="1530350"/>
            <a:ext cx="112713" cy="158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1288" name="AutoShape 24"/>
          <p:cNvCxnSpPr>
            <a:cxnSpLocks noChangeShapeType="1"/>
            <a:stCxn id="11282" idx="3"/>
            <a:endCxn id="11280" idx="0"/>
          </p:cNvCxnSpPr>
          <p:nvPr/>
        </p:nvCxnSpPr>
        <p:spPr bwMode="auto">
          <a:xfrm>
            <a:off x="4938713" y="1530350"/>
            <a:ext cx="111125" cy="158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289" name="Line 25"/>
          <p:cNvSpPr>
            <a:spLocks noChangeShapeType="1"/>
          </p:cNvSpPr>
          <p:nvPr/>
        </p:nvSpPr>
        <p:spPr bwMode="auto">
          <a:xfrm>
            <a:off x="9067800" y="1187450"/>
            <a:ext cx="0" cy="900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11290" name="AutoShape 26"/>
          <p:cNvCxnSpPr>
            <a:cxnSpLocks noChangeShapeType="1"/>
            <a:stCxn id="11283" idx="1"/>
            <a:endCxn id="11279" idx="0"/>
          </p:cNvCxnSpPr>
          <p:nvPr/>
        </p:nvCxnSpPr>
        <p:spPr bwMode="auto">
          <a:xfrm flipH="1">
            <a:off x="1855788" y="1185863"/>
            <a:ext cx="2171700"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1291" name="AutoShape 27"/>
          <p:cNvCxnSpPr>
            <a:cxnSpLocks noChangeShapeType="1"/>
            <a:stCxn id="11283" idx="3"/>
            <a:endCxn id="11289" idx="0"/>
          </p:cNvCxnSpPr>
          <p:nvPr/>
        </p:nvCxnSpPr>
        <p:spPr bwMode="auto">
          <a:xfrm>
            <a:off x="7543800" y="1185863"/>
            <a:ext cx="1524000"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292" name="Text Box 28"/>
          <p:cNvSpPr txBox="1">
            <a:spLocks noChangeArrowheads="1"/>
          </p:cNvSpPr>
          <p:nvPr/>
        </p:nvSpPr>
        <p:spPr bwMode="auto">
          <a:xfrm>
            <a:off x="1855788" y="1798638"/>
            <a:ext cx="1277937"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 Destination</a:t>
            </a:r>
          </a:p>
        </p:txBody>
      </p:sp>
      <p:sp>
        <p:nvSpPr>
          <p:cNvPr id="11293" name="Text Box 29"/>
          <p:cNvSpPr txBox="1">
            <a:spLocks noChangeArrowheads="1"/>
          </p:cNvSpPr>
          <p:nvPr/>
        </p:nvSpPr>
        <p:spPr bwMode="auto">
          <a:xfrm>
            <a:off x="3133725" y="1798638"/>
            <a:ext cx="1277938"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 Source</a:t>
            </a:r>
          </a:p>
        </p:txBody>
      </p:sp>
      <p:sp>
        <p:nvSpPr>
          <p:cNvPr id="11295" name="Line 31"/>
          <p:cNvSpPr>
            <a:spLocks noChangeShapeType="1"/>
          </p:cNvSpPr>
          <p:nvPr/>
        </p:nvSpPr>
        <p:spPr bwMode="auto">
          <a:xfrm>
            <a:off x="3133725" y="1546225"/>
            <a:ext cx="0" cy="539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1296" name="Line 32"/>
          <p:cNvSpPr>
            <a:spLocks noChangeShapeType="1"/>
          </p:cNvSpPr>
          <p:nvPr/>
        </p:nvSpPr>
        <p:spPr bwMode="auto">
          <a:xfrm>
            <a:off x="4410075" y="1546225"/>
            <a:ext cx="0" cy="539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1297" name="Line 33"/>
          <p:cNvSpPr>
            <a:spLocks noChangeShapeType="1"/>
          </p:cNvSpPr>
          <p:nvPr/>
        </p:nvSpPr>
        <p:spPr bwMode="auto">
          <a:xfrm>
            <a:off x="8096250" y="1546225"/>
            <a:ext cx="0" cy="539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1298" name="Text Box 34"/>
          <p:cNvSpPr txBox="1">
            <a:spLocks noChangeArrowheads="1"/>
          </p:cNvSpPr>
          <p:nvPr/>
        </p:nvSpPr>
        <p:spPr bwMode="auto">
          <a:xfrm>
            <a:off x="3484563" y="1438275"/>
            <a:ext cx="6064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a:cs typeface="+mn-cs"/>
              </a:rPr>
              <a:t>6 octets</a:t>
            </a:r>
          </a:p>
        </p:txBody>
      </p:sp>
      <p:cxnSp>
        <p:nvCxnSpPr>
          <p:cNvPr id="11299" name="AutoShape 35"/>
          <p:cNvCxnSpPr>
            <a:cxnSpLocks noChangeShapeType="1"/>
            <a:stCxn id="11298" idx="1"/>
            <a:endCxn id="11295" idx="0"/>
          </p:cNvCxnSpPr>
          <p:nvPr/>
        </p:nvCxnSpPr>
        <p:spPr bwMode="auto">
          <a:xfrm flipH="1">
            <a:off x="3133725" y="1544638"/>
            <a:ext cx="350838"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1300" name="AutoShape 36"/>
          <p:cNvCxnSpPr>
            <a:cxnSpLocks noChangeShapeType="1"/>
            <a:stCxn id="11298" idx="3"/>
            <a:endCxn id="11296" idx="0"/>
          </p:cNvCxnSpPr>
          <p:nvPr/>
        </p:nvCxnSpPr>
        <p:spPr bwMode="auto">
          <a:xfrm>
            <a:off x="4090988" y="1544638"/>
            <a:ext cx="319087"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301" name="Text Box 37"/>
          <p:cNvSpPr txBox="1">
            <a:spLocks noChangeArrowheads="1"/>
          </p:cNvSpPr>
          <p:nvPr/>
        </p:nvSpPr>
        <p:spPr bwMode="auto">
          <a:xfrm>
            <a:off x="8332788" y="1438275"/>
            <a:ext cx="51117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400" b="1">
                <a:cs typeface="+mn-cs"/>
              </a:rPr>
              <a:t>4 octets</a:t>
            </a:r>
          </a:p>
        </p:txBody>
      </p:sp>
      <p:cxnSp>
        <p:nvCxnSpPr>
          <p:cNvPr id="11302" name="AutoShape 38"/>
          <p:cNvCxnSpPr>
            <a:cxnSpLocks noChangeShapeType="1"/>
            <a:stCxn id="11301" idx="1"/>
            <a:endCxn id="11297" idx="0"/>
          </p:cNvCxnSpPr>
          <p:nvPr/>
        </p:nvCxnSpPr>
        <p:spPr bwMode="auto">
          <a:xfrm flipH="1">
            <a:off x="8096250" y="1544638"/>
            <a:ext cx="236538"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1303" name="AutoShape 39"/>
          <p:cNvCxnSpPr>
            <a:cxnSpLocks noChangeShapeType="1"/>
            <a:stCxn id="11301" idx="3"/>
            <a:endCxn id="11278" idx="0"/>
          </p:cNvCxnSpPr>
          <p:nvPr/>
        </p:nvCxnSpPr>
        <p:spPr bwMode="auto">
          <a:xfrm>
            <a:off x="8843963" y="1544638"/>
            <a:ext cx="223837"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319" name="Text Box 55"/>
          <p:cNvSpPr txBox="1">
            <a:spLocks noChangeArrowheads="1"/>
          </p:cNvSpPr>
          <p:nvPr/>
        </p:nvSpPr>
        <p:spPr bwMode="auto">
          <a:xfrm>
            <a:off x="142875" y="1798638"/>
            <a:ext cx="1331913"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Préambule</a:t>
            </a:r>
          </a:p>
        </p:txBody>
      </p:sp>
      <p:sp>
        <p:nvSpPr>
          <p:cNvPr id="11320" name="Text Box 56"/>
          <p:cNvSpPr txBox="1">
            <a:spLocks noChangeArrowheads="1"/>
          </p:cNvSpPr>
          <p:nvPr/>
        </p:nvSpPr>
        <p:spPr bwMode="auto">
          <a:xfrm>
            <a:off x="1474788" y="1798638"/>
            <a:ext cx="360362"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200" b="1">
                <a:cs typeface="+mn-cs"/>
              </a:rPr>
              <a:t>SOF</a:t>
            </a:r>
          </a:p>
        </p:txBody>
      </p:sp>
      <p:sp>
        <p:nvSpPr>
          <p:cNvPr id="11321" name="Line 57"/>
          <p:cNvSpPr>
            <a:spLocks noChangeShapeType="1"/>
          </p:cNvSpPr>
          <p:nvPr/>
        </p:nvSpPr>
        <p:spPr bwMode="auto">
          <a:xfrm>
            <a:off x="142875" y="1546225"/>
            <a:ext cx="0" cy="719138"/>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1322" name="Line 58"/>
          <p:cNvSpPr>
            <a:spLocks noChangeShapeType="1"/>
          </p:cNvSpPr>
          <p:nvPr/>
        </p:nvSpPr>
        <p:spPr bwMode="auto">
          <a:xfrm>
            <a:off x="1474788" y="1546225"/>
            <a:ext cx="0" cy="900113"/>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1323" name="Text Box 59"/>
          <p:cNvSpPr txBox="1">
            <a:spLocks noChangeArrowheads="1"/>
          </p:cNvSpPr>
          <p:nvPr/>
        </p:nvSpPr>
        <p:spPr bwMode="auto">
          <a:xfrm>
            <a:off x="533400" y="1438275"/>
            <a:ext cx="6064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a:cs typeface="+mn-cs"/>
              </a:rPr>
              <a:t>7 octets</a:t>
            </a:r>
          </a:p>
        </p:txBody>
      </p:sp>
      <p:cxnSp>
        <p:nvCxnSpPr>
          <p:cNvPr id="11324" name="AutoShape 60"/>
          <p:cNvCxnSpPr>
            <a:cxnSpLocks noChangeShapeType="1"/>
            <a:stCxn id="11323" idx="1"/>
            <a:endCxn id="11321" idx="0"/>
          </p:cNvCxnSpPr>
          <p:nvPr/>
        </p:nvCxnSpPr>
        <p:spPr bwMode="auto">
          <a:xfrm flipH="1">
            <a:off x="142875" y="1544638"/>
            <a:ext cx="390525"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1325" name="AutoShape 61"/>
          <p:cNvCxnSpPr>
            <a:cxnSpLocks noChangeShapeType="1"/>
            <a:stCxn id="11323" idx="3"/>
            <a:endCxn id="11322" idx="0"/>
          </p:cNvCxnSpPr>
          <p:nvPr/>
        </p:nvCxnSpPr>
        <p:spPr bwMode="auto">
          <a:xfrm>
            <a:off x="1139825" y="1544638"/>
            <a:ext cx="334963"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326" name="Text Box 62"/>
          <p:cNvSpPr txBox="1">
            <a:spLocks noChangeArrowheads="1"/>
          </p:cNvSpPr>
          <p:nvPr/>
        </p:nvSpPr>
        <p:spPr bwMode="auto">
          <a:xfrm>
            <a:off x="1474788" y="2193925"/>
            <a:ext cx="395287"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400" b="1">
                <a:cs typeface="+mn-cs"/>
              </a:rPr>
              <a:t>1 octet</a:t>
            </a:r>
          </a:p>
        </p:txBody>
      </p:sp>
      <p:sp>
        <p:nvSpPr>
          <p:cNvPr id="11327" name="Text Box 63"/>
          <p:cNvSpPr txBox="1">
            <a:spLocks noChangeArrowheads="1"/>
          </p:cNvSpPr>
          <p:nvPr/>
        </p:nvSpPr>
        <p:spPr bwMode="auto">
          <a:xfrm>
            <a:off x="4349750" y="2438400"/>
            <a:ext cx="7556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400" b="1" dirty="0">
                <a:cs typeface="+mn-cs"/>
              </a:rPr>
              <a:t>Type ou Longueur</a:t>
            </a:r>
          </a:p>
        </p:txBody>
      </p:sp>
      <p:cxnSp>
        <p:nvCxnSpPr>
          <p:cNvPr id="11328" name="AutoShape 64"/>
          <p:cNvCxnSpPr>
            <a:cxnSpLocks noChangeShapeType="1"/>
            <a:stCxn id="11327" idx="0"/>
            <a:endCxn id="11275" idx="2"/>
          </p:cNvCxnSpPr>
          <p:nvPr/>
        </p:nvCxnSpPr>
        <p:spPr bwMode="auto">
          <a:xfrm flipV="1">
            <a:off x="4727575" y="2178050"/>
            <a:ext cx="1588" cy="2603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329" name="Text Box 65"/>
          <p:cNvSpPr txBox="1">
            <a:spLocks noChangeArrowheads="1"/>
          </p:cNvSpPr>
          <p:nvPr/>
        </p:nvSpPr>
        <p:spPr bwMode="auto">
          <a:xfrm>
            <a:off x="179388" y="2878138"/>
            <a:ext cx="38560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fr-FR" sz="1600">
                <a:cs typeface="+mn-cs"/>
              </a:rPr>
              <a:t>Préambule </a:t>
            </a:r>
            <a:r>
              <a:rPr lang="fr-FR" sz="1600">
                <a:cs typeface="+mn-cs"/>
                <a:sym typeface="Wingdings" charset="0"/>
              </a:rPr>
              <a:t> 7 octets  de 10101010</a:t>
            </a:r>
            <a:r>
              <a:rPr lang="fr-FR" sz="1600" baseline="-25000">
                <a:cs typeface="+mn-cs"/>
                <a:sym typeface="Wingdings" charset="0"/>
              </a:rPr>
              <a:t>2</a:t>
            </a:r>
            <a:r>
              <a:rPr lang="fr-FR" sz="1600">
                <a:cs typeface="+mn-cs"/>
                <a:sym typeface="Wingdings" charset="0"/>
              </a:rPr>
              <a:t> ou aa</a:t>
            </a:r>
            <a:r>
              <a:rPr lang="fr-FR" sz="1600" baseline="-25000">
                <a:cs typeface="+mn-cs"/>
                <a:sym typeface="Wingdings" charset="0"/>
              </a:rPr>
              <a:t>16</a:t>
            </a:r>
            <a:endParaRPr lang="fr-FR" sz="1600" baseline="-25000">
              <a:cs typeface="+mn-cs"/>
            </a:endParaRPr>
          </a:p>
        </p:txBody>
      </p:sp>
      <p:sp>
        <p:nvSpPr>
          <p:cNvPr id="11330" name="Text Box 66"/>
          <p:cNvSpPr txBox="1">
            <a:spLocks noChangeArrowheads="1"/>
          </p:cNvSpPr>
          <p:nvPr/>
        </p:nvSpPr>
        <p:spPr bwMode="auto">
          <a:xfrm>
            <a:off x="179388" y="3238500"/>
            <a:ext cx="4572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fr-FR" sz="1600" b="1" i="1">
                <a:cs typeface="+mn-cs"/>
              </a:rPr>
              <a:t>Start of Frame</a:t>
            </a:r>
            <a:r>
              <a:rPr lang="fr-FR" sz="1600">
                <a:cs typeface="+mn-cs"/>
              </a:rPr>
              <a:t> (SOF) </a:t>
            </a:r>
            <a:r>
              <a:rPr lang="fr-FR" sz="1600">
                <a:cs typeface="+mn-cs"/>
                <a:sym typeface="Wingdings" charset="0"/>
              </a:rPr>
              <a:t> 1 octet  de 10101011</a:t>
            </a:r>
            <a:r>
              <a:rPr lang="fr-FR" sz="1600" baseline="-25000">
                <a:cs typeface="+mn-cs"/>
                <a:sym typeface="Wingdings" charset="0"/>
              </a:rPr>
              <a:t>2</a:t>
            </a:r>
            <a:r>
              <a:rPr lang="fr-FR" sz="1600">
                <a:cs typeface="+mn-cs"/>
                <a:sym typeface="Wingdings" charset="0"/>
              </a:rPr>
              <a:t> ou ab</a:t>
            </a:r>
            <a:r>
              <a:rPr lang="fr-FR" sz="1600" baseline="-25000">
                <a:cs typeface="+mn-cs"/>
                <a:sym typeface="Wingdings" charset="0"/>
              </a:rPr>
              <a:t>16</a:t>
            </a:r>
            <a:endParaRPr lang="fr-FR" sz="1600" baseline="-25000">
              <a:cs typeface="+mn-cs"/>
            </a:endParaRPr>
          </a:p>
        </p:txBody>
      </p:sp>
      <p:sp>
        <p:nvSpPr>
          <p:cNvPr id="11331" name="Text Box 67"/>
          <p:cNvSpPr txBox="1">
            <a:spLocks noChangeArrowheads="1"/>
          </p:cNvSpPr>
          <p:nvPr/>
        </p:nvSpPr>
        <p:spPr bwMode="auto">
          <a:xfrm>
            <a:off x="179388" y="3598863"/>
            <a:ext cx="853440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fr-FR" sz="1600">
                <a:cs typeface="+mn-cs"/>
              </a:rPr>
              <a:t>Type/Longueur </a:t>
            </a:r>
            <a:r>
              <a:rPr lang="fr-FR" sz="1600">
                <a:cs typeface="+mn-cs"/>
                <a:sym typeface="Wingdings" charset="0"/>
              </a:rPr>
              <a:t> Type pour Ethernet, Longueur pour IEEE 802.3. Méthode de reconnaissance</a:t>
            </a:r>
          </a:p>
          <a:p>
            <a:pPr lvl="1">
              <a:defRPr/>
            </a:pPr>
            <a:r>
              <a:rPr lang="fr-FR" sz="1600">
                <a:cs typeface="+mn-cs"/>
                <a:sym typeface="Wingdings" charset="0"/>
              </a:rPr>
              <a:t>Si Champs </a:t>
            </a:r>
            <a:r>
              <a:rPr lang="fr-FR" sz="1600">
                <a:cs typeface="+mn-cs"/>
                <a:sym typeface="Symbol" charset="0"/>
              </a:rPr>
              <a:t> 1500</a:t>
            </a:r>
            <a:r>
              <a:rPr lang="fr-FR" sz="1600" baseline="-25000">
                <a:cs typeface="+mn-cs"/>
                <a:sym typeface="Symbol" charset="0"/>
              </a:rPr>
              <a:t>10</a:t>
            </a:r>
            <a:r>
              <a:rPr lang="fr-FR" sz="1600">
                <a:cs typeface="+mn-cs"/>
                <a:sym typeface="Symbol" charset="0"/>
              </a:rPr>
              <a:t> (05DC</a:t>
            </a:r>
            <a:r>
              <a:rPr lang="fr-FR" sz="1600" baseline="-25000">
                <a:cs typeface="+mn-cs"/>
                <a:sym typeface="Symbol" charset="0"/>
              </a:rPr>
              <a:t>16</a:t>
            </a:r>
            <a:r>
              <a:rPr lang="fr-FR" sz="1600">
                <a:cs typeface="+mn-cs"/>
                <a:sym typeface="Symbol" charset="0"/>
              </a:rPr>
              <a:t>) alors </a:t>
            </a:r>
            <a:r>
              <a:rPr lang="fr-FR" sz="1600" i="1">
                <a:cs typeface="+mn-cs"/>
                <a:sym typeface="Symbol" charset="0"/>
              </a:rPr>
              <a:t>Longueur d</a:t>
            </a:r>
            <a:r>
              <a:rPr lang="ja-JP" altLang="fr-FR" sz="1600" i="1">
                <a:latin typeface="Arial"/>
                <a:cs typeface="+mn-cs"/>
                <a:sym typeface="Symbol" charset="0"/>
              </a:rPr>
              <a:t>’</a:t>
            </a:r>
            <a:r>
              <a:rPr lang="fr-FR" sz="1600" i="1">
                <a:cs typeface="+mn-cs"/>
                <a:sym typeface="Symbol" charset="0"/>
              </a:rPr>
              <a:t>une trame 802.3</a:t>
            </a:r>
          </a:p>
          <a:p>
            <a:pPr lvl="1">
              <a:defRPr/>
            </a:pPr>
            <a:r>
              <a:rPr lang="fr-FR" sz="1600">
                <a:cs typeface="+mn-cs"/>
                <a:sym typeface="Symbol" charset="0"/>
              </a:rPr>
              <a:t>Si Champs &gt; 1500</a:t>
            </a:r>
            <a:r>
              <a:rPr lang="fr-FR" sz="1600" baseline="-25000">
                <a:cs typeface="+mn-cs"/>
                <a:sym typeface="Symbol" charset="0"/>
              </a:rPr>
              <a:t>10</a:t>
            </a:r>
            <a:r>
              <a:rPr lang="fr-FR" sz="1600">
                <a:cs typeface="+mn-cs"/>
                <a:sym typeface="Symbol" charset="0"/>
              </a:rPr>
              <a:t> (05DC</a:t>
            </a:r>
            <a:r>
              <a:rPr lang="fr-FR" sz="1600" baseline="-25000">
                <a:cs typeface="+mn-cs"/>
                <a:sym typeface="Symbol" charset="0"/>
              </a:rPr>
              <a:t>16</a:t>
            </a:r>
            <a:r>
              <a:rPr lang="fr-FR" sz="1600">
                <a:cs typeface="+mn-cs"/>
                <a:sym typeface="Symbol" charset="0"/>
              </a:rPr>
              <a:t>) alors </a:t>
            </a:r>
            <a:r>
              <a:rPr lang="fr-FR" sz="1600" i="1">
                <a:cs typeface="+mn-cs"/>
                <a:sym typeface="Symbol" charset="0"/>
              </a:rPr>
              <a:t>Type d</a:t>
            </a:r>
            <a:r>
              <a:rPr lang="ja-JP" altLang="fr-FR" sz="1600" i="1">
                <a:latin typeface="Arial"/>
                <a:cs typeface="+mn-cs"/>
                <a:sym typeface="Symbol" charset="0"/>
              </a:rPr>
              <a:t>’</a:t>
            </a:r>
            <a:r>
              <a:rPr lang="fr-FR" sz="1600" i="1">
                <a:cs typeface="+mn-cs"/>
                <a:sym typeface="Symbol" charset="0"/>
              </a:rPr>
              <a:t>une trame DIX (Digital, Intel, Xerox) –Ethernet II</a:t>
            </a:r>
          </a:p>
        </p:txBody>
      </p:sp>
      <p:graphicFrame>
        <p:nvGraphicFramePr>
          <p:cNvPr id="11433" name="Group 169"/>
          <p:cNvGraphicFramePr>
            <a:graphicFrameLocks noGrp="1"/>
          </p:cNvGraphicFramePr>
          <p:nvPr/>
        </p:nvGraphicFramePr>
        <p:xfrm>
          <a:off x="473075" y="4572000"/>
          <a:ext cx="4937125" cy="1844674"/>
        </p:xfrm>
        <a:graphic>
          <a:graphicData uri="http://schemas.openxmlformats.org/drawingml/2006/table">
            <a:tbl>
              <a:tblPr/>
              <a:tblGrid>
                <a:gridCol w="1235075"/>
                <a:gridCol w="1233488"/>
                <a:gridCol w="1235075"/>
                <a:gridCol w="1233487"/>
              </a:tblGrid>
              <a:tr h="2896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400" b="1" i="0" u="none" strike="noStrike" cap="none" normalizeH="0" baseline="0">
                          <a:ln>
                            <a:noFill/>
                          </a:ln>
                          <a:solidFill>
                            <a:schemeClr val="tx1"/>
                          </a:solidFill>
                          <a:effectLst/>
                          <a:latin typeface="Times New Roman" charset="0"/>
                          <a:ea typeface="ＭＳ Ｐゴシック" charset="0"/>
                        </a:rPr>
                        <a:t>Type</a:t>
                      </a:r>
                    </a:p>
                  </a:txBody>
                  <a:tcPr marL="76200" marR="76200" marT="38113" marB="381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400" b="1" i="0" u="none" strike="noStrike" cap="none" normalizeH="0" baseline="0">
                          <a:ln>
                            <a:noFill/>
                          </a:ln>
                          <a:solidFill>
                            <a:schemeClr val="tx1"/>
                          </a:solidFill>
                          <a:effectLst/>
                          <a:latin typeface="Times New Roman" charset="0"/>
                          <a:ea typeface="ＭＳ Ｐゴシック" charset="0"/>
                        </a:rPr>
                        <a:t>Désignation</a:t>
                      </a:r>
                    </a:p>
                  </a:txBody>
                  <a:tcPr marL="76200" marR="76200" marT="38113" marB="38113"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400" b="1" i="0" u="none" strike="noStrike" cap="none" normalizeH="0" baseline="0">
                          <a:ln>
                            <a:noFill/>
                          </a:ln>
                          <a:solidFill>
                            <a:schemeClr val="tx1"/>
                          </a:solidFill>
                          <a:effectLst/>
                          <a:latin typeface="Times New Roman" charset="0"/>
                          <a:ea typeface="ＭＳ Ｐゴシック" charset="0"/>
                        </a:rPr>
                        <a:t>Type</a:t>
                      </a:r>
                    </a:p>
                  </a:txBody>
                  <a:tcPr marL="76200" marR="76200" marT="38113" marB="38113"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400" b="1" i="0" u="none" strike="noStrike" cap="none" normalizeH="0" baseline="0">
                          <a:ln>
                            <a:noFill/>
                          </a:ln>
                          <a:solidFill>
                            <a:schemeClr val="tx1"/>
                          </a:solidFill>
                          <a:effectLst/>
                          <a:latin typeface="Times New Roman" charset="0"/>
                          <a:ea typeface="ＭＳ Ｐゴシック" charset="0"/>
                        </a:rPr>
                        <a:t>Désignation</a:t>
                      </a:r>
                    </a:p>
                  </a:txBody>
                  <a:tcPr marL="76200" marR="76200" marT="38113" marB="381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916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a:ln>
                            <a:noFill/>
                          </a:ln>
                          <a:solidFill>
                            <a:schemeClr val="tx1"/>
                          </a:solidFill>
                          <a:effectLst/>
                          <a:latin typeface="Times New Roman" charset="0"/>
                          <a:ea typeface="ＭＳ Ｐゴシック" charset="0"/>
                        </a:rPr>
                        <a:t>0x0600</a:t>
                      </a:r>
                    </a:p>
                  </a:txBody>
                  <a:tcPr marL="76200" marR="76200" marT="38113" marB="381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a:ln>
                            <a:noFill/>
                          </a:ln>
                          <a:solidFill>
                            <a:schemeClr val="tx1"/>
                          </a:solidFill>
                          <a:effectLst/>
                          <a:latin typeface="Times New Roman" charset="0"/>
                          <a:ea typeface="ＭＳ Ｐゴシック" charset="0"/>
                        </a:rPr>
                        <a:t>XNS</a:t>
                      </a:r>
                    </a:p>
                  </a:txBody>
                  <a:tcPr marL="76200" marR="76200" marT="38113" marB="38113"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a:ln>
                            <a:noFill/>
                          </a:ln>
                          <a:solidFill>
                            <a:schemeClr val="tx1"/>
                          </a:solidFill>
                          <a:effectLst/>
                          <a:latin typeface="Times New Roman" charset="0"/>
                          <a:ea typeface="ＭＳ Ｐゴシック" charset="0"/>
                        </a:rPr>
                        <a:t>0x0805</a:t>
                      </a:r>
                    </a:p>
                  </a:txBody>
                  <a:tcPr marL="76200" marR="76200" marT="38113" marB="38113"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a:ln>
                            <a:noFill/>
                          </a:ln>
                          <a:solidFill>
                            <a:schemeClr val="tx1"/>
                          </a:solidFill>
                          <a:effectLst/>
                          <a:latin typeface="Times New Roman" charset="0"/>
                          <a:ea typeface="ＭＳ Ｐゴシック" charset="0"/>
                        </a:rPr>
                        <a:t>X.25 Level 3</a:t>
                      </a:r>
                    </a:p>
                  </a:txBody>
                  <a:tcPr marL="76200" marR="76200" marT="38113" marB="381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916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a:ln>
                            <a:noFill/>
                          </a:ln>
                          <a:solidFill>
                            <a:schemeClr val="tx1"/>
                          </a:solidFill>
                          <a:effectLst/>
                          <a:latin typeface="Times New Roman" charset="0"/>
                          <a:ea typeface="ＭＳ Ｐゴシック" charset="0"/>
                        </a:rPr>
                        <a:t>0x0800</a:t>
                      </a:r>
                    </a:p>
                  </a:txBody>
                  <a:tcPr marL="76200" marR="76200" marT="38113" marB="381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smtClean="0">
                          <a:ln>
                            <a:noFill/>
                          </a:ln>
                          <a:solidFill>
                            <a:schemeClr val="tx1"/>
                          </a:solidFill>
                          <a:effectLst/>
                          <a:latin typeface="Times New Roman" charset="0"/>
                          <a:ea typeface="ＭＳ Ｐゴシック" charset="0"/>
                        </a:rPr>
                        <a:t>IP</a:t>
                      </a:r>
                      <a:r>
                        <a:rPr kumimoji="0" lang="en-US" sz="1200" b="0" i="0" u="none" strike="noStrike" cap="none" normalizeH="0" baseline="0" dirty="0" smtClean="0">
                          <a:ln>
                            <a:noFill/>
                          </a:ln>
                          <a:solidFill>
                            <a:schemeClr val="tx1"/>
                          </a:solidFill>
                          <a:effectLst/>
                          <a:latin typeface="Times New Roman" charset="0"/>
                          <a:ea typeface="ＭＳ Ｐゴシック" charset="0"/>
                        </a:rPr>
                        <a:t>v4</a:t>
                      </a:r>
                      <a:endParaRPr kumimoji="0" lang="fr-FR" sz="1200" b="0" i="0" u="none" strike="noStrike" cap="none" normalizeH="0" baseline="0" dirty="0">
                        <a:ln>
                          <a:noFill/>
                        </a:ln>
                        <a:solidFill>
                          <a:schemeClr val="tx1"/>
                        </a:solidFill>
                        <a:effectLst/>
                        <a:latin typeface="Times New Roman" charset="0"/>
                        <a:ea typeface="ＭＳ Ｐゴシック" charset="0"/>
                      </a:endParaRPr>
                    </a:p>
                  </a:txBody>
                  <a:tcPr marL="76200" marR="76200" marT="38113" marB="38113"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a:ln>
                            <a:noFill/>
                          </a:ln>
                          <a:solidFill>
                            <a:schemeClr val="tx1"/>
                          </a:solidFill>
                          <a:effectLst/>
                          <a:latin typeface="Times New Roman" charset="0"/>
                          <a:ea typeface="ＭＳ Ｐゴシック" charset="0"/>
                        </a:rPr>
                        <a:t>0x0806</a:t>
                      </a:r>
                    </a:p>
                  </a:txBody>
                  <a:tcPr marL="76200" marR="76200" marT="38113" marB="38113"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a:ln>
                            <a:noFill/>
                          </a:ln>
                          <a:solidFill>
                            <a:schemeClr val="tx1"/>
                          </a:solidFill>
                          <a:effectLst/>
                          <a:latin typeface="Times New Roman" charset="0"/>
                          <a:ea typeface="ＭＳ Ｐゴシック" charset="0"/>
                        </a:rPr>
                        <a:t>ARP</a:t>
                      </a:r>
                    </a:p>
                  </a:txBody>
                  <a:tcPr marL="76200" marR="76200" marT="38113" marB="381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916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a:ln>
                            <a:noFill/>
                          </a:ln>
                          <a:solidFill>
                            <a:schemeClr val="tx1"/>
                          </a:solidFill>
                          <a:effectLst/>
                          <a:latin typeface="Times New Roman" charset="0"/>
                          <a:ea typeface="ＭＳ Ｐゴシック" charset="0"/>
                        </a:rPr>
                        <a:t>0x0801</a:t>
                      </a:r>
                    </a:p>
                  </a:txBody>
                  <a:tcPr marL="76200" marR="76200" marT="38113" marB="381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a:ln>
                            <a:noFill/>
                          </a:ln>
                          <a:solidFill>
                            <a:schemeClr val="tx1"/>
                          </a:solidFill>
                          <a:effectLst/>
                          <a:latin typeface="Times New Roman" charset="0"/>
                          <a:ea typeface="ＭＳ Ｐゴシック" charset="0"/>
                        </a:rPr>
                        <a:t>X.75 Internet</a:t>
                      </a:r>
                    </a:p>
                  </a:txBody>
                  <a:tcPr marL="76200" marR="76200" marT="38113" marB="38113"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a:ln>
                            <a:noFill/>
                          </a:ln>
                          <a:solidFill>
                            <a:schemeClr val="tx1"/>
                          </a:solidFill>
                          <a:effectLst/>
                          <a:latin typeface="Times New Roman" charset="0"/>
                          <a:ea typeface="ＭＳ Ｐゴシック" charset="0"/>
                        </a:rPr>
                        <a:t>0x8035</a:t>
                      </a:r>
                    </a:p>
                  </a:txBody>
                  <a:tcPr marL="76200" marR="76200" marT="38113" marB="38113"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a:ln>
                            <a:noFill/>
                          </a:ln>
                          <a:solidFill>
                            <a:schemeClr val="tx1"/>
                          </a:solidFill>
                          <a:effectLst/>
                          <a:latin typeface="Times New Roman" charset="0"/>
                          <a:ea typeface="ＭＳ Ｐゴシック" charset="0"/>
                        </a:rPr>
                        <a:t>Reverse ARP</a:t>
                      </a:r>
                    </a:p>
                  </a:txBody>
                  <a:tcPr marL="76200" marR="76200" marT="38113" marB="381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916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a:ln>
                            <a:noFill/>
                          </a:ln>
                          <a:solidFill>
                            <a:schemeClr val="tx1"/>
                          </a:solidFill>
                          <a:effectLst/>
                          <a:latin typeface="Times New Roman" charset="0"/>
                          <a:ea typeface="ＭＳ Ｐゴシック" charset="0"/>
                        </a:rPr>
                        <a:t>0x0802</a:t>
                      </a:r>
                    </a:p>
                  </a:txBody>
                  <a:tcPr marL="76200" marR="76200" marT="38113" marB="381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a:ln>
                            <a:noFill/>
                          </a:ln>
                          <a:solidFill>
                            <a:schemeClr val="tx1"/>
                          </a:solidFill>
                          <a:effectLst/>
                          <a:latin typeface="Times New Roman" charset="0"/>
                          <a:ea typeface="ＭＳ Ｐゴシック" charset="0"/>
                        </a:rPr>
                        <a:t>NBS Internet</a:t>
                      </a:r>
                    </a:p>
                  </a:txBody>
                  <a:tcPr marL="76200" marR="76200" marT="38113" marB="38113"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a:ln>
                            <a:noFill/>
                          </a:ln>
                          <a:solidFill>
                            <a:schemeClr val="tx1"/>
                          </a:solidFill>
                          <a:effectLst/>
                          <a:latin typeface="Times New Roman" charset="0"/>
                          <a:ea typeface="ＭＳ Ｐゴシック" charset="0"/>
                        </a:rPr>
                        <a:t>0x809B</a:t>
                      </a:r>
                    </a:p>
                  </a:txBody>
                  <a:tcPr marL="76200" marR="76200" marT="38113" marB="38113"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a:ln>
                            <a:noFill/>
                          </a:ln>
                          <a:solidFill>
                            <a:schemeClr val="tx1"/>
                          </a:solidFill>
                          <a:effectLst/>
                          <a:latin typeface="Times New Roman" charset="0"/>
                          <a:ea typeface="ＭＳ Ｐゴシック" charset="0"/>
                        </a:rPr>
                        <a:t>AppleTalk</a:t>
                      </a:r>
                    </a:p>
                  </a:txBody>
                  <a:tcPr marL="76200" marR="76200" marT="38113" marB="381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916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a:ln>
                            <a:noFill/>
                          </a:ln>
                          <a:solidFill>
                            <a:schemeClr val="tx1"/>
                          </a:solidFill>
                          <a:effectLst/>
                          <a:latin typeface="Times New Roman" charset="0"/>
                          <a:ea typeface="ＭＳ Ｐゴシック" charset="0"/>
                        </a:rPr>
                        <a:t>0x0803</a:t>
                      </a:r>
                    </a:p>
                  </a:txBody>
                  <a:tcPr marL="76200" marR="76200" marT="38113" marB="381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a:ln>
                            <a:noFill/>
                          </a:ln>
                          <a:solidFill>
                            <a:schemeClr val="tx1"/>
                          </a:solidFill>
                          <a:effectLst/>
                          <a:latin typeface="Times New Roman" charset="0"/>
                          <a:ea typeface="ＭＳ Ｐゴシック" charset="0"/>
                        </a:rPr>
                        <a:t>ECMA Internet</a:t>
                      </a:r>
                    </a:p>
                  </a:txBody>
                  <a:tcPr marL="76200" marR="76200" marT="38113" marB="38113"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a:ln>
                            <a:noFill/>
                          </a:ln>
                          <a:solidFill>
                            <a:schemeClr val="tx1"/>
                          </a:solidFill>
                          <a:effectLst/>
                          <a:latin typeface="Times New Roman" charset="0"/>
                          <a:ea typeface="ＭＳ Ｐゴシック" charset="0"/>
                        </a:rPr>
                        <a:t>0x8100</a:t>
                      </a:r>
                    </a:p>
                  </a:txBody>
                  <a:tcPr marL="76200" marR="76200" marT="38113" marB="38113"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charset="0"/>
                          <a:ea typeface="ＭＳ Ｐゴシック" charset="0"/>
                        </a:rPr>
                        <a:t>Virtual LAN</a:t>
                      </a:r>
                    </a:p>
                  </a:txBody>
                  <a:tcPr marL="76200" marR="76200" marT="38113" marB="381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916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a:ln>
                            <a:noFill/>
                          </a:ln>
                          <a:solidFill>
                            <a:schemeClr val="tx1"/>
                          </a:solidFill>
                          <a:effectLst/>
                          <a:latin typeface="Times New Roman" charset="0"/>
                          <a:ea typeface="ＭＳ Ｐゴシック" charset="0"/>
                        </a:rPr>
                        <a:t>0x0804</a:t>
                      </a:r>
                    </a:p>
                  </a:txBody>
                  <a:tcPr marL="76200" marR="76200" marT="38113" marB="381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a:ln>
                            <a:noFill/>
                          </a:ln>
                          <a:solidFill>
                            <a:schemeClr val="tx1"/>
                          </a:solidFill>
                          <a:effectLst/>
                          <a:latin typeface="Times New Roman" charset="0"/>
                          <a:ea typeface="ＭＳ Ｐゴシック" charset="0"/>
                        </a:rPr>
                        <a:t>Chaosnet</a:t>
                      </a:r>
                    </a:p>
                  </a:txBody>
                  <a:tcPr marL="76200" marR="76200" marT="38113" marB="38113"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a:ln>
                            <a:noFill/>
                          </a:ln>
                          <a:solidFill>
                            <a:schemeClr val="tx1"/>
                          </a:solidFill>
                          <a:effectLst/>
                          <a:latin typeface="Times New Roman" charset="0"/>
                          <a:ea typeface="ＭＳ Ｐゴシック" charset="0"/>
                        </a:rPr>
                        <a:t>0x8137</a:t>
                      </a:r>
                    </a:p>
                  </a:txBody>
                  <a:tcPr marL="76200" marR="76200" marT="38113" marB="38113"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charset="0"/>
                          <a:ea typeface="ＭＳ Ｐゴシック" charset="0"/>
                        </a:rPr>
                        <a:t>Novell IPX</a:t>
                      </a:r>
                    </a:p>
                  </a:txBody>
                  <a:tcPr marL="76200" marR="76200" marT="38113" marB="381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434" name="Text Box 170"/>
          <p:cNvSpPr txBox="1">
            <a:spLocks noChangeArrowheads="1"/>
          </p:cNvSpPr>
          <p:nvPr/>
        </p:nvSpPr>
        <p:spPr bwMode="auto">
          <a:xfrm>
            <a:off x="5486400" y="5334000"/>
            <a:ext cx="35052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72000" tIns="36000" rIns="72000" bIns="36000" anchor="ctr">
            <a:spAutoFit/>
          </a:bodyPr>
          <a:lstStyle/>
          <a:p>
            <a:pPr>
              <a:defRPr/>
            </a:pPr>
            <a:r>
              <a:rPr lang="fr-FR" sz="1400" dirty="0">
                <a:cs typeface="+mn-cs"/>
                <a:hlinkClick r:id="rId2"/>
              </a:rPr>
              <a:t>Pour plus d</a:t>
            </a:r>
            <a:r>
              <a:rPr lang="ja-JP" altLang="fr-FR" sz="1400" dirty="0">
                <a:latin typeface="Arial"/>
                <a:cs typeface="+mn-cs"/>
                <a:hlinkClick r:id="rId2"/>
              </a:rPr>
              <a:t>’</a:t>
            </a:r>
            <a:r>
              <a:rPr lang="fr-FR" sz="1400" dirty="0">
                <a:cs typeface="+mn-cs"/>
                <a:hlinkClick r:id="rId2"/>
              </a:rPr>
              <a:t>information sur les types </a:t>
            </a:r>
            <a:r>
              <a:rPr lang="fr-FR" sz="1400" b="1" i="1" dirty="0">
                <a:effectLst>
                  <a:outerShdw blurRad="38100" dist="38100" dir="2700000" algn="tl">
                    <a:srgbClr val="DDDDDD"/>
                  </a:outerShdw>
                </a:effectLst>
                <a:cs typeface="+mn-cs"/>
                <a:hlinkClick r:id="rId2"/>
              </a:rPr>
              <a:t>Ethernet</a:t>
            </a:r>
            <a:endParaRPr lang="fr-FR" sz="1400" dirty="0">
              <a:cs typeface="+mn-cs"/>
            </a:endParaRP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ate Placeholder 2"/>
          <p:cNvSpPr>
            <a:spLocks noGrp="1"/>
          </p:cNvSpPr>
          <p:nvPr>
            <p:ph type="dt" sz="quarter" idx="10"/>
          </p:nvPr>
        </p:nvSpPr>
        <p:spPr/>
        <p:txBody>
          <a:bodyPr/>
          <a:lstStyle/>
          <a:p>
            <a:pPr>
              <a:defRPr/>
            </a:pPr>
            <a:r>
              <a:rPr lang="fr-FR"/>
              <a:t>© </a:t>
            </a:r>
            <a:fld id="{B18259D6-93FB-CA4F-BE83-EA116A2443AF}" type="datetime1">
              <a:rPr lang="en-US"/>
              <a:pPr>
                <a:defRPr/>
              </a:pPr>
              <a:t>28/02/16</a:t>
            </a:fld>
            <a:r>
              <a:rPr lang="fr-FR"/>
              <a:t>, </a:t>
            </a:r>
          </a:p>
        </p:txBody>
      </p:sp>
      <p:sp>
        <p:nvSpPr>
          <p:cNvPr id="30" name="Footer Placeholder 3"/>
          <p:cNvSpPr>
            <a:spLocks noGrp="1"/>
          </p:cNvSpPr>
          <p:nvPr>
            <p:ph type="ftr" sz="quarter" idx="11"/>
          </p:nvPr>
        </p:nvSpPr>
        <p:spPr/>
        <p:txBody>
          <a:bodyPr/>
          <a:lstStyle/>
          <a:p>
            <a:pPr>
              <a:defRPr/>
            </a:pPr>
            <a:r>
              <a:rPr lang="fr-FR"/>
              <a:t>Georgios Arhodakis - Université Paris Dauphine</a:t>
            </a:r>
          </a:p>
        </p:txBody>
      </p:sp>
      <p:sp>
        <p:nvSpPr>
          <p:cNvPr id="31" name="Slide Number Placeholder 4"/>
          <p:cNvSpPr>
            <a:spLocks noGrp="1"/>
          </p:cNvSpPr>
          <p:nvPr>
            <p:ph type="sldNum" sz="quarter" idx="12"/>
          </p:nvPr>
        </p:nvSpPr>
        <p:spPr/>
        <p:txBody>
          <a:bodyPr/>
          <a:lstStyle/>
          <a:p>
            <a:pPr>
              <a:defRPr/>
            </a:pPr>
            <a:fld id="{1794075A-2EFD-2940-AB4B-50DD0BAD31AB}" type="slidenum">
              <a:rPr lang="fr-FR"/>
              <a:pPr>
                <a:defRPr/>
              </a:pPr>
              <a:t>40</a:t>
            </a:fld>
            <a:endParaRPr lang="fr-FR"/>
          </a:p>
        </p:txBody>
      </p:sp>
      <p:sp>
        <p:nvSpPr>
          <p:cNvPr id="49154"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smtClean="0">
                <a:cs typeface="+mj-cs"/>
              </a:rPr>
              <a:t>ICMP</a:t>
            </a:r>
            <a:r>
              <a:rPr lang="fr-FR" sz="3200" smtClean="0">
                <a:cs typeface="+mj-cs"/>
              </a:rPr>
              <a:t> – exemple </a:t>
            </a:r>
            <a:r>
              <a:rPr lang="fr-FR" sz="3200" i="1" smtClean="0">
                <a:cs typeface="+mj-cs"/>
              </a:rPr>
              <a:t>destination unreachable</a:t>
            </a:r>
          </a:p>
        </p:txBody>
      </p:sp>
      <p:sp>
        <p:nvSpPr>
          <p:cNvPr id="49155" name="Text Box 3"/>
          <p:cNvSpPr txBox="1">
            <a:spLocks noChangeArrowheads="1"/>
          </p:cNvSpPr>
          <p:nvPr/>
        </p:nvSpPr>
        <p:spPr bwMode="auto">
          <a:xfrm>
            <a:off x="179388" y="3165475"/>
            <a:ext cx="8637587" cy="104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lvl1pPr>
              <a:defRPr sz="2400">
                <a:solidFill>
                  <a:schemeClr val="tx1"/>
                </a:solidFill>
                <a:latin typeface="Times New Roman" charset="0"/>
                <a:ea typeface="ＭＳ Ｐゴシック" charset="0"/>
              </a:defRPr>
            </a:lvl1pPr>
            <a:lvl2pPr marL="1130300" indent="-457200">
              <a:defRPr sz="2400">
                <a:solidFill>
                  <a:schemeClr val="tx1"/>
                </a:solidFill>
                <a:latin typeface="Times New Roman" charset="0"/>
                <a:ea typeface="ＭＳ Ｐゴシック" charset="0"/>
              </a:defRPr>
            </a:lvl2pPr>
            <a:lvl3pPr marL="1778000" indent="-457200">
              <a:defRPr sz="2400">
                <a:solidFill>
                  <a:schemeClr val="tx1"/>
                </a:solidFill>
                <a:latin typeface="Times New Roman" charset="0"/>
                <a:ea typeface="ＭＳ Ｐゴシック" charset="0"/>
              </a:defRPr>
            </a:lvl3pPr>
            <a:lvl4pPr marL="2425700" indent="-457200">
              <a:defRPr sz="2400">
                <a:solidFill>
                  <a:schemeClr val="tx1"/>
                </a:solidFill>
                <a:latin typeface="Times New Roman" charset="0"/>
                <a:ea typeface="ＭＳ Ｐゴシック" charset="0"/>
              </a:defRPr>
            </a:lvl4pPr>
            <a:lvl5pPr marL="3073400" indent="-457200">
              <a:defRPr sz="2400">
                <a:solidFill>
                  <a:schemeClr val="tx1"/>
                </a:solidFill>
                <a:latin typeface="Times New Roman" charset="0"/>
                <a:ea typeface="ＭＳ Ｐゴシック" charset="0"/>
              </a:defRPr>
            </a:lvl5pPr>
            <a:lvl6pPr marL="3530600" indent="-457200" fontAlgn="base">
              <a:spcBef>
                <a:spcPct val="0"/>
              </a:spcBef>
              <a:spcAft>
                <a:spcPct val="0"/>
              </a:spcAft>
              <a:defRPr sz="2400">
                <a:solidFill>
                  <a:schemeClr val="tx1"/>
                </a:solidFill>
                <a:latin typeface="Times New Roman" charset="0"/>
                <a:ea typeface="ＭＳ Ｐゴシック" charset="0"/>
              </a:defRPr>
            </a:lvl6pPr>
            <a:lvl7pPr marL="3987800" indent="-457200" fontAlgn="base">
              <a:spcBef>
                <a:spcPct val="0"/>
              </a:spcBef>
              <a:spcAft>
                <a:spcPct val="0"/>
              </a:spcAft>
              <a:defRPr sz="2400">
                <a:solidFill>
                  <a:schemeClr val="tx1"/>
                </a:solidFill>
                <a:latin typeface="Times New Roman" charset="0"/>
                <a:ea typeface="ＭＳ Ｐゴシック" charset="0"/>
              </a:defRPr>
            </a:lvl7pPr>
            <a:lvl8pPr marL="4445000" indent="-457200" fontAlgn="base">
              <a:spcBef>
                <a:spcPct val="0"/>
              </a:spcBef>
              <a:spcAft>
                <a:spcPct val="0"/>
              </a:spcAft>
              <a:defRPr sz="2400">
                <a:solidFill>
                  <a:schemeClr val="tx1"/>
                </a:solidFill>
                <a:latin typeface="Times New Roman" charset="0"/>
                <a:ea typeface="ＭＳ Ｐゴシック" charset="0"/>
              </a:defRPr>
            </a:lvl8pPr>
            <a:lvl9pPr marL="4902200" indent="-457200" fontAlgn="base">
              <a:spcBef>
                <a:spcPct val="0"/>
              </a:spcBef>
              <a:spcAft>
                <a:spcPct val="0"/>
              </a:spcAft>
              <a:defRPr sz="2400">
                <a:solidFill>
                  <a:schemeClr val="tx1"/>
                </a:solidFill>
                <a:latin typeface="Times New Roman" charset="0"/>
                <a:ea typeface="ＭＳ Ｐゴシック" charset="0"/>
              </a:defRPr>
            </a:lvl9pPr>
          </a:lstStyle>
          <a:p>
            <a:pPr algn="just">
              <a:defRPr/>
            </a:pPr>
            <a:r>
              <a:rPr lang="fr-FR" sz="1800" smtClean="0">
                <a:cs typeface="+mn-cs"/>
              </a:rPr>
              <a:t>Envoi du message « </a:t>
            </a:r>
            <a:r>
              <a:rPr lang="fr-FR" sz="1800" i="1" smtClean="0">
                <a:cs typeface="+mn-cs"/>
              </a:rPr>
              <a:t>destination unreachable</a:t>
            </a:r>
            <a:r>
              <a:rPr lang="fr-FR" sz="1800" smtClean="0">
                <a:cs typeface="+mn-cs"/>
              </a:rPr>
              <a:t> » si un IMP ne peut pas « </a:t>
            </a:r>
            <a:r>
              <a:rPr lang="fr-FR" sz="1800" i="1" smtClean="0">
                <a:cs typeface="+mn-cs"/>
              </a:rPr>
              <a:t>acheminer</a:t>
            </a:r>
            <a:r>
              <a:rPr lang="fr-FR" sz="1800" smtClean="0">
                <a:cs typeface="+mn-cs"/>
              </a:rPr>
              <a:t> » ou « </a:t>
            </a:r>
            <a:r>
              <a:rPr lang="fr-FR" sz="1800" i="1" smtClean="0">
                <a:cs typeface="+mn-cs"/>
              </a:rPr>
              <a:t>délivrer</a:t>
            </a:r>
            <a:r>
              <a:rPr lang="fr-FR" sz="1800" smtClean="0">
                <a:cs typeface="+mn-cs"/>
              </a:rPr>
              <a:t> » un « </a:t>
            </a:r>
            <a:r>
              <a:rPr lang="fr-FR" sz="1800" i="1" smtClean="0">
                <a:cs typeface="+mn-cs"/>
              </a:rPr>
              <a:t>datagramme</a:t>
            </a:r>
            <a:r>
              <a:rPr lang="fr-FR" sz="1800" smtClean="0">
                <a:cs typeface="+mn-cs"/>
              </a:rPr>
              <a:t> »</a:t>
            </a:r>
          </a:p>
          <a:p>
            <a:pPr algn="just">
              <a:defRPr/>
            </a:pPr>
            <a:r>
              <a:rPr lang="fr-FR" sz="1600" b="1" smtClean="0">
                <a:cs typeface="+mn-cs"/>
              </a:rPr>
              <a:t>Type du message </a:t>
            </a:r>
            <a:r>
              <a:rPr lang="fr-FR" sz="1600" b="1" i="1" smtClean="0">
                <a:cs typeface="+mn-cs"/>
              </a:rPr>
              <a:t>ICMP </a:t>
            </a:r>
            <a:r>
              <a:rPr lang="fr-FR" sz="1600" smtClean="0">
                <a:cs typeface="+mn-cs"/>
              </a:rPr>
              <a:t>: 3 = </a:t>
            </a:r>
            <a:r>
              <a:rPr lang="fr-FR" sz="1600" i="1" smtClean="0">
                <a:cs typeface="+mn-cs"/>
              </a:rPr>
              <a:t>Destination unreachable</a:t>
            </a:r>
          </a:p>
          <a:p>
            <a:pPr algn="just">
              <a:defRPr/>
            </a:pPr>
            <a:r>
              <a:rPr lang="fr-FR" sz="1600" b="1" smtClean="0">
                <a:cs typeface="+mn-cs"/>
              </a:rPr>
              <a:t>Code du message </a:t>
            </a:r>
            <a:r>
              <a:rPr lang="fr-FR" sz="1600" b="1" i="1" smtClean="0">
                <a:cs typeface="+mn-cs"/>
              </a:rPr>
              <a:t>ICMP </a:t>
            </a:r>
            <a:r>
              <a:rPr lang="fr-FR" sz="1600" smtClean="0">
                <a:cs typeface="+mn-cs"/>
              </a:rPr>
              <a:t>: code décrivant le problème plus précisément</a:t>
            </a:r>
          </a:p>
        </p:txBody>
      </p:sp>
      <p:sp>
        <p:nvSpPr>
          <p:cNvPr id="49156" name="Text Box 4"/>
          <p:cNvSpPr txBox="1">
            <a:spLocks noChangeArrowheads="1"/>
          </p:cNvSpPr>
          <p:nvPr/>
        </p:nvSpPr>
        <p:spPr bwMode="auto">
          <a:xfrm>
            <a:off x="4497388" y="1619250"/>
            <a:ext cx="4318000" cy="360363"/>
          </a:xfrm>
          <a:prstGeom prst="rect">
            <a:avLst/>
          </a:prstGeom>
          <a:solidFill>
            <a:srgbClr val="CCFFFF"/>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2000">
                <a:cs typeface="+mn-cs"/>
              </a:rPr>
              <a:t>Séquence de contrôle ICMP</a:t>
            </a:r>
          </a:p>
        </p:txBody>
      </p:sp>
      <p:sp>
        <p:nvSpPr>
          <p:cNvPr id="49157" name="Text Box 5"/>
          <p:cNvSpPr txBox="1">
            <a:spLocks noChangeArrowheads="1"/>
          </p:cNvSpPr>
          <p:nvPr/>
        </p:nvSpPr>
        <p:spPr bwMode="auto">
          <a:xfrm>
            <a:off x="179388" y="1619250"/>
            <a:ext cx="2159000" cy="360363"/>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400" b="1">
                <a:cs typeface="+mn-cs"/>
              </a:rPr>
              <a:t>Type (3)</a:t>
            </a:r>
            <a:endParaRPr lang="fr-FR" sz="1400" b="1" i="1">
              <a:cs typeface="+mn-cs"/>
            </a:endParaRPr>
          </a:p>
        </p:txBody>
      </p:sp>
      <p:sp>
        <p:nvSpPr>
          <p:cNvPr id="49158" name="Text Box 6"/>
          <p:cNvSpPr txBox="1">
            <a:spLocks noChangeArrowheads="1"/>
          </p:cNvSpPr>
          <p:nvPr/>
        </p:nvSpPr>
        <p:spPr bwMode="auto">
          <a:xfrm>
            <a:off x="179388" y="2338388"/>
            <a:ext cx="8637587" cy="360362"/>
          </a:xfrm>
          <a:prstGeom prst="rect">
            <a:avLst/>
          </a:prstGeom>
          <a:solidFill>
            <a:srgbClr val="EAEAEA"/>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2000">
                <a:cs typeface="+mn-cs"/>
              </a:rPr>
              <a:t>En-tête IP + les premiers 64 bits du datagramme </a:t>
            </a:r>
          </a:p>
        </p:txBody>
      </p:sp>
      <p:sp>
        <p:nvSpPr>
          <p:cNvPr id="49159" name="Text Box 7"/>
          <p:cNvSpPr txBox="1">
            <a:spLocks noChangeArrowheads="1"/>
          </p:cNvSpPr>
          <p:nvPr/>
        </p:nvSpPr>
        <p:spPr bwMode="auto">
          <a:xfrm>
            <a:off x="2338388" y="1619250"/>
            <a:ext cx="2159000" cy="360363"/>
          </a:xfrm>
          <a:prstGeom prst="rect">
            <a:avLst/>
          </a:prstGeom>
          <a:solidFill>
            <a:srgbClr val="FFCCFF"/>
          </a:solidFill>
          <a:ln w="38100" cmpd="dbl">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400" b="1">
                <a:cs typeface="+mn-cs"/>
              </a:rPr>
              <a:t>Code (0-5)</a:t>
            </a:r>
            <a:endParaRPr lang="fr-FR" sz="1400" b="1" i="1">
              <a:cs typeface="+mn-cs"/>
            </a:endParaRPr>
          </a:p>
        </p:txBody>
      </p:sp>
      <p:sp>
        <p:nvSpPr>
          <p:cNvPr id="49160" name="Line 8"/>
          <p:cNvSpPr>
            <a:spLocks noChangeShapeType="1"/>
          </p:cNvSpPr>
          <p:nvPr/>
        </p:nvSpPr>
        <p:spPr bwMode="auto">
          <a:xfrm>
            <a:off x="8816975" y="1366838"/>
            <a:ext cx="0" cy="7191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9161" name="Line 9"/>
          <p:cNvSpPr>
            <a:spLocks noChangeShapeType="1"/>
          </p:cNvSpPr>
          <p:nvPr/>
        </p:nvSpPr>
        <p:spPr bwMode="auto">
          <a:xfrm>
            <a:off x="179388" y="1006475"/>
            <a:ext cx="0" cy="12588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9162" name="Line 10"/>
          <p:cNvSpPr>
            <a:spLocks noChangeShapeType="1"/>
          </p:cNvSpPr>
          <p:nvPr/>
        </p:nvSpPr>
        <p:spPr bwMode="auto">
          <a:xfrm>
            <a:off x="4497388" y="1366838"/>
            <a:ext cx="0" cy="539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9163" name="Text Box 11"/>
          <p:cNvSpPr txBox="1">
            <a:spLocks noChangeArrowheads="1"/>
          </p:cNvSpPr>
          <p:nvPr/>
        </p:nvSpPr>
        <p:spPr bwMode="auto">
          <a:xfrm>
            <a:off x="971550" y="1258888"/>
            <a:ext cx="6826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a:cs typeface="+mn-cs"/>
              </a:rPr>
              <a:t>8 bits</a:t>
            </a:r>
          </a:p>
        </p:txBody>
      </p:sp>
      <p:sp>
        <p:nvSpPr>
          <p:cNvPr id="49164" name="Text Box 12"/>
          <p:cNvSpPr txBox="1">
            <a:spLocks noChangeArrowheads="1"/>
          </p:cNvSpPr>
          <p:nvPr/>
        </p:nvSpPr>
        <p:spPr bwMode="auto">
          <a:xfrm>
            <a:off x="6297613" y="1258888"/>
            <a:ext cx="6826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a:cs typeface="+mn-cs"/>
              </a:rPr>
              <a:t>16 bits</a:t>
            </a:r>
          </a:p>
        </p:txBody>
      </p:sp>
      <p:sp>
        <p:nvSpPr>
          <p:cNvPr id="49165" name="Text Box 13"/>
          <p:cNvSpPr txBox="1">
            <a:spLocks noChangeArrowheads="1"/>
          </p:cNvSpPr>
          <p:nvPr/>
        </p:nvSpPr>
        <p:spPr bwMode="auto">
          <a:xfrm>
            <a:off x="4138613" y="898525"/>
            <a:ext cx="6826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a:cs typeface="+mn-cs"/>
              </a:rPr>
              <a:t>32 bits</a:t>
            </a:r>
          </a:p>
        </p:txBody>
      </p:sp>
      <p:sp>
        <p:nvSpPr>
          <p:cNvPr id="49166" name="Line 14"/>
          <p:cNvSpPr>
            <a:spLocks noChangeShapeType="1"/>
          </p:cNvSpPr>
          <p:nvPr/>
        </p:nvSpPr>
        <p:spPr bwMode="auto">
          <a:xfrm>
            <a:off x="179388" y="1366838"/>
            <a:ext cx="0" cy="719137"/>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49167" name="AutoShape 15"/>
          <p:cNvCxnSpPr>
            <a:cxnSpLocks noChangeShapeType="1"/>
            <a:stCxn id="49163" idx="1"/>
            <a:endCxn id="49166" idx="0"/>
          </p:cNvCxnSpPr>
          <p:nvPr/>
        </p:nvCxnSpPr>
        <p:spPr bwMode="auto">
          <a:xfrm flipH="1">
            <a:off x="179388" y="1365250"/>
            <a:ext cx="792162" cy="1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9168" name="AutoShape 16"/>
          <p:cNvCxnSpPr>
            <a:cxnSpLocks noChangeShapeType="1"/>
            <a:stCxn id="49163" idx="3"/>
            <a:endCxn id="49174" idx="0"/>
          </p:cNvCxnSpPr>
          <p:nvPr/>
        </p:nvCxnSpPr>
        <p:spPr bwMode="auto">
          <a:xfrm>
            <a:off x="1654175" y="1365250"/>
            <a:ext cx="684213" cy="1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9169" name="AutoShape 17"/>
          <p:cNvCxnSpPr>
            <a:cxnSpLocks noChangeShapeType="1"/>
            <a:stCxn id="49164" idx="1"/>
            <a:endCxn id="49162" idx="0"/>
          </p:cNvCxnSpPr>
          <p:nvPr/>
        </p:nvCxnSpPr>
        <p:spPr bwMode="auto">
          <a:xfrm flipH="1">
            <a:off x="4497388" y="1365250"/>
            <a:ext cx="1800225" cy="1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9170" name="AutoShape 18"/>
          <p:cNvCxnSpPr>
            <a:cxnSpLocks noChangeShapeType="1"/>
            <a:stCxn id="49164" idx="3"/>
            <a:endCxn id="49160" idx="0"/>
          </p:cNvCxnSpPr>
          <p:nvPr/>
        </p:nvCxnSpPr>
        <p:spPr bwMode="auto">
          <a:xfrm>
            <a:off x="6980238" y="1365250"/>
            <a:ext cx="1836737" cy="1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9171" name="Line 19"/>
          <p:cNvSpPr>
            <a:spLocks noChangeShapeType="1"/>
          </p:cNvSpPr>
          <p:nvPr/>
        </p:nvSpPr>
        <p:spPr bwMode="auto">
          <a:xfrm>
            <a:off x="8816975" y="1006475"/>
            <a:ext cx="0" cy="12588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49172" name="AutoShape 20"/>
          <p:cNvCxnSpPr>
            <a:cxnSpLocks noChangeShapeType="1"/>
            <a:stCxn id="49165" idx="1"/>
            <a:endCxn id="49161" idx="0"/>
          </p:cNvCxnSpPr>
          <p:nvPr/>
        </p:nvCxnSpPr>
        <p:spPr bwMode="auto">
          <a:xfrm flipH="1">
            <a:off x="179388" y="1004888"/>
            <a:ext cx="3959225"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9173" name="AutoShape 21"/>
          <p:cNvCxnSpPr>
            <a:cxnSpLocks noChangeShapeType="1"/>
            <a:stCxn id="49165" idx="3"/>
            <a:endCxn id="49171" idx="0"/>
          </p:cNvCxnSpPr>
          <p:nvPr/>
        </p:nvCxnSpPr>
        <p:spPr bwMode="auto">
          <a:xfrm>
            <a:off x="4821238" y="1004888"/>
            <a:ext cx="3995737"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9174" name="Line 22"/>
          <p:cNvSpPr>
            <a:spLocks noChangeShapeType="1"/>
          </p:cNvSpPr>
          <p:nvPr/>
        </p:nvSpPr>
        <p:spPr bwMode="auto">
          <a:xfrm>
            <a:off x="2338388" y="1366838"/>
            <a:ext cx="0" cy="539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9175" name="Text Box 23"/>
          <p:cNvSpPr txBox="1">
            <a:spLocks noChangeArrowheads="1"/>
          </p:cNvSpPr>
          <p:nvPr/>
        </p:nvSpPr>
        <p:spPr bwMode="auto">
          <a:xfrm>
            <a:off x="3057525" y="1258888"/>
            <a:ext cx="6826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a:cs typeface="+mn-cs"/>
              </a:rPr>
              <a:t>8 bits</a:t>
            </a:r>
          </a:p>
        </p:txBody>
      </p:sp>
      <p:cxnSp>
        <p:nvCxnSpPr>
          <p:cNvPr id="49176" name="AutoShape 24"/>
          <p:cNvCxnSpPr>
            <a:cxnSpLocks noChangeShapeType="1"/>
            <a:stCxn id="49175" idx="1"/>
            <a:endCxn id="49174" idx="0"/>
          </p:cNvCxnSpPr>
          <p:nvPr/>
        </p:nvCxnSpPr>
        <p:spPr bwMode="auto">
          <a:xfrm flipH="1">
            <a:off x="2338388" y="1365250"/>
            <a:ext cx="719137" cy="1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9177" name="AutoShape 25"/>
          <p:cNvCxnSpPr>
            <a:cxnSpLocks noChangeShapeType="1"/>
            <a:stCxn id="49175" idx="3"/>
            <a:endCxn id="49162" idx="0"/>
          </p:cNvCxnSpPr>
          <p:nvPr/>
        </p:nvCxnSpPr>
        <p:spPr bwMode="auto">
          <a:xfrm>
            <a:off x="3740150" y="1365250"/>
            <a:ext cx="757238" cy="1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9178" name="Text Box 26"/>
          <p:cNvSpPr txBox="1">
            <a:spLocks noChangeArrowheads="1"/>
          </p:cNvSpPr>
          <p:nvPr/>
        </p:nvSpPr>
        <p:spPr bwMode="auto">
          <a:xfrm>
            <a:off x="179388" y="2698750"/>
            <a:ext cx="8637587" cy="360363"/>
          </a:xfrm>
          <a:prstGeom prst="rect">
            <a:avLst/>
          </a:prstGeom>
          <a:solidFill>
            <a:srgbClr val="DDDDD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Données :::</a:t>
            </a:r>
          </a:p>
        </p:txBody>
      </p:sp>
      <p:sp>
        <p:nvSpPr>
          <p:cNvPr id="49179" name="Text Box 27"/>
          <p:cNvSpPr txBox="1">
            <a:spLocks noChangeArrowheads="1"/>
          </p:cNvSpPr>
          <p:nvPr/>
        </p:nvSpPr>
        <p:spPr bwMode="auto">
          <a:xfrm>
            <a:off x="179388" y="1978025"/>
            <a:ext cx="8637587" cy="360363"/>
          </a:xfrm>
          <a:prstGeom prst="rect">
            <a:avLst/>
          </a:prstGeom>
          <a:solidFill>
            <a:srgbClr val="FFFFFF"/>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2000">
                <a:cs typeface="+mn-cs"/>
              </a:rPr>
              <a:t>Non utilisé (doit être 0)</a:t>
            </a:r>
          </a:p>
        </p:txBody>
      </p:sp>
      <p:sp>
        <p:nvSpPr>
          <p:cNvPr id="49180" name="Text Box 28"/>
          <p:cNvSpPr txBox="1">
            <a:spLocks noChangeArrowheads="1"/>
          </p:cNvSpPr>
          <p:nvPr/>
        </p:nvSpPr>
        <p:spPr bwMode="auto">
          <a:xfrm>
            <a:off x="1438275" y="4246563"/>
            <a:ext cx="7197725" cy="219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lvl1pPr>
              <a:defRPr sz="2400">
                <a:solidFill>
                  <a:schemeClr val="tx1"/>
                </a:solidFill>
                <a:latin typeface="Times New Roman" charset="0"/>
                <a:ea typeface="ＭＳ Ｐゴシック" charset="0"/>
              </a:defRPr>
            </a:lvl1pPr>
            <a:lvl2pPr marL="190500">
              <a:defRPr sz="2400">
                <a:solidFill>
                  <a:schemeClr val="tx1"/>
                </a:solidFill>
                <a:latin typeface="Times New Roman" charset="0"/>
                <a:ea typeface="ＭＳ Ｐゴシック" charset="0"/>
              </a:defRPr>
            </a:lvl2pPr>
            <a:lvl3pPr marL="1892300" indent="-457200">
              <a:defRPr sz="2400">
                <a:solidFill>
                  <a:schemeClr val="tx1"/>
                </a:solidFill>
                <a:latin typeface="Times New Roman" charset="0"/>
                <a:ea typeface="ＭＳ Ｐゴシック" charset="0"/>
              </a:defRPr>
            </a:lvl3pPr>
            <a:lvl4pPr marL="2540000" indent="-457200">
              <a:defRPr sz="2400">
                <a:solidFill>
                  <a:schemeClr val="tx1"/>
                </a:solidFill>
                <a:latin typeface="Times New Roman" charset="0"/>
                <a:ea typeface="ＭＳ Ｐゴシック" charset="0"/>
              </a:defRPr>
            </a:lvl4pPr>
            <a:lvl5pPr marL="3187700" indent="-457200">
              <a:defRPr sz="2400">
                <a:solidFill>
                  <a:schemeClr val="tx1"/>
                </a:solidFill>
                <a:latin typeface="Times New Roman" charset="0"/>
                <a:ea typeface="ＭＳ Ｐゴシック" charset="0"/>
              </a:defRPr>
            </a:lvl5pPr>
            <a:lvl6pPr marL="3644900" indent="-457200" fontAlgn="base">
              <a:spcBef>
                <a:spcPct val="0"/>
              </a:spcBef>
              <a:spcAft>
                <a:spcPct val="0"/>
              </a:spcAft>
              <a:defRPr sz="2400">
                <a:solidFill>
                  <a:schemeClr val="tx1"/>
                </a:solidFill>
                <a:latin typeface="Times New Roman" charset="0"/>
                <a:ea typeface="ＭＳ Ｐゴシック" charset="0"/>
              </a:defRPr>
            </a:lvl6pPr>
            <a:lvl7pPr marL="4102100" indent="-457200" fontAlgn="base">
              <a:spcBef>
                <a:spcPct val="0"/>
              </a:spcBef>
              <a:spcAft>
                <a:spcPct val="0"/>
              </a:spcAft>
              <a:defRPr sz="2400">
                <a:solidFill>
                  <a:schemeClr val="tx1"/>
                </a:solidFill>
                <a:latin typeface="Times New Roman" charset="0"/>
                <a:ea typeface="ＭＳ Ｐゴシック" charset="0"/>
              </a:defRPr>
            </a:lvl7pPr>
            <a:lvl8pPr marL="4559300" indent="-457200" fontAlgn="base">
              <a:spcBef>
                <a:spcPct val="0"/>
              </a:spcBef>
              <a:spcAft>
                <a:spcPct val="0"/>
              </a:spcAft>
              <a:defRPr sz="2400">
                <a:solidFill>
                  <a:schemeClr val="tx1"/>
                </a:solidFill>
                <a:latin typeface="Times New Roman" charset="0"/>
                <a:ea typeface="ＭＳ Ｐゴシック" charset="0"/>
              </a:defRPr>
            </a:lvl8pPr>
            <a:lvl9pPr marL="5016500" indent="-457200" fontAlgn="base">
              <a:spcBef>
                <a:spcPct val="0"/>
              </a:spcBef>
              <a:spcAft>
                <a:spcPct val="0"/>
              </a:spcAft>
              <a:defRPr sz="2400">
                <a:solidFill>
                  <a:schemeClr val="tx1"/>
                </a:solidFill>
                <a:latin typeface="Times New Roman" charset="0"/>
                <a:ea typeface="ＭＳ Ｐゴシック" charset="0"/>
              </a:defRPr>
            </a:lvl9pPr>
          </a:lstStyle>
          <a:p>
            <a:pPr>
              <a:defRPr/>
            </a:pPr>
            <a:r>
              <a:rPr lang="en-US" sz="1600" smtClean="0">
                <a:cs typeface="+mn-cs"/>
              </a:rPr>
              <a:t>0/1	Network/Host unreachable,</a:t>
            </a:r>
          </a:p>
          <a:p>
            <a:pPr>
              <a:defRPr/>
            </a:pPr>
            <a:r>
              <a:rPr lang="en-US" sz="1600" smtClean="0">
                <a:cs typeface="+mn-cs"/>
              </a:rPr>
              <a:t>2/3	Protocol/Port unreachable,</a:t>
            </a:r>
          </a:p>
          <a:p>
            <a:pPr>
              <a:defRPr/>
            </a:pPr>
            <a:r>
              <a:rPr lang="en-US" sz="1600" smtClean="0">
                <a:cs typeface="+mn-cs"/>
              </a:rPr>
              <a:t>4	Fragmentation needed and DF set,</a:t>
            </a:r>
          </a:p>
          <a:p>
            <a:pPr>
              <a:defRPr/>
            </a:pPr>
            <a:r>
              <a:rPr lang="en-US" sz="1600" smtClean="0">
                <a:cs typeface="+mn-cs"/>
              </a:rPr>
              <a:t>5	Source route failed,</a:t>
            </a:r>
          </a:p>
          <a:p>
            <a:pPr>
              <a:defRPr/>
            </a:pPr>
            <a:r>
              <a:rPr lang="en-US" sz="1600" smtClean="0">
                <a:cs typeface="+mn-cs"/>
              </a:rPr>
              <a:t>6/7	Destination Network/Host unknown,</a:t>
            </a:r>
          </a:p>
          <a:p>
            <a:pPr>
              <a:defRPr/>
            </a:pPr>
            <a:r>
              <a:rPr lang="en-US" sz="1600" smtClean="0">
                <a:cs typeface="+mn-cs"/>
              </a:rPr>
              <a:t>8	Source host isolated,</a:t>
            </a:r>
          </a:p>
          <a:p>
            <a:pPr>
              <a:defRPr/>
            </a:pPr>
            <a:r>
              <a:rPr lang="en-US" sz="1600" smtClean="0">
                <a:cs typeface="+mn-cs"/>
              </a:rPr>
              <a:t>9/10	Communication with destination Network/Host administratively prohibited,</a:t>
            </a:r>
          </a:p>
          <a:p>
            <a:pPr>
              <a:defRPr/>
            </a:pPr>
            <a:r>
              <a:rPr lang="en-US" sz="1600" smtClean="0">
                <a:cs typeface="+mn-cs"/>
              </a:rPr>
              <a:t>11/12	Network/Host unreachable for type of service</a:t>
            </a:r>
          </a:p>
          <a:p>
            <a:pPr>
              <a:defRPr/>
            </a:pPr>
            <a:r>
              <a:rPr lang="en-US" sz="1600" smtClean="0">
                <a:cs typeface="+mn-cs"/>
              </a:rPr>
              <a:t>13	Communication administratively prohibited</a:t>
            </a:r>
            <a:endParaRPr lang="en-US" smtClean="0">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ate Placeholder 2"/>
          <p:cNvSpPr>
            <a:spLocks noGrp="1"/>
          </p:cNvSpPr>
          <p:nvPr>
            <p:ph type="dt" sz="quarter" idx="10"/>
          </p:nvPr>
        </p:nvSpPr>
        <p:spPr/>
        <p:txBody>
          <a:bodyPr/>
          <a:lstStyle/>
          <a:p>
            <a:pPr>
              <a:defRPr/>
            </a:pPr>
            <a:r>
              <a:rPr lang="fr-FR"/>
              <a:t>© </a:t>
            </a:r>
            <a:fld id="{DC400BF6-33A4-074D-9EF3-438577D24D40}" type="datetime1">
              <a:rPr lang="en-US"/>
              <a:pPr>
                <a:defRPr/>
              </a:pPr>
              <a:t>28/02/16</a:t>
            </a:fld>
            <a:r>
              <a:rPr lang="fr-FR"/>
              <a:t>, </a:t>
            </a:r>
          </a:p>
        </p:txBody>
      </p:sp>
      <p:sp>
        <p:nvSpPr>
          <p:cNvPr id="31" name="Footer Placeholder 3"/>
          <p:cNvSpPr>
            <a:spLocks noGrp="1"/>
          </p:cNvSpPr>
          <p:nvPr>
            <p:ph type="ftr" sz="quarter" idx="11"/>
          </p:nvPr>
        </p:nvSpPr>
        <p:spPr/>
        <p:txBody>
          <a:bodyPr/>
          <a:lstStyle/>
          <a:p>
            <a:pPr>
              <a:defRPr/>
            </a:pPr>
            <a:r>
              <a:rPr lang="fr-FR"/>
              <a:t>Georgios Arhodakis - Université Paris Dauphine</a:t>
            </a:r>
          </a:p>
        </p:txBody>
      </p:sp>
      <p:sp>
        <p:nvSpPr>
          <p:cNvPr id="32" name="Slide Number Placeholder 4"/>
          <p:cNvSpPr>
            <a:spLocks noGrp="1"/>
          </p:cNvSpPr>
          <p:nvPr>
            <p:ph type="sldNum" sz="quarter" idx="12"/>
          </p:nvPr>
        </p:nvSpPr>
        <p:spPr/>
        <p:txBody>
          <a:bodyPr/>
          <a:lstStyle/>
          <a:p>
            <a:pPr>
              <a:defRPr/>
            </a:pPr>
            <a:fld id="{8808D3EB-BF9E-C04D-A433-041171328C0B}" type="slidenum">
              <a:rPr lang="fr-FR"/>
              <a:pPr>
                <a:defRPr/>
              </a:pPr>
              <a:t>41</a:t>
            </a:fld>
            <a:endParaRPr lang="fr-FR"/>
          </a:p>
        </p:txBody>
      </p:sp>
      <p:sp>
        <p:nvSpPr>
          <p:cNvPr id="47106"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smtClean="0">
                <a:cs typeface="+mj-cs"/>
              </a:rPr>
              <a:t>En-tête ARP</a:t>
            </a:r>
          </a:p>
        </p:txBody>
      </p:sp>
      <p:sp>
        <p:nvSpPr>
          <p:cNvPr id="47132" name="Text Box 28"/>
          <p:cNvSpPr txBox="1">
            <a:spLocks noChangeArrowheads="1"/>
          </p:cNvSpPr>
          <p:nvPr/>
        </p:nvSpPr>
        <p:spPr bwMode="auto">
          <a:xfrm>
            <a:off x="179388" y="4497388"/>
            <a:ext cx="8637587"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600" b="1">
                <a:cs typeface="+mn-cs"/>
              </a:rPr>
              <a:t>Type de l</a:t>
            </a:r>
            <a:r>
              <a:rPr lang="ja-JP" altLang="fr-FR" sz="1600" b="1">
                <a:latin typeface="Arial"/>
                <a:cs typeface="+mn-cs"/>
              </a:rPr>
              <a:t>’</a:t>
            </a:r>
            <a:r>
              <a:rPr lang="fr-FR" sz="1600" b="1">
                <a:cs typeface="+mn-cs"/>
              </a:rPr>
              <a:t>adresse </a:t>
            </a:r>
            <a:r>
              <a:rPr lang="fr-FR" sz="1600" b="1" i="1">
                <a:cs typeface="+mn-cs"/>
              </a:rPr>
              <a:t>Matérielle </a:t>
            </a:r>
            <a:r>
              <a:rPr lang="fr-FR" sz="1600">
                <a:cs typeface="+mn-cs"/>
              </a:rPr>
              <a:t>(Hardware Address Type): 1 = Ethernet, 2 = IEEE 802 LAN, …</a:t>
            </a:r>
            <a:endParaRPr lang="fr-FR" sz="1600" i="1">
              <a:cs typeface="+mn-cs"/>
            </a:endParaRPr>
          </a:p>
          <a:p>
            <a:pPr>
              <a:defRPr/>
            </a:pPr>
            <a:r>
              <a:rPr lang="fr-FR" sz="1600" b="1">
                <a:cs typeface="+mn-cs"/>
              </a:rPr>
              <a:t>Type de l</a:t>
            </a:r>
            <a:r>
              <a:rPr lang="ja-JP" altLang="fr-FR" sz="1600" b="1">
                <a:latin typeface="Arial"/>
                <a:cs typeface="+mn-cs"/>
              </a:rPr>
              <a:t>’</a:t>
            </a:r>
            <a:r>
              <a:rPr lang="fr-FR" sz="1600" b="1">
                <a:cs typeface="+mn-cs"/>
              </a:rPr>
              <a:t>adresse </a:t>
            </a:r>
            <a:r>
              <a:rPr lang="fr-FR" sz="1600" b="1" i="1">
                <a:cs typeface="+mn-cs"/>
              </a:rPr>
              <a:t>Protocole </a:t>
            </a:r>
            <a:r>
              <a:rPr lang="fr-FR" sz="1600">
                <a:cs typeface="+mn-cs"/>
              </a:rPr>
              <a:t>(Protocol Address Type): 2048 IPv4 (0x0800), …</a:t>
            </a:r>
            <a:endParaRPr lang="fr-FR" sz="1600" i="1">
              <a:cs typeface="+mn-cs"/>
            </a:endParaRPr>
          </a:p>
          <a:p>
            <a:pPr>
              <a:defRPr/>
            </a:pPr>
            <a:r>
              <a:rPr lang="fr-FR" sz="1600" b="1">
                <a:cs typeface="+mn-cs"/>
              </a:rPr>
              <a:t>Taille de l</a:t>
            </a:r>
            <a:r>
              <a:rPr lang="ja-JP" altLang="fr-FR" sz="1600" b="1">
                <a:latin typeface="Arial"/>
                <a:cs typeface="+mn-cs"/>
              </a:rPr>
              <a:t>’</a:t>
            </a:r>
            <a:r>
              <a:rPr lang="fr-FR" sz="1600" b="1">
                <a:cs typeface="+mn-cs"/>
              </a:rPr>
              <a:t>adresse </a:t>
            </a:r>
            <a:r>
              <a:rPr lang="fr-FR" sz="1600" b="1" i="1">
                <a:cs typeface="+mn-cs"/>
              </a:rPr>
              <a:t>Matérielle </a:t>
            </a:r>
            <a:r>
              <a:rPr lang="fr-FR" sz="1600">
                <a:cs typeface="+mn-cs"/>
              </a:rPr>
              <a:t>(Hardware Address Length): 6 pour Ethernet et IEEE 802, …</a:t>
            </a:r>
            <a:endParaRPr lang="fr-FR" sz="1600" i="1">
              <a:cs typeface="+mn-cs"/>
            </a:endParaRPr>
          </a:p>
          <a:p>
            <a:pPr>
              <a:defRPr/>
            </a:pPr>
            <a:r>
              <a:rPr lang="fr-FR" sz="1600" b="1">
                <a:cs typeface="+mn-cs"/>
              </a:rPr>
              <a:t>Taille de l</a:t>
            </a:r>
            <a:r>
              <a:rPr lang="ja-JP" altLang="fr-FR" sz="1600" b="1">
                <a:latin typeface="Arial"/>
                <a:cs typeface="+mn-cs"/>
              </a:rPr>
              <a:t>’</a:t>
            </a:r>
            <a:r>
              <a:rPr lang="fr-FR" sz="1600" b="1">
                <a:cs typeface="+mn-cs"/>
              </a:rPr>
              <a:t>adresse </a:t>
            </a:r>
            <a:r>
              <a:rPr lang="fr-FR" sz="1600" b="1" i="1">
                <a:cs typeface="+mn-cs"/>
              </a:rPr>
              <a:t>Protocole </a:t>
            </a:r>
            <a:r>
              <a:rPr lang="fr-FR" sz="1600">
                <a:cs typeface="+mn-cs"/>
              </a:rPr>
              <a:t>(Protocol Address Length): 4 pour IPv4, …</a:t>
            </a:r>
            <a:endParaRPr lang="fr-FR" sz="1600" i="1">
              <a:cs typeface="+mn-cs"/>
            </a:endParaRPr>
          </a:p>
          <a:p>
            <a:pPr>
              <a:defRPr/>
            </a:pPr>
            <a:r>
              <a:rPr lang="fr-FR" sz="1600" b="1">
                <a:cs typeface="+mn-cs"/>
              </a:rPr>
              <a:t>Type d</a:t>
            </a:r>
            <a:r>
              <a:rPr lang="ja-JP" altLang="fr-FR" sz="1600" b="1">
                <a:latin typeface="Arial"/>
                <a:cs typeface="+mn-cs"/>
              </a:rPr>
              <a:t>’</a:t>
            </a:r>
            <a:r>
              <a:rPr lang="fr-FR" sz="1600" b="1">
                <a:cs typeface="+mn-cs"/>
              </a:rPr>
              <a:t>opération</a:t>
            </a:r>
            <a:r>
              <a:rPr lang="fr-FR" sz="1600" b="1" i="1">
                <a:cs typeface="+mn-cs"/>
              </a:rPr>
              <a:t> </a:t>
            </a:r>
            <a:r>
              <a:rPr lang="fr-FR" sz="1600">
                <a:cs typeface="+mn-cs"/>
              </a:rPr>
              <a:t>(Operation Type): 1 pour </a:t>
            </a:r>
            <a:r>
              <a:rPr lang="fr-FR" sz="1600" b="1" i="1">
                <a:cs typeface="+mn-cs"/>
              </a:rPr>
              <a:t>Request</a:t>
            </a:r>
            <a:r>
              <a:rPr lang="fr-FR" sz="1600">
                <a:cs typeface="+mn-cs"/>
              </a:rPr>
              <a:t>, 2 pour </a:t>
            </a:r>
            <a:r>
              <a:rPr lang="fr-FR" sz="1600" b="1" i="1">
                <a:cs typeface="+mn-cs"/>
              </a:rPr>
              <a:t>Reply</a:t>
            </a:r>
            <a:r>
              <a:rPr lang="fr-FR" sz="1600">
                <a:cs typeface="+mn-cs"/>
              </a:rPr>
              <a:t>, …</a:t>
            </a:r>
            <a:endParaRPr lang="fr-FR" sz="1600">
              <a:solidFill>
                <a:srgbClr val="009900"/>
              </a:solidFill>
              <a:cs typeface="+mn-cs"/>
              <a:sym typeface="Symbol" charset="0"/>
            </a:endParaRPr>
          </a:p>
        </p:txBody>
      </p:sp>
      <p:sp>
        <p:nvSpPr>
          <p:cNvPr id="47107" name="Text Box 3"/>
          <p:cNvSpPr txBox="1">
            <a:spLocks noChangeArrowheads="1"/>
          </p:cNvSpPr>
          <p:nvPr/>
        </p:nvSpPr>
        <p:spPr bwMode="auto">
          <a:xfrm>
            <a:off x="4497388" y="1617663"/>
            <a:ext cx="4318000" cy="360362"/>
          </a:xfrm>
          <a:prstGeom prst="rect">
            <a:avLst/>
          </a:prstGeom>
          <a:solidFill>
            <a:srgbClr val="FFCCFF"/>
          </a:solidFill>
          <a:ln w="38100" cmpd="dbl">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Type de l</a:t>
            </a:r>
            <a:r>
              <a:rPr lang="ja-JP" altLang="fr-FR">
                <a:latin typeface="Arial"/>
                <a:cs typeface="+mn-cs"/>
              </a:rPr>
              <a:t>’</a:t>
            </a:r>
            <a:r>
              <a:rPr lang="fr-FR">
                <a:cs typeface="+mn-cs"/>
              </a:rPr>
              <a:t>adresse </a:t>
            </a:r>
            <a:r>
              <a:rPr lang="fr-FR" i="1">
                <a:cs typeface="+mn-cs"/>
              </a:rPr>
              <a:t>Protocole</a:t>
            </a:r>
          </a:p>
        </p:txBody>
      </p:sp>
      <p:sp>
        <p:nvSpPr>
          <p:cNvPr id="47108" name="Text Box 4"/>
          <p:cNvSpPr txBox="1">
            <a:spLocks noChangeArrowheads="1"/>
          </p:cNvSpPr>
          <p:nvPr/>
        </p:nvSpPr>
        <p:spPr bwMode="auto">
          <a:xfrm>
            <a:off x="4497388" y="1978025"/>
            <a:ext cx="4318000" cy="360363"/>
          </a:xfrm>
          <a:prstGeom prst="rect">
            <a:avLst/>
          </a:prstGeom>
          <a:solidFill>
            <a:srgbClr val="CCFFFF"/>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Type d</a:t>
            </a:r>
            <a:r>
              <a:rPr lang="ja-JP" altLang="fr-FR">
                <a:latin typeface="Arial"/>
                <a:cs typeface="+mn-cs"/>
              </a:rPr>
              <a:t>’</a:t>
            </a:r>
            <a:r>
              <a:rPr lang="fr-FR">
                <a:cs typeface="+mn-cs"/>
              </a:rPr>
              <a:t>opération</a:t>
            </a:r>
          </a:p>
        </p:txBody>
      </p:sp>
      <p:sp>
        <p:nvSpPr>
          <p:cNvPr id="47109" name="Text Box 5"/>
          <p:cNvSpPr txBox="1">
            <a:spLocks noChangeArrowheads="1"/>
          </p:cNvSpPr>
          <p:nvPr/>
        </p:nvSpPr>
        <p:spPr bwMode="auto">
          <a:xfrm>
            <a:off x="179388" y="3057525"/>
            <a:ext cx="4318000" cy="360363"/>
          </a:xfrm>
          <a:prstGeom prst="rect">
            <a:avLst/>
          </a:prstGeom>
          <a:solidFill>
            <a:srgbClr val="FFCCFF"/>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Adresse Source </a:t>
            </a:r>
            <a:r>
              <a:rPr lang="fr-FR" i="1">
                <a:cs typeface="+mn-cs"/>
              </a:rPr>
              <a:t>Protocole</a:t>
            </a:r>
            <a:r>
              <a:rPr lang="fr-FR">
                <a:cs typeface="+mn-cs"/>
              </a:rPr>
              <a:t> (cont.)</a:t>
            </a:r>
          </a:p>
        </p:txBody>
      </p:sp>
      <p:sp>
        <p:nvSpPr>
          <p:cNvPr id="47110" name="Text Box 6"/>
          <p:cNvSpPr txBox="1">
            <a:spLocks noChangeArrowheads="1"/>
          </p:cNvSpPr>
          <p:nvPr/>
        </p:nvSpPr>
        <p:spPr bwMode="auto">
          <a:xfrm>
            <a:off x="179388" y="3417888"/>
            <a:ext cx="8637587" cy="360362"/>
          </a:xfrm>
          <a:prstGeom prst="rect">
            <a:avLst/>
          </a:prstGeom>
          <a:solidFill>
            <a:srgbClr val="DDDDD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Adresse Destination </a:t>
            </a:r>
            <a:r>
              <a:rPr lang="fr-FR" i="1">
                <a:cs typeface="+mn-cs"/>
              </a:rPr>
              <a:t>Matérielle</a:t>
            </a:r>
            <a:r>
              <a:rPr lang="fr-FR">
                <a:cs typeface="+mn-cs"/>
              </a:rPr>
              <a:t> (cont.)</a:t>
            </a:r>
          </a:p>
        </p:txBody>
      </p:sp>
      <p:sp>
        <p:nvSpPr>
          <p:cNvPr id="47111" name="Text Box 7"/>
          <p:cNvSpPr txBox="1">
            <a:spLocks noChangeArrowheads="1"/>
          </p:cNvSpPr>
          <p:nvPr/>
        </p:nvSpPr>
        <p:spPr bwMode="auto">
          <a:xfrm>
            <a:off x="179388" y="2697163"/>
            <a:ext cx="4318000" cy="360362"/>
          </a:xfrm>
          <a:prstGeom prst="rect">
            <a:avLst/>
          </a:prstGeom>
          <a:solidFill>
            <a:srgbClr val="EAEAEA"/>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Adresse Source </a:t>
            </a:r>
            <a:r>
              <a:rPr lang="fr-FR" i="1">
                <a:cs typeface="+mn-cs"/>
              </a:rPr>
              <a:t>Matérielle</a:t>
            </a:r>
            <a:r>
              <a:rPr lang="fr-FR">
                <a:cs typeface="+mn-cs"/>
              </a:rPr>
              <a:t> (cont.)</a:t>
            </a:r>
          </a:p>
        </p:txBody>
      </p:sp>
      <p:sp>
        <p:nvSpPr>
          <p:cNvPr id="47112" name="Text Box 8"/>
          <p:cNvSpPr txBox="1">
            <a:spLocks noChangeArrowheads="1"/>
          </p:cNvSpPr>
          <p:nvPr/>
        </p:nvSpPr>
        <p:spPr bwMode="auto">
          <a:xfrm>
            <a:off x="179388" y="1978025"/>
            <a:ext cx="2159000" cy="360363"/>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200" b="1">
                <a:cs typeface="+mn-cs"/>
              </a:rPr>
              <a:t>Taille de l</a:t>
            </a:r>
            <a:r>
              <a:rPr lang="ja-JP" altLang="fr-FR" sz="1200" b="1">
                <a:latin typeface="Arial"/>
                <a:cs typeface="+mn-cs"/>
              </a:rPr>
              <a:t>’</a:t>
            </a:r>
            <a:r>
              <a:rPr lang="fr-FR" sz="1200" b="1">
                <a:cs typeface="+mn-cs"/>
              </a:rPr>
              <a:t>adresse </a:t>
            </a:r>
            <a:r>
              <a:rPr lang="fr-FR" sz="1200" b="1" i="1">
                <a:cs typeface="+mn-cs"/>
              </a:rPr>
              <a:t>Matérielle</a:t>
            </a:r>
          </a:p>
        </p:txBody>
      </p:sp>
      <p:sp>
        <p:nvSpPr>
          <p:cNvPr id="47113" name="Text Box 9"/>
          <p:cNvSpPr txBox="1">
            <a:spLocks noChangeArrowheads="1"/>
          </p:cNvSpPr>
          <p:nvPr/>
        </p:nvSpPr>
        <p:spPr bwMode="auto">
          <a:xfrm>
            <a:off x="179388" y="2336800"/>
            <a:ext cx="8637587" cy="360363"/>
          </a:xfrm>
          <a:prstGeom prst="rect">
            <a:avLst/>
          </a:prstGeom>
          <a:solidFill>
            <a:srgbClr val="EAEAEA"/>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Adresse Source </a:t>
            </a:r>
            <a:r>
              <a:rPr lang="fr-FR" i="1">
                <a:cs typeface="+mn-cs"/>
              </a:rPr>
              <a:t>Matérielle</a:t>
            </a:r>
            <a:endParaRPr lang="fr-FR">
              <a:cs typeface="+mn-cs"/>
            </a:endParaRPr>
          </a:p>
        </p:txBody>
      </p:sp>
      <p:sp>
        <p:nvSpPr>
          <p:cNvPr id="47114" name="Text Box 10"/>
          <p:cNvSpPr txBox="1">
            <a:spLocks noChangeArrowheads="1"/>
          </p:cNvSpPr>
          <p:nvPr/>
        </p:nvSpPr>
        <p:spPr bwMode="auto">
          <a:xfrm>
            <a:off x="4497388" y="2697163"/>
            <a:ext cx="4318000" cy="360362"/>
          </a:xfrm>
          <a:prstGeom prst="rect">
            <a:avLst/>
          </a:prstGeom>
          <a:solidFill>
            <a:srgbClr val="FFCCFF"/>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Adresse Source </a:t>
            </a:r>
            <a:r>
              <a:rPr lang="fr-FR" i="1">
                <a:cs typeface="+mn-cs"/>
              </a:rPr>
              <a:t>Protocole</a:t>
            </a:r>
            <a:endParaRPr lang="fr-FR">
              <a:cs typeface="+mn-cs"/>
            </a:endParaRPr>
          </a:p>
        </p:txBody>
      </p:sp>
      <p:sp>
        <p:nvSpPr>
          <p:cNvPr id="47115" name="Text Box 11"/>
          <p:cNvSpPr txBox="1">
            <a:spLocks noChangeArrowheads="1"/>
          </p:cNvSpPr>
          <p:nvPr/>
        </p:nvSpPr>
        <p:spPr bwMode="auto">
          <a:xfrm>
            <a:off x="2338388" y="1978025"/>
            <a:ext cx="2159000" cy="360363"/>
          </a:xfrm>
          <a:prstGeom prst="rect">
            <a:avLst/>
          </a:prstGeom>
          <a:solidFill>
            <a:srgbClr val="FFCCFF"/>
          </a:solidFill>
          <a:ln w="38100" cmpd="dbl">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200" b="1">
                <a:cs typeface="+mn-cs"/>
              </a:rPr>
              <a:t>Taille de l</a:t>
            </a:r>
            <a:r>
              <a:rPr lang="ja-JP" altLang="fr-FR" sz="1200" b="1">
                <a:latin typeface="Arial"/>
                <a:cs typeface="+mn-cs"/>
              </a:rPr>
              <a:t>’</a:t>
            </a:r>
            <a:r>
              <a:rPr lang="fr-FR" sz="1200" b="1">
                <a:cs typeface="+mn-cs"/>
              </a:rPr>
              <a:t>adresse </a:t>
            </a:r>
            <a:r>
              <a:rPr lang="fr-FR" sz="1200" b="1" i="1">
                <a:cs typeface="+mn-cs"/>
              </a:rPr>
              <a:t>Protocole</a:t>
            </a:r>
          </a:p>
        </p:txBody>
      </p:sp>
      <p:sp>
        <p:nvSpPr>
          <p:cNvPr id="47116" name="Text Box 12"/>
          <p:cNvSpPr txBox="1">
            <a:spLocks noChangeArrowheads="1"/>
          </p:cNvSpPr>
          <p:nvPr/>
        </p:nvSpPr>
        <p:spPr bwMode="auto">
          <a:xfrm>
            <a:off x="179388" y="3776663"/>
            <a:ext cx="8637587"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Adresse Destination </a:t>
            </a:r>
            <a:r>
              <a:rPr lang="fr-FR" i="1">
                <a:cs typeface="+mn-cs"/>
              </a:rPr>
              <a:t>Protocole</a:t>
            </a:r>
            <a:endParaRPr lang="fr-FR">
              <a:cs typeface="+mn-cs"/>
            </a:endParaRPr>
          </a:p>
        </p:txBody>
      </p:sp>
      <p:sp>
        <p:nvSpPr>
          <p:cNvPr id="47117" name="Line 13"/>
          <p:cNvSpPr>
            <a:spLocks noChangeShapeType="1"/>
          </p:cNvSpPr>
          <p:nvPr/>
        </p:nvSpPr>
        <p:spPr bwMode="auto">
          <a:xfrm>
            <a:off x="8816975" y="1365250"/>
            <a:ext cx="0" cy="1439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7118" name="Line 14"/>
          <p:cNvSpPr>
            <a:spLocks noChangeShapeType="1"/>
          </p:cNvSpPr>
          <p:nvPr/>
        </p:nvSpPr>
        <p:spPr bwMode="auto">
          <a:xfrm>
            <a:off x="179388" y="1006475"/>
            <a:ext cx="0" cy="1439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7119" name="Line 15"/>
          <p:cNvSpPr>
            <a:spLocks noChangeShapeType="1"/>
          </p:cNvSpPr>
          <p:nvPr/>
        </p:nvSpPr>
        <p:spPr bwMode="auto">
          <a:xfrm>
            <a:off x="4497388" y="1365250"/>
            <a:ext cx="0" cy="539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7120" name="Text Box 16"/>
          <p:cNvSpPr txBox="1">
            <a:spLocks noChangeArrowheads="1"/>
          </p:cNvSpPr>
          <p:nvPr/>
        </p:nvSpPr>
        <p:spPr bwMode="auto">
          <a:xfrm>
            <a:off x="1978025" y="1257300"/>
            <a:ext cx="6826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a:cs typeface="+mn-cs"/>
              </a:rPr>
              <a:t>16 bits</a:t>
            </a:r>
          </a:p>
        </p:txBody>
      </p:sp>
      <p:sp>
        <p:nvSpPr>
          <p:cNvPr id="47121" name="Text Box 17"/>
          <p:cNvSpPr txBox="1">
            <a:spLocks noChangeArrowheads="1"/>
          </p:cNvSpPr>
          <p:nvPr/>
        </p:nvSpPr>
        <p:spPr bwMode="auto">
          <a:xfrm>
            <a:off x="6297613" y="1257300"/>
            <a:ext cx="6826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a:cs typeface="+mn-cs"/>
              </a:rPr>
              <a:t>16 bits</a:t>
            </a:r>
          </a:p>
        </p:txBody>
      </p:sp>
      <p:sp>
        <p:nvSpPr>
          <p:cNvPr id="47122" name="Text Box 18"/>
          <p:cNvSpPr txBox="1">
            <a:spLocks noChangeArrowheads="1"/>
          </p:cNvSpPr>
          <p:nvPr/>
        </p:nvSpPr>
        <p:spPr bwMode="auto">
          <a:xfrm>
            <a:off x="4138613" y="898525"/>
            <a:ext cx="6826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a:cs typeface="+mn-cs"/>
              </a:rPr>
              <a:t>32 bits</a:t>
            </a:r>
          </a:p>
        </p:txBody>
      </p:sp>
      <p:sp>
        <p:nvSpPr>
          <p:cNvPr id="47123" name="Line 19"/>
          <p:cNvSpPr>
            <a:spLocks noChangeShapeType="1"/>
          </p:cNvSpPr>
          <p:nvPr/>
        </p:nvSpPr>
        <p:spPr bwMode="auto">
          <a:xfrm>
            <a:off x="179388" y="1365250"/>
            <a:ext cx="0" cy="1439863"/>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47124" name="AutoShape 20"/>
          <p:cNvCxnSpPr>
            <a:cxnSpLocks noChangeShapeType="1"/>
            <a:stCxn id="47120" idx="1"/>
            <a:endCxn id="47123" idx="0"/>
          </p:cNvCxnSpPr>
          <p:nvPr/>
        </p:nvCxnSpPr>
        <p:spPr bwMode="auto">
          <a:xfrm flipH="1">
            <a:off x="179388" y="1363663"/>
            <a:ext cx="1798637"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7125" name="AutoShape 21"/>
          <p:cNvCxnSpPr>
            <a:cxnSpLocks noChangeShapeType="1"/>
            <a:stCxn id="47120" idx="3"/>
            <a:endCxn id="47119" idx="0"/>
          </p:cNvCxnSpPr>
          <p:nvPr/>
        </p:nvCxnSpPr>
        <p:spPr bwMode="auto">
          <a:xfrm>
            <a:off x="2660650" y="1363663"/>
            <a:ext cx="1836738"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7126" name="AutoShape 22"/>
          <p:cNvCxnSpPr>
            <a:cxnSpLocks noChangeShapeType="1"/>
            <a:stCxn id="47121" idx="1"/>
            <a:endCxn id="47119" idx="0"/>
          </p:cNvCxnSpPr>
          <p:nvPr/>
        </p:nvCxnSpPr>
        <p:spPr bwMode="auto">
          <a:xfrm flipH="1">
            <a:off x="4497388" y="1363663"/>
            <a:ext cx="1800225"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7127" name="AutoShape 23"/>
          <p:cNvCxnSpPr>
            <a:cxnSpLocks noChangeShapeType="1"/>
            <a:stCxn id="47121" idx="3"/>
            <a:endCxn id="47117" idx="0"/>
          </p:cNvCxnSpPr>
          <p:nvPr/>
        </p:nvCxnSpPr>
        <p:spPr bwMode="auto">
          <a:xfrm>
            <a:off x="6980238" y="1363663"/>
            <a:ext cx="1836737"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7128" name="Line 24"/>
          <p:cNvSpPr>
            <a:spLocks noChangeShapeType="1"/>
          </p:cNvSpPr>
          <p:nvPr/>
        </p:nvSpPr>
        <p:spPr bwMode="auto">
          <a:xfrm>
            <a:off x="8816975" y="1006475"/>
            <a:ext cx="0" cy="1439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47129" name="AutoShape 25"/>
          <p:cNvCxnSpPr>
            <a:cxnSpLocks noChangeShapeType="1"/>
            <a:stCxn id="47122" idx="1"/>
            <a:endCxn id="47118" idx="0"/>
          </p:cNvCxnSpPr>
          <p:nvPr/>
        </p:nvCxnSpPr>
        <p:spPr bwMode="auto">
          <a:xfrm flipH="1">
            <a:off x="179388" y="1004888"/>
            <a:ext cx="3959225"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7130" name="AutoShape 26"/>
          <p:cNvCxnSpPr>
            <a:cxnSpLocks noChangeShapeType="1"/>
            <a:stCxn id="47122" idx="3"/>
            <a:endCxn id="47128" idx="0"/>
          </p:cNvCxnSpPr>
          <p:nvPr/>
        </p:nvCxnSpPr>
        <p:spPr bwMode="auto">
          <a:xfrm>
            <a:off x="4821238" y="1004888"/>
            <a:ext cx="3995737"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7131" name="Text Box 27"/>
          <p:cNvSpPr txBox="1">
            <a:spLocks noChangeArrowheads="1"/>
          </p:cNvSpPr>
          <p:nvPr/>
        </p:nvSpPr>
        <p:spPr bwMode="auto">
          <a:xfrm>
            <a:off x="179388" y="1617663"/>
            <a:ext cx="4318000"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dirty="0">
                <a:cs typeface="+mn-cs"/>
              </a:rPr>
              <a:t>Type de l</a:t>
            </a:r>
            <a:r>
              <a:rPr lang="ja-JP" altLang="fr-FR" dirty="0">
                <a:latin typeface="Arial"/>
                <a:cs typeface="+mn-cs"/>
              </a:rPr>
              <a:t>’</a:t>
            </a:r>
            <a:r>
              <a:rPr lang="fr-FR" dirty="0">
                <a:cs typeface="+mn-cs"/>
              </a:rPr>
              <a:t>adresse </a:t>
            </a:r>
            <a:r>
              <a:rPr lang="fr-FR" i="1" dirty="0">
                <a:cs typeface="+mn-cs"/>
              </a:rPr>
              <a:t>Matérielle</a:t>
            </a:r>
          </a:p>
        </p:txBody>
      </p:sp>
      <p:sp>
        <p:nvSpPr>
          <p:cNvPr id="47133" name="Text Box 29"/>
          <p:cNvSpPr txBox="1">
            <a:spLocks noChangeArrowheads="1"/>
          </p:cNvSpPr>
          <p:nvPr/>
        </p:nvSpPr>
        <p:spPr bwMode="auto">
          <a:xfrm>
            <a:off x="4497388" y="3057525"/>
            <a:ext cx="4318000" cy="360363"/>
          </a:xfrm>
          <a:prstGeom prst="rect">
            <a:avLst/>
          </a:prstGeom>
          <a:solidFill>
            <a:srgbClr val="DDDDD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Adresse Destination </a:t>
            </a:r>
            <a:r>
              <a:rPr lang="fr-FR" i="1">
                <a:cs typeface="+mn-cs"/>
              </a:rPr>
              <a:t>Matérielle</a:t>
            </a:r>
            <a:endParaRPr lang="fr-FR">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Date Placeholder 2"/>
          <p:cNvSpPr>
            <a:spLocks noGrp="1"/>
          </p:cNvSpPr>
          <p:nvPr>
            <p:ph type="dt" sz="quarter" idx="10"/>
          </p:nvPr>
        </p:nvSpPr>
        <p:spPr/>
        <p:txBody>
          <a:bodyPr/>
          <a:lstStyle/>
          <a:p>
            <a:pPr>
              <a:defRPr/>
            </a:pPr>
            <a:r>
              <a:rPr lang="fr-FR"/>
              <a:t>© </a:t>
            </a:r>
            <a:fld id="{74E1EDF7-F3EC-764F-8868-19C48D6DEDD6}" type="datetime1">
              <a:rPr lang="en-US"/>
              <a:pPr>
                <a:defRPr/>
              </a:pPr>
              <a:t>28/02/16</a:t>
            </a:fld>
            <a:r>
              <a:rPr lang="fr-FR"/>
              <a:t>, </a:t>
            </a:r>
          </a:p>
        </p:txBody>
      </p:sp>
      <p:sp>
        <p:nvSpPr>
          <p:cNvPr id="28" name="Footer Placeholder 3"/>
          <p:cNvSpPr>
            <a:spLocks noGrp="1"/>
          </p:cNvSpPr>
          <p:nvPr>
            <p:ph type="ftr" sz="quarter" idx="11"/>
          </p:nvPr>
        </p:nvSpPr>
        <p:spPr/>
        <p:txBody>
          <a:bodyPr/>
          <a:lstStyle/>
          <a:p>
            <a:pPr>
              <a:defRPr/>
            </a:pPr>
            <a:r>
              <a:rPr lang="fr-FR"/>
              <a:t>Georgios Arhodakis - Université Paris Dauphine</a:t>
            </a:r>
          </a:p>
        </p:txBody>
      </p:sp>
      <p:sp>
        <p:nvSpPr>
          <p:cNvPr id="29" name="Slide Number Placeholder 4"/>
          <p:cNvSpPr>
            <a:spLocks noGrp="1"/>
          </p:cNvSpPr>
          <p:nvPr>
            <p:ph type="sldNum" sz="quarter" idx="12"/>
          </p:nvPr>
        </p:nvSpPr>
        <p:spPr/>
        <p:txBody>
          <a:bodyPr/>
          <a:lstStyle/>
          <a:p>
            <a:pPr>
              <a:defRPr/>
            </a:pPr>
            <a:fld id="{2A8B2D6D-D22B-AC42-8049-F9DCA7CC759F}" type="slidenum">
              <a:rPr lang="fr-FR"/>
              <a:pPr>
                <a:defRPr/>
              </a:pPr>
              <a:t>42</a:t>
            </a:fld>
            <a:endParaRPr lang="fr-FR"/>
          </a:p>
        </p:txBody>
      </p:sp>
      <p:sp>
        <p:nvSpPr>
          <p:cNvPr id="46082" name="Rectangle 2"/>
          <p:cNvSpPr>
            <a:spLocks noGrp="1" noChangeArrowheads="1"/>
          </p:cNvSpPr>
          <p:nvPr>
            <p:ph type="title"/>
          </p:nvPr>
        </p:nvSpPr>
        <p:spPr>
          <a:xfrm>
            <a:off x="304800" y="0"/>
            <a:ext cx="8534400" cy="701675"/>
          </a:xfrm>
        </p:spPr>
        <p:txBody>
          <a:bodyPr>
            <a:spAutoFit/>
          </a:bodyPr>
          <a:lstStyle/>
          <a:p>
            <a:pPr eaLnBrk="1" hangingPunct="1">
              <a:defRPr/>
            </a:pPr>
            <a:r>
              <a:rPr lang="en-US" sz="4000" smtClean="0">
                <a:cs typeface="+mj-cs"/>
              </a:rPr>
              <a:t>ARP – Address Resolution Protocol</a:t>
            </a:r>
          </a:p>
        </p:txBody>
      </p:sp>
      <p:sp>
        <p:nvSpPr>
          <p:cNvPr id="61445" name="Rectangle 9"/>
          <p:cNvSpPr>
            <a:spLocks noChangeArrowheads="1"/>
          </p:cNvSpPr>
          <p:nvPr/>
        </p:nvSpPr>
        <p:spPr bwMode="auto">
          <a:xfrm>
            <a:off x="1798638" y="4857750"/>
            <a:ext cx="1439862" cy="431800"/>
          </a:xfrm>
          <a:prstGeom prst="rect">
            <a:avLst/>
          </a:prstGeom>
          <a:solidFill>
            <a:srgbClr val="C0C0C0"/>
          </a:solidFill>
          <a:ln w="9525">
            <a:solidFill>
              <a:schemeClr val="tx1"/>
            </a:solidFill>
            <a:miter lim="800000"/>
            <a:headEnd/>
            <a:tailEnd/>
          </a:ln>
          <a:effectLst>
            <a:prstShdw prst="shdw13" dist="53882" dir="13500000">
              <a:schemeClr val="bg2">
                <a:alpha val="74997"/>
              </a:schemeClr>
            </a:prstShdw>
          </a:effectLst>
        </p:spPr>
        <p:txBody>
          <a:bodyPr lIns="0" tIns="0" rIns="0" bIns="0" anchor="ctr"/>
          <a:lstStyle/>
          <a:p>
            <a:pPr algn="ctr"/>
            <a:r>
              <a:rPr lang="fr-FR" sz="2000"/>
              <a:t>A</a:t>
            </a:r>
            <a:endParaRPr lang="fr-FR" sz="2000" b="1" baseline="-25000"/>
          </a:p>
        </p:txBody>
      </p:sp>
      <p:sp>
        <p:nvSpPr>
          <p:cNvPr id="61446" name="Rectangle 10"/>
          <p:cNvSpPr>
            <a:spLocks noChangeArrowheads="1"/>
          </p:cNvSpPr>
          <p:nvPr/>
        </p:nvSpPr>
        <p:spPr bwMode="auto">
          <a:xfrm>
            <a:off x="5037138" y="4857750"/>
            <a:ext cx="1439862" cy="431800"/>
          </a:xfrm>
          <a:prstGeom prst="rect">
            <a:avLst/>
          </a:prstGeom>
          <a:solidFill>
            <a:srgbClr val="C0C0C0"/>
          </a:solidFill>
          <a:ln w="9525">
            <a:solidFill>
              <a:schemeClr val="tx1"/>
            </a:solidFill>
            <a:miter lim="800000"/>
            <a:headEnd/>
            <a:tailEnd/>
          </a:ln>
          <a:effectLst>
            <a:prstShdw prst="shdw13" dist="53882" dir="13500000">
              <a:schemeClr val="bg2">
                <a:alpha val="74997"/>
              </a:schemeClr>
            </a:prstShdw>
          </a:effectLst>
        </p:spPr>
        <p:txBody>
          <a:bodyPr lIns="0" tIns="0" rIns="0" bIns="0" anchor="ctr"/>
          <a:lstStyle/>
          <a:p>
            <a:pPr algn="ctr"/>
            <a:r>
              <a:rPr lang="fr-FR" sz="2000"/>
              <a:t>B</a:t>
            </a:r>
            <a:endParaRPr lang="fr-FR" sz="2000" b="1" baseline="-25000"/>
          </a:p>
        </p:txBody>
      </p:sp>
      <p:sp>
        <p:nvSpPr>
          <p:cNvPr id="61447" name="Rectangle 11"/>
          <p:cNvSpPr>
            <a:spLocks noChangeArrowheads="1"/>
          </p:cNvSpPr>
          <p:nvPr/>
        </p:nvSpPr>
        <p:spPr bwMode="auto">
          <a:xfrm>
            <a:off x="3957638" y="1546225"/>
            <a:ext cx="1439862" cy="431800"/>
          </a:xfrm>
          <a:prstGeom prst="rect">
            <a:avLst/>
          </a:prstGeom>
          <a:solidFill>
            <a:srgbClr val="C0C0C0"/>
          </a:solidFill>
          <a:ln w="9525">
            <a:solidFill>
              <a:schemeClr val="tx1"/>
            </a:solidFill>
            <a:miter lim="800000"/>
            <a:headEnd/>
            <a:tailEnd/>
          </a:ln>
          <a:effectLst>
            <a:prstShdw prst="shdw13" dist="53882" dir="13500000">
              <a:schemeClr val="bg2">
                <a:alpha val="74997"/>
              </a:schemeClr>
            </a:prstShdw>
          </a:effectLst>
        </p:spPr>
        <p:txBody>
          <a:bodyPr lIns="0" tIns="0" rIns="0" bIns="0" anchor="ctr"/>
          <a:lstStyle/>
          <a:p>
            <a:pPr algn="ctr"/>
            <a:r>
              <a:rPr lang="fr-FR" sz="2000"/>
              <a:t>C</a:t>
            </a:r>
            <a:endParaRPr lang="fr-FR" sz="2000" b="1" baseline="-25000"/>
          </a:p>
        </p:txBody>
      </p:sp>
      <p:sp>
        <p:nvSpPr>
          <p:cNvPr id="46098" name="Line 18"/>
          <p:cNvSpPr>
            <a:spLocks noChangeShapeType="1"/>
          </p:cNvSpPr>
          <p:nvPr/>
        </p:nvSpPr>
        <p:spPr bwMode="auto">
          <a:xfrm>
            <a:off x="1438275" y="4318000"/>
            <a:ext cx="10795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61449" name="Oval 19"/>
          <p:cNvSpPr>
            <a:spLocks noChangeAspect="1" noChangeArrowheads="1"/>
          </p:cNvSpPr>
          <p:nvPr/>
        </p:nvSpPr>
        <p:spPr bwMode="auto">
          <a:xfrm>
            <a:off x="3238500" y="3057525"/>
            <a:ext cx="719138" cy="719138"/>
          </a:xfrm>
          <a:prstGeom prst="ellipse">
            <a:avLst/>
          </a:prstGeom>
          <a:solidFill>
            <a:srgbClr val="EAEAEA"/>
          </a:solidFill>
          <a:ln w="9525">
            <a:solidFill>
              <a:schemeClr val="tx1"/>
            </a:solidFill>
            <a:round/>
            <a:headEnd/>
            <a:tailEnd/>
          </a:ln>
          <a:effectLst>
            <a:prstShdw prst="shdw13" dist="53882" dir="13500000">
              <a:schemeClr val="bg2">
                <a:alpha val="74997"/>
              </a:schemeClr>
            </a:prstShdw>
          </a:effectLst>
        </p:spPr>
        <p:txBody>
          <a:bodyPr wrap="none" anchor="ctr"/>
          <a:lstStyle/>
          <a:p>
            <a:pPr algn="ctr"/>
            <a:r>
              <a:rPr lang="fr-FR" b="1"/>
              <a:t>R</a:t>
            </a:r>
          </a:p>
        </p:txBody>
      </p:sp>
      <p:sp>
        <p:nvSpPr>
          <p:cNvPr id="46100" name="Line 20"/>
          <p:cNvSpPr>
            <a:spLocks noChangeShapeType="1"/>
          </p:cNvSpPr>
          <p:nvPr/>
        </p:nvSpPr>
        <p:spPr bwMode="auto">
          <a:xfrm>
            <a:off x="2517775" y="4318000"/>
            <a:ext cx="10795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6101" name="Line 21"/>
          <p:cNvSpPr>
            <a:spLocks noChangeShapeType="1"/>
          </p:cNvSpPr>
          <p:nvPr/>
        </p:nvSpPr>
        <p:spPr bwMode="auto">
          <a:xfrm>
            <a:off x="3598863" y="4318000"/>
            <a:ext cx="10795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6102" name="Line 22"/>
          <p:cNvSpPr>
            <a:spLocks noChangeShapeType="1"/>
          </p:cNvSpPr>
          <p:nvPr/>
        </p:nvSpPr>
        <p:spPr bwMode="auto">
          <a:xfrm>
            <a:off x="3598863" y="2517775"/>
            <a:ext cx="10795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6103" name="Line 23"/>
          <p:cNvSpPr>
            <a:spLocks noChangeShapeType="1"/>
          </p:cNvSpPr>
          <p:nvPr/>
        </p:nvSpPr>
        <p:spPr bwMode="auto">
          <a:xfrm>
            <a:off x="4678363" y="4318000"/>
            <a:ext cx="10795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6106" name="Line 26"/>
          <p:cNvSpPr>
            <a:spLocks noChangeShapeType="1"/>
          </p:cNvSpPr>
          <p:nvPr/>
        </p:nvSpPr>
        <p:spPr bwMode="auto">
          <a:xfrm>
            <a:off x="5757863" y="4318000"/>
            <a:ext cx="10795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6107" name="Line 27"/>
          <p:cNvSpPr>
            <a:spLocks noChangeShapeType="1"/>
          </p:cNvSpPr>
          <p:nvPr/>
        </p:nvSpPr>
        <p:spPr bwMode="auto">
          <a:xfrm>
            <a:off x="2517775" y="2517775"/>
            <a:ext cx="10795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6108" name="Line 28"/>
          <p:cNvSpPr>
            <a:spLocks noChangeShapeType="1"/>
          </p:cNvSpPr>
          <p:nvPr/>
        </p:nvSpPr>
        <p:spPr bwMode="auto">
          <a:xfrm>
            <a:off x="4678363" y="2517775"/>
            <a:ext cx="10795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46109" name="AutoShape 29"/>
          <p:cNvCxnSpPr>
            <a:cxnSpLocks noChangeShapeType="1"/>
            <a:stCxn id="61445" idx="0"/>
            <a:endCxn id="46098" idx="1"/>
          </p:cNvCxnSpPr>
          <p:nvPr/>
        </p:nvCxnSpPr>
        <p:spPr bwMode="auto">
          <a:xfrm flipH="1" flipV="1">
            <a:off x="2517775" y="4337050"/>
            <a:ext cx="1588" cy="5207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6110" name="AutoShape 30"/>
          <p:cNvCxnSpPr>
            <a:cxnSpLocks noChangeShapeType="1"/>
            <a:stCxn id="61446" idx="0"/>
            <a:endCxn id="46106" idx="0"/>
          </p:cNvCxnSpPr>
          <p:nvPr/>
        </p:nvCxnSpPr>
        <p:spPr bwMode="auto">
          <a:xfrm flipV="1">
            <a:off x="5757863" y="4298950"/>
            <a:ext cx="0" cy="558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6111" name="AutoShape 31"/>
          <p:cNvCxnSpPr>
            <a:cxnSpLocks noChangeShapeType="1"/>
            <a:stCxn id="46107" idx="1"/>
            <a:endCxn id="61449" idx="0"/>
          </p:cNvCxnSpPr>
          <p:nvPr/>
        </p:nvCxnSpPr>
        <p:spPr bwMode="auto">
          <a:xfrm>
            <a:off x="3597275" y="2536825"/>
            <a:ext cx="1588" cy="5207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6112" name="AutoShape 32"/>
          <p:cNvCxnSpPr>
            <a:cxnSpLocks noChangeShapeType="1"/>
            <a:stCxn id="61449" idx="4"/>
            <a:endCxn id="46101" idx="0"/>
          </p:cNvCxnSpPr>
          <p:nvPr/>
        </p:nvCxnSpPr>
        <p:spPr bwMode="auto">
          <a:xfrm>
            <a:off x="3598863" y="3776663"/>
            <a:ext cx="0" cy="5222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6113" name="AutoShape 33"/>
          <p:cNvCxnSpPr>
            <a:cxnSpLocks noChangeShapeType="1"/>
            <a:stCxn id="61447" idx="2"/>
            <a:endCxn id="46108" idx="0"/>
          </p:cNvCxnSpPr>
          <p:nvPr/>
        </p:nvCxnSpPr>
        <p:spPr bwMode="auto">
          <a:xfrm>
            <a:off x="4678363" y="1978025"/>
            <a:ext cx="0" cy="5207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6114" name="Line 34"/>
          <p:cNvSpPr>
            <a:spLocks noChangeShapeType="1"/>
          </p:cNvSpPr>
          <p:nvPr/>
        </p:nvSpPr>
        <p:spPr bwMode="auto">
          <a:xfrm rot="19020000">
            <a:off x="3417888" y="2517775"/>
            <a:ext cx="1439862" cy="0"/>
          </a:xfrm>
          <a:prstGeom prst="line">
            <a:avLst/>
          </a:prstGeom>
          <a:noFill/>
          <a:ln w="2857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6116" name="Line 36"/>
          <p:cNvSpPr>
            <a:spLocks noChangeShapeType="1"/>
          </p:cNvSpPr>
          <p:nvPr/>
        </p:nvSpPr>
        <p:spPr bwMode="auto">
          <a:xfrm rot="18960000">
            <a:off x="2301875" y="4281488"/>
            <a:ext cx="1439863" cy="0"/>
          </a:xfrm>
          <a:prstGeom prst="line">
            <a:avLst/>
          </a:prstGeom>
          <a:noFill/>
          <a:ln w="2857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6117" name="Line 37"/>
          <p:cNvSpPr>
            <a:spLocks noChangeShapeType="1"/>
          </p:cNvSpPr>
          <p:nvPr/>
        </p:nvSpPr>
        <p:spPr bwMode="auto">
          <a:xfrm>
            <a:off x="3273425" y="5110163"/>
            <a:ext cx="1690688" cy="0"/>
          </a:xfrm>
          <a:prstGeom prst="line">
            <a:avLst/>
          </a:prstGeom>
          <a:noFill/>
          <a:ln w="2857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6118" name="Text Box 38"/>
          <p:cNvSpPr txBox="1">
            <a:spLocks noChangeArrowheads="1"/>
          </p:cNvSpPr>
          <p:nvPr/>
        </p:nvSpPr>
        <p:spPr bwMode="auto">
          <a:xfrm>
            <a:off x="2590800" y="4065588"/>
            <a:ext cx="431800" cy="25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600" b="1">
                <a:solidFill>
                  <a:srgbClr val="FF0000"/>
                </a:solidFill>
                <a:cs typeface="+mn-cs"/>
              </a:rPr>
              <a:t>ARP</a:t>
            </a:r>
          </a:p>
        </p:txBody>
      </p:sp>
      <p:sp>
        <p:nvSpPr>
          <p:cNvPr id="46119" name="Text Box 39"/>
          <p:cNvSpPr txBox="1">
            <a:spLocks noChangeArrowheads="1"/>
          </p:cNvSpPr>
          <p:nvPr/>
        </p:nvSpPr>
        <p:spPr bwMode="auto">
          <a:xfrm>
            <a:off x="3962400" y="5181600"/>
            <a:ext cx="431800"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600" b="1">
                <a:solidFill>
                  <a:srgbClr val="FF0000"/>
                </a:solidFill>
                <a:cs typeface="+mn-cs"/>
              </a:rPr>
              <a:t>ARP</a:t>
            </a:r>
          </a:p>
        </p:txBody>
      </p:sp>
      <p:sp>
        <p:nvSpPr>
          <p:cNvPr id="46120" name="Text Box 40"/>
          <p:cNvSpPr txBox="1">
            <a:spLocks noChangeArrowheads="1"/>
          </p:cNvSpPr>
          <p:nvPr/>
        </p:nvSpPr>
        <p:spPr bwMode="auto">
          <a:xfrm>
            <a:off x="3778250" y="2266950"/>
            <a:ext cx="431800"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600" b="1">
                <a:solidFill>
                  <a:srgbClr val="FF0000"/>
                </a:solidFill>
                <a:cs typeface="+mn-cs"/>
              </a:rPr>
              <a:t>ARP</a:t>
            </a:r>
          </a:p>
        </p:txBody>
      </p:sp>
      <p:sp>
        <p:nvSpPr>
          <p:cNvPr id="46121" name="Text Box 41"/>
          <p:cNvSpPr txBox="1">
            <a:spLocks noChangeArrowheads="1"/>
          </p:cNvSpPr>
          <p:nvPr/>
        </p:nvSpPr>
        <p:spPr bwMode="auto">
          <a:xfrm>
            <a:off x="4114800" y="3276600"/>
            <a:ext cx="611188"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600" b="1">
                <a:solidFill>
                  <a:schemeClr val="tx2"/>
                </a:solidFill>
                <a:cs typeface="+mn-cs"/>
              </a:rPr>
              <a:t>Router</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Date Placeholder 2"/>
          <p:cNvSpPr>
            <a:spLocks noGrp="1"/>
          </p:cNvSpPr>
          <p:nvPr>
            <p:ph type="dt" sz="quarter" idx="10"/>
          </p:nvPr>
        </p:nvSpPr>
        <p:spPr/>
        <p:txBody>
          <a:bodyPr/>
          <a:lstStyle/>
          <a:p>
            <a:pPr>
              <a:defRPr/>
            </a:pPr>
            <a:r>
              <a:rPr lang="fr-FR"/>
              <a:t>© </a:t>
            </a:r>
            <a:fld id="{20EFF948-B5EC-4E4D-8A57-10590E3AD602}" type="datetime1">
              <a:rPr lang="en-US"/>
              <a:pPr>
                <a:defRPr/>
              </a:pPr>
              <a:t>28/02/16</a:t>
            </a:fld>
            <a:r>
              <a:rPr lang="fr-FR"/>
              <a:t>, </a:t>
            </a:r>
          </a:p>
        </p:txBody>
      </p:sp>
      <p:sp>
        <p:nvSpPr>
          <p:cNvPr id="24" name="Footer Placeholder 3"/>
          <p:cNvSpPr>
            <a:spLocks noGrp="1"/>
          </p:cNvSpPr>
          <p:nvPr>
            <p:ph type="ftr" sz="quarter" idx="11"/>
          </p:nvPr>
        </p:nvSpPr>
        <p:spPr/>
        <p:txBody>
          <a:bodyPr/>
          <a:lstStyle/>
          <a:p>
            <a:pPr>
              <a:defRPr/>
            </a:pPr>
            <a:r>
              <a:rPr lang="fr-FR"/>
              <a:t>Georgios Arhodakis - Université Paris Dauphine</a:t>
            </a:r>
          </a:p>
        </p:txBody>
      </p:sp>
      <p:sp>
        <p:nvSpPr>
          <p:cNvPr id="25" name="Slide Number Placeholder 4"/>
          <p:cNvSpPr>
            <a:spLocks noGrp="1"/>
          </p:cNvSpPr>
          <p:nvPr>
            <p:ph type="sldNum" sz="quarter" idx="12"/>
          </p:nvPr>
        </p:nvSpPr>
        <p:spPr/>
        <p:txBody>
          <a:bodyPr/>
          <a:lstStyle/>
          <a:p>
            <a:pPr>
              <a:defRPr/>
            </a:pPr>
            <a:fld id="{1EB5256F-F9F2-D846-BBC1-1287C81889DB}" type="slidenum">
              <a:rPr lang="fr-FR"/>
              <a:pPr>
                <a:defRPr/>
              </a:pPr>
              <a:t>43</a:t>
            </a:fld>
            <a:endParaRPr lang="fr-FR"/>
          </a:p>
        </p:txBody>
      </p:sp>
      <p:sp>
        <p:nvSpPr>
          <p:cNvPr id="31746"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smtClean="0">
                <a:cs typeface="+mj-cs"/>
              </a:rPr>
              <a:t>En-tête UDP</a:t>
            </a:r>
          </a:p>
        </p:txBody>
      </p:sp>
      <p:sp>
        <p:nvSpPr>
          <p:cNvPr id="31747" name="Text Box 3"/>
          <p:cNvSpPr txBox="1">
            <a:spLocks noChangeArrowheads="1"/>
          </p:cNvSpPr>
          <p:nvPr/>
        </p:nvSpPr>
        <p:spPr bwMode="auto">
          <a:xfrm>
            <a:off x="179388" y="1798638"/>
            <a:ext cx="4318000"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Port Source</a:t>
            </a:r>
          </a:p>
        </p:txBody>
      </p:sp>
      <p:sp>
        <p:nvSpPr>
          <p:cNvPr id="31748" name="Text Box 4"/>
          <p:cNvSpPr txBox="1">
            <a:spLocks noChangeArrowheads="1"/>
          </p:cNvSpPr>
          <p:nvPr/>
        </p:nvSpPr>
        <p:spPr bwMode="auto">
          <a:xfrm>
            <a:off x="4497388" y="1798638"/>
            <a:ext cx="4318000"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Port Destination</a:t>
            </a:r>
          </a:p>
        </p:txBody>
      </p:sp>
      <p:sp>
        <p:nvSpPr>
          <p:cNvPr id="31749" name="Text Box 5"/>
          <p:cNvSpPr txBox="1">
            <a:spLocks noChangeArrowheads="1"/>
          </p:cNvSpPr>
          <p:nvPr/>
        </p:nvSpPr>
        <p:spPr bwMode="auto">
          <a:xfrm>
            <a:off x="179388" y="2159000"/>
            <a:ext cx="4318000" cy="360363"/>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Longueur</a:t>
            </a:r>
          </a:p>
        </p:txBody>
      </p:sp>
      <p:sp>
        <p:nvSpPr>
          <p:cNvPr id="31750" name="Text Box 6"/>
          <p:cNvSpPr txBox="1">
            <a:spLocks noChangeArrowheads="1"/>
          </p:cNvSpPr>
          <p:nvPr/>
        </p:nvSpPr>
        <p:spPr bwMode="auto">
          <a:xfrm>
            <a:off x="4497388" y="2159000"/>
            <a:ext cx="4318000" cy="360363"/>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Séquence de contrôle</a:t>
            </a:r>
          </a:p>
        </p:txBody>
      </p:sp>
      <p:sp>
        <p:nvSpPr>
          <p:cNvPr id="31752" name="Text Box 8"/>
          <p:cNvSpPr txBox="1">
            <a:spLocks noChangeArrowheads="1"/>
          </p:cNvSpPr>
          <p:nvPr/>
        </p:nvSpPr>
        <p:spPr bwMode="auto">
          <a:xfrm>
            <a:off x="179388" y="2517775"/>
            <a:ext cx="8637587" cy="360363"/>
          </a:xfrm>
          <a:prstGeom prst="rect">
            <a:avLst/>
          </a:prstGeom>
          <a:solidFill>
            <a:srgbClr val="90EE90"/>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Données :::</a:t>
            </a:r>
          </a:p>
        </p:txBody>
      </p:sp>
      <p:sp>
        <p:nvSpPr>
          <p:cNvPr id="31760" name="Line 16"/>
          <p:cNvSpPr>
            <a:spLocks noChangeShapeType="1"/>
          </p:cNvSpPr>
          <p:nvPr/>
        </p:nvSpPr>
        <p:spPr bwMode="auto">
          <a:xfrm>
            <a:off x="8816975" y="1546225"/>
            <a:ext cx="0" cy="1439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1761" name="Line 17"/>
          <p:cNvSpPr>
            <a:spLocks noChangeShapeType="1"/>
          </p:cNvSpPr>
          <p:nvPr/>
        </p:nvSpPr>
        <p:spPr bwMode="auto">
          <a:xfrm>
            <a:off x="179388" y="1187450"/>
            <a:ext cx="0" cy="1439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1762" name="Line 18"/>
          <p:cNvSpPr>
            <a:spLocks noChangeShapeType="1"/>
          </p:cNvSpPr>
          <p:nvPr/>
        </p:nvSpPr>
        <p:spPr bwMode="auto">
          <a:xfrm>
            <a:off x="4497388" y="1546225"/>
            <a:ext cx="0" cy="539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1763" name="Text Box 19"/>
          <p:cNvSpPr txBox="1">
            <a:spLocks noChangeArrowheads="1"/>
          </p:cNvSpPr>
          <p:nvPr/>
        </p:nvSpPr>
        <p:spPr bwMode="auto">
          <a:xfrm>
            <a:off x="1978025" y="1438275"/>
            <a:ext cx="6826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a:cs typeface="+mn-cs"/>
              </a:rPr>
              <a:t>16 bits</a:t>
            </a:r>
          </a:p>
        </p:txBody>
      </p:sp>
      <p:sp>
        <p:nvSpPr>
          <p:cNvPr id="31764" name="Text Box 20"/>
          <p:cNvSpPr txBox="1">
            <a:spLocks noChangeArrowheads="1"/>
          </p:cNvSpPr>
          <p:nvPr/>
        </p:nvSpPr>
        <p:spPr bwMode="auto">
          <a:xfrm>
            <a:off x="6297613" y="1438275"/>
            <a:ext cx="6826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a:cs typeface="+mn-cs"/>
              </a:rPr>
              <a:t>16 bits</a:t>
            </a:r>
          </a:p>
        </p:txBody>
      </p:sp>
      <p:sp>
        <p:nvSpPr>
          <p:cNvPr id="31765" name="Text Box 21"/>
          <p:cNvSpPr txBox="1">
            <a:spLocks noChangeArrowheads="1"/>
          </p:cNvSpPr>
          <p:nvPr/>
        </p:nvSpPr>
        <p:spPr bwMode="auto">
          <a:xfrm>
            <a:off x="4138613" y="1079500"/>
            <a:ext cx="6826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a:cs typeface="+mn-cs"/>
              </a:rPr>
              <a:t>32 bits</a:t>
            </a:r>
          </a:p>
        </p:txBody>
      </p:sp>
      <p:sp>
        <p:nvSpPr>
          <p:cNvPr id="31766" name="Line 22"/>
          <p:cNvSpPr>
            <a:spLocks noChangeShapeType="1"/>
          </p:cNvSpPr>
          <p:nvPr/>
        </p:nvSpPr>
        <p:spPr bwMode="auto">
          <a:xfrm>
            <a:off x="179388" y="1546225"/>
            <a:ext cx="0" cy="1439863"/>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31767" name="AutoShape 23"/>
          <p:cNvCxnSpPr>
            <a:cxnSpLocks noChangeShapeType="1"/>
            <a:stCxn id="31763" idx="1"/>
            <a:endCxn id="31766" idx="0"/>
          </p:cNvCxnSpPr>
          <p:nvPr/>
        </p:nvCxnSpPr>
        <p:spPr bwMode="auto">
          <a:xfrm flipH="1">
            <a:off x="179388" y="1544638"/>
            <a:ext cx="1798637"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768" name="AutoShape 24"/>
          <p:cNvCxnSpPr>
            <a:cxnSpLocks noChangeShapeType="1"/>
            <a:stCxn id="31763" idx="3"/>
            <a:endCxn id="31762" idx="0"/>
          </p:cNvCxnSpPr>
          <p:nvPr/>
        </p:nvCxnSpPr>
        <p:spPr bwMode="auto">
          <a:xfrm>
            <a:off x="2660650" y="1544638"/>
            <a:ext cx="1836738"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769" name="AutoShape 25"/>
          <p:cNvCxnSpPr>
            <a:cxnSpLocks noChangeShapeType="1"/>
            <a:stCxn id="31764" idx="1"/>
            <a:endCxn id="31762" idx="0"/>
          </p:cNvCxnSpPr>
          <p:nvPr/>
        </p:nvCxnSpPr>
        <p:spPr bwMode="auto">
          <a:xfrm flipH="1">
            <a:off x="4497388" y="1544638"/>
            <a:ext cx="1800225"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770" name="AutoShape 26"/>
          <p:cNvCxnSpPr>
            <a:cxnSpLocks noChangeShapeType="1"/>
            <a:stCxn id="31764" idx="3"/>
            <a:endCxn id="31760" idx="0"/>
          </p:cNvCxnSpPr>
          <p:nvPr/>
        </p:nvCxnSpPr>
        <p:spPr bwMode="auto">
          <a:xfrm>
            <a:off x="6980238" y="1544638"/>
            <a:ext cx="1836737"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1771" name="Line 27"/>
          <p:cNvSpPr>
            <a:spLocks noChangeShapeType="1"/>
          </p:cNvSpPr>
          <p:nvPr/>
        </p:nvSpPr>
        <p:spPr bwMode="auto">
          <a:xfrm>
            <a:off x="8816975" y="1187450"/>
            <a:ext cx="0" cy="1439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31772" name="AutoShape 28"/>
          <p:cNvCxnSpPr>
            <a:cxnSpLocks noChangeShapeType="1"/>
            <a:stCxn id="31765" idx="1"/>
            <a:endCxn id="31761" idx="0"/>
          </p:cNvCxnSpPr>
          <p:nvPr/>
        </p:nvCxnSpPr>
        <p:spPr bwMode="auto">
          <a:xfrm flipH="1">
            <a:off x="179388" y="1185863"/>
            <a:ext cx="3959225"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773" name="AutoShape 29"/>
          <p:cNvCxnSpPr>
            <a:cxnSpLocks noChangeShapeType="1"/>
            <a:stCxn id="31765" idx="3"/>
            <a:endCxn id="31771" idx="0"/>
          </p:cNvCxnSpPr>
          <p:nvPr/>
        </p:nvCxnSpPr>
        <p:spPr bwMode="auto">
          <a:xfrm>
            <a:off x="4821238" y="1185863"/>
            <a:ext cx="3995737"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1774" name="Text Box 30"/>
          <p:cNvSpPr txBox="1">
            <a:spLocks noChangeArrowheads="1"/>
          </p:cNvSpPr>
          <p:nvPr/>
        </p:nvSpPr>
        <p:spPr bwMode="auto">
          <a:xfrm>
            <a:off x="179388" y="3598863"/>
            <a:ext cx="8097837"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2000">
                <a:cs typeface="+mn-cs"/>
              </a:rPr>
              <a:t>La séquence de contrôle nécessite la présence d</a:t>
            </a:r>
            <a:r>
              <a:rPr lang="ja-JP" altLang="fr-FR" sz="2000">
                <a:latin typeface="Arial"/>
                <a:cs typeface="+mn-cs"/>
              </a:rPr>
              <a:t>’</a:t>
            </a:r>
            <a:r>
              <a:rPr lang="fr-FR" sz="2000">
                <a:cs typeface="+mn-cs"/>
              </a:rPr>
              <a:t>un pseudo en-tête. Calcul de la séquence de contrôle:</a:t>
            </a:r>
          </a:p>
          <a:p>
            <a:pPr lvl="1">
              <a:defRPr/>
            </a:pPr>
            <a:r>
              <a:rPr lang="fr-FR" sz="1800">
                <a:cs typeface="+mn-cs"/>
              </a:rPr>
              <a:t>Mettre le champ à 0</a:t>
            </a:r>
          </a:p>
          <a:p>
            <a:pPr lvl="1">
              <a:defRPr/>
            </a:pPr>
            <a:r>
              <a:rPr lang="fr-FR" sz="1800">
                <a:cs typeface="+mn-cs"/>
              </a:rPr>
              <a:t>Calculer sur 16 bits le complément à 1 de la somme de l</a:t>
            </a:r>
            <a:r>
              <a:rPr lang="ja-JP" altLang="fr-FR" sz="1800">
                <a:latin typeface="Arial"/>
                <a:cs typeface="+mn-cs"/>
              </a:rPr>
              <a:t>’</a:t>
            </a:r>
            <a:r>
              <a:rPr lang="fr-FR" sz="1800">
                <a:cs typeface="+mn-cs"/>
              </a:rPr>
              <a:t>objet dans son ensemble (</a:t>
            </a:r>
            <a:r>
              <a:rPr lang="fr-FR" sz="1800" i="1">
                <a:cs typeface="+mn-cs"/>
              </a:rPr>
              <a:t>Pseudo en-tête, en-tête UDP et données utilisateur</a:t>
            </a:r>
            <a:r>
              <a:rPr lang="fr-FR" sz="1800">
                <a:cs typeface="+mn-cs"/>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ate Placeholder 2"/>
          <p:cNvSpPr>
            <a:spLocks noGrp="1"/>
          </p:cNvSpPr>
          <p:nvPr>
            <p:ph type="dt" sz="quarter" idx="10"/>
          </p:nvPr>
        </p:nvSpPr>
        <p:spPr/>
        <p:txBody>
          <a:bodyPr/>
          <a:lstStyle/>
          <a:p>
            <a:pPr>
              <a:defRPr/>
            </a:pPr>
            <a:r>
              <a:rPr lang="fr-FR"/>
              <a:t>© </a:t>
            </a:r>
            <a:fld id="{01DCA66E-8B0E-6943-BBFB-C29433075EC0}" type="datetime1">
              <a:rPr lang="en-US"/>
              <a:pPr>
                <a:defRPr/>
              </a:pPr>
              <a:t>28/02/16</a:t>
            </a:fld>
            <a:r>
              <a:rPr lang="fr-FR"/>
              <a:t>, </a:t>
            </a:r>
          </a:p>
        </p:txBody>
      </p:sp>
      <p:sp>
        <p:nvSpPr>
          <p:cNvPr id="30" name="Footer Placeholder 3"/>
          <p:cNvSpPr>
            <a:spLocks noGrp="1"/>
          </p:cNvSpPr>
          <p:nvPr>
            <p:ph type="ftr" sz="quarter" idx="11"/>
          </p:nvPr>
        </p:nvSpPr>
        <p:spPr/>
        <p:txBody>
          <a:bodyPr/>
          <a:lstStyle/>
          <a:p>
            <a:pPr>
              <a:defRPr/>
            </a:pPr>
            <a:r>
              <a:rPr lang="fr-FR"/>
              <a:t>Georgios Arhodakis - Université Paris Dauphine</a:t>
            </a:r>
          </a:p>
        </p:txBody>
      </p:sp>
      <p:sp>
        <p:nvSpPr>
          <p:cNvPr id="31" name="Slide Number Placeholder 4"/>
          <p:cNvSpPr>
            <a:spLocks noGrp="1"/>
          </p:cNvSpPr>
          <p:nvPr>
            <p:ph type="sldNum" sz="quarter" idx="12"/>
          </p:nvPr>
        </p:nvSpPr>
        <p:spPr/>
        <p:txBody>
          <a:bodyPr/>
          <a:lstStyle/>
          <a:p>
            <a:pPr>
              <a:defRPr/>
            </a:pPr>
            <a:fld id="{4E8D0B2C-7757-8E4D-89D5-C604685C8C1C}" type="slidenum">
              <a:rPr lang="fr-FR"/>
              <a:pPr>
                <a:defRPr/>
              </a:pPr>
              <a:t>44</a:t>
            </a:fld>
            <a:endParaRPr lang="fr-FR"/>
          </a:p>
        </p:txBody>
      </p:sp>
      <p:sp>
        <p:nvSpPr>
          <p:cNvPr id="35842"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smtClean="0">
                <a:cs typeface="+mj-cs"/>
              </a:rPr>
              <a:t>Pseudo En-tête UDP</a:t>
            </a:r>
          </a:p>
        </p:txBody>
      </p:sp>
      <p:sp>
        <p:nvSpPr>
          <p:cNvPr id="35843" name="Text Box 3"/>
          <p:cNvSpPr txBox="1">
            <a:spLocks noChangeArrowheads="1"/>
          </p:cNvSpPr>
          <p:nvPr/>
        </p:nvSpPr>
        <p:spPr bwMode="auto">
          <a:xfrm>
            <a:off x="179388" y="1438275"/>
            <a:ext cx="8637587" cy="360363"/>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 IPv4 Source</a:t>
            </a:r>
          </a:p>
        </p:txBody>
      </p:sp>
      <p:sp>
        <p:nvSpPr>
          <p:cNvPr id="35844" name="Text Box 4"/>
          <p:cNvSpPr txBox="1">
            <a:spLocks noChangeArrowheads="1"/>
          </p:cNvSpPr>
          <p:nvPr/>
        </p:nvSpPr>
        <p:spPr bwMode="auto">
          <a:xfrm>
            <a:off x="2338388" y="2159000"/>
            <a:ext cx="2159000" cy="360363"/>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Protocole</a:t>
            </a:r>
          </a:p>
        </p:txBody>
      </p:sp>
      <p:sp>
        <p:nvSpPr>
          <p:cNvPr id="35845" name="Text Box 5"/>
          <p:cNvSpPr txBox="1">
            <a:spLocks noChangeArrowheads="1"/>
          </p:cNvSpPr>
          <p:nvPr/>
        </p:nvSpPr>
        <p:spPr bwMode="auto">
          <a:xfrm>
            <a:off x="179388" y="1798638"/>
            <a:ext cx="8637587"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 IPv4 Destination</a:t>
            </a:r>
          </a:p>
        </p:txBody>
      </p:sp>
      <p:sp>
        <p:nvSpPr>
          <p:cNvPr id="35846" name="Text Box 6"/>
          <p:cNvSpPr txBox="1">
            <a:spLocks noChangeArrowheads="1"/>
          </p:cNvSpPr>
          <p:nvPr/>
        </p:nvSpPr>
        <p:spPr bwMode="auto">
          <a:xfrm>
            <a:off x="4497388" y="2159000"/>
            <a:ext cx="4318000" cy="360363"/>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Longueur totale UDP</a:t>
            </a:r>
          </a:p>
        </p:txBody>
      </p:sp>
      <p:sp>
        <p:nvSpPr>
          <p:cNvPr id="35847" name="Text Box 7"/>
          <p:cNvSpPr txBox="1">
            <a:spLocks noChangeArrowheads="1"/>
          </p:cNvSpPr>
          <p:nvPr/>
        </p:nvSpPr>
        <p:spPr bwMode="auto">
          <a:xfrm>
            <a:off x="179388" y="2159000"/>
            <a:ext cx="2159000" cy="360363"/>
          </a:xfrm>
          <a:prstGeom prst="rect">
            <a:avLst/>
          </a:prstGeom>
          <a:solidFill>
            <a:srgbClr val="FF66FF"/>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0</a:t>
            </a:r>
          </a:p>
        </p:txBody>
      </p:sp>
      <p:sp>
        <p:nvSpPr>
          <p:cNvPr id="35848" name="Line 8"/>
          <p:cNvSpPr>
            <a:spLocks noChangeShapeType="1"/>
          </p:cNvSpPr>
          <p:nvPr/>
        </p:nvSpPr>
        <p:spPr bwMode="auto">
          <a:xfrm>
            <a:off x="8816975" y="2193925"/>
            <a:ext cx="0" cy="539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5849" name="Line 9"/>
          <p:cNvSpPr>
            <a:spLocks noChangeShapeType="1"/>
          </p:cNvSpPr>
          <p:nvPr/>
        </p:nvSpPr>
        <p:spPr bwMode="auto">
          <a:xfrm>
            <a:off x="179388" y="1187450"/>
            <a:ext cx="0" cy="1439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5850" name="Line 10"/>
          <p:cNvSpPr>
            <a:spLocks noChangeShapeType="1"/>
          </p:cNvSpPr>
          <p:nvPr/>
        </p:nvSpPr>
        <p:spPr bwMode="auto">
          <a:xfrm>
            <a:off x="2338388" y="2193925"/>
            <a:ext cx="0" cy="539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5851" name="Text Box 11"/>
          <p:cNvSpPr txBox="1">
            <a:spLocks noChangeArrowheads="1"/>
          </p:cNvSpPr>
          <p:nvPr/>
        </p:nvSpPr>
        <p:spPr bwMode="auto">
          <a:xfrm>
            <a:off x="971550" y="2625725"/>
            <a:ext cx="6826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a:cs typeface="+mn-cs"/>
              </a:rPr>
              <a:t>8 bits</a:t>
            </a:r>
          </a:p>
        </p:txBody>
      </p:sp>
      <p:sp>
        <p:nvSpPr>
          <p:cNvPr id="35852" name="Text Box 12"/>
          <p:cNvSpPr txBox="1">
            <a:spLocks noChangeArrowheads="1"/>
          </p:cNvSpPr>
          <p:nvPr/>
        </p:nvSpPr>
        <p:spPr bwMode="auto">
          <a:xfrm>
            <a:off x="6297613" y="2625725"/>
            <a:ext cx="6826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a:cs typeface="+mn-cs"/>
              </a:rPr>
              <a:t>16 bits</a:t>
            </a:r>
          </a:p>
        </p:txBody>
      </p:sp>
      <p:sp>
        <p:nvSpPr>
          <p:cNvPr id="35853" name="Text Box 13"/>
          <p:cNvSpPr txBox="1">
            <a:spLocks noChangeArrowheads="1"/>
          </p:cNvSpPr>
          <p:nvPr/>
        </p:nvSpPr>
        <p:spPr bwMode="auto">
          <a:xfrm>
            <a:off x="4138613" y="1079500"/>
            <a:ext cx="6826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a:cs typeface="+mn-cs"/>
              </a:rPr>
              <a:t>32 bits</a:t>
            </a:r>
          </a:p>
        </p:txBody>
      </p:sp>
      <p:sp>
        <p:nvSpPr>
          <p:cNvPr id="35854" name="Line 14"/>
          <p:cNvSpPr>
            <a:spLocks noChangeShapeType="1"/>
          </p:cNvSpPr>
          <p:nvPr/>
        </p:nvSpPr>
        <p:spPr bwMode="auto">
          <a:xfrm>
            <a:off x="179388" y="2193925"/>
            <a:ext cx="0" cy="53975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35855" name="AutoShape 15"/>
          <p:cNvCxnSpPr>
            <a:cxnSpLocks noChangeShapeType="1"/>
            <a:stCxn id="35851" idx="1"/>
            <a:endCxn id="35854" idx="1"/>
          </p:cNvCxnSpPr>
          <p:nvPr/>
        </p:nvCxnSpPr>
        <p:spPr bwMode="auto">
          <a:xfrm flipH="1">
            <a:off x="179388" y="2732088"/>
            <a:ext cx="792162"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5856" name="AutoShape 16"/>
          <p:cNvCxnSpPr>
            <a:cxnSpLocks noChangeShapeType="1"/>
            <a:stCxn id="35851" idx="3"/>
            <a:endCxn id="35850" idx="1"/>
          </p:cNvCxnSpPr>
          <p:nvPr/>
        </p:nvCxnSpPr>
        <p:spPr bwMode="auto">
          <a:xfrm>
            <a:off x="1654175" y="2732088"/>
            <a:ext cx="684213"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5857" name="AutoShape 17"/>
          <p:cNvCxnSpPr>
            <a:cxnSpLocks noChangeShapeType="1"/>
            <a:stCxn id="35852" idx="1"/>
            <a:endCxn id="35862" idx="1"/>
          </p:cNvCxnSpPr>
          <p:nvPr/>
        </p:nvCxnSpPr>
        <p:spPr bwMode="auto">
          <a:xfrm flipH="1">
            <a:off x="4497388" y="2732088"/>
            <a:ext cx="1800225"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5858" name="AutoShape 18"/>
          <p:cNvCxnSpPr>
            <a:cxnSpLocks noChangeShapeType="1"/>
            <a:stCxn id="35852" idx="3"/>
            <a:endCxn id="35848" idx="1"/>
          </p:cNvCxnSpPr>
          <p:nvPr/>
        </p:nvCxnSpPr>
        <p:spPr bwMode="auto">
          <a:xfrm>
            <a:off x="6980238" y="2732088"/>
            <a:ext cx="1836737"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5859" name="Line 19"/>
          <p:cNvSpPr>
            <a:spLocks noChangeShapeType="1"/>
          </p:cNvSpPr>
          <p:nvPr/>
        </p:nvSpPr>
        <p:spPr bwMode="auto">
          <a:xfrm>
            <a:off x="8816975" y="1187450"/>
            <a:ext cx="0" cy="1439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35860" name="AutoShape 20"/>
          <p:cNvCxnSpPr>
            <a:cxnSpLocks noChangeShapeType="1"/>
            <a:stCxn id="35853" idx="1"/>
            <a:endCxn id="35849" idx="0"/>
          </p:cNvCxnSpPr>
          <p:nvPr/>
        </p:nvCxnSpPr>
        <p:spPr bwMode="auto">
          <a:xfrm flipH="1">
            <a:off x="179388" y="1185863"/>
            <a:ext cx="3959225"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5861" name="AutoShape 21"/>
          <p:cNvCxnSpPr>
            <a:cxnSpLocks noChangeShapeType="1"/>
            <a:stCxn id="35853" idx="3"/>
            <a:endCxn id="35859" idx="0"/>
          </p:cNvCxnSpPr>
          <p:nvPr/>
        </p:nvCxnSpPr>
        <p:spPr bwMode="auto">
          <a:xfrm>
            <a:off x="4821238" y="1185863"/>
            <a:ext cx="3995737"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5862" name="Line 22"/>
          <p:cNvSpPr>
            <a:spLocks noChangeShapeType="1"/>
          </p:cNvSpPr>
          <p:nvPr/>
        </p:nvSpPr>
        <p:spPr bwMode="auto">
          <a:xfrm>
            <a:off x="4497388" y="2193925"/>
            <a:ext cx="0" cy="539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5863" name="Text Box 23"/>
          <p:cNvSpPr txBox="1">
            <a:spLocks noChangeArrowheads="1"/>
          </p:cNvSpPr>
          <p:nvPr/>
        </p:nvSpPr>
        <p:spPr bwMode="auto">
          <a:xfrm>
            <a:off x="3130550" y="2625725"/>
            <a:ext cx="6826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a:cs typeface="+mn-cs"/>
              </a:rPr>
              <a:t>8 bits</a:t>
            </a:r>
          </a:p>
        </p:txBody>
      </p:sp>
      <p:cxnSp>
        <p:nvCxnSpPr>
          <p:cNvPr id="35864" name="AutoShape 24"/>
          <p:cNvCxnSpPr>
            <a:cxnSpLocks noChangeShapeType="1"/>
            <a:stCxn id="35863" idx="1"/>
            <a:endCxn id="35850" idx="1"/>
          </p:cNvCxnSpPr>
          <p:nvPr/>
        </p:nvCxnSpPr>
        <p:spPr bwMode="auto">
          <a:xfrm flipH="1">
            <a:off x="2338388" y="2732088"/>
            <a:ext cx="792162"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5865" name="AutoShape 25"/>
          <p:cNvCxnSpPr>
            <a:cxnSpLocks noChangeShapeType="1"/>
            <a:stCxn id="35863" idx="3"/>
            <a:endCxn id="35862" idx="1"/>
          </p:cNvCxnSpPr>
          <p:nvPr/>
        </p:nvCxnSpPr>
        <p:spPr bwMode="auto">
          <a:xfrm>
            <a:off x="3813175" y="2732088"/>
            <a:ext cx="684213"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5866" name="Text Box 26"/>
          <p:cNvSpPr txBox="1">
            <a:spLocks noChangeArrowheads="1"/>
          </p:cNvSpPr>
          <p:nvPr/>
        </p:nvSpPr>
        <p:spPr bwMode="auto">
          <a:xfrm>
            <a:off x="179388" y="3238500"/>
            <a:ext cx="874553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2000">
                <a:cs typeface="+mn-cs"/>
              </a:rPr>
              <a:t>Pseudo en-tête UDP nécessaire pour le calcul de la séquence de contrôle. Son usage permet de vérifier que le data-gramme UDP a atteint la bonne destination (</a:t>
            </a:r>
            <a:r>
              <a:rPr lang="fr-FR" sz="2000" i="1">
                <a:cs typeface="+mn-cs"/>
              </a:rPr>
              <a:t>destination recherchée</a:t>
            </a:r>
            <a:r>
              <a:rPr lang="fr-FR" sz="2000">
                <a:cs typeface="+mn-cs"/>
              </a:rPr>
              <a:t>) </a:t>
            </a:r>
          </a:p>
        </p:txBody>
      </p:sp>
      <p:sp>
        <p:nvSpPr>
          <p:cNvPr id="35867" name="Text Box 27"/>
          <p:cNvSpPr txBox="1">
            <a:spLocks noChangeArrowheads="1"/>
          </p:cNvSpPr>
          <p:nvPr/>
        </p:nvSpPr>
        <p:spPr bwMode="auto">
          <a:xfrm>
            <a:off x="179388" y="4318000"/>
            <a:ext cx="87455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2000" b="1">
                <a:cs typeface="+mn-cs"/>
              </a:rPr>
              <a:t>Protocole</a:t>
            </a:r>
            <a:r>
              <a:rPr lang="fr-FR" sz="2000">
                <a:cs typeface="+mn-cs"/>
              </a:rPr>
              <a:t>: type de protocole IP (17 pour UDP)</a:t>
            </a:r>
          </a:p>
        </p:txBody>
      </p:sp>
      <p:sp>
        <p:nvSpPr>
          <p:cNvPr id="35868" name="Text Box 28"/>
          <p:cNvSpPr txBox="1">
            <a:spLocks noChangeArrowheads="1"/>
          </p:cNvSpPr>
          <p:nvPr/>
        </p:nvSpPr>
        <p:spPr bwMode="auto">
          <a:xfrm>
            <a:off x="179388" y="4857750"/>
            <a:ext cx="87455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2000" b="1">
                <a:cs typeface="+mn-cs"/>
              </a:rPr>
              <a:t>Longueur</a:t>
            </a:r>
            <a:r>
              <a:rPr lang="fr-FR" sz="2000">
                <a:cs typeface="+mn-cs"/>
              </a:rPr>
              <a:t>: uniquement la taille du data-gramme UDP sans la taille du pseudo en-tête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ate Placeholder 2"/>
          <p:cNvSpPr>
            <a:spLocks noGrp="1"/>
          </p:cNvSpPr>
          <p:nvPr>
            <p:ph type="dt" sz="quarter" idx="10"/>
          </p:nvPr>
        </p:nvSpPr>
        <p:spPr/>
        <p:txBody>
          <a:bodyPr/>
          <a:lstStyle/>
          <a:p>
            <a:pPr>
              <a:defRPr/>
            </a:pPr>
            <a:r>
              <a:rPr lang="fr-FR"/>
              <a:t>© </a:t>
            </a:r>
            <a:fld id="{EEC8BA65-A19F-914A-AF94-3AB6E7BA3E7D}" type="datetime1">
              <a:rPr lang="en-US"/>
              <a:pPr>
                <a:defRPr/>
              </a:pPr>
              <a:t>28/02/16</a:t>
            </a:fld>
            <a:r>
              <a:rPr lang="fr-FR"/>
              <a:t>, </a:t>
            </a:r>
          </a:p>
        </p:txBody>
      </p:sp>
      <p:sp>
        <p:nvSpPr>
          <p:cNvPr id="17" name="Footer Placeholder 3"/>
          <p:cNvSpPr>
            <a:spLocks noGrp="1"/>
          </p:cNvSpPr>
          <p:nvPr>
            <p:ph type="ftr" sz="quarter" idx="11"/>
          </p:nvPr>
        </p:nvSpPr>
        <p:spPr/>
        <p:txBody>
          <a:bodyPr/>
          <a:lstStyle/>
          <a:p>
            <a:pPr>
              <a:defRPr/>
            </a:pPr>
            <a:r>
              <a:rPr lang="fr-FR"/>
              <a:t>Georgios Arhodakis - Université Paris Dauphine</a:t>
            </a:r>
          </a:p>
        </p:txBody>
      </p:sp>
      <p:sp>
        <p:nvSpPr>
          <p:cNvPr id="18" name="Slide Number Placeholder 4"/>
          <p:cNvSpPr>
            <a:spLocks noGrp="1"/>
          </p:cNvSpPr>
          <p:nvPr>
            <p:ph type="sldNum" sz="quarter" idx="12"/>
          </p:nvPr>
        </p:nvSpPr>
        <p:spPr/>
        <p:txBody>
          <a:bodyPr/>
          <a:lstStyle/>
          <a:p>
            <a:pPr>
              <a:defRPr/>
            </a:pPr>
            <a:fld id="{8AE82F92-70EC-6349-A8C7-D8B17E1F404D}" type="slidenum">
              <a:rPr lang="fr-FR"/>
              <a:pPr>
                <a:defRPr/>
              </a:pPr>
              <a:t>45</a:t>
            </a:fld>
            <a:endParaRPr lang="fr-FR"/>
          </a:p>
        </p:txBody>
      </p:sp>
      <p:sp>
        <p:nvSpPr>
          <p:cNvPr id="29698"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smtClean="0">
                <a:cs typeface="+mj-cs"/>
              </a:rPr>
              <a:t>UDP - Démultiplexage</a:t>
            </a:r>
          </a:p>
        </p:txBody>
      </p:sp>
      <p:sp>
        <p:nvSpPr>
          <p:cNvPr id="64517" name="Rectangle 3"/>
          <p:cNvSpPr>
            <a:spLocks noChangeArrowheads="1"/>
          </p:cNvSpPr>
          <p:nvPr/>
        </p:nvSpPr>
        <p:spPr bwMode="auto">
          <a:xfrm>
            <a:off x="1438275" y="4225925"/>
            <a:ext cx="5757863" cy="374650"/>
          </a:xfrm>
          <a:prstGeom prst="rect">
            <a:avLst/>
          </a:prstGeom>
          <a:solidFill>
            <a:srgbClr val="F8F8F8"/>
          </a:solidFill>
          <a:ln w="9525">
            <a:solidFill>
              <a:schemeClr val="tx1"/>
            </a:solidFill>
            <a:miter lim="800000"/>
            <a:headEnd/>
            <a:tailEnd/>
          </a:ln>
          <a:effectLst>
            <a:prstShdw prst="shdw13" dist="53882" dir="13500000">
              <a:schemeClr val="bg2">
                <a:alpha val="74997"/>
              </a:schemeClr>
            </a:prstShdw>
          </a:effectLst>
        </p:spPr>
        <p:txBody>
          <a:bodyPr lIns="0" tIns="0" rIns="0" bIns="0" anchor="ctr"/>
          <a:lstStyle/>
          <a:p>
            <a:pPr algn="ctr"/>
            <a:r>
              <a:rPr lang="fr-FR"/>
              <a:t>IP</a:t>
            </a:r>
          </a:p>
        </p:txBody>
      </p:sp>
      <p:sp>
        <p:nvSpPr>
          <p:cNvPr id="64518" name="Rectangle 4"/>
          <p:cNvSpPr>
            <a:spLocks noChangeArrowheads="1"/>
          </p:cNvSpPr>
          <p:nvPr/>
        </p:nvSpPr>
        <p:spPr bwMode="auto">
          <a:xfrm>
            <a:off x="1438275" y="2770188"/>
            <a:ext cx="5757863" cy="374650"/>
          </a:xfrm>
          <a:prstGeom prst="rect">
            <a:avLst/>
          </a:prstGeom>
          <a:solidFill>
            <a:srgbClr val="EAEAEA"/>
          </a:solidFill>
          <a:ln w="9525">
            <a:solidFill>
              <a:schemeClr val="tx1"/>
            </a:solidFill>
            <a:miter lim="800000"/>
            <a:headEnd/>
            <a:tailEnd/>
          </a:ln>
          <a:effectLst>
            <a:prstShdw prst="shdw13" dist="53882" dir="13500000">
              <a:schemeClr val="bg2">
                <a:alpha val="74997"/>
              </a:schemeClr>
            </a:prstShdw>
          </a:effectLst>
        </p:spPr>
        <p:txBody>
          <a:bodyPr lIns="0" tIns="0" rIns="0" bIns="0" anchor="ctr"/>
          <a:lstStyle/>
          <a:p>
            <a:pPr algn="ctr"/>
            <a:r>
              <a:rPr lang="fr-FR"/>
              <a:t>UDP – Démultiplexage des portes</a:t>
            </a:r>
          </a:p>
        </p:txBody>
      </p:sp>
      <p:sp>
        <p:nvSpPr>
          <p:cNvPr id="64519" name="Rectangle 8"/>
          <p:cNvSpPr>
            <a:spLocks noChangeArrowheads="1"/>
          </p:cNvSpPr>
          <p:nvPr/>
        </p:nvSpPr>
        <p:spPr bwMode="auto">
          <a:xfrm>
            <a:off x="5757863" y="2338388"/>
            <a:ext cx="1439862" cy="431800"/>
          </a:xfrm>
          <a:prstGeom prst="rect">
            <a:avLst/>
          </a:prstGeom>
          <a:solidFill>
            <a:srgbClr val="DDDDDD"/>
          </a:solidFill>
          <a:ln w="9525">
            <a:solidFill>
              <a:schemeClr val="tx1"/>
            </a:solidFill>
            <a:miter lim="800000"/>
            <a:headEnd/>
            <a:tailEnd/>
          </a:ln>
          <a:effectLst>
            <a:prstShdw prst="shdw13" dist="53882" dir="13500000">
              <a:schemeClr val="bg2">
                <a:alpha val="74997"/>
              </a:schemeClr>
            </a:prstShdw>
          </a:effectLst>
        </p:spPr>
        <p:txBody>
          <a:bodyPr lIns="0" tIns="0" rIns="0" bIns="0" anchor="ctr"/>
          <a:lstStyle/>
          <a:p>
            <a:pPr algn="ctr"/>
            <a:r>
              <a:rPr lang="fr-FR" sz="2000"/>
              <a:t>Porte</a:t>
            </a:r>
            <a:r>
              <a:rPr lang="fr-FR" sz="2000" b="1" baseline="-25000"/>
              <a:t>Z</a:t>
            </a:r>
          </a:p>
        </p:txBody>
      </p:sp>
      <p:sp>
        <p:nvSpPr>
          <p:cNvPr id="64520" name="Rectangle 7"/>
          <p:cNvSpPr>
            <a:spLocks noChangeArrowheads="1"/>
          </p:cNvSpPr>
          <p:nvPr/>
        </p:nvSpPr>
        <p:spPr bwMode="auto">
          <a:xfrm>
            <a:off x="4318000" y="2338388"/>
            <a:ext cx="1439863" cy="431800"/>
          </a:xfrm>
          <a:prstGeom prst="rect">
            <a:avLst/>
          </a:prstGeom>
          <a:solidFill>
            <a:srgbClr val="DDDDDD"/>
          </a:solidFill>
          <a:ln w="9525">
            <a:solidFill>
              <a:schemeClr val="tx1"/>
            </a:solidFill>
            <a:miter lim="800000"/>
            <a:headEnd/>
            <a:tailEnd/>
          </a:ln>
          <a:effectLst>
            <a:prstShdw prst="shdw13" dist="53882" dir="13500000">
              <a:schemeClr val="bg2">
                <a:alpha val="74997"/>
              </a:schemeClr>
            </a:prstShdw>
          </a:effectLst>
        </p:spPr>
        <p:txBody>
          <a:bodyPr lIns="0" tIns="0" rIns="0" bIns="0" anchor="ctr"/>
          <a:lstStyle/>
          <a:p>
            <a:pPr algn="ctr"/>
            <a:r>
              <a:rPr lang="fr-FR" sz="2000" b="1"/>
              <a:t>……</a:t>
            </a:r>
            <a:endParaRPr lang="fr-FR" sz="2000" b="1" baseline="-25000"/>
          </a:p>
        </p:txBody>
      </p:sp>
      <p:sp>
        <p:nvSpPr>
          <p:cNvPr id="64521" name="Rectangle 6"/>
          <p:cNvSpPr>
            <a:spLocks noChangeArrowheads="1"/>
          </p:cNvSpPr>
          <p:nvPr/>
        </p:nvSpPr>
        <p:spPr bwMode="auto">
          <a:xfrm>
            <a:off x="2878138" y="2338388"/>
            <a:ext cx="1439862" cy="431800"/>
          </a:xfrm>
          <a:prstGeom prst="rect">
            <a:avLst/>
          </a:prstGeom>
          <a:solidFill>
            <a:srgbClr val="DDDDDD"/>
          </a:solidFill>
          <a:ln w="9525">
            <a:solidFill>
              <a:schemeClr val="tx1"/>
            </a:solidFill>
            <a:miter lim="800000"/>
            <a:headEnd/>
            <a:tailEnd/>
          </a:ln>
          <a:effectLst>
            <a:prstShdw prst="shdw13" dist="53882" dir="13500000">
              <a:schemeClr val="bg2">
                <a:alpha val="74997"/>
              </a:schemeClr>
            </a:prstShdw>
          </a:effectLst>
        </p:spPr>
        <p:txBody>
          <a:bodyPr lIns="0" tIns="0" rIns="0" bIns="0" anchor="ctr"/>
          <a:lstStyle/>
          <a:p>
            <a:pPr algn="ctr"/>
            <a:r>
              <a:rPr lang="fr-FR" sz="2000"/>
              <a:t>Porte</a:t>
            </a:r>
            <a:r>
              <a:rPr lang="fr-FR" sz="2000" b="1" baseline="-25000"/>
              <a:t>B</a:t>
            </a:r>
          </a:p>
        </p:txBody>
      </p:sp>
      <p:sp>
        <p:nvSpPr>
          <p:cNvPr id="64522" name="Rectangle 5"/>
          <p:cNvSpPr>
            <a:spLocks noChangeArrowheads="1"/>
          </p:cNvSpPr>
          <p:nvPr/>
        </p:nvSpPr>
        <p:spPr bwMode="auto">
          <a:xfrm>
            <a:off x="1438275" y="2338388"/>
            <a:ext cx="1439863" cy="431800"/>
          </a:xfrm>
          <a:prstGeom prst="rect">
            <a:avLst/>
          </a:prstGeom>
          <a:solidFill>
            <a:srgbClr val="DDDDDD"/>
          </a:solidFill>
          <a:ln w="9525">
            <a:solidFill>
              <a:schemeClr val="tx1"/>
            </a:solidFill>
            <a:miter lim="800000"/>
            <a:headEnd/>
            <a:tailEnd/>
          </a:ln>
          <a:effectLst>
            <a:prstShdw prst="shdw13" dist="53882" dir="13500000">
              <a:schemeClr val="bg2">
                <a:alpha val="74997"/>
              </a:schemeClr>
            </a:prstShdw>
          </a:effectLst>
        </p:spPr>
        <p:txBody>
          <a:bodyPr lIns="0" tIns="0" rIns="0" bIns="0" anchor="ctr"/>
          <a:lstStyle/>
          <a:p>
            <a:pPr algn="ctr"/>
            <a:r>
              <a:rPr lang="fr-FR" sz="2000"/>
              <a:t>Porte</a:t>
            </a:r>
            <a:r>
              <a:rPr lang="fr-FR" sz="2000" b="1" baseline="-25000"/>
              <a:t>A</a:t>
            </a:r>
          </a:p>
        </p:txBody>
      </p:sp>
      <p:sp>
        <p:nvSpPr>
          <p:cNvPr id="64523" name="Rectangle 9"/>
          <p:cNvSpPr>
            <a:spLocks noChangeArrowheads="1"/>
          </p:cNvSpPr>
          <p:nvPr/>
        </p:nvSpPr>
        <p:spPr bwMode="auto">
          <a:xfrm>
            <a:off x="1066800" y="1258888"/>
            <a:ext cx="1439863" cy="431800"/>
          </a:xfrm>
          <a:prstGeom prst="rect">
            <a:avLst/>
          </a:prstGeom>
          <a:solidFill>
            <a:srgbClr val="C0C0C0"/>
          </a:solidFill>
          <a:ln w="9525">
            <a:solidFill>
              <a:schemeClr val="tx1"/>
            </a:solidFill>
            <a:miter lim="800000"/>
            <a:headEnd/>
            <a:tailEnd/>
          </a:ln>
          <a:effectLst>
            <a:prstShdw prst="shdw13" dist="53882" dir="13500000">
              <a:schemeClr val="bg2">
                <a:alpha val="74997"/>
              </a:schemeClr>
            </a:prstShdw>
          </a:effectLst>
        </p:spPr>
        <p:txBody>
          <a:bodyPr lIns="0" tIns="0" rIns="0" bIns="0" anchor="ctr"/>
          <a:lstStyle/>
          <a:p>
            <a:pPr algn="ctr"/>
            <a:r>
              <a:rPr lang="fr-FR" sz="2000"/>
              <a:t>Processus</a:t>
            </a:r>
            <a:r>
              <a:rPr lang="fr-FR" sz="2000" b="1" baseline="-25000"/>
              <a:t>A</a:t>
            </a:r>
          </a:p>
        </p:txBody>
      </p:sp>
      <p:sp>
        <p:nvSpPr>
          <p:cNvPr id="64524" name="Rectangle 10"/>
          <p:cNvSpPr>
            <a:spLocks noChangeArrowheads="1"/>
          </p:cNvSpPr>
          <p:nvPr/>
        </p:nvSpPr>
        <p:spPr bwMode="auto">
          <a:xfrm>
            <a:off x="3208338" y="1258888"/>
            <a:ext cx="1439862" cy="431800"/>
          </a:xfrm>
          <a:prstGeom prst="rect">
            <a:avLst/>
          </a:prstGeom>
          <a:solidFill>
            <a:srgbClr val="C0C0C0"/>
          </a:solidFill>
          <a:ln w="9525">
            <a:solidFill>
              <a:schemeClr val="tx1"/>
            </a:solidFill>
            <a:miter lim="800000"/>
            <a:headEnd/>
            <a:tailEnd/>
          </a:ln>
          <a:effectLst>
            <a:prstShdw prst="shdw13" dist="53882" dir="13500000">
              <a:schemeClr val="bg2">
                <a:alpha val="74997"/>
              </a:schemeClr>
            </a:prstShdw>
          </a:effectLst>
        </p:spPr>
        <p:txBody>
          <a:bodyPr lIns="0" tIns="0" rIns="0" bIns="0" anchor="ctr"/>
          <a:lstStyle/>
          <a:p>
            <a:pPr algn="ctr"/>
            <a:r>
              <a:rPr lang="fr-FR" sz="2000"/>
              <a:t>Processus</a:t>
            </a:r>
            <a:r>
              <a:rPr lang="fr-FR" sz="2000" b="1" baseline="-25000"/>
              <a:t>B</a:t>
            </a:r>
          </a:p>
        </p:txBody>
      </p:sp>
      <p:sp>
        <p:nvSpPr>
          <p:cNvPr id="64525" name="Rectangle 11"/>
          <p:cNvSpPr>
            <a:spLocks noChangeArrowheads="1"/>
          </p:cNvSpPr>
          <p:nvPr/>
        </p:nvSpPr>
        <p:spPr bwMode="auto">
          <a:xfrm>
            <a:off x="5951538" y="1258888"/>
            <a:ext cx="1439862" cy="431800"/>
          </a:xfrm>
          <a:prstGeom prst="rect">
            <a:avLst/>
          </a:prstGeom>
          <a:solidFill>
            <a:srgbClr val="C0C0C0"/>
          </a:solidFill>
          <a:ln w="9525">
            <a:solidFill>
              <a:schemeClr val="tx1"/>
            </a:solidFill>
            <a:miter lim="800000"/>
            <a:headEnd/>
            <a:tailEnd/>
          </a:ln>
          <a:effectLst>
            <a:prstShdw prst="shdw13" dist="53882" dir="13500000">
              <a:schemeClr val="bg2">
                <a:alpha val="74997"/>
              </a:schemeClr>
            </a:prstShdw>
          </a:effectLst>
        </p:spPr>
        <p:txBody>
          <a:bodyPr lIns="0" tIns="0" rIns="0" bIns="0" anchor="ctr"/>
          <a:lstStyle/>
          <a:p>
            <a:pPr algn="ctr"/>
            <a:r>
              <a:rPr lang="fr-FR" sz="2000"/>
              <a:t>Processus</a:t>
            </a:r>
            <a:r>
              <a:rPr lang="fr-FR" sz="2000" b="1" baseline="-25000"/>
              <a:t>Z</a:t>
            </a:r>
          </a:p>
        </p:txBody>
      </p:sp>
      <p:cxnSp>
        <p:nvCxnSpPr>
          <p:cNvPr id="29709" name="AutoShape 13"/>
          <p:cNvCxnSpPr>
            <a:cxnSpLocks noChangeShapeType="1"/>
            <a:stCxn id="64522" idx="0"/>
            <a:endCxn id="64523" idx="2"/>
          </p:cNvCxnSpPr>
          <p:nvPr/>
        </p:nvCxnSpPr>
        <p:spPr bwMode="auto">
          <a:xfrm flipH="1" flipV="1">
            <a:off x="1787525" y="1690688"/>
            <a:ext cx="371475" cy="6477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9710" name="AutoShape 14"/>
          <p:cNvCxnSpPr>
            <a:cxnSpLocks noChangeShapeType="1"/>
            <a:stCxn id="64521" idx="0"/>
            <a:endCxn id="64524" idx="2"/>
          </p:cNvCxnSpPr>
          <p:nvPr/>
        </p:nvCxnSpPr>
        <p:spPr bwMode="auto">
          <a:xfrm flipV="1">
            <a:off x="3598863" y="1690688"/>
            <a:ext cx="330200" cy="6477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9711" name="AutoShape 15"/>
          <p:cNvCxnSpPr>
            <a:cxnSpLocks noChangeShapeType="1"/>
            <a:stCxn id="64519" idx="0"/>
            <a:endCxn id="64525" idx="2"/>
          </p:cNvCxnSpPr>
          <p:nvPr/>
        </p:nvCxnSpPr>
        <p:spPr bwMode="auto">
          <a:xfrm flipV="1">
            <a:off x="6478588" y="1690688"/>
            <a:ext cx="193675" cy="6477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9712" name="AutoShape 16"/>
          <p:cNvCxnSpPr>
            <a:cxnSpLocks noChangeShapeType="1"/>
            <a:stCxn id="64517" idx="0"/>
            <a:endCxn id="64518" idx="2"/>
          </p:cNvCxnSpPr>
          <p:nvPr/>
        </p:nvCxnSpPr>
        <p:spPr bwMode="auto">
          <a:xfrm flipV="1">
            <a:off x="4318000" y="3144838"/>
            <a:ext cx="0" cy="1081087"/>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ate Placeholder 2"/>
          <p:cNvSpPr>
            <a:spLocks noGrp="1"/>
          </p:cNvSpPr>
          <p:nvPr>
            <p:ph type="dt" sz="quarter" idx="10"/>
          </p:nvPr>
        </p:nvSpPr>
        <p:spPr/>
        <p:txBody>
          <a:bodyPr/>
          <a:lstStyle/>
          <a:p>
            <a:pPr>
              <a:defRPr/>
            </a:pPr>
            <a:r>
              <a:rPr lang="fr-FR"/>
              <a:t>© </a:t>
            </a:r>
            <a:fld id="{33E4891A-3FB1-4644-9917-D10C92634E20}" type="datetime1">
              <a:rPr lang="en-US"/>
              <a:pPr>
                <a:defRPr/>
              </a:pPr>
              <a:t>28/02/16</a:t>
            </a:fld>
            <a:r>
              <a:rPr lang="fr-FR"/>
              <a:t>, </a:t>
            </a:r>
          </a:p>
        </p:txBody>
      </p:sp>
      <p:sp>
        <p:nvSpPr>
          <p:cNvPr id="31" name="Footer Placeholder 3"/>
          <p:cNvSpPr>
            <a:spLocks noGrp="1"/>
          </p:cNvSpPr>
          <p:nvPr>
            <p:ph type="ftr" sz="quarter" idx="11"/>
          </p:nvPr>
        </p:nvSpPr>
        <p:spPr/>
        <p:txBody>
          <a:bodyPr/>
          <a:lstStyle/>
          <a:p>
            <a:pPr>
              <a:defRPr/>
            </a:pPr>
            <a:r>
              <a:rPr lang="fr-FR"/>
              <a:t>Georgios Arhodakis - Université Paris Dauphine</a:t>
            </a:r>
          </a:p>
        </p:txBody>
      </p:sp>
      <p:sp>
        <p:nvSpPr>
          <p:cNvPr id="32" name="Slide Number Placeholder 4"/>
          <p:cNvSpPr>
            <a:spLocks noGrp="1"/>
          </p:cNvSpPr>
          <p:nvPr>
            <p:ph type="sldNum" sz="quarter" idx="12"/>
          </p:nvPr>
        </p:nvSpPr>
        <p:spPr/>
        <p:txBody>
          <a:bodyPr/>
          <a:lstStyle/>
          <a:p>
            <a:pPr>
              <a:defRPr/>
            </a:pPr>
            <a:fld id="{7A75A619-13F5-6240-BE28-017A446EC434}" type="slidenum">
              <a:rPr lang="fr-FR"/>
              <a:pPr>
                <a:defRPr/>
              </a:pPr>
              <a:t>46</a:t>
            </a:fld>
            <a:endParaRPr lang="fr-FR"/>
          </a:p>
        </p:txBody>
      </p:sp>
      <p:sp>
        <p:nvSpPr>
          <p:cNvPr id="22530"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smtClean="0">
                <a:cs typeface="+mj-cs"/>
              </a:rPr>
              <a:t>En-tête TCP</a:t>
            </a:r>
          </a:p>
        </p:txBody>
      </p:sp>
      <p:sp>
        <p:nvSpPr>
          <p:cNvPr id="22531" name="Text Box 3"/>
          <p:cNvSpPr txBox="1">
            <a:spLocks noChangeArrowheads="1"/>
          </p:cNvSpPr>
          <p:nvPr/>
        </p:nvSpPr>
        <p:spPr bwMode="auto">
          <a:xfrm>
            <a:off x="179388" y="1798638"/>
            <a:ext cx="4318000"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Port Source</a:t>
            </a:r>
          </a:p>
        </p:txBody>
      </p:sp>
      <p:sp>
        <p:nvSpPr>
          <p:cNvPr id="22532" name="Text Box 4"/>
          <p:cNvSpPr txBox="1">
            <a:spLocks noChangeArrowheads="1"/>
          </p:cNvSpPr>
          <p:nvPr/>
        </p:nvSpPr>
        <p:spPr bwMode="auto">
          <a:xfrm>
            <a:off x="4497388" y="1798638"/>
            <a:ext cx="4318000"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Port Destination</a:t>
            </a:r>
          </a:p>
        </p:txBody>
      </p:sp>
      <p:sp>
        <p:nvSpPr>
          <p:cNvPr id="22533" name="Text Box 5"/>
          <p:cNvSpPr txBox="1">
            <a:spLocks noChangeArrowheads="1"/>
          </p:cNvSpPr>
          <p:nvPr/>
        </p:nvSpPr>
        <p:spPr bwMode="auto">
          <a:xfrm>
            <a:off x="179388" y="2159000"/>
            <a:ext cx="8637587" cy="360363"/>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Numéro de Séquence</a:t>
            </a:r>
          </a:p>
        </p:txBody>
      </p:sp>
      <p:sp>
        <p:nvSpPr>
          <p:cNvPr id="22534" name="Text Box 6"/>
          <p:cNvSpPr txBox="1">
            <a:spLocks noChangeArrowheads="1"/>
          </p:cNvSpPr>
          <p:nvPr/>
        </p:nvSpPr>
        <p:spPr bwMode="auto">
          <a:xfrm>
            <a:off x="179388" y="2517775"/>
            <a:ext cx="8637587" cy="360363"/>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Numéro d</a:t>
            </a:r>
            <a:r>
              <a:rPr lang="ja-JP" altLang="fr-FR">
                <a:latin typeface="Arial"/>
                <a:cs typeface="+mn-cs"/>
              </a:rPr>
              <a:t>’</a:t>
            </a:r>
            <a:r>
              <a:rPr lang="fr-FR">
                <a:cs typeface="+mn-cs"/>
              </a:rPr>
              <a:t>Acquittement</a:t>
            </a:r>
          </a:p>
        </p:txBody>
      </p:sp>
      <p:sp>
        <p:nvSpPr>
          <p:cNvPr id="22535" name="Text Box 7"/>
          <p:cNvSpPr txBox="1">
            <a:spLocks noChangeArrowheads="1"/>
          </p:cNvSpPr>
          <p:nvPr/>
        </p:nvSpPr>
        <p:spPr bwMode="auto">
          <a:xfrm>
            <a:off x="179388" y="3957638"/>
            <a:ext cx="8637587" cy="360362"/>
          </a:xfrm>
          <a:prstGeom prst="rect">
            <a:avLst/>
          </a:prstGeom>
          <a:solidFill>
            <a:srgbClr val="90EE90"/>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Options :::</a:t>
            </a:r>
          </a:p>
        </p:txBody>
      </p:sp>
      <p:sp>
        <p:nvSpPr>
          <p:cNvPr id="22536" name="Text Box 8"/>
          <p:cNvSpPr txBox="1">
            <a:spLocks noChangeArrowheads="1"/>
          </p:cNvSpPr>
          <p:nvPr/>
        </p:nvSpPr>
        <p:spPr bwMode="auto">
          <a:xfrm>
            <a:off x="179388" y="4318000"/>
            <a:ext cx="8637587" cy="360363"/>
          </a:xfrm>
          <a:prstGeom prst="rect">
            <a:avLst/>
          </a:prstGeom>
          <a:solidFill>
            <a:srgbClr val="90EE90"/>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Données :::</a:t>
            </a:r>
          </a:p>
        </p:txBody>
      </p:sp>
      <p:sp>
        <p:nvSpPr>
          <p:cNvPr id="22537" name="Text Box 9"/>
          <p:cNvSpPr txBox="1">
            <a:spLocks noChangeArrowheads="1"/>
          </p:cNvSpPr>
          <p:nvPr/>
        </p:nvSpPr>
        <p:spPr bwMode="auto">
          <a:xfrm>
            <a:off x="4497388" y="2878138"/>
            <a:ext cx="4318000" cy="719137"/>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Fenêtre</a:t>
            </a:r>
          </a:p>
        </p:txBody>
      </p:sp>
      <p:sp>
        <p:nvSpPr>
          <p:cNvPr id="22538" name="Text Box 10"/>
          <p:cNvSpPr txBox="1">
            <a:spLocks noChangeArrowheads="1"/>
          </p:cNvSpPr>
          <p:nvPr/>
        </p:nvSpPr>
        <p:spPr bwMode="auto">
          <a:xfrm>
            <a:off x="4497388" y="3598863"/>
            <a:ext cx="4318000"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Pointer d</a:t>
            </a:r>
            <a:r>
              <a:rPr lang="ja-JP" altLang="fr-FR">
                <a:latin typeface="Arial"/>
                <a:cs typeface="+mn-cs"/>
              </a:rPr>
              <a:t>’</a:t>
            </a:r>
            <a:r>
              <a:rPr lang="fr-FR">
                <a:cs typeface="+mn-cs"/>
              </a:rPr>
              <a:t>Urgence</a:t>
            </a:r>
          </a:p>
        </p:txBody>
      </p:sp>
      <p:sp>
        <p:nvSpPr>
          <p:cNvPr id="22539" name="Text Box 11"/>
          <p:cNvSpPr txBox="1">
            <a:spLocks noChangeArrowheads="1"/>
          </p:cNvSpPr>
          <p:nvPr/>
        </p:nvSpPr>
        <p:spPr bwMode="auto">
          <a:xfrm>
            <a:off x="179388" y="3598863"/>
            <a:ext cx="4318000"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Séquence de contrôle</a:t>
            </a:r>
          </a:p>
        </p:txBody>
      </p:sp>
      <p:sp>
        <p:nvSpPr>
          <p:cNvPr id="22540" name="Text Box 12"/>
          <p:cNvSpPr txBox="1">
            <a:spLocks noChangeArrowheads="1"/>
          </p:cNvSpPr>
          <p:nvPr/>
        </p:nvSpPr>
        <p:spPr bwMode="auto">
          <a:xfrm>
            <a:off x="3057525" y="2878138"/>
            <a:ext cx="1439863" cy="719137"/>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Bits de Contrôle</a:t>
            </a:r>
          </a:p>
        </p:txBody>
      </p:sp>
      <p:sp>
        <p:nvSpPr>
          <p:cNvPr id="22541" name="Text Box 13"/>
          <p:cNvSpPr txBox="1">
            <a:spLocks noChangeArrowheads="1"/>
          </p:cNvSpPr>
          <p:nvPr/>
        </p:nvSpPr>
        <p:spPr bwMode="auto">
          <a:xfrm>
            <a:off x="1258888" y="2878138"/>
            <a:ext cx="1079500" cy="719137"/>
          </a:xfrm>
          <a:prstGeom prst="rect">
            <a:avLst/>
          </a:prstGeom>
          <a:solidFill>
            <a:srgbClr val="DDA0D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Réservé</a:t>
            </a:r>
          </a:p>
        </p:txBody>
      </p:sp>
      <p:sp>
        <p:nvSpPr>
          <p:cNvPr id="22542" name="Text Box 14"/>
          <p:cNvSpPr txBox="1">
            <a:spLocks noChangeArrowheads="1"/>
          </p:cNvSpPr>
          <p:nvPr/>
        </p:nvSpPr>
        <p:spPr bwMode="auto">
          <a:xfrm>
            <a:off x="179388" y="2878138"/>
            <a:ext cx="1079500" cy="719137"/>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Data Offset</a:t>
            </a:r>
          </a:p>
        </p:txBody>
      </p:sp>
      <p:sp>
        <p:nvSpPr>
          <p:cNvPr id="22543" name="Text Box 15"/>
          <p:cNvSpPr txBox="1">
            <a:spLocks noChangeArrowheads="1"/>
          </p:cNvSpPr>
          <p:nvPr/>
        </p:nvSpPr>
        <p:spPr bwMode="auto">
          <a:xfrm>
            <a:off x="2338388" y="2878138"/>
            <a:ext cx="719137" cy="719137"/>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ECN</a:t>
            </a:r>
          </a:p>
        </p:txBody>
      </p:sp>
      <p:sp>
        <p:nvSpPr>
          <p:cNvPr id="22544" name="Line 16"/>
          <p:cNvSpPr>
            <a:spLocks noChangeShapeType="1"/>
          </p:cNvSpPr>
          <p:nvPr/>
        </p:nvSpPr>
        <p:spPr bwMode="auto">
          <a:xfrm>
            <a:off x="8816975" y="1546225"/>
            <a:ext cx="0" cy="1439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2545" name="Line 17"/>
          <p:cNvSpPr>
            <a:spLocks noChangeShapeType="1"/>
          </p:cNvSpPr>
          <p:nvPr/>
        </p:nvSpPr>
        <p:spPr bwMode="auto">
          <a:xfrm>
            <a:off x="179388" y="1187450"/>
            <a:ext cx="0" cy="1439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2546" name="Line 18"/>
          <p:cNvSpPr>
            <a:spLocks noChangeShapeType="1"/>
          </p:cNvSpPr>
          <p:nvPr/>
        </p:nvSpPr>
        <p:spPr bwMode="auto">
          <a:xfrm>
            <a:off x="4497388" y="1546225"/>
            <a:ext cx="0" cy="539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2547" name="Text Box 19"/>
          <p:cNvSpPr txBox="1">
            <a:spLocks noChangeArrowheads="1"/>
          </p:cNvSpPr>
          <p:nvPr/>
        </p:nvSpPr>
        <p:spPr bwMode="auto">
          <a:xfrm>
            <a:off x="1978025" y="1438275"/>
            <a:ext cx="6826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a:cs typeface="+mn-cs"/>
              </a:rPr>
              <a:t>16 bits</a:t>
            </a:r>
          </a:p>
        </p:txBody>
      </p:sp>
      <p:sp>
        <p:nvSpPr>
          <p:cNvPr id="22548" name="Text Box 20"/>
          <p:cNvSpPr txBox="1">
            <a:spLocks noChangeArrowheads="1"/>
          </p:cNvSpPr>
          <p:nvPr/>
        </p:nvSpPr>
        <p:spPr bwMode="auto">
          <a:xfrm>
            <a:off x="6297613" y="1438275"/>
            <a:ext cx="6826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a:cs typeface="+mn-cs"/>
              </a:rPr>
              <a:t>16 bits</a:t>
            </a:r>
          </a:p>
        </p:txBody>
      </p:sp>
      <p:sp>
        <p:nvSpPr>
          <p:cNvPr id="22549" name="Text Box 21"/>
          <p:cNvSpPr txBox="1">
            <a:spLocks noChangeArrowheads="1"/>
          </p:cNvSpPr>
          <p:nvPr/>
        </p:nvSpPr>
        <p:spPr bwMode="auto">
          <a:xfrm>
            <a:off x="4138613" y="1079500"/>
            <a:ext cx="6826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a:cs typeface="+mn-cs"/>
              </a:rPr>
              <a:t>32 bits</a:t>
            </a:r>
          </a:p>
        </p:txBody>
      </p:sp>
      <p:sp>
        <p:nvSpPr>
          <p:cNvPr id="22550" name="Line 22"/>
          <p:cNvSpPr>
            <a:spLocks noChangeShapeType="1"/>
          </p:cNvSpPr>
          <p:nvPr/>
        </p:nvSpPr>
        <p:spPr bwMode="auto">
          <a:xfrm>
            <a:off x="179388" y="1546225"/>
            <a:ext cx="0" cy="1439863"/>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22551" name="AutoShape 23"/>
          <p:cNvCxnSpPr>
            <a:cxnSpLocks noChangeShapeType="1"/>
            <a:stCxn id="22547" idx="1"/>
            <a:endCxn id="22550" idx="0"/>
          </p:cNvCxnSpPr>
          <p:nvPr/>
        </p:nvCxnSpPr>
        <p:spPr bwMode="auto">
          <a:xfrm flipH="1">
            <a:off x="179388" y="1544638"/>
            <a:ext cx="1798637"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552" name="AutoShape 24"/>
          <p:cNvCxnSpPr>
            <a:cxnSpLocks noChangeShapeType="1"/>
            <a:stCxn id="22547" idx="3"/>
            <a:endCxn id="22546" idx="0"/>
          </p:cNvCxnSpPr>
          <p:nvPr/>
        </p:nvCxnSpPr>
        <p:spPr bwMode="auto">
          <a:xfrm>
            <a:off x="2660650" y="1544638"/>
            <a:ext cx="1836738"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553" name="AutoShape 25"/>
          <p:cNvCxnSpPr>
            <a:cxnSpLocks noChangeShapeType="1"/>
            <a:stCxn id="22548" idx="1"/>
            <a:endCxn id="22546" idx="0"/>
          </p:cNvCxnSpPr>
          <p:nvPr/>
        </p:nvCxnSpPr>
        <p:spPr bwMode="auto">
          <a:xfrm flipH="1">
            <a:off x="4497388" y="1544638"/>
            <a:ext cx="1800225"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554" name="AutoShape 26"/>
          <p:cNvCxnSpPr>
            <a:cxnSpLocks noChangeShapeType="1"/>
            <a:stCxn id="22548" idx="3"/>
            <a:endCxn id="22544" idx="0"/>
          </p:cNvCxnSpPr>
          <p:nvPr/>
        </p:nvCxnSpPr>
        <p:spPr bwMode="auto">
          <a:xfrm>
            <a:off x="6980238" y="1544638"/>
            <a:ext cx="1836737"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2555" name="Line 27"/>
          <p:cNvSpPr>
            <a:spLocks noChangeShapeType="1"/>
          </p:cNvSpPr>
          <p:nvPr/>
        </p:nvSpPr>
        <p:spPr bwMode="auto">
          <a:xfrm>
            <a:off x="8816975" y="1187450"/>
            <a:ext cx="0" cy="1439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22556" name="AutoShape 28"/>
          <p:cNvCxnSpPr>
            <a:cxnSpLocks noChangeShapeType="1"/>
            <a:stCxn id="22549" idx="1"/>
            <a:endCxn id="22545" idx="0"/>
          </p:cNvCxnSpPr>
          <p:nvPr/>
        </p:nvCxnSpPr>
        <p:spPr bwMode="auto">
          <a:xfrm flipH="1">
            <a:off x="179388" y="1185863"/>
            <a:ext cx="3959225"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557" name="AutoShape 29"/>
          <p:cNvCxnSpPr>
            <a:cxnSpLocks noChangeShapeType="1"/>
            <a:stCxn id="22549" idx="3"/>
            <a:endCxn id="22555" idx="0"/>
          </p:cNvCxnSpPr>
          <p:nvPr/>
        </p:nvCxnSpPr>
        <p:spPr bwMode="auto">
          <a:xfrm>
            <a:off x="4821238" y="1185863"/>
            <a:ext cx="3995737"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Date Placeholder 2"/>
          <p:cNvSpPr>
            <a:spLocks noGrp="1"/>
          </p:cNvSpPr>
          <p:nvPr>
            <p:ph type="dt" sz="quarter" idx="10"/>
          </p:nvPr>
        </p:nvSpPr>
        <p:spPr/>
        <p:txBody>
          <a:bodyPr/>
          <a:lstStyle/>
          <a:p>
            <a:pPr>
              <a:defRPr/>
            </a:pPr>
            <a:r>
              <a:rPr lang="fr-FR"/>
              <a:t>© </a:t>
            </a:r>
            <a:fld id="{9BD17CD4-CE04-8047-AA31-7AE2DFFCC839}" type="datetime1">
              <a:rPr lang="en-US"/>
              <a:pPr>
                <a:defRPr/>
              </a:pPr>
              <a:t>28/02/16</a:t>
            </a:fld>
            <a:r>
              <a:rPr lang="fr-FR"/>
              <a:t>, </a:t>
            </a:r>
          </a:p>
        </p:txBody>
      </p:sp>
      <p:sp>
        <p:nvSpPr>
          <p:cNvPr id="44" name="Footer Placeholder 3"/>
          <p:cNvSpPr>
            <a:spLocks noGrp="1"/>
          </p:cNvSpPr>
          <p:nvPr>
            <p:ph type="ftr" sz="quarter" idx="11"/>
          </p:nvPr>
        </p:nvSpPr>
        <p:spPr/>
        <p:txBody>
          <a:bodyPr/>
          <a:lstStyle/>
          <a:p>
            <a:pPr>
              <a:defRPr/>
            </a:pPr>
            <a:r>
              <a:rPr lang="fr-FR"/>
              <a:t>Georgios Arhodakis - Université Paris Dauphine</a:t>
            </a:r>
          </a:p>
        </p:txBody>
      </p:sp>
      <p:sp>
        <p:nvSpPr>
          <p:cNvPr id="45" name="Slide Number Placeholder 4"/>
          <p:cNvSpPr>
            <a:spLocks noGrp="1"/>
          </p:cNvSpPr>
          <p:nvPr>
            <p:ph type="sldNum" sz="quarter" idx="12"/>
          </p:nvPr>
        </p:nvSpPr>
        <p:spPr/>
        <p:txBody>
          <a:bodyPr/>
          <a:lstStyle/>
          <a:p>
            <a:pPr>
              <a:defRPr/>
            </a:pPr>
            <a:fld id="{ACB6A00F-2B98-C644-A770-A22DD43F5EF6}" type="slidenum">
              <a:rPr lang="fr-FR"/>
              <a:pPr>
                <a:defRPr/>
              </a:pPr>
              <a:t>47</a:t>
            </a:fld>
            <a:endParaRPr lang="fr-FR"/>
          </a:p>
        </p:txBody>
      </p:sp>
      <p:sp>
        <p:nvSpPr>
          <p:cNvPr id="28674" name="Rectangle 2"/>
          <p:cNvSpPr>
            <a:spLocks noGrp="1" noChangeArrowheads="1"/>
          </p:cNvSpPr>
          <p:nvPr>
            <p:ph type="title"/>
          </p:nvPr>
        </p:nvSpPr>
        <p:spPr>
          <a:xfrm>
            <a:off x="381000" y="0"/>
            <a:ext cx="8382000" cy="701675"/>
          </a:xfrm>
        </p:spPr>
        <p:txBody>
          <a:bodyPr>
            <a:spAutoFit/>
          </a:bodyPr>
          <a:lstStyle/>
          <a:p>
            <a:pPr eaLnBrk="1" hangingPunct="1">
              <a:defRPr/>
            </a:pPr>
            <a:r>
              <a:rPr lang="en-US" sz="4000" b="1" smtClean="0">
                <a:cs typeface="+mj-cs"/>
              </a:rPr>
              <a:t>E</a:t>
            </a:r>
            <a:r>
              <a:rPr lang="en-US" sz="4000" smtClean="0">
                <a:cs typeface="+mj-cs"/>
              </a:rPr>
              <a:t>xplicit </a:t>
            </a:r>
            <a:r>
              <a:rPr lang="en-US" sz="4000" b="1" smtClean="0">
                <a:cs typeface="+mj-cs"/>
              </a:rPr>
              <a:t>C</a:t>
            </a:r>
            <a:r>
              <a:rPr lang="en-US" sz="4000" smtClean="0">
                <a:cs typeface="+mj-cs"/>
              </a:rPr>
              <a:t>ongestion </a:t>
            </a:r>
            <a:r>
              <a:rPr lang="en-US" sz="4000" b="1" smtClean="0">
                <a:cs typeface="+mj-cs"/>
              </a:rPr>
              <a:t>N</a:t>
            </a:r>
            <a:r>
              <a:rPr lang="en-US" sz="4000" smtClean="0">
                <a:cs typeface="+mj-cs"/>
              </a:rPr>
              <a:t>otification (ECN)</a:t>
            </a:r>
          </a:p>
        </p:txBody>
      </p:sp>
      <p:sp>
        <p:nvSpPr>
          <p:cNvPr id="28713" name="Text Box 41"/>
          <p:cNvSpPr txBox="1">
            <a:spLocks noChangeArrowheads="1"/>
          </p:cNvSpPr>
          <p:nvPr/>
        </p:nvSpPr>
        <p:spPr bwMode="auto">
          <a:xfrm>
            <a:off x="179388" y="5397500"/>
            <a:ext cx="2555875"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600" b="1">
                <a:cs typeface="+mn-cs"/>
              </a:rPr>
              <a:t>ECT</a:t>
            </a:r>
            <a:r>
              <a:rPr lang="en-US" sz="1600">
                <a:cs typeface="+mn-cs"/>
              </a:rPr>
              <a:t>: ECN-</a:t>
            </a:r>
            <a:r>
              <a:rPr lang="en-US" sz="1600" b="1">
                <a:cs typeface="+mn-cs"/>
              </a:rPr>
              <a:t>C</a:t>
            </a:r>
            <a:r>
              <a:rPr lang="en-US" sz="1600">
                <a:cs typeface="+mn-cs"/>
              </a:rPr>
              <a:t>apable </a:t>
            </a:r>
            <a:r>
              <a:rPr lang="en-US" sz="1600" b="1">
                <a:cs typeface="+mn-cs"/>
              </a:rPr>
              <a:t>T</a:t>
            </a:r>
            <a:r>
              <a:rPr lang="en-US" sz="1600">
                <a:cs typeface="+mn-cs"/>
              </a:rPr>
              <a:t>ransport</a:t>
            </a:r>
            <a:endParaRPr lang="en-US" sz="1600" i="1">
              <a:cs typeface="+mn-cs"/>
            </a:endParaRPr>
          </a:p>
        </p:txBody>
      </p:sp>
      <p:sp>
        <p:nvSpPr>
          <p:cNvPr id="28717" name="Text Box 45"/>
          <p:cNvSpPr txBox="1">
            <a:spLocks noChangeArrowheads="1"/>
          </p:cNvSpPr>
          <p:nvPr/>
        </p:nvSpPr>
        <p:spPr bwMode="auto">
          <a:xfrm>
            <a:off x="4497388" y="1219200"/>
            <a:ext cx="3130550"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600" b="1">
                <a:cs typeface="+mn-cs"/>
              </a:rPr>
              <a:t>Assignation IP Obsolete</a:t>
            </a:r>
            <a:r>
              <a:rPr lang="en-US" sz="1600">
                <a:cs typeface="+mn-cs"/>
              </a:rPr>
              <a:t> (RFC 2481)</a:t>
            </a:r>
          </a:p>
        </p:txBody>
      </p:sp>
      <p:sp>
        <p:nvSpPr>
          <p:cNvPr id="28718" name="Rectangle 46"/>
          <p:cNvSpPr>
            <a:spLocks noChangeArrowheads="1"/>
          </p:cNvSpPr>
          <p:nvPr/>
        </p:nvSpPr>
        <p:spPr bwMode="auto">
          <a:xfrm>
            <a:off x="3441700" y="1625600"/>
            <a:ext cx="304800" cy="304800"/>
          </a:xfrm>
          <a:prstGeom prst="rect">
            <a:avLst/>
          </a:prstGeom>
          <a:solidFill>
            <a:srgbClr val="00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28719" name="Rectangle 47"/>
          <p:cNvSpPr>
            <a:spLocks noChangeArrowheads="1"/>
          </p:cNvSpPr>
          <p:nvPr/>
        </p:nvSpPr>
        <p:spPr bwMode="auto">
          <a:xfrm>
            <a:off x="3441700" y="1985963"/>
            <a:ext cx="304800" cy="304800"/>
          </a:xfrm>
          <a:prstGeom prst="rect">
            <a:avLst/>
          </a:prstGeom>
          <a:solidFill>
            <a:srgbClr val="00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28720" name="Rectangle 48"/>
          <p:cNvSpPr>
            <a:spLocks noChangeArrowheads="1"/>
          </p:cNvSpPr>
          <p:nvPr/>
        </p:nvSpPr>
        <p:spPr bwMode="auto">
          <a:xfrm>
            <a:off x="3800475" y="1625600"/>
            <a:ext cx="304800" cy="304800"/>
          </a:xfrm>
          <a:prstGeom prst="rect">
            <a:avLst/>
          </a:prstGeom>
          <a:solidFill>
            <a:srgbClr val="00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28721" name="Rectangle 49"/>
          <p:cNvSpPr>
            <a:spLocks noChangeArrowheads="1"/>
          </p:cNvSpPr>
          <p:nvPr/>
        </p:nvSpPr>
        <p:spPr bwMode="auto">
          <a:xfrm>
            <a:off x="3800475" y="1985963"/>
            <a:ext cx="304800" cy="304800"/>
          </a:xfrm>
          <a:prstGeom prst="rect">
            <a:avLst/>
          </a:prstGeom>
          <a:solidFill>
            <a:srgbClr val="00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28722" name="Rectangle 50"/>
          <p:cNvSpPr>
            <a:spLocks noChangeArrowheads="1"/>
          </p:cNvSpPr>
          <p:nvPr/>
        </p:nvSpPr>
        <p:spPr bwMode="auto">
          <a:xfrm>
            <a:off x="3441700" y="2346325"/>
            <a:ext cx="304800" cy="304800"/>
          </a:xfrm>
          <a:prstGeom prst="rect">
            <a:avLst/>
          </a:prstGeom>
          <a:solidFill>
            <a:srgbClr val="00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28723" name="Rectangle 51"/>
          <p:cNvSpPr>
            <a:spLocks noChangeArrowheads="1"/>
          </p:cNvSpPr>
          <p:nvPr/>
        </p:nvSpPr>
        <p:spPr bwMode="auto">
          <a:xfrm>
            <a:off x="3441700" y="2706688"/>
            <a:ext cx="304800" cy="304800"/>
          </a:xfrm>
          <a:prstGeom prst="rect">
            <a:avLst/>
          </a:prstGeom>
          <a:solidFill>
            <a:srgbClr val="00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28724" name="Text Box 52"/>
          <p:cNvSpPr txBox="1">
            <a:spLocks noChangeArrowheads="1"/>
          </p:cNvSpPr>
          <p:nvPr/>
        </p:nvSpPr>
        <p:spPr bwMode="auto">
          <a:xfrm>
            <a:off x="179388" y="1687513"/>
            <a:ext cx="2663825" cy="17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200">
                <a:latin typeface="Arial Unicode MS" charset="0"/>
                <a:cs typeface="+mn-cs"/>
              </a:rPr>
              <a:t>Not-ECT (Not ECN-Capable Transport)</a:t>
            </a:r>
            <a:r>
              <a:rPr lang="fr-FR" sz="1200">
                <a:cs typeface="+mn-cs"/>
              </a:rPr>
              <a:t> </a:t>
            </a:r>
          </a:p>
        </p:txBody>
      </p:sp>
      <p:sp>
        <p:nvSpPr>
          <p:cNvPr id="28725" name="Text Box 53"/>
          <p:cNvSpPr txBox="1">
            <a:spLocks noChangeArrowheads="1"/>
          </p:cNvSpPr>
          <p:nvPr/>
        </p:nvSpPr>
        <p:spPr bwMode="auto">
          <a:xfrm>
            <a:off x="179388" y="2406650"/>
            <a:ext cx="2482850" cy="17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200">
                <a:latin typeface="Arial Unicode MS" charset="0"/>
                <a:cs typeface="+mn-cs"/>
              </a:rPr>
              <a:t>ECT(0) (ECN-Capable Transport(0)) </a:t>
            </a:r>
            <a:endParaRPr lang="en-US" sz="1200">
              <a:latin typeface="Arial Unicode MS" charset="0"/>
              <a:cs typeface="+mn-cs"/>
            </a:endParaRPr>
          </a:p>
        </p:txBody>
      </p:sp>
      <p:sp>
        <p:nvSpPr>
          <p:cNvPr id="28726" name="Text Box 54"/>
          <p:cNvSpPr txBox="1">
            <a:spLocks noChangeArrowheads="1"/>
          </p:cNvSpPr>
          <p:nvPr/>
        </p:nvSpPr>
        <p:spPr bwMode="auto">
          <a:xfrm>
            <a:off x="179388" y="2767013"/>
            <a:ext cx="2987675" cy="17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200">
                <a:latin typeface="Arial Unicode MS" charset="0"/>
                <a:cs typeface="+mn-cs"/>
              </a:rPr>
              <a:t>CE (Congestion Experienced in End-Nodes) </a:t>
            </a:r>
          </a:p>
        </p:txBody>
      </p:sp>
      <p:sp>
        <p:nvSpPr>
          <p:cNvPr id="28727" name="Text Box 55"/>
          <p:cNvSpPr txBox="1">
            <a:spLocks noChangeArrowheads="1"/>
          </p:cNvSpPr>
          <p:nvPr/>
        </p:nvSpPr>
        <p:spPr bwMode="auto">
          <a:xfrm>
            <a:off x="179388" y="2047875"/>
            <a:ext cx="2482850" cy="17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200">
                <a:latin typeface="Arial Unicode MS" charset="0"/>
                <a:cs typeface="+mn-cs"/>
              </a:rPr>
              <a:t>ECT(1) (ECN-Capable Transport(1)) </a:t>
            </a:r>
          </a:p>
        </p:txBody>
      </p:sp>
      <p:sp>
        <p:nvSpPr>
          <p:cNvPr id="28728" name="Rectangle 56"/>
          <p:cNvSpPr>
            <a:spLocks noChangeArrowheads="1"/>
          </p:cNvSpPr>
          <p:nvPr/>
        </p:nvSpPr>
        <p:spPr bwMode="auto">
          <a:xfrm>
            <a:off x="3800475" y="2346325"/>
            <a:ext cx="304800" cy="304800"/>
          </a:xfrm>
          <a:prstGeom prst="rect">
            <a:avLst/>
          </a:prstGeom>
          <a:solidFill>
            <a:srgbClr val="00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28729" name="Rectangle 57"/>
          <p:cNvSpPr>
            <a:spLocks noChangeArrowheads="1"/>
          </p:cNvSpPr>
          <p:nvPr/>
        </p:nvSpPr>
        <p:spPr bwMode="auto">
          <a:xfrm>
            <a:off x="3800475" y="2706688"/>
            <a:ext cx="304800" cy="304800"/>
          </a:xfrm>
          <a:prstGeom prst="rect">
            <a:avLst/>
          </a:prstGeom>
          <a:solidFill>
            <a:srgbClr val="00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28730" name="AutoShape 58"/>
          <p:cNvSpPr>
            <a:spLocks/>
          </p:cNvSpPr>
          <p:nvPr/>
        </p:nvSpPr>
        <p:spPr bwMode="auto">
          <a:xfrm>
            <a:off x="4191000" y="1255713"/>
            <a:ext cx="179388" cy="179387"/>
          </a:xfrm>
          <a:prstGeom prst="rightBrace">
            <a:avLst>
              <a:gd name="adj1" fmla="val 8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8745" name="Text Box 73"/>
          <p:cNvSpPr txBox="1">
            <a:spLocks noChangeArrowheads="1"/>
          </p:cNvSpPr>
          <p:nvPr/>
        </p:nvSpPr>
        <p:spPr bwMode="auto">
          <a:xfrm>
            <a:off x="3432175" y="1235075"/>
            <a:ext cx="323850" cy="17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200">
                <a:latin typeface="Arial Unicode MS" charset="0"/>
                <a:cs typeface="+mn-cs"/>
              </a:rPr>
              <a:t>ECT</a:t>
            </a:r>
            <a:endParaRPr lang="fr-FR" sz="1200">
              <a:cs typeface="+mn-cs"/>
            </a:endParaRPr>
          </a:p>
        </p:txBody>
      </p:sp>
      <p:sp>
        <p:nvSpPr>
          <p:cNvPr id="28746" name="Text Box 74"/>
          <p:cNvSpPr txBox="1">
            <a:spLocks noChangeArrowheads="1"/>
          </p:cNvSpPr>
          <p:nvPr/>
        </p:nvSpPr>
        <p:spPr bwMode="auto">
          <a:xfrm>
            <a:off x="3844925" y="1235075"/>
            <a:ext cx="215900" cy="17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200">
                <a:latin typeface="Arial Unicode MS" charset="0"/>
                <a:cs typeface="+mn-cs"/>
              </a:rPr>
              <a:t>CE</a:t>
            </a:r>
            <a:endParaRPr lang="fr-FR" sz="1200">
              <a:cs typeface="+mn-cs"/>
            </a:endParaRPr>
          </a:p>
        </p:txBody>
      </p:sp>
      <p:cxnSp>
        <p:nvCxnSpPr>
          <p:cNvPr id="28747" name="AutoShape 75"/>
          <p:cNvCxnSpPr>
            <a:cxnSpLocks noChangeShapeType="1"/>
            <a:stCxn id="28745" idx="2"/>
            <a:endCxn id="28718" idx="0"/>
          </p:cNvCxnSpPr>
          <p:nvPr/>
        </p:nvCxnSpPr>
        <p:spPr bwMode="auto">
          <a:xfrm>
            <a:off x="3594100" y="1414463"/>
            <a:ext cx="0" cy="2111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748" name="AutoShape 76"/>
          <p:cNvCxnSpPr>
            <a:cxnSpLocks noChangeShapeType="1"/>
            <a:stCxn id="28746" idx="2"/>
            <a:endCxn id="28720" idx="0"/>
          </p:cNvCxnSpPr>
          <p:nvPr/>
        </p:nvCxnSpPr>
        <p:spPr bwMode="auto">
          <a:xfrm>
            <a:off x="3952875" y="1414463"/>
            <a:ext cx="0" cy="2111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749" name="AutoShape 77"/>
          <p:cNvCxnSpPr>
            <a:cxnSpLocks noChangeShapeType="1"/>
            <a:stCxn id="28726" idx="3"/>
            <a:endCxn id="28723" idx="1"/>
          </p:cNvCxnSpPr>
          <p:nvPr/>
        </p:nvCxnSpPr>
        <p:spPr bwMode="auto">
          <a:xfrm>
            <a:off x="3167063" y="2857500"/>
            <a:ext cx="274637" cy="1588"/>
          </a:xfrm>
          <a:prstGeom prst="straightConnector1">
            <a:avLst/>
          </a:prstGeom>
          <a:noFill/>
          <a:ln w="9525">
            <a:solidFill>
              <a:schemeClr val="tx1"/>
            </a:solidFill>
            <a:prstDash val="lgDashDot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750" name="AutoShape 78"/>
          <p:cNvCxnSpPr>
            <a:cxnSpLocks noChangeShapeType="1"/>
            <a:stCxn id="28725" idx="3"/>
            <a:endCxn id="28722" idx="1"/>
          </p:cNvCxnSpPr>
          <p:nvPr/>
        </p:nvCxnSpPr>
        <p:spPr bwMode="auto">
          <a:xfrm>
            <a:off x="2662238" y="2497138"/>
            <a:ext cx="779462" cy="1587"/>
          </a:xfrm>
          <a:prstGeom prst="straightConnector1">
            <a:avLst/>
          </a:prstGeom>
          <a:noFill/>
          <a:ln w="9525">
            <a:solidFill>
              <a:schemeClr val="tx1"/>
            </a:solidFill>
            <a:prstDash val="lgDashDot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751" name="AutoShape 79"/>
          <p:cNvCxnSpPr>
            <a:cxnSpLocks noChangeShapeType="1"/>
            <a:stCxn id="28727" idx="3"/>
            <a:endCxn id="28719" idx="1"/>
          </p:cNvCxnSpPr>
          <p:nvPr/>
        </p:nvCxnSpPr>
        <p:spPr bwMode="auto">
          <a:xfrm>
            <a:off x="2662238" y="2138363"/>
            <a:ext cx="779462" cy="0"/>
          </a:xfrm>
          <a:prstGeom prst="straightConnector1">
            <a:avLst/>
          </a:prstGeom>
          <a:noFill/>
          <a:ln w="9525">
            <a:solidFill>
              <a:schemeClr val="tx1"/>
            </a:solidFill>
            <a:prstDash val="lgDashDot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752" name="AutoShape 80"/>
          <p:cNvCxnSpPr>
            <a:cxnSpLocks noChangeShapeType="1"/>
            <a:stCxn id="28724" idx="3"/>
            <a:endCxn id="28718" idx="1"/>
          </p:cNvCxnSpPr>
          <p:nvPr/>
        </p:nvCxnSpPr>
        <p:spPr bwMode="auto">
          <a:xfrm>
            <a:off x="2843213" y="1778000"/>
            <a:ext cx="598487" cy="0"/>
          </a:xfrm>
          <a:prstGeom prst="straightConnector1">
            <a:avLst/>
          </a:prstGeom>
          <a:noFill/>
          <a:ln w="9525">
            <a:solidFill>
              <a:schemeClr val="tx1"/>
            </a:solidFill>
            <a:prstDash val="lgDashDot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753" name="Text Box 81"/>
          <p:cNvSpPr txBox="1">
            <a:spLocks noChangeArrowheads="1"/>
          </p:cNvSpPr>
          <p:nvPr/>
        </p:nvSpPr>
        <p:spPr bwMode="auto">
          <a:xfrm>
            <a:off x="3130550" y="5397500"/>
            <a:ext cx="2339975"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600" b="1">
                <a:cs typeface="+mn-cs"/>
              </a:rPr>
              <a:t>CE</a:t>
            </a:r>
            <a:r>
              <a:rPr lang="en-US" sz="1600">
                <a:cs typeface="+mn-cs"/>
              </a:rPr>
              <a:t>: </a:t>
            </a:r>
            <a:r>
              <a:rPr lang="en-US" sz="1600" b="1">
                <a:cs typeface="+mn-cs"/>
              </a:rPr>
              <a:t>C</a:t>
            </a:r>
            <a:r>
              <a:rPr lang="en-US" sz="1600">
                <a:cs typeface="+mn-cs"/>
              </a:rPr>
              <a:t>ongestion </a:t>
            </a:r>
            <a:r>
              <a:rPr lang="en-US" sz="1600" b="1">
                <a:cs typeface="+mn-cs"/>
              </a:rPr>
              <a:t>E</a:t>
            </a:r>
            <a:r>
              <a:rPr lang="en-US" sz="1600">
                <a:cs typeface="+mn-cs"/>
              </a:rPr>
              <a:t>xperience</a:t>
            </a:r>
            <a:endParaRPr lang="en-US" sz="1600" i="1">
              <a:cs typeface="+mn-cs"/>
            </a:endParaRPr>
          </a:p>
        </p:txBody>
      </p:sp>
      <p:sp>
        <p:nvSpPr>
          <p:cNvPr id="28754" name="Text Box 82"/>
          <p:cNvSpPr txBox="1">
            <a:spLocks noChangeArrowheads="1"/>
          </p:cNvSpPr>
          <p:nvPr/>
        </p:nvSpPr>
        <p:spPr bwMode="auto">
          <a:xfrm>
            <a:off x="5829300" y="5397500"/>
            <a:ext cx="3095625"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600" b="1">
                <a:cs typeface="+mn-cs"/>
              </a:rPr>
              <a:t>CWR</a:t>
            </a:r>
            <a:r>
              <a:rPr lang="en-US" sz="1600">
                <a:cs typeface="+mn-cs"/>
              </a:rPr>
              <a:t>: </a:t>
            </a:r>
            <a:r>
              <a:rPr lang="en-US" sz="1600" b="1">
                <a:cs typeface="+mn-cs"/>
              </a:rPr>
              <a:t>C</a:t>
            </a:r>
            <a:r>
              <a:rPr lang="en-US" sz="1600">
                <a:cs typeface="+mn-cs"/>
              </a:rPr>
              <a:t>ongestion </a:t>
            </a:r>
            <a:r>
              <a:rPr lang="en-US" sz="1600" b="1">
                <a:cs typeface="+mn-cs"/>
              </a:rPr>
              <a:t>W</a:t>
            </a:r>
            <a:r>
              <a:rPr lang="en-US" sz="1600">
                <a:cs typeface="+mn-cs"/>
              </a:rPr>
              <a:t>indow </a:t>
            </a:r>
            <a:r>
              <a:rPr lang="en-US" sz="1600" b="1">
                <a:cs typeface="+mn-cs"/>
              </a:rPr>
              <a:t>R</a:t>
            </a:r>
            <a:r>
              <a:rPr lang="en-US" sz="1600">
                <a:cs typeface="+mn-cs"/>
              </a:rPr>
              <a:t>educed</a:t>
            </a:r>
            <a:endParaRPr lang="en-US" sz="1600" i="1">
              <a:cs typeface="+mn-cs"/>
            </a:endParaRPr>
          </a:p>
        </p:txBody>
      </p:sp>
      <p:sp>
        <p:nvSpPr>
          <p:cNvPr id="28755" name="Text Box 83"/>
          <p:cNvSpPr txBox="1">
            <a:spLocks noChangeArrowheads="1"/>
          </p:cNvSpPr>
          <p:nvPr/>
        </p:nvSpPr>
        <p:spPr bwMode="auto">
          <a:xfrm>
            <a:off x="179388" y="1079500"/>
            <a:ext cx="1258887"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2000" b="1">
                <a:cs typeface="+mn-cs"/>
              </a:rPr>
              <a:t>ECN</a:t>
            </a:r>
            <a:r>
              <a:rPr lang="en-US" sz="2000">
                <a:cs typeface="+mn-cs"/>
              </a:rPr>
              <a:t>: 2 bits</a:t>
            </a:r>
            <a:endParaRPr lang="en-US" sz="2000" i="1">
              <a:cs typeface="+mn-cs"/>
            </a:endParaRPr>
          </a:p>
        </p:txBody>
      </p:sp>
      <p:sp>
        <p:nvSpPr>
          <p:cNvPr id="28756" name="Rectangle 84"/>
          <p:cNvSpPr>
            <a:spLocks noChangeArrowheads="1"/>
          </p:cNvSpPr>
          <p:nvPr/>
        </p:nvSpPr>
        <p:spPr bwMode="auto">
          <a:xfrm>
            <a:off x="3440113" y="4081463"/>
            <a:ext cx="304800" cy="304800"/>
          </a:xfrm>
          <a:prstGeom prst="rect">
            <a:avLst/>
          </a:prstGeom>
          <a:solidFill>
            <a:srgbClr val="00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endParaRPr lang="en-US" sz="2000" b="1">
              <a:cs typeface="+mn-cs"/>
            </a:endParaRPr>
          </a:p>
        </p:txBody>
      </p:sp>
      <p:sp>
        <p:nvSpPr>
          <p:cNvPr id="28758" name="Rectangle 86"/>
          <p:cNvSpPr>
            <a:spLocks noChangeArrowheads="1"/>
          </p:cNvSpPr>
          <p:nvPr/>
        </p:nvSpPr>
        <p:spPr bwMode="auto">
          <a:xfrm>
            <a:off x="3800475" y="4081463"/>
            <a:ext cx="304800" cy="304800"/>
          </a:xfrm>
          <a:prstGeom prst="rect">
            <a:avLst/>
          </a:prstGeom>
          <a:solidFill>
            <a:srgbClr val="00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endParaRPr lang="en-US" sz="2000" b="1">
              <a:cs typeface="+mn-cs"/>
            </a:endParaRPr>
          </a:p>
        </p:txBody>
      </p:sp>
      <p:sp>
        <p:nvSpPr>
          <p:cNvPr id="28760" name="Text Box 88"/>
          <p:cNvSpPr txBox="1">
            <a:spLocks noChangeArrowheads="1"/>
          </p:cNvSpPr>
          <p:nvPr/>
        </p:nvSpPr>
        <p:spPr bwMode="auto">
          <a:xfrm>
            <a:off x="4587875" y="3598863"/>
            <a:ext cx="2879725" cy="25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600" b="1">
                <a:cs typeface="+mn-cs"/>
              </a:rPr>
              <a:t>Assignation TCP</a:t>
            </a:r>
            <a:r>
              <a:rPr lang="en-US" sz="1600">
                <a:cs typeface="+mn-cs"/>
              </a:rPr>
              <a:t> (RFC 3168)</a:t>
            </a:r>
          </a:p>
        </p:txBody>
      </p:sp>
      <p:sp>
        <p:nvSpPr>
          <p:cNvPr id="28761" name="AutoShape 89"/>
          <p:cNvSpPr>
            <a:spLocks/>
          </p:cNvSpPr>
          <p:nvPr/>
        </p:nvSpPr>
        <p:spPr bwMode="auto">
          <a:xfrm>
            <a:off x="4281488" y="3635375"/>
            <a:ext cx="179387" cy="179388"/>
          </a:xfrm>
          <a:prstGeom prst="rightBrace">
            <a:avLst>
              <a:gd name="adj1" fmla="val 8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8762" name="Text Box 90"/>
          <p:cNvSpPr txBox="1">
            <a:spLocks noChangeArrowheads="1"/>
          </p:cNvSpPr>
          <p:nvPr/>
        </p:nvSpPr>
        <p:spPr bwMode="auto">
          <a:xfrm>
            <a:off x="3276600" y="3614738"/>
            <a:ext cx="395288" cy="17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200">
                <a:latin typeface="Arial Unicode MS" charset="0"/>
                <a:cs typeface="+mn-cs"/>
              </a:rPr>
              <a:t>CWR</a:t>
            </a:r>
            <a:endParaRPr lang="fr-FR" sz="1200">
              <a:cs typeface="+mn-cs"/>
            </a:endParaRPr>
          </a:p>
        </p:txBody>
      </p:sp>
      <p:sp>
        <p:nvSpPr>
          <p:cNvPr id="28763" name="Text Box 91"/>
          <p:cNvSpPr txBox="1">
            <a:spLocks noChangeArrowheads="1"/>
          </p:cNvSpPr>
          <p:nvPr/>
        </p:nvSpPr>
        <p:spPr bwMode="auto">
          <a:xfrm>
            <a:off x="3844925" y="3614738"/>
            <a:ext cx="395288" cy="17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200">
                <a:latin typeface="Arial Unicode MS" charset="0"/>
                <a:cs typeface="+mn-cs"/>
              </a:rPr>
              <a:t>ECE</a:t>
            </a:r>
            <a:endParaRPr lang="fr-FR" sz="1200">
              <a:cs typeface="+mn-cs"/>
            </a:endParaRPr>
          </a:p>
        </p:txBody>
      </p:sp>
      <p:cxnSp>
        <p:nvCxnSpPr>
          <p:cNvPr id="28764" name="AutoShape 92"/>
          <p:cNvCxnSpPr>
            <a:cxnSpLocks noChangeShapeType="1"/>
            <a:stCxn id="28762" idx="2"/>
            <a:endCxn id="28756" idx="0"/>
          </p:cNvCxnSpPr>
          <p:nvPr/>
        </p:nvCxnSpPr>
        <p:spPr bwMode="auto">
          <a:xfrm>
            <a:off x="3475038" y="3794125"/>
            <a:ext cx="117475" cy="28733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765" name="AutoShape 93"/>
          <p:cNvCxnSpPr>
            <a:cxnSpLocks noChangeShapeType="1"/>
            <a:stCxn id="28763" idx="2"/>
            <a:endCxn id="28758" idx="0"/>
          </p:cNvCxnSpPr>
          <p:nvPr/>
        </p:nvCxnSpPr>
        <p:spPr bwMode="auto">
          <a:xfrm flipH="1">
            <a:off x="3952875" y="3794125"/>
            <a:ext cx="90488" cy="28733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766" name="Text Box 94"/>
          <p:cNvSpPr txBox="1">
            <a:spLocks noChangeArrowheads="1"/>
          </p:cNvSpPr>
          <p:nvPr/>
        </p:nvSpPr>
        <p:spPr bwMode="auto">
          <a:xfrm>
            <a:off x="2878138" y="6116638"/>
            <a:ext cx="6046787"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400" dirty="0">
                <a:cs typeface="+mn-cs"/>
              </a:rPr>
              <a:t>Voir </a:t>
            </a:r>
            <a:r>
              <a:rPr lang="fr-FR" sz="1400" dirty="0">
                <a:cs typeface="+mn-cs"/>
                <a:hlinkClick r:id="rId2"/>
              </a:rPr>
              <a:t>http://www.networksorcery.com/enp/default0502.htm</a:t>
            </a:r>
            <a:r>
              <a:rPr lang="fr-FR" sz="1400" dirty="0">
                <a:cs typeface="+mn-cs"/>
              </a:rPr>
              <a:t> pour plus d</a:t>
            </a:r>
            <a:r>
              <a:rPr lang="ja-JP" altLang="fr-FR" sz="1400" dirty="0">
                <a:latin typeface="Arial"/>
                <a:cs typeface="+mn-cs"/>
              </a:rPr>
              <a:t>’</a:t>
            </a:r>
            <a:r>
              <a:rPr lang="fr-FR" sz="1400" dirty="0">
                <a:cs typeface="+mn-cs"/>
              </a:rPr>
              <a:t>informations</a:t>
            </a:r>
          </a:p>
        </p:txBody>
      </p:sp>
      <p:sp>
        <p:nvSpPr>
          <p:cNvPr id="28768" name="Text Box 96"/>
          <p:cNvSpPr txBox="1">
            <a:spLocks noChangeArrowheads="1"/>
          </p:cNvSpPr>
          <p:nvPr/>
        </p:nvSpPr>
        <p:spPr bwMode="auto">
          <a:xfrm>
            <a:off x="179388" y="4678363"/>
            <a:ext cx="4318000" cy="25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600" b="1">
                <a:cs typeface="+mn-cs"/>
              </a:rPr>
              <a:t>CWR = 1</a:t>
            </a:r>
            <a:r>
              <a:rPr lang="en-US" sz="1600">
                <a:cs typeface="+mn-cs"/>
              </a:rPr>
              <a:t>, sender has cut congestion window in half</a:t>
            </a:r>
            <a:endParaRPr lang="en-US" sz="1600" i="1">
              <a:cs typeface="+mn-cs"/>
            </a:endParaRPr>
          </a:p>
        </p:txBody>
      </p:sp>
      <p:sp>
        <p:nvSpPr>
          <p:cNvPr id="28769" name="Text Box 97"/>
          <p:cNvSpPr txBox="1">
            <a:spLocks noChangeArrowheads="1"/>
          </p:cNvSpPr>
          <p:nvPr/>
        </p:nvSpPr>
        <p:spPr bwMode="auto">
          <a:xfrm>
            <a:off x="4857750" y="4678363"/>
            <a:ext cx="4138613" cy="25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600" b="1">
                <a:cs typeface="+mn-cs"/>
              </a:rPr>
              <a:t>ECE = 1</a:t>
            </a:r>
            <a:r>
              <a:rPr lang="en-US" sz="1600">
                <a:cs typeface="+mn-cs"/>
              </a:rPr>
              <a:t>, receiver cuts congestion window in half</a:t>
            </a:r>
            <a:endParaRPr lang="en-US" sz="1600" i="1">
              <a:cs typeface="+mn-cs"/>
            </a:endParaRPr>
          </a:p>
        </p:txBody>
      </p:sp>
      <p:cxnSp>
        <p:nvCxnSpPr>
          <p:cNvPr id="28770" name="AutoShape 98"/>
          <p:cNvCxnSpPr>
            <a:cxnSpLocks noChangeShapeType="1"/>
            <a:stCxn id="28756" idx="2"/>
            <a:endCxn id="28768" idx="0"/>
          </p:cNvCxnSpPr>
          <p:nvPr/>
        </p:nvCxnSpPr>
        <p:spPr bwMode="auto">
          <a:xfrm flipH="1">
            <a:off x="2338388" y="4386263"/>
            <a:ext cx="1254125" cy="2921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771" name="AutoShape 99"/>
          <p:cNvCxnSpPr>
            <a:cxnSpLocks noChangeShapeType="1"/>
            <a:stCxn id="28758" idx="2"/>
            <a:endCxn id="28769" idx="0"/>
          </p:cNvCxnSpPr>
          <p:nvPr/>
        </p:nvCxnSpPr>
        <p:spPr bwMode="auto">
          <a:xfrm>
            <a:off x="3952875" y="4386263"/>
            <a:ext cx="2974975" cy="2921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772" name="Text Box 100"/>
          <p:cNvSpPr txBox="1">
            <a:spLocks noChangeArrowheads="1"/>
          </p:cNvSpPr>
          <p:nvPr/>
        </p:nvSpPr>
        <p:spPr bwMode="auto">
          <a:xfrm>
            <a:off x="179388" y="5757863"/>
            <a:ext cx="2555875" cy="25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600" b="1">
                <a:cs typeface="+mn-cs"/>
              </a:rPr>
              <a:t>ECE</a:t>
            </a:r>
            <a:r>
              <a:rPr lang="en-US" sz="1600">
                <a:cs typeface="+mn-cs"/>
              </a:rPr>
              <a:t>: ECN-</a:t>
            </a:r>
            <a:r>
              <a:rPr lang="en-US" sz="1600" b="1">
                <a:cs typeface="+mn-cs"/>
              </a:rPr>
              <a:t>E</a:t>
            </a:r>
            <a:r>
              <a:rPr lang="en-US" sz="1600">
                <a:cs typeface="+mn-cs"/>
              </a:rPr>
              <a:t>cho</a:t>
            </a:r>
            <a:endParaRPr lang="en-US" sz="1600" i="1">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Date Placeholder 2"/>
          <p:cNvSpPr>
            <a:spLocks noGrp="1"/>
          </p:cNvSpPr>
          <p:nvPr>
            <p:ph type="dt" sz="quarter" idx="10"/>
          </p:nvPr>
        </p:nvSpPr>
        <p:spPr/>
        <p:txBody>
          <a:bodyPr/>
          <a:lstStyle/>
          <a:p>
            <a:pPr>
              <a:defRPr/>
            </a:pPr>
            <a:r>
              <a:rPr lang="fr-FR"/>
              <a:t>© </a:t>
            </a:r>
            <a:fld id="{7D819B82-4149-1B40-A60E-AFFFB110509D}" type="datetime1">
              <a:rPr lang="en-US"/>
              <a:pPr>
                <a:defRPr/>
              </a:pPr>
              <a:t>28/02/16</a:t>
            </a:fld>
            <a:r>
              <a:rPr lang="fr-FR"/>
              <a:t>, </a:t>
            </a:r>
          </a:p>
        </p:txBody>
      </p:sp>
      <p:sp>
        <p:nvSpPr>
          <p:cNvPr id="24" name="Footer Placeholder 3"/>
          <p:cNvSpPr>
            <a:spLocks noGrp="1"/>
          </p:cNvSpPr>
          <p:nvPr>
            <p:ph type="ftr" sz="quarter" idx="11"/>
          </p:nvPr>
        </p:nvSpPr>
        <p:spPr/>
        <p:txBody>
          <a:bodyPr/>
          <a:lstStyle/>
          <a:p>
            <a:pPr>
              <a:defRPr/>
            </a:pPr>
            <a:r>
              <a:rPr lang="fr-FR"/>
              <a:t>Georgios Arhodakis - Université Paris Dauphine</a:t>
            </a:r>
          </a:p>
        </p:txBody>
      </p:sp>
      <p:sp>
        <p:nvSpPr>
          <p:cNvPr id="25" name="Slide Number Placeholder 4"/>
          <p:cNvSpPr>
            <a:spLocks noGrp="1"/>
          </p:cNvSpPr>
          <p:nvPr>
            <p:ph type="sldNum" sz="quarter" idx="12"/>
          </p:nvPr>
        </p:nvSpPr>
        <p:spPr/>
        <p:txBody>
          <a:bodyPr/>
          <a:lstStyle/>
          <a:p>
            <a:pPr>
              <a:defRPr/>
            </a:pPr>
            <a:fld id="{94948D8A-6A3D-D848-BB69-88F0FF0410C4}" type="slidenum">
              <a:rPr lang="fr-FR"/>
              <a:pPr>
                <a:defRPr/>
              </a:pPr>
              <a:t>48</a:t>
            </a:fld>
            <a:endParaRPr lang="fr-FR"/>
          </a:p>
        </p:txBody>
      </p:sp>
      <p:sp>
        <p:nvSpPr>
          <p:cNvPr id="33794"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smtClean="0">
                <a:cs typeface="+mj-cs"/>
              </a:rPr>
              <a:t>Bits de Contrôle</a:t>
            </a:r>
          </a:p>
        </p:txBody>
      </p:sp>
      <p:sp>
        <p:nvSpPr>
          <p:cNvPr id="33795" name="Rectangle 3"/>
          <p:cNvSpPr>
            <a:spLocks noChangeArrowheads="1"/>
          </p:cNvSpPr>
          <p:nvPr/>
        </p:nvSpPr>
        <p:spPr bwMode="auto">
          <a:xfrm>
            <a:off x="7197725" y="1438275"/>
            <a:ext cx="360363" cy="360363"/>
          </a:xfrm>
          <a:prstGeom prst="rect">
            <a:avLst/>
          </a:prstGeom>
          <a:solidFill>
            <a:srgbClr val="FF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R</a:t>
            </a:r>
          </a:p>
        </p:txBody>
      </p:sp>
      <p:sp>
        <p:nvSpPr>
          <p:cNvPr id="33796" name="Rectangle 4"/>
          <p:cNvSpPr>
            <a:spLocks noChangeArrowheads="1"/>
          </p:cNvSpPr>
          <p:nvPr/>
        </p:nvSpPr>
        <p:spPr bwMode="auto">
          <a:xfrm>
            <a:off x="7737475" y="1438275"/>
            <a:ext cx="360363" cy="360363"/>
          </a:xfrm>
          <a:prstGeom prst="rect">
            <a:avLst/>
          </a:prstGeom>
          <a:solidFill>
            <a:srgbClr val="FF99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S</a:t>
            </a:r>
          </a:p>
        </p:txBody>
      </p:sp>
      <p:sp>
        <p:nvSpPr>
          <p:cNvPr id="33797" name="Rectangle 5"/>
          <p:cNvSpPr>
            <a:spLocks noChangeArrowheads="1"/>
          </p:cNvSpPr>
          <p:nvPr/>
        </p:nvSpPr>
        <p:spPr bwMode="auto">
          <a:xfrm>
            <a:off x="8277225" y="1438275"/>
            <a:ext cx="360363" cy="360363"/>
          </a:xfrm>
          <a:prstGeom prst="rect">
            <a:avLst/>
          </a:prstGeom>
          <a:solidFill>
            <a:srgbClr val="FF66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66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F</a:t>
            </a:r>
          </a:p>
        </p:txBody>
      </p:sp>
      <p:sp>
        <p:nvSpPr>
          <p:cNvPr id="33798" name="Text Box 6"/>
          <p:cNvSpPr txBox="1">
            <a:spLocks noChangeArrowheads="1"/>
          </p:cNvSpPr>
          <p:nvPr/>
        </p:nvSpPr>
        <p:spPr bwMode="auto">
          <a:xfrm>
            <a:off x="6781800" y="914400"/>
            <a:ext cx="838200"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fr-FR" sz="1200" b="1">
                <a:cs typeface="+mn-cs"/>
              </a:rPr>
              <a:t>Flags (6 bits)</a:t>
            </a:r>
          </a:p>
        </p:txBody>
      </p:sp>
      <p:sp>
        <p:nvSpPr>
          <p:cNvPr id="33799" name="AutoShape 7"/>
          <p:cNvSpPr>
            <a:spLocks/>
          </p:cNvSpPr>
          <p:nvPr/>
        </p:nvSpPr>
        <p:spPr bwMode="auto">
          <a:xfrm rot="5400000" flipV="1">
            <a:off x="7069931" y="-307181"/>
            <a:ext cx="179388" cy="3022600"/>
          </a:xfrm>
          <a:prstGeom prst="leftBrace">
            <a:avLst>
              <a:gd name="adj1" fmla="val 14041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cxnSp>
        <p:nvCxnSpPr>
          <p:cNvPr id="33800" name="AutoShape 8"/>
          <p:cNvCxnSpPr>
            <a:cxnSpLocks noChangeShapeType="1"/>
            <a:stCxn id="33803" idx="2"/>
            <a:endCxn id="33806" idx="3"/>
          </p:cNvCxnSpPr>
          <p:nvPr/>
        </p:nvCxnSpPr>
        <p:spPr bwMode="auto">
          <a:xfrm rot="5400000">
            <a:off x="5172869" y="1843882"/>
            <a:ext cx="630237" cy="539750"/>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3801" name="AutoShape 9"/>
          <p:cNvCxnSpPr>
            <a:cxnSpLocks noChangeShapeType="1"/>
            <a:stCxn id="33796" idx="2"/>
            <a:endCxn id="33810" idx="3"/>
          </p:cNvCxnSpPr>
          <p:nvPr/>
        </p:nvCxnSpPr>
        <p:spPr bwMode="auto">
          <a:xfrm rot="5400000">
            <a:off x="4814094" y="2202657"/>
            <a:ext cx="3508375" cy="2700337"/>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3802" name="AutoShape 10"/>
          <p:cNvCxnSpPr>
            <a:cxnSpLocks noChangeShapeType="1"/>
            <a:stCxn id="33797" idx="2"/>
            <a:endCxn id="33811" idx="3"/>
          </p:cNvCxnSpPr>
          <p:nvPr/>
        </p:nvCxnSpPr>
        <p:spPr bwMode="auto">
          <a:xfrm rot="5400000">
            <a:off x="4723607" y="2293144"/>
            <a:ext cx="4229100" cy="3240087"/>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3803" name="Rectangle 11"/>
          <p:cNvSpPr>
            <a:spLocks noChangeArrowheads="1"/>
          </p:cNvSpPr>
          <p:nvPr/>
        </p:nvSpPr>
        <p:spPr bwMode="auto">
          <a:xfrm>
            <a:off x="5576888" y="1438275"/>
            <a:ext cx="360362" cy="360363"/>
          </a:xfrm>
          <a:prstGeom prst="rect">
            <a:avLst/>
          </a:prstGeom>
          <a:solidFill>
            <a:srgbClr val="99FF99"/>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99FF99"/>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U</a:t>
            </a:r>
          </a:p>
        </p:txBody>
      </p:sp>
      <p:sp>
        <p:nvSpPr>
          <p:cNvPr id="33804" name="Rectangle 12"/>
          <p:cNvSpPr>
            <a:spLocks noChangeArrowheads="1"/>
          </p:cNvSpPr>
          <p:nvPr/>
        </p:nvSpPr>
        <p:spPr bwMode="auto">
          <a:xfrm>
            <a:off x="6116638" y="1438275"/>
            <a:ext cx="360362" cy="360363"/>
          </a:xfrm>
          <a:prstGeom prst="rect">
            <a:avLst/>
          </a:prstGeom>
          <a:solidFill>
            <a:srgbClr val="CCFFCC"/>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CCFFCC"/>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A</a:t>
            </a:r>
          </a:p>
        </p:txBody>
      </p:sp>
      <p:sp>
        <p:nvSpPr>
          <p:cNvPr id="33805" name="Rectangle 13"/>
          <p:cNvSpPr>
            <a:spLocks noChangeArrowheads="1"/>
          </p:cNvSpPr>
          <p:nvPr/>
        </p:nvSpPr>
        <p:spPr bwMode="auto">
          <a:xfrm>
            <a:off x="6656388" y="1438275"/>
            <a:ext cx="360362" cy="360363"/>
          </a:xfrm>
          <a:prstGeom prst="rect">
            <a:avLst/>
          </a:prstGeom>
          <a:solidFill>
            <a:srgbClr val="FFFF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P</a:t>
            </a:r>
          </a:p>
        </p:txBody>
      </p:sp>
      <p:sp>
        <p:nvSpPr>
          <p:cNvPr id="33806" name="Text Box 14"/>
          <p:cNvSpPr txBox="1">
            <a:spLocks noChangeArrowheads="1"/>
          </p:cNvSpPr>
          <p:nvPr/>
        </p:nvSpPr>
        <p:spPr bwMode="auto">
          <a:xfrm>
            <a:off x="179388" y="2159000"/>
            <a:ext cx="5038725"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600" b="1">
                <a:cs typeface="+mn-cs"/>
              </a:rPr>
              <a:t>Urgent</a:t>
            </a:r>
            <a:r>
              <a:rPr lang="en-US" sz="1600">
                <a:cs typeface="+mn-cs"/>
              </a:rPr>
              <a:t>: Indicates that the Urgent pointer is valid. There is urgent data.</a:t>
            </a:r>
          </a:p>
        </p:txBody>
      </p:sp>
      <p:sp>
        <p:nvSpPr>
          <p:cNvPr id="33807" name="Text Box 15"/>
          <p:cNvSpPr txBox="1">
            <a:spLocks noChangeArrowheads="1"/>
          </p:cNvSpPr>
          <p:nvPr/>
        </p:nvSpPr>
        <p:spPr bwMode="auto">
          <a:xfrm>
            <a:off x="179388" y="2878138"/>
            <a:ext cx="5038725"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600" b="1">
                <a:cs typeface="+mn-cs"/>
              </a:rPr>
              <a:t>Acknowledge</a:t>
            </a:r>
            <a:r>
              <a:rPr lang="en-US" sz="1600">
                <a:cs typeface="+mn-cs"/>
              </a:rPr>
              <a:t>: The acknowledgment number is valid. This will usually be set</a:t>
            </a:r>
          </a:p>
        </p:txBody>
      </p:sp>
      <p:sp>
        <p:nvSpPr>
          <p:cNvPr id="33808" name="Text Box 16"/>
          <p:cNvSpPr txBox="1">
            <a:spLocks noChangeArrowheads="1"/>
          </p:cNvSpPr>
          <p:nvPr/>
        </p:nvSpPr>
        <p:spPr bwMode="auto">
          <a:xfrm>
            <a:off x="179388" y="3598863"/>
            <a:ext cx="5038725"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600" b="1">
                <a:cs typeface="+mn-cs"/>
              </a:rPr>
              <a:t>Push</a:t>
            </a:r>
            <a:r>
              <a:rPr lang="en-US" sz="1600">
                <a:cs typeface="+mn-cs"/>
              </a:rPr>
              <a:t>: The data should be passed to the application as soon as possible. This will typically involve flushing buffers</a:t>
            </a:r>
          </a:p>
        </p:txBody>
      </p:sp>
      <p:sp>
        <p:nvSpPr>
          <p:cNvPr id="33809" name="Text Box 17"/>
          <p:cNvSpPr txBox="1">
            <a:spLocks noChangeArrowheads="1"/>
          </p:cNvSpPr>
          <p:nvPr/>
        </p:nvSpPr>
        <p:spPr bwMode="auto">
          <a:xfrm>
            <a:off x="179388" y="4318000"/>
            <a:ext cx="5038725"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600" b="1">
                <a:cs typeface="+mn-cs"/>
              </a:rPr>
              <a:t>Reset</a:t>
            </a:r>
            <a:r>
              <a:rPr lang="en-US" sz="1600">
                <a:cs typeface="+mn-cs"/>
              </a:rPr>
              <a:t>: Reset the connection. This involves marking the sequence numbers as invalid. </a:t>
            </a:r>
          </a:p>
        </p:txBody>
      </p:sp>
      <p:sp>
        <p:nvSpPr>
          <p:cNvPr id="33810" name="Text Box 18"/>
          <p:cNvSpPr txBox="1">
            <a:spLocks noChangeArrowheads="1"/>
          </p:cNvSpPr>
          <p:nvPr/>
        </p:nvSpPr>
        <p:spPr bwMode="auto">
          <a:xfrm>
            <a:off x="179388" y="5037138"/>
            <a:ext cx="5038725"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600" b="1">
                <a:cs typeface="+mn-cs"/>
              </a:rPr>
              <a:t>Synchronization</a:t>
            </a:r>
            <a:r>
              <a:rPr lang="en-US" sz="1600">
                <a:cs typeface="+mn-cs"/>
              </a:rPr>
              <a:t>: The synchronize bit is used to establish initial agreement on the sequence numbers. </a:t>
            </a:r>
          </a:p>
        </p:txBody>
      </p:sp>
      <p:sp>
        <p:nvSpPr>
          <p:cNvPr id="33811" name="Text Box 19"/>
          <p:cNvSpPr txBox="1">
            <a:spLocks noChangeArrowheads="1"/>
          </p:cNvSpPr>
          <p:nvPr/>
        </p:nvSpPr>
        <p:spPr bwMode="auto">
          <a:xfrm>
            <a:off x="179388" y="5757863"/>
            <a:ext cx="5038725"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en-US" sz="1600" b="1">
                <a:cs typeface="+mn-cs"/>
              </a:rPr>
              <a:t>Finish</a:t>
            </a:r>
            <a:r>
              <a:rPr lang="en-US" sz="1600">
                <a:cs typeface="+mn-cs"/>
              </a:rPr>
              <a:t>: The sender has finished sending data. This fact will, normally, be passed on to the application as </a:t>
            </a:r>
            <a:r>
              <a:rPr lang="en-US" sz="1600" i="1">
                <a:cs typeface="+mn-cs"/>
              </a:rPr>
              <a:t>close</a:t>
            </a:r>
          </a:p>
        </p:txBody>
      </p:sp>
      <p:cxnSp>
        <p:nvCxnSpPr>
          <p:cNvPr id="33812" name="AutoShape 20"/>
          <p:cNvCxnSpPr>
            <a:cxnSpLocks noChangeShapeType="1"/>
            <a:stCxn id="33804" idx="2"/>
            <a:endCxn id="33807" idx="3"/>
          </p:cNvCxnSpPr>
          <p:nvPr/>
        </p:nvCxnSpPr>
        <p:spPr bwMode="auto">
          <a:xfrm rot="5400000">
            <a:off x="5083175" y="1933576"/>
            <a:ext cx="1349375" cy="1079500"/>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3813" name="AutoShape 21"/>
          <p:cNvCxnSpPr>
            <a:cxnSpLocks noChangeShapeType="1"/>
            <a:stCxn id="33805" idx="2"/>
            <a:endCxn id="33808" idx="3"/>
          </p:cNvCxnSpPr>
          <p:nvPr/>
        </p:nvCxnSpPr>
        <p:spPr bwMode="auto">
          <a:xfrm rot="5400000">
            <a:off x="4992688" y="2024063"/>
            <a:ext cx="2070100" cy="1619250"/>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3814" name="AutoShape 22"/>
          <p:cNvCxnSpPr>
            <a:cxnSpLocks noChangeShapeType="1"/>
            <a:stCxn id="33795" idx="2"/>
            <a:endCxn id="33809" idx="3"/>
          </p:cNvCxnSpPr>
          <p:nvPr/>
        </p:nvCxnSpPr>
        <p:spPr bwMode="auto">
          <a:xfrm rot="5400000">
            <a:off x="4903788" y="2112963"/>
            <a:ext cx="2789237" cy="2160587"/>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Date Placeholder 2"/>
          <p:cNvSpPr>
            <a:spLocks noGrp="1"/>
          </p:cNvSpPr>
          <p:nvPr>
            <p:ph type="dt" sz="quarter" idx="10"/>
          </p:nvPr>
        </p:nvSpPr>
        <p:spPr/>
        <p:txBody>
          <a:bodyPr/>
          <a:lstStyle/>
          <a:p>
            <a:pPr>
              <a:defRPr/>
            </a:pPr>
            <a:r>
              <a:rPr lang="fr-FR"/>
              <a:t>© </a:t>
            </a:r>
            <a:fld id="{1CE9BFC0-5D56-134B-A722-AB0FB13EC4E6}" type="datetime1">
              <a:rPr lang="en-US"/>
              <a:pPr>
                <a:defRPr/>
              </a:pPr>
              <a:t>28/02/16</a:t>
            </a:fld>
            <a:r>
              <a:rPr lang="fr-FR"/>
              <a:t>, </a:t>
            </a:r>
          </a:p>
        </p:txBody>
      </p:sp>
      <p:sp>
        <p:nvSpPr>
          <p:cNvPr id="47" name="Footer Placeholder 3"/>
          <p:cNvSpPr>
            <a:spLocks noGrp="1"/>
          </p:cNvSpPr>
          <p:nvPr>
            <p:ph type="ftr" sz="quarter" idx="11"/>
          </p:nvPr>
        </p:nvSpPr>
        <p:spPr/>
        <p:txBody>
          <a:bodyPr/>
          <a:lstStyle/>
          <a:p>
            <a:pPr>
              <a:defRPr/>
            </a:pPr>
            <a:r>
              <a:rPr lang="fr-FR"/>
              <a:t>Georgios Arhodakis - Université Paris Dauphine</a:t>
            </a:r>
          </a:p>
        </p:txBody>
      </p:sp>
      <p:sp>
        <p:nvSpPr>
          <p:cNvPr id="48" name="Slide Number Placeholder 4"/>
          <p:cNvSpPr>
            <a:spLocks noGrp="1"/>
          </p:cNvSpPr>
          <p:nvPr>
            <p:ph type="sldNum" sz="quarter" idx="12"/>
          </p:nvPr>
        </p:nvSpPr>
        <p:spPr/>
        <p:txBody>
          <a:bodyPr/>
          <a:lstStyle/>
          <a:p>
            <a:pPr>
              <a:defRPr/>
            </a:pPr>
            <a:fld id="{A25C5CD6-986E-4E4C-9E02-8244ED074021}" type="slidenum">
              <a:rPr lang="fr-FR"/>
              <a:pPr>
                <a:defRPr/>
              </a:pPr>
              <a:t>49</a:t>
            </a:fld>
            <a:endParaRPr lang="fr-FR"/>
          </a:p>
        </p:txBody>
      </p:sp>
      <p:sp>
        <p:nvSpPr>
          <p:cNvPr id="37890"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smtClean="0">
                <a:cs typeface="+mj-cs"/>
              </a:rPr>
              <a:t>Fenêtre glissante (</a:t>
            </a:r>
            <a:r>
              <a:rPr lang="en-US" sz="4000" i="1" smtClean="0">
                <a:cs typeface="+mj-cs"/>
              </a:rPr>
              <a:t>Sliding Window</a:t>
            </a:r>
            <a:r>
              <a:rPr lang="fr-FR" sz="4000" smtClean="0">
                <a:cs typeface="+mj-cs"/>
              </a:rPr>
              <a:t>)</a:t>
            </a:r>
          </a:p>
        </p:txBody>
      </p:sp>
      <p:sp>
        <p:nvSpPr>
          <p:cNvPr id="37904" name="Text Box 16"/>
          <p:cNvSpPr txBox="1">
            <a:spLocks noChangeArrowheads="1"/>
          </p:cNvSpPr>
          <p:nvPr/>
        </p:nvSpPr>
        <p:spPr bwMode="auto">
          <a:xfrm>
            <a:off x="358775" y="2625725"/>
            <a:ext cx="1800225"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Caractères transmis et acquittés</a:t>
            </a:r>
            <a:endParaRPr lang="fr-FR" sz="1600">
              <a:cs typeface="+mn-cs"/>
            </a:endParaRPr>
          </a:p>
        </p:txBody>
      </p:sp>
      <p:sp>
        <p:nvSpPr>
          <p:cNvPr id="37914" name="Rectangle 26"/>
          <p:cNvSpPr>
            <a:spLocks noChangeArrowheads="1"/>
          </p:cNvSpPr>
          <p:nvPr/>
        </p:nvSpPr>
        <p:spPr bwMode="auto">
          <a:xfrm>
            <a:off x="179388" y="1438275"/>
            <a:ext cx="360362" cy="360363"/>
          </a:xfrm>
          <a:prstGeom prst="rect">
            <a:avLst/>
          </a:prstGeom>
          <a:solidFill>
            <a:srgbClr val="00FF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FF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A</a:t>
            </a:r>
          </a:p>
        </p:txBody>
      </p:sp>
      <p:sp>
        <p:nvSpPr>
          <p:cNvPr id="37915" name="Rectangle 27"/>
          <p:cNvSpPr>
            <a:spLocks noChangeArrowheads="1"/>
          </p:cNvSpPr>
          <p:nvPr/>
        </p:nvSpPr>
        <p:spPr bwMode="auto">
          <a:xfrm>
            <a:off x="539750" y="1438275"/>
            <a:ext cx="360363" cy="360363"/>
          </a:xfrm>
          <a:prstGeom prst="rect">
            <a:avLst/>
          </a:prstGeom>
          <a:solidFill>
            <a:srgbClr val="00FF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FF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B</a:t>
            </a:r>
          </a:p>
        </p:txBody>
      </p:sp>
      <p:sp>
        <p:nvSpPr>
          <p:cNvPr id="37916" name="Rectangle 28"/>
          <p:cNvSpPr>
            <a:spLocks noChangeArrowheads="1"/>
          </p:cNvSpPr>
          <p:nvPr/>
        </p:nvSpPr>
        <p:spPr bwMode="auto">
          <a:xfrm>
            <a:off x="898525" y="1438275"/>
            <a:ext cx="360363" cy="360363"/>
          </a:xfrm>
          <a:prstGeom prst="rect">
            <a:avLst/>
          </a:prstGeom>
          <a:solidFill>
            <a:srgbClr val="00FF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FF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C</a:t>
            </a:r>
          </a:p>
        </p:txBody>
      </p:sp>
      <p:sp>
        <p:nvSpPr>
          <p:cNvPr id="37911" name="Rectangle 23"/>
          <p:cNvSpPr>
            <a:spLocks noChangeArrowheads="1"/>
          </p:cNvSpPr>
          <p:nvPr/>
        </p:nvSpPr>
        <p:spPr bwMode="auto">
          <a:xfrm>
            <a:off x="1258888" y="1438275"/>
            <a:ext cx="360362" cy="360363"/>
          </a:xfrm>
          <a:prstGeom prst="rect">
            <a:avLst/>
          </a:prstGeom>
          <a:solidFill>
            <a:srgbClr val="00FF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FF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D</a:t>
            </a:r>
          </a:p>
        </p:txBody>
      </p:sp>
      <p:sp>
        <p:nvSpPr>
          <p:cNvPr id="37912" name="Rectangle 24"/>
          <p:cNvSpPr>
            <a:spLocks noChangeArrowheads="1"/>
          </p:cNvSpPr>
          <p:nvPr/>
        </p:nvSpPr>
        <p:spPr bwMode="auto">
          <a:xfrm>
            <a:off x="1619250" y="1438275"/>
            <a:ext cx="360363" cy="360363"/>
          </a:xfrm>
          <a:prstGeom prst="rect">
            <a:avLst/>
          </a:prstGeom>
          <a:solidFill>
            <a:srgbClr val="00FF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FF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E</a:t>
            </a:r>
          </a:p>
        </p:txBody>
      </p:sp>
      <p:sp>
        <p:nvSpPr>
          <p:cNvPr id="37913" name="Rectangle 25"/>
          <p:cNvSpPr>
            <a:spLocks noChangeArrowheads="1"/>
          </p:cNvSpPr>
          <p:nvPr/>
        </p:nvSpPr>
        <p:spPr bwMode="auto">
          <a:xfrm>
            <a:off x="1978025" y="1438275"/>
            <a:ext cx="360363" cy="360363"/>
          </a:xfrm>
          <a:prstGeom prst="rect">
            <a:avLst/>
          </a:prstGeom>
          <a:solidFill>
            <a:srgbClr val="00FF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FF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F</a:t>
            </a:r>
          </a:p>
        </p:txBody>
      </p:sp>
      <p:sp>
        <p:nvSpPr>
          <p:cNvPr id="37917" name="Rectangle 29"/>
          <p:cNvSpPr>
            <a:spLocks noChangeArrowheads="1"/>
          </p:cNvSpPr>
          <p:nvPr/>
        </p:nvSpPr>
        <p:spPr bwMode="auto">
          <a:xfrm>
            <a:off x="2338388" y="1438275"/>
            <a:ext cx="360362" cy="360363"/>
          </a:xfrm>
          <a:prstGeom prst="rect">
            <a:avLst/>
          </a:prstGeom>
          <a:solidFill>
            <a:srgbClr val="FF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G</a:t>
            </a:r>
          </a:p>
        </p:txBody>
      </p:sp>
      <p:sp>
        <p:nvSpPr>
          <p:cNvPr id="37918" name="Rectangle 30"/>
          <p:cNvSpPr>
            <a:spLocks noChangeArrowheads="1"/>
          </p:cNvSpPr>
          <p:nvPr/>
        </p:nvSpPr>
        <p:spPr bwMode="auto">
          <a:xfrm>
            <a:off x="2698750" y="1438275"/>
            <a:ext cx="360363" cy="360363"/>
          </a:xfrm>
          <a:prstGeom prst="rect">
            <a:avLst/>
          </a:prstGeom>
          <a:solidFill>
            <a:srgbClr val="FF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H</a:t>
            </a:r>
          </a:p>
        </p:txBody>
      </p:sp>
      <p:sp>
        <p:nvSpPr>
          <p:cNvPr id="37919" name="Rectangle 31"/>
          <p:cNvSpPr>
            <a:spLocks noChangeArrowheads="1"/>
          </p:cNvSpPr>
          <p:nvPr/>
        </p:nvSpPr>
        <p:spPr bwMode="auto">
          <a:xfrm>
            <a:off x="3057525" y="1438275"/>
            <a:ext cx="360363" cy="360363"/>
          </a:xfrm>
          <a:prstGeom prst="rect">
            <a:avLst/>
          </a:prstGeom>
          <a:solidFill>
            <a:srgbClr val="FF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I</a:t>
            </a:r>
          </a:p>
        </p:txBody>
      </p:sp>
      <p:sp>
        <p:nvSpPr>
          <p:cNvPr id="37920" name="Rectangle 32"/>
          <p:cNvSpPr>
            <a:spLocks noChangeArrowheads="1"/>
          </p:cNvSpPr>
          <p:nvPr/>
        </p:nvSpPr>
        <p:spPr bwMode="auto">
          <a:xfrm>
            <a:off x="3417888" y="1438275"/>
            <a:ext cx="360362" cy="360363"/>
          </a:xfrm>
          <a:prstGeom prst="rect">
            <a:avLst/>
          </a:prstGeom>
          <a:solidFill>
            <a:srgbClr val="FF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J</a:t>
            </a:r>
          </a:p>
        </p:txBody>
      </p:sp>
      <p:sp>
        <p:nvSpPr>
          <p:cNvPr id="37921" name="Rectangle 33"/>
          <p:cNvSpPr>
            <a:spLocks noChangeArrowheads="1"/>
          </p:cNvSpPr>
          <p:nvPr/>
        </p:nvSpPr>
        <p:spPr bwMode="auto">
          <a:xfrm>
            <a:off x="3778250" y="1438275"/>
            <a:ext cx="360363" cy="360363"/>
          </a:xfrm>
          <a:prstGeom prst="rect">
            <a:avLst/>
          </a:prstGeom>
          <a:solidFill>
            <a:srgbClr val="FF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K</a:t>
            </a:r>
          </a:p>
        </p:txBody>
      </p:sp>
      <p:sp>
        <p:nvSpPr>
          <p:cNvPr id="37922" name="Rectangle 34"/>
          <p:cNvSpPr>
            <a:spLocks noChangeArrowheads="1"/>
          </p:cNvSpPr>
          <p:nvPr/>
        </p:nvSpPr>
        <p:spPr bwMode="auto">
          <a:xfrm>
            <a:off x="4138613" y="1438275"/>
            <a:ext cx="360362" cy="360363"/>
          </a:xfrm>
          <a:prstGeom prst="rect">
            <a:avLst/>
          </a:prstGeom>
          <a:solidFill>
            <a:srgbClr val="FF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L</a:t>
            </a:r>
          </a:p>
        </p:txBody>
      </p:sp>
      <p:sp>
        <p:nvSpPr>
          <p:cNvPr id="37931" name="Rectangle 43"/>
          <p:cNvSpPr>
            <a:spLocks noChangeArrowheads="1"/>
          </p:cNvSpPr>
          <p:nvPr/>
        </p:nvSpPr>
        <p:spPr bwMode="auto">
          <a:xfrm>
            <a:off x="4497388" y="1438275"/>
            <a:ext cx="360362" cy="360363"/>
          </a:xfrm>
          <a:prstGeom prst="rect">
            <a:avLst/>
          </a:prstGeom>
          <a:solidFill>
            <a:srgbClr val="FF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M</a:t>
            </a:r>
          </a:p>
        </p:txBody>
      </p:sp>
      <p:sp>
        <p:nvSpPr>
          <p:cNvPr id="37932" name="Rectangle 44"/>
          <p:cNvSpPr>
            <a:spLocks noChangeArrowheads="1"/>
          </p:cNvSpPr>
          <p:nvPr/>
        </p:nvSpPr>
        <p:spPr bwMode="auto">
          <a:xfrm>
            <a:off x="4857750" y="1438275"/>
            <a:ext cx="360363" cy="360363"/>
          </a:xfrm>
          <a:prstGeom prst="rect">
            <a:avLst/>
          </a:prstGeom>
          <a:solidFill>
            <a:srgbClr val="FF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N</a:t>
            </a:r>
          </a:p>
        </p:txBody>
      </p:sp>
      <p:sp>
        <p:nvSpPr>
          <p:cNvPr id="37933" name="Rectangle 45"/>
          <p:cNvSpPr>
            <a:spLocks noChangeArrowheads="1"/>
          </p:cNvSpPr>
          <p:nvPr/>
        </p:nvSpPr>
        <p:spPr bwMode="auto">
          <a:xfrm>
            <a:off x="5218113" y="1438275"/>
            <a:ext cx="360362" cy="360363"/>
          </a:xfrm>
          <a:prstGeom prst="rect">
            <a:avLst/>
          </a:prstGeom>
          <a:solidFill>
            <a:srgbClr val="FF66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66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O</a:t>
            </a:r>
          </a:p>
        </p:txBody>
      </p:sp>
      <p:sp>
        <p:nvSpPr>
          <p:cNvPr id="37934" name="Rectangle 46"/>
          <p:cNvSpPr>
            <a:spLocks noChangeArrowheads="1"/>
          </p:cNvSpPr>
          <p:nvPr/>
        </p:nvSpPr>
        <p:spPr bwMode="auto">
          <a:xfrm>
            <a:off x="5576888" y="1438275"/>
            <a:ext cx="360362" cy="360363"/>
          </a:xfrm>
          <a:prstGeom prst="rect">
            <a:avLst/>
          </a:prstGeom>
          <a:solidFill>
            <a:srgbClr val="FF66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66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P</a:t>
            </a:r>
          </a:p>
        </p:txBody>
      </p:sp>
      <p:sp>
        <p:nvSpPr>
          <p:cNvPr id="37941" name="Rectangle 53"/>
          <p:cNvSpPr>
            <a:spLocks noChangeArrowheads="1"/>
          </p:cNvSpPr>
          <p:nvPr/>
        </p:nvSpPr>
        <p:spPr bwMode="auto">
          <a:xfrm>
            <a:off x="5937250" y="1438275"/>
            <a:ext cx="360363" cy="360363"/>
          </a:xfrm>
          <a:prstGeom prst="rect">
            <a:avLst/>
          </a:prstGeom>
          <a:solidFill>
            <a:srgbClr val="FF66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66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Q</a:t>
            </a:r>
          </a:p>
        </p:txBody>
      </p:sp>
      <p:sp>
        <p:nvSpPr>
          <p:cNvPr id="37942" name="Rectangle 54"/>
          <p:cNvSpPr>
            <a:spLocks noChangeArrowheads="1"/>
          </p:cNvSpPr>
          <p:nvPr/>
        </p:nvSpPr>
        <p:spPr bwMode="auto">
          <a:xfrm>
            <a:off x="6297613" y="1438275"/>
            <a:ext cx="360362" cy="360363"/>
          </a:xfrm>
          <a:prstGeom prst="rect">
            <a:avLst/>
          </a:prstGeom>
          <a:solidFill>
            <a:srgbClr val="FF66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66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R</a:t>
            </a:r>
          </a:p>
        </p:txBody>
      </p:sp>
      <p:sp>
        <p:nvSpPr>
          <p:cNvPr id="37923" name="Rectangle 35"/>
          <p:cNvSpPr>
            <a:spLocks noChangeArrowheads="1"/>
          </p:cNvSpPr>
          <p:nvPr/>
        </p:nvSpPr>
        <p:spPr bwMode="auto">
          <a:xfrm>
            <a:off x="6656388" y="1438275"/>
            <a:ext cx="360362" cy="360363"/>
          </a:xfrm>
          <a:prstGeom prst="rect">
            <a:avLst/>
          </a:prstGeom>
          <a:solidFill>
            <a:schemeClr val="accent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S</a:t>
            </a:r>
          </a:p>
        </p:txBody>
      </p:sp>
      <p:sp>
        <p:nvSpPr>
          <p:cNvPr id="37924" name="Rectangle 36"/>
          <p:cNvSpPr>
            <a:spLocks noChangeArrowheads="1"/>
          </p:cNvSpPr>
          <p:nvPr/>
        </p:nvSpPr>
        <p:spPr bwMode="auto">
          <a:xfrm>
            <a:off x="7016750" y="1438275"/>
            <a:ext cx="360363" cy="360363"/>
          </a:xfrm>
          <a:prstGeom prst="rect">
            <a:avLst/>
          </a:prstGeom>
          <a:solidFill>
            <a:schemeClr val="accent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T</a:t>
            </a:r>
          </a:p>
        </p:txBody>
      </p:sp>
      <p:sp>
        <p:nvSpPr>
          <p:cNvPr id="37925" name="Rectangle 37"/>
          <p:cNvSpPr>
            <a:spLocks noChangeArrowheads="1"/>
          </p:cNvSpPr>
          <p:nvPr/>
        </p:nvSpPr>
        <p:spPr bwMode="auto">
          <a:xfrm>
            <a:off x="7377113" y="1438275"/>
            <a:ext cx="360362" cy="360363"/>
          </a:xfrm>
          <a:prstGeom prst="rect">
            <a:avLst/>
          </a:prstGeom>
          <a:solidFill>
            <a:schemeClr val="accent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U</a:t>
            </a:r>
          </a:p>
        </p:txBody>
      </p:sp>
      <p:sp>
        <p:nvSpPr>
          <p:cNvPr id="37926" name="Rectangle 38"/>
          <p:cNvSpPr>
            <a:spLocks noChangeArrowheads="1"/>
          </p:cNvSpPr>
          <p:nvPr/>
        </p:nvSpPr>
        <p:spPr bwMode="auto">
          <a:xfrm>
            <a:off x="7737475" y="1438275"/>
            <a:ext cx="360363" cy="360363"/>
          </a:xfrm>
          <a:prstGeom prst="rect">
            <a:avLst/>
          </a:prstGeom>
          <a:solidFill>
            <a:schemeClr val="accent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V</a:t>
            </a:r>
          </a:p>
        </p:txBody>
      </p:sp>
      <p:sp>
        <p:nvSpPr>
          <p:cNvPr id="37927" name="Rectangle 39"/>
          <p:cNvSpPr>
            <a:spLocks noChangeArrowheads="1"/>
          </p:cNvSpPr>
          <p:nvPr/>
        </p:nvSpPr>
        <p:spPr bwMode="auto">
          <a:xfrm>
            <a:off x="8096250" y="1438275"/>
            <a:ext cx="360363" cy="360363"/>
          </a:xfrm>
          <a:prstGeom prst="rect">
            <a:avLst/>
          </a:prstGeom>
          <a:solidFill>
            <a:schemeClr val="accent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W</a:t>
            </a:r>
          </a:p>
        </p:txBody>
      </p:sp>
      <p:sp>
        <p:nvSpPr>
          <p:cNvPr id="37928" name="Rectangle 40"/>
          <p:cNvSpPr>
            <a:spLocks noChangeArrowheads="1"/>
          </p:cNvSpPr>
          <p:nvPr/>
        </p:nvSpPr>
        <p:spPr bwMode="auto">
          <a:xfrm>
            <a:off x="8456613" y="1438275"/>
            <a:ext cx="360362" cy="360363"/>
          </a:xfrm>
          <a:prstGeom prst="rect">
            <a:avLst/>
          </a:prstGeom>
          <a:solidFill>
            <a:schemeClr val="accent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a:t>
            </a:r>
          </a:p>
        </p:txBody>
      </p:sp>
      <p:sp>
        <p:nvSpPr>
          <p:cNvPr id="37946" name="Line 58"/>
          <p:cNvSpPr>
            <a:spLocks noChangeShapeType="1"/>
          </p:cNvSpPr>
          <p:nvPr/>
        </p:nvSpPr>
        <p:spPr bwMode="auto">
          <a:xfrm>
            <a:off x="2338388" y="1798638"/>
            <a:ext cx="0" cy="1979612"/>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7947" name="Line 59"/>
          <p:cNvSpPr>
            <a:spLocks noChangeShapeType="1"/>
          </p:cNvSpPr>
          <p:nvPr/>
        </p:nvSpPr>
        <p:spPr bwMode="auto">
          <a:xfrm>
            <a:off x="179388" y="1798638"/>
            <a:ext cx="0" cy="7191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7948" name="AutoShape 60"/>
          <p:cNvSpPr>
            <a:spLocks/>
          </p:cNvSpPr>
          <p:nvPr/>
        </p:nvSpPr>
        <p:spPr bwMode="auto">
          <a:xfrm rot="-5400000">
            <a:off x="1151731" y="1510507"/>
            <a:ext cx="179387" cy="2159000"/>
          </a:xfrm>
          <a:prstGeom prst="leftBrace">
            <a:avLst>
              <a:gd name="adj1" fmla="val 10029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950" name="AutoShape 62"/>
          <p:cNvSpPr>
            <a:spLocks/>
          </p:cNvSpPr>
          <p:nvPr/>
        </p:nvSpPr>
        <p:spPr bwMode="auto">
          <a:xfrm rot="-5400000">
            <a:off x="3671094" y="1150144"/>
            <a:ext cx="179387" cy="2879725"/>
          </a:xfrm>
          <a:prstGeom prst="leftBrace">
            <a:avLst>
              <a:gd name="adj1" fmla="val 13377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951" name="Text Box 63"/>
          <p:cNvSpPr txBox="1">
            <a:spLocks noChangeArrowheads="1"/>
          </p:cNvSpPr>
          <p:nvPr/>
        </p:nvSpPr>
        <p:spPr bwMode="auto">
          <a:xfrm>
            <a:off x="2662238" y="2625725"/>
            <a:ext cx="21590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Caractères transmis et </a:t>
            </a:r>
            <a:r>
              <a:rPr lang="fr-FR" sz="1600" b="1" i="1">
                <a:effectLst>
                  <a:outerShdw blurRad="38100" dist="38100" dir="2700000" algn="tl">
                    <a:srgbClr val="DDDDDD"/>
                  </a:outerShdw>
                </a:effectLst>
                <a:cs typeface="+mn-cs"/>
              </a:rPr>
              <a:t>non acquittés</a:t>
            </a:r>
            <a:endParaRPr lang="fr-FR" sz="1600" i="1">
              <a:effectLst>
                <a:outerShdw blurRad="38100" dist="38100" dir="2700000" algn="tl">
                  <a:srgbClr val="DDDDDD"/>
                </a:outerShdw>
              </a:effectLst>
              <a:cs typeface="+mn-cs"/>
            </a:endParaRPr>
          </a:p>
        </p:txBody>
      </p:sp>
      <p:sp>
        <p:nvSpPr>
          <p:cNvPr id="37952" name="Text Box 64"/>
          <p:cNvSpPr txBox="1">
            <a:spLocks noChangeArrowheads="1"/>
          </p:cNvSpPr>
          <p:nvPr/>
        </p:nvSpPr>
        <p:spPr bwMode="auto">
          <a:xfrm>
            <a:off x="5360988" y="2625725"/>
            <a:ext cx="1116012"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Caractères à transmettre </a:t>
            </a:r>
            <a:r>
              <a:rPr lang="fr-FR" sz="1600" b="1" i="1">
                <a:effectLst>
                  <a:outerShdw blurRad="38100" dist="38100" dir="2700000" algn="tl">
                    <a:srgbClr val="DDDDDD"/>
                  </a:outerShdw>
                </a:effectLst>
                <a:cs typeface="+mn-cs"/>
              </a:rPr>
              <a:t>sans délais</a:t>
            </a:r>
            <a:endParaRPr lang="fr-FR" sz="1600" i="1">
              <a:effectLst>
                <a:outerShdw blurRad="38100" dist="38100" dir="2700000" algn="tl">
                  <a:srgbClr val="DDDDDD"/>
                </a:outerShdw>
              </a:effectLst>
              <a:cs typeface="+mn-cs"/>
            </a:endParaRPr>
          </a:p>
        </p:txBody>
      </p:sp>
      <p:sp>
        <p:nvSpPr>
          <p:cNvPr id="37954" name="AutoShape 66"/>
          <p:cNvSpPr>
            <a:spLocks/>
          </p:cNvSpPr>
          <p:nvPr/>
        </p:nvSpPr>
        <p:spPr bwMode="auto">
          <a:xfrm rot="-5400000">
            <a:off x="5829300" y="1870076"/>
            <a:ext cx="179387" cy="1439862"/>
          </a:xfrm>
          <a:prstGeom prst="leftBrace">
            <a:avLst>
              <a:gd name="adj1" fmla="val 6688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944" name="AutoShape 56"/>
          <p:cNvSpPr>
            <a:spLocks noChangeArrowheads="1"/>
          </p:cNvSpPr>
          <p:nvPr/>
        </p:nvSpPr>
        <p:spPr bwMode="auto">
          <a:xfrm>
            <a:off x="2362200" y="1143000"/>
            <a:ext cx="4318000" cy="914400"/>
          </a:xfrm>
          <a:prstGeom prst="roundRect">
            <a:avLst>
              <a:gd name="adj" fmla="val 22222"/>
            </a:avLst>
          </a:prstGeom>
          <a:solidFill>
            <a:srgbClr val="FFFFFF">
              <a:alpha val="50000"/>
            </a:srgbClr>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955" name="Line 67"/>
          <p:cNvSpPr>
            <a:spLocks noChangeShapeType="1"/>
          </p:cNvSpPr>
          <p:nvPr/>
        </p:nvSpPr>
        <p:spPr bwMode="auto">
          <a:xfrm>
            <a:off x="8816975" y="1798638"/>
            <a:ext cx="0" cy="7191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7956" name="AutoShape 68"/>
          <p:cNvSpPr>
            <a:spLocks/>
          </p:cNvSpPr>
          <p:nvPr/>
        </p:nvSpPr>
        <p:spPr bwMode="auto">
          <a:xfrm rot="-5400000">
            <a:off x="7630319" y="1510507"/>
            <a:ext cx="179387" cy="2159000"/>
          </a:xfrm>
          <a:prstGeom prst="leftBrace">
            <a:avLst>
              <a:gd name="adj1" fmla="val 10029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957" name="Text Box 69"/>
          <p:cNvSpPr txBox="1">
            <a:spLocks noChangeArrowheads="1"/>
          </p:cNvSpPr>
          <p:nvPr/>
        </p:nvSpPr>
        <p:spPr bwMode="auto">
          <a:xfrm>
            <a:off x="6908800" y="2625725"/>
            <a:ext cx="1619250"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Caractères à transmettre après déplacement de la fenêtre</a:t>
            </a:r>
            <a:endParaRPr lang="fr-FR" sz="1600">
              <a:cs typeface="+mn-cs"/>
            </a:endParaRPr>
          </a:p>
        </p:txBody>
      </p:sp>
      <p:sp>
        <p:nvSpPr>
          <p:cNvPr id="37958" name="Text Box 70"/>
          <p:cNvSpPr txBox="1">
            <a:spLocks noChangeArrowheads="1"/>
          </p:cNvSpPr>
          <p:nvPr/>
        </p:nvSpPr>
        <p:spPr bwMode="auto">
          <a:xfrm>
            <a:off x="3706813" y="863600"/>
            <a:ext cx="1690687"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800" b="1">
                <a:cs typeface="+mn-cs"/>
              </a:rPr>
              <a:t>Fenêtre courante</a:t>
            </a:r>
          </a:p>
        </p:txBody>
      </p:sp>
      <p:sp>
        <p:nvSpPr>
          <p:cNvPr id="37959" name="Text Box 71"/>
          <p:cNvSpPr txBox="1">
            <a:spLocks noChangeArrowheads="1"/>
          </p:cNvSpPr>
          <p:nvPr/>
        </p:nvSpPr>
        <p:spPr bwMode="auto">
          <a:xfrm>
            <a:off x="358775" y="4678363"/>
            <a:ext cx="8456613" cy="154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lvl1pPr>
              <a:defRPr sz="2400">
                <a:solidFill>
                  <a:schemeClr val="tx1"/>
                </a:solidFill>
                <a:latin typeface="Times New Roman" charset="0"/>
                <a:ea typeface="ＭＳ Ｐゴシック" charset="0"/>
              </a:defRPr>
            </a:lvl1pPr>
            <a:lvl2pPr marL="571500" indent="-114300">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defRPr/>
            </a:pPr>
            <a:r>
              <a:rPr lang="fr-FR" sz="2000" smtClean="0">
                <a:cs typeface="+mn-cs"/>
              </a:rPr>
              <a:t>Trois Pointeurs:</a:t>
            </a:r>
          </a:p>
          <a:p>
            <a:pPr lvl="1">
              <a:buFontTx/>
              <a:buChar char="•"/>
              <a:defRPr/>
            </a:pPr>
            <a:r>
              <a:rPr lang="fr-FR" sz="1600" smtClean="0">
                <a:cs typeface="+mn-cs"/>
              </a:rPr>
              <a:t>Le </a:t>
            </a:r>
            <a:r>
              <a:rPr lang="fr-FR" sz="1600" b="1" smtClean="0">
                <a:cs typeface="+mn-cs"/>
              </a:rPr>
              <a:t>Pointeur de Gauche</a:t>
            </a:r>
            <a:r>
              <a:rPr lang="fr-FR" sz="1600" smtClean="0">
                <a:cs typeface="+mn-cs"/>
              </a:rPr>
              <a:t> marque le début de la fenêtre en cours et sépare les caractères transmis et acquittés de caractères à traiter ou en cours de traitement.</a:t>
            </a:r>
          </a:p>
          <a:p>
            <a:pPr lvl="1">
              <a:buFontTx/>
              <a:buChar char="•"/>
              <a:defRPr/>
            </a:pPr>
            <a:r>
              <a:rPr lang="fr-FR" sz="1600" smtClean="0">
                <a:cs typeface="+mn-cs"/>
              </a:rPr>
              <a:t>Le </a:t>
            </a:r>
            <a:r>
              <a:rPr lang="fr-FR" sz="1600" b="1" smtClean="0">
                <a:cs typeface="+mn-cs"/>
              </a:rPr>
              <a:t>Pointeur de Droite</a:t>
            </a:r>
            <a:r>
              <a:rPr lang="fr-FR" sz="1600" smtClean="0">
                <a:cs typeface="+mn-cs"/>
              </a:rPr>
              <a:t> marque la fin de la fenêtre en cours et définit le dernier caractère à transmettre avant la réception des acquittements.</a:t>
            </a:r>
          </a:p>
          <a:p>
            <a:pPr lvl="1">
              <a:buFontTx/>
              <a:buChar char="•"/>
              <a:defRPr/>
            </a:pPr>
            <a:r>
              <a:rPr lang="fr-FR" sz="1600" smtClean="0">
                <a:cs typeface="+mn-cs"/>
              </a:rPr>
              <a:t>Le </a:t>
            </a:r>
            <a:r>
              <a:rPr lang="fr-FR" sz="1600" b="1" smtClean="0">
                <a:cs typeface="+mn-cs"/>
              </a:rPr>
              <a:t>Pointeur de Centre</a:t>
            </a:r>
            <a:r>
              <a:rPr lang="fr-FR" sz="1600" smtClean="0">
                <a:cs typeface="+mn-cs"/>
              </a:rPr>
              <a:t> sépare les caractères transmis de ceux à transmettre.</a:t>
            </a:r>
          </a:p>
        </p:txBody>
      </p:sp>
      <p:sp>
        <p:nvSpPr>
          <p:cNvPr id="37960" name="Text Box 72"/>
          <p:cNvSpPr txBox="1">
            <a:spLocks noChangeArrowheads="1"/>
          </p:cNvSpPr>
          <p:nvPr/>
        </p:nvSpPr>
        <p:spPr bwMode="auto">
          <a:xfrm>
            <a:off x="2159000" y="3778250"/>
            <a:ext cx="36036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PG</a:t>
            </a:r>
            <a:endParaRPr lang="fr-FR" sz="1600">
              <a:cs typeface="+mn-cs"/>
            </a:endParaRPr>
          </a:p>
        </p:txBody>
      </p:sp>
      <p:sp>
        <p:nvSpPr>
          <p:cNvPr id="37961" name="Text Box 73"/>
          <p:cNvSpPr txBox="1">
            <a:spLocks noChangeArrowheads="1"/>
          </p:cNvSpPr>
          <p:nvPr/>
        </p:nvSpPr>
        <p:spPr bwMode="auto">
          <a:xfrm>
            <a:off x="5037138" y="3778250"/>
            <a:ext cx="360362"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PC</a:t>
            </a:r>
            <a:endParaRPr lang="fr-FR" sz="1600">
              <a:cs typeface="+mn-cs"/>
            </a:endParaRPr>
          </a:p>
        </p:txBody>
      </p:sp>
      <p:sp>
        <p:nvSpPr>
          <p:cNvPr id="37962" name="Text Box 74"/>
          <p:cNvSpPr txBox="1">
            <a:spLocks noChangeArrowheads="1"/>
          </p:cNvSpPr>
          <p:nvPr/>
        </p:nvSpPr>
        <p:spPr bwMode="auto">
          <a:xfrm>
            <a:off x="6477000" y="3778250"/>
            <a:ext cx="36036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PD</a:t>
            </a:r>
            <a:endParaRPr lang="fr-FR" sz="1600">
              <a:cs typeface="+mn-cs"/>
            </a:endParaRPr>
          </a:p>
        </p:txBody>
      </p:sp>
      <p:sp>
        <p:nvSpPr>
          <p:cNvPr id="37949" name="Line 61"/>
          <p:cNvSpPr>
            <a:spLocks noChangeShapeType="1"/>
          </p:cNvSpPr>
          <p:nvPr/>
        </p:nvSpPr>
        <p:spPr bwMode="auto">
          <a:xfrm flipV="1">
            <a:off x="5218113" y="1798638"/>
            <a:ext cx="0" cy="1979612"/>
          </a:xfrm>
          <a:prstGeom prst="line">
            <a:avLst/>
          </a:prstGeom>
          <a:noFill/>
          <a:ln w="9525">
            <a:solidFill>
              <a:schemeClr val="tx1"/>
            </a:solidFill>
            <a:prstDash val="lgDashDot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7953" name="Line 65"/>
          <p:cNvSpPr>
            <a:spLocks noChangeShapeType="1"/>
          </p:cNvSpPr>
          <p:nvPr/>
        </p:nvSpPr>
        <p:spPr bwMode="auto">
          <a:xfrm>
            <a:off x="6656388" y="1798638"/>
            <a:ext cx="0" cy="1979612"/>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Date Placeholder 2"/>
          <p:cNvSpPr>
            <a:spLocks noGrp="1"/>
          </p:cNvSpPr>
          <p:nvPr>
            <p:ph type="dt" sz="quarter" idx="10"/>
          </p:nvPr>
        </p:nvSpPr>
        <p:spPr/>
        <p:txBody>
          <a:bodyPr/>
          <a:lstStyle/>
          <a:p>
            <a:pPr>
              <a:defRPr/>
            </a:pPr>
            <a:r>
              <a:rPr lang="fr-FR"/>
              <a:t>© </a:t>
            </a:r>
            <a:fld id="{B98535A8-95D2-8647-B69F-0F01D3EC41B1}" type="datetime1">
              <a:rPr lang="en-US"/>
              <a:pPr>
                <a:defRPr/>
              </a:pPr>
              <a:t>28/02/16</a:t>
            </a:fld>
            <a:r>
              <a:rPr lang="fr-FR"/>
              <a:t>, </a:t>
            </a:r>
          </a:p>
        </p:txBody>
      </p:sp>
      <p:sp>
        <p:nvSpPr>
          <p:cNvPr id="85" name="Footer Placeholder 3"/>
          <p:cNvSpPr>
            <a:spLocks noGrp="1"/>
          </p:cNvSpPr>
          <p:nvPr>
            <p:ph type="ftr" sz="quarter" idx="11"/>
          </p:nvPr>
        </p:nvSpPr>
        <p:spPr/>
        <p:txBody>
          <a:bodyPr/>
          <a:lstStyle/>
          <a:p>
            <a:pPr>
              <a:defRPr/>
            </a:pPr>
            <a:r>
              <a:rPr lang="fr-FR"/>
              <a:t>Georgios Arhodakis - Université Paris Dauphine</a:t>
            </a:r>
          </a:p>
        </p:txBody>
      </p:sp>
      <p:sp>
        <p:nvSpPr>
          <p:cNvPr id="86" name="Slide Number Placeholder 4"/>
          <p:cNvSpPr>
            <a:spLocks noGrp="1"/>
          </p:cNvSpPr>
          <p:nvPr>
            <p:ph type="sldNum" sz="quarter" idx="12"/>
          </p:nvPr>
        </p:nvSpPr>
        <p:spPr/>
        <p:txBody>
          <a:bodyPr/>
          <a:lstStyle/>
          <a:p>
            <a:pPr>
              <a:defRPr/>
            </a:pPr>
            <a:fld id="{DA0A4FE7-F19D-2149-B55A-99E736FC24F1}" type="slidenum">
              <a:rPr lang="fr-FR"/>
              <a:pPr>
                <a:defRPr/>
              </a:pPr>
              <a:t>5</a:t>
            </a:fld>
            <a:endParaRPr lang="fr-FR"/>
          </a:p>
        </p:txBody>
      </p:sp>
      <p:sp>
        <p:nvSpPr>
          <p:cNvPr id="17410"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smtClean="0">
                <a:cs typeface="+mj-cs"/>
              </a:rPr>
              <a:t>Ethernet II: </a:t>
            </a:r>
            <a:r>
              <a:rPr lang="fr-FR" sz="4000" i="1" smtClean="0">
                <a:cs typeface="+mj-cs"/>
              </a:rPr>
              <a:t>Trame MAC</a:t>
            </a:r>
          </a:p>
        </p:txBody>
      </p:sp>
      <p:sp>
        <p:nvSpPr>
          <p:cNvPr id="17411" name="Text Box 3"/>
          <p:cNvSpPr txBox="1">
            <a:spLocks noChangeArrowheads="1"/>
          </p:cNvSpPr>
          <p:nvPr/>
        </p:nvSpPr>
        <p:spPr bwMode="auto">
          <a:xfrm>
            <a:off x="7737475" y="1798638"/>
            <a:ext cx="1079500"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FCS</a:t>
            </a:r>
          </a:p>
        </p:txBody>
      </p:sp>
      <p:sp>
        <p:nvSpPr>
          <p:cNvPr id="17412" name="Text Box 4"/>
          <p:cNvSpPr txBox="1">
            <a:spLocks noChangeArrowheads="1"/>
          </p:cNvSpPr>
          <p:nvPr/>
        </p:nvSpPr>
        <p:spPr bwMode="auto">
          <a:xfrm>
            <a:off x="1258888" y="3563938"/>
            <a:ext cx="719137" cy="360362"/>
          </a:xfrm>
          <a:prstGeom prst="rect">
            <a:avLst/>
          </a:prstGeom>
          <a:solidFill>
            <a:schemeClr val="folHlink"/>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endParaRPr lang="en-US">
              <a:cs typeface="+mn-cs"/>
            </a:endParaRPr>
          </a:p>
        </p:txBody>
      </p:sp>
      <p:sp>
        <p:nvSpPr>
          <p:cNvPr id="17413" name="Text Box 5"/>
          <p:cNvSpPr txBox="1">
            <a:spLocks noChangeArrowheads="1"/>
          </p:cNvSpPr>
          <p:nvPr/>
        </p:nvSpPr>
        <p:spPr bwMode="auto">
          <a:xfrm>
            <a:off x="4138613" y="3563938"/>
            <a:ext cx="719137" cy="360362"/>
          </a:xfrm>
          <a:prstGeom prst="rect">
            <a:avLst/>
          </a:prstGeom>
          <a:solidFill>
            <a:srgbClr val="FF00FF"/>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endParaRPr lang="en-US">
              <a:cs typeface="+mn-cs"/>
            </a:endParaRPr>
          </a:p>
        </p:txBody>
      </p:sp>
      <p:sp>
        <p:nvSpPr>
          <p:cNvPr id="17414" name="Text Box 6"/>
          <p:cNvSpPr txBox="1">
            <a:spLocks noChangeArrowheads="1"/>
          </p:cNvSpPr>
          <p:nvPr/>
        </p:nvSpPr>
        <p:spPr bwMode="auto">
          <a:xfrm>
            <a:off x="539750" y="3563938"/>
            <a:ext cx="719138" cy="360362"/>
          </a:xfrm>
          <a:prstGeom prst="rect">
            <a:avLst/>
          </a:prstGeom>
          <a:solidFill>
            <a:schemeClr val="folHlink"/>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endParaRPr lang="en-US">
              <a:cs typeface="+mn-cs"/>
            </a:endParaRPr>
          </a:p>
        </p:txBody>
      </p:sp>
      <p:sp>
        <p:nvSpPr>
          <p:cNvPr id="17415" name="Text Box 7"/>
          <p:cNvSpPr txBox="1">
            <a:spLocks noChangeArrowheads="1"/>
          </p:cNvSpPr>
          <p:nvPr/>
        </p:nvSpPr>
        <p:spPr bwMode="auto">
          <a:xfrm>
            <a:off x="3417888" y="3563938"/>
            <a:ext cx="719137" cy="360362"/>
          </a:xfrm>
          <a:prstGeom prst="rect">
            <a:avLst/>
          </a:prstGeom>
          <a:solidFill>
            <a:srgbClr val="FF00FF"/>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endParaRPr lang="en-US">
              <a:cs typeface="+mn-cs"/>
            </a:endParaRPr>
          </a:p>
        </p:txBody>
      </p:sp>
      <p:sp>
        <p:nvSpPr>
          <p:cNvPr id="17416" name="Text Box 8"/>
          <p:cNvSpPr txBox="1">
            <a:spLocks noChangeArrowheads="1"/>
          </p:cNvSpPr>
          <p:nvPr/>
        </p:nvSpPr>
        <p:spPr bwMode="auto">
          <a:xfrm>
            <a:off x="3057525" y="1798638"/>
            <a:ext cx="719138"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800">
                <a:cs typeface="+mn-cs"/>
              </a:rPr>
              <a:t>Type</a:t>
            </a:r>
          </a:p>
        </p:txBody>
      </p:sp>
      <p:sp>
        <p:nvSpPr>
          <p:cNvPr id="17417" name="Text Box 9"/>
          <p:cNvSpPr txBox="1">
            <a:spLocks noChangeArrowheads="1"/>
          </p:cNvSpPr>
          <p:nvPr/>
        </p:nvSpPr>
        <p:spPr bwMode="auto">
          <a:xfrm>
            <a:off x="2698750" y="3563938"/>
            <a:ext cx="719138" cy="360362"/>
          </a:xfrm>
          <a:prstGeom prst="rect">
            <a:avLst/>
          </a:prstGeom>
          <a:solidFill>
            <a:srgbClr val="FF00FF"/>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endParaRPr lang="en-US">
              <a:cs typeface="+mn-cs"/>
            </a:endParaRPr>
          </a:p>
        </p:txBody>
      </p:sp>
      <p:sp>
        <p:nvSpPr>
          <p:cNvPr id="17418" name="Text Box 10"/>
          <p:cNvSpPr txBox="1">
            <a:spLocks noChangeArrowheads="1"/>
          </p:cNvSpPr>
          <p:nvPr/>
        </p:nvSpPr>
        <p:spPr bwMode="auto">
          <a:xfrm>
            <a:off x="3778250" y="1798638"/>
            <a:ext cx="3959225"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800">
                <a:cs typeface="+mn-cs"/>
              </a:rPr>
              <a:t>46 octets </a:t>
            </a:r>
            <a:r>
              <a:rPr lang="fr-FR" sz="1800">
                <a:cs typeface="+mn-cs"/>
                <a:sym typeface="Symbol" charset="0"/>
              </a:rPr>
              <a:t> Données  1500 octets</a:t>
            </a:r>
            <a:endParaRPr lang="fr-FR" sz="1800">
              <a:cs typeface="+mn-cs"/>
            </a:endParaRPr>
          </a:p>
        </p:txBody>
      </p:sp>
      <p:sp>
        <p:nvSpPr>
          <p:cNvPr id="17419" name="Line 11"/>
          <p:cNvSpPr>
            <a:spLocks noChangeShapeType="1"/>
          </p:cNvSpPr>
          <p:nvPr/>
        </p:nvSpPr>
        <p:spPr bwMode="auto">
          <a:xfrm>
            <a:off x="8816975" y="1546225"/>
            <a:ext cx="0" cy="7191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7420" name="Line 12"/>
          <p:cNvSpPr>
            <a:spLocks noChangeShapeType="1"/>
          </p:cNvSpPr>
          <p:nvPr/>
        </p:nvSpPr>
        <p:spPr bwMode="auto">
          <a:xfrm>
            <a:off x="179388" y="1187450"/>
            <a:ext cx="0" cy="7191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7421" name="Line 13"/>
          <p:cNvSpPr>
            <a:spLocks noChangeShapeType="1"/>
          </p:cNvSpPr>
          <p:nvPr/>
        </p:nvSpPr>
        <p:spPr bwMode="auto">
          <a:xfrm>
            <a:off x="3778250" y="1546225"/>
            <a:ext cx="0" cy="539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7422" name="Text Box 14"/>
          <p:cNvSpPr txBox="1">
            <a:spLocks noChangeArrowheads="1"/>
          </p:cNvSpPr>
          <p:nvPr/>
        </p:nvSpPr>
        <p:spPr bwMode="auto">
          <a:xfrm>
            <a:off x="574675" y="1438275"/>
            <a:ext cx="6826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a:cs typeface="+mn-cs"/>
              </a:rPr>
              <a:t>6 octets</a:t>
            </a:r>
          </a:p>
        </p:txBody>
      </p:sp>
      <p:sp>
        <p:nvSpPr>
          <p:cNvPr id="17423" name="Text Box 15"/>
          <p:cNvSpPr txBox="1">
            <a:spLocks noChangeArrowheads="1"/>
          </p:cNvSpPr>
          <p:nvPr/>
        </p:nvSpPr>
        <p:spPr bwMode="auto">
          <a:xfrm>
            <a:off x="3184525" y="1331913"/>
            <a:ext cx="468313"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400" b="1">
                <a:cs typeface="+mn-cs"/>
              </a:rPr>
              <a:t>2</a:t>
            </a:r>
          </a:p>
          <a:p>
            <a:pPr algn="ctr">
              <a:defRPr/>
            </a:pPr>
            <a:r>
              <a:rPr lang="fr-FR" sz="1400" b="1">
                <a:cs typeface="+mn-cs"/>
              </a:rPr>
              <a:t>octets</a:t>
            </a:r>
          </a:p>
        </p:txBody>
      </p:sp>
      <p:sp>
        <p:nvSpPr>
          <p:cNvPr id="17424" name="Text Box 16"/>
          <p:cNvSpPr txBox="1">
            <a:spLocks noChangeArrowheads="1"/>
          </p:cNvSpPr>
          <p:nvPr/>
        </p:nvSpPr>
        <p:spPr bwMode="auto">
          <a:xfrm>
            <a:off x="2625725" y="1079500"/>
            <a:ext cx="396240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a:cs typeface="+mn-cs"/>
                <a:sym typeface="Symbol" charset="0"/>
              </a:rPr>
              <a:t>64 octets </a:t>
            </a:r>
            <a:r>
              <a:rPr lang="fr-FR" sz="1400" b="1">
                <a:effectLst>
                  <a:outerShdw blurRad="38100" dist="38100" dir="2700000" algn="tl">
                    <a:srgbClr val="DDDDDD"/>
                  </a:outerShdw>
                </a:effectLst>
                <a:cs typeface="+mn-cs"/>
                <a:sym typeface="Symbol" charset="0"/>
              </a:rPr>
              <a:t></a:t>
            </a:r>
            <a:r>
              <a:rPr lang="fr-FR" sz="1400" b="1">
                <a:cs typeface="+mn-cs"/>
                <a:sym typeface="Symbol" charset="0"/>
              </a:rPr>
              <a:t> </a:t>
            </a:r>
            <a:r>
              <a:rPr lang="fr-FR" sz="1400" b="1">
                <a:cs typeface="+mn-cs"/>
              </a:rPr>
              <a:t>Taille d</a:t>
            </a:r>
            <a:r>
              <a:rPr lang="ja-JP" altLang="fr-FR" sz="1400" b="1">
                <a:latin typeface="Arial"/>
                <a:cs typeface="+mn-cs"/>
              </a:rPr>
              <a:t>’</a:t>
            </a:r>
            <a:r>
              <a:rPr lang="fr-FR" sz="1400" b="1">
                <a:cs typeface="+mn-cs"/>
              </a:rPr>
              <a:t>une trame MAC </a:t>
            </a:r>
            <a:r>
              <a:rPr lang="fr-FR" sz="1400" b="1">
                <a:effectLst>
                  <a:outerShdw blurRad="38100" dist="38100" dir="2700000" algn="tl">
                    <a:srgbClr val="DDDDDD"/>
                  </a:outerShdw>
                </a:effectLst>
                <a:cs typeface="+mn-cs"/>
                <a:sym typeface="Symbol" charset="0"/>
              </a:rPr>
              <a:t></a:t>
            </a:r>
            <a:r>
              <a:rPr lang="fr-FR" sz="1400" b="1">
                <a:cs typeface="+mn-cs"/>
                <a:sym typeface="Symbol" charset="0"/>
              </a:rPr>
              <a:t> 1518 octets</a:t>
            </a:r>
          </a:p>
        </p:txBody>
      </p:sp>
      <p:sp>
        <p:nvSpPr>
          <p:cNvPr id="17425" name="Line 17"/>
          <p:cNvSpPr>
            <a:spLocks noChangeShapeType="1"/>
          </p:cNvSpPr>
          <p:nvPr/>
        </p:nvSpPr>
        <p:spPr bwMode="auto">
          <a:xfrm>
            <a:off x="179388" y="1546225"/>
            <a:ext cx="0" cy="719138"/>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17426" name="AutoShape 18"/>
          <p:cNvCxnSpPr>
            <a:cxnSpLocks noChangeShapeType="1"/>
            <a:stCxn id="17422" idx="1"/>
            <a:endCxn id="17425" idx="0"/>
          </p:cNvCxnSpPr>
          <p:nvPr/>
        </p:nvCxnSpPr>
        <p:spPr bwMode="auto">
          <a:xfrm flipH="1">
            <a:off x="179388" y="1544638"/>
            <a:ext cx="395287"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427" name="AutoShape 19"/>
          <p:cNvCxnSpPr>
            <a:cxnSpLocks noChangeShapeType="1"/>
            <a:stCxn id="17422" idx="3"/>
            <a:endCxn id="17435" idx="0"/>
          </p:cNvCxnSpPr>
          <p:nvPr/>
        </p:nvCxnSpPr>
        <p:spPr bwMode="auto">
          <a:xfrm>
            <a:off x="1257300" y="1544638"/>
            <a:ext cx="361950"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428" name="AutoShape 20"/>
          <p:cNvCxnSpPr>
            <a:cxnSpLocks noChangeShapeType="1"/>
            <a:stCxn id="17423" idx="1"/>
            <a:endCxn id="17436" idx="0"/>
          </p:cNvCxnSpPr>
          <p:nvPr/>
        </p:nvCxnSpPr>
        <p:spPr bwMode="auto">
          <a:xfrm flipH="1">
            <a:off x="3057525" y="1530350"/>
            <a:ext cx="127000" cy="158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429" name="AutoShape 21"/>
          <p:cNvCxnSpPr>
            <a:cxnSpLocks noChangeShapeType="1"/>
            <a:stCxn id="17423" idx="3"/>
            <a:endCxn id="17421" idx="0"/>
          </p:cNvCxnSpPr>
          <p:nvPr/>
        </p:nvCxnSpPr>
        <p:spPr bwMode="auto">
          <a:xfrm>
            <a:off x="3652838" y="1530350"/>
            <a:ext cx="125412" cy="158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7430" name="Line 22"/>
          <p:cNvSpPr>
            <a:spLocks noChangeShapeType="1"/>
          </p:cNvSpPr>
          <p:nvPr/>
        </p:nvSpPr>
        <p:spPr bwMode="auto">
          <a:xfrm>
            <a:off x="8816975" y="1187450"/>
            <a:ext cx="0" cy="7191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17431" name="AutoShape 23"/>
          <p:cNvCxnSpPr>
            <a:cxnSpLocks noChangeShapeType="1"/>
            <a:stCxn id="17424" idx="1"/>
            <a:endCxn id="17420" idx="0"/>
          </p:cNvCxnSpPr>
          <p:nvPr/>
        </p:nvCxnSpPr>
        <p:spPr bwMode="auto">
          <a:xfrm flipH="1">
            <a:off x="179388" y="1185863"/>
            <a:ext cx="2446337"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432" name="AutoShape 24"/>
          <p:cNvCxnSpPr>
            <a:cxnSpLocks noChangeShapeType="1"/>
            <a:stCxn id="17424" idx="3"/>
            <a:endCxn id="17430" idx="0"/>
          </p:cNvCxnSpPr>
          <p:nvPr/>
        </p:nvCxnSpPr>
        <p:spPr bwMode="auto">
          <a:xfrm>
            <a:off x="6588125" y="1185863"/>
            <a:ext cx="2228850"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7433" name="Text Box 25"/>
          <p:cNvSpPr txBox="1">
            <a:spLocks noChangeArrowheads="1"/>
          </p:cNvSpPr>
          <p:nvPr/>
        </p:nvSpPr>
        <p:spPr bwMode="auto">
          <a:xfrm>
            <a:off x="179388" y="1798638"/>
            <a:ext cx="1439862"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800">
                <a:cs typeface="+mn-cs"/>
              </a:rPr>
              <a:t>@ Destination</a:t>
            </a:r>
          </a:p>
        </p:txBody>
      </p:sp>
      <p:sp>
        <p:nvSpPr>
          <p:cNvPr id="17434" name="Text Box 26"/>
          <p:cNvSpPr txBox="1">
            <a:spLocks noChangeArrowheads="1"/>
          </p:cNvSpPr>
          <p:nvPr/>
        </p:nvSpPr>
        <p:spPr bwMode="auto">
          <a:xfrm>
            <a:off x="1619250" y="1798638"/>
            <a:ext cx="1439863"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800">
                <a:cs typeface="+mn-cs"/>
              </a:rPr>
              <a:t>@ Source</a:t>
            </a:r>
          </a:p>
        </p:txBody>
      </p:sp>
      <p:sp>
        <p:nvSpPr>
          <p:cNvPr id="17435" name="Line 27"/>
          <p:cNvSpPr>
            <a:spLocks noChangeShapeType="1"/>
          </p:cNvSpPr>
          <p:nvPr/>
        </p:nvSpPr>
        <p:spPr bwMode="auto">
          <a:xfrm>
            <a:off x="1619250" y="1546225"/>
            <a:ext cx="0" cy="7191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7436" name="Line 28"/>
          <p:cNvSpPr>
            <a:spLocks noChangeShapeType="1"/>
          </p:cNvSpPr>
          <p:nvPr/>
        </p:nvSpPr>
        <p:spPr bwMode="auto">
          <a:xfrm>
            <a:off x="3057525" y="1546225"/>
            <a:ext cx="0" cy="539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7437" name="Line 29"/>
          <p:cNvSpPr>
            <a:spLocks noChangeShapeType="1"/>
          </p:cNvSpPr>
          <p:nvPr/>
        </p:nvSpPr>
        <p:spPr bwMode="auto">
          <a:xfrm>
            <a:off x="7737475" y="1546225"/>
            <a:ext cx="0" cy="539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7438" name="Text Box 30"/>
          <p:cNvSpPr txBox="1">
            <a:spLocks noChangeArrowheads="1"/>
          </p:cNvSpPr>
          <p:nvPr/>
        </p:nvSpPr>
        <p:spPr bwMode="auto">
          <a:xfrm>
            <a:off x="2014538" y="1438275"/>
            <a:ext cx="6826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a:cs typeface="+mn-cs"/>
              </a:rPr>
              <a:t>6 octets</a:t>
            </a:r>
          </a:p>
        </p:txBody>
      </p:sp>
      <p:cxnSp>
        <p:nvCxnSpPr>
          <p:cNvPr id="17439" name="AutoShape 31"/>
          <p:cNvCxnSpPr>
            <a:cxnSpLocks noChangeShapeType="1"/>
            <a:stCxn id="17438" idx="1"/>
            <a:endCxn id="17435" idx="0"/>
          </p:cNvCxnSpPr>
          <p:nvPr/>
        </p:nvCxnSpPr>
        <p:spPr bwMode="auto">
          <a:xfrm flipH="1">
            <a:off x="1619250" y="1544638"/>
            <a:ext cx="395288"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440" name="AutoShape 32"/>
          <p:cNvCxnSpPr>
            <a:cxnSpLocks noChangeShapeType="1"/>
            <a:stCxn id="17438" idx="3"/>
            <a:endCxn id="17436" idx="0"/>
          </p:cNvCxnSpPr>
          <p:nvPr/>
        </p:nvCxnSpPr>
        <p:spPr bwMode="auto">
          <a:xfrm>
            <a:off x="2697163" y="1544638"/>
            <a:ext cx="360362"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7441" name="Text Box 33"/>
          <p:cNvSpPr txBox="1">
            <a:spLocks noChangeArrowheads="1"/>
          </p:cNvSpPr>
          <p:nvPr/>
        </p:nvSpPr>
        <p:spPr bwMode="auto">
          <a:xfrm>
            <a:off x="7988300" y="1438275"/>
            <a:ext cx="576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400" b="1">
                <a:cs typeface="+mn-cs"/>
              </a:rPr>
              <a:t>4 octets</a:t>
            </a:r>
          </a:p>
        </p:txBody>
      </p:sp>
      <p:cxnSp>
        <p:nvCxnSpPr>
          <p:cNvPr id="17442" name="AutoShape 34"/>
          <p:cNvCxnSpPr>
            <a:cxnSpLocks noChangeShapeType="1"/>
            <a:stCxn id="17441" idx="1"/>
            <a:endCxn id="17437" idx="0"/>
          </p:cNvCxnSpPr>
          <p:nvPr/>
        </p:nvCxnSpPr>
        <p:spPr bwMode="auto">
          <a:xfrm flipH="1">
            <a:off x="7737475" y="1544638"/>
            <a:ext cx="250825"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443" name="AutoShape 35"/>
          <p:cNvCxnSpPr>
            <a:cxnSpLocks noChangeShapeType="1"/>
            <a:stCxn id="17441" idx="3"/>
            <a:endCxn id="17419" idx="0"/>
          </p:cNvCxnSpPr>
          <p:nvPr/>
        </p:nvCxnSpPr>
        <p:spPr bwMode="auto">
          <a:xfrm>
            <a:off x="8564563" y="1544638"/>
            <a:ext cx="252412"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7444" name="Text Box 36"/>
          <p:cNvSpPr txBox="1">
            <a:spLocks noChangeArrowheads="1"/>
          </p:cNvSpPr>
          <p:nvPr/>
        </p:nvSpPr>
        <p:spPr bwMode="auto">
          <a:xfrm>
            <a:off x="1978025" y="3563938"/>
            <a:ext cx="719138" cy="360362"/>
          </a:xfrm>
          <a:prstGeom prst="rect">
            <a:avLst/>
          </a:prstGeom>
          <a:solidFill>
            <a:schemeClr val="folHlink"/>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endParaRPr lang="en-US">
              <a:cs typeface="+mn-cs"/>
            </a:endParaRPr>
          </a:p>
        </p:txBody>
      </p:sp>
      <p:sp>
        <p:nvSpPr>
          <p:cNvPr id="17445" name="Line 37"/>
          <p:cNvSpPr>
            <a:spLocks noChangeShapeType="1"/>
          </p:cNvSpPr>
          <p:nvPr/>
        </p:nvSpPr>
        <p:spPr bwMode="auto">
          <a:xfrm>
            <a:off x="539750" y="3203575"/>
            <a:ext cx="0" cy="719138"/>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7446" name="Line 38"/>
          <p:cNvSpPr>
            <a:spLocks noChangeShapeType="1"/>
          </p:cNvSpPr>
          <p:nvPr/>
        </p:nvSpPr>
        <p:spPr bwMode="auto">
          <a:xfrm>
            <a:off x="2698750" y="3200400"/>
            <a:ext cx="0" cy="719138"/>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7447" name="Line 39"/>
          <p:cNvSpPr>
            <a:spLocks noChangeShapeType="1"/>
          </p:cNvSpPr>
          <p:nvPr/>
        </p:nvSpPr>
        <p:spPr bwMode="auto">
          <a:xfrm>
            <a:off x="4857750" y="3203575"/>
            <a:ext cx="0" cy="719138"/>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7448" name="Text Box 40"/>
          <p:cNvSpPr txBox="1">
            <a:spLocks noChangeArrowheads="1"/>
          </p:cNvSpPr>
          <p:nvPr/>
        </p:nvSpPr>
        <p:spPr bwMode="auto">
          <a:xfrm>
            <a:off x="863600" y="2984500"/>
            <a:ext cx="154781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400" b="1">
                <a:cs typeface="+mn-cs"/>
              </a:rPr>
              <a:t>3 octets</a:t>
            </a:r>
          </a:p>
          <a:p>
            <a:pPr algn="ctr">
              <a:defRPr/>
            </a:pPr>
            <a:r>
              <a:rPr lang="fr-FR" sz="1400" b="1">
                <a:cs typeface="+mn-cs"/>
              </a:rPr>
              <a:t>N° ID Constructeur</a:t>
            </a:r>
          </a:p>
        </p:txBody>
      </p:sp>
      <p:sp>
        <p:nvSpPr>
          <p:cNvPr id="17449" name="Text Box 41"/>
          <p:cNvSpPr txBox="1">
            <a:spLocks noChangeArrowheads="1"/>
          </p:cNvSpPr>
          <p:nvPr/>
        </p:nvSpPr>
        <p:spPr bwMode="auto">
          <a:xfrm>
            <a:off x="3022600" y="2984500"/>
            <a:ext cx="154781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400" b="1">
                <a:cs typeface="+mn-cs"/>
              </a:rPr>
              <a:t>3 octets</a:t>
            </a:r>
          </a:p>
          <a:p>
            <a:pPr algn="ctr">
              <a:defRPr/>
            </a:pPr>
            <a:r>
              <a:rPr lang="fr-FR" sz="1400" b="1">
                <a:cs typeface="+mn-cs"/>
              </a:rPr>
              <a:t>N° ID Équipement</a:t>
            </a:r>
          </a:p>
        </p:txBody>
      </p:sp>
      <p:cxnSp>
        <p:nvCxnSpPr>
          <p:cNvPr id="17450" name="AutoShape 42"/>
          <p:cNvCxnSpPr>
            <a:cxnSpLocks noChangeShapeType="1"/>
            <a:stCxn id="17448" idx="1"/>
            <a:endCxn id="17445" idx="0"/>
          </p:cNvCxnSpPr>
          <p:nvPr/>
        </p:nvCxnSpPr>
        <p:spPr bwMode="auto">
          <a:xfrm flipH="1">
            <a:off x="539750" y="3200400"/>
            <a:ext cx="323850" cy="31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451" name="AutoShape 43"/>
          <p:cNvCxnSpPr>
            <a:cxnSpLocks noChangeShapeType="1"/>
            <a:stCxn id="17448" idx="3"/>
            <a:endCxn id="17446" idx="0"/>
          </p:cNvCxnSpPr>
          <p:nvPr/>
        </p:nvCxnSpPr>
        <p:spPr bwMode="auto">
          <a:xfrm>
            <a:off x="2411413" y="3200400"/>
            <a:ext cx="287337"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452" name="AutoShape 44"/>
          <p:cNvCxnSpPr>
            <a:cxnSpLocks noChangeShapeType="1"/>
            <a:stCxn id="17449" idx="1"/>
            <a:endCxn id="17446" idx="0"/>
          </p:cNvCxnSpPr>
          <p:nvPr/>
        </p:nvCxnSpPr>
        <p:spPr bwMode="auto">
          <a:xfrm flipH="1">
            <a:off x="2698750" y="3200400"/>
            <a:ext cx="32385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453" name="AutoShape 45"/>
          <p:cNvCxnSpPr>
            <a:cxnSpLocks noChangeShapeType="1"/>
            <a:stCxn id="17449" idx="3"/>
            <a:endCxn id="17447" idx="0"/>
          </p:cNvCxnSpPr>
          <p:nvPr/>
        </p:nvCxnSpPr>
        <p:spPr bwMode="auto">
          <a:xfrm>
            <a:off x="4570413" y="3200400"/>
            <a:ext cx="287337" cy="31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7454" name="Text Box 46"/>
          <p:cNvSpPr txBox="1">
            <a:spLocks noChangeArrowheads="1"/>
          </p:cNvSpPr>
          <p:nvPr/>
        </p:nvSpPr>
        <p:spPr bwMode="auto">
          <a:xfrm>
            <a:off x="1339850" y="2667000"/>
            <a:ext cx="269875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400" b="1">
                <a:cs typeface="+mn-cs"/>
              </a:rPr>
              <a:t>Format des @ source &amp; destination</a:t>
            </a:r>
          </a:p>
        </p:txBody>
      </p:sp>
      <p:cxnSp>
        <p:nvCxnSpPr>
          <p:cNvPr id="17455" name="AutoShape 47"/>
          <p:cNvCxnSpPr>
            <a:cxnSpLocks noChangeShapeType="1"/>
            <a:stCxn id="17454" idx="1"/>
            <a:endCxn id="17459" idx="0"/>
          </p:cNvCxnSpPr>
          <p:nvPr/>
        </p:nvCxnSpPr>
        <p:spPr bwMode="auto">
          <a:xfrm flipH="1" flipV="1">
            <a:off x="539750" y="2770188"/>
            <a:ext cx="800100" cy="31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456" name="AutoShape 48"/>
          <p:cNvCxnSpPr>
            <a:cxnSpLocks noChangeShapeType="1"/>
            <a:stCxn id="17454" idx="3"/>
            <a:endCxn id="17458" idx="0"/>
          </p:cNvCxnSpPr>
          <p:nvPr/>
        </p:nvCxnSpPr>
        <p:spPr bwMode="auto">
          <a:xfrm flipV="1">
            <a:off x="4038600" y="2770188"/>
            <a:ext cx="819150" cy="31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7457" name="Text Box 49"/>
          <p:cNvSpPr txBox="1">
            <a:spLocks noChangeArrowheads="1"/>
          </p:cNvSpPr>
          <p:nvPr/>
        </p:nvSpPr>
        <p:spPr bwMode="auto">
          <a:xfrm>
            <a:off x="228600" y="4692650"/>
            <a:ext cx="34290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fr-FR" sz="1600" b="1">
                <a:solidFill>
                  <a:srgbClr val="FF0000"/>
                </a:solidFill>
                <a:cs typeface="+mn-cs"/>
              </a:rPr>
              <a:t>A</a:t>
            </a:r>
            <a:r>
              <a:rPr lang="fr-FR" sz="1200" b="1" baseline="30000">
                <a:solidFill>
                  <a:srgbClr val="FF0000"/>
                </a:solidFill>
                <a:cs typeface="+mn-cs"/>
              </a:rPr>
              <a:t>TTN:</a:t>
            </a:r>
            <a:r>
              <a:rPr lang="fr-FR" sz="1600">
                <a:solidFill>
                  <a:srgbClr val="FF0000"/>
                </a:solidFill>
                <a:cs typeface="+mn-cs"/>
              </a:rPr>
              <a:t> </a:t>
            </a:r>
            <a:r>
              <a:rPr lang="fr-FR" sz="1600">
                <a:cs typeface="+mn-cs"/>
              </a:rPr>
              <a:t>Les bits sont transmis à l</a:t>
            </a:r>
            <a:r>
              <a:rPr lang="ja-JP" altLang="fr-FR" sz="1600">
                <a:latin typeface="Arial"/>
                <a:cs typeface="+mn-cs"/>
              </a:rPr>
              <a:t>’</a:t>
            </a:r>
            <a:r>
              <a:rPr lang="fr-FR" sz="1600">
                <a:cs typeface="+mn-cs"/>
              </a:rPr>
              <a:t>ordre inverse (</a:t>
            </a:r>
            <a:r>
              <a:rPr lang="en-US" sz="1600" i="1">
                <a:cs typeface="+mn-cs"/>
              </a:rPr>
              <a:t>least significant bit first</a:t>
            </a:r>
            <a:r>
              <a:rPr lang="fr-FR" sz="1600">
                <a:cs typeface="+mn-cs"/>
              </a:rPr>
              <a:t>)</a:t>
            </a:r>
          </a:p>
        </p:txBody>
      </p:sp>
      <p:sp>
        <p:nvSpPr>
          <p:cNvPr id="17458" name="Line 50"/>
          <p:cNvSpPr>
            <a:spLocks noChangeShapeType="1"/>
          </p:cNvSpPr>
          <p:nvPr/>
        </p:nvSpPr>
        <p:spPr bwMode="auto">
          <a:xfrm>
            <a:off x="4857750" y="2770188"/>
            <a:ext cx="0" cy="107950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7459" name="Line 51"/>
          <p:cNvSpPr>
            <a:spLocks noChangeShapeType="1"/>
          </p:cNvSpPr>
          <p:nvPr/>
        </p:nvSpPr>
        <p:spPr bwMode="auto">
          <a:xfrm>
            <a:off x="539750" y="2770188"/>
            <a:ext cx="0" cy="107950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7460" name="Rectangle 52"/>
          <p:cNvSpPr>
            <a:spLocks noChangeArrowheads="1"/>
          </p:cNvSpPr>
          <p:nvPr/>
        </p:nvSpPr>
        <p:spPr bwMode="auto">
          <a:xfrm>
            <a:off x="6167438" y="4572000"/>
            <a:ext cx="304800" cy="304800"/>
          </a:xfrm>
          <a:prstGeom prst="rect">
            <a:avLst/>
          </a:prstGeom>
          <a:solidFill>
            <a:srgbClr val="00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defRPr/>
            </a:pPr>
            <a:endParaRPr lang="en-US">
              <a:cs typeface="+mn-cs"/>
            </a:endParaRPr>
          </a:p>
        </p:txBody>
      </p:sp>
      <p:sp>
        <p:nvSpPr>
          <p:cNvPr id="17461" name="Rectangle 53"/>
          <p:cNvSpPr>
            <a:spLocks noChangeArrowheads="1"/>
          </p:cNvSpPr>
          <p:nvPr/>
        </p:nvSpPr>
        <p:spPr bwMode="auto">
          <a:xfrm>
            <a:off x="6527800" y="4572000"/>
            <a:ext cx="304800" cy="304800"/>
          </a:xfrm>
          <a:prstGeom prst="rect">
            <a:avLst/>
          </a:prstGeom>
          <a:solidFill>
            <a:srgbClr val="0066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66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endParaRPr lang="en-US" sz="2000" b="1">
              <a:cs typeface="+mn-cs"/>
            </a:endParaRPr>
          </a:p>
        </p:txBody>
      </p:sp>
      <p:sp>
        <p:nvSpPr>
          <p:cNvPr id="17462" name="Rectangle 54"/>
          <p:cNvSpPr>
            <a:spLocks noChangeArrowheads="1"/>
          </p:cNvSpPr>
          <p:nvPr/>
        </p:nvSpPr>
        <p:spPr bwMode="auto">
          <a:xfrm>
            <a:off x="6888163" y="4572000"/>
            <a:ext cx="304800" cy="304800"/>
          </a:xfrm>
          <a:prstGeom prst="rect">
            <a:avLst/>
          </a:prstGeom>
          <a:solidFill>
            <a:schemeClr val="fo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A</a:t>
            </a:r>
          </a:p>
        </p:txBody>
      </p:sp>
      <p:sp>
        <p:nvSpPr>
          <p:cNvPr id="17463" name="Rectangle 55"/>
          <p:cNvSpPr>
            <a:spLocks noChangeArrowheads="1"/>
          </p:cNvSpPr>
          <p:nvPr/>
        </p:nvSpPr>
        <p:spPr bwMode="auto">
          <a:xfrm>
            <a:off x="7246938" y="4572000"/>
            <a:ext cx="304800" cy="304800"/>
          </a:xfrm>
          <a:prstGeom prst="rect">
            <a:avLst/>
          </a:prstGeom>
          <a:solidFill>
            <a:schemeClr val="fo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A</a:t>
            </a:r>
          </a:p>
        </p:txBody>
      </p:sp>
      <p:sp>
        <p:nvSpPr>
          <p:cNvPr id="17464" name="Rectangle 56"/>
          <p:cNvSpPr>
            <a:spLocks noChangeArrowheads="1"/>
          </p:cNvSpPr>
          <p:nvPr/>
        </p:nvSpPr>
        <p:spPr bwMode="auto">
          <a:xfrm>
            <a:off x="7607300" y="4572000"/>
            <a:ext cx="304800" cy="304800"/>
          </a:xfrm>
          <a:prstGeom prst="rect">
            <a:avLst/>
          </a:prstGeom>
          <a:solidFill>
            <a:schemeClr val="fo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1800" b="1">
                <a:cs typeface="+mn-cs"/>
              </a:rPr>
              <a:t>A</a:t>
            </a:r>
          </a:p>
        </p:txBody>
      </p:sp>
      <p:sp>
        <p:nvSpPr>
          <p:cNvPr id="17465" name="Rectangle 57"/>
          <p:cNvSpPr>
            <a:spLocks noChangeArrowheads="1"/>
          </p:cNvSpPr>
          <p:nvPr/>
        </p:nvSpPr>
        <p:spPr bwMode="auto">
          <a:xfrm>
            <a:off x="7967663" y="4572000"/>
            <a:ext cx="304800" cy="304800"/>
          </a:xfrm>
          <a:prstGeom prst="rect">
            <a:avLst/>
          </a:prstGeom>
          <a:solidFill>
            <a:schemeClr val="fo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A</a:t>
            </a:r>
          </a:p>
        </p:txBody>
      </p:sp>
      <p:sp>
        <p:nvSpPr>
          <p:cNvPr id="17466" name="Rectangle 58"/>
          <p:cNvSpPr>
            <a:spLocks noChangeArrowheads="1"/>
          </p:cNvSpPr>
          <p:nvPr/>
        </p:nvSpPr>
        <p:spPr bwMode="auto">
          <a:xfrm>
            <a:off x="8328025" y="4572000"/>
            <a:ext cx="304800" cy="304800"/>
          </a:xfrm>
          <a:prstGeom prst="rect">
            <a:avLst/>
          </a:prstGeom>
          <a:solidFill>
            <a:schemeClr val="fo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A</a:t>
            </a:r>
          </a:p>
        </p:txBody>
      </p:sp>
      <p:sp>
        <p:nvSpPr>
          <p:cNvPr id="17467" name="Rectangle 59"/>
          <p:cNvSpPr>
            <a:spLocks noChangeArrowheads="1"/>
          </p:cNvSpPr>
          <p:nvPr/>
        </p:nvSpPr>
        <p:spPr bwMode="auto">
          <a:xfrm>
            <a:off x="8686800" y="4572000"/>
            <a:ext cx="304800" cy="304800"/>
          </a:xfrm>
          <a:prstGeom prst="rect">
            <a:avLst/>
          </a:prstGeom>
          <a:solidFill>
            <a:schemeClr val="fo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A</a:t>
            </a:r>
          </a:p>
        </p:txBody>
      </p:sp>
      <p:sp>
        <p:nvSpPr>
          <p:cNvPr id="17468" name="Text Box 60"/>
          <p:cNvSpPr txBox="1">
            <a:spLocks noChangeArrowheads="1"/>
          </p:cNvSpPr>
          <p:nvPr/>
        </p:nvSpPr>
        <p:spPr bwMode="auto">
          <a:xfrm>
            <a:off x="4876800" y="4624388"/>
            <a:ext cx="100806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200" b="1">
                <a:cs typeface="+mn-cs"/>
              </a:rPr>
              <a:t>1</a:t>
            </a:r>
            <a:r>
              <a:rPr lang="fr-FR" sz="1200" b="1" baseline="30000">
                <a:cs typeface="+mn-cs"/>
              </a:rPr>
              <a:t>e</a:t>
            </a:r>
            <a:r>
              <a:rPr lang="fr-FR" sz="1200" b="1">
                <a:cs typeface="+mn-cs"/>
              </a:rPr>
              <a:t> Octet (8 bits)</a:t>
            </a:r>
          </a:p>
        </p:txBody>
      </p:sp>
      <p:sp>
        <p:nvSpPr>
          <p:cNvPr id="17469" name="AutoShape 61"/>
          <p:cNvSpPr>
            <a:spLocks/>
          </p:cNvSpPr>
          <p:nvPr/>
        </p:nvSpPr>
        <p:spPr bwMode="auto">
          <a:xfrm rot="-5400000">
            <a:off x="7854156" y="3923507"/>
            <a:ext cx="179387" cy="2051050"/>
          </a:xfrm>
          <a:prstGeom prst="leftBrace">
            <a:avLst>
              <a:gd name="adj1" fmla="val 9528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7470" name="Text Box 62"/>
          <p:cNvSpPr txBox="1">
            <a:spLocks noChangeArrowheads="1"/>
          </p:cNvSpPr>
          <p:nvPr/>
        </p:nvSpPr>
        <p:spPr bwMode="auto">
          <a:xfrm>
            <a:off x="7242175" y="5056188"/>
            <a:ext cx="14033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600" b="1">
                <a:cs typeface="+mn-cs"/>
              </a:rPr>
              <a:t>6 Bits d</a:t>
            </a:r>
            <a:r>
              <a:rPr lang="ja-JP" altLang="fr-FR" sz="1600" b="1">
                <a:latin typeface="Arial"/>
                <a:cs typeface="+mn-cs"/>
              </a:rPr>
              <a:t>’</a:t>
            </a:r>
            <a:r>
              <a:rPr lang="fr-FR" sz="1600" b="1">
                <a:cs typeface="+mn-cs"/>
              </a:rPr>
              <a:t>adresse</a:t>
            </a:r>
          </a:p>
        </p:txBody>
      </p:sp>
      <p:sp>
        <p:nvSpPr>
          <p:cNvPr id="17471" name="Text Box 63"/>
          <p:cNvSpPr txBox="1">
            <a:spLocks noChangeArrowheads="1"/>
          </p:cNvSpPr>
          <p:nvPr/>
        </p:nvSpPr>
        <p:spPr bwMode="auto">
          <a:xfrm>
            <a:off x="5294313" y="3886200"/>
            <a:ext cx="1331912"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200" b="1">
                <a:cs typeface="+mn-cs"/>
              </a:rPr>
              <a:t>Bit Adresse Individuelle/Groupe</a:t>
            </a:r>
          </a:p>
        </p:txBody>
      </p:sp>
      <p:cxnSp>
        <p:nvCxnSpPr>
          <p:cNvPr id="17472" name="AutoShape 64"/>
          <p:cNvCxnSpPr>
            <a:cxnSpLocks noChangeShapeType="1"/>
            <a:stCxn id="17471" idx="2"/>
            <a:endCxn id="17460" idx="1"/>
          </p:cNvCxnSpPr>
          <p:nvPr/>
        </p:nvCxnSpPr>
        <p:spPr bwMode="auto">
          <a:xfrm>
            <a:off x="5961063" y="4246563"/>
            <a:ext cx="206375" cy="4778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7473" name="Text Box 65"/>
          <p:cNvSpPr txBox="1">
            <a:spLocks noChangeArrowheads="1"/>
          </p:cNvSpPr>
          <p:nvPr/>
        </p:nvSpPr>
        <p:spPr bwMode="auto">
          <a:xfrm>
            <a:off x="5848350" y="5659438"/>
            <a:ext cx="3238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en-US" sz="1600" b="1">
                <a:cs typeface="+mn-cs"/>
              </a:rPr>
              <a:t>I/G</a:t>
            </a:r>
            <a:endParaRPr lang="en-US" sz="1600">
              <a:cs typeface="+mn-cs"/>
            </a:endParaRPr>
          </a:p>
        </p:txBody>
      </p:sp>
      <p:sp>
        <p:nvSpPr>
          <p:cNvPr id="17474" name="Rectangle 66"/>
          <p:cNvSpPr>
            <a:spLocks noChangeArrowheads="1"/>
          </p:cNvSpPr>
          <p:nvPr/>
        </p:nvSpPr>
        <p:spPr bwMode="auto">
          <a:xfrm>
            <a:off x="5395913" y="5486400"/>
            <a:ext cx="304800" cy="304800"/>
          </a:xfrm>
          <a:prstGeom prst="rect">
            <a:avLst/>
          </a:prstGeom>
          <a:solidFill>
            <a:srgbClr val="00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17475" name="Rectangle 67"/>
          <p:cNvSpPr>
            <a:spLocks noChangeArrowheads="1"/>
          </p:cNvSpPr>
          <p:nvPr/>
        </p:nvSpPr>
        <p:spPr bwMode="auto">
          <a:xfrm>
            <a:off x="5395913" y="5846763"/>
            <a:ext cx="304800" cy="304800"/>
          </a:xfrm>
          <a:prstGeom prst="rect">
            <a:avLst/>
          </a:prstGeom>
          <a:solidFill>
            <a:srgbClr val="00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17476" name="Text Box 68"/>
          <p:cNvSpPr txBox="1">
            <a:spLocks noChangeArrowheads="1"/>
          </p:cNvSpPr>
          <p:nvPr/>
        </p:nvSpPr>
        <p:spPr bwMode="auto">
          <a:xfrm>
            <a:off x="4660900" y="5540375"/>
            <a:ext cx="755650" cy="17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200">
                <a:cs typeface="+mn-cs"/>
              </a:rPr>
              <a:t>Individuelle</a:t>
            </a:r>
          </a:p>
        </p:txBody>
      </p:sp>
      <p:sp>
        <p:nvSpPr>
          <p:cNvPr id="17477" name="Text Box 69"/>
          <p:cNvSpPr txBox="1">
            <a:spLocks noChangeArrowheads="1"/>
          </p:cNvSpPr>
          <p:nvPr/>
        </p:nvSpPr>
        <p:spPr bwMode="auto">
          <a:xfrm>
            <a:off x="4660900" y="5900738"/>
            <a:ext cx="539750" cy="17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200">
                <a:cs typeface="+mn-cs"/>
              </a:rPr>
              <a:t>Groupe</a:t>
            </a:r>
          </a:p>
        </p:txBody>
      </p:sp>
      <p:cxnSp>
        <p:nvCxnSpPr>
          <p:cNvPr id="17478" name="AutoShape 70"/>
          <p:cNvCxnSpPr>
            <a:cxnSpLocks noChangeShapeType="1"/>
            <a:stCxn id="17460" idx="2"/>
            <a:endCxn id="17473" idx="3"/>
          </p:cNvCxnSpPr>
          <p:nvPr/>
        </p:nvCxnSpPr>
        <p:spPr bwMode="auto">
          <a:xfrm rot="5400000">
            <a:off x="5793581" y="5255419"/>
            <a:ext cx="904875" cy="147638"/>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7479" name="Text Box 71"/>
          <p:cNvSpPr txBox="1">
            <a:spLocks noChangeArrowheads="1"/>
          </p:cNvSpPr>
          <p:nvPr/>
        </p:nvSpPr>
        <p:spPr bwMode="auto">
          <a:xfrm>
            <a:off x="6854825" y="5680075"/>
            <a:ext cx="3603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en-US" sz="1600" b="1">
                <a:cs typeface="+mn-cs"/>
              </a:rPr>
              <a:t>U/L</a:t>
            </a:r>
            <a:endParaRPr lang="en-US" sz="1600">
              <a:cs typeface="+mn-cs"/>
            </a:endParaRPr>
          </a:p>
        </p:txBody>
      </p:sp>
      <p:sp>
        <p:nvSpPr>
          <p:cNvPr id="17480" name="Rectangle 72"/>
          <p:cNvSpPr>
            <a:spLocks noChangeArrowheads="1"/>
          </p:cNvSpPr>
          <p:nvPr/>
        </p:nvSpPr>
        <p:spPr bwMode="auto">
          <a:xfrm>
            <a:off x="7221538" y="5507038"/>
            <a:ext cx="304800" cy="304800"/>
          </a:xfrm>
          <a:prstGeom prst="rect">
            <a:avLst/>
          </a:prstGeom>
          <a:solidFill>
            <a:srgbClr val="0066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66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17481" name="Rectangle 73"/>
          <p:cNvSpPr>
            <a:spLocks noChangeArrowheads="1"/>
          </p:cNvSpPr>
          <p:nvPr/>
        </p:nvSpPr>
        <p:spPr bwMode="auto">
          <a:xfrm>
            <a:off x="7221538" y="5867400"/>
            <a:ext cx="304800" cy="304800"/>
          </a:xfrm>
          <a:prstGeom prst="rect">
            <a:avLst/>
          </a:prstGeom>
          <a:solidFill>
            <a:srgbClr val="0066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66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17482" name="Text Box 74"/>
          <p:cNvSpPr txBox="1">
            <a:spLocks noChangeArrowheads="1"/>
          </p:cNvSpPr>
          <p:nvPr/>
        </p:nvSpPr>
        <p:spPr bwMode="auto">
          <a:xfrm>
            <a:off x="7610475" y="5561013"/>
            <a:ext cx="719138" cy="17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200">
                <a:cs typeface="+mn-cs"/>
              </a:rPr>
              <a:t>Universelle</a:t>
            </a:r>
          </a:p>
        </p:txBody>
      </p:sp>
      <p:sp>
        <p:nvSpPr>
          <p:cNvPr id="17483" name="Text Box 75"/>
          <p:cNvSpPr txBox="1">
            <a:spLocks noChangeArrowheads="1"/>
          </p:cNvSpPr>
          <p:nvPr/>
        </p:nvSpPr>
        <p:spPr bwMode="auto">
          <a:xfrm>
            <a:off x="7610475" y="5921375"/>
            <a:ext cx="539750" cy="17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200">
                <a:cs typeface="+mn-cs"/>
              </a:rPr>
              <a:t>Locale</a:t>
            </a:r>
          </a:p>
        </p:txBody>
      </p:sp>
      <p:cxnSp>
        <p:nvCxnSpPr>
          <p:cNvPr id="17484" name="AutoShape 76"/>
          <p:cNvCxnSpPr>
            <a:cxnSpLocks noChangeShapeType="1"/>
            <a:stCxn id="17461" idx="2"/>
            <a:endCxn id="17479" idx="1"/>
          </p:cNvCxnSpPr>
          <p:nvPr/>
        </p:nvCxnSpPr>
        <p:spPr bwMode="auto">
          <a:xfrm rot="16200000" flipH="1">
            <a:off x="6304756" y="5252244"/>
            <a:ext cx="925513" cy="174625"/>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7485" name="Text Box 77"/>
          <p:cNvSpPr txBox="1">
            <a:spLocks noChangeArrowheads="1"/>
          </p:cNvSpPr>
          <p:nvPr/>
        </p:nvSpPr>
        <p:spPr bwMode="auto">
          <a:xfrm>
            <a:off x="6321425" y="3505200"/>
            <a:ext cx="12239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200" b="1">
                <a:cs typeface="+mn-cs"/>
              </a:rPr>
              <a:t>Bit Adresse Universelle/Locale</a:t>
            </a:r>
          </a:p>
        </p:txBody>
      </p:sp>
      <p:cxnSp>
        <p:nvCxnSpPr>
          <p:cNvPr id="17486" name="AutoShape 78"/>
          <p:cNvCxnSpPr>
            <a:cxnSpLocks noChangeShapeType="1"/>
            <a:stCxn id="17425" idx="1"/>
            <a:endCxn id="17459" idx="0"/>
          </p:cNvCxnSpPr>
          <p:nvPr/>
        </p:nvCxnSpPr>
        <p:spPr bwMode="auto">
          <a:xfrm>
            <a:off x="179388" y="2265363"/>
            <a:ext cx="360362" cy="504825"/>
          </a:xfrm>
          <a:prstGeom prst="straightConnector1">
            <a:avLst/>
          </a:prstGeom>
          <a:noFill/>
          <a:ln w="9525">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487" name="AutoShape 79"/>
          <p:cNvCxnSpPr>
            <a:cxnSpLocks noChangeShapeType="1"/>
            <a:stCxn id="17435" idx="1"/>
            <a:endCxn id="17458" idx="0"/>
          </p:cNvCxnSpPr>
          <p:nvPr/>
        </p:nvCxnSpPr>
        <p:spPr bwMode="auto">
          <a:xfrm>
            <a:off x="1619250" y="2265363"/>
            <a:ext cx="3238500" cy="504825"/>
          </a:xfrm>
          <a:prstGeom prst="straightConnector1">
            <a:avLst/>
          </a:prstGeom>
          <a:noFill/>
          <a:ln w="9525">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488" name="AutoShape 80"/>
          <p:cNvCxnSpPr>
            <a:cxnSpLocks noChangeShapeType="1"/>
            <a:stCxn id="17485" idx="2"/>
            <a:endCxn id="17461" idx="0"/>
          </p:cNvCxnSpPr>
          <p:nvPr/>
        </p:nvCxnSpPr>
        <p:spPr bwMode="auto">
          <a:xfrm flipH="1">
            <a:off x="6680200" y="3865563"/>
            <a:ext cx="254000" cy="7064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7489" name="Text Box 81"/>
          <p:cNvSpPr txBox="1">
            <a:spLocks noChangeArrowheads="1"/>
          </p:cNvSpPr>
          <p:nvPr/>
        </p:nvSpPr>
        <p:spPr bwMode="auto">
          <a:xfrm>
            <a:off x="3500438" y="5041900"/>
            <a:ext cx="10795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200" b="1">
                <a:cs typeface="+mn-cs"/>
              </a:rPr>
              <a:t>Bit 0 de l</a:t>
            </a:r>
            <a:r>
              <a:rPr lang="ja-JP" altLang="fr-FR" sz="1200" b="1">
                <a:latin typeface="Arial"/>
                <a:cs typeface="+mn-cs"/>
              </a:rPr>
              <a:t>’</a:t>
            </a:r>
            <a:r>
              <a:rPr lang="fr-FR" sz="1200" b="1">
                <a:cs typeface="+mn-cs"/>
              </a:rPr>
              <a:t>octet 0</a:t>
            </a:r>
          </a:p>
        </p:txBody>
      </p:sp>
      <p:cxnSp>
        <p:nvCxnSpPr>
          <p:cNvPr id="17490" name="AutoShape 82"/>
          <p:cNvCxnSpPr>
            <a:cxnSpLocks noChangeShapeType="1"/>
            <a:stCxn id="17489" idx="3"/>
            <a:endCxn id="17460" idx="1"/>
          </p:cNvCxnSpPr>
          <p:nvPr/>
        </p:nvCxnSpPr>
        <p:spPr bwMode="auto">
          <a:xfrm flipV="1">
            <a:off x="4579938" y="4724400"/>
            <a:ext cx="1587500" cy="4254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7491" name="Text Box 83"/>
          <p:cNvSpPr txBox="1">
            <a:spLocks noChangeArrowheads="1"/>
          </p:cNvSpPr>
          <p:nvPr/>
        </p:nvSpPr>
        <p:spPr bwMode="auto">
          <a:xfrm>
            <a:off x="179388" y="5937250"/>
            <a:ext cx="223202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defRPr/>
            </a:pPr>
            <a:r>
              <a:rPr lang="en-US" sz="1400" b="1" smtClean="0">
                <a:cs typeface="+mn-cs"/>
              </a:rPr>
              <a:t>MAC</a:t>
            </a:r>
            <a:r>
              <a:rPr lang="en-US" sz="1400" b="1" smtClean="0">
                <a:cs typeface="+mn-cs"/>
                <a:sym typeface="Wingdings" charset="0"/>
              </a:rPr>
              <a:t></a:t>
            </a:r>
            <a:r>
              <a:rPr lang="en-US" sz="1400" b="1" smtClean="0">
                <a:cs typeface="+mn-cs"/>
              </a:rPr>
              <a:t>M</a:t>
            </a:r>
            <a:r>
              <a:rPr lang="en-US" sz="1400" smtClean="0">
                <a:cs typeface="+mn-cs"/>
              </a:rPr>
              <a:t>edia </a:t>
            </a:r>
            <a:r>
              <a:rPr lang="en-US" sz="1400" b="1" smtClean="0">
                <a:cs typeface="+mn-cs"/>
              </a:rPr>
              <a:t>A</a:t>
            </a:r>
            <a:r>
              <a:rPr lang="en-US" sz="1400" smtClean="0">
                <a:cs typeface="+mn-cs"/>
              </a:rPr>
              <a:t>ccess </a:t>
            </a:r>
            <a:r>
              <a:rPr lang="en-US" sz="1400" b="1" smtClean="0">
                <a:cs typeface="+mn-cs"/>
              </a:rPr>
              <a:t>C</a:t>
            </a:r>
            <a:r>
              <a:rPr lang="en-US" sz="1400" smtClean="0">
                <a:cs typeface="+mn-cs"/>
              </a:rPr>
              <a:t>ontrol</a:t>
            </a:r>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ate Placeholder 2"/>
          <p:cNvSpPr>
            <a:spLocks noGrp="1"/>
          </p:cNvSpPr>
          <p:nvPr>
            <p:ph type="dt" sz="quarter" idx="10"/>
          </p:nvPr>
        </p:nvSpPr>
        <p:spPr/>
        <p:txBody>
          <a:bodyPr/>
          <a:lstStyle/>
          <a:p>
            <a:pPr>
              <a:defRPr/>
            </a:pPr>
            <a:r>
              <a:rPr lang="fr-FR"/>
              <a:t>© </a:t>
            </a:r>
            <a:fld id="{DDF6BB5F-5016-8842-825B-D3F2E11CB018}" type="datetime1">
              <a:rPr lang="en-US"/>
              <a:pPr>
                <a:defRPr/>
              </a:pPr>
              <a:t>28/02/16</a:t>
            </a:fld>
            <a:r>
              <a:rPr lang="fr-FR"/>
              <a:t>, </a:t>
            </a:r>
          </a:p>
        </p:txBody>
      </p:sp>
      <p:sp>
        <p:nvSpPr>
          <p:cNvPr id="30" name="Footer Placeholder 3"/>
          <p:cNvSpPr>
            <a:spLocks noGrp="1"/>
          </p:cNvSpPr>
          <p:nvPr>
            <p:ph type="ftr" sz="quarter" idx="11"/>
          </p:nvPr>
        </p:nvSpPr>
        <p:spPr/>
        <p:txBody>
          <a:bodyPr/>
          <a:lstStyle/>
          <a:p>
            <a:pPr>
              <a:defRPr/>
            </a:pPr>
            <a:r>
              <a:rPr lang="fr-FR"/>
              <a:t>Georgios Arhodakis - Université Paris Dauphine</a:t>
            </a:r>
          </a:p>
        </p:txBody>
      </p:sp>
      <p:sp>
        <p:nvSpPr>
          <p:cNvPr id="31" name="Slide Number Placeholder 4"/>
          <p:cNvSpPr>
            <a:spLocks noGrp="1"/>
          </p:cNvSpPr>
          <p:nvPr>
            <p:ph type="sldNum" sz="quarter" idx="12"/>
          </p:nvPr>
        </p:nvSpPr>
        <p:spPr/>
        <p:txBody>
          <a:bodyPr/>
          <a:lstStyle/>
          <a:p>
            <a:pPr>
              <a:defRPr/>
            </a:pPr>
            <a:fld id="{EE42F2EE-10C2-254A-8946-C8F1ED636D80}" type="slidenum">
              <a:rPr lang="fr-FR"/>
              <a:pPr>
                <a:defRPr/>
              </a:pPr>
              <a:t>50</a:t>
            </a:fld>
            <a:endParaRPr lang="fr-FR"/>
          </a:p>
        </p:txBody>
      </p:sp>
      <p:sp>
        <p:nvSpPr>
          <p:cNvPr id="36866"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smtClean="0">
                <a:cs typeface="+mj-cs"/>
              </a:rPr>
              <a:t>Pseudo En-tête TCP</a:t>
            </a:r>
          </a:p>
        </p:txBody>
      </p:sp>
      <p:sp>
        <p:nvSpPr>
          <p:cNvPr id="36867" name="Text Box 3"/>
          <p:cNvSpPr txBox="1">
            <a:spLocks noChangeArrowheads="1"/>
          </p:cNvSpPr>
          <p:nvPr/>
        </p:nvSpPr>
        <p:spPr bwMode="auto">
          <a:xfrm>
            <a:off x="179388" y="1438275"/>
            <a:ext cx="8637587" cy="360363"/>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 IPv4 Source</a:t>
            </a:r>
          </a:p>
        </p:txBody>
      </p:sp>
      <p:sp>
        <p:nvSpPr>
          <p:cNvPr id="36868" name="Text Box 4"/>
          <p:cNvSpPr txBox="1">
            <a:spLocks noChangeArrowheads="1"/>
          </p:cNvSpPr>
          <p:nvPr/>
        </p:nvSpPr>
        <p:spPr bwMode="auto">
          <a:xfrm>
            <a:off x="2338388" y="2159000"/>
            <a:ext cx="2159000" cy="360363"/>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Protocole</a:t>
            </a:r>
          </a:p>
        </p:txBody>
      </p:sp>
      <p:sp>
        <p:nvSpPr>
          <p:cNvPr id="36869" name="Text Box 5"/>
          <p:cNvSpPr txBox="1">
            <a:spLocks noChangeArrowheads="1"/>
          </p:cNvSpPr>
          <p:nvPr/>
        </p:nvSpPr>
        <p:spPr bwMode="auto">
          <a:xfrm>
            <a:off x="179388" y="1798638"/>
            <a:ext cx="8637587"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 IPv4 Destination</a:t>
            </a:r>
          </a:p>
        </p:txBody>
      </p:sp>
      <p:sp>
        <p:nvSpPr>
          <p:cNvPr id="36870" name="Text Box 6"/>
          <p:cNvSpPr txBox="1">
            <a:spLocks noChangeArrowheads="1"/>
          </p:cNvSpPr>
          <p:nvPr/>
        </p:nvSpPr>
        <p:spPr bwMode="auto">
          <a:xfrm>
            <a:off x="4497388" y="2159000"/>
            <a:ext cx="4318000" cy="360363"/>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Longueur totale TCP</a:t>
            </a:r>
          </a:p>
        </p:txBody>
      </p:sp>
      <p:sp>
        <p:nvSpPr>
          <p:cNvPr id="36871" name="Text Box 7"/>
          <p:cNvSpPr txBox="1">
            <a:spLocks noChangeArrowheads="1"/>
          </p:cNvSpPr>
          <p:nvPr/>
        </p:nvSpPr>
        <p:spPr bwMode="auto">
          <a:xfrm>
            <a:off x="179388" y="2159000"/>
            <a:ext cx="2159000" cy="360363"/>
          </a:xfrm>
          <a:prstGeom prst="rect">
            <a:avLst/>
          </a:prstGeom>
          <a:solidFill>
            <a:srgbClr val="FF66FF"/>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0</a:t>
            </a:r>
          </a:p>
        </p:txBody>
      </p:sp>
      <p:sp>
        <p:nvSpPr>
          <p:cNvPr id="36872" name="Line 8"/>
          <p:cNvSpPr>
            <a:spLocks noChangeShapeType="1"/>
          </p:cNvSpPr>
          <p:nvPr/>
        </p:nvSpPr>
        <p:spPr bwMode="auto">
          <a:xfrm>
            <a:off x="8816975" y="2193925"/>
            <a:ext cx="0" cy="539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6873" name="Line 9"/>
          <p:cNvSpPr>
            <a:spLocks noChangeShapeType="1"/>
          </p:cNvSpPr>
          <p:nvPr/>
        </p:nvSpPr>
        <p:spPr bwMode="auto">
          <a:xfrm>
            <a:off x="179388" y="1187450"/>
            <a:ext cx="0" cy="1439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6874" name="Line 10"/>
          <p:cNvSpPr>
            <a:spLocks noChangeShapeType="1"/>
          </p:cNvSpPr>
          <p:nvPr/>
        </p:nvSpPr>
        <p:spPr bwMode="auto">
          <a:xfrm>
            <a:off x="2338388" y="2193925"/>
            <a:ext cx="0" cy="539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6875" name="Text Box 11"/>
          <p:cNvSpPr txBox="1">
            <a:spLocks noChangeArrowheads="1"/>
          </p:cNvSpPr>
          <p:nvPr/>
        </p:nvSpPr>
        <p:spPr bwMode="auto">
          <a:xfrm>
            <a:off x="971550" y="2625725"/>
            <a:ext cx="6826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a:cs typeface="+mn-cs"/>
              </a:rPr>
              <a:t>8 bits</a:t>
            </a:r>
          </a:p>
        </p:txBody>
      </p:sp>
      <p:sp>
        <p:nvSpPr>
          <p:cNvPr id="36876" name="Text Box 12"/>
          <p:cNvSpPr txBox="1">
            <a:spLocks noChangeArrowheads="1"/>
          </p:cNvSpPr>
          <p:nvPr/>
        </p:nvSpPr>
        <p:spPr bwMode="auto">
          <a:xfrm>
            <a:off x="6297613" y="2625725"/>
            <a:ext cx="6826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a:cs typeface="+mn-cs"/>
              </a:rPr>
              <a:t>16 bits</a:t>
            </a:r>
          </a:p>
        </p:txBody>
      </p:sp>
      <p:sp>
        <p:nvSpPr>
          <p:cNvPr id="36877" name="Text Box 13"/>
          <p:cNvSpPr txBox="1">
            <a:spLocks noChangeArrowheads="1"/>
          </p:cNvSpPr>
          <p:nvPr/>
        </p:nvSpPr>
        <p:spPr bwMode="auto">
          <a:xfrm>
            <a:off x="4138613" y="1079500"/>
            <a:ext cx="6826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a:cs typeface="+mn-cs"/>
              </a:rPr>
              <a:t>32 bits</a:t>
            </a:r>
          </a:p>
        </p:txBody>
      </p:sp>
      <p:sp>
        <p:nvSpPr>
          <p:cNvPr id="36878" name="Line 14"/>
          <p:cNvSpPr>
            <a:spLocks noChangeShapeType="1"/>
          </p:cNvSpPr>
          <p:nvPr/>
        </p:nvSpPr>
        <p:spPr bwMode="auto">
          <a:xfrm>
            <a:off x="179388" y="2193925"/>
            <a:ext cx="0" cy="53975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36879" name="AutoShape 15"/>
          <p:cNvCxnSpPr>
            <a:cxnSpLocks noChangeShapeType="1"/>
            <a:stCxn id="36875" idx="1"/>
            <a:endCxn id="36878" idx="1"/>
          </p:cNvCxnSpPr>
          <p:nvPr/>
        </p:nvCxnSpPr>
        <p:spPr bwMode="auto">
          <a:xfrm flipH="1">
            <a:off x="179388" y="2732088"/>
            <a:ext cx="792162"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6880" name="AutoShape 16"/>
          <p:cNvCxnSpPr>
            <a:cxnSpLocks noChangeShapeType="1"/>
            <a:stCxn id="36875" idx="3"/>
            <a:endCxn id="36874" idx="1"/>
          </p:cNvCxnSpPr>
          <p:nvPr/>
        </p:nvCxnSpPr>
        <p:spPr bwMode="auto">
          <a:xfrm>
            <a:off x="1654175" y="2732088"/>
            <a:ext cx="684213"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6881" name="AutoShape 17"/>
          <p:cNvCxnSpPr>
            <a:cxnSpLocks noChangeShapeType="1"/>
            <a:stCxn id="36876" idx="1"/>
            <a:endCxn id="36886" idx="1"/>
          </p:cNvCxnSpPr>
          <p:nvPr/>
        </p:nvCxnSpPr>
        <p:spPr bwMode="auto">
          <a:xfrm flipH="1">
            <a:off x="4497388" y="2732088"/>
            <a:ext cx="1800225"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6882" name="AutoShape 18"/>
          <p:cNvCxnSpPr>
            <a:cxnSpLocks noChangeShapeType="1"/>
            <a:stCxn id="36876" idx="3"/>
            <a:endCxn id="36872" idx="1"/>
          </p:cNvCxnSpPr>
          <p:nvPr/>
        </p:nvCxnSpPr>
        <p:spPr bwMode="auto">
          <a:xfrm>
            <a:off x="6980238" y="2732088"/>
            <a:ext cx="1836737"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6883" name="Line 19"/>
          <p:cNvSpPr>
            <a:spLocks noChangeShapeType="1"/>
          </p:cNvSpPr>
          <p:nvPr/>
        </p:nvSpPr>
        <p:spPr bwMode="auto">
          <a:xfrm>
            <a:off x="8816975" y="1187450"/>
            <a:ext cx="0" cy="1439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36884" name="AutoShape 20"/>
          <p:cNvCxnSpPr>
            <a:cxnSpLocks noChangeShapeType="1"/>
            <a:stCxn id="36877" idx="1"/>
            <a:endCxn id="36873" idx="0"/>
          </p:cNvCxnSpPr>
          <p:nvPr/>
        </p:nvCxnSpPr>
        <p:spPr bwMode="auto">
          <a:xfrm flipH="1">
            <a:off x="179388" y="1185863"/>
            <a:ext cx="3959225"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6885" name="AutoShape 21"/>
          <p:cNvCxnSpPr>
            <a:cxnSpLocks noChangeShapeType="1"/>
            <a:stCxn id="36877" idx="3"/>
            <a:endCxn id="36883" idx="0"/>
          </p:cNvCxnSpPr>
          <p:nvPr/>
        </p:nvCxnSpPr>
        <p:spPr bwMode="auto">
          <a:xfrm>
            <a:off x="4821238" y="1185863"/>
            <a:ext cx="3995737"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6886" name="Line 22"/>
          <p:cNvSpPr>
            <a:spLocks noChangeShapeType="1"/>
          </p:cNvSpPr>
          <p:nvPr/>
        </p:nvSpPr>
        <p:spPr bwMode="auto">
          <a:xfrm>
            <a:off x="4497388" y="2193925"/>
            <a:ext cx="0" cy="539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36887" name="Text Box 23"/>
          <p:cNvSpPr txBox="1">
            <a:spLocks noChangeArrowheads="1"/>
          </p:cNvSpPr>
          <p:nvPr/>
        </p:nvSpPr>
        <p:spPr bwMode="auto">
          <a:xfrm>
            <a:off x="3130550" y="2625725"/>
            <a:ext cx="6826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a:cs typeface="+mn-cs"/>
              </a:rPr>
              <a:t>8 bits</a:t>
            </a:r>
          </a:p>
        </p:txBody>
      </p:sp>
      <p:cxnSp>
        <p:nvCxnSpPr>
          <p:cNvPr id="36888" name="AutoShape 24"/>
          <p:cNvCxnSpPr>
            <a:cxnSpLocks noChangeShapeType="1"/>
            <a:stCxn id="36887" idx="1"/>
            <a:endCxn id="36874" idx="1"/>
          </p:cNvCxnSpPr>
          <p:nvPr/>
        </p:nvCxnSpPr>
        <p:spPr bwMode="auto">
          <a:xfrm flipH="1">
            <a:off x="2338388" y="2732088"/>
            <a:ext cx="792162"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6889" name="AutoShape 25"/>
          <p:cNvCxnSpPr>
            <a:cxnSpLocks noChangeShapeType="1"/>
            <a:stCxn id="36887" idx="3"/>
            <a:endCxn id="36886" idx="1"/>
          </p:cNvCxnSpPr>
          <p:nvPr/>
        </p:nvCxnSpPr>
        <p:spPr bwMode="auto">
          <a:xfrm>
            <a:off x="3813175" y="2732088"/>
            <a:ext cx="684213"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6890" name="Text Box 26"/>
          <p:cNvSpPr txBox="1">
            <a:spLocks noChangeArrowheads="1"/>
          </p:cNvSpPr>
          <p:nvPr/>
        </p:nvSpPr>
        <p:spPr bwMode="auto">
          <a:xfrm>
            <a:off x="179388" y="3238500"/>
            <a:ext cx="874553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2000">
                <a:cs typeface="+mn-cs"/>
              </a:rPr>
              <a:t>Pseudo en-tête TCP nécessaire pour le calcul de la séquence de contrôle. Son usage permet de vérifier que le segment TCP a atteint la bonne destination (</a:t>
            </a:r>
            <a:r>
              <a:rPr lang="fr-FR" sz="2000" i="1">
                <a:cs typeface="+mn-cs"/>
              </a:rPr>
              <a:t>destination recherchée</a:t>
            </a:r>
            <a:r>
              <a:rPr lang="fr-FR" sz="2000">
                <a:cs typeface="+mn-cs"/>
              </a:rPr>
              <a:t>) </a:t>
            </a:r>
          </a:p>
        </p:txBody>
      </p:sp>
      <p:sp>
        <p:nvSpPr>
          <p:cNvPr id="36891" name="Text Box 27"/>
          <p:cNvSpPr txBox="1">
            <a:spLocks noChangeArrowheads="1"/>
          </p:cNvSpPr>
          <p:nvPr/>
        </p:nvSpPr>
        <p:spPr bwMode="auto">
          <a:xfrm>
            <a:off x="179388" y="4318000"/>
            <a:ext cx="87455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2000" b="1">
                <a:cs typeface="+mn-cs"/>
              </a:rPr>
              <a:t>Protocole</a:t>
            </a:r>
            <a:r>
              <a:rPr lang="fr-FR" sz="2000">
                <a:cs typeface="+mn-cs"/>
              </a:rPr>
              <a:t>: type de protocole IP (6 pour TCP)</a:t>
            </a:r>
          </a:p>
        </p:txBody>
      </p:sp>
      <p:sp>
        <p:nvSpPr>
          <p:cNvPr id="36892" name="Text Box 28"/>
          <p:cNvSpPr txBox="1">
            <a:spLocks noChangeArrowheads="1"/>
          </p:cNvSpPr>
          <p:nvPr/>
        </p:nvSpPr>
        <p:spPr bwMode="auto">
          <a:xfrm>
            <a:off x="179388" y="4857750"/>
            <a:ext cx="8745537" cy="61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2000" b="1">
                <a:cs typeface="+mn-cs"/>
              </a:rPr>
              <a:t>Longueur</a:t>
            </a:r>
            <a:r>
              <a:rPr lang="fr-FR" sz="2000">
                <a:cs typeface="+mn-cs"/>
              </a:rPr>
              <a:t>: la taille du segment TCP plus la taille de l</a:t>
            </a:r>
            <a:r>
              <a:rPr lang="ja-JP" altLang="fr-FR" sz="2000">
                <a:latin typeface="Arial"/>
                <a:cs typeface="+mn-cs"/>
              </a:rPr>
              <a:t>’</a:t>
            </a:r>
            <a:r>
              <a:rPr lang="fr-FR" sz="2000">
                <a:cs typeface="+mn-cs"/>
              </a:rPr>
              <a:t>en-tête TCP (la taille du pseudo en-tête n</a:t>
            </a:r>
            <a:r>
              <a:rPr lang="ja-JP" altLang="fr-FR" sz="2000">
                <a:latin typeface="Arial"/>
                <a:cs typeface="+mn-cs"/>
              </a:rPr>
              <a:t>’</a:t>
            </a:r>
            <a:r>
              <a:rPr lang="fr-FR" sz="2000">
                <a:cs typeface="+mn-cs"/>
              </a:rPr>
              <a:t>est pas incluse)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Date Placeholder 2"/>
          <p:cNvSpPr>
            <a:spLocks noGrp="1"/>
          </p:cNvSpPr>
          <p:nvPr>
            <p:ph type="dt" sz="quarter" idx="10"/>
          </p:nvPr>
        </p:nvSpPr>
        <p:spPr/>
        <p:txBody>
          <a:bodyPr/>
          <a:lstStyle/>
          <a:p>
            <a:pPr>
              <a:defRPr/>
            </a:pPr>
            <a:r>
              <a:rPr lang="fr-FR"/>
              <a:t>© </a:t>
            </a:r>
            <a:fld id="{4A31C224-8EDB-DB49-AEA5-66F9C77FFCA0}" type="datetime1">
              <a:rPr lang="en-US"/>
              <a:pPr>
                <a:defRPr/>
              </a:pPr>
              <a:t>28/02/16</a:t>
            </a:fld>
            <a:r>
              <a:rPr lang="fr-FR"/>
              <a:t>, </a:t>
            </a:r>
          </a:p>
        </p:txBody>
      </p:sp>
      <p:sp>
        <p:nvSpPr>
          <p:cNvPr id="22" name="Footer Placeholder 3"/>
          <p:cNvSpPr>
            <a:spLocks noGrp="1"/>
          </p:cNvSpPr>
          <p:nvPr>
            <p:ph type="ftr" sz="quarter" idx="11"/>
          </p:nvPr>
        </p:nvSpPr>
        <p:spPr/>
        <p:txBody>
          <a:bodyPr/>
          <a:lstStyle/>
          <a:p>
            <a:pPr>
              <a:defRPr/>
            </a:pPr>
            <a:r>
              <a:rPr lang="fr-FR"/>
              <a:t>Georgios Arhodakis - Université Paris Dauphine</a:t>
            </a:r>
          </a:p>
        </p:txBody>
      </p:sp>
      <p:sp>
        <p:nvSpPr>
          <p:cNvPr id="23" name="Slide Number Placeholder 4"/>
          <p:cNvSpPr>
            <a:spLocks noGrp="1"/>
          </p:cNvSpPr>
          <p:nvPr>
            <p:ph type="sldNum" sz="quarter" idx="12"/>
          </p:nvPr>
        </p:nvSpPr>
        <p:spPr/>
        <p:txBody>
          <a:bodyPr/>
          <a:lstStyle/>
          <a:p>
            <a:pPr>
              <a:defRPr/>
            </a:pPr>
            <a:fld id="{4112620F-86A7-2147-BC9E-8E5A02301CF4}" type="slidenum">
              <a:rPr lang="fr-FR"/>
              <a:pPr>
                <a:defRPr/>
              </a:pPr>
              <a:t>51</a:t>
            </a:fld>
            <a:endParaRPr lang="fr-FR"/>
          </a:p>
        </p:txBody>
      </p:sp>
      <p:sp>
        <p:nvSpPr>
          <p:cNvPr id="44034"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smtClean="0">
                <a:cs typeface="+mj-cs"/>
              </a:rPr>
              <a:t>Options TCP (</a:t>
            </a:r>
            <a:r>
              <a:rPr lang="fr-FR" sz="4000" i="1" smtClean="0">
                <a:cs typeface="+mj-cs"/>
              </a:rPr>
              <a:t>Format</a:t>
            </a:r>
            <a:r>
              <a:rPr lang="fr-FR" sz="4000" smtClean="0">
                <a:cs typeface="+mj-cs"/>
              </a:rPr>
              <a:t>)</a:t>
            </a:r>
          </a:p>
        </p:txBody>
      </p:sp>
      <p:sp>
        <p:nvSpPr>
          <p:cNvPr id="44067" name="Text Box 35"/>
          <p:cNvSpPr txBox="1">
            <a:spLocks noChangeArrowheads="1"/>
          </p:cNvSpPr>
          <p:nvPr/>
        </p:nvSpPr>
        <p:spPr bwMode="auto">
          <a:xfrm>
            <a:off x="179388" y="1079500"/>
            <a:ext cx="4246562"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600" b="1">
                <a:cs typeface="+mn-cs"/>
              </a:rPr>
              <a:t>Format 1:</a:t>
            </a:r>
            <a:r>
              <a:rPr lang="fr-FR" sz="1600">
                <a:cs typeface="+mn-cs"/>
              </a:rPr>
              <a:t> Unique octet précisant le Type d</a:t>
            </a:r>
            <a:r>
              <a:rPr lang="ja-JP" altLang="fr-FR" sz="1600">
                <a:latin typeface="Arial"/>
                <a:cs typeface="+mn-cs"/>
              </a:rPr>
              <a:t>’</a:t>
            </a:r>
            <a:r>
              <a:rPr lang="fr-FR" sz="1600">
                <a:cs typeface="+mn-cs"/>
              </a:rPr>
              <a:t>Option</a:t>
            </a:r>
          </a:p>
        </p:txBody>
      </p:sp>
      <p:sp>
        <p:nvSpPr>
          <p:cNvPr id="44068" name="Text Box 36"/>
          <p:cNvSpPr txBox="1">
            <a:spLocks noChangeArrowheads="1"/>
          </p:cNvSpPr>
          <p:nvPr/>
        </p:nvSpPr>
        <p:spPr bwMode="auto">
          <a:xfrm>
            <a:off x="179388" y="1978025"/>
            <a:ext cx="7916862"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600" b="1">
                <a:cs typeface="+mn-cs"/>
              </a:rPr>
              <a:t>Format 2:</a:t>
            </a:r>
            <a:r>
              <a:rPr lang="fr-FR" sz="1600">
                <a:cs typeface="+mn-cs"/>
              </a:rPr>
              <a:t> Trois octets (Type d</a:t>
            </a:r>
            <a:r>
              <a:rPr lang="ja-JP" altLang="fr-FR" sz="1600">
                <a:latin typeface="Arial"/>
                <a:cs typeface="+mn-cs"/>
              </a:rPr>
              <a:t>’</a:t>
            </a:r>
            <a:r>
              <a:rPr lang="fr-FR" sz="1600">
                <a:cs typeface="+mn-cs"/>
              </a:rPr>
              <a:t>option, longueur en nb d</a:t>
            </a:r>
            <a:r>
              <a:rPr lang="ja-JP" altLang="fr-FR" sz="1600">
                <a:latin typeface="Arial"/>
                <a:cs typeface="+mn-cs"/>
              </a:rPr>
              <a:t>’</a:t>
            </a:r>
            <a:r>
              <a:rPr lang="fr-FR" sz="1600">
                <a:cs typeface="+mn-cs"/>
              </a:rPr>
              <a:t>octets de l</a:t>
            </a:r>
            <a:r>
              <a:rPr lang="ja-JP" altLang="fr-FR" sz="1600">
                <a:latin typeface="Arial"/>
                <a:cs typeface="+mn-cs"/>
              </a:rPr>
              <a:t>’</a:t>
            </a:r>
            <a:r>
              <a:rPr lang="fr-FR" sz="1600">
                <a:cs typeface="+mn-cs"/>
              </a:rPr>
              <a:t>option, données de l</a:t>
            </a:r>
            <a:r>
              <a:rPr lang="ja-JP" altLang="fr-FR" sz="1600">
                <a:latin typeface="Arial"/>
                <a:cs typeface="+mn-cs"/>
              </a:rPr>
              <a:t>’</a:t>
            </a:r>
            <a:r>
              <a:rPr lang="fr-FR" sz="1600">
                <a:cs typeface="+mn-cs"/>
              </a:rPr>
              <a:t>option)</a:t>
            </a:r>
          </a:p>
        </p:txBody>
      </p:sp>
      <p:sp>
        <p:nvSpPr>
          <p:cNvPr id="44069" name="Text Box 37"/>
          <p:cNvSpPr txBox="1">
            <a:spLocks noChangeArrowheads="1"/>
          </p:cNvSpPr>
          <p:nvPr/>
        </p:nvSpPr>
        <p:spPr bwMode="auto">
          <a:xfrm>
            <a:off x="898525" y="2338388"/>
            <a:ext cx="2159000"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800">
                <a:cs typeface="+mn-cs"/>
              </a:rPr>
              <a:t>Type d</a:t>
            </a:r>
            <a:r>
              <a:rPr lang="ja-JP" altLang="fr-FR" sz="1800">
                <a:latin typeface="Arial"/>
                <a:cs typeface="+mn-cs"/>
              </a:rPr>
              <a:t>’</a:t>
            </a:r>
            <a:r>
              <a:rPr lang="fr-FR" sz="1800">
                <a:cs typeface="+mn-cs"/>
              </a:rPr>
              <a:t>option</a:t>
            </a:r>
          </a:p>
        </p:txBody>
      </p:sp>
      <p:sp>
        <p:nvSpPr>
          <p:cNvPr id="44070" name="Text Box 38"/>
          <p:cNvSpPr txBox="1">
            <a:spLocks noChangeArrowheads="1"/>
          </p:cNvSpPr>
          <p:nvPr/>
        </p:nvSpPr>
        <p:spPr bwMode="auto">
          <a:xfrm>
            <a:off x="3059113" y="2338388"/>
            <a:ext cx="2159000"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800">
                <a:cs typeface="+mn-cs"/>
              </a:rPr>
              <a:t>Longueur de l</a:t>
            </a:r>
            <a:r>
              <a:rPr lang="ja-JP" altLang="fr-FR" sz="1800">
                <a:latin typeface="Arial"/>
                <a:cs typeface="+mn-cs"/>
              </a:rPr>
              <a:t>’</a:t>
            </a:r>
            <a:r>
              <a:rPr lang="fr-FR" sz="1800">
                <a:cs typeface="+mn-cs"/>
              </a:rPr>
              <a:t>option</a:t>
            </a:r>
          </a:p>
        </p:txBody>
      </p:sp>
      <p:sp>
        <p:nvSpPr>
          <p:cNvPr id="44071" name="Text Box 39"/>
          <p:cNvSpPr txBox="1">
            <a:spLocks noChangeArrowheads="1"/>
          </p:cNvSpPr>
          <p:nvPr/>
        </p:nvSpPr>
        <p:spPr bwMode="auto">
          <a:xfrm>
            <a:off x="5218113" y="2338388"/>
            <a:ext cx="2159000"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800">
                <a:cs typeface="+mn-cs"/>
              </a:rPr>
              <a:t>Données de l</a:t>
            </a:r>
            <a:r>
              <a:rPr lang="ja-JP" altLang="fr-FR" sz="1800">
                <a:latin typeface="Arial"/>
                <a:cs typeface="+mn-cs"/>
              </a:rPr>
              <a:t>’</a:t>
            </a:r>
            <a:r>
              <a:rPr lang="fr-FR" sz="1800">
                <a:cs typeface="+mn-cs"/>
              </a:rPr>
              <a:t>option</a:t>
            </a:r>
          </a:p>
        </p:txBody>
      </p:sp>
      <p:sp>
        <p:nvSpPr>
          <p:cNvPr id="44072" name="Text Box 40"/>
          <p:cNvSpPr txBox="1">
            <a:spLocks noChangeArrowheads="1"/>
          </p:cNvSpPr>
          <p:nvPr/>
        </p:nvSpPr>
        <p:spPr bwMode="auto">
          <a:xfrm>
            <a:off x="898525" y="1438275"/>
            <a:ext cx="2159000" cy="360363"/>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800">
                <a:cs typeface="+mn-cs"/>
              </a:rPr>
              <a:t>Type d</a:t>
            </a:r>
            <a:r>
              <a:rPr lang="ja-JP" altLang="fr-FR" sz="1800">
                <a:latin typeface="Arial"/>
                <a:cs typeface="+mn-cs"/>
              </a:rPr>
              <a:t>’</a:t>
            </a:r>
            <a:r>
              <a:rPr lang="fr-FR" sz="1800">
                <a:cs typeface="+mn-cs"/>
              </a:rPr>
              <a:t>option</a:t>
            </a:r>
          </a:p>
        </p:txBody>
      </p:sp>
      <p:sp>
        <p:nvSpPr>
          <p:cNvPr id="44075" name="Text Box 43"/>
          <p:cNvSpPr txBox="1">
            <a:spLocks noChangeArrowheads="1"/>
          </p:cNvSpPr>
          <p:nvPr/>
        </p:nvSpPr>
        <p:spPr bwMode="auto">
          <a:xfrm>
            <a:off x="179388" y="3598863"/>
            <a:ext cx="4498975"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600" b="1">
                <a:cs typeface="+mn-cs"/>
              </a:rPr>
              <a:t>Type 0:</a:t>
            </a:r>
            <a:r>
              <a:rPr lang="fr-FR" sz="1600">
                <a:cs typeface="+mn-cs"/>
              </a:rPr>
              <a:t> Fin de la liste des options (</a:t>
            </a:r>
            <a:r>
              <a:rPr lang="fr-FR" sz="1600" i="1">
                <a:cs typeface="+mn-cs"/>
              </a:rPr>
              <a:t>End of Option List</a:t>
            </a:r>
            <a:r>
              <a:rPr lang="fr-FR" sz="1600">
                <a:cs typeface="+mn-cs"/>
              </a:rPr>
              <a:t>)</a:t>
            </a:r>
          </a:p>
        </p:txBody>
      </p:sp>
      <p:sp>
        <p:nvSpPr>
          <p:cNvPr id="44076" name="Text Box 44"/>
          <p:cNvSpPr txBox="1">
            <a:spLocks noChangeArrowheads="1"/>
          </p:cNvSpPr>
          <p:nvPr/>
        </p:nvSpPr>
        <p:spPr bwMode="auto">
          <a:xfrm>
            <a:off x="179388" y="4318000"/>
            <a:ext cx="7808912"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600" b="1">
                <a:cs typeface="+mn-cs"/>
              </a:rPr>
              <a:t>Type 1:</a:t>
            </a:r>
            <a:r>
              <a:rPr lang="fr-FR" sz="1600">
                <a:cs typeface="+mn-cs"/>
              </a:rPr>
              <a:t> Pas d</a:t>
            </a:r>
            <a:r>
              <a:rPr lang="ja-JP" altLang="fr-FR" sz="1600">
                <a:latin typeface="Arial"/>
                <a:cs typeface="+mn-cs"/>
              </a:rPr>
              <a:t>’</a:t>
            </a:r>
            <a:r>
              <a:rPr lang="fr-FR" sz="1600">
                <a:cs typeface="+mn-cs"/>
              </a:rPr>
              <a:t>opération. Utilisé essentiellement pour l</a:t>
            </a:r>
            <a:r>
              <a:rPr lang="ja-JP" altLang="fr-FR" sz="1600">
                <a:latin typeface="Arial"/>
                <a:cs typeface="+mn-cs"/>
              </a:rPr>
              <a:t>’</a:t>
            </a:r>
            <a:r>
              <a:rPr lang="fr-FR" sz="1600">
                <a:cs typeface="+mn-cs"/>
              </a:rPr>
              <a:t>alignement sur des frontières de 32 bits.</a:t>
            </a:r>
          </a:p>
        </p:txBody>
      </p:sp>
      <p:sp>
        <p:nvSpPr>
          <p:cNvPr id="44082" name="Text Box 50"/>
          <p:cNvSpPr txBox="1">
            <a:spLocks noChangeArrowheads="1"/>
          </p:cNvSpPr>
          <p:nvPr/>
        </p:nvSpPr>
        <p:spPr bwMode="auto">
          <a:xfrm>
            <a:off x="179388" y="5037138"/>
            <a:ext cx="88122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600" b="1">
                <a:cs typeface="+mn-cs"/>
              </a:rPr>
              <a:t>Type 4:</a:t>
            </a:r>
            <a:r>
              <a:rPr lang="fr-FR" sz="1600">
                <a:cs typeface="+mn-cs"/>
              </a:rPr>
              <a:t> </a:t>
            </a:r>
            <a:r>
              <a:rPr lang="fr-FR" sz="1600" b="1" i="1">
                <a:cs typeface="+mn-cs"/>
              </a:rPr>
              <a:t>M</a:t>
            </a:r>
            <a:r>
              <a:rPr lang="fr-FR" sz="1600" i="1">
                <a:cs typeface="+mn-cs"/>
              </a:rPr>
              <a:t>aximum </a:t>
            </a:r>
            <a:r>
              <a:rPr lang="fr-FR" sz="1600" b="1" i="1">
                <a:cs typeface="+mn-cs"/>
              </a:rPr>
              <a:t>S</a:t>
            </a:r>
            <a:r>
              <a:rPr lang="fr-FR" sz="1600" i="1">
                <a:cs typeface="+mn-cs"/>
              </a:rPr>
              <a:t>egment </a:t>
            </a:r>
            <a:r>
              <a:rPr lang="fr-FR" sz="1600" b="1" i="1">
                <a:cs typeface="+mn-cs"/>
              </a:rPr>
              <a:t>S</a:t>
            </a:r>
            <a:r>
              <a:rPr lang="fr-FR" sz="1600" i="1">
                <a:cs typeface="+mn-cs"/>
              </a:rPr>
              <a:t>ize</a:t>
            </a:r>
            <a:r>
              <a:rPr lang="fr-FR" sz="1600">
                <a:cs typeface="+mn-cs"/>
              </a:rPr>
              <a:t> (MSS) – </a:t>
            </a:r>
            <a:r>
              <a:rPr lang="fr-FR" sz="1600" i="1">
                <a:cs typeface="+mn-cs"/>
              </a:rPr>
              <a:t>Format 2</a:t>
            </a:r>
            <a:r>
              <a:rPr lang="fr-FR" sz="1600">
                <a:cs typeface="+mn-cs"/>
              </a:rPr>
              <a:t>. 4 octets (1 octet pour le type de l</a:t>
            </a:r>
            <a:r>
              <a:rPr lang="ja-JP" altLang="fr-FR" sz="1600">
                <a:latin typeface="Arial"/>
                <a:cs typeface="+mn-cs"/>
              </a:rPr>
              <a:t>’</a:t>
            </a:r>
            <a:r>
              <a:rPr lang="fr-FR" sz="1600">
                <a:cs typeface="+mn-cs"/>
              </a:rPr>
              <a:t>option, 1 octet pour la longueur de l</a:t>
            </a:r>
            <a:r>
              <a:rPr lang="ja-JP" altLang="fr-FR" sz="1600">
                <a:latin typeface="Arial"/>
                <a:cs typeface="+mn-cs"/>
              </a:rPr>
              <a:t>’</a:t>
            </a:r>
            <a:r>
              <a:rPr lang="fr-FR" sz="1600">
                <a:cs typeface="+mn-cs"/>
              </a:rPr>
              <a:t>option et 2 octets pour la valeur de l</a:t>
            </a:r>
            <a:r>
              <a:rPr lang="ja-JP" altLang="fr-FR" sz="1600">
                <a:latin typeface="Arial"/>
                <a:cs typeface="+mn-cs"/>
              </a:rPr>
              <a:t>’</a:t>
            </a:r>
            <a:r>
              <a:rPr lang="fr-FR" sz="1600">
                <a:cs typeface="+mn-cs"/>
              </a:rPr>
              <a:t>option).</a:t>
            </a:r>
          </a:p>
        </p:txBody>
      </p:sp>
      <p:sp>
        <p:nvSpPr>
          <p:cNvPr id="44083" name="Line 51"/>
          <p:cNvSpPr>
            <a:spLocks noChangeShapeType="1"/>
          </p:cNvSpPr>
          <p:nvPr/>
        </p:nvSpPr>
        <p:spPr bwMode="auto">
          <a:xfrm>
            <a:off x="179388" y="3057525"/>
            <a:ext cx="88169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44084" name="Text Box 52"/>
          <p:cNvSpPr txBox="1">
            <a:spLocks noChangeArrowheads="1"/>
          </p:cNvSpPr>
          <p:nvPr/>
        </p:nvSpPr>
        <p:spPr bwMode="auto">
          <a:xfrm>
            <a:off x="898525" y="3957638"/>
            <a:ext cx="86360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0000 0000</a:t>
            </a:r>
            <a:endParaRPr lang="fr-FR" sz="1600">
              <a:cs typeface="+mn-cs"/>
            </a:endParaRPr>
          </a:p>
        </p:txBody>
      </p:sp>
      <p:sp>
        <p:nvSpPr>
          <p:cNvPr id="44085" name="Text Box 53"/>
          <p:cNvSpPr txBox="1">
            <a:spLocks noChangeArrowheads="1"/>
          </p:cNvSpPr>
          <p:nvPr/>
        </p:nvSpPr>
        <p:spPr bwMode="auto">
          <a:xfrm>
            <a:off x="898525" y="4678363"/>
            <a:ext cx="86360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0000 0001</a:t>
            </a:r>
            <a:endParaRPr lang="fr-FR" sz="1600">
              <a:cs typeface="+mn-cs"/>
            </a:endParaRPr>
          </a:p>
        </p:txBody>
      </p:sp>
      <p:sp>
        <p:nvSpPr>
          <p:cNvPr id="44086" name="Text Box 54"/>
          <p:cNvSpPr txBox="1">
            <a:spLocks noChangeArrowheads="1"/>
          </p:cNvSpPr>
          <p:nvPr/>
        </p:nvSpPr>
        <p:spPr bwMode="auto">
          <a:xfrm>
            <a:off x="898525" y="5576888"/>
            <a:ext cx="86360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00000010</a:t>
            </a:r>
            <a:endParaRPr lang="fr-FR" sz="1600">
              <a:cs typeface="+mn-cs"/>
            </a:endParaRPr>
          </a:p>
        </p:txBody>
      </p:sp>
      <p:sp>
        <p:nvSpPr>
          <p:cNvPr id="44087" name="Text Box 55"/>
          <p:cNvSpPr txBox="1">
            <a:spLocks noChangeArrowheads="1"/>
          </p:cNvSpPr>
          <p:nvPr/>
        </p:nvSpPr>
        <p:spPr bwMode="auto">
          <a:xfrm>
            <a:off x="1798638" y="5576888"/>
            <a:ext cx="86360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cs typeface="+mn-cs"/>
              </a:rPr>
              <a:t>00000100</a:t>
            </a:r>
            <a:endParaRPr lang="fr-FR" sz="1600">
              <a:cs typeface="+mn-cs"/>
            </a:endParaRPr>
          </a:p>
        </p:txBody>
      </p:sp>
      <p:sp>
        <p:nvSpPr>
          <p:cNvPr id="44088" name="Text Box 56"/>
          <p:cNvSpPr txBox="1">
            <a:spLocks noChangeArrowheads="1"/>
          </p:cNvSpPr>
          <p:nvPr/>
        </p:nvSpPr>
        <p:spPr bwMode="auto">
          <a:xfrm>
            <a:off x="2698750" y="5576888"/>
            <a:ext cx="1366838"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b="1">
                <a:solidFill>
                  <a:schemeClr val="accent2"/>
                </a:solidFill>
                <a:cs typeface="+mn-cs"/>
              </a:rPr>
              <a:t>--------</a:t>
            </a:r>
            <a:r>
              <a:rPr lang="fr-FR" sz="1600" b="1">
                <a:cs typeface="+mn-cs"/>
              </a:rPr>
              <a:t>  </a:t>
            </a:r>
            <a:r>
              <a:rPr lang="fr-FR" sz="1600" b="1">
                <a:solidFill>
                  <a:srgbClr val="FF3300"/>
                </a:solidFill>
                <a:cs typeface="+mn-cs"/>
              </a:rPr>
              <a:t>--------</a:t>
            </a:r>
            <a:endParaRPr lang="fr-FR" sz="1600">
              <a:solidFill>
                <a:srgbClr val="FF3300"/>
              </a:solidFill>
              <a:cs typeface="+mn-cs"/>
            </a:endParaRPr>
          </a:p>
        </p:txBody>
      </p:sp>
      <p:sp>
        <p:nvSpPr>
          <p:cNvPr id="44090" name="Text Box 58"/>
          <p:cNvSpPr txBox="1">
            <a:spLocks noChangeArrowheads="1"/>
          </p:cNvSpPr>
          <p:nvPr/>
        </p:nvSpPr>
        <p:spPr bwMode="auto">
          <a:xfrm>
            <a:off x="2698750" y="5867400"/>
            <a:ext cx="12954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0" rIns="0" bIns="0" anchor="ctr"/>
          <a:lstStyle/>
          <a:p>
            <a:pPr>
              <a:defRPr/>
            </a:pPr>
            <a:r>
              <a:rPr lang="fr-FR" sz="1600">
                <a:cs typeface="+mn-cs"/>
              </a:rPr>
              <a:t>Max Seg. Size</a:t>
            </a:r>
          </a:p>
        </p:txBody>
      </p:sp>
      <p:sp>
        <p:nvSpPr>
          <p:cNvPr id="44091" name="AutoShape 59"/>
          <p:cNvSpPr>
            <a:spLocks/>
          </p:cNvSpPr>
          <p:nvPr/>
        </p:nvSpPr>
        <p:spPr bwMode="auto">
          <a:xfrm rot="-5400000">
            <a:off x="3271838" y="5249862"/>
            <a:ext cx="179388" cy="1223963"/>
          </a:xfrm>
          <a:prstGeom prst="leftBrace">
            <a:avLst>
              <a:gd name="adj1" fmla="val 5685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92" name="Text Box 60"/>
          <p:cNvSpPr txBox="1">
            <a:spLocks noChangeArrowheads="1"/>
          </p:cNvSpPr>
          <p:nvPr/>
        </p:nvSpPr>
        <p:spPr bwMode="auto">
          <a:xfrm>
            <a:off x="179388" y="3238500"/>
            <a:ext cx="900112"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600" b="1" u="sng">
                <a:cs typeface="+mn-cs"/>
              </a:rPr>
              <a:t>Exemples</a:t>
            </a:r>
            <a:endParaRPr lang="fr-FR" sz="1600" u="sng">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Date Placeholder 2"/>
          <p:cNvSpPr>
            <a:spLocks noGrp="1"/>
          </p:cNvSpPr>
          <p:nvPr>
            <p:ph type="dt" sz="quarter" idx="10"/>
          </p:nvPr>
        </p:nvSpPr>
        <p:spPr/>
        <p:txBody>
          <a:bodyPr/>
          <a:lstStyle/>
          <a:p>
            <a:pPr>
              <a:defRPr/>
            </a:pPr>
            <a:r>
              <a:rPr lang="fr-FR"/>
              <a:t>© </a:t>
            </a:r>
            <a:fld id="{68516CF1-EC65-1C43-9308-1934A879C18F}" type="datetime1">
              <a:rPr lang="en-US"/>
              <a:pPr>
                <a:defRPr/>
              </a:pPr>
              <a:t>28/02/16</a:t>
            </a:fld>
            <a:r>
              <a:rPr lang="fr-FR"/>
              <a:t>, </a:t>
            </a:r>
          </a:p>
        </p:txBody>
      </p:sp>
      <p:sp>
        <p:nvSpPr>
          <p:cNvPr id="24" name="Footer Placeholder 3"/>
          <p:cNvSpPr>
            <a:spLocks noGrp="1"/>
          </p:cNvSpPr>
          <p:nvPr>
            <p:ph type="ftr" sz="quarter" idx="11"/>
          </p:nvPr>
        </p:nvSpPr>
        <p:spPr/>
        <p:txBody>
          <a:bodyPr/>
          <a:lstStyle/>
          <a:p>
            <a:pPr>
              <a:defRPr/>
            </a:pPr>
            <a:r>
              <a:rPr lang="fr-FR"/>
              <a:t>Georgios Arhodakis - Université Paris Dauphine</a:t>
            </a:r>
          </a:p>
        </p:txBody>
      </p:sp>
      <p:sp>
        <p:nvSpPr>
          <p:cNvPr id="25" name="Slide Number Placeholder 4"/>
          <p:cNvSpPr>
            <a:spLocks noGrp="1"/>
          </p:cNvSpPr>
          <p:nvPr>
            <p:ph type="sldNum" sz="quarter" idx="12"/>
          </p:nvPr>
        </p:nvSpPr>
        <p:spPr/>
        <p:txBody>
          <a:bodyPr/>
          <a:lstStyle/>
          <a:p>
            <a:pPr>
              <a:defRPr/>
            </a:pPr>
            <a:fld id="{0B5F3043-320C-E047-A7BA-3615D970A8B1}" type="slidenum">
              <a:rPr lang="fr-FR"/>
              <a:pPr>
                <a:defRPr/>
              </a:pPr>
              <a:t>52</a:t>
            </a:fld>
            <a:endParaRPr lang="fr-FR"/>
          </a:p>
        </p:txBody>
      </p:sp>
      <p:sp>
        <p:nvSpPr>
          <p:cNvPr id="32770" name="Rectangle 2"/>
          <p:cNvSpPr>
            <a:spLocks noGrp="1" noChangeArrowheads="1"/>
          </p:cNvSpPr>
          <p:nvPr>
            <p:ph type="title"/>
          </p:nvPr>
        </p:nvSpPr>
        <p:spPr>
          <a:xfrm>
            <a:off x="533400" y="0"/>
            <a:ext cx="8077200" cy="701675"/>
          </a:xfrm>
        </p:spPr>
        <p:txBody>
          <a:bodyPr>
            <a:spAutoFit/>
          </a:bodyPr>
          <a:lstStyle/>
          <a:p>
            <a:pPr eaLnBrk="1" hangingPunct="1">
              <a:defRPr/>
            </a:pPr>
            <a:r>
              <a:rPr lang="fr-FR" sz="4000" smtClean="0">
                <a:cs typeface="+mj-cs"/>
              </a:rPr>
              <a:t>TCP – Multiplexage / Démultiplexage</a:t>
            </a:r>
          </a:p>
        </p:txBody>
      </p:sp>
      <p:sp>
        <p:nvSpPr>
          <p:cNvPr id="71685" name="Rectangle 3"/>
          <p:cNvSpPr>
            <a:spLocks noChangeArrowheads="1"/>
          </p:cNvSpPr>
          <p:nvPr/>
        </p:nvSpPr>
        <p:spPr bwMode="auto">
          <a:xfrm>
            <a:off x="179388" y="4225925"/>
            <a:ext cx="3598862" cy="374650"/>
          </a:xfrm>
          <a:prstGeom prst="rect">
            <a:avLst/>
          </a:prstGeom>
          <a:solidFill>
            <a:srgbClr val="F8F8F8"/>
          </a:solidFill>
          <a:ln w="9525">
            <a:solidFill>
              <a:schemeClr val="tx1"/>
            </a:solidFill>
            <a:miter lim="800000"/>
            <a:headEnd/>
            <a:tailEnd/>
          </a:ln>
          <a:effectLst>
            <a:prstShdw prst="shdw13" dist="53882" dir="13500000">
              <a:schemeClr val="bg2">
                <a:alpha val="74997"/>
              </a:schemeClr>
            </a:prstShdw>
          </a:effectLst>
        </p:spPr>
        <p:txBody>
          <a:bodyPr lIns="0" tIns="0" rIns="0" bIns="0" anchor="ctr"/>
          <a:lstStyle/>
          <a:p>
            <a:pPr algn="ctr"/>
            <a:r>
              <a:rPr lang="fr-FR"/>
              <a:t>IP</a:t>
            </a:r>
          </a:p>
        </p:txBody>
      </p:sp>
      <p:sp>
        <p:nvSpPr>
          <p:cNvPr id="71686" name="Rectangle 4"/>
          <p:cNvSpPr>
            <a:spLocks noChangeArrowheads="1"/>
          </p:cNvSpPr>
          <p:nvPr/>
        </p:nvSpPr>
        <p:spPr bwMode="auto">
          <a:xfrm>
            <a:off x="179388" y="2770188"/>
            <a:ext cx="3598862" cy="755650"/>
          </a:xfrm>
          <a:prstGeom prst="rect">
            <a:avLst/>
          </a:prstGeom>
          <a:solidFill>
            <a:srgbClr val="EAEAEA"/>
          </a:solidFill>
          <a:ln w="9525">
            <a:solidFill>
              <a:schemeClr val="tx1"/>
            </a:solidFill>
            <a:miter lim="800000"/>
            <a:headEnd/>
            <a:tailEnd/>
          </a:ln>
          <a:effectLst>
            <a:prstShdw prst="shdw13" dist="53882" dir="13500000">
              <a:schemeClr val="bg2">
                <a:alpha val="74997"/>
              </a:schemeClr>
            </a:prstShdw>
          </a:effectLst>
        </p:spPr>
        <p:txBody>
          <a:bodyPr lIns="0" tIns="0" rIns="0" bIns="0" anchor="ctr"/>
          <a:lstStyle/>
          <a:p>
            <a:pPr algn="ctr"/>
            <a:r>
              <a:rPr lang="fr-FR"/>
              <a:t>TCP</a:t>
            </a:r>
          </a:p>
          <a:p>
            <a:pPr algn="ctr"/>
            <a:r>
              <a:rPr lang="fr-FR" sz="1600"/>
              <a:t>Multiplexage / Démultiplexage des portes</a:t>
            </a:r>
          </a:p>
        </p:txBody>
      </p:sp>
      <p:sp>
        <p:nvSpPr>
          <p:cNvPr id="71687" name="Rectangle 6"/>
          <p:cNvSpPr>
            <a:spLocks noChangeArrowheads="1"/>
          </p:cNvSpPr>
          <p:nvPr/>
        </p:nvSpPr>
        <p:spPr bwMode="auto">
          <a:xfrm>
            <a:off x="2698750" y="2338388"/>
            <a:ext cx="1079500" cy="431800"/>
          </a:xfrm>
          <a:prstGeom prst="rect">
            <a:avLst/>
          </a:prstGeom>
          <a:solidFill>
            <a:srgbClr val="DDDDDD"/>
          </a:solidFill>
          <a:ln w="9525">
            <a:solidFill>
              <a:schemeClr val="tx1"/>
            </a:solidFill>
            <a:miter lim="800000"/>
            <a:headEnd/>
            <a:tailEnd/>
          </a:ln>
          <a:effectLst>
            <a:prstShdw prst="shdw13" dist="53882" dir="13500000">
              <a:schemeClr val="bg2">
                <a:alpha val="74997"/>
              </a:schemeClr>
            </a:prstShdw>
          </a:effectLst>
        </p:spPr>
        <p:txBody>
          <a:bodyPr lIns="0" tIns="0" rIns="0" bIns="0" anchor="ctr"/>
          <a:lstStyle/>
          <a:p>
            <a:pPr algn="ctr"/>
            <a:r>
              <a:rPr lang="fr-FR" sz="2000" b="1"/>
              <a:t>……</a:t>
            </a:r>
            <a:endParaRPr lang="fr-FR" sz="2000" b="1" baseline="-25000"/>
          </a:p>
        </p:txBody>
      </p:sp>
      <p:sp>
        <p:nvSpPr>
          <p:cNvPr id="71688" name="Rectangle 7"/>
          <p:cNvSpPr>
            <a:spLocks noChangeArrowheads="1"/>
          </p:cNvSpPr>
          <p:nvPr/>
        </p:nvSpPr>
        <p:spPr bwMode="auto">
          <a:xfrm>
            <a:off x="1258888" y="2338388"/>
            <a:ext cx="1439862" cy="431800"/>
          </a:xfrm>
          <a:prstGeom prst="rect">
            <a:avLst/>
          </a:prstGeom>
          <a:solidFill>
            <a:srgbClr val="DDDDDD"/>
          </a:solidFill>
          <a:ln w="9525">
            <a:solidFill>
              <a:schemeClr val="tx1"/>
            </a:solidFill>
            <a:miter lim="800000"/>
            <a:headEnd/>
            <a:tailEnd/>
          </a:ln>
          <a:effectLst>
            <a:prstShdw prst="shdw13" dist="53882" dir="13500000">
              <a:schemeClr val="bg2">
                <a:alpha val="74997"/>
              </a:schemeClr>
            </a:prstShdw>
          </a:effectLst>
        </p:spPr>
        <p:txBody>
          <a:bodyPr lIns="0" tIns="0" rIns="0" bIns="0" anchor="ctr"/>
          <a:lstStyle/>
          <a:p>
            <a:pPr algn="ctr"/>
            <a:r>
              <a:rPr lang="fr-FR" sz="2000"/>
              <a:t>Porte</a:t>
            </a:r>
            <a:r>
              <a:rPr lang="fr-FR" sz="2000" b="1" baseline="-25000"/>
              <a:t>I</a:t>
            </a:r>
          </a:p>
        </p:txBody>
      </p:sp>
      <p:sp>
        <p:nvSpPr>
          <p:cNvPr id="71689" name="Rectangle 8"/>
          <p:cNvSpPr>
            <a:spLocks noChangeArrowheads="1"/>
          </p:cNvSpPr>
          <p:nvPr/>
        </p:nvSpPr>
        <p:spPr bwMode="auto">
          <a:xfrm>
            <a:off x="179388" y="2338388"/>
            <a:ext cx="1079500" cy="431800"/>
          </a:xfrm>
          <a:prstGeom prst="rect">
            <a:avLst/>
          </a:prstGeom>
          <a:solidFill>
            <a:srgbClr val="DDDDDD"/>
          </a:solidFill>
          <a:ln w="9525">
            <a:solidFill>
              <a:schemeClr val="tx1"/>
            </a:solidFill>
            <a:miter lim="800000"/>
            <a:headEnd/>
            <a:tailEnd/>
          </a:ln>
          <a:effectLst>
            <a:prstShdw prst="shdw13" dist="53882" dir="13500000">
              <a:schemeClr val="bg2">
                <a:alpha val="74997"/>
              </a:schemeClr>
            </a:prstShdw>
          </a:effectLst>
        </p:spPr>
        <p:txBody>
          <a:bodyPr lIns="0" tIns="0" rIns="0" bIns="0" anchor="ctr"/>
          <a:lstStyle/>
          <a:p>
            <a:pPr algn="ctr"/>
            <a:r>
              <a:rPr lang="fr-FR" sz="2000" b="1"/>
              <a:t>……</a:t>
            </a:r>
            <a:endParaRPr lang="fr-FR" sz="2000" b="1" baseline="-25000"/>
          </a:p>
        </p:txBody>
      </p:sp>
      <p:sp>
        <p:nvSpPr>
          <p:cNvPr id="71690" name="Rectangle 10"/>
          <p:cNvSpPr>
            <a:spLocks noChangeArrowheads="1"/>
          </p:cNvSpPr>
          <p:nvPr/>
        </p:nvSpPr>
        <p:spPr bwMode="auto">
          <a:xfrm>
            <a:off x="1258888" y="1258888"/>
            <a:ext cx="1439862" cy="431800"/>
          </a:xfrm>
          <a:prstGeom prst="rect">
            <a:avLst/>
          </a:prstGeom>
          <a:solidFill>
            <a:srgbClr val="C0C0C0"/>
          </a:solidFill>
          <a:ln w="9525">
            <a:solidFill>
              <a:schemeClr val="tx1"/>
            </a:solidFill>
            <a:miter lim="800000"/>
            <a:headEnd/>
            <a:tailEnd/>
          </a:ln>
          <a:effectLst>
            <a:prstShdw prst="shdw13" dist="53882" dir="13500000">
              <a:schemeClr val="bg2">
                <a:alpha val="74997"/>
              </a:schemeClr>
            </a:prstShdw>
          </a:effectLst>
        </p:spPr>
        <p:txBody>
          <a:bodyPr lIns="0" tIns="0" rIns="0" bIns="0" anchor="ctr"/>
          <a:lstStyle/>
          <a:p>
            <a:pPr algn="ctr"/>
            <a:r>
              <a:rPr lang="fr-FR" sz="2000"/>
              <a:t>Processus</a:t>
            </a:r>
            <a:r>
              <a:rPr lang="fr-FR" sz="2000" b="1" baseline="-25000"/>
              <a:t>I</a:t>
            </a:r>
          </a:p>
        </p:txBody>
      </p:sp>
      <p:cxnSp>
        <p:nvCxnSpPr>
          <p:cNvPr id="32781" name="AutoShape 13"/>
          <p:cNvCxnSpPr>
            <a:cxnSpLocks noChangeShapeType="1"/>
            <a:stCxn id="71688" idx="0"/>
            <a:endCxn id="71690" idx="2"/>
          </p:cNvCxnSpPr>
          <p:nvPr/>
        </p:nvCxnSpPr>
        <p:spPr bwMode="auto">
          <a:xfrm flipV="1">
            <a:off x="1979613" y="1690688"/>
            <a:ext cx="0" cy="6477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2783" name="AutoShape 15"/>
          <p:cNvCxnSpPr>
            <a:cxnSpLocks noChangeShapeType="1"/>
            <a:stCxn id="71685" idx="0"/>
            <a:endCxn id="71686" idx="2"/>
          </p:cNvCxnSpPr>
          <p:nvPr/>
        </p:nvCxnSpPr>
        <p:spPr bwMode="auto">
          <a:xfrm flipV="1">
            <a:off x="1979613" y="3525838"/>
            <a:ext cx="0" cy="700087"/>
          </a:xfrm>
          <a:prstGeom prst="straightConnector1">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1693" name="Rectangle 16"/>
          <p:cNvSpPr>
            <a:spLocks noChangeArrowheads="1"/>
          </p:cNvSpPr>
          <p:nvPr/>
        </p:nvSpPr>
        <p:spPr bwMode="auto">
          <a:xfrm>
            <a:off x="5397500" y="4225925"/>
            <a:ext cx="3598863" cy="374650"/>
          </a:xfrm>
          <a:prstGeom prst="rect">
            <a:avLst/>
          </a:prstGeom>
          <a:solidFill>
            <a:srgbClr val="F8F8F8"/>
          </a:solidFill>
          <a:ln w="9525">
            <a:solidFill>
              <a:schemeClr val="tx1"/>
            </a:solidFill>
            <a:miter lim="800000"/>
            <a:headEnd/>
            <a:tailEnd/>
          </a:ln>
          <a:effectLst>
            <a:prstShdw prst="shdw13" dist="53882" dir="13500000">
              <a:schemeClr val="bg2">
                <a:alpha val="74997"/>
              </a:schemeClr>
            </a:prstShdw>
          </a:effectLst>
        </p:spPr>
        <p:txBody>
          <a:bodyPr lIns="0" tIns="0" rIns="0" bIns="0" anchor="ctr"/>
          <a:lstStyle/>
          <a:p>
            <a:pPr algn="ctr"/>
            <a:r>
              <a:rPr lang="fr-FR"/>
              <a:t>IP</a:t>
            </a:r>
          </a:p>
        </p:txBody>
      </p:sp>
      <p:sp>
        <p:nvSpPr>
          <p:cNvPr id="71694" name="Rectangle 17"/>
          <p:cNvSpPr>
            <a:spLocks noChangeArrowheads="1"/>
          </p:cNvSpPr>
          <p:nvPr/>
        </p:nvSpPr>
        <p:spPr bwMode="auto">
          <a:xfrm>
            <a:off x="5397500" y="2770188"/>
            <a:ext cx="3598863" cy="755650"/>
          </a:xfrm>
          <a:prstGeom prst="rect">
            <a:avLst/>
          </a:prstGeom>
          <a:solidFill>
            <a:srgbClr val="EAEAEA"/>
          </a:solidFill>
          <a:ln w="9525">
            <a:solidFill>
              <a:schemeClr val="tx1"/>
            </a:solidFill>
            <a:miter lim="800000"/>
            <a:headEnd/>
            <a:tailEnd/>
          </a:ln>
          <a:effectLst>
            <a:prstShdw prst="shdw13" dist="53882" dir="13500000">
              <a:schemeClr val="bg2">
                <a:alpha val="74997"/>
              </a:schemeClr>
            </a:prstShdw>
          </a:effectLst>
        </p:spPr>
        <p:txBody>
          <a:bodyPr lIns="0" tIns="0" rIns="0" bIns="0" anchor="ctr"/>
          <a:lstStyle/>
          <a:p>
            <a:pPr algn="ctr"/>
            <a:r>
              <a:rPr lang="fr-FR"/>
              <a:t>TCP</a:t>
            </a:r>
          </a:p>
          <a:p>
            <a:pPr algn="ctr"/>
            <a:r>
              <a:rPr lang="fr-FR" sz="1600"/>
              <a:t>Multiplexage / Démultiplexage des portes</a:t>
            </a:r>
          </a:p>
        </p:txBody>
      </p:sp>
      <p:sp>
        <p:nvSpPr>
          <p:cNvPr id="71695" name="Rectangle 18"/>
          <p:cNvSpPr>
            <a:spLocks noChangeArrowheads="1"/>
          </p:cNvSpPr>
          <p:nvPr/>
        </p:nvSpPr>
        <p:spPr bwMode="auto">
          <a:xfrm>
            <a:off x="7916863" y="2338388"/>
            <a:ext cx="1079500" cy="431800"/>
          </a:xfrm>
          <a:prstGeom prst="rect">
            <a:avLst/>
          </a:prstGeom>
          <a:solidFill>
            <a:srgbClr val="DDDDDD"/>
          </a:solidFill>
          <a:ln w="9525">
            <a:solidFill>
              <a:schemeClr val="tx1"/>
            </a:solidFill>
            <a:miter lim="800000"/>
            <a:headEnd/>
            <a:tailEnd/>
          </a:ln>
          <a:effectLst>
            <a:prstShdw prst="shdw13" dist="53882" dir="13500000">
              <a:schemeClr val="bg2">
                <a:alpha val="74997"/>
              </a:schemeClr>
            </a:prstShdw>
          </a:effectLst>
        </p:spPr>
        <p:txBody>
          <a:bodyPr lIns="0" tIns="0" rIns="0" bIns="0" anchor="ctr"/>
          <a:lstStyle/>
          <a:p>
            <a:pPr algn="ctr"/>
            <a:r>
              <a:rPr lang="fr-FR" sz="2000" b="1"/>
              <a:t>……</a:t>
            </a:r>
            <a:endParaRPr lang="fr-FR" sz="2000" b="1" baseline="-25000"/>
          </a:p>
        </p:txBody>
      </p:sp>
      <p:sp>
        <p:nvSpPr>
          <p:cNvPr id="71696" name="Rectangle 19"/>
          <p:cNvSpPr>
            <a:spLocks noChangeArrowheads="1"/>
          </p:cNvSpPr>
          <p:nvPr/>
        </p:nvSpPr>
        <p:spPr bwMode="auto">
          <a:xfrm>
            <a:off x="6477000" y="2338388"/>
            <a:ext cx="1439863" cy="431800"/>
          </a:xfrm>
          <a:prstGeom prst="rect">
            <a:avLst/>
          </a:prstGeom>
          <a:solidFill>
            <a:srgbClr val="DDDDDD"/>
          </a:solidFill>
          <a:ln w="9525">
            <a:solidFill>
              <a:schemeClr val="tx1"/>
            </a:solidFill>
            <a:miter lim="800000"/>
            <a:headEnd/>
            <a:tailEnd/>
          </a:ln>
          <a:effectLst>
            <a:prstShdw prst="shdw13" dist="53882" dir="13500000">
              <a:schemeClr val="bg2">
                <a:alpha val="74997"/>
              </a:schemeClr>
            </a:prstShdw>
          </a:effectLst>
        </p:spPr>
        <p:txBody>
          <a:bodyPr lIns="0" tIns="0" rIns="0" bIns="0" anchor="ctr"/>
          <a:lstStyle/>
          <a:p>
            <a:pPr algn="ctr"/>
            <a:r>
              <a:rPr lang="fr-FR" sz="2000"/>
              <a:t>Porte</a:t>
            </a:r>
            <a:r>
              <a:rPr lang="fr-FR" sz="2000" b="1" baseline="-25000"/>
              <a:t>J</a:t>
            </a:r>
          </a:p>
        </p:txBody>
      </p:sp>
      <p:sp>
        <p:nvSpPr>
          <p:cNvPr id="71697" name="Rectangle 20"/>
          <p:cNvSpPr>
            <a:spLocks noChangeArrowheads="1"/>
          </p:cNvSpPr>
          <p:nvPr/>
        </p:nvSpPr>
        <p:spPr bwMode="auto">
          <a:xfrm>
            <a:off x="5397500" y="2338388"/>
            <a:ext cx="1079500" cy="431800"/>
          </a:xfrm>
          <a:prstGeom prst="rect">
            <a:avLst/>
          </a:prstGeom>
          <a:solidFill>
            <a:srgbClr val="DDDDDD"/>
          </a:solidFill>
          <a:ln w="9525">
            <a:solidFill>
              <a:schemeClr val="tx1"/>
            </a:solidFill>
            <a:miter lim="800000"/>
            <a:headEnd/>
            <a:tailEnd/>
          </a:ln>
          <a:effectLst>
            <a:prstShdw prst="shdw13" dist="53882" dir="13500000">
              <a:schemeClr val="bg2">
                <a:alpha val="74997"/>
              </a:schemeClr>
            </a:prstShdw>
          </a:effectLst>
        </p:spPr>
        <p:txBody>
          <a:bodyPr lIns="0" tIns="0" rIns="0" bIns="0" anchor="ctr"/>
          <a:lstStyle/>
          <a:p>
            <a:pPr algn="ctr"/>
            <a:r>
              <a:rPr lang="fr-FR" sz="2000" b="1"/>
              <a:t>……</a:t>
            </a:r>
            <a:endParaRPr lang="fr-FR" sz="2000" b="1" baseline="-25000"/>
          </a:p>
        </p:txBody>
      </p:sp>
      <p:sp>
        <p:nvSpPr>
          <p:cNvPr id="71698" name="Rectangle 21"/>
          <p:cNvSpPr>
            <a:spLocks noChangeArrowheads="1"/>
          </p:cNvSpPr>
          <p:nvPr/>
        </p:nvSpPr>
        <p:spPr bwMode="auto">
          <a:xfrm>
            <a:off x="6477000" y="1258888"/>
            <a:ext cx="1439863" cy="431800"/>
          </a:xfrm>
          <a:prstGeom prst="rect">
            <a:avLst/>
          </a:prstGeom>
          <a:solidFill>
            <a:srgbClr val="C0C0C0"/>
          </a:solidFill>
          <a:ln w="9525">
            <a:solidFill>
              <a:schemeClr val="tx1"/>
            </a:solidFill>
            <a:miter lim="800000"/>
            <a:headEnd/>
            <a:tailEnd/>
          </a:ln>
          <a:effectLst>
            <a:prstShdw prst="shdw13" dist="53882" dir="13500000">
              <a:schemeClr val="bg2">
                <a:alpha val="74997"/>
              </a:schemeClr>
            </a:prstShdw>
          </a:effectLst>
        </p:spPr>
        <p:txBody>
          <a:bodyPr lIns="0" tIns="0" rIns="0" bIns="0" anchor="ctr"/>
          <a:lstStyle/>
          <a:p>
            <a:pPr algn="ctr"/>
            <a:r>
              <a:rPr lang="fr-FR" sz="2000"/>
              <a:t>Processus</a:t>
            </a:r>
            <a:r>
              <a:rPr lang="fr-FR" sz="2000" b="1" baseline="-25000"/>
              <a:t>J</a:t>
            </a:r>
          </a:p>
        </p:txBody>
      </p:sp>
      <p:cxnSp>
        <p:nvCxnSpPr>
          <p:cNvPr id="32790" name="AutoShape 22"/>
          <p:cNvCxnSpPr>
            <a:cxnSpLocks noChangeShapeType="1"/>
            <a:stCxn id="71696" idx="0"/>
            <a:endCxn id="71698" idx="2"/>
          </p:cNvCxnSpPr>
          <p:nvPr/>
        </p:nvCxnSpPr>
        <p:spPr bwMode="auto">
          <a:xfrm flipV="1">
            <a:off x="7197725" y="1690688"/>
            <a:ext cx="0" cy="6477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2791" name="AutoShape 23"/>
          <p:cNvCxnSpPr>
            <a:cxnSpLocks noChangeShapeType="1"/>
            <a:stCxn id="71693" idx="0"/>
            <a:endCxn id="71694" idx="2"/>
          </p:cNvCxnSpPr>
          <p:nvPr/>
        </p:nvCxnSpPr>
        <p:spPr bwMode="auto">
          <a:xfrm flipV="1">
            <a:off x="7197725" y="3525838"/>
            <a:ext cx="0" cy="700087"/>
          </a:xfrm>
          <a:prstGeom prst="straightConnector1">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2792" name="AutoShape 24"/>
          <p:cNvCxnSpPr>
            <a:cxnSpLocks noChangeShapeType="1"/>
            <a:stCxn id="71685" idx="3"/>
            <a:endCxn id="71693" idx="1"/>
          </p:cNvCxnSpPr>
          <p:nvPr/>
        </p:nvCxnSpPr>
        <p:spPr bwMode="auto">
          <a:xfrm>
            <a:off x="3778250" y="4413250"/>
            <a:ext cx="1619250" cy="0"/>
          </a:xfrm>
          <a:prstGeom prst="straightConnector1">
            <a:avLst/>
          </a:prstGeom>
          <a:noFill/>
          <a:ln w="9525">
            <a:solidFill>
              <a:schemeClr val="tx1"/>
            </a:solidFill>
            <a:prstDash val="lgDashDot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2793" name="Text Box 25"/>
          <p:cNvSpPr txBox="1">
            <a:spLocks noChangeArrowheads="1"/>
          </p:cNvSpPr>
          <p:nvPr/>
        </p:nvSpPr>
        <p:spPr bwMode="auto">
          <a:xfrm>
            <a:off x="3870325" y="4495800"/>
            <a:ext cx="146367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a:cs typeface="+mn-cs"/>
              </a:rPr>
              <a:t>Connexion</a:t>
            </a:r>
          </a:p>
          <a:p>
            <a:pPr algn="ctr">
              <a:defRPr/>
            </a:pPr>
            <a:r>
              <a:rPr lang="fr-FR" sz="1600" b="1">
                <a:cs typeface="+mn-cs"/>
              </a:rPr>
              <a:t>Non Fiable</a:t>
            </a:r>
          </a:p>
          <a:p>
            <a:pPr algn="ctr">
              <a:defRPr/>
            </a:pPr>
            <a:r>
              <a:rPr lang="fr-FR" sz="1600" i="1">
                <a:cs typeface="+mn-cs"/>
              </a:rPr>
              <a:t>Data grammes IP</a:t>
            </a:r>
          </a:p>
        </p:txBody>
      </p:sp>
      <p:sp>
        <p:nvSpPr>
          <p:cNvPr id="32794" name="Text Box 26"/>
          <p:cNvSpPr txBox="1">
            <a:spLocks noChangeArrowheads="1"/>
          </p:cNvSpPr>
          <p:nvPr/>
        </p:nvSpPr>
        <p:spPr bwMode="auto">
          <a:xfrm>
            <a:off x="3810000" y="3152775"/>
            <a:ext cx="146367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600">
                <a:cs typeface="+mn-cs"/>
              </a:rPr>
              <a:t>Connexion</a:t>
            </a:r>
          </a:p>
          <a:p>
            <a:pPr algn="ctr">
              <a:defRPr/>
            </a:pPr>
            <a:r>
              <a:rPr lang="fr-FR" sz="1600" b="1">
                <a:cs typeface="+mn-cs"/>
              </a:rPr>
              <a:t>Fiable</a:t>
            </a:r>
          </a:p>
          <a:p>
            <a:pPr algn="ctr">
              <a:defRPr/>
            </a:pPr>
            <a:r>
              <a:rPr lang="fr-FR" sz="1600" i="1">
                <a:cs typeface="+mn-cs"/>
              </a:rPr>
              <a:t>Paquets TCP</a:t>
            </a:r>
          </a:p>
        </p:txBody>
      </p:sp>
      <p:cxnSp>
        <p:nvCxnSpPr>
          <p:cNvPr id="32795" name="AutoShape 27"/>
          <p:cNvCxnSpPr>
            <a:cxnSpLocks noChangeShapeType="1"/>
            <a:stCxn id="71686" idx="3"/>
            <a:endCxn id="71694" idx="1"/>
          </p:cNvCxnSpPr>
          <p:nvPr/>
        </p:nvCxnSpPr>
        <p:spPr bwMode="auto">
          <a:xfrm>
            <a:off x="3778250" y="3148013"/>
            <a:ext cx="1619250" cy="0"/>
          </a:xfrm>
          <a:prstGeom prst="straightConnector1">
            <a:avLst/>
          </a:prstGeom>
          <a:noFill/>
          <a:ln w="9525">
            <a:solidFill>
              <a:schemeClr val="tx1"/>
            </a:solidFill>
            <a:prstDash val="lgDash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Date Placeholder 2"/>
          <p:cNvSpPr>
            <a:spLocks noGrp="1"/>
          </p:cNvSpPr>
          <p:nvPr>
            <p:ph type="dt" sz="quarter" idx="10"/>
          </p:nvPr>
        </p:nvSpPr>
        <p:spPr/>
        <p:txBody>
          <a:bodyPr/>
          <a:lstStyle/>
          <a:p>
            <a:pPr>
              <a:defRPr/>
            </a:pPr>
            <a:r>
              <a:rPr lang="fr-FR"/>
              <a:t>© </a:t>
            </a:r>
            <a:fld id="{D3838655-FB35-D34E-8FA6-96FDCE4B2868}" type="datetime1">
              <a:rPr lang="en-US"/>
              <a:pPr>
                <a:defRPr/>
              </a:pPr>
              <a:t>28/02/16</a:t>
            </a:fld>
            <a:r>
              <a:rPr lang="fr-FR"/>
              <a:t>, </a:t>
            </a:r>
          </a:p>
        </p:txBody>
      </p:sp>
      <p:sp>
        <p:nvSpPr>
          <p:cNvPr id="74" name="Footer Placeholder 3"/>
          <p:cNvSpPr>
            <a:spLocks noGrp="1"/>
          </p:cNvSpPr>
          <p:nvPr>
            <p:ph type="ftr" sz="quarter" idx="11"/>
          </p:nvPr>
        </p:nvSpPr>
        <p:spPr/>
        <p:txBody>
          <a:bodyPr/>
          <a:lstStyle/>
          <a:p>
            <a:pPr>
              <a:defRPr/>
            </a:pPr>
            <a:r>
              <a:rPr lang="fr-FR"/>
              <a:t>Georgios Arhodakis - Université Paris Dauphine</a:t>
            </a:r>
          </a:p>
        </p:txBody>
      </p:sp>
      <p:sp>
        <p:nvSpPr>
          <p:cNvPr id="75" name="Slide Number Placeholder 4"/>
          <p:cNvSpPr>
            <a:spLocks noGrp="1"/>
          </p:cNvSpPr>
          <p:nvPr>
            <p:ph type="sldNum" sz="quarter" idx="12"/>
          </p:nvPr>
        </p:nvSpPr>
        <p:spPr/>
        <p:txBody>
          <a:bodyPr/>
          <a:lstStyle/>
          <a:p>
            <a:pPr>
              <a:defRPr/>
            </a:pPr>
            <a:fld id="{C8B260DE-BBC5-9445-BE70-88DE68F2E9B2}" type="slidenum">
              <a:rPr lang="fr-FR"/>
              <a:pPr>
                <a:defRPr/>
              </a:pPr>
              <a:t>6</a:t>
            </a:fld>
            <a:endParaRPr lang="fr-FR"/>
          </a:p>
        </p:txBody>
      </p:sp>
      <p:sp>
        <p:nvSpPr>
          <p:cNvPr id="12290"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smtClean="0">
                <a:cs typeface="+mj-cs"/>
              </a:rPr>
              <a:t>802.3: </a:t>
            </a:r>
            <a:r>
              <a:rPr lang="fr-FR" sz="4000" i="1" smtClean="0">
                <a:cs typeface="+mj-cs"/>
              </a:rPr>
              <a:t>Trame MAC</a:t>
            </a:r>
          </a:p>
        </p:txBody>
      </p:sp>
      <p:sp>
        <p:nvSpPr>
          <p:cNvPr id="12291" name="Text Box 3"/>
          <p:cNvSpPr txBox="1">
            <a:spLocks noChangeArrowheads="1"/>
          </p:cNvSpPr>
          <p:nvPr/>
        </p:nvSpPr>
        <p:spPr bwMode="auto">
          <a:xfrm>
            <a:off x="7737475" y="1798638"/>
            <a:ext cx="1079500"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a:cs typeface="+mn-cs"/>
              </a:rPr>
              <a:t>FCS</a:t>
            </a:r>
          </a:p>
        </p:txBody>
      </p:sp>
      <p:sp>
        <p:nvSpPr>
          <p:cNvPr id="12292" name="Text Box 4"/>
          <p:cNvSpPr txBox="1">
            <a:spLocks noChangeArrowheads="1"/>
          </p:cNvSpPr>
          <p:nvPr/>
        </p:nvSpPr>
        <p:spPr bwMode="auto">
          <a:xfrm>
            <a:off x="3057525" y="3201988"/>
            <a:ext cx="719138" cy="360362"/>
          </a:xfrm>
          <a:prstGeom prst="rect">
            <a:avLst/>
          </a:prstGeom>
          <a:solidFill>
            <a:schemeClr val="folHlink"/>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800">
                <a:cs typeface="+mn-cs"/>
              </a:rPr>
              <a:t>SSAP</a:t>
            </a:r>
          </a:p>
        </p:txBody>
      </p:sp>
      <p:sp>
        <p:nvSpPr>
          <p:cNvPr id="12293" name="Text Box 5"/>
          <p:cNvSpPr txBox="1">
            <a:spLocks noChangeArrowheads="1"/>
          </p:cNvSpPr>
          <p:nvPr/>
        </p:nvSpPr>
        <p:spPr bwMode="auto">
          <a:xfrm>
            <a:off x="3778250" y="4641850"/>
            <a:ext cx="719138" cy="360363"/>
          </a:xfrm>
          <a:prstGeom prst="rect">
            <a:avLst/>
          </a:prstGeom>
          <a:solidFill>
            <a:srgbClr val="FF99FF"/>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endParaRPr lang="en-US">
              <a:cs typeface="+mn-cs"/>
            </a:endParaRPr>
          </a:p>
        </p:txBody>
      </p:sp>
      <p:sp>
        <p:nvSpPr>
          <p:cNvPr id="12294" name="Text Box 6"/>
          <p:cNvSpPr txBox="1">
            <a:spLocks noChangeArrowheads="1"/>
          </p:cNvSpPr>
          <p:nvPr/>
        </p:nvSpPr>
        <p:spPr bwMode="auto">
          <a:xfrm>
            <a:off x="2338388" y="3201988"/>
            <a:ext cx="719137" cy="360362"/>
          </a:xfrm>
          <a:prstGeom prst="rect">
            <a:avLst/>
          </a:prstGeom>
          <a:solidFill>
            <a:schemeClr val="folHlink"/>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800">
                <a:cs typeface="+mn-cs"/>
              </a:rPr>
              <a:t>DSAP</a:t>
            </a:r>
          </a:p>
        </p:txBody>
      </p:sp>
      <p:sp>
        <p:nvSpPr>
          <p:cNvPr id="12295" name="Text Box 7"/>
          <p:cNvSpPr txBox="1">
            <a:spLocks noChangeArrowheads="1"/>
          </p:cNvSpPr>
          <p:nvPr/>
        </p:nvSpPr>
        <p:spPr bwMode="auto">
          <a:xfrm>
            <a:off x="3057525" y="4641850"/>
            <a:ext cx="719138" cy="360363"/>
          </a:xfrm>
          <a:prstGeom prst="rect">
            <a:avLst/>
          </a:prstGeom>
          <a:solidFill>
            <a:srgbClr val="FF00FF"/>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endParaRPr lang="en-US">
              <a:cs typeface="+mn-cs"/>
            </a:endParaRPr>
          </a:p>
        </p:txBody>
      </p:sp>
      <p:sp>
        <p:nvSpPr>
          <p:cNvPr id="12296" name="Text Box 8"/>
          <p:cNvSpPr txBox="1">
            <a:spLocks noChangeArrowheads="1"/>
          </p:cNvSpPr>
          <p:nvPr/>
        </p:nvSpPr>
        <p:spPr bwMode="auto">
          <a:xfrm>
            <a:off x="3057525" y="1798638"/>
            <a:ext cx="719138"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800">
                <a:cs typeface="+mn-cs"/>
              </a:rPr>
              <a:t>Long.</a:t>
            </a:r>
          </a:p>
        </p:txBody>
      </p:sp>
      <p:sp>
        <p:nvSpPr>
          <p:cNvPr id="12297" name="Text Box 9"/>
          <p:cNvSpPr txBox="1">
            <a:spLocks noChangeArrowheads="1"/>
          </p:cNvSpPr>
          <p:nvPr/>
        </p:nvSpPr>
        <p:spPr bwMode="auto">
          <a:xfrm>
            <a:off x="4497388" y="4641850"/>
            <a:ext cx="719137" cy="360363"/>
          </a:xfrm>
          <a:prstGeom prst="rect">
            <a:avLst/>
          </a:prstGeom>
          <a:solidFill>
            <a:srgbClr val="FF99FF"/>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endParaRPr lang="en-US">
              <a:cs typeface="+mn-cs"/>
            </a:endParaRPr>
          </a:p>
        </p:txBody>
      </p:sp>
      <p:sp>
        <p:nvSpPr>
          <p:cNvPr id="12298" name="Text Box 10"/>
          <p:cNvSpPr txBox="1">
            <a:spLocks noChangeArrowheads="1"/>
          </p:cNvSpPr>
          <p:nvPr/>
        </p:nvSpPr>
        <p:spPr bwMode="auto">
          <a:xfrm>
            <a:off x="3778250" y="1798638"/>
            <a:ext cx="3959225"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800">
                <a:cs typeface="+mn-cs"/>
              </a:rPr>
              <a:t>46 octets </a:t>
            </a:r>
            <a:r>
              <a:rPr lang="fr-FR" sz="1800">
                <a:cs typeface="+mn-cs"/>
                <a:sym typeface="Symbol" charset="0"/>
              </a:rPr>
              <a:t> Données  1500 octets</a:t>
            </a:r>
            <a:endParaRPr lang="fr-FR" sz="1800">
              <a:cs typeface="+mn-cs"/>
            </a:endParaRPr>
          </a:p>
        </p:txBody>
      </p:sp>
      <p:sp>
        <p:nvSpPr>
          <p:cNvPr id="12299" name="Line 11"/>
          <p:cNvSpPr>
            <a:spLocks noChangeShapeType="1"/>
          </p:cNvSpPr>
          <p:nvPr/>
        </p:nvSpPr>
        <p:spPr bwMode="auto">
          <a:xfrm>
            <a:off x="8816975" y="1546225"/>
            <a:ext cx="0" cy="539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2300" name="Line 12"/>
          <p:cNvSpPr>
            <a:spLocks noChangeShapeType="1"/>
          </p:cNvSpPr>
          <p:nvPr/>
        </p:nvSpPr>
        <p:spPr bwMode="auto">
          <a:xfrm>
            <a:off x="179388" y="1187450"/>
            <a:ext cx="0" cy="1439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2301" name="Line 13"/>
          <p:cNvSpPr>
            <a:spLocks noChangeShapeType="1"/>
          </p:cNvSpPr>
          <p:nvPr/>
        </p:nvSpPr>
        <p:spPr bwMode="auto">
          <a:xfrm>
            <a:off x="3778250" y="1546225"/>
            <a:ext cx="0" cy="1079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2302" name="Text Box 14"/>
          <p:cNvSpPr txBox="1">
            <a:spLocks noChangeArrowheads="1"/>
          </p:cNvSpPr>
          <p:nvPr/>
        </p:nvSpPr>
        <p:spPr bwMode="auto">
          <a:xfrm>
            <a:off x="574675" y="1438275"/>
            <a:ext cx="6826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a:cs typeface="+mn-cs"/>
              </a:rPr>
              <a:t>6 octets</a:t>
            </a:r>
          </a:p>
        </p:txBody>
      </p:sp>
      <p:sp>
        <p:nvSpPr>
          <p:cNvPr id="12303" name="Text Box 15"/>
          <p:cNvSpPr txBox="1">
            <a:spLocks noChangeArrowheads="1"/>
          </p:cNvSpPr>
          <p:nvPr/>
        </p:nvSpPr>
        <p:spPr bwMode="auto">
          <a:xfrm>
            <a:off x="3184525" y="1331913"/>
            <a:ext cx="468313"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400" b="1">
                <a:cs typeface="+mn-cs"/>
              </a:rPr>
              <a:t>2</a:t>
            </a:r>
          </a:p>
          <a:p>
            <a:pPr algn="ctr">
              <a:defRPr/>
            </a:pPr>
            <a:r>
              <a:rPr lang="fr-FR" sz="1400" b="1">
                <a:cs typeface="+mn-cs"/>
              </a:rPr>
              <a:t>octets</a:t>
            </a:r>
          </a:p>
        </p:txBody>
      </p:sp>
      <p:sp>
        <p:nvSpPr>
          <p:cNvPr id="12304" name="Text Box 16"/>
          <p:cNvSpPr txBox="1">
            <a:spLocks noChangeArrowheads="1"/>
          </p:cNvSpPr>
          <p:nvPr/>
        </p:nvSpPr>
        <p:spPr bwMode="auto">
          <a:xfrm>
            <a:off x="2625725" y="1079500"/>
            <a:ext cx="396240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a:cs typeface="+mn-cs"/>
                <a:sym typeface="Symbol" charset="0"/>
              </a:rPr>
              <a:t>64 octets </a:t>
            </a:r>
            <a:r>
              <a:rPr lang="fr-FR" sz="1400" b="1">
                <a:effectLst>
                  <a:outerShdw blurRad="38100" dist="38100" dir="2700000" algn="tl">
                    <a:srgbClr val="DDDDDD"/>
                  </a:outerShdw>
                </a:effectLst>
                <a:cs typeface="+mn-cs"/>
                <a:sym typeface="Symbol" charset="0"/>
              </a:rPr>
              <a:t></a:t>
            </a:r>
            <a:r>
              <a:rPr lang="fr-FR" sz="1400" b="1">
                <a:cs typeface="+mn-cs"/>
                <a:sym typeface="Symbol" charset="0"/>
              </a:rPr>
              <a:t> </a:t>
            </a:r>
            <a:r>
              <a:rPr lang="fr-FR" sz="1400" b="1">
                <a:cs typeface="+mn-cs"/>
              </a:rPr>
              <a:t>Taille d</a:t>
            </a:r>
            <a:r>
              <a:rPr lang="ja-JP" altLang="fr-FR" sz="1400" b="1">
                <a:latin typeface="Arial"/>
                <a:cs typeface="+mn-cs"/>
              </a:rPr>
              <a:t>’</a:t>
            </a:r>
            <a:r>
              <a:rPr lang="fr-FR" sz="1400" b="1">
                <a:cs typeface="+mn-cs"/>
              </a:rPr>
              <a:t>une trame MAC </a:t>
            </a:r>
            <a:r>
              <a:rPr lang="fr-FR" sz="1400" b="1">
                <a:effectLst>
                  <a:outerShdw blurRad="38100" dist="38100" dir="2700000" algn="tl">
                    <a:srgbClr val="DDDDDD"/>
                  </a:outerShdw>
                </a:effectLst>
                <a:cs typeface="+mn-cs"/>
                <a:sym typeface="Symbol" charset="0"/>
              </a:rPr>
              <a:t></a:t>
            </a:r>
            <a:r>
              <a:rPr lang="fr-FR" sz="1400" b="1">
                <a:cs typeface="+mn-cs"/>
                <a:sym typeface="Symbol" charset="0"/>
              </a:rPr>
              <a:t> 1518 octets</a:t>
            </a:r>
          </a:p>
        </p:txBody>
      </p:sp>
      <p:sp>
        <p:nvSpPr>
          <p:cNvPr id="12305" name="Line 17"/>
          <p:cNvSpPr>
            <a:spLocks noChangeShapeType="1"/>
          </p:cNvSpPr>
          <p:nvPr/>
        </p:nvSpPr>
        <p:spPr bwMode="auto">
          <a:xfrm>
            <a:off x="179388" y="1546225"/>
            <a:ext cx="0" cy="53975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12306" name="AutoShape 18"/>
          <p:cNvCxnSpPr>
            <a:cxnSpLocks noChangeShapeType="1"/>
            <a:stCxn id="12302" idx="1"/>
            <a:endCxn id="12305" idx="0"/>
          </p:cNvCxnSpPr>
          <p:nvPr/>
        </p:nvCxnSpPr>
        <p:spPr bwMode="auto">
          <a:xfrm flipH="1">
            <a:off x="179388" y="1544638"/>
            <a:ext cx="395287"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307" name="AutoShape 19"/>
          <p:cNvCxnSpPr>
            <a:cxnSpLocks noChangeShapeType="1"/>
            <a:stCxn id="12302" idx="3"/>
            <a:endCxn id="12315" idx="0"/>
          </p:cNvCxnSpPr>
          <p:nvPr/>
        </p:nvCxnSpPr>
        <p:spPr bwMode="auto">
          <a:xfrm>
            <a:off x="1257300" y="1544638"/>
            <a:ext cx="361950"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308" name="AutoShape 20"/>
          <p:cNvCxnSpPr>
            <a:cxnSpLocks noChangeShapeType="1"/>
            <a:stCxn id="12303" idx="1"/>
            <a:endCxn id="12316" idx="0"/>
          </p:cNvCxnSpPr>
          <p:nvPr/>
        </p:nvCxnSpPr>
        <p:spPr bwMode="auto">
          <a:xfrm flipH="1">
            <a:off x="3057525" y="1530350"/>
            <a:ext cx="127000" cy="158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309" name="AutoShape 21"/>
          <p:cNvCxnSpPr>
            <a:cxnSpLocks noChangeShapeType="1"/>
            <a:stCxn id="12303" idx="3"/>
            <a:endCxn id="12301" idx="0"/>
          </p:cNvCxnSpPr>
          <p:nvPr/>
        </p:nvCxnSpPr>
        <p:spPr bwMode="auto">
          <a:xfrm>
            <a:off x="3652838" y="1530350"/>
            <a:ext cx="125412" cy="158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310" name="Line 22"/>
          <p:cNvSpPr>
            <a:spLocks noChangeShapeType="1"/>
          </p:cNvSpPr>
          <p:nvPr/>
        </p:nvSpPr>
        <p:spPr bwMode="auto">
          <a:xfrm>
            <a:off x="8816975" y="1187450"/>
            <a:ext cx="0" cy="7191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12311" name="AutoShape 23"/>
          <p:cNvCxnSpPr>
            <a:cxnSpLocks noChangeShapeType="1"/>
            <a:stCxn id="12304" idx="1"/>
            <a:endCxn id="12300" idx="0"/>
          </p:cNvCxnSpPr>
          <p:nvPr/>
        </p:nvCxnSpPr>
        <p:spPr bwMode="auto">
          <a:xfrm flipH="1">
            <a:off x="179388" y="1185863"/>
            <a:ext cx="2446337"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312" name="AutoShape 24"/>
          <p:cNvCxnSpPr>
            <a:cxnSpLocks noChangeShapeType="1"/>
            <a:stCxn id="12304" idx="3"/>
            <a:endCxn id="12310" idx="0"/>
          </p:cNvCxnSpPr>
          <p:nvPr/>
        </p:nvCxnSpPr>
        <p:spPr bwMode="auto">
          <a:xfrm>
            <a:off x="6588125" y="1185863"/>
            <a:ext cx="2228850"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313" name="Text Box 25"/>
          <p:cNvSpPr txBox="1">
            <a:spLocks noChangeArrowheads="1"/>
          </p:cNvSpPr>
          <p:nvPr/>
        </p:nvSpPr>
        <p:spPr bwMode="auto">
          <a:xfrm>
            <a:off x="179388" y="1798638"/>
            <a:ext cx="1439862"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800">
                <a:cs typeface="+mn-cs"/>
              </a:rPr>
              <a:t>@ Destination</a:t>
            </a:r>
          </a:p>
        </p:txBody>
      </p:sp>
      <p:sp>
        <p:nvSpPr>
          <p:cNvPr id="12314" name="Text Box 26"/>
          <p:cNvSpPr txBox="1">
            <a:spLocks noChangeArrowheads="1"/>
          </p:cNvSpPr>
          <p:nvPr/>
        </p:nvSpPr>
        <p:spPr bwMode="auto">
          <a:xfrm>
            <a:off x="1619250" y="1798638"/>
            <a:ext cx="1439863"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800">
                <a:cs typeface="+mn-cs"/>
              </a:rPr>
              <a:t>@ Source</a:t>
            </a:r>
          </a:p>
        </p:txBody>
      </p:sp>
      <p:sp>
        <p:nvSpPr>
          <p:cNvPr id="12315" name="Line 27"/>
          <p:cNvSpPr>
            <a:spLocks noChangeShapeType="1"/>
          </p:cNvSpPr>
          <p:nvPr/>
        </p:nvSpPr>
        <p:spPr bwMode="auto">
          <a:xfrm>
            <a:off x="1619250" y="1546225"/>
            <a:ext cx="0" cy="539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2316" name="Line 28"/>
          <p:cNvSpPr>
            <a:spLocks noChangeShapeType="1"/>
          </p:cNvSpPr>
          <p:nvPr/>
        </p:nvSpPr>
        <p:spPr bwMode="auto">
          <a:xfrm>
            <a:off x="3057525" y="1546225"/>
            <a:ext cx="0" cy="539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2317" name="Line 29"/>
          <p:cNvSpPr>
            <a:spLocks noChangeShapeType="1"/>
          </p:cNvSpPr>
          <p:nvPr/>
        </p:nvSpPr>
        <p:spPr bwMode="auto">
          <a:xfrm>
            <a:off x="7737475" y="1546225"/>
            <a:ext cx="0" cy="611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2318" name="Text Box 30"/>
          <p:cNvSpPr txBox="1">
            <a:spLocks noChangeArrowheads="1"/>
          </p:cNvSpPr>
          <p:nvPr/>
        </p:nvSpPr>
        <p:spPr bwMode="auto">
          <a:xfrm>
            <a:off x="2014538" y="1438275"/>
            <a:ext cx="6826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a:cs typeface="+mn-cs"/>
              </a:rPr>
              <a:t>6 octets</a:t>
            </a:r>
          </a:p>
        </p:txBody>
      </p:sp>
      <p:cxnSp>
        <p:nvCxnSpPr>
          <p:cNvPr id="12319" name="AutoShape 31"/>
          <p:cNvCxnSpPr>
            <a:cxnSpLocks noChangeShapeType="1"/>
            <a:stCxn id="12318" idx="1"/>
            <a:endCxn id="12315" idx="0"/>
          </p:cNvCxnSpPr>
          <p:nvPr/>
        </p:nvCxnSpPr>
        <p:spPr bwMode="auto">
          <a:xfrm flipH="1">
            <a:off x="1619250" y="1544638"/>
            <a:ext cx="395288"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320" name="AutoShape 32"/>
          <p:cNvCxnSpPr>
            <a:cxnSpLocks noChangeShapeType="1"/>
            <a:stCxn id="12318" idx="3"/>
            <a:endCxn id="12316" idx="0"/>
          </p:cNvCxnSpPr>
          <p:nvPr/>
        </p:nvCxnSpPr>
        <p:spPr bwMode="auto">
          <a:xfrm>
            <a:off x="2697163" y="1544638"/>
            <a:ext cx="360362"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321" name="Text Box 33"/>
          <p:cNvSpPr txBox="1">
            <a:spLocks noChangeArrowheads="1"/>
          </p:cNvSpPr>
          <p:nvPr/>
        </p:nvSpPr>
        <p:spPr bwMode="auto">
          <a:xfrm>
            <a:off x="7916863" y="1438275"/>
            <a:ext cx="57626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400" b="1">
                <a:cs typeface="+mn-cs"/>
              </a:rPr>
              <a:t>4 octets</a:t>
            </a:r>
          </a:p>
        </p:txBody>
      </p:sp>
      <p:cxnSp>
        <p:nvCxnSpPr>
          <p:cNvPr id="12322" name="AutoShape 34"/>
          <p:cNvCxnSpPr>
            <a:cxnSpLocks noChangeShapeType="1"/>
            <a:stCxn id="12321" idx="1"/>
            <a:endCxn id="12317" idx="0"/>
          </p:cNvCxnSpPr>
          <p:nvPr/>
        </p:nvCxnSpPr>
        <p:spPr bwMode="auto">
          <a:xfrm flipH="1">
            <a:off x="7737475" y="1544638"/>
            <a:ext cx="179388"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323" name="AutoShape 35"/>
          <p:cNvCxnSpPr>
            <a:cxnSpLocks noChangeShapeType="1"/>
            <a:stCxn id="12321" idx="3"/>
            <a:endCxn id="12299" idx="0"/>
          </p:cNvCxnSpPr>
          <p:nvPr/>
        </p:nvCxnSpPr>
        <p:spPr bwMode="auto">
          <a:xfrm>
            <a:off x="8493125" y="1544638"/>
            <a:ext cx="323850"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324" name="Text Box 36"/>
          <p:cNvSpPr txBox="1">
            <a:spLocks noChangeArrowheads="1"/>
          </p:cNvSpPr>
          <p:nvPr/>
        </p:nvSpPr>
        <p:spPr bwMode="auto">
          <a:xfrm>
            <a:off x="3778250" y="3201988"/>
            <a:ext cx="719138" cy="360362"/>
          </a:xfrm>
          <a:prstGeom prst="rect">
            <a:avLst/>
          </a:prstGeom>
          <a:solidFill>
            <a:schemeClr val="folHlink"/>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800">
                <a:cs typeface="+mn-cs"/>
              </a:rPr>
              <a:t>Ctrl</a:t>
            </a:r>
          </a:p>
        </p:txBody>
      </p:sp>
      <p:sp>
        <p:nvSpPr>
          <p:cNvPr id="12325" name="Line 37"/>
          <p:cNvSpPr>
            <a:spLocks noChangeShapeType="1"/>
          </p:cNvSpPr>
          <p:nvPr/>
        </p:nvSpPr>
        <p:spPr bwMode="auto">
          <a:xfrm>
            <a:off x="2338388" y="2986088"/>
            <a:ext cx="0" cy="900112"/>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2326" name="Line 38"/>
          <p:cNvSpPr>
            <a:spLocks noChangeShapeType="1"/>
          </p:cNvSpPr>
          <p:nvPr/>
        </p:nvSpPr>
        <p:spPr bwMode="auto">
          <a:xfrm>
            <a:off x="1619250" y="4425950"/>
            <a:ext cx="0" cy="827088"/>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2327" name="Line 39"/>
          <p:cNvSpPr>
            <a:spLocks noChangeShapeType="1"/>
          </p:cNvSpPr>
          <p:nvPr/>
        </p:nvSpPr>
        <p:spPr bwMode="auto">
          <a:xfrm>
            <a:off x="5218113" y="4425950"/>
            <a:ext cx="0" cy="827088"/>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12335" name="AutoShape 47"/>
          <p:cNvCxnSpPr>
            <a:cxnSpLocks noChangeShapeType="1"/>
            <a:stCxn id="12342" idx="1"/>
            <a:endCxn id="12325" idx="1"/>
          </p:cNvCxnSpPr>
          <p:nvPr/>
        </p:nvCxnSpPr>
        <p:spPr bwMode="auto">
          <a:xfrm flipH="1">
            <a:off x="2338388" y="3884613"/>
            <a:ext cx="360362"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338" name="Text Box 50"/>
          <p:cNvSpPr txBox="1">
            <a:spLocks noChangeArrowheads="1"/>
          </p:cNvSpPr>
          <p:nvPr/>
        </p:nvSpPr>
        <p:spPr bwMode="auto">
          <a:xfrm>
            <a:off x="1438275" y="2517775"/>
            <a:ext cx="107950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en-US" sz="1400" b="1">
                <a:cs typeface="+mn-cs"/>
              </a:rPr>
              <a:t>802.3 Header</a:t>
            </a:r>
          </a:p>
        </p:txBody>
      </p:sp>
      <p:cxnSp>
        <p:nvCxnSpPr>
          <p:cNvPr id="12339" name="AutoShape 51"/>
          <p:cNvCxnSpPr>
            <a:cxnSpLocks noChangeShapeType="1"/>
            <a:stCxn id="12338" idx="1"/>
            <a:endCxn id="12300" idx="1"/>
          </p:cNvCxnSpPr>
          <p:nvPr/>
        </p:nvCxnSpPr>
        <p:spPr bwMode="auto">
          <a:xfrm flipH="1">
            <a:off x="179388" y="2624138"/>
            <a:ext cx="1258887" cy="31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340" name="AutoShape 52"/>
          <p:cNvCxnSpPr>
            <a:cxnSpLocks noChangeShapeType="1"/>
            <a:stCxn id="12338" idx="3"/>
            <a:endCxn id="12301" idx="1"/>
          </p:cNvCxnSpPr>
          <p:nvPr/>
        </p:nvCxnSpPr>
        <p:spPr bwMode="auto">
          <a:xfrm>
            <a:off x="2517775" y="2624138"/>
            <a:ext cx="1260475"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342" name="Text Box 54"/>
          <p:cNvSpPr txBox="1">
            <a:spLocks noChangeArrowheads="1"/>
          </p:cNvSpPr>
          <p:nvPr/>
        </p:nvSpPr>
        <p:spPr bwMode="auto">
          <a:xfrm>
            <a:off x="2698750" y="3778250"/>
            <a:ext cx="14398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en-US" sz="1400" b="1">
                <a:cs typeface="+mn-cs"/>
              </a:rPr>
              <a:t>802.2 LLC Header</a:t>
            </a:r>
          </a:p>
        </p:txBody>
      </p:sp>
      <p:sp>
        <p:nvSpPr>
          <p:cNvPr id="12343" name="Line 55"/>
          <p:cNvSpPr>
            <a:spLocks noChangeShapeType="1"/>
          </p:cNvSpPr>
          <p:nvPr/>
        </p:nvSpPr>
        <p:spPr bwMode="auto">
          <a:xfrm>
            <a:off x="4497388" y="2986088"/>
            <a:ext cx="0" cy="900112"/>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12344" name="AutoShape 56"/>
          <p:cNvCxnSpPr>
            <a:cxnSpLocks noChangeShapeType="1"/>
            <a:stCxn id="12342" idx="3"/>
            <a:endCxn id="12343" idx="1"/>
          </p:cNvCxnSpPr>
          <p:nvPr/>
        </p:nvCxnSpPr>
        <p:spPr bwMode="auto">
          <a:xfrm>
            <a:off x="4138613" y="3884613"/>
            <a:ext cx="358775"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345" name="Text Box 57"/>
          <p:cNvSpPr txBox="1">
            <a:spLocks noChangeArrowheads="1"/>
          </p:cNvSpPr>
          <p:nvPr/>
        </p:nvSpPr>
        <p:spPr bwMode="auto">
          <a:xfrm>
            <a:off x="2986088" y="2878138"/>
            <a:ext cx="79216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en-US" sz="1400" b="1">
                <a:cs typeface="+mn-cs"/>
              </a:rPr>
              <a:t>3 * 1 octet</a:t>
            </a:r>
          </a:p>
        </p:txBody>
      </p:sp>
      <p:cxnSp>
        <p:nvCxnSpPr>
          <p:cNvPr id="12346" name="AutoShape 58"/>
          <p:cNvCxnSpPr>
            <a:cxnSpLocks noChangeShapeType="1"/>
            <a:stCxn id="12345" idx="1"/>
            <a:endCxn id="12325" idx="0"/>
          </p:cNvCxnSpPr>
          <p:nvPr/>
        </p:nvCxnSpPr>
        <p:spPr bwMode="auto">
          <a:xfrm flipH="1">
            <a:off x="2338388" y="2984500"/>
            <a:ext cx="647700" cy="1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347" name="AutoShape 59"/>
          <p:cNvCxnSpPr>
            <a:cxnSpLocks noChangeShapeType="1"/>
            <a:stCxn id="12345" idx="3"/>
            <a:endCxn id="12343" idx="0"/>
          </p:cNvCxnSpPr>
          <p:nvPr/>
        </p:nvCxnSpPr>
        <p:spPr bwMode="auto">
          <a:xfrm>
            <a:off x="3778250" y="2984500"/>
            <a:ext cx="719138" cy="1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348" name="Text Box 60"/>
          <p:cNvSpPr txBox="1">
            <a:spLocks noChangeArrowheads="1"/>
          </p:cNvSpPr>
          <p:nvPr/>
        </p:nvSpPr>
        <p:spPr bwMode="auto">
          <a:xfrm>
            <a:off x="4497388" y="3201988"/>
            <a:ext cx="3238500" cy="360362"/>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800">
                <a:cs typeface="+mn-cs"/>
              </a:rPr>
              <a:t>43 octets </a:t>
            </a:r>
            <a:r>
              <a:rPr lang="fr-FR" sz="1800">
                <a:cs typeface="+mn-cs"/>
                <a:sym typeface="Symbol" charset="0"/>
              </a:rPr>
              <a:t> Données  1497 octets</a:t>
            </a:r>
            <a:endParaRPr lang="fr-FR" sz="1800">
              <a:cs typeface="+mn-cs"/>
            </a:endParaRPr>
          </a:p>
        </p:txBody>
      </p:sp>
      <p:sp>
        <p:nvSpPr>
          <p:cNvPr id="12349" name="Line 61"/>
          <p:cNvSpPr>
            <a:spLocks noChangeShapeType="1"/>
          </p:cNvSpPr>
          <p:nvPr/>
        </p:nvSpPr>
        <p:spPr bwMode="auto">
          <a:xfrm>
            <a:off x="7737475" y="1978025"/>
            <a:ext cx="0" cy="323850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cxnSp>
        <p:nvCxnSpPr>
          <p:cNvPr id="12350" name="AutoShape 62"/>
          <p:cNvCxnSpPr>
            <a:cxnSpLocks noChangeShapeType="1"/>
            <a:stCxn id="12301" idx="1"/>
            <a:endCxn id="12325" idx="0"/>
          </p:cNvCxnSpPr>
          <p:nvPr/>
        </p:nvCxnSpPr>
        <p:spPr bwMode="auto">
          <a:xfrm flipH="1">
            <a:off x="2338388" y="2625725"/>
            <a:ext cx="1439862" cy="3603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352" name="AutoShape 64"/>
          <p:cNvCxnSpPr>
            <a:cxnSpLocks noChangeShapeType="1"/>
            <a:stCxn id="12326" idx="0"/>
            <a:endCxn id="12343" idx="1"/>
          </p:cNvCxnSpPr>
          <p:nvPr/>
        </p:nvCxnSpPr>
        <p:spPr bwMode="auto">
          <a:xfrm flipV="1">
            <a:off x="1619250" y="3886200"/>
            <a:ext cx="2878138" cy="539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353" name="Text Box 65"/>
          <p:cNvSpPr txBox="1">
            <a:spLocks noChangeArrowheads="1"/>
          </p:cNvSpPr>
          <p:nvPr/>
        </p:nvSpPr>
        <p:spPr bwMode="auto">
          <a:xfrm>
            <a:off x="5218113" y="4641850"/>
            <a:ext cx="2519362" cy="360363"/>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400">
                <a:cs typeface="+mn-cs"/>
              </a:rPr>
              <a:t>38 octets </a:t>
            </a:r>
            <a:r>
              <a:rPr lang="fr-FR" sz="1400">
                <a:cs typeface="+mn-cs"/>
                <a:sym typeface="Symbol" charset="0"/>
              </a:rPr>
              <a:t> Données  1492 octets</a:t>
            </a:r>
            <a:endParaRPr lang="fr-FR" sz="1400">
              <a:cs typeface="+mn-cs"/>
            </a:endParaRPr>
          </a:p>
        </p:txBody>
      </p:sp>
      <p:sp>
        <p:nvSpPr>
          <p:cNvPr id="12354" name="Text Box 66"/>
          <p:cNvSpPr txBox="1">
            <a:spLocks noChangeArrowheads="1"/>
          </p:cNvSpPr>
          <p:nvPr/>
        </p:nvSpPr>
        <p:spPr bwMode="auto">
          <a:xfrm>
            <a:off x="2338388" y="4641850"/>
            <a:ext cx="719137" cy="360363"/>
          </a:xfrm>
          <a:prstGeom prst="rect">
            <a:avLst/>
          </a:prstGeom>
          <a:solidFill>
            <a:srgbClr val="FF00FF"/>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endParaRPr lang="en-US">
              <a:cs typeface="+mn-cs"/>
            </a:endParaRPr>
          </a:p>
        </p:txBody>
      </p:sp>
      <p:sp>
        <p:nvSpPr>
          <p:cNvPr id="12355" name="Text Box 67"/>
          <p:cNvSpPr txBox="1">
            <a:spLocks noChangeArrowheads="1"/>
          </p:cNvSpPr>
          <p:nvPr/>
        </p:nvSpPr>
        <p:spPr bwMode="auto">
          <a:xfrm>
            <a:off x="1619250" y="4641850"/>
            <a:ext cx="719138" cy="360363"/>
          </a:xfrm>
          <a:prstGeom prst="rect">
            <a:avLst/>
          </a:prstGeom>
          <a:solidFill>
            <a:srgbClr val="FF00FF"/>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endParaRPr lang="en-US">
              <a:cs typeface="+mn-cs"/>
            </a:endParaRPr>
          </a:p>
        </p:txBody>
      </p:sp>
      <p:sp>
        <p:nvSpPr>
          <p:cNvPr id="12356" name="Line 68"/>
          <p:cNvSpPr>
            <a:spLocks noChangeShapeType="1"/>
          </p:cNvSpPr>
          <p:nvPr/>
        </p:nvSpPr>
        <p:spPr bwMode="auto">
          <a:xfrm>
            <a:off x="3778250" y="4425950"/>
            <a:ext cx="0" cy="53975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2357" name="Text Box 69"/>
          <p:cNvSpPr txBox="1">
            <a:spLocks noChangeArrowheads="1"/>
          </p:cNvSpPr>
          <p:nvPr/>
        </p:nvSpPr>
        <p:spPr bwMode="auto">
          <a:xfrm>
            <a:off x="5937250" y="5937250"/>
            <a:ext cx="3022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defRPr/>
            </a:pPr>
            <a:r>
              <a:rPr lang="en-US" sz="1400" b="1" smtClean="0">
                <a:cs typeface="+mn-cs"/>
              </a:rPr>
              <a:t>OUI</a:t>
            </a:r>
            <a:r>
              <a:rPr lang="en-US" sz="1400" b="1" smtClean="0">
                <a:cs typeface="+mn-cs"/>
                <a:sym typeface="Wingdings" charset="0"/>
              </a:rPr>
              <a:t></a:t>
            </a:r>
            <a:r>
              <a:rPr lang="en-US" sz="1400" b="1" smtClean="0">
                <a:cs typeface="+mn-cs"/>
              </a:rPr>
              <a:t>O</a:t>
            </a:r>
            <a:r>
              <a:rPr lang="en-US" sz="1400" smtClean="0">
                <a:cs typeface="+mn-cs"/>
              </a:rPr>
              <a:t>rganizationally </a:t>
            </a:r>
            <a:r>
              <a:rPr lang="en-US" sz="1400" b="1" smtClean="0">
                <a:cs typeface="+mn-cs"/>
              </a:rPr>
              <a:t>U</a:t>
            </a:r>
            <a:r>
              <a:rPr lang="en-US" sz="1400" smtClean="0">
                <a:cs typeface="+mn-cs"/>
              </a:rPr>
              <a:t>nique </a:t>
            </a:r>
            <a:r>
              <a:rPr lang="en-US" sz="1400" b="1" smtClean="0">
                <a:cs typeface="+mn-cs"/>
              </a:rPr>
              <a:t>I</a:t>
            </a:r>
            <a:r>
              <a:rPr lang="en-US" sz="1400" smtClean="0">
                <a:cs typeface="+mn-cs"/>
              </a:rPr>
              <a:t>dentifier</a:t>
            </a:r>
          </a:p>
        </p:txBody>
      </p:sp>
      <p:sp>
        <p:nvSpPr>
          <p:cNvPr id="12358" name="Text Box 70"/>
          <p:cNvSpPr txBox="1">
            <a:spLocks noChangeArrowheads="1"/>
          </p:cNvSpPr>
          <p:nvPr/>
        </p:nvSpPr>
        <p:spPr bwMode="auto">
          <a:xfrm>
            <a:off x="2266950" y="5145088"/>
            <a:ext cx="226695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en-US" sz="1400" b="1">
                <a:cs typeface="+mn-cs"/>
              </a:rPr>
              <a:t>802.2 SNAP Header (5 octets)</a:t>
            </a:r>
          </a:p>
        </p:txBody>
      </p:sp>
      <p:cxnSp>
        <p:nvCxnSpPr>
          <p:cNvPr id="12359" name="AutoShape 71"/>
          <p:cNvCxnSpPr>
            <a:cxnSpLocks noChangeShapeType="1"/>
            <a:stCxn id="12358" idx="1"/>
            <a:endCxn id="12326" idx="1"/>
          </p:cNvCxnSpPr>
          <p:nvPr/>
        </p:nvCxnSpPr>
        <p:spPr bwMode="auto">
          <a:xfrm flipH="1">
            <a:off x="1619250" y="5251450"/>
            <a:ext cx="647700" cy="1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360" name="AutoShape 72"/>
          <p:cNvCxnSpPr>
            <a:cxnSpLocks noChangeShapeType="1"/>
            <a:stCxn id="12358" idx="3"/>
            <a:endCxn id="12327" idx="1"/>
          </p:cNvCxnSpPr>
          <p:nvPr/>
        </p:nvCxnSpPr>
        <p:spPr bwMode="auto">
          <a:xfrm>
            <a:off x="4533900" y="5251450"/>
            <a:ext cx="684213" cy="1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361" name="Text Box 73"/>
          <p:cNvSpPr txBox="1">
            <a:spLocks noChangeArrowheads="1"/>
          </p:cNvSpPr>
          <p:nvPr/>
        </p:nvSpPr>
        <p:spPr bwMode="auto">
          <a:xfrm>
            <a:off x="3922713" y="4318000"/>
            <a:ext cx="111601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en-US" sz="1400" b="1">
                <a:cs typeface="+mn-cs"/>
              </a:rPr>
              <a:t>Type (2 octets)</a:t>
            </a:r>
          </a:p>
        </p:txBody>
      </p:sp>
      <p:cxnSp>
        <p:nvCxnSpPr>
          <p:cNvPr id="12362" name="AutoShape 74"/>
          <p:cNvCxnSpPr>
            <a:cxnSpLocks noChangeShapeType="1"/>
            <a:stCxn id="12361" idx="3"/>
            <a:endCxn id="12327" idx="0"/>
          </p:cNvCxnSpPr>
          <p:nvPr/>
        </p:nvCxnSpPr>
        <p:spPr bwMode="auto">
          <a:xfrm>
            <a:off x="5038725" y="4424363"/>
            <a:ext cx="179388"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363" name="AutoShape 75"/>
          <p:cNvCxnSpPr>
            <a:cxnSpLocks noChangeShapeType="1"/>
            <a:stCxn id="12361" idx="1"/>
            <a:endCxn id="12356" idx="0"/>
          </p:cNvCxnSpPr>
          <p:nvPr/>
        </p:nvCxnSpPr>
        <p:spPr bwMode="auto">
          <a:xfrm flipH="1">
            <a:off x="3778250" y="4424363"/>
            <a:ext cx="144463"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364" name="Text Box 76"/>
          <p:cNvSpPr txBox="1">
            <a:spLocks noChangeArrowheads="1"/>
          </p:cNvSpPr>
          <p:nvPr/>
        </p:nvSpPr>
        <p:spPr bwMode="auto">
          <a:xfrm>
            <a:off x="2159000" y="4318000"/>
            <a:ext cx="107950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en-US" sz="1400" b="1">
                <a:cs typeface="+mn-cs"/>
              </a:rPr>
              <a:t>OUI (3 octets)</a:t>
            </a:r>
          </a:p>
        </p:txBody>
      </p:sp>
      <p:cxnSp>
        <p:nvCxnSpPr>
          <p:cNvPr id="12365" name="AutoShape 77"/>
          <p:cNvCxnSpPr>
            <a:cxnSpLocks noChangeShapeType="1"/>
            <a:stCxn id="12364" idx="1"/>
            <a:endCxn id="12326" idx="0"/>
          </p:cNvCxnSpPr>
          <p:nvPr/>
        </p:nvCxnSpPr>
        <p:spPr bwMode="auto">
          <a:xfrm flipH="1">
            <a:off x="1619250" y="4424363"/>
            <a:ext cx="539750"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366" name="AutoShape 78"/>
          <p:cNvCxnSpPr>
            <a:cxnSpLocks noChangeShapeType="1"/>
            <a:stCxn id="12364" idx="3"/>
            <a:endCxn id="12356" idx="0"/>
          </p:cNvCxnSpPr>
          <p:nvPr/>
        </p:nvCxnSpPr>
        <p:spPr bwMode="auto">
          <a:xfrm>
            <a:off x="3238500" y="4424363"/>
            <a:ext cx="539750"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367" name="Text Box 79"/>
          <p:cNvSpPr txBox="1">
            <a:spLocks noChangeArrowheads="1"/>
          </p:cNvSpPr>
          <p:nvPr/>
        </p:nvSpPr>
        <p:spPr bwMode="auto">
          <a:xfrm>
            <a:off x="5937250" y="5576888"/>
            <a:ext cx="28067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defRPr/>
            </a:pPr>
            <a:r>
              <a:rPr lang="en-US" sz="1400" b="1" smtClean="0">
                <a:cs typeface="+mn-cs"/>
              </a:rPr>
              <a:t>SNAP</a:t>
            </a:r>
            <a:r>
              <a:rPr lang="en-US" sz="1400" b="1" smtClean="0">
                <a:cs typeface="+mn-cs"/>
                <a:sym typeface="Wingdings" charset="0"/>
              </a:rPr>
              <a:t></a:t>
            </a:r>
            <a:r>
              <a:rPr lang="en-US" sz="1400" b="1" smtClean="0">
                <a:cs typeface="+mn-cs"/>
              </a:rPr>
              <a:t>S</a:t>
            </a:r>
            <a:r>
              <a:rPr lang="en-US" sz="1400" smtClean="0">
                <a:cs typeface="+mn-cs"/>
              </a:rPr>
              <a:t>ub </a:t>
            </a:r>
            <a:r>
              <a:rPr lang="en-US" sz="1400" b="1" smtClean="0">
                <a:cs typeface="+mn-cs"/>
              </a:rPr>
              <a:t>N</a:t>
            </a:r>
            <a:r>
              <a:rPr lang="en-US" sz="1400" smtClean="0">
                <a:cs typeface="+mn-cs"/>
              </a:rPr>
              <a:t>etwork </a:t>
            </a:r>
            <a:r>
              <a:rPr lang="en-US" sz="1400" b="1" smtClean="0">
                <a:cs typeface="+mn-cs"/>
              </a:rPr>
              <a:t>A</a:t>
            </a:r>
            <a:r>
              <a:rPr lang="en-US" sz="1400" smtClean="0">
                <a:cs typeface="+mn-cs"/>
              </a:rPr>
              <a:t>ccess </a:t>
            </a:r>
            <a:r>
              <a:rPr lang="en-US" sz="1400" b="1" smtClean="0">
                <a:cs typeface="+mn-cs"/>
              </a:rPr>
              <a:t>P</a:t>
            </a:r>
            <a:r>
              <a:rPr lang="en-US" sz="1400" smtClean="0">
                <a:cs typeface="+mn-cs"/>
              </a:rPr>
              <a:t>rotocol</a:t>
            </a:r>
          </a:p>
        </p:txBody>
      </p:sp>
      <p:sp>
        <p:nvSpPr>
          <p:cNvPr id="12368" name="Text Box 80"/>
          <p:cNvSpPr txBox="1">
            <a:spLocks noChangeArrowheads="1"/>
          </p:cNvSpPr>
          <p:nvPr/>
        </p:nvSpPr>
        <p:spPr bwMode="auto">
          <a:xfrm>
            <a:off x="3417888" y="5576888"/>
            <a:ext cx="187166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defRPr/>
            </a:pPr>
            <a:r>
              <a:rPr lang="en-US" sz="1400" b="1" smtClean="0">
                <a:cs typeface="+mn-cs"/>
              </a:rPr>
              <a:t>DSAP</a:t>
            </a:r>
            <a:r>
              <a:rPr lang="en-US" sz="1400" b="1" smtClean="0">
                <a:cs typeface="+mn-cs"/>
                <a:sym typeface="Wingdings" charset="0"/>
              </a:rPr>
              <a:t></a:t>
            </a:r>
            <a:r>
              <a:rPr lang="en-US" sz="1400" b="1" smtClean="0">
                <a:cs typeface="+mn-cs"/>
              </a:rPr>
              <a:t>D</a:t>
            </a:r>
            <a:r>
              <a:rPr lang="en-US" sz="1400" smtClean="0">
                <a:cs typeface="+mn-cs"/>
              </a:rPr>
              <a:t>estination SAP</a:t>
            </a:r>
          </a:p>
        </p:txBody>
      </p:sp>
      <p:sp>
        <p:nvSpPr>
          <p:cNvPr id="12369" name="Text Box 81"/>
          <p:cNvSpPr txBox="1">
            <a:spLocks noChangeArrowheads="1"/>
          </p:cNvSpPr>
          <p:nvPr/>
        </p:nvSpPr>
        <p:spPr bwMode="auto">
          <a:xfrm>
            <a:off x="3417888" y="5937250"/>
            <a:ext cx="15113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defRPr/>
            </a:pPr>
            <a:r>
              <a:rPr lang="en-US" sz="1400" b="1" smtClean="0">
                <a:cs typeface="+mn-cs"/>
              </a:rPr>
              <a:t>SSAP</a:t>
            </a:r>
            <a:r>
              <a:rPr lang="en-US" sz="1400" b="1" smtClean="0">
                <a:cs typeface="+mn-cs"/>
                <a:sym typeface="Wingdings" charset="0"/>
              </a:rPr>
              <a:t></a:t>
            </a:r>
            <a:r>
              <a:rPr lang="en-US" sz="1400" b="1" smtClean="0">
                <a:cs typeface="+mn-cs"/>
              </a:rPr>
              <a:t>S</a:t>
            </a:r>
            <a:r>
              <a:rPr lang="en-US" sz="1400" smtClean="0">
                <a:cs typeface="+mn-cs"/>
              </a:rPr>
              <a:t>ource SAP</a:t>
            </a:r>
          </a:p>
        </p:txBody>
      </p:sp>
      <p:sp>
        <p:nvSpPr>
          <p:cNvPr id="12370" name="Text Box 82"/>
          <p:cNvSpPr txBox="1">
            <a:spLocks noChangeArrowheads="1"/>
          </p:cNvSpPr>
          <p:nvPr/>
        </p:nvSpPr>
        <p:spPr bwMode="auto">
          <a:xfrm>
            <a:off x="539750" y="5576888"/>
            <a:ext cx="21240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defRPr/>
            </a:pPr>
            <a:r>
              <a:rPr lang="en-US" sz="1400" b="1" smtClean="0">
                <a:cs typeface="+mn-cs"/>
              </a:rPr>
              <a:t>LLC</a:t>
            </a:r>
            <a:r>
              <a:rPr lang="en-US" sz="1400" b="1" smtClean="0">
                <a:cs typeface="+mn-cs"/>
                <a:sym typeface="Wingdings" charset="0"/>
              </a:rPr>
              <a:t></a:t>
            </a:r>
            <a:r>
              <a:rPr lang="en-US" sz="1400" b="1" smtClean="0">
                <a:cs typeface="+mn-cs"/>
              </a:rPr>
              <a:t>L</a:t>
            </a:r>
            <a:r>
              <a:rPr lang="en-US" sz="1400" smtClean="0">
                <a:cs typeface="+mn-cs"/>
              </a:rPr>
              <a:t>ogical </a:t>
            </a:r>
            <a:r>
              <a:rPr lang="en-US" sz="1400" b="1" smtClean="0">
                <a:cs typeface="+mn-cs"/>
              </a:rPr>
              <a:t>L</a:t>
            </a:r>
            <a:r>
              <a:rPr lang="en-US" sz="1400" smtClean="0">
                <a:cs typeface="+mn-cs"/>
              </a:rPr>
              <a:t>ink </a:t>
            </a:r>
            <a:r>
              <a:rPr lang="en-US" sz="1400" b="1" smtClean="0">
                <a:cs typeface="+mn-cs"/>
              </a:rPr>
              <a:t>C</a:t>
            </a:r>
            <a:r>
              <a:rPr lang="en-US" sz="1400" smtClean="0">
                <a:cs typeface="+mn-cs"/>
              </a:rPr>
              <a:t>ontrol</a:t>
            </a:r>
          </a:p>
        </p:txBody>
      </p:sp>
      <p:sp>
        <p:nvSpPr>
          <p:cNvPr id="12371" name="Text Box 83"/>
          <p:cNvSpPr txBox="1">
            <a:spLocks noChangeArrowheads="1"/>
          </p:cNvSpPr>
          <p:nvPr/>
        </p:nvSpPr>
        <p:spPr bwMode="auto">
          <a:xfrm>
            <a:off x="539750" y="5937250"/>
            <a:ext cx="205105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defRPr/>
            </a:pPr>
            <a:r>
              <a:rPr lang="en-US" sz="1400" b="1" smtClean="0">
                <a:cs typeface="+mn-cs"/>
              </a:rPr>
              <a:t>SAP</a:t>
            </a:r>
            <a:r>
              <a:rPr lang="en-US" sz="1400" b="1" smtClean="0">
                <a:cs typeface="+mn-cs"/>
                <a:sym typeface="Wingdings" charset="0"/>
              </a:rPr>
              <a:t></a:t>
            </a:r>
            <a:r>
              <a:rPr lang="en-US" sz="1400" b="1" smtClean="0">
                <a:cs typeface="+mn-cs"/>
              </a:rPr>
              <a:t>S</a:t>
            </a:r>
            <a:r>
              <a:rPr lang="en-US" sz="1400" smtClean="0">
                <a:cs typeface="+mn-cs"/>
              </a:rPr>
              <a:t>ervice </a:t>
            </a:r>
            <a:r>
              <a:rPr lang="en-US" sz="1400" b="1" smtClean="0">
                <a:cs typeface="+mn-cs"/>
              </a:rPr>
              <a:t>A</a:t>
            </a:r>
            <a:r>
              <a:rPr lang="en-US" sz="1400" smtClean="0">
                <a:cs typeface="+mn-cs"/>
              </a:rPr>
              <a:t>ccess </a:t>
            </a:r>
            <a:r>
              <a:rPr lang="en-US" sz="1400" b="1" smtClean="0">
                <a:cs typeface="+mn-cs"/>
              </a:rPr>
              <a:t>P</a:t>
            </a:r>
            <a:r>
              <a:rPr lang="en-US" sz="1400" smtClean="0">
                <a:cs typeface="+mn-cs"/>
              </a:rPr>
              <a:t>oint</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Date Placeholder 2"/>
          <p:cNvSpPr>
            <a:spLocks noGrp="1"/>
          </p:cNvSpPr>
          <p:nvPr>
            <p:ph type="dt" sz="quarter" idx="10"/>
          </p:nvPr>
        </p:nvSpPr>
        <p:spPr/>
        <p:txBody>
          <a:bodyPr/>
          <a:lstStyle/>
          <a:p>
            <a:pPr>
              <a:defRPr/>
            </a:pPr>
            <a:r>
              <a:rPr lang="fr-FR"/>
              <a:t>© </a:t>
            </a:r>
            <a:fld id="{B7E2B844-A2DE-9842-B99C-7D30BB6F43DA}" type="datetime1">
              <a:rPr lang="en-US"/>
              <a:pPr>
                <a:defRPr/>
              </a:pPr>
              <a:t>28/02/16</a:t>
            </a:fld>
            <a:r>
              <a:rPr lang="fr-FR"/>
              <a:t>, </a:t>
            </a:r>
          </a:p>
        </p:txBody>
      </p:sp>
      <p:sp>
        <p:nvSpPr>
          <p:cNvPr id="44" name="Footer Placeholder 3"/>
          <p:cNvSpPr>
            <a:spLocks noGrp="1"/>
          </p:cNvSpPr>
          <p:nvPr>
            <p:ph type="ftr" sz="quarter" idx="11"/>
          </p:nvPr>
        </p:nvSpPr>
        <p:spPr/>
        <p:txBody>
          <a:bodyPr/>
          <a:lstStyle/>
          <a:p>
            <a:pPr>
              <a:defRPr/>
            </a:pPr>
            <a:r>
              <a:rPr lang="fr-FR"/>
              <a:t>Georgios Arhodakis - Université Paris Dauphine</a:t>
            </a:r>
          </a:p>
        </p:txBody>
      </p:sp>
      <p:sp>
        <p:nvSpPr>
          <p:cNvPr id="45" name="Slide Number Placeholder 4"/>
          <p:cNvSpPr>
            <a:spLocks noGrp="1"/>
          </p:cNvSpPr>
          <p:nvPr>
            <p:ph type="sldNum" sz="quarter" idx="12"/>
          </p:nvPr>
        </p:nvSpPr>
        <p:spPr/>
        <p:txBody>
          <a:bodyPr/>
          <a:lstStyle/>
          <a:p>
            <a:pPr>
              <a:defRPr/>
            </a:pPr>
            <a:fld id="{EDBDDF0E-064C-4844-8683-3220804945E9}" type="slidenum">
              <a:rPr lang="fr-FR"/>
              <a:pPr>
                <a:defRPr/>
              </a:pPr>
              <a:t>7</a:t>
            </a:fld>
            <a:endParaRPr lang="fr-FR"/>
          </a:p>
        </p:txBody>
      </p:sp>
      <p:sp>
        <p:nvSpPr>
          <p:cNvPr id="19458"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i="1" smtClean="0">
                <a:effectLst>
                  <a:outerShdw blurRad="38100" dist="38100" dir="2700000" algn="tl">
                    <a:srgbClr val="DDDDDD"/>
                  </a:outerShdw>
                </a:effectLst>
                <a:cs typeface="+mj-cs"/>
              </a:rPr>
              <a:t>x</a:t>
            </a:r>
            <a:r>
              <a:rPr lang="fr-FR" sz="4000" smtClean="0">
                <a:cs typeface="+mj-cs"/>
              </a:rPr>
              <a:t>SAP</a:t>
            </a:r>
          </a:p>
        </p:txBody>
      </p:sp>
      <p:sp>
        <p:nvSpPr>
          <p:cNvPr id="19459" name="Rectangle 3"/>
          <p:cNvSpPr>
            <a:spLocks noChangeArrowheads="1"/>
          </p:cNvSpPr>
          <p:nvPr/>
        </p:nvSpPr>
        <p:spPr bwMode="auto">
          <a:xfrm>
            <a:off x="2055813" y="1676400"/>
            <a:ext cx="304800" cy="304800"/>
          </a:xfrm>
          <a:prstGeom prst="rect">
            <a:avLst/>
          </a:prstGeom>
          <a:solidFill>
            <a:srgbClr val="00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defRPr/>
            </a:pPr>
            <a:endParaRPr lang="en-US">
              <a:cs typeface="+mn-cs"/>
            </a:endParaRPr>
          </a:p>
        </p:txBody>
      </p:sp>
      <p:sp>
        <p:nvSpPr>
          <p:cNvPr id="19460" name="Rectangle 4"/>
          <p:cNvSpPr>
            <a:spLocks noChangeArrowheads="1"/>
          </p:cNvSpPr>
          <p:nvPr/>
        </p:nvSpPr>
        <p:spPr bwMode="auto">
          <a:xfrm>
            <a:off x="2416175" y="1676400"/>
            <a:ext cx="304800" cy="304800"/>
          </a:xfrm>
          <a:prstGeom prst="rect">
            <a:avLst/>
          </a:prstGeom>
          <a:solidFill>
            <a:srgbClr val="FF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D</a:t>
            </a:r>
          </a:p>
        </p:txBody>
      </p:sp>
      <p:sp>
        <p:nvSpPr>
          <p:cNvPr id="19461" name="Rectangle 5"/>
          <p:cNvSpPr>
            <a:spLocks noChangeArrowheads="1"/>
          </p:cNvSpPr>
          <p:nvPr/>
        </p:nvSpPr>
        <p:spPr bwMode="auto">
          <a:xfrm>
            <a:off x="2776538" y="1676400"/>
            <a:ext cx="304800" cy="304800"/>
          </a:xfrm>
          <a:prstGeom prst="rect">
            <a:avLst/>
          </a:prstGeom>
          <a:solidFill>
            <a:srgbClr val="FF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D</a:t>
            </a:r>
          </a:p>
        </p:txBody>
      </p:sp>
      <p:sp>
        <p:nvSpPr>
          <p:cNvPr id="19462" name="Rectangle 6"/>
          <p:cNvSpPr>
            <a:spLocks noChangeArrowheads="1"/>
          </p:cNvSpPr>
          <p:nvPr/>
        </p:nvSpPr>
        <p:spPr bwMode="auto">
          <a:xfrm>
            <a:off x="3135313" y="1676400"/>
            <a:ext cx="304800" cy="304800"/>
          </a:xfrm>
          <a:prstGeom prst="rect">
            <a:avLst/>
          </a:prstGeom>
          <a:solidFill>
            <a:srgbClr val="FF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D</a:t>
            </a:r>
          </a:p>
        </p:txBody>
      </p:sp>
      <p:sp>
        <p:nvSpPr>
          <p:cNvPr id="19463" name="Rectangle 7"/>
          <p:cNvSpPr>
            <a:spLocks noChangeArrowheads="1"/>
          </p:cNvSpPr>
          <p:nvPr/>
        </p:nvSpPr>
        <p:spPr bwMode="auto">
          <a:xfrm>
            <a:off x="3495675" y="1676400"/>
            <a:ext cx="304800" cy="304800"/>
          </a:xfrm>
          <a:prstGeom prst="rect">
            <a:avLst/>
          </a:prstGeom>
          <a:solidFill>
            <a:srgbClr val="FF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1800" b="1">
                <a:cs typeface="+mn-cs"/>
              </a:rPr>
              <a:t>D</a:t>
            </a:r>
          </a:p>
        </p:txBody>
      </p:sp>
      <p:sp>
        <p:nvSpPr>
          <p:cNvPr id="19464" name="Rectangle 8"/>
          <p:cNvSpPr>
            <a:spLocks noChangeArrowheads="1"/>
          </p:cNvSpPr>
          <p:nvPr/>
        </p:nvSpPr>
        <p:spPr bwMode="auto">
          <a:xfrm>
            <a:off x="3856038" y="1676400"/>
            <a:ext cx="304800" cy="304800"/>
          </a:xfrm>
          <a:prstGeom prst="rect">
            <a:avLst/>
          </a:prstGeom>
          <a:solidFill>
            <a:srgbClr val="FF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D</a:t>
            </a:r>
          </a:p>
        </p:txBody>
      </p:sp>
      <p:sp>
        <p:nvSpPr>
          <p:cNvPr id="19465" name="Rectangle 9"/>
          <p:cNvSpPr>
            <a:spLocks noChangeArrowheads="1"/>
          </p:cNvSpPr>
          <p:nvPr/>
        </p:nvSpPr>
        <p:spPr bwMode="auto">
          <a:xfrm>
            <a:off x="4216400" y="1676400"/>
            <a:ext cx="304800" cy="304800"/>
          </a:xfrm>
          <a:prstGeom prst="rect">
            <a:avLst/>
          </a:prstGeom>
          <a:solidFill>
            <a:srgbClr val="FF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D</a:t>
            </a:r>
          </a:p>
        </p:txBody>
      </p:sp>
      <p:sp>
        <p:nvSpPr>
          <p:cNvPr id="19466" name="Rectangle 10"/>
          <p:cNvSpPr>
            <a:spLocks noChangeArrowheads="1"/>
          </p:cNvSpPr>
          <p:nvPr/>
        </p:nvSpPr>
        <p:spPr bwMode="auto">
          <a:xfrm>
            <a:off x="4575175" y="1676400"/>
            <a:ext cx="304800" cy="304800"/>
          </a:xfrm>
          <a:prstGeom prst="rect">
            <a:avLst/>
          </a:prstGeom>
          <a:solidFill>
            <a:srgbClr val="FF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D</a:t>
            </a:r>
          </a:p>
        </p:txBody>
      </p:sp>
      <p:sp>
        <p:nvSpPr>
          <p:cNvPr id="19467" name="Text Box 11"/>
          <p:cNvSpPr txBox="1">
            <a:spLocks noChangeArrowheads="1"/>
          </p:cNvSpPr>
          <p:nvPr/>
        </p:nvSpPr>
        <p:spPr bwMode="auto">
          <a:xfrm>
            <a:off x="1081088" y="1638300"/>
            <a:ext cx="90011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200" b="1">
                <a:cs typeface="+mn-cs"/>
              </a:rPr>
              <a:t>DSAP (8 bits)</a:t>
            </a:r>
          </a:p>
        </p:txBody>
      </p:sp>
      <p:sp>
        <p:nvSpPr>
          <p:cNvPr id="19468" name="AutoShape 12"/>
          <p:cNvSpPr>
            <a:spLocks/>
          </p:cNvSpPr>
          <p:nvPr/>
        </p:nvSpPr>
        <p:spPr bwMode="auto">
          <a:xfrm rot="-5400000">
            <a:off x="3583782" y="870744"/>
            <a:ext cx="152400" cy="2414587"/>
          </a:xfrm>
          <a:prstGeom prst="leftBrace">
            <a:avLst>
              <a:gd name="adj1" fmla="val 13203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9469" name="Text Box 13"/>
          <p:cNvSpPr txBox="1">
            <a:spLocks noChangeArrowheads="1"/>
          </p:cNvSpPr>
          <p:nvPr/>
        </p:nvSpPr>
        <p:spPr bwMode="auto">
          <a:xfrm>
            <a:off x="2435225" y="2160588"/>
            <a:ext cx="241141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600" b="1">
                <a:cs typeface="+mn-cs"/>
              </a:rPr>
              <a:t>Numéro de destination SAP</a:t>
            </a:r>
          </a:p>
        </p:txBody>
      </p:sp>
      <p:sp>
        <p:nvSpPr>
          <p:cNvPr id="19472" name="Text Box 16"/>
          <p:cNvSpPr txBox="1">
            <a:spLocks noChangeArrowheads="1"/>
          </p:cNvSpPr>
          <p:nvPr/>
        </p:nvSpPr>
        <p:spPr bwMode="auto">
          <a:xfrm>
            <a:off x="852488" y="1239838"/>
            <a:ext cx="1447800"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200" b="1">
                <a:cs typeface="+mn-cs"/>
              </a:rPr>
              <a:t>Bit Individuel/Groupe</a:t>
            </a:r>
          </a:p>
        </p:txBody>
      </p:sp>
      <p:cxnSp>
        <p:nvCxnSpPr>
          <p:cNvPr id="19473" name="AutoShape 17"/>
          <p:cNvCxnSpPr>
            <a:cxnSpLocks noChangeShapeType="1"/>
            <a:stCxn id="19472" idx="2"/>
            <a:endCxn id="19459" idx="1"/>
          </p:cNvCxnSpPr>
          <p:nvPr/>
        </p:nvCxnSpPr>
        <p:spPr bwMode="auto">
          <a:xfrm>
            <a:off x="1576388" y="1422400"/>
            <a:ext cx="479425" cy="406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9512" name="Text Box 56"/>
          <p:cNvSpPr txBox="1">
            <a:spLocks noChangeArrowheads="1"/>
          </p:cNvSpPr>
          <p:nvPr/>
        </p:nvSpPr>
        <p:spPr bwMode="auto">
          <a:xfrm>
            <a:off x="1492250" y="2632075"/>
            <a:ext cx="3238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en-US" sz="1600" b="1">
                <a:cs typeface="+mn-cs"/>
              </a:rPr>
              <a:t>I/G</a:t>
            </a:r>
            <a:endParaRPr lang="en-US" sz="1600">
              <a:cs typeface="+mn-cs"/>
            </a:endParaRPr>
          </a:p>
        </p:txBody>
      </p:sp>
      <p:sp>
        <p:nvSpPr>
          <p:cNvPr id="19516" name="Rectangle 60"/>
          <p:cNvSpPr>
            <a:spLocks noChangeArrowheads="1"/>
          </p:cNvSpPr>
          <p:nvPr/>
        </p:nvSpPr>
        <p:spPr bwMode="auto">
          <a:xfrm>
            <a:off x="1039813" y="2459038"/>
            <a:ext cx="304800" cy="304800"/>
          </a:xfrm>
          <a:prstGeom prst="rect">
            <a:avLst/>
          </a:prstGeom>
          <a:solidFill>
            <a:srgbClr val="00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19517" name="Rectangle 61"/>
          <p:cNvSpPr>
            <a:spLocks noChangeArrowheads="1"/>
          </p:cNvSpPr>
          <p:nvPr/>
        </p:nvSpPr>
        <p:spPr bwMode="auto">
          <a:xfrm>
            <a:off x="1039813" y="2819400"/>
            <a:ext cx="304800" cy="304800"/>
          </a:xfrm>
          <a:prstGeom prst="rect">
            <a:avLst/>
          </a:prstGeom>
          <a:solidFill>
            <a:srgbClr val="00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19524" name="Text Box 68"/>
          <p:cNvSpPr txBox="1">
            <a:spLocks noChangeArrowheads="1"/>
          </p:cNvSpPr>
          <p:nvPr/>
        </p:nvSpPr>
        <p:spPr bwMode="auto">
          <a:xfrm>
            <a:off x="304800" y="2513013"/>
            <a:ext cx="647700" cy="17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200">
                <a:cs typeface="+mn-cs"/>
              </a:rPr>
              <a:t>Individuel</a:t>
            </a:r>
          </a:p>
        </p:txBody>
      </p:sp>
      <p:sp>
        <p:nvSpPr>
          <p:cNvPr id="19525" name="Text Box 69"/>
          <p:cNvSpPr txBox="1">
            <a:spLocks noChangeArrowheads="1"/>
          </p:cNvSpPr>
          <p:nvPr/>
        </p:nvSpPr>
        <p:spPr bwMode="auto">
          <a:xfrm>
            <a:off x="304800" y="2873375"/>
            <a:ext cx="539750" cy="17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200" dirty="0">
                <a:cs typeface="+mn-cs"/>
              </a:rPr>
              <a:t>Groupe</a:t>
            </a:r>
          </a:p>
        </p:txBody>
      </p:sp>
      <p:cxnSp>
        <p:nvCxnSpPr>
          <p:cNvPr id="19530" name="AutoShape 74"/>
          <p:cNvCxnSpPr>
            <a:cxnSpLocks noChangeShapeType="1"/>
            <a:stCxn id="19459" idx="2"/>
            <a:endCxn id="19512" idx="3"/>
          </p:cNvCxnSpPr>
          <p:nvPr/>
        </p:nvCxnSpPr>
        <p:spPr bwMode="auto">
          <a:xfrm rot="5400000">
            <a:off x="1625600" y="2171700"/>
            <a:ext cx="773113" cy="392113"/>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9532" name="Rectangle 76"/>
          <p:cNvSpPr>
            <a:spLocks noChangeArrowheads="1"/>
          </p:cNvSpPr>
          <p:nvPr/>
        </p:nvSpPr>
        <p:spPr bwMode="auto">
          <a:xfrm>
            <a:off x="2509838" y="4724400"/>
            <a:ext cx="304800" cy="304800"/>
          </a:xfrm>
          <a:prstGeom prst="rect">
            <a:avLst/>
          </a:prstGeom>
          <a:solidFill>
            <a:srgbClr val="00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defRPr/>
            </a:pPr>
            <a:endParaRPr lang="en-US">
              <a:cs typeface="+mn-cs"/>
            </a:endParaRPr>
          </a:p>
        </p:txBody>
      </p:sp>
      <p:sp>
        <p:nvSpPr>
          <p:cNvPr id="19533" name="Rectangle 77"/>
          <p:cNvSpPr>
            <a:spLocks noChangeArrowheads="1"/>
          </p:cNvSpPr>
          <p:nvPr/>
        </p:nvSpPr>
        <p:spPr bwMode="auto">
          <a:xfrm>
            <a:off x="2870200" y="4724400"/>
            <a:ext cx="304800" cy="304800"/>
          </a:xfrm>
          <a:prstGeom prst="rect">
            <a:avLst/>
          </a:prstGeom>
          <a:solidFill>
            <a:srgbClr val="FF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S</a:t>
            </a:r>
          </a:p>
        </p:txBody>
      </p:sp>
      <p:sp>
        <p:nvSpPr>
          <p:cNvPr id="19534" name="Rectangle 78"/>
          <p:cNvSpPr>
            <a:spLocks noChangeArrowheads="1"/>
          </p:cNvSpPr>
          <p:nvPr/>
        </p:nvSpPr>
        <p:spPr bwMode="auto">
          <a:xfrm>
            <a:off x="3230563" y="4724400"/>
            <a:ext cx="304800" cy="304800"/>
          </a:xfrm>
          <a:prstGeom prst="rect">
            <a:avLst/>
          </a:prstGeom>
          <a:solidFill>
            <a:srgbClr val="FF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S</a:t>
            </a:r>
          </a:p>
        </p:txBody>
      </p:sp>
      <p:sp>
        <p:nvSpPr>
          <p:cNvPr id="19535" name="Rectangle 79"/>
          <p:cNvSpPr>
            <a:spLocks noChangeArrowheads="1"/>
          </p:cNvSpPr>
          <p:nvPr/>
        </p:nvSpPr>
        <p:spPr bwMode="auto">
          <a:xfrm>
            <a:off x="3589338" y="4724400"/>
            <a:ext cx="304800" cy="304800"/>
          </a:xfrm>
          <a:prstGeom prst="rect">
            <a:avLst/>
          </a:prstGeom>
          <a:solidFill>
            <a:srgbClr val="FF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S</a:t>
            </a:r>
          </a:p>
        </p:txBody>
      </p:sp>
      <p:sp>
        <p:nvSpPr>
          <p:cNvPr id="19536" name="Rectangle 80"/>
          <p:cNvSpPr>
            <a:spLocks noChangeArrowheads="1"/>
          </p:cNvSpPr>
          <p:nvPr/>
        </p:nvSpPr>
        <p:spPr bwMode="auto">
          <a:xfrm>
            <a:off x="3949700" y="4724400"/>
            <a:ext cx="304800" cy="304800"/>
          </a:xfrm>
          <a:prstGeom prst="rect">
            <a:avLst/>
          </a:prstGeom>
          <a:solidFill>
            <a:srgbClr val="FF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1800" b="1">
                <a:cs typeface="+mn-cs"/>
              </a:rPr>
              <a:t>S</a:t>
            </a:r>
          </a:p>
        </p:txBody>
      </p:sp>
      <p:sp>
        <p:nvSpPr>
          <p:cNvPr id="19537" name="Rectangle 81"/>
          <p:cNvSpPr>
            <a:spLocks noChangeArrowheads="1"/>
          </p:cNvSpPr>
          <p:nvPr/>
        </p:nvSpPr>
        <p:spPr bwMode="auto">
          <a:xfrm>
            <a:off x="4310063" y="4724400"/>
            <a:ext cx="304800" cy="304800"/>
          </a:xfrm>
          <a:prstGeom prst="rect">
            <a:avLst/>
          </a:prstGeom>
          <a:solidFill>
            <a:srgbClr val="FF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S</a:t>
            </a:r>
          </a:p>
        </p:txBody>
      </p:sp>
      <p:sp>
        <p:nvSpPr>
          <p:cNvPr id="19538" name="Rectangle 82"/>
          <p:cNvSpPr>
            <a:spLocks noChangeArrowheads="1"/>
          </p:cNvSpPr>
          <p:nvPr/>
        </p:nvSpPr>
        <p:spPr bwMode="auto">
          <a:xfrm>
            <a:off x="4670425" y="4724400"/>
            <a:ext cx="304800" cy="304800"/>
          </a:xfrm>
          <a:prstGeom prst="rect">
            <a:avLst/>
          </a:prstGeom>
          <a:solidFill>
            <a:srgbClr val="FF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S</a:t>
            </a:r>
          </a:p>
        </p:txBody>
      </p:sp>
      <p:sp>
        <p:nvSpPr>
          <p:cNvPr id="19539" name="Rectangle 83"/>
          <p:cNvSpPr>
            <a:spLocks noChangeArrowheads="1"/>
          </p:cNvSpPr>
          <p:nvPr/>
        </p:nvSpPr>
        <p:spPr bwMode="auto">
          <a:xfrm>
            <a:off x="5029200" y="4724400"/>
            <a:ext cx="304800" cy="304800"/>
          </a:xfrm>
          <a:prstGeom prst="rect">
            <a:avLst/>
          </a:prstGeom>
          <a:solidFill>
            <a:srgbClr val="FF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S</a:t>
            </a:r>
          </a:p>
        </p:txBody>
      </p:sp>
      <p:sp>
        <p:nvSpPr>
          <p:cNvPr id="19540" name="Text Box 84"/>
          <p:cNvSpPr txBox="1">
            <a:spLocks noChangeArrowheads="1"/>
          </p:cNvSpPr>
          <p:nvPr/>
        </p:nvSpPr>
        <p:spPr bwMode="auto">
          <a:xfrm>
            <a:off x="1535113" y="4686300"/>
            <a:ext cx="90011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200" b="1">
                <a:cs typeface="+mn-cs"/>
              </a:rPr>
              <a:t>SSAP (8 bits)</a:t>
            </a:r>
          </a:p>
        </p:txBody>
      </p:sp>
      <p:sp>
        <p:nvSpPr>
          <p:cNvPr id="19541" name="AutoShape 85"/>
          <p:cNvSpPr>
            <a:spLocks/>
          </p:cNvSpPr>
          <p:nvPr/>
        </p:nvSpPr>
        <p:spPr bwMode="auto">
          <a:xfrm rot="-5400000">
            <a:off x="4037807" y="3918744"/>
            <a:ext cx="152400" cy="2414587"/>
          </a:xfrm>
          <a:prstGeom prst="leftBrace">
            <a:avLst>
              <a:gd name="adj1" fmla="val 13203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9542" name="Text Box 86"/>
          <p:cNvSpPr txBox="1">
            <a:spLocks noChangeArrowheads="1"/>
          </p:cNvSpPr>
          <p:nvPr/>
        </p:nvSpPr>
        <p:spPr bwMode="auto">
          <a:xfrm>
            <a:off x="3094038" y="5208588"/>
            <a:ext cx="20161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600" b="1">
                <a:cs typeface="+mn-cs"/>
              </a:rPr>
              <a:t>Numéro de source SAP</a:t>
            </a:r>
          </a:p>
        </p:txBody>
      </p:sp>
      <p:sp>
        <p:nvSpPr>
          <p:cNvPr id="19543" name="Text Box 87"/>
          <p:cNvSpPr txBox="1">
            <a:spLocks noChangeArrowheads="1"/>
          </p:cNvSpPr>
          <p:nvPr/>
        </p:nvSpPr>
        <p:spPr bwMode="auto">
          <a:xfrm>
            <a:off x="1306513" y="4287838"/>
            <a:ext cx="1582737"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200" b="1">
                <a:cs typeface="+mn-cs"/>
              </a:rPr>
              <a:t>Bit Commande/Réponse</a:t>
            </a:r>
          </a:p>
        </p:txBody>
      </p:sp>
      <p:cxnSp>
        <p:nvCxnSpPr>
          <p:cNvPr id="19544" name="AutoShape 88"/>
          <p:cNvCxnSpPr>
            <a:cxnSpLocks noChangeShapeType="1"/>
            <a:stCxn id="19543" idx="2"/>
            <a:endCxn id="19532" idx="1"/>
          </p:cNvCxnSpPr>
          <p:nvPr/>
        </p:nvCxnSpPr>
        <p:spPr bwMode="auto">
          <a:xfrm>
            <a:off x="2098675" y="4470400"/>
            <a:ext cx="411163" cy="406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9545" name="Text Box 89"/>
          <p:cNvSpPr txBox="1">
            <a:spLocks noChangeArrowheads="1"/>
          </p:cNvSpPr>
          <p:nvPr/>
        </p:nvSpPr>
        <p:spPr bwMode="auto">
          <a:xfrm>
            <a:off x="1946275" y="5680075"/>
            <a:ext cx="3603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en-US" sz="1600" b="1">
                <a:cs typeface="+mn-cs"/>
              </a:rPr>
              <a:t>C/R</a:t>
            </a:r>
            <a:endParaRPr lang="en-US" sz="1600">
              <a:cs typeface="+mn-cs"/>
            </a:endParaRPr>
          </a:p>
        </p:txBody>
      </p:sp>
      <p:sp>
        <p:nvSpPr>
          <p:cNvPr id="19546" name="Rectangle 90"/>
          <p:cNvSpPr>
            <a:spLocks noChangeArrowheads="1"/>
          </p:cNvSpPr>
          <p:nvPr/>
        </p:nvSpPr>
        <p:spPr bwMode="auto">
          <a:xfrm>
            <a:off x="1493838" y="5507038"/>
            <a:ext cx="304800" cy="304800"/>
          </a:xfrm>
          <a:prstGeom prst="rect">
            <a:avLst/>
          </a:prstGeom>
          <a:solidFill>
            <a:srgbClr val="00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0</a:t>
            </a:r>
          </a:p>
        </p:txBody>
      </p:sp>
      <p:sp>
        <p:nvSpPr>
          <p:cNvPr id="19547" name="Rectangle 91"/>
          <p:cNvSpPr>
            <a:spLocks noChangeArrowheads="1"/>
          </p:cNvSpPr>
          <p:nvPr/>
        </p:nvSpPr>
        <p:spPr bwMode="auto">
          <a:xfrm>
            <a:off x="1493838" y="5867400"/>
            <a:ext cx="304800" cy="304800"/>
          </a:xfrm>
          <a:prstGeom prst="rect">
            <a:avLst/>
          </a:prstGeom>
          <a:solidFill>
            <a:srgbClr val="00CCFF"/>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defRPr/>
            </a:pPr>
            <a:r>
              <a:rPr lang="fr-FR" sz="2000" b="1">
                <a:cs typeface="+mn-cs"/>
              </a:rPr>
              <a:t>1</a:t>
            </a:r>
          </a:p>
        </p:txBody>
      </p:sp>
      <p:sp>
        <p:nvSpPr>
          <p:cNvPr id="19548" name="Text Box 92"/>
          <p:cNvSpPr txBox="1">
            <a:spLocks noChangeArrowheads="1"/>
          </p:cNvSpPr>
          <p:nvPr/>
        </p:nvSpPr>
        <p:spPr bwMode="auto">
          <a:xfrm>
            <a:off x="758825" y="5561013"/>
            <a:ext cx="719138" cy="17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200">
                <a:cs typeface="+mn-cs"/>
              </a:rPr>
              <a:t>Commande</a:t>
            </a:r>
          </a:p>
        </p:txBody>
      </p:sp>
      <p:sp>
        <p:nvSpPr>
          <p:cNvPr id="19549" name="Text Box 93"/>
          <p:cNvSpPr txBox="1">
            <a:spLocks noChangeArrowheads="1"/>
          </p:cNvSpPr>
          <p:nvPr/>
        </p:nvSpPr>
        <p:spPr bwMode="auto">
          <a:xfrm>
            <a:off x="758825" y="5921375"/>
            <a:ext cx="539750" cy="17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sz="1200">
                <a:cs typeface="+mn-cs"/>
              </a:rPr>
              <a:t>Réponse</a:t>
            </a:r>
          </a:p>
        </p:txBody>
      </p:sp>
      <p:cxnSp>
        <p:nvCxnSpPr>
          <p:cNvPr id="19550" name="AutoShape 94"/>
          <p:cNvCxnSpPr>
            <a:cxnSpLocks noChangeShapeType="1"/>
            <a:stCxn id="19532" idx="2"/>
            <a:endCxn id="19545" idx="3"/>
          </p:cNvCxnSpPr>
          <p:nvPr/>
        </p:nvCxnSpPr>
        <p:spPr bwMode="auto">
          <a:xfrm rot="5400000">
            <a:off x="2097881" y="5237957"/>
            <a:ext cx="773113" cy="355600"/>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9551" name="Text Box 95"/>
          <p:cNvSpPr txBox="1">
            <a:spLocks noChangeArrowheads="1"/>
          </p:cNvSpPr>
          <p:nvPr/>
        </p:nvSpPr>
        <p:spPr bwMode="auto">
          <a:xfrm>
            <a:off x="2590800" y="960438"/>
            <a:ext cx="313055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a:cs typeface="+mn-cs"/>
              </a:rPr>
              <a:t>Destination SAP (DSAP)</a:t>
            </a:r>
          </a:p>
        </p:txBody>
      </p:sp>
      <p:sp>
        <p:nvSpPr>
          <p:cNvPr id="19552" name="Text Box 96"/>
          <p:cNvSpPr txBox="1">
            <a:spLocks noChangeArrowheads="1"/>
          </p:cNvSpPr>
          <p:nvPr/>
        </p:nvSpPr>
        <p:spPr bwMode="auto">
          <a:xfrm>
            <a:off x="2590800" y="3733800"/>
            <a:ext cx="2519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defRPr/>
            </a:pPr>
            <a:r>
              <a:rPr lang="fr-FR">
                <a:cs typeface="+mn-cs"/>
              </a:rPr>
              <a:t>Source SAP (SSAP)</a:t>
            </a:r>
          </a:p>
        </p:txBody>
      </p:sp>
      <p:sp>
        <p:nvSpPr>
          <p:cNvPr id="46" name="Text Box 69"/>
          <p:cNvSpPr txBox="1">
            <a:spLocks noChangeArrowheads="1"/>
          </p:cNvSpPr>
          <p:nvPr/>
        </p:nvSpPr>
        <p:spPr bwMode="auto">
          <a:xfrm>
            <a:off x="4716463" y="3027363"/>
            <a:ext cx="395922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fr-FR" sz="1200" dirty="0">
                <a:cs typeface="+mn-cs"/>
              </a:rPr>
              <a:t>DSAP, SSAP = 0xAA / 0xAB, alors le service SNAP est requis</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Date Placeholder 2"/>
          <p:cNvSpPr>
            <a:spLocks noGrp="1"/>
          </p:cNvSpPr>
          <p:nvPr>
            <p:ph type="dt" sz="quarter" idx="10"/>
          </p:nvPr>
        </p:nvSpPr>
        <p:spPr/>
        <p:txBody>
          <a:bodyPr/>
          <a:lstStyle/>
          <a:p>
            <a:pPr>
              <a:defRPr/>
            </a:pPr>
            <a:r>
              <a:rPr lang="fr-FR" dirty="0"/>
              <a:t>© </a:t>
            </a:r>
            <a:fld id="{B7474700-A4F0-FC49-B568-9C837D36FE54}" type="datetime1">
              <a:rPr lang="en-US"/>
              <a:pPr>
                <a:defRPr/>
              </a:pPr>
              <a:t>28/02/16</a:t>
            </a:fld>
            <a:r>
              <a:rPr lang="fr-FR" dirty="0"/>
              <a:t>, </a:t>
            </a:r>
          </a:p>
        </p:txBody>
      </p:sp>
      <p:sp>
        <p:nvSpPr>
          <p:cNvPr id="83" name="Footer Placeholder 3"/>
          <p:cNvSpPr>
            <a:spLocks noGrp="1"/>
          </p:cNvSpPr>
          <p:nvPr>
            <p:ph type="ftr" sz="quarter" idx="11"/>
          </p:nvPr>
        </p:nvSpPr>
        <p:spPr/>
        <p:txBody>
          <a:bodyPr/>
          <a:lstStyle/>
          <a:p>
            <a:pPr>
              <a:defRPr/>
            </a:pPr>
            <a:r>
              <a:rPr lang="fr-FR" dirty="0"/>
              <a:t>Georgios Arhodakis - Université Paris Dauphine</a:t>
            </a:r>
          </a:p>
        </p:txBody>
      </p:sp>
      <p:sp>
        <p:nvSpPr>
          <p:cNvPr id="84" name="Slide Number Placeholder 4"/>
          <p:cNvSpPr>
            <a:spLocks noGrp="1"/>
          </p:cNvSpPr>
          <p:nvPr>
            <p:ph type="sldNum" sz="quarter" idx="12"/>
          </p:nvPr>
        </p:nvSpPr>
        <p:spPr/>
        <p:txBody>
          <a:bodyPr/>
          <a:lstStyle/>
          <a:p>
            <a:pPr>
              <a:defRPr/>
            </a:pPr>
            <a:fld id="{55FFA2B1-90AE-5A44-B558-8D1D7C7F552F}" type="slidenum">
              <a:rPr lang="fr-FR"/>
              <a:pPr>
                <a:defRPr/>
              </a:pPr>
              <a:t>8</a:t>
            </a:fld>
            <a:endParaRPr lang="fr-FR" dirty="0"/>
          </a:p>
        </p:txBody>
      </p:sp>
      <p:sp>
        <p:nvSpPr>
          <p:cNvPr id="34818"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dirty="0" smtClean="0">
                <a:cs typeface="+mj-cs"/>
              </a:rPr>
              <a:t>802.3ac: Extension </a:t>
            </a:r>
            <a:r>
              <a:rPr lang="fr-FR" sz="4000" i="1" dirty="0" smtClean="0">
                <a:cs typeface="+mj-cs"/>
              </a:rPr>
              <a:t>Trame MAC</a:t>
            </a:r>
          </a:p>
        </p:txBody>
      </p:sp>
      <p:sp>
        <p:nvSpPr>
          <p:cNvPr id="34819" name="Text Box 3"/>
          <p:cNvSpPr txBox="1">
            <a:spLocks noChangeArrowheads="1"/>
          </p:cNvSpPr>
          <p:nvPr/>
        </p:nvSpPr>
        <p:spPr bwMode="auto">
          <a:xfrm>
            <a:off x="7916863" y="2152650"/>
            <a:ext cx="1079500" cy="360363"/>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dirty="0">
                <a:cs typeface="+mn-cs"/>
              </a:rPr>
              <a:t>FCS</a:t>
            </a:r>
          </a:p>
        </p:txBody>
      </p:sp>
      <p:sp>
        <p:nvSpPr>
          <p:cNvPr id="34820" name="Text Box 4"/>
          <p:cNvSpPr txBox="1">
            <a:spLocks noChangeArrowheads="1"/>
          </p:cNvSpPr>
          <p:nvPr/>
        </p:nvSpPr>
        <p:spPr bwMode="auto">
          <a:xfrm>
            <a:off x="2151063" y="3556000"/>
            <a:ext cx="719137" cy="360363"/>
          </a:xfrm>
          <a:prstGeom prst="rect">
            <a:avLst/>
          </a:prstGeom>
          <a:solidFill>
            <a:schemeClr val="folHlink"/>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800" dirty="0">
                <a:cs typeface="+mn-cs"/>
              </a:rPr>
              <a:t>TAG</a:t>
            </a:r>
          </a:p>
        </p:txBody>
      </p:sp>
      <p:sp>
        <p:nvSpPr>
          <p:cNvPr id="34821" name="Text Box 5"/>
          <p:cNvSpPr txBox="1">
            <a:spLocks noChangeArrowheads="1"/>
          </p:cNvSpPr>
          <p:nvPr/>
        </p:nvSpPr>
        <p:spPr bwMode="auto">
          <a:xfrm>
            <a:off x="2500313" y="4995863"/>
            <a:ext cx="1439862" cy="360362"/>
          </a:xfrm>
          <a:prstGeom prst="rect">
            <a:avLst/>
          </a:prstGeom>
          <a:solidFill>
            <a:srgbClr val="FF99FF"/>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400" b="1" dirty="0">
                <a:cs typeface="+mn-cs"/>
              </a:rPr>
              <a:t>VLAN-ID</a:t>
            </a:r>
          </a:p>
        </p:txBody>
      </p:sp>
      <p:sp>
        <p:nvSpPr>
          <p:cNvPr id="34822" name="Text Box 6"/>
          <p:cNvSpPr txBox="1">
            <a:spLocks noChangeArrowheads="1"/>
          </p:cNvSpPr>
          <p:nvPr/>
        </p:nvSpPr>
        <p:spPr bwMode="auto">
          <a:xfrm>
            <a:off x="1441450" y="3556000"/>
            <a:ext cx="719138" cy="360363"/>
          </a:xfrm>
          <a:prstGeom prst="rect">
            <a:avLst/>
          </a:prstGeom>
          <a:solidFill>
            <a:schemeClr val="folHlink"/>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400" b="1" dirty="0">
                <a:cs typeface="+mn-cs"/>
              </a:rPr>
              <a:t>0x8100</a:t>
            </a:r>
          </a:p>
        </p:txBody>
      </p:sp>
      <p:sp>
        <p:nvSpPr>
          <p:cNvPr id="34824" name="Text Box 8"/>
          <p:cNvSpPr txBox="1">
            <a:spLocks noChangeArrowheads="1"/>
          </p:cNvSpPr>
          <p:nvPr/>
        </p:nvSpPr>
        <p:spPr bwMode="auto">
          <a:xfrm>
            <a:off x="3778250" y="2152650"/>
            <a:ext cx="719138" cy="360363"/>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800" dirty="0">
                <a:cs typeface="+mn-cs"/>
              </a:rPr>
              <a:t>?</a:t>
            </a:r>
          </a:p>
        </p:txBody>
      </p:sp>
      <p:sp>
        <p:nvSpPr>
          <p:cNvPr id="34826" name="Text Box 10"/>
          <p:cNvSpPr txBox="1">
            <a:spLocks noChangeArrowheads="1"/>
          </p:cNvSpPr>
          <p:nvPr/>
        </p:nvSpPr>
        <p:spPr bwMode="auto">
          <a:xfrm>
            <a:off x="4497388" y="2152650"/>
            <a:ext cx="3419475" cy="360363"/>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800" dirty="0">
                <a:cs typeface="+mn-cs"/>
              </a:rPr>
              <a:t>46 octets </a:t>
            </a:r>
            <a:r>
              <a:rPr lang="fr-FR" sz="1800" dirty="0">
                <a:cs typeface="+mn-cs"/>
                <a:sym typeface="Symbol" charset="0"/>
              </a:rPr>
              <a:t> Données  1500 octets</a:t>
            </a:r>
            <a:endParaRPr lang="fr-FR" sz="1800" dirty="0">
              <a:cs typeface="+mn-cs"/>
            </a:endParaRPr>
          </a:p>
        </p:txBody>
      </p:sp>
      <p:sp>
        <p:nvSpPr>
          <p:cNvPr id="34827" name="Line 11"/>
          <p:cNvSpPr>
            <a:spLocks noChangeShapeType="1"/>
          </p:cNvSpPr>
          <p:nvPr/>
        </p:nvSpPr>
        <p:spPr bwMode="auto">
          <a:xfrm>
            <a:off x="8996363" y="1900238"/>
            <a:ext cx="0" cy="539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28" name="Line 12"/>
          <p:cNvSpPr>
            <a:spLocks noChangeShapeType="1"/>
          </p:cNvSpPr>
          <p:nvPr/>
        </p:nvSpPr>
        <p:spPr bwMode="auto">
          <a:xfrm>
            <a:off x="179388" y="1073150"/>
            <a:ext cx="0" cy="1439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29" name="Line 13"/>
          <p:cNvSpPr>
            <a:spLocks noChangeShapeType="1"/>
          </p:cNvSpPr>
          <p:nvPr/>
        </p:nvSpPr>
        <p:spPr bwMode="auto">
          <a:xfrm>
            <a:off x="4497388" y="1900238"/>
            <a:ext cx="0" cy="539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30" name="Text Box 14"/>
          <p:cNvSpPr txBox="1">
            <a:spLocks noChangeArrowheads="1"/>
          </p:cNvSpPr>
          <p:nvPr/>
        </p:nvSpPr>
        <p:spPr bwMode="auto">
          <a:xfrm>
            <a:off x="466725" y="1792288"/>
            <a:ext cx="6826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dirty="0">
                <a:cs typeface="+mn-cs"/>
              </a:rPr>
              <a:t>6 octets</a:t>
            </a:r>
          </a:p>
        </p:txBody>
      </p:sp>
      <p:sp>
        <p:nvSpPr>
          <p:cNvPr id="34831" name="Text Box 15"/>
          <p:cNvSpPr txBox="1">
            <a:spLocks noChangeArrowheads="1"/>
          </p:cNvSpPr>
          <p:nvPr/>
        </p:nvSpPr>
        <p:spPr bwMode="auto">
          <a:xfrm>
            <a:off x="3886200" y="1685925"/>
            <a:ext cx="468313"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400" b="1" dirty="0">
                <a:cs typeface="+mn-cs"/>
              </a:rPr>
              <a:t>2</a:t>
            </a:r>
          </a:p>
          <a:p>
            <a:pPr algn="ctr">
              <a:defRPr/>
            </a:pPr>
            <a:r>
              <a:rPr lang="fr-FR" sz="1400" b="1" dirty="0">
                <a:cs typeface="+mn-cs"/>
              </a:rPr>
              <a:t>octets</a:t>
            </a:r>
          </a:p>
        </p:txBody>
      </p:sp>
      <p:sp>
        <p:nvSpPr>
          <p:cNvPr id="34832" name="Text Box 16"/>
          <p:cNvSpPr txBox="1">
            <a:spLocks noChangeArrowheads="1"/>
          </p:cNvSpPr>
          <p:nvPr/>
        </p:nvSpPr>
        <p:spPr bwMode="auto">
          <a:xfrm>
            <a:off x="2625725" y="965200"/>
            <a:ext cx="396240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dirty="0">
                <a:cs typeface="+mn-cs"/>
                <a:sym typeface="Symbol" charset="0"/>
              </a:rPr>
              <a:t>68 octets </a:t>
            </a:r>
            <a:r>
              <a:rPr lang="fr-FR" sz="1400" b="1" dirty="0">
                <a:effectLst>
                  <a:outerShdw blurRad="38100" dist="38100" dir="2700000" algn="tl">
                    <a:srgbClr val="DDDDDD"/>
                  </a:outerShdw>
                </a:effectLst>
                <a:cs typeface="+mn-cs"/>
                <a:sym typeface="Symbol" charset="0"/>
              </a:rPr>
              <a:t></a:t>
            </a:r>
            <a:r>
              <a:rPr lang="fr-FR" sz="1400" b="1" dirty="0">
                <a:cs typeface="+mn-cs"/>
                <a:sym typeface="Symbol" charset="0"/>
              </a:rPr>
              <a:t> </a:t>
            </a:r>
            <a:r>
              <a:rPr lang="fr-FR" sz="1400" b="1" dirty="0">
                <a:cs typeface="+mn-cs"/>
              </a:rPr>
              <a:t>Taille d</a:t>
            </a:r>
            <a:r>
              <a:rPr lang="ja-JP" altLang="fr-FR" sz="1400" b="1">
                <a:latin typeface="Arial"/>
                <a:cs typeface="+mn-cs"/>
              </a:rPr>
              <a:t>’</a:t>
            </a:r>
            <a:r>
              <a:rPr lang="fr-FR" sz="1400" b="1" dirty="0">
                <a:cs typeface="+mn-cs"/>
              </a:rPr>
              <a:t>une trame MAC </a:t>
            </a:r>
            <a:r>
              <a:rPr lang="fr-FR" sz="1400" b="1" dirty="0">
                <a:effectLst>
                  <a:outerShdw blurRad="38100" dist="38100" dir="2700000" algn="tl">
                    <a:srgbClr val="DDDDDD"/>
                  </a:outerShdw>
                </a:effectLst>
                <a:cs typeface="+mn-cs"/>
                <a:sym typeface="Symbol" charset="0"/>
              </a:rPr>
              <a:t></a:t>
            </a:r>
            <a:r>
              <a:rPr lang="fr-FR" sz="1400" b="1" dirty="0">
                <a:cs typeface="+mn-cs"/>
                <a:sym typeface="Symbol" charset="0"/>
              </a:rPr>
              <a:t> 1522 octets</a:t>
            </a:r>
          </a:p>
        </p:txBody>
      </p:sp>
      <p:sp>
        <p:nvSpPr>
          <p:cNvPr id="34833" name="Line 17"/>
          <p:cNvSpPr>
            <a:spLocks noChangeShapeType="1"/>
          </p:cNvSpPr>
          <p:nvPr/>
        </p:nvSpPr>
        <p:spPr bwMode="auto">
          <a:xfrm>
            <a:off x="179388" y="1900238"/>
            <a:ext cx="0" cy="53975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cxnSp>
        <p:nvCxnSpPr>
          <p:cNvPr id="34834" name="AutoShape 18"/>
          <p:cNvCxnSpPr>
            <a:cxnSpLocks noChangeShapeType="1"/>
            <a:stCxn id="34830" idx="1"/>
            <a:endCxn id="34833" idx="0"/>
          </p:cNvCxnSpPr>
          <p:nvPr/>
        </p:nvCxnSpPr>
        <p:spPr bwMode="auto">
          <a:xfrm flipH="1">
            <a:off x="179388" y="1898650"/>
            <a:ext cx="287337" cy="1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835" name="AutoShape 19"/>
          <p:cNvCxnSpPr>
            <a:cxnSpLocks noChangeShapeType="1"/>
            <a:stCxn id="34830" idx="3"/>
            <a:endCxn id="34843" idx="0"/>
          </p:cNvCxnSpPr>
          <p:nvPr/>
        </p:nvCxnSpPr>
        <p:spPr bwMode="auto">
          <a:xfrm>
            <a:off x="1149350" y="1898650"/>
            <a:ext cx="288925" cy="1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836" name="AutoShape 20"/>
          <p:cNvCxnSpPr>
            <a:cxnSpLocks noChangeShapeType="1"/>
            <a:stCxn id="34831" idx="1"/>
            <a:endCxn id="34844" idx="0"/>
          </p:cNvCxnSpPr>
          <p:nvPr/>
        </p:nvCxnSpPr>
        <p:spPr bwMode="auto">
          <a:xfrm flipH="1">
            <a:off x="3778250" y="1884363"/>
            <a:ext cx="107950" cy="158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837" name="AutoShape 21"/>
          <p:cNvCxnSpPr>
            <a:cxnSpLocks noChangeShapeType="1"/>
            <a:stCxn id="34831" idx="3"/>
            <a:endCxn id="34829" idx="0"/>
          </p:cNvCxnSpPr>
          <p:nvPr/>
        </p:nvCxnSpPr>
        <p:spPr bwMode="auto">
          <a:xfrm>
            <a:off x="4354513" y="1884363"/>
            <a:ext cx="142875" cy="158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4838" name="Line 22"/>
          <p:cNvSpPr>
            <a:spLocks noChangeShapeType="1"/>
          </p:cNvSpPr>
          <p:nvPr/>
        </p:nvSpPr>
        <p:spPr bwMode="auto">
          <a:xfrm>
            <a:off x="8996363" y="1073150"/>
            <a:ext cx="0" cy="1439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cxnSp>
        <p:nvCxnSpPr>
          <p:cNvPr id="34839" name="AutoShape 23"/>
          <p:cNvCxnSpPr>
            <a:cxnSpLocks noChangeShapeType="1"/>
            <a:stCxn id="34832" idx="1"/>
            <a:endCxn id="34828" idx="0"/>
          </p:cNvCxnSpPr>
          <p:nvPr/>
        </p:nvCxnSpPr>
        <p:spPr bwMode="auto">
          <a:xfrm flipH="1">
            <a:off x="179388" y="1071563"/>
            <a:ext cx="2446337"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840" name="AutoShape 24"/>
          <p:cNvCxnSpPr>
            <a:cxnSpLocks noChangeShapeType="1"/>
            <a:stCxn id="34832" idx="3"/>
            <a:endCxn id="34838" idx="0"/>
          </p:cNvCxnSpPr>
          <p:nvPr/>
        </p:nvCxnSpPr>
        <p:spPr bwMode="auto">
          <a:xfrm>
            <a:off x="6588125" y="1071563"/>
            <a:ext cx="2408238"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4841" name="Text Box 25"/>
          <p:cNvSpPr txBox="1">
            <a:spLocks noChangeArrowheads="1"/>
          </p:cNvSpPr>
          <p:nvPr/>
        </p:nvSpPr>
        <p:spPr bwMode="auto">
          <a:xfrm>
            <a:off x="179388" y="2152650"/>
            <a:ext cx="1258887" cy="360363"/>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400" b="1" dirty="0">
                <a:cs typeface="+mn-cs"/>
              </a:rPr>
              <a:t>@ Destination</a:t>
            </a:r>
          </a:p>
        </p:txBody>
      </p:sp>
      <p:sp>
        <p:nvSpPr>
          <p:cNvPr id="34842" name="Text Box 26"/>
          <p:cNvSpPr txBox="1">
            <a:spLocks noChangeArrowheads="1"/>
          </p:cNvSpPr>
          <p:nvPr/>
        </p:nvSpPr>
        <p:spPr bwMode="auto">
          <a:xfrm>
            <a:off x="1438275" y="2152650"/>
            <a:ext cx="1258888" cy="360363"/>
          </a:xfrm>
          <a:prstGeom prst="rect">
            <a:avLst/>
          </a:prstGeom>
          <a:solidFill>
            <a:srgbClr val="FFFACD"/>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800" dirty="0">
                <a:cs typeface="+mn-cs"/>
              </a:rPr>
              <a:t>@ Source</a:t>
            </a:r>
          </a:p>
        </p:txBody>
      </p:sp>
      <p:sp>
        <p:nvSpPr>
          <p:cNvPr id="34843" name="Line 27"/>
          <p:cNvSpPr>
            <a:spLocks noChangeShapeType="1"/>
          </p:cNvSpPr>
          <p:nvPr/>
        </p:nvSpPr>
        <p:spPr bwMode="auto">
          <a:xfrm>
            <a:off x="1438275" y="1900238"/>
            <a:ext cx="0" cy="539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44" name="Line 28"/>
          <p:cNvSpPr>
            <a:spLocks noChangeShapeType="1"/>
          </p:cNvSpPr>
          <p:nvPr/>
        </p:nvSpPr>
        <p:spPr bwMode="auto">
          <a:xfrm>
            <a:off x="3778250" y="1900238"/>
            <a:ext cx="0" cy="7191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45" name="Line 29"/>
          <p:cNvSpPr>
            <a:spLocks noChangeShapeType="1"/>
          </p:cNvSpPr>
          <p:nvPr/>
        </p:nvSpPr>
        <p:spPr bwMode="auto">
          <a:xfrm>
            <a:off x="7916863" y="1900238"/>
            <a:ext cx="0" cy="6111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46" name="Text Box 30"/>
          <p:cNvSpPr txBox="1">
            <a:spLocks noChangeArrowheads="1"/>
          </p:cNvSpPr>
          <p:nvPr/>
        </p:nvSpPr>
        <p:spPr bwMode="auto">
          <a:xfrm>
            <a:off x="1727200" y="1792288"/>
            <a:ext cx="68262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a:defRPr/>
            </a:pPr>
            <a:r>
              <a:rPr lang="fr-FR" sz="1400" b="1" dirty="0">
                <a:cs typeface="+mn-cs"/>
              </a:rPr>
              <a:t>6 octets</a:t>
            </a:r>
          </a:p>
        </p:txBody>
      </p:sp>
      <p:cxnSp>
        <p:nvCxnSpPr>
          <p:cNvPr id="34847" name="AutoShape 31"/>
          <p:cNvCxnSpPr>
            <a:cxnSpLocks noChangeShapeType="1"/>
            <a:stCxn id="34846" idx="1"/>
            <a:endCxn id="34843" idx="0"/>
          </p:cNvCxnSpPr>
          <p:nvPr/>
        </p:nvCxnSpPr>
        <p:spPr bwMode="auto">
          <a:xfrm flipH="1">
            <a:off x="1438275" y="1898650"/>
            <a:ext cx="288925" cy="1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848" name="AutoShape 32"/>
          <p:cNvCxnSpPr>
            <a:cxnSpLocks noChangeShapeType="1"/>
            <a:stCxn id="34846" idx="3"/>
            <a:endCxn id="34890" idx="0"/>
          </p:cNvCxnSpPr>
          <p:nvPr/>
        </p:nvCxnSpPr>
        <p:spPr bwMode="auto">
          <a:xfrm>
            <a:off x="2409825" y="1898650"/>
            <a:ext cx="288925" cy="1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4849" name="Text Box 33"/>
          <p:cNvSpPr txBox="1">
            <a:spLocks noChangeArrowheads="1"/>
          </p:cNvSpPr>
          <p:nvPr/>
        </p:nvSpPr>
        <p:spPr bwMode="auto">
          <a:xfrm>
            <a:off x="8169275" y="1792288"/>
            <a:ext cx="57626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400" b="1" dirty="0">
                <a:cs typeface="+mn-cs"/>
              </a:rPr>
              <a:t>4 octets</a:t>
            </a:r>
          </a:p>
        </p:txBody>
      </p:sp>
      <p:cxnSp>
        <p:nvCxnSpPr>
          <p:cNvPr id="34850" name="AutoShape 34"/>
          <p:cNvCxnSpPr>
            <a:cxnSpLocks noChangeShapeType="1"/>
            <a:stCxn id="34849" idx="1"/>
            <a:endCxn id="34845" idx="0"/>
          </p:cNvCxnSpPr>
          <p:nvPr/>
        </p:nvCxnSpPr>
        <p:spPr bwMode="auto">
          <a:xfrm flipH="1">
            <a:off x="7916863" y="1900238"/>
            <a:ext cx="25241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851" name="AutoShape 35"/>
          <p:cNvCxnSpPr>
            <a:cxnSpLocks noChangeShapeType="1"/>
            <a:stCxn id="34849" idx="3"/>
            <a:endCxn id="34827" idx="0"/>
          </p:cNvCxnSpPr>
          <p:nvPr/>
        </p:nvCxnSpPr>
        <p:spPr bwMode="auto">
          <a:xfrm>
            <a:off x="8745538" y="1900238"/>
            <a:ext cx="25082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4853" name="Line 37"/>
          <p:cNvSpPr>
            <a:spLocks noChangeShapeType="1"/>
          </p:cNvSpPr>
          <p:nvPr/>
        </p:nvSpPr>
        <p:spPr bwMode="auto">
          <a:xfrm>
            <a:off x="1441450" y="3232150"/>
            <a:ext cx="0" cy="719138"/>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54" name="Line 38"/>
          <p:cNvSpPr>
            <a:spLocks noChangeShapeType="1"/>
          </p:cNvSpPr>
          <p:nvPr/>
        </p:nvSpPr>
        <p:spPr bwMode="auto">
          <a:xfrm>
            <a:off x="1236663" y="4672013"/>
            <a:ext cx="0" cy="935037"/>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55" name="Line 39"/>
          <p:cNvSpPr>
            <a:spLocks noChangeShapeType="1"/>
          </p:cNvSpPr>
          <p:nvPr/>
        </p:nvSpPr>
        <p:spPr bwMode="auto">
          <a:xfrm>
            <a:off x="3940175" y="4672013"/>
            <a:ext cx="0" cy="935037"/>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57" name="Text Box 41"/>
          <p:cNvSpPr txBox="1">
            <a:spLocks noChangeArrowheads="1"/>
          </p:cNvSpPr>
          <p:nvPr/>
        </p:nvSpPr>
        <p:spPr bwMode="auto">
          <a:xfrm>
            <a:off x="1727200" y="1325563"/>
            <a:ext cx="107950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en-US" sz="1400" b="1" dirty="0">
                <a:cs typeface="+mn-cs"/>
              </a:rPr>
              <a:t>802.3 Header</a:t>
            </a:r>
          </a:p>
        </p:txBody>
      </p:sp>
      <p:cxnSp>
        <p:nvCxnSpPr>
          <p:cNvPr id="34858" name="AutoShape 42"/>
          <p:cNvCxnSpPr>
            <a:cxnSpLocks noChangeShapeType="1"/>
            <a:stCxn id="34857" idx="1"/>
            <a:endCxn id="34895" idx="0"/>
          </p:cNvCxnSpPr>
          <p:nvPr/>
        </p:nvCxnSpPr>
        <p:spPr bwMode="auto">
          <a:xfrm flipH="1">
            <a:off x="179388" y="1431925"/>
            <a:ext cx="1547812" cy="1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859" name="AutoShape 43"/>
          <p:cNvCxnSpPr>
            <a:cxnSpLocks noChangeShapeType="1"/>
            <a:stCxn id="34857" idx="3"/>
            <a:endCxn id="34894" idx="0"/>
          </p:cNvCxnSpPr>
          <p:nvPr/>
        </p:nvCxnSpPr>
        <p:spPr bwMode="auto">
          <a:xfrm>
            <a:off x="2806700" y="1431925"/>
            <a:ext cx="1690688" cy="1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4860" name="Text Box 44"/>
          <p:cNvSpPr txBox="1">
            <a:spLocks noChangeArrowheads="1"/>
          </p:cNvSpPr>
          <p:nvPr/>
        </p:nvSpPr>
        <p:spPr bwMode="auto">
          <a:xfrm>
            <a:off x="304800" y="4252913"/>
            <a:ext cx="100806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en-US" sz="1400" b="1" dirty="0">
                <a:cs typeface="+mn-cs"/>
              </a:rPr>
              <a:t>802.3ac Type</a:t>
            </a:r>
          </a:p>
        </p:txBody>
      </p:sp>
      <p:sp>
        <p:nvSpPr>
          <p:cNvPr id="34861" name="Line 45"/>
          <p:cNvSpPr>
            <a:spLocks noChangeShapeType="1"/>
          </p:cNvSpPr>
          <p:nvPr/>
        </p:nvSpPr>
        <p:spPr bwMode="auto">
          <a:xfrm>
            <a:off x="2160588" y="3232150"/>
            <a:ext cx="0" cy="900113"/>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cxnSp>
        <p:nvCxnSpPr>
          <p:cNvPr id="34864" name="AutoShape 48"/>
          <p:cNvCxnSpPr>
            <a:cxnSpLocks noChangeShapeType="1"/>
            <a:stCxn id="34900" idx="1"/>
            <a:endCxn id="34861" idx="0"/>
          </p:cNvCxnSpPr>
          <p:nvPr/>
        </p:nvCxnSpPr>
        <p:spPr bwMode="auto">
          <a:xfrm flipH="1" flipV="1">
            <a:off x="2160588" y="3232150"/>
            <a:ext cx="107950" cy="190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865" name="AutoShape 49"/>
          <p:cNvCxnSpPr>
            <a:cxnSpLocks noChangeShapeType="1"/>
            <a:stCxn id="34900" idx="3"/>
            <a:endCxn id="34897" idx="0"/>
          </p:cNvCxnSpPr>
          <p:nvPr/>
        </p:nvCxnSpPr>
        <p:spPr bwMode="auto">
          <a:xfrm flipV="1">
            <a:off x="2736850" y="3232150"/>
            <a:ext cx="144463" cy="190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868" name="AutoShape 52"/>
          <p:cNvCxnSpPr>
            <a:cxnSpLocks noChangeShapeType="1"/>
            <a:stCxn id="34890" idx="1"/>
            <a:endCxn id="34853" idx="0"/>
          </p:cNvCxnSpPr>
          <p:nvPr/>
        </p:nvCxnSpPr>
        <p:spPr bwMode="auto">
          <a:xfrm flipH="1">
            <a:off x="1441450" y="2619375"/>
            <a:ext cx="1257300" cy="6127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869" name="AutoShape 53"/>
          <p:cNvCxnSpPr>
            <a:cxnSpLocks noChangeShapeType="1"/>
            <a:stCxn id="34854" idx="0"/>
            <a:endCxn id="34861" idx="1"/>
          </p:cNvCxnSpPr>
          <p:nvPr/>
        </p:nvCxnSpPr>
        <p:spPr bwMode="auto">
          <a:xfrm flipV="1">
            <a:off x="1236663" y="4132263"/>
            <a:ext cx="923925" cy="539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4871" name="Text Box 55"/>
          <p:cNvSpPr txBox="1">
            <a:spLocks noChangeArrowheads="1"/>
          </p:cNvSpPr>
          <p:nvPr/>
        </p:nvSpPr>
        <p:spPr bwMode="auto">
          <a:xfrm>
            <a:off x="1960563" y="4995863"/>
            <a:ext cx="539750" cy="360362"/>
          </a:xfrm>
          <a:prstGeom prst="rect">
            <a:avLst/>
          </a:prstGeom>
          <a:solidFill>
            <a:schemeClr val="hlink"/>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400" b="1" dirty="0">
                <a:cs typeface="+mn-cs"/>
              </a:rPr>
              <a:t>CFI</a:t>
            </a:r>
          </a:p>
        </p:txBody>
      </p:sp>
      <p:sp>
        <p:nvSpPr>
          <p:cNvPr id="34872" name="Text Box 56"/>
          <p:cNvSpPr txBox="1">
            <a:spLocks noChangeArrowheads="1"/>
          </p:cNvSpPr>
          <p:nvPr/>
        </p:nvSpPr>
        <p:spPr bwMode="auto">
          <a:xfrm>
            <a:off x="1239838" y="4995863"/>
            <a:ext cx="719137" cy="360362"/>
          </a:xfrm>
          <a:prstGeom prst="rect">
            <a:avLst/>
          </a:prstGeom>
          <a:solidFill>
            <a:srgbClr val="FF00FF"/>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400" b="1" dirty="0">
                <a:cs typeface="+mn-cs"/>
              </a:rPr>
              <a:t>UP</a:t>
            </a:r>
          </a:p>
        </p:txBody>
      </p:sp>
      <p:sp>
        <p:nvSpPr>
          <p:cNvPr id="34873" name="Line 57"/>
          <p:cNvSpPr>
            <a:spLocks noChangeShapeType="1"/>
          </p:cNvSpPr>
          <p:nvPr/>
        </p:nvSpPr>
        <p:spPr bwMode="auto">
          <a:xfrm>
            <a:off x="2500313" y="4672013"/>
            <a:ext cx="0" cy="719137"/>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74" name="Text Box 58"/>
          <p:cNvSpPr txBox="1">
            <a:spLocks noChangeArrowheads="1"/>
          </p:cNvSpPr>
          <p:nvPr/>
        </p:nvSpPr>
        <p:spPr bwMode="auto">
          <a:xfrm>
            <a:off x="5076825" y="4800600"/>
            <a:ext cx="367030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defRPr/>
            </a:pPr>
            <a:r>
              <a:rPr lang="fr-FR" sz="1400" b="1" dirty="0" smtClean="0">
                <a:cs typeface="+mn-cs"/>
              </a:rPr>
              <a:t>VLAN-ID</a:t>
            </a:r>
            <a:r>
              <a:rPr lang="fr-FR" sz="1400" b="1" dirty="0" smtClean="0">
                <a:cs typeface="+mn-cs"/>
                <a:sym typeface="Wingdings" charset="0"/>
              </a:rPr>
              <a:t></a:t>
            </a:r>
            <a:r>
              <a:rPr lang="fr-FR" sz="1400" b="1" dirty="0" smtClean="0">
                <a:cs typeface="+mn-cs"/>
              </a:rPr>
              <a:t>V</a:t>
            </a:r>
            <a:r>
              <a:rPr lang="fr-FR" sz="1400" dirty="0" smtClean="0">
                <a:cs typeface="+mn-cs"/>
              </a:rPr>
              <a:t>irtual </a:t>
            </a:r>
            <a:r>
              <a:rPr lang="fr-FR" sz="1400" b="1" dirty="0" smtClean="0">
                <a:cs typeface="+mn-cs"/>
              </a:rPr>
              <a:t>L</a:t>
            </a:r>
            <a:r>
              <a:rPr lang="fr-FR" sz="1400" dirty="0" smtClean="0">
                <a:cs typeface="+mn-cs"/>
              </a:rPr>
              <a:t>AN </a:t>
            </a:r>
            <a:r>
              <a:rPr lang="fr-FR" sz="1400" b="1" dirty="0" smtClean="0">
                <a:cs typeface="+mn-cs"/>
              </a:rPr>
              <a:t>I</a:t>
            </a:r>
            <a:r>
              <a:rPr lang="fr-FR" sz="1400" dirty="0" smtClean="0">
                <a:cs typeface="+mn-cs"/>
              </a:rPr>
              <a:t>dentifier</a:t>
            </a:r>
          </a:p>
          <a:p>
            <a:pPr lvl="1">
              <a:defRPr/>
            </a:pPr>
            <a:r>
              <a:rPr lang="fr-FR" sz="1400" dirty="0" smtClean="0">
                <a:cs typeface="+mn-cs"/>
              </a:rPr>
              <a:t>Identifie le VLAN auquel appartient la trame</a:t>
            </a:r>
          </a:p>
          <a:p>
            <a:pPr marL="482400" lvl="1" indent="0">
              <a:defRPr/>
            </a:pPr>
            <a:r>
              <a:rPr lang="fr-FR" sz="1400" dirty="0" smtClean="0">
                <a:cs typeface="+mn-cs"/>
              </a:rPr>
              <a:t>0x000 &amp; 0xfff sont des valeurs réservées, avec 0x000 indiquant l’inexistence de VLAN</a:t>
            </a:r>
          </a:p>
        </p:txBody>
      </p:sp>
      <p:sp>
        <p:nvSpPr>
          <p:cNvPr id="34875" name="Text Box 59"/>
          <p:cNvSpPr txBox="1">
            <a:spLocks noChangeArrowheads="1"/>
          </p:cNvSpPr>
          <p:nvPr/>
        </p:nvSpPr>
        <p:spPr bwMode="auto">
          <a:xfrm>
            <a:off x="1636713" y="5499100"/>
            <a:ext cx="19081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en-US" sz="1400" b="1" dirty="0">
                <a:cs typeface="+mn-cs"/>
              </a:rPr>
              <a:t>Tag Control Information</a:t>
            </a:r>
          </a:p>
        </p:txBody>
      </p:sp>
      <p:cxnSp>
        <p:nvCxnSpPr>
          <p:cNvPr id="34876" name="AutoShape 60"/>
          <p:cNvCxnSpPr>
            <a:cxnSpLocks noChangeShapeType="1"/>
            <a:stCxn id="34875" idx="1"/>
            <a:endCxn id="34854" idx="1"/>
          </p:cNvCxnSpPr>
          <p:nvPr/>
        </p:nvCxnSpPr>
        <p:spPr bwMode="auto">
          <a:xfrm flipH="1">
            <a:off x="1236663" y="5607050"/>
            <a:ext cx="40005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877" name="AutoShape 61"/>
          <p:cNvCxnSpPr>
            <a:cxnSpLocks noChangeShapeType="1"/>
            <a:stCxn id="34875" idx="3"/>
            <a:endCxn id="34855" idx="1"/>
          </p:cNvCxnSpPr>
          <p:nvPr/>
        </p:nvCxnSpPr>
        <p:spPr bwMode="auto">
          <a:xfrm>
            <a:off x="3544888" y="5607050"/>
            <a:ext cx="395287"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4878" name="Text Box 62"/>
          <p:cNvSpPr txBox="1">
            <a:spLocks noChangeArrowheads="1"/>
          </p:cNvSpPr>
          <p:nvPr/>
        </p:nvSpPr>
        <p:spPr bwMode="auto">
          <a:xfrm>
            <a:off x="2968625" y="4564063"/>
            <a:ext cx="50323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en-US" sz="1400" b="1" dirty="0">
                <a:cs typeface="+mn-cs"/>
              </a:rPr>
              <a:t>12 bits</a:t>
            </a:r>
          </a:p>
        </p:txBody>
      </p:sp>
      <p:cxnSp>
        <p:nvCxnSpPr>
          <p:cNvPr id="34879" name="AutoShape 63"/>
          <p:cNvCxnSpPr>
            <a:cxnSpLocks noChangeShapeType="1"/>
            <a:stCxn id="34878" idx="3"/>
            <a:endCxn id="34855" idx="0"/>
          </p:cNvCxnSpPr>
          <p:nvPr/>
        </p:nvCxnSpPr>
        <p:spPr bwMode="auto">
          <a:xfrm>
            <a:off x="3471863" y="4672013"/>
            <a:ext cx="46831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880" name="AutoShape 64"/>
          <p:cNvCxnSpPr>
            <a:cxnSpLocks noChangeShapeType="1"/>
            <a:stCxn id="34878" idx="1"/>
            <a:endCxn id="34873" idx="0"/>
          </p:cNvCxnSpPr>
          <p:nvPr/>
        </p:nvCxnSpPr>
        <p:spPr bwMode="auto">
          <a:xfrm flipH="1">
            <a:off x="2500313" y="4672013"/>
            <a:ext cx="46831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4881" name="Text Box 65"/>
          <p:cNvSpPr txBox="1">
            <a:spLocks noChangeArrowheads="1"/>
          </p:cNvSpPr>
          <p:nvPr/>
        </p:nvSpPr>
        <p:spPr bwMode="auto">
          <a:xfrm>
            <a:off x="1455738" y="4456113"/>
            <a:ext cx="287337"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en-US" sz="1400" b="1" dirty="0">
                <a:cs typeface="+mn-cs"/>
              </a:rPr>
              <a:t>3 bits</a:t>
            </a:r>
          </a:p>
        </p:txBody>
      </p:sp>
      <p:cxnSp>
        <p:nvCxnSpPr>
          <p:cNvPr id="34882" name="AutoShape 66"/>
          <p:cNvCxnSpPr>
            <a:cxnSpLocks noChangeShapeType="1"/>
            <a:stCxn id="34881" idx="1"/>
            <a:endCxn id="34854" idx="0"/>
          </p:cNvCxnSpPr>
          <p:nvPr/>
        </p:nvCxnSpPr>
        <p:spPr bwMode="auto">
          <a:xfrm flipH="1">
            <a:off x="1236663" y="4668838"/>
            <a:ext cx="219075" cy="31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883" name="AutoShape 67"/>
          <p:cNvCxnSpPr>
            <a:cxnSpLocks noChangeShapeType="1"/>
            <a:stCxn id="34903" idx="3"/>
            <a:endCxn id="34873" idx="0"/>
          </p:cNvCxnSpPr>
          <p:nvPr/>
        </p:nvCxnSpPr>
        <p:spPr bwMode="auto">
          <a:xfrm>
            <a:off x="2366963" y="4672013"/>
            <a:ext cx="13335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4884" name="Text Box 68"/>
          <p:cNvSpPr txBox="1">
            <a:spLocks noChangeArrowheads="1"/>
          </p:cNvSpPr>
          <p:nvPr/>
        </p:nvSpPr>
        <p:spPr bwMode="auto">
          <a:xfrm>
            <a:off x="5037138" y="4246563"/>
            <a:ext cx="25193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defRPr/>
            </a:pPr>
            <a:r>
              <a:rPr lang="en-US" sz="1400" b="1" dirty="0" smtClean="0">
                <a:cs typeface="+mn-cs"/>
              </a:rPr>
              <a:t>CFI</a:t>
            </a:r>
            <a:r>
              <a:rPr lang="en-US" sz="1400" b="1" dirty="0" smtClean="0">
                <a:cs typeface="+mn-cs"/>
                <a:sym typeface="Wingdings" charset="0"/>
              </a:rPr>
              <a:t></a:t>
            </a:r>
            <a:r>
              <a:rPr lang="en-US" sz="1400" b="1" dirty="0" smtClean="0">
                <a:cs typeface="+mn-cs"/>
              </a:rPr>
              <a:t>C</a:t>
            </a:r>
            <a:r>
              <a:rPr lang="en-US" sz="1400" dirty="0" smtClean="0">
                <a:cs typeface="+mn-cs"/>
              </a:rPr>
              <a:t>anonical </a:t>
            </a:r>
            <a:r>
              <a:rPr lang="en-US" sz="1400" b="1" dirty="0" smtClean="0">
                <a:cs typeface="+mn-cs"/>
              </a:rPr>
              <a:t>F</a:t>
            </a:r>
            <a:r>
              <a:rPr lang="en-US" sz="1400" dirty="0" smtClean="0">
                <a:cs typeface="+mn-cs"/>
              </a:rPr>
              <a:t>ormat </a:t>
            </a:r>
            <a:r>
              <a:rPr lang="en-US" sz="1400" b="1" dirty="0" smtClean="0">
                <a:cs typeface="+mn-cs"/>
              </a:rPr>
              <a:t>I</a:t>
            </a:r>
            <a:r>
              <a:rPr lang="en-US" sz="1400" dirty="0" smtClean="0">
                <a:cs typeface="+mn-cs"/>
              </a:rPr>
              <a:t>ndicator</a:t>
            </a:r>
          </a:p>
          <a:p>
            <a:pPr lvl="1">
              <a:defRPr/>
            </a:pPr>
            <a:r>
              <a:rPr lang="fr-FR" sz="1400" dirty="0" smtClean="0">
                <a:cs typeface="+mn-cs"/>
              </a:rPr>
              <a:t>Indique la présence de RIF</a:t>
            </a:r>
          </a:p>
        </p:txBody>
      </p:sp>
      <p:sp>
        <p:nvSpPr>
          <p:cNvPr id="34888" name="Text Box 72"/>
          <p:cNvSpPr txBox="1">
            <a:spLocks noChangeArrowheads="1"/>
          </p:cNvSpPr>
          <p:nvPr/>
        </p:nvSpPr>
        <p:spPr bwMode="auto">
          <a:xfrm>
            <a:off x="5037138" y="3633788"/>
            <a:ext cx="37433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defRPr/>
            </a:pPr>
            <a:r>
              <a:rPr lang="en-US" sz="1400" b="1" dirty="0" smtClean="0">
                <a:cs typeface="+mn-cs"/>
              </a:rPr>
              <a:t>UP</a:t>
            </a:r>
            <a:r>
              <a:rPr lang="en-US" sz="1400" b="1" dirty="0" smtClean="0">
                <a:cs typeface="+mn-cs"/>
                <a:sym typeface="Wingdings" charset="0"/>
              </a:rPr>
              <a:t></a:t>
            </a:r>
            <a:r>
              <a:rPr lang="en-US" sz="1400" b="1" dirty="0" smtClean="0">
                <a:cs typeface="+mn-cs"/>
              </a:rPr>
              <a:t>U</a:t>
            </a:r>
            <a:r>
              <a:rPr lang="en-US" sz="1400" dirty="0" smtClean="0">
                <a:cs typeface="+mn-cs"/>
              </a:rPr>
              <a:t>ser </a:t>
            </a:r>
            <a:r>
              <a:rPr lang="en-US" sz="1400" b="1" dirty="0" smtClean="0">
                <a:cs typeface="+mn-cs"/>
              </a:rPr>
              <a:t>P</a:t>
            </a:r>
            <a:r>
              <a:rPr lang="en-US" sz="1400" dirty="0" smtClean="0">
                <a:cs typeface="+mn-cs"/>
              </a:rPr>
              <a:t>riority (IEEE 802.1p)</a:t>
            </a:r>
          </a:p>
          <a:p>
            <a:pPr lvl="1">
              <a:defRPr/>
            </a:pPr>
            <a:r>
              <a:rPr lang="fr-FR" sz="1400" dirty="0" smtClean="0">
                <a:cs typeface="+mn-cs"/>
              </a:rPr>
              <a:t>Niveau de priorité assigné à la trame Ethernet</a:t>
            </a:r>
          </a:p>
        </p:txBody>
      </p:sp>
      <p:sp>
        <p:nvSpPr>
          <p:cNvPr id="34889" name="Text Box 73"/>
          <p:cNvSpPr txBox="1">
            <a:spLocks noChangeArrowheads="1"/>
          </p:cNvSpPr>
          <p:nvPr/>
        </p:nvSpPr>
        <p:spPr bwMode="auto">
          <a:xfrm>
            <a:off x="2698750" y="2152650"/>
            <a:ext cx="1079500" cy="360363"/>
          </a:xfrm>
          <a:prstGeom prst="rect">
            <a:avLst/>
          </a:prstGeom>
          <a:solidFill>
            <a:srgbClr val="FF66FF"/>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400" b="1" dirty="0">
                <a:cs typeface="+mn-cs"/>
              </a:rPr>
              <a:t>802.3ac TAG</a:t>
            </a:r>
          </a:p>
        </p:txBody>
      </p:sp>
      <p:sp>
        <p:nvSpPr>
          <p:cNvPr id="34890" name="Line 74"/>
          <p:cNvSpPr>
            <a:spLocks noChangeShapeType="1"/>
          </p:cNvSpPr>
          <p:nvPr/>
        </p:nvSpPr>
        <p:spPr bwMode="auto">
          <a:xfrm>
            <a:off x="2698750" y="1900238"/>
            <a:ext cx="0" cy="7191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91" name="Text Box 75"/>
          <p:cNvSpPr txBox="1">
            <a:spLocks noChangeArrowheads="1"/>
          </p:cNvSpPr>
          <p:nvPr/>
        </p:nvSpPr>
        <p:spPr bwMode="auto">
          <a:xfrm>
            <a:off x="2949575" y="1792288"/>
            <a:ext cx="57626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400" b="1" dirty="0">
                <a:cs typeface="+mn-cs"/>
              </a:rPr>
              <a:t>4 octets</a:t>
            </a:r>
          </a:p>
        </p:txBody>
      </p:sp>
      <p:cxnSp>
        <p:nvCxnSpPr>
          <p:cNvPr id="34892" name="AutoShape 76"/>
          <p:cNvCxnSpPr>
            <a:cxnSpLocks noChangeShapeType="1"/>
            <a:stCxn id="34891" idx="1"/>
            <a:endCxn id="34890" idx="0"/>
          </p:cNvCxnSpPr>
          <p:nvPr/>
        </p:nvCxnSpPr>
        <p:spPr bwMode="auto">
          <a:xfrm flipH="1">
            <a:off x="2698750" y="1900238"/>
            <a:ext cx="25082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893" name="AutoShape 77"/>
          <p:cNvCxnSpPr>
            <a:cxnSpLocks noChangeShapeType="1"/>
            <a:stCxn id="34891" idx="3"/>
            <a:endCxn id="34844" idx="0"/>
          </p:cNvCxnSpPr>
          <p:nvPr/>
        </p:nvCxnSpPr>
        <p:spPr bwMode="auto">
          <a:xfrm>
            <a:off x="3525838" y="1900238"/>
            <a:ext cx="25241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4894" name="Line 78"/>
          <p:cNvSpPr>
            <a:spLocks noChangeShapeType="1"/>
          </p:cNvSpPr>
          <p:nvPr/>
        </p:nvSpPr>
        <p:spPr bwMode="auto">
          <a:xfrm>
            <a:off x="4497388" y="1433513"/>
            <a:ext cx="0" cy="1079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95" name="Line 79"/>
          <p:cNvSpPr>
            <a:spLocks noChangeShapeType="1"/>
          </p:cNvSpPr>
          <p:nvPr/>
        </p:nvSpPr>
        <p:spPr bwMode="auto">
          <a:xfrm>
            <a:off x="179388" y="1433513"/>
            <a:ext cx="0" cy="1079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96" name="Text Box 80"/>
          <p:cNvSpPr txBox="1">
            <a:spLocks noChangeArrowheads="1"/>
          </p:cNvSpPr>
          <p:nvPr/>
        </p:nvSpPr>
        <p:spPr bwMode="auto">
          <a:xfrm>
            <a:off x="1585913" y="3052763"/>
            <a:ext cx="468312"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400" b="1" dirty="0">
                <a:cs typeface="+mn-cs"/>
              </a:rPr>
              <a:t>2</a:t>
            </a:r>
          </a:p>
          <a:p>
            <a:pPr algn="ctr">
              <a:defRPr/>
            </a:pPr>
            <a:r>
              <a:rPr lang="fr-FR" sz="1400" b="1" dirty="0">
                <a:cs typeface="+mn-cs"/>
              </a:rPr>
              <a:t>octets</a:t>
            </a:r>
          </a:p>
        </p:txBody>
      </p:sp>
      <p:sp>
        <p:nvSpPr>
          <p:cNvPr id="34897" name="Line 81"/>
          <p:cNvSpPr>
            <a:spLocks noChangeShapeType="1"/>
          </p:cNvSpPr>
          <p:nvPr/>
        </p:nvSpPr>
        <p:spPr bwMode="auto">
          <a:xfrm>
            <a:off x="2881313" y="3232150"/>
            <a:ext cx="0" cy="900113"/>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cxnSp>
        <p:nvCxnSpPr>
          <p:cNvPr id="34898" name="AutoShape 82"/>
          <p:cNvCxnSpPr>
            <a:cxnSpLocks noChangeShapeType="1"/>
            <a:stCxn id="34896" idx="1"/>
            <a:endCxn id="34853" idx="0"/>
          </p:cNvCxnSpPr>
          <p:nvPr/>
        </p:nvCxnSpPr>
        <p:spPr bwMode="auto">
          <a:xfrm flipH="1" flipV="1">
            <a:off x="1441450" y="3232150"/>
            <a:ext cx="144463" cy="190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899" name="AutoShape 83"/>
          <p:cNvCxnSpPr>
            <a:cxnSpLocks noChangeShapeType="1"/>
            <a:stCxn id="34896" idx="3"/>
            <a:endCxn id="34861" idx="0"/>
          </p:cNvCxnSpPr>
          <p:nvPr/>
        </p:nvCxnSpPr>
        <p:spPr bwMode="auto">
          <a:xfrm flipV="1">
            <a:off x="2054225" y="3232150"/>
            <a:ext cx="106363" cy="190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4900" name="Text Box 84"/>
          <p:cNvSpPr txBox="1">
            <a:spLocks noChangeArrowheads="1"/>
          </p:cNvSpPr>
          <p:nvPr/>
        </p:nvSpPr>
        <p:spPr bwMode="auto">
          <a:xfrm>
            <a:off x="2268538" y="3052763"/>
            <a:ext cx="468312"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400" b="1" dirty="0">
                <a:cs typeface="+mn-cs"/>
              </a:rPr>
              <a:t>2</a:t>
            </a:r>
          </a:p>
          <a:p>
            <a:pPr algn="ctr">
              <a:defRPr/>
            </a:pPr>
            <a:r>
              <a:rPr lang="fr-FR" sz="1400" b="1" dirty="0">
                <a:cs typeface="+mn-cs"/>
              </a:rPr>
              <a:t>octets</a:t>
            </a:r>
          </a:p>
        </p:txBody>
      </p:sp>
      <p:cxnSp>
        <p:nvCxnSpPr>
          <p:cNvPr id="34901" name="AutoShape 85"/>
          <p:cNvCxnSpPr>
            <a:cxnSpLocks noChangeShapeType="1"/>
            <a:stCxn id="34844" idx="1"/>
            <a:endCxn id="34897" idx="0"/>
          </p:cNvCxnSpPr>
          <p:nvPr/>
        </p:nvCxnSpPr>
        <p:spPr bwMode="auto">
          <a:xfrm flipH="1">
            <a:off x="2881313" y="2619375"/>
            <a:ext cx="896937" cy="6127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4903" name="Text Box 87"/>
          <p:cNvSpPr txBox="1">
            <a:spLocks noChangeArrowheads="1"/>
          </p:cNvSpPr>
          <p:nvPr/>
        </p:nvSpPr>
        <p:spPr bwMode="auto">
          <a:xfrm>
            <a:off x="2151063" y="4456113"/>
            <a:ext cx="2159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en-US" sz="1400" b="1" dirty="0">
                <a:cs typeface="+mn-cs"/>
              </a:rPr>
              <a:t>1 bit</a:t>
            </a:r>
          </a:p>
        </p:txBody>
      </p:sp>
      <p:sp>
        <p:nvSpPr>
          <p:cNvPr id="34904" name="Line 88"/>
          <p:cNvSpPr>
            <a:spLocks noChangeShapeType="1"/>
          </p:cNvSpPr>
          <p:nvPr/>
        </p:nvSpPr>
        <p:spPr bwMode="auto">
          <a:xfrm>
            <a:off x="1960563" y="4672013"/>
            <a:ext cx="0" cy="719137"/>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cxnSp>
        <p:nvCxnSpPr>
          <p:cNvPr id="34906" name="AutoShape 90"/>
          <p:cNvCxnSpPr>
            <a:cxnSpLocks noChangeShapeType="1"/>
            <a:stCxn id="34903" idx="1"/>
            <a:endCxn id="34904" idx="0"/>
          </p:cNvCxnSpPr>
          <p:nvPr/>
        </p:nvCxnSpPr>
        <p:spPr bwMode="auto">
          <a:xfrm flipH="1">
            <a:off x="1960563" y="4672013"/>
            <a:ext cx="1905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907" name="AutoShape 91"/>
          <p:cNvCxnSpPr>
            <a:cxnSpLocks noChangeShapeType="1"/>
            <a:stCxn id="34881" idx="3"/>
            <a:endCxn id="34904" idx="0"/>
          </p:cNvCxnSpPr>
          <p:nvPr/>
        </p:nvCxnSpPr>
        <p:spPr bwMode="auto">
          <a:xfrm>
            <a:off x="1743075" y="4668838"/>
            <a:ext cx="217488" cy="31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908" name="AutoShape 92"/>
          <p:cNvCxnSpPr>
            <a:cxnSpLocks noChangeShapeType="1"/>
            <a:stCxn id="34897" idx="1"/>
            <a:endCxn id="34855" idx="0"/>
          </p:cNvCxnSpPr>
          <p:nvPr/>
        </p:nvCxnSpPr>
        <p:spPr bwMode="auto">
          <a:xfrm>
            <a:off x="2881313" y="4132263"/>
            <a:ext cx="1058862" cy="539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910" name="AutoShape 94"/>
          <p:cNvCxnSpPr>
            <a:cxnSpLocks noChangeShapeType="1"/>
            <a:stCxn id="34860" idx="0"/>
            <a:endCxn id="34822" idx="2"/>
          </p:cNvCxnSpPr>
          <p:nvPr/>
        </p:nvCxnSpPr>
        <p:spPr bwMode="auto">
          <a:xfrm flipV="1">
            <a:off x="809625" y="3935413"/>
            <a:ext cx="992188" cy="3175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4911" name="Text Box 95"/>
          <p:cNvSpPr txBox="1">
            <a:spLocks noChangeArrowheads="1"/>
          </p:cNvSpPr>
          <p:nvPr/>
        </p:nvSpPr>
        <p:spPr bwMode="auto">
          <a:xfrm>
            <a:off x="5037138" y="2889250"/>
            <a:ext cx="34544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r>
              <a:rPr lang="en-US" sz="1800" b="1" dirty="0">
                <a:cs typeface="+mn-cs"/>
              </a:rPr>
              <a:t>V</a:t>
            </a:r>
            <a:r>
              <a:rPr lang="en-US" sz="1800" dirty="0">
                <a:cs typeface="+mn-cs"/>
              </a:rPr>
              <a:t>irtual </a:t>
            </a:r>
            <a:r>
              <a:rPr lang="en-US" sz="1800" b="1" dirty="0">
                <a:cs typeface="+mn-cs"/>
              </a:rPr>
              <a:t>L</a:t>
            </a:r>
            <a:r>
              <a:rPr lang="en-US" sz="1800" dirty="0">
                <a:cs typeface="+mn-cs"/>
              </a:rPr>
              <a:t>ocal </a:t>
            </a:r>
            <a:r>
              <a:rPr lang="en-US" sz="1800" b="1" dirty="0">
                <a:cs typeface="+mn-cs"/>
              </a:rPr>
              <a:t>A</a:t>
            </a:r>
            <a:r>
              <a:rPr lang="en-US" sz="1800" dirty="0">
                <a:cs typeface="+mn-cs"/>
              </a:rPr>
              <a:t>rea </a:t>
            </a:r>
            <a:r>
              <a:rPr lang="en-US" sz="1800" b="1" dirty="0">
                <a:cs typeface="+mn-cs"/>
              </a:rPr>
              <a:t>N</a:t>
            </a:r>
            <a:r>
              <a:rPr lang="en-US" sz="1800" dirty="0">
                <a:cs typeface="+mn-cs"/>
              </a:rPr>
              <a:t>etwork (VLAN) Tagging on Ethernet Networks</a:t>
            </a:r>
          </a:p>
        </p:txBody>
      </p:sp>
      <p:sp>
        <p:nvSpPr>
          <p:cNvPr id="34912" name="Text Box 96"/>
          <p:cNvSpPr txBox="1">
            <a:spLocks noChangeArrowheads="1"/>
          </p:cNvSpPr>
          <p:nvPr/>
        </p:nvSpPr>
        <p:spPr bwMode="auto">
          <a:xfrm>
            <a:off x="5037138" y="6021388"/>
            <a:ext cx="24114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defRPr/>
            </a:pPr>
            <a:r>
              <a:rPr lang="en-US" sz="1400" b="1" dirty="0" smtClean="0">
                <a:cs typeface="+mn-cs"/>
              </a:rPr>
              <a:t>RIF</a:t>
            </a:r>
            <a:r>
              <a:rPr lang="en-US" sz="1400" b="1" dirty="0" smtClean="0">
                <a:cs typeface="+mn-cs"/>
                <a:sym typeface="Wingdings" charset="0"/>
              </a:rPr>
              <a:t></a:t>
            </a:r>
            <a:r>
              <a:rPr lang="en-US" sz="1400" b="1" dirty="0" smtClean="0">
                <a:cs typeface="+mn-cs"/>
              </a:rPr>
              <a:t>R</a:t>
            </a:r>
            <a:r>
              <a:rPr lang="en-US" sz="1400" dirty="0" smtClean="0">
                <a:cs typeface="+mn-cs"/>
              </a:rPr>
              <a:t>outing </a:t>
            </a:r>
            <a:r>
              <a:rPr lang="en-US" sz="1400" b="1" dirty="0" smtClean="0">
                <a:cs typeface="+mn-cs"/>
              </a:rPr>
              <a:t>I</a:t>
            </a:r>
            <a:r>
              <a:rPr lang="en-US" sz="1400" dirty="0" smtClean="0">
                <a:cs typeface="+mn-cs"/>
              </a:rPr>
              <a:t>nformation </a:t>
            </a:r>
            <a:r>
              <a:rPr lang="en-US" sz="1400" b="1" dirty="0" smtClean="0">
                <a:cs typeface="+mn-cs"/>
              </a:rPr>
              <a:t>F</a:t>
            </a:r>
            <a:r>
              <a:rPr lang="en-US" sz="1400" dirty="0" smtClean="0">
                <a:cs typeface="+mn-cs"/>
              </a:rPr>
              <a:t>ield</a:t>
            </a:r>
            <a:endParaRPr lang="fr-FR" sz="1400" dirty="0" smtClean="0">
              <a:cs typeface="+mn-cs"/>
            </a:endParaRPr>
          </a:p>
        </p:txBody>
      </p:sp>
      <p:sp>
        <p:nvSpPr>
          <p:cNvPr id="85" name="Text Box 63"/>
          <p:cNvSpPr txBox="1">
            <a:spLocks noChangeArrowheads="1"/>
          </p:cNvSpPr>
          <p:nvPr/>
        </p:nvSpPr>
        <p:spPr bwMode="auto">
          <a:xfrm>
            <a:off x="3744913" y="2781300"/>
            <a:ext cx="7556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fr-FR" sz="1400" b="1" dirty="0">
                <a:cs typeface="+mn-cs"/>
              </a:rPr>
              <a:t>Type ou Longueur</a:t>
            </a:r>
          </a:p>
        </p:txBody>
      </p:sp>
      <p:cxnSp>
        <p:nvCxnSpPr>
          <p:cNvPr id="86" name="AutoShape 64"/>
          <p:cNvCxnSpPr>
            <a:cxnSpLocks noChangeShapeType="1"/>
            <a:stCxn id="85" idx="0"/>
          </p:cNvCxnSpPr>
          <p:nvPr/>
        </p:nvCxnSpPr>
        <p:spPr bwMode="auto">
          <a:xfrm flipV="1">
            <a:off x="4122738" y="2520950"/>
            <a:ext cx="1587" cy="2603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Date Placeholder 3"/>
          <p:cNvSpPr>
            <a:spLocks noGrp="1"/>
          </p:cNvSpPr>
          <p:nvPr>
            <p:ph type="dt" sz="quarter" idx="10"/>
          </p:nvPr>
        </p:nvSpPr>
        <p:spPr/>
        <p:txBody>
          <a:bodyPr/>
          <a:lstStyle/>
          <a:p>
            <a:pPr>
              <a:defRPr/>
            </a:pPr>
            <a:r>
              <a:rPr lang="fr-FR" dirty="0"/>
              <a:t>© </a:t>
            </a:r>
            <a:fld id="{A27BA99C-8BBC-CF4E-99A5-8CAF83DDE221}" type="datetime1">
              <a:rPr lang="en-US"/>
              <a:pPr>
                <a:defRPr/>
              </a:pPr>
              <a:t>28/02/16</a:t>
            </a:fld>
            <a:r>
              <a:rPr lang="fr-FR" dirty="0"/>
              <a:t>, </a:t>
            </a:r>
          </a:p>
        </p:txBody>
      </p:sp>
      <p:sp>
        <p:nvSpPr>
          <p:cNvPr id="91" name="Footer Placeholder 4"/>
          <p:cNvSpPr>
            <a:spLocks noGrp="1"/>
          </p:cNvSpPr>
          <p:nvPr>
            <p:ph type="ftr" sz="quarter" idx="11"/>
          </p:nvPr>
        </p:nvSpPr>
        <p:spPr/>
        <p:txBody>
          <a:bodyPr/>
          <a:lstStyle/>
          <a:p>
            <a:pPr>
              <a:defRPr/>
            </a:pPr>
            <a:r>
              <a:rPr lang="fr-FR" dirty="0"/>
              <a:t>Georgios Arhodakis - Université Paris Dauphine</a:t>
            </a:r>
          </a:p>
        </p:txBody>
      </p:sp>
      <p:sp>
        <p:nvSpPr>
          <p:cNvPr id="92" name="Slide Number Placeholder 5"/>
          <p:cNvSpPr>
            <a:spLocks noGrp="1"/>
          </p:cNvSpPr>
          <p:nvPr>
            <p:ph type="sldNum" sz="quarter" idx="12"/>
          </p:nvPr>
        </p:nvSpPr>
        <p:spPr/>
        <p:txBody>
          <a:bodyPr/>
          <a:lstStyle/>
          <a:p>
            <a:pPr>
              <a:defRPr/>
            </a:pPr>
            <a:fld id="{27E2A2EE-6C78-984A-BE51-E8859A7C7C10}" type="slidenum">
              <a:rPr lang="fr-FR"/>
              <a:pPr>
                <a:defRPr/>
              </a:pPr>
              <a:t>9</a:t>
            </a:fld>
            <a:endParaRPr lang="fr-FR" dirty="0"/>
          </a:p>
        </p:txBody>
      </p:sp>
      <p:sp>
        <p:nvSpPr>
          <p:cNvPr id="21506" name="Rectangle 2"/>
          <p:cNvSpPr>
            <a:spLocks noGrp="1" noChangeArrowheads="1"/>
          </p:cNvSpPr>
          <p:nvPr>
            <p:ph type="title"/>
          </p:nvPr>
        </p:nvSpPr>
        <p:spPr>
          <a:xfrm>
            <a:off x="685800" y="0"/>
            <a:ext cx="7772400" cy="701675"/>
          </a:xfrm>
        </p:spPr>
        <p:txBody>
          <a:bodyPr>
            <a:spAutoFit/>
          </a:bodyPr>
          <a:lstStyle/>
          <a:p>
            <a:pPr eaLnBrk="1" hangingPunct="1">
              <a:defRPr/>
            </a:pPr>
            <a:r>
              <a:rPr lang="fr-FR" sz="4000" dirty="0" smtClean="0">
                <a:cs typeface="+mj-cs"/>
              </a:rPr>
              <a:t>Assignation des SAP</a:t>
            </a:r>
          </a:p>
        </p:txBody>
      </p:sp>
      <p:graphicFrame>
        <p:nvGraphicFramePr>
          <p:cNvPr id="21723" name="Group 219"/>
          <p:cNvGraphicFramePr>
            <a:graphicFrameLocks noGrp="1"/>
          </p:cNvGraphicFramePr>
          <p:nvPr>
            <p:ph type="tbl" idx="1"/>
          </p:nvPr>
        </p:nvGraphicFramePr>
        <p:xfrm>
          <a:off x="228600" y="1219200"/>
          <a:ext cx="8610600" cy="4511672"/>
        </p:xfrm>
        <a:graphic>
          <a:graphicData uri="http://schemas.openxmlformats.org/drawingml/2006/table">
            <a:tbl>
              <a:tblPr/>
              <a:tblGrid>
                <a:gridCol w="609600"/>
                <a:gridCol w="3695700"/>
                <a:gridCol w="647700"/>
                <a:gridCol w="3657600"/>
              </a:tblGrid>
              <a:tr h="2572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400" b="1" i="0" u="none" strike="noStrike" cap="none" normalizeH="0" baseline="0" dirty="0">
                          <a:ln>
                            <a:noFill/>
                          </a:ln>
                          <a:solidFill>
                            <a:schemeClr val="tx1"/>
                          </a:solidFill>
                          <a:effectLst/>
                          <a:latin typeface="Times New Roman" charset="0"/>
                          <a:ea typeface="ＭＳ Ｐゴシック" charset="0"/>
                        </a:rPr>
                        <a:t>Port</a:t>
                      </a:r>
                    </a:p>
                  </a:txBody>
                  <a:tcPr marL="5715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400" b="1" i="0" u="none" strike="noStrike" cap="none" normalizeH="0" baseline="0" dirty="0">
                          <a:ln>
                            <a:noFill/>
                          </a:ln>
                          <a:solidFill>
                            <a:schemeClr val="tx1"/>
                          </a:solidFill>
                          <a:effectLst/>
                          <a:latin typeface="Times New Roman" charset="0"/>
                          <a:ea typeface="ＭＳ Ｐゴシック" charset="0"/>
                        </a:rPr>
                        <a:t>Désignation</a:t>
                      </a:r>
                    </a:p>
                  </a:txBody>
                  <a:tcPr marL="571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400" b="1" i="0" u="none" strike="noStrike" cap="none" normalizeH="0" baseline="0" dirty="0">
                          <a:ln>
                            <a:noFill/>
                          </a:ln>
                          <a:solidFill>
                            <a:schemeClr val="tx1"/>
                          </a:solidFill>
                          <a:effectLst/>
                          <a:latin typeface="Times New Roman" charset="0"/>
                          <a:ea typeface="ＭＳ Ｐゴシック" charset="0"/>
                        </a:rPr>
                        <a:t>Port</a:t>
                      </a:r>
                    </a:p>
                  </a:txBody>
                  <a:tcPr marL="571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400" b="1" i="0" u="none" strike="noStrike" cap="none" normalizeH="0" baseline="0" dirty="0">
                          <a:ln>
                            <a:noFill/>
                          </a:ln>
                          <a:solidFill>
                            <a:schemeClr val="tx1"/>
                          </a:solidFill>
                          <a:effectLst/>
                          <a:latin typeface="Times New Roman" charset="0"/>
                          <a:ea typeface="ＭＳ Ｐゴシック" charset="0"/>
                        </a:rPr>
                        <a:t>Désignation</a:t>
                      </a:r>
                    </a:p>
                  </a:txBody>
                  <a:tcPr marL="5715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7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00</a:t>
                      </a:r>
                    </a:p>
                  </a:txBody>
                  <a:tcPr marL="5715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cs typeface="Courier New" charset="0"/>
                        </a:rPr>
                        <a:t>Null LSAP</a:t>
                      </a:r>
                    </a:p>
                  </a:txBody>
                  <a:tcPr marL="571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8E</a:t>
                      </a:r>
                    </a:p>
                  </a:txBody>
                  <a:tcPr marL="571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400" b="0" i="0" u="none" strike="noStrike" cap="none" normalizeH="0" baseline="0" dirty="0">
                          <a:ln>
                            <a:noFill/>
                          </a:ln>
                          <a:solidFill>
                            <a:schemeClr val="tx1"/>
                          </a:solidFill>
                          <a:effectLst/>
                          <a:latin typeface="Times New Roman" charset="0"/>
                          <a:ea typeface="ＭＳ Ｐゴシック" charset="0"/>
                          <a:cs typeface="Arial" charset="0"/>
                        </a:rPr>
                        <a:t>PROWAY (IEC 955) Active Station List Maintenance</a:t>
                      </a:r>
                      <a:endParaRPr kumimoji="0" lang="en-US" sz="1400" b="0" i="0" u="none" strike="noStrike" cap="none" normalizeH="0" baseline="0" dirty="0">
                        <a:ln>
                          <a:noFill/>
                        </a:ln>
                        <a:solidFill>
                          <a:schemeClr val="tx1"/>
                        </a:solidFill>
                        <a:effectLst/>
                        <a:latin typeface="Times New Roman" charset="0"/>
                        <a:ea typeface="ＭＳ Ｐゴシック" charset="0"/>
                      </a:endParaRPr>
                    </a:p>
                  </a:txBody>
                  <a:tcPr marL="5715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721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02</a:t>
                      </a:r>
                    </a:p>
                  </a:txBody>
                  <a:tcPr marL="5715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Individual LLC Sub layer Management Function</a:t>
                      </a:r>
                    </a:p>
                  </a:txBody>
                  <a:tcPr marL="571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98</a:t>
                      </a:r>
                    </a:p>
                  </a:txBody>
                  <a:tcPr marL="571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400" b="0" i="0" u="none" strike="noStrike" cap="none" normalizeH="0" baseline="0" dirty="0">
                          <a:ln>
                            <a:noFill/>
                          </a:ln>
                          <a:solidFill>
                            <a:schemeClr val="tx1"/>
                          </a:solidFill>
                          <a:effectLst/>
                          <a:latin typeface="Times New Roman" charset="0"/>
                          <a:ea typeface="ＭＳ Ｐゴシック" charset="0"/>
                          <a:cs typeface="Arial" charset="0"/>
                        </a:rPr>
                        <a:t>ARPANET Address Resolution Protocol (ARP)</a:t>
                      </a:r>
                      <a:endParaRPr kumimoji="0" lang="en-US" sz="1400" b="0" i="0" u="none" strike="noStrike" cap="none" normalizeH="0" baseline="0" dirty="0">
                        <a:ln>
                          <a:noFill/>
                        </a:ln>
                        <a:solidFill>
                          <a:schemeClr val="tx1"/>
                        </a:solidFill>
                        <a:effectLst/>
                        <a:latin typeface="Times New Roman" charset="0"/>
                        <a:ea typeface="ＭＳ Ｐゴシック" charset="0"/>
                      </a:endParaRPr>
                    </a:p>
                  </a:txBody>
                  <a:tcPr marL="5715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721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03</a:t>
                      </a:r>
                    </a:p>
                  </a:txBody>
                  <a:tcPr marL="5715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Group LLC Sub layer Management Function</a:t>
                      </a:r>
                    </a:p>
                  </a:txBody>
                  <a:tcPr marL="571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a:t>
                      </a:r>
                    </a:p>
                  </a:txBody>
                  <a:tcPr marL="571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a:t>
                      </a:r>
                    </a:p>
                  </a:txBody>
                  <a:tcPr marL="5715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721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04</a:t>
                      </a:r>
                    </a:p>
                  </a:txBody>
                  <a:tcPr marL="5715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IBM SNA Path Control (Individual)</a:t>
                      </a:r>
                    </a:p>
                  </a:txBody>
                  <a:tcPr marL="571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charset="0"/>
                          <a:ea typeface="ＭＳ Ｐゴシック" charset="0"/>
                        </a:rPr>
                        <a:t>AA</a:t>
                      </a:r>
                    </a:p>
                  </a:txBody>
                  <a:tcPr marL="571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charset="0"/>
                          <a:ea typeface="ＭＳ Ｐゴシック" charset="0"/>
                        </a:rPr>
                        <a:t>Sub </a:t>
                      </a:r>
                      <a:r>
                        <a:rPr kumimoji="0" lang="en-US" sz="1400" b="1" i="0" u="none" strike="noStrike" cap="none" normalizeH="0" baseline="0" dirty="0" smtClean="0">
                          <a:ln>
                            <a:noFill/>
                          </a:ln>
                          <a:solidFill>
                            <a:schemeClr val="tx1"/>
                          </a:solidFill>
                          <a:effectLst/>
                          <a:latin typeface="Times New Roman" charset="0"/>
                          <a:ea typeface="ＭＳ Ｐゴシック" charset="0"/>
                        </a:rPr>
                        <a:t>Network </a:t>
                      </a:r>
                      <a:r>
                        <a:rPr kumimoji="0" lang="en-US" sz="1400" b="1" i="0" u="none" strike="noStrike" cap="none" normalizeH="0" baseline="0" dirty="0">
                          <a:ln>
                            <a:noFill/>
                          </a:ln>
                          <a:solidFill>
                            <a:schemeClr val="tx1"/>
                          </a:solidFill>
                          <a:effectLst/>
                          <a:latin typeface="Times New Roman" charset="0"/>
                          <a:ea typeface="ＭＳ Ｐゴシック" charset="0"/>
                        </a:rPr>
                        <a:t>Access Protocol (SNAP)</a:t>
                      </a:r>
                    </a:p>
                  </a:txBody>
                  <a:tcPr marL="5715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721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05</a:t>
                      </a:r>
                    </a:p>
                  </a:txBody>
                  <a:tcPr marL="5715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IBM SNA Path Control (Group)</a:t>
                      </a:r>
                    </a:p>
                  </a:txBody>
                  <a:tcPr marL="571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a:t>
                      </a:r>
                    </a:p>
                  </a:txBody>
                  <a:tcPr marL="571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charset="0"/>
                        <a:ea typeface="ＭＳ Ｐゴシック" charset="0"/>
                      </a:endParaRPr>
                    </a:p>
                  </a:txBody>
                  <a:tcPr marL="5715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721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06</a:t>
                      </a:r>
                    </a:p>
                  </a:txBody>
                  <a:tcPr marL="5715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ARPANET Internet Protocol (IP)</a:t>
                      </a:r>
                    </a:p>
                  </a:txBody>
                  <a:tcPr marL="571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BC</a:t>
                      </a:r>
                    </a:p>
                  </a:txBody>
                  <a:tcPr marL="571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Banyan VINES</a:t>
                      </a:r>
                    </a:p>
                  </a:txBody>
                  <a:tcPr marL="5715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721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08</a:t>
                      </a:r>
                    </a:p>
                  </a:txBody>
                  <a:tcPr marL="5715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SNA</a:t>
                      </a:r>
                    </a:p>
                  </a:txBody>
                  <a:tcPr marL="571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a:t>
                      </a:r>
                    </a:p>
                  </a:txBody>
                  <a:tcPr marL="571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a:t>
                      </a:r>
                    </a:p>
                  </a:txBody>
                  <a:tcPr marL="5715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721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0C</a:t>
                      </a:r>
                    </a:p>
                  </a:txBody>
                  <a:tcPr marL="5715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SNA</a:t>
                      </a:r>
                    </a:p>
                  </a:txBody>
                  <a:tcPr marL="571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EO</a:t>
                      </a:r>
                    </a:p>
                  </a:txBody>
                  <a:tcPr marL="571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Novell Netware</a:t>
                      </a:r>
                    </a:p>
                  </a:txBody>
                  <a:tcPr marL="5715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7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0E</a:t>
                      </a:r>
                    </a:p>
                  </a:txBody>
                  <a:tcPr marL="5715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cs typeface="Courier New" charset="0"/>
                        </a:rPr>
                        <a:t>PROWAY (IEC955) Network Management &amp; Initialization</a:t>
                      </a:r>
                      <a:endParaRPr kumimoji="0" lang="en-US" sz="1400" b="0" i="0" u="none" strike="noStrike" cap="none" normalizeH="0" baseline="0" dirty="0">
                        <a:ln>
                          <a:noFill/>
                        </a:ln>
                        <a:solidFill>
                          <a:schemeClr val="tx1"/>
                        </a:solidFill>
                        <a:effectLst/>
                        <a:latin typeface="Times New Roman" charset="0"/>
                        <a:ea typeface="ＭＳ Ｐゴシック" charset="0"/>
                      </a:endParaRPr>
                    </a:p>
                  </a:txBody>
                  <a:tcPr marL="571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F0</a:t>
                      </a:r>
                    </a:p>
                  </a:txBody>
                  <a:tcPr marL="571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IBM NetBios</a:t>
                      </a:r>
                    </a:p>
                  </a:txBody>
                  <a:tcPr marL="5715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721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18</a:t>
                      </a:r>
                    </a:p>
                  </a:txBody>
                  <a:tcPr marL="5715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Texas Instrument</a:t>
                      </a:r>
                    </a:p>
                  </a:txBody>
                  <a:tcPr marL="571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F4</a:t>
                      </a:r>
                    </a:p>
                  </a:txBody>
                  <a:tcPr marL="571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IBM LAN Management (Individual)</a:t>
                      </a:r>
                    </a:p>
                  </a:txBody>
                  <a:tcPr marL="5715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721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42</a:t>
                      </a:r>
                    </a:p>
                  </a:txBody>
                  <a:tcPr marL="5715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cs typeface="Courier New" charset="0"/>
                        </a:rPr>
                        <a:t>IEEE 802.1 Bridge Spanning Tree Protocol</a:t>
                      </a:r>
                      <a:endParaRPr kumimoji="0" lang="en-US" sz="1400" b="0" i="0" u="none" strike="noStrike" cap="none" normalizeH="0" baseline="0" dirty="0">
                        <a:ln>
                          <a:noFill/>
                        </a:ln>
                        <a:solidFill>
                          <a:schemeClr val="tx1"/>
                        </a:solidFill>
                        <a:effectLst/>
                        <a:latin typeface="Times New Roman" charset="0"/>
                        <a:ea typeface="ＭＳ Ｐゴシック" charset="0"/>
                      </a:endParaRPr>
                    </a:p>
                  </a:txBody>
                  <a:tcPr marL="571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F5</a:t>
                      </a:r>
                    </a:p>
                  </a:txBody>
                  <a:tcPr marL="571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IBM LAN Management (Group)</a:t>
                      </a:r>
                    </a:p>
                  </a:txBody>
                  <a:tcPr marL="5715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721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4E</a:t>
                      </a:r>
                    </a:p>
                  </a:txBody>
                  <a:tcPr marL="5715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EIA RS-511 Manufacturing Message Service</a:t>
                      </a:r>
                    </a:p>
                  </a:txBody>
                  <a:tcPr marL="571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F8</a:t>
                      </a:r>
                    </a:p>
                  </a:txBody>
                  <a:tcPr marL="571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IBM Remote Protocol Load (RPL)</a:t>
                      </a:r>
                    </a:p>
                  </a:txBody>
                  <a:tcPr marL="5715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436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7E</a:t>
                      </a:r>
                    </a:p>
                  </a:txBody>
                  <a:tcPr marL="5715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ISO 8208 </a:t>
                      </a:r>
                      <a:r>
                        <a:rPr kumimoji="0" lang="en-US" sz="1400" b="0" i="0" u="none" strike="noStrike" cap="none" normalizeH="0" baseline="0" dirty="0">
                          <a:ln>
                            <a:noFill/>
                          </a:ln>
                          <a:solidFill>
                            <a:schemeClr val="tx1"/>
                          </a:solidFill>
                          <a:effectLst/>
                          <a:latin typeface="Times New Roman" charset="0"/>
                          <a:ea typeface="ＭＳ Ｐゴシック" charset="0"/>
                          <a:cs typeface="Courier New" charset="0"/>
                        </a:rPr>
                        <a:t>(X.25 over IEEE 802.2 Type 2 LLC)</a:t>
                      </a:r>
                      <a:endParaRPr kumimoji="0" lang="en-US" sz="1400" b="0" i="0" u="none" strike="noStrike" cap="none" normalizeH="0" baseline="0" dirty="0">
                        <a:ln>
                          <a:noFill/>
                        </a:ln>
                        <a:solidFill>
                          <a:schemeClr val="tx1"/>
                        </a:solidFill>
                        <a:effectLst/>
                        <a:latin typeface="Times New Roman" charset="0"/>
                        <a:ea typeface="ＭＳ Ｐゴシック" charset="0"/>
                      </a:endParaRPr>
                    </a:p>
                  </a:txBody>
                  <a:tcPr marL="571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FA</a:t>
                      </a:r>
                    </a:p>
                  </a:txBody>
                  <a:tcPr marL="571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Ungermann-Bass</a:t>
                      </a:r>
                    </a:p>
                  </a:txBody>
                  <a:tcPr marL="5715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721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80</a:t>
                      </a:r>
                    </a:p>
                  </a:txBody>
                  <a:tcPr marL="5715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cs typeface="Courier New" charset="0"/>
                        </a:rPr>
                        <a:t>Xerox Network Systems (XNS)</a:t>
                      </a:r>
                      <a:r>
                        <a:rPr kumimoji="0" lang="fr-FR" sz="1400" b="0" i="0" u="none" strike="noStrike" cap="none" normalizeH="0" baseline="0" dirty="0">
                          <a:ln>
                            <a:noFill/>
                          </a:ln>
                          <a:solidFill>
                            <a:schemeClr val="tx1"/>
                          </a:solidFill>
                          <a:effectLst/>
                          <a:latin typeface="Times New Roman" charset="0"/>
                          <a:ea typeface="ＭＳ Ｐゴシック" charset="0"/>
                        </a:rPr>
                        <a:t> </a:t>
                      </a:r>
                      <a:endParaRPr kumimoji="0" lang="en-US" sz="1400" b="0" i="0" u="none" strike="noStrike" cap="none" normalizeH="0" baseline="0" dirty="0">
                        <a:ln>
                          <a:noFill/>
                        </a:ln>
                        <a:solidFill>
                          <a:schemeClr val="tx1"/>
                        </a:solidFill>
                        <a:effectLst/>
                        <a:latin typeface="Times New Roman" charset="0"/>
                        <a:ea typeface="ＭＳ Ｐゴシック" charset="0"/>
                      </a:endParaRPr>
                    </a:p>
                  </a:txBody>
                  <a:tcPr marL="571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FE</a:t>
                      </a:r>
                    </a:p>
                  </a:txBody>
                  <a:tcPr marL="571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ISO Network Layer Protocol</a:t>
                      </a:r>
                    </a:p>
                  </a:txBody>
                  <a:tcPr marL="5715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721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86</a:t>
                      </a:r>
                    </a:p>
                  </a:txBody>
                  <a:tcPr marL="5715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Nestar</a:t>
                      </a:r>
                    </a:p>
                  </a:txBody>
                  <a:tcPr marL="571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FF</a:t>
                      </a:r>
                    </a:p>
                  </a:txBody>
                  <a:tcPr marL="571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rPr>
                        <a:t>Global LSAP</a:t>
                      </a:r>
                    </a:p>
                  </a:txBody>
                  <a:tcPr marL="5715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Modèle par défaut">
  <a:themeElements>
    <a:clrScheme name="Modèle par défau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odèle par défaut">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Modèle par défau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dèle par défau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dèle par défau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6519</TotalTime>
  <Words>6258</Words>
  <Application>Microsoft Macintosh PowerPoint</Application>
  <PresentationFormat>On-screen Show (4:3)</PresentationFormat>
  <Paragraphs>1379</Paragraphs>
  <Slides>52</Slides>
  <Notes>3</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Modèle par défaut</vt:lpstr>
      <vt:lpstr>Entête Protocoles</vt:lpstr>
      <vt:lpstr>Cette présentation est tout à fait librement réutilisable !</vt:lpstr>
      <vt:lpstr>Hiérarchie des protocoles</vt:lpstr>
      <vt:lpstr>Trame générique Ethernet &amp; 802.3</vt:lpstr>
      <vt:lpstr>Ethernet II: Trame MAC</vt:lpstr>
      <vt:lpstr>802.3: Trame MAC</vt:lpstr>
      <vt:lpstr>xSAP</vt:lpstr>
      <vt:lpstr>802.3ac: Extension Trame MAC</vt:lpstr>
      <vt:lpstr>Assignation des SAP</vt:lpstr>
      <vt:lpstr>Quelques-uns de ID constructeurs</vt:lpstr>
      <vt:lpstr>Quelques-unes de @ Multicast</vt:lpstr>
      <vt:lpstr>Quelques-unes de @ Broadcast</vt:lpstr>
      <vt:lpstr>Relation OSI-ISO &amp; IEEE 802.?</vt:lpstr>
      <vt:lpstr>Relation OSI-ISO &amp; IEEE 802.?</vt:lpstr>
      <vt:lpstr>Exemple de trame Ethernet II</vt:lpstr>
      <vt:lpstr>Exemple de trame 802.2 sous 802.3</vt:lpstr>
      <vt:lpstr>Exemple de trame 802.2 SNAP sous 802.3</vt:lpstr>
      <vt:lpstr>Encapsulage</vt:lpstr>
      <vt:lpstr>Modèle d’architecture</vt:lpstr>
      <vt:lpstr>Protocole IP</vt:lpstr>
      <vt:lpstr>Protocole ARP</vt:lpstr>
      <vt:lpstr>Protocole ICMP</vt:lpstr>
      <vt:lpstr>Protocole TCP</vt:lpstr>
      <vt:lpstr>Protocole UDP</vt:lpstr>
      <vt:lpstr>Routage</vt:lpstr>
      <vt:lpstr>Routage</vt:lpstr>
      <vt:lpstr>La pile du protocole TCP/IP</vt:lpstr>
      <vt:lpstr>En-tête IPv4</vt:lpstr>
      <vt:lpstr>Version - Format de l’entête du paquet IP</vt:lpstr>
      <vt:lpstr>Type de Service (TOS)</vt:lpstr>
      <vt:lpstr>Flags</vt:lpstr>
      <vt:lpstr>Protocole – The Next Encapsulated Protocol</vt:lpstr>
      <vt:lpstr>Options</vt:lpstr>
      <vt:lpstr>Exemple de Fragmentation IP</vt:lpstr>
      <vt:lpstr>En-tête IPv6</vt:lpstr>
      <vt:lpstr>Extension d’Entêtes</vt:lpstr>
      <vt:lpstr>Ordre d’Entêtes d’Extension</vt:lpstr>
      <vt:lpstr>En-tête ICMP</vt:lpstr>
      <vt:lpstr>ICMP – exemple ping</vt:lpstr>
      <vt:lpstr>ICMP – exemple destination unreachable</vt:lpstr>
      <vt:lpstr>En-tête ARP</vt:lpstr>
      <vt:lpstr>ARP – Address Resolution Protocol</vt:lpstr>
      <vt:lpstr>En-tête UDP</vt:lpstr>
      <vt:lpstr>Pseudo En-tête UDP</vt:lpstr>
      <vt:lpstr>UDP - Démultiplexage</vt:lpstr>
      <vt:lpstr>En-tête TCP</vt:lpstr>
      <vt:lpstr>Explicit Congestion Notification (ECN)</vt:lpstr>
      <vt:lpstr>Bits de Contrôle</vt:lpstr>
      <vt:lpstr>Fenêtre glissante (Sliding Window)</vt:lpstr>
      <vt:lpstr>Pseudo En-tête TCP</vt:lpstr>
      <vt:lpstr>Options TCP (Format)</vt:lpstr>
      <vt:lpstr>TCP – Multiplexage / Démultiplexage</vt:lpstr>
    </vt:vector>
  </TitlesOfParts>
  <Company>Université Paris 8</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Entête Protocoles</dc:title>
  <dc:subject>Systèmes &amp; Réseaux</dc:subject>
  <dc:creator>Georges ARHODAKIS</dc:creator>
  <cp:lastModifiedBy>Georges Arhodakis</cp:lastModifiedBy>
  <cp:revision>340</cp:revision>
  <dcterms:created xsi:type="dcterms:W3CDTF">2003-01-28T07:31:51Z</dcterms:created>
  <dcterms:modified xsi:type="dcterms:W3CDTF">2016-02-28T09:57:06Z</dcterms:modified>
</cp:coreProperties>
</file>