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2"/>
  </p:notesMasterIdLst>
  <p:handoutMasterIdLst>
    <p:handoutMasterId r:id="rId73"/>
  </p:handoutMasterIdLst>
  <p:sldIdLst>
    <p:sldId id="256" r:id="rId2"/>
    <p:sldId id="32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95" r:id="rId30"/>
    <p:sldId id="283" r:id="rId31"/>
    <p:sldId id="284" r:id="rId32"/>
    <p:sldId id="285" r:id="rId33"/>
    <p:sldId id="306" r:id="rId34"/>
    <p:sldId id="286" r:id="rId35"/>
    <p:sldId id="287" r:id="rId36"/>
    <p:sldId id="288" r:id="rId37"/>
    <p:sldId id="289" r:id="rId38"/>
    <p:sldId id="290" r:id="rId39"/>
    <p:sldId id="291" r:id="rId40"/>
    <p:sldId id="292" r:id="rId41"/>
    <p:sldId id="293" r:id="rId42"/>
    <p:sldId id="294" r:id="rId43"/>
    <p:sldId id="296" r:id="rId44"/>
    <p:sldId id="307" r:id="rId45"/>
    <p:sldId id="308" r:id="rId46"/>
    <p:sldId id="297" r:id="rId47"/>
    <p:sldId id="298" r:id="rId48"/>
    <p:sldId id="299" r:id="rId49"/>
    <p:sldId id="323" r:id="rId50"/>
    <p:sldId id="324" r:id="rId51"/>
    <p:sldId id="325" r:id="rId52"/>
    <p:sldId id="300"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01" r:id="rId68"/>
    <p:sldId id="302" r:id="rId69"/>
    <p:sldId id="303" r:id="rId70"/>
    <p:sldId id="304" r:id="rId71"/>
  </p:sldIdLst>
  <p:sldSz cx="9144000" cy="6858000" type="screen4x3"/>
  <p:notesSz cx="6858000" cy="9144000"/>
  <p:defaultTextStyle>
    <a:defPPr>
      <a:defRPr lang="fr-FR"/>
    </a:defPPr>
    <a:lvl1pPr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808080"/>
    <a:srgbClr val="DDDDD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0" d="100"/>
          <a:sy n="150" d="100"/>
        </p:scale>
        <p:origin x="-640" y="-42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55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handoutMaster" Target="handoutMasters/handout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BDBDD92-8E1F-7F4A-B146-18B1A044A64D}" type="datetimeFigureOut">
              <a:rPr lang="en-US"/>
              <a:pPr>
                <a:defRPr/>
              </a:pPr>
              <a:t>23/03/17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242038A-3237-3648-931F-5426BDF4A999}" type="slidenum">
              <a:rPr lang="en-US"/>
              <a:pPr>
                <a:defRPr/>
              </a:pPr>
              <a:t>‹#›</a:t>
            </a:fld>
            <a:endParaRPr lang="en-US"/>
          </a:p>
        </p:txBody>
      </p:sp>
    </p:spTree>
    <p:extLst>
      <p:ext uri="{BB962C8B-B14F-4D97-AF65-F5344CB8AC3E}">
        <p14:creationId xmlns:p14="http://schemas.microsoft.com/office/powerpoint/2010/main" val="1199144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fr-FR"/>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fr-FR"/>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fr-FR"/>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6E4D1388-1912-3244-AD47-870500B24BB8}" type="slidenum">
              <a:rPr lang="fr-FR"/>
              <a:pPr>
                <a:defRPr/>
              </a:pPr>
              <a:t>‹#›</a:t>
            </a:fld>
            <a:endParaRPr lang="fr-FR"/>
          </a:p>
        </p:txBody>
      </p:sp>
    </p:spTree>
    <p:extLst>
      <p:ext uri="{BB962C8B-B14F-4D97-AF65-F5344CB8AC3E}">
        <p14:creationId xmlns:p14="http://schemas.microsoft.com/office/powerpoint/2010/main" val="179176703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smtClean="0">
              <a:cs typeface="+mn-cs"/>
            </a:endParaRPr>
          </a:p>
        </p:txBody>
      </p:sp>
      <p:sp>
        <p:nvSpPr>
          <p:cNvPr id="4" name="Slide Number Placeholder 3"/>
          <p:cNvSpPr>
            <a:spLocks noGrp="1"/>
          </p:cNvSpPr>
          <p:nvPr>
            <p:ph type="sldNum" sz="quarter" idx="5"/>
          </p:nvPr>
        </p:nvSpPr>
        <p:spPr/>
        <p:txBody>
          <a:bodyPr/>
          <a:lstStyle/>
          <a:p>
            <a:pPr>
              <a:defRPr/>
            </a:pPr>
            <a:fld id="{EC595DE8-C4BD-8943-A064-3E1534B5F596}" type="slidenum">
              <a:rPr lang="fr-FR"/>
              <a:pPr>
                <a:defRPr/>
              </a:pPr>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fr-FR"/>
              <a:t>© </a:t>
            </a:r>
            <a:fld id="{774B36D1-E0B2-0945-B1AA-47A79040B2D4}" type="datetime1">
              <a:rPr lang="en-US"/>
              <a:pPr>
                <a:defRPr/>
              </a:pPr>
              <a:t>23/03/17</a:t>
            </a:fld>
            <a:r>
              <a:rPr lang="fr-FR"/>
              <a:t>,</a:t>
            </a:r>
          </a:p>
        </p:txBody>
      </p:sp>
      <p:sp>
        <p:nvSpPr>
          <p:cNvPr id="5" name="Footer Placeholder 4"/>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6" name="Slide Number Placeholder 5"/>
          <p:cNvSpPr>
            <a:spLocks noGrp="1"/>
          </p:cNvSpPr>
          <p:nvPr>
            <p:ph type="sldNum" sz="quarter" idx="12"/>
          </p:nvPr>
        </p:nvSpPr>
        <p:spPr/>
        <p:txBody>
          <a:bodyPr/>
          <a:lstStyle>
            <a:lvl1pPr>
              <a:defRPr/>
            </a:lvl1pPr>
          </a:lstStyle>
          <a:p>
            <a:pPr>
              <a:defRPr/>
            </a:pPr>
            <a:fld id="{0DC60AFA-5F44-754E-9CA8-1FCF4B3181AC}" type="slidenum">
              <a:rPr lang="fr-FR"/>
              <a:pPr>
                <a:defRPr/>
              </a:pPr>
              <a:t>‹#›</a:t>
            </a:fld>
            <a:endParaRPr lang="fr-FR"/>
          </a:p>
        </p:txBody>
      </p:sp>
    </p:spTree>
    <p:extLst>
      <p:ext uri="{BB962C8B-B14F-4D97-AF65-F5344CB8AC3E}">
        <p14:creationId xmlns:p14="http://schemas.microsoft.com/office/powerpoint/2010/main" val="367767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fr-FR"/>
              <a:t>© </a:t>
            </a:r>
            <a:fld id="{53A28D85-7396-0344-ADE2-16627C9FAD44}" type="datetime1">
              <a:rPr lang="en-US"/>
              <a:pPr>
                <a:defRPr/>
              </a:pPr>
              <a:t>23/03/17</a:t>
            </a:fld>
            <a:r>
              <a:rPr lang="fr-FR"/>
              <a:t>,</a:t>
            </a:r>
          </a:p>
        </p:txBody>
      </p:sp>
      <p:sp>
        <p:nvSpPr>
          <p:cNvPr id="5" name="Footer Placeholder 4"/>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6" name="Slide Number Placeholder 5"/>
          <p:cNvSpPr>
            <a:spLocks noGrp="1"/>
          </p:cNvSpPr>
          <p:nvPr>
            <p:ph type="sldNum" sz="quarter" idx="12"/>
          </p:nvPr>
        </p:nvSpPr>
        <p:spPr/>
        <p:txBody>
          <a:bodyPr/>
          <a:lstStyle>
            <a:lvl1pPr>
              <a:defRPr/>
            </a:lvl1pPr>
          </a:lstStyle>
          <a:p>
            <a:pPr>
              <a:defRPr/>
            </a:pPr>
            <a:fld id="{F67D5EA9-5D25-E04F-B7F0-9C130DF4FB27}" type="slidenum">
              <a:rPr lang="fr-FR"/>
              <a:pPr>
                <a:defRPr/>
              </a:pPr>
              <a:t>‹#›</a:t>
            </a:fld>
            <a:endParaRPr lang="fr-FR"/>
          </a:p>
        </p:txBody>
      </p:sp>
    </p:spTree>
    <p:extLst>
      <p:ext uri="{BB962C8B-B14F-4D97-AF65-F5344CB8AC3E}">
        <p14:creationId xmlns:p14="http://schemas.microsoft.com/office/powerpoint/2010/main" val="120126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fr-FR"/>
              <a:t>© </a:t>
            </a:r>
            <a:fld id="{FD27FF18-A295-E14A-8ED2-16453F3B925F}" type="datetime1">
              <a:rPr lang="en-US"/>
              <a:pPr>
                <a:defRPr/>
              </a:pPr>
              <a:t>23/03/17</a:t>
            </a:fld>
            <a:r>
              <a:rPr lang="fr-FR"/>
              <a:t>,</a:t>
            </a:r>
          </a:p>
        </p:txBody>
      </p:sp>
      <p:sp>
        <p:nvSpPr>
          <p:cNvPr id="5" name="Footer Placeholder 4"/>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6" name="Slide Number Placeholder 5"/>
          <p:cNvSpPr>
            <a:spLocks noGrp="1"/>
          </p:cNvSpPr>
          <p:nvPr>
            <p:ph type="sldNum" sz="quarter" idx="12"/>
          </p:nvPr>
        </p:nvSpPr>
        <p:spPr/>
        <p:txBody>
          <a:bodyPr/>
          <a:lstStyle>
            <a:lvl1pPr>
              <a:defRPr/>
            </a:lvl1pPr>
          </a:lstStyle>
          <a:p>
            <a:pPr>
              <a:defRPr/>
            </a:pPr>
            <a:fld id="{F9D8525E-23EC-B44D-BFA2-F03D3AC9014A}" type="slidenum">
              <a:rPr lang="fr-FR"/>
              <a:pPr>
                <a:defRPr/>
              </a:pPr>
              <a:t>‹#›</a:t>
            </a:fld>
            <a:endParaRPr lang="fr-FR"/>
          </a:p>
        </p:txBody>
      </p:sp>
    </p:spTree>
    <p:extLst>
      <p:ext uri="{BB962C8B-B14F-4D97-AF65-F5344CB8AC3E}">
        <p14:creationId xmlns:p14="http://schemas.microsoft.com/office/powerpoint/2010/main" val="2598396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r>
              <a:rPr lang="fr-FR"/>
              <a:t>© </a:t>
            </a:r>
            <a:fld id="{89AB55B6-BAC5-1147-AB17-9A56A9870B36}" type="datetime1">
              <a:rPr lang="en-US"/>
              <a:pPr>
                <a:defRPr/>
              </a:pPr>
              <a:t>23/03/17</a:t>
            </a:fld>
            <a:r>
              <a:rPr lang="fr-FR"/>
              <a:t>,</a:t>
            </a:r>
          </a:p>
        </p:txBody>
      </p:sp>
      <p:sp>
        <p:nvSpPr>
          <p:cNvPr id="5" name="Footer Placeholder 4"/>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6" name="Slide Number Placeholder 5"/>
          <p:cNvSpPr>
            <a:spLocks noGrp="1"/>
          </p:cNvSpPr>
          <p:nvPr>
            <p:ph type="sldNum" sz="quarter" idx="12"/>
          </p:nvPr>
        </p:nvSpPr>
        <p:spPr/>
        <p:txBody>
          <a:bodyPr/>
          <a:lstStyle>
            <a:lvl1pPr>
              <a:defRPr/>
            </a:lvl1pPr>
          </a:lstStyle>
          <a:p>
            <a:pPr>
              <a:defRPr/>
            </a:pPr>
            <a:fld id="{CD1DD525-96E6-B64B-AB63-0939AB33CFB8}" type="slidenum">
              <a:rPr lang="fr-FR"/>
              <a:pPr>
                <a:defRPr/>
              </a:pPr>
              <a:t>‹#›</a:t>
            </a:fld>
            <a:endParaRPr lang="fr-FR"/>
          </a:p>
        </p:txBody>
      </p:sp>
    </p:spTree>
    <p:extLst>
      <p:ext uri="{BB962C8B-B14F-4D97-AF65-F5344CB8AC3E}">
        <p14:creationId xmlns:p14="http://schemas.microsoft.com/office/powerpoint/2010/main" val="422705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fr-FR"/>
              <a:t>© </a:t>
            </a:r>
            <a:fld id="{E1C217CC-002E-204F-AA0E-042972FF0468}" type="datetime1">
              <a:rPr lang="en-US"/>
              <a:pPr>
                <a:defRPr/>
              </a:pPr>
              <a:t>23/03/17</a:t>
            </a:fld>
            <a:r>
              <a:rPr lang="fr-FR"/>
              <a:t>,</a:t>
            </a:r>
          </a:p>
        </p:txBody>
      </p:sp>
      <p:sp>
        <p:nvSpPr>
          <p:cNvPr id="5" name="Footer Placeholder 4"/>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6" name="Slide Number Placeholder 5"/>
          <p:cNvSpPr>
            <a:spLocks noGrp="1"/>
          </p:cNvSpPr>
          <p:nvPr>
            <p:ph type="sldNum" sz="quarter" idx="12"/>
          </p:nvPr>
        </p:nvSpPr>
        <p:spPr/>
        <p:txBody>
          <a:bodyPr/>
          <a:lstStyle>
            <a:lvl1pPr>
              <a:defRPr/>
            </a:lvl1pPr>
          </a:lstStyle>
          <a:p>
            <a:pPr>
              <a:defRPr/>
            </a:pPr>
            <a:fld id="{CC5FC552-D5ED-1643-886A-39D7B3DD8D2E}" type="slidenum">
              <a:rPr lang="fr-FR"/>
              <a:pPr>
                <a:defRPr/>
              </a:pPr>
              <a:t>‹#›</a:t>
            </a:fld>
            <a:endParaRPr lang="fr-FR"/>
          </a:p>
        </p:txBody>
      </p:sp>
    </p:spTree>
    <p:extLst>
      <p:ext uri="{BB962C8B-B14F-4D97-AF65-F5344CB8AC3E}">
        <p14:creationId xmlns:p14="http://schemas.microsoft.com/office/powerpoint/2010/main" val="27524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fr-FR"/>
              <a:t>© </a:t>
            </a:r>
            <a:fld id="{9BA45672-CF2F-F748-ABCF-3C9ED2AC1088}" type="datetime1">
              <a:rPr lang="en-US"/>
              <a:pPr>
                <a:defRPr/>
              </a:pPr>
              <a:t>23/03/17</a:t>
            </a:fld>
            <a:r>
              <a:rPr lang="fr-FR"/>
              <a:t>,</a:t>
            </a:r>
          </a:p>
        </p:txBody>
      </p:sp>
      <p:sp>
        <p:nvSpPr>
          <p:cNvPr id="5" name="Footer Placeholder 4"/>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6" name="Slide Number Placeholder 5"/>
          <p:cNvSpPr>
            <a:spLocks noGrp="1"/>
          </p:cNvSpPr>
          <p:nvPr>
            <p:ph type="sldNum" sz="quarter" idx="12"/>
          </p:nvPr>
        </p:nvSpPr>
        <p:spPr/>
        <p:txBody>
          <a:bodyPr/>
          <a:lstStyle>
            <a:lvl1pPr>
              <a:defRPr/>
            </a:lvl1pPr>
          </a:lstStyle>
          <a:p>
            <a:pPr>
              <a:defRPr/>
            </a:pPr>
            <a:fld id="{3AADABAF-9BA0-F644-B41C-6B82EFC0823E}" type="slidenum">
              <a:rPr lang="fr-FR"/>
              <a:pPr>
                <a:defRPr/>
              </a:pPr>
              <a:t>‹#›</a:t>
            </a:fld>
            <a:endParaRPr lang="fr-FR"/>
          </a:p>
        </p:txBody>
      </p:sp>
    </p:spTree>
    <p:extLst>
      <p:ext uri="{BB962C8B-B14F-4D97-AF65-F5344CB8AC3E}">
        <p14:creationId xmlns:p14="http://schemas.microsoft.com/office/powerpoint/2010/main" val="240026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fr-FR"/>
              <a:t>© </a:t>
            </a:r>
            <a:fld id="{25855A32-3E7B-D242-834A-2C6CB45B980F}" type="datetime1">
              <a:rPr lang="en-US"/>
              <a:pPr>
                <a:defRPr/>
              </a:pPr>
              <a:t>23/03/17</a:t>
            </a:fld>
            <a:r>
              <a:rPr lang="fr-FR"/>
              <a:t>,</a:t>
            </a:r>
          </a:p>
        </p:txBody>
      </p:sp>
      <p:sp>
        <p:nvSpPr>
          <p:cNvPr id="6" name="Footer Placeholder 5"/>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7" name="Slide Number Placeholder 6"/>
          <p:cNvSpPr>
            <a:spLocks noGrp="1"/>
          </p:cNvSpPr>
          <p:nvPr>
            <p:ph type="sldNum" sz="quarter" idx="12"/>
          </p:nvPr>
        </p:nvSpPr>
        <p:spPr/>
        <p:txBody>
          <a:bodyPr/>
          <a:lstStyle>
            <a:lvl1pPr>
              <a:defRPr/>
            </a:lvl1pPr>
          </a:lstStyle>
          <a:p>
            <a:pPr>
              <a:defRPr/>
            </a:pPr>
            <a:fld id="{E033787A-E51D-2C44-BCA1-96856B2F56CF}" type="slidenum">
              <a:rPr lang="fr-FR"/>
              <a:pPr>
                <a:defRPr/>
              </a:pPr>
              <a:t>‹#›</a:t>
            </a:fld>
            <a:endParaRPr lang="fr-FR"/>
          </a:p>
        </p:txBody>
      </p:sp>
    </p:spTree>
    <p:extLst>
      <p:ext uri="{BB962C8B-B14F-4D97-AF65-F5344CB8AC3E}">
        <p14:creationId xmlns:p14="http://schemas.microsoft.com/office/powerpoint/2010/main" val="180117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fr-FR"/>
              <a:t>© </a:t>
            </a:r>
            <a:fld id="{A543E8D5-AE5F-DD45-8177-42C534240FCD}" type="datetime1">
              <a:rPr lang="en-US"/>
              <a:pPr>
                <a:defRPr/>
              </a:pPr>
              <a:t>23/03/17</a:t>
            </a:fld>
            <a:r>
              <a:rPr lang="fr-FR"/>
              <a:t>,</a:t>
            </a:r>
          </a:p>
        </p:txBody>
      </p:sp>
      <p:sp>
        <p:nvSpPr>
          <p:cNvPr id="8" name="Footer Placeholder 7"/>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9" name="Slide Number Placeholder 8"/>
          <p:cNvSpPr>
            <a:spLocks noGrp="1"/>
          </p:cNvSpPr>
          <p:nvPr>
            <p:ph type="sldNum" sz="quarter" idx="12"/>
          </p:nvPr>
        </p:nvSpPr>
        <p:spPr/>
        <p:txBody>
          <a:bodyPr/>
          <a:lstStyle>
            <a:lvl1pPr>
              <a:defRPr/>
            </a:lvl1pPr>
          </a:lstStyle>
          <a:p>
            <a:pPr>
              <a:defRPr/>
            </a:pPr>
            <a:fld id="{95DD7F79-D3CA-E349-AEA5-632C4B46C5C6}" type="slidenum">
              <a:rPr lang="fr-FR"/>
              <a:pPr>
                <a:defRPr/>
              </a:pPr>
              <a:t>‹#›</a:t>
            </a:fld>
            <a:endParaRPr lang="fr-FR"/>
          </a:p>
        </p:txBody>
      </p:sp>
    </p:spTree>
    <p:extLst>
      <p:ext uri="{BB962C8B-B14F-4D97-AF65-F5344CB8AC3E}">
        <p14:creationId xmlns:p14="http://schemas.microsoft.com/office/powerpoint/2010/main" val="60774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fr-FR"/>
              <a:t>© </a:t>
            </a:r>
            <a:fld id="{796056C6-E619-A84F-AE30-1A6D629020B4}" type="datetime1">
              <a:rPr lang="en-US"/>
              <a:pPr>
                <a:defRPr/>
              </a:pPr>
              <a:t>23/03/17</a:t>
            </a:fld>
            <a:r>
              <a:rPr lang="fr-FR"/>
              <a:t>,</a:t>
            </a:r>
          </a:p>
        </p:txBody>
      </p:sp>
      <p:sp>
        <p:nvSpPr>
          <p:cNvPr id="4" name="Footer Placeholder 3"/>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5" name="Slide Number Placeholder 4"/>
          <p:cNvSpPr>
            <a:spLocks noGrp="1"/>
          </p:cNvSpPr>
          <p:nvPr>
            <p:ph type="sldNum" sz="quarter" idx="12"/>
          </p:nvPr>
        </p:nvSpPr>
        <p:spPr/>
        <p:txBody>
          <a:bodyPr/>
          <a:lstStyle>
            <a:lvl1pPr>
              <a:defRPr/>
            </a:lvl1pPr>
          </a:lstStyle>
          <a:p>
            <a:pPr>
              <a:defRPr/>
            </a:pPr>
            <a:fld id="{17DD3B86-5A48-8342-AD7A-1BF8A8EC5353}" type="slidenum">
              <a:rPr lang="fr-FR"/>
              <a:pPr>
                <a:defRPr/>
              </a:pPr>
              <a:t>‹#›</a:t>
            </a:fld>
            <a:endParaRPr lang="fr-FR"/>
          </a:p>
        </p:txBody>
      </p:sp>
    </p:spTree>
    <p:extLst>
      <p:ext uri="{BB962C8B-B14F-4D97-AF65-F5344CB8AC3E}">
        <p14:creationId xmlns:p14="http://schemas.microsoft.com/office/powerpoint/2010/main" val="354564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fr-FR"/>
              <a:t>© </a:t>
            </a:r>
            <a:fld id="{C4B73FD7-76DA-344D-B499-97F8122A36F1}" type="datetime1">
              <a:rPr lang="en-US"/>
              <a:pPr>
                <a:defRPr/>
              </a:pPr>
              <a:t>23/03/17</a:t>
            </a:fld>
            <a:r>
              <a:rPr lang="fr-FR"/>
              <a:t>,</a:t>
            </a:r>
          </a:p>
        </p:txBody>
      </p:sp>
      <p:sp>
        <p:nvSpPr>
          <p:cNvPr id="3" name="Footer Placeholder 2"/>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4" name="Slide Number Placeholder 3"/>
          <p:cNvSpPr>
            <a:spLocks noGrp="1"/>
          </p:cNvSpPr>
          <p:nvPr>
            <p:ph type="sldNum" sz="quarter" idx="12"/>
          </p:nvPr>
        </p:nvSpPr>
        <p:spPr/>
        <p:txBody>
          <a:bodyPr/>
          <a:lstStyle>
            <a:lvl1pPr>
              <a:defRPr/>
            </a:lvl1pPr>
          </a:lstStyle>
          <a:p>
            <a:pPr>
              <a:defRPr/>
            </a:pPr>
            <a:fld id="{F95D4970-CA93-3441-9714-5CF196CF0DBA}" type="slidenum">
              <a:rPr lang="fr-FR"/>
              <a:pPr>
                <a:defRPr/>
              </a:pPr>
              <a:t>‹#›</a:t>
            </a:fld>
            <a:endParaRPr lang="fr-FR"/>
          </a:p>
        </p:txBody>
      </p:sp>
    </p:spTree>
    <p:extLst>
      <p:ext uri="{BB962C8B-B14F-4D97-AF65-F5344CB8AC3E}">
        <p14:creationId xmlns:p14="http://schemas.microsoft.com/office/powerpoint/2010/main" val="37721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fr-FR"/>
              <a:t>© </a:t>
            </a:r>
            <a:fld id="{539CA348-640C-D54D-99FE-1464D9266166}" type="datetime1">
              <a:rPr lang="en-US"/>
              <a:pPr>
                <a:defRPr/>
              </a:pPr>
              <a:t>23/03/17</a:t>
            </a:fld>
            <a:r>
              <a:rPr lang="fr-FR"/>
              <a:t>,</a:t>
            </a:r>
          </a:p>
        </p:txBody>
      </p:sp>
      <p:sp>
        <p:nvSpPr>
          <p:cNvPr id="6" name="Footer Placeholder 5"/>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7" name="Slide Number Placeholder 6"/>
          <p:cNvSpPr>
            <a:spLocks noGrp="1"/>
          </p:cNvSpPr>
          <p:nvPr>
            <p:ph type="sldNum" sz="quarter" idx="12"/>
          </p:nvPr>
        </p:nvSpPr>
        <p:spPr/>
        <p:txBody>
          <a:bodyPr/>
          <a:lstStyle>
            <a:lvl1pPr>
              <a:defRPr/>
            </a:lvl1pPr>
          </a:lstStyle>
          <a:p>
            <a:pPr>
              <a:defRPr/>
            </a:pPr>
            <a:fld id="{4646D1AA-8300-BE41-AFDB-A004DAD02292}" type="slidenum">
              <a:rPr lang="fr-FR"/>
              <a:pPr>
                <a:defRPr/>
              </a:pPr>
              <a:t>‹#›</a:t>
            </a:fld>
            <a:endParaRPr lang="fr-FR"/>
          </a:p>
        </p:txBody>
      </p:sp>
    </p:spTree>
    <p:extLst>
      <p:ext uri="{BB962C8B-B14F-4D97-AF65-F5344CB8AC3E}">
        <p14:creationId xmlns:p14="http://schemas.microsoft.com/office/powerpoint/2010/main" val="90937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fr-FR"/>
              <a:t>© </a:t>
            </a:r>
            <a:fld id="{874015B4-387A-E64B-AEE2-E7C24CBC8694}" type="datetime1">
              <a:rPr lang="en-US"/>
              <a:pPr>
                <a:defRPr/>
              </a:pPr>
              <a:t>23/03/17</a:t>
            </a:fld>
            <a:r>
              <a:rPr lang="fr-FR"/>
              <a:t>,</a:t>
            </a:r>
          </a:p>
        </p:txBody>
      </p:sp>
      <p:sp>
        <p:nvSpPr>
          <p:cNvPr id="6" name="Footer Placeholder 5"/>
          <p:cNvSpPr>
            <a:spLocks noGrp="1"/>
          </p:cNvSpPr>
          <p:nvPr>
            <p:ph type="ftr" sz="quarter" idx="11"/>
          </p:nvPr>
        </p:nvSpPr>
        <p:spPr/>
        <p:txBody>
          <a:bodyPr/>
          <a:lstStyle>
            <a:lvl1pPr>
              <a:defRPr smtClean="0"/>
            </a:lvl1pPr>
          </a:lstStyle>
          <a:p>
            <a:pPr>
              <a:defRPr/>
            </a:pPr>
            <a:r>
              <a:rPr lang="fr-FR"/>
              <a:t>Georgios Arhodakis - Université Paris 8</a:t>
            </a:r>
          </a:p>
        </p:txBody>
      </p:sp>
      <p:sp>
        <p:nvSpPr>
          <p:cNvPr id="7" name="Slide Number Placeholder 6"/>
          <p:cNvSpPr>
            <a:spLocks noGrp="1"/>
          </p:cNvSpPr>
          <p:nvPr>
            <p:ph type="sldNum" sz="quarter" idx="12"/>
          </p:nvPr>
        </p:nvSpPr>
        <p:spPr/>
        <p:txBody>
          <a:bodyPr/>
          <a:lstStyle>
            <a:lvl1pPr>
              <a:defRPr/>
            </a:lvl1pPr>
          </a:lstStyle>
          <a:p>
            <a:pPr>
              <a:defRPr/>
            </a:pPr>
            <a:fld id="{C71271D5-9B78-1A45-8415-9150CB754C94}" type="slidenum">
              <a:rPr lang="fr-FR"/>
              <a:pPr>
                <a:defRPr/>
              </a:pPr>
              <a:t>‹#›</a:t>
            </a:fld>
            <a:endParaRPr lang="fr-FR"/>
          </a:p>
        </p:txBody>
      </p:sp>
    </p:spTree>
    <p:extLst>
      <p:ext uri="{BB962C8B-B14F-4D97-AF65-F5344CB8AC3E}">
        <p14:creationId xmlns:p14="http://schemas.microsoft.com/office/powerpoint/2010/main" val="1956992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a:t>Cliquez pour modifier le style du titre du masque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Rectangle 4"/>
          <p:cNvSpPr>
            <a:spLocks noGrp="1" noChangeArrowheads="1"/>
          </p:cNvSpPr>
          <p:nvPr>
            <p:ph type="dt" sz="half" idx="2"/>
          </p:nvPr>
        </p:nvSpPr>
        <p:spPr bwMode="auto">
          <a:xfrm>
            <a:off x="179388" y="6477000"/>
            <a:ext cx="18018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200" tIns="21600" rIns="43200" bIns="21600" numCol="1" anchor="ctr" anchorCtr="0" compatLnSpc="1">
            <a:prstTxWarp prst="textNoShape">
              <a:avLst/>
            </a:prstTxWarp>
            <a:spAutoFit/>
          </a:bodyPr>
          <a:lstStyle>
            <a:lvl1pPr>
              <a:defRPr sz="1400">
                <a:cs typeface="Times New Roman" charset="0"/>
              </a:defRPr>
            </a:lvl1pPr>
          </a:lstStyle>
          <a:p>
            <a:pPr>
              <a:defRPr/>
            </a:pPr>
            <a:r>
              <a:rPr lang="fr-FR"/>
              <a:t>© </a:t>
            </a:r>
            <a:fld id="{4A4A481B-D521-404E-8384-47B416A6F4D4}" type="datetime1">
              <a:rPr lang="en-US">
                <a:cs typeface="+mn-cs"/>
              </a:rPr>
              <a:pPr>
                <a:defRPr/>
              </a:pPr>
              <a:t>23/03/17</a:t>
            </a:fld>
            <a:r>
              <a:rPr lang="fr-FR">
                <a:cs typeface="+mn-cs"/>
              </a:rPr>
              <a:t>,</a:t>
            </a:r>
          </a:p>
        </p:txBody>
      </p:sp>
      <p:sp>
        <p:nvSpPr>
          <p:cNvPr id="1029" name="Rectangle 5"/>
          <p:cNvSpPr>
            <a:spLocks noGrp="1" noChangeArrowheads="1"/>
          </p:cNvSpPr>
          <p:nvPr>
            <p:ph type="ftr" sz="quarter" idx="3"/>
          </p:nvPr>
        </p:nvSpPr>
        <p:spPr bwMode="auto">
          <a:xfrm>
            <a:off x="1258888" y="6477000"/>
            <a:ext cx="46847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200" tIns="21600" rIns="43200" bIns="21600" numCol="1" anchor="ctr" anchorCtr="0" compatLnSpc="1">
            <a:prstTxWarp prst="textNoShape">
              <a:avLst/>
            </a:prstTxWarp>
            <a:spAutoFit/>
          </a:bodyPr>
          <a:lstStyle>
            <a:lvl1pPr>
              <a:defRPr sz="1400" smtClean="0">
                <a:cs typeface="+mn-cs"/>
              </a:defRPr>
            </a:lvl1pPr>
          </a:lstStyle>
          <a:p>
            <a:pPr>
              <a:defRPr/>
            </a:pPr>
            <a:r>
              <a:rPr lang="fr-FR"/>
              <a:t>Georgios Arhodakis - Université Paris 8</a:t>
            </a:r>
          </a:p>
        </p:txBody>
      </p:sp>
      <p:sp>
        <p:nvSpPr>
          <p:cNvPr id="1030" name="Rectangle 6"/>
          <p:cNvSpPr>
            <a:spLocks noGrp="1" noChangeArrowheads="1"/>
          </p:cNvSpPr>
          <p:nvPr>
            <p:ph type="sldNum" sz="quarter" idx="4"/>
          </p:nvPr>
        </p:nvSpPr>
        <p:spPr bwMode="auto">
          <a:xfrm>
            <a:off x="7016750" y="6477000"/>
            <a:ext cx="1905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200" tIns="21600" rIns="43200" bIns="21600" numCol="1" anchor="ctr" anchorCtr="0" compatLnSpc="1">
            <a:prstTxWarp prst="textNoShape">
              <a:avLst/>
            </a:prstTxWarp>
            <a:spAutoFit/>
          </a:bodyPr>
          <a:lstStyle>
            <a:lvl1pPr algn="r">
              <a:defRPr sz="1400">
                <a:cs typeface="+mn-cs"/>
              </a:defRPr>
            </a:lvl1pPr>
          </a:lstStyle>
          <a:p>
            <a:pPr>
              <a:defRPr/>
            </a:pPr>
            <a:fld id="{BCF92D3D-237C-9145-86C5-16F8D341EDEC}"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p:txStyles>
    <p:titleStyle>
      <a:lvl1pPr algn="ctr" rtl="0" eaLnBrk="0" fontAlgn="base" hangingPunct="0">
        <a:spcBef>
          <a:spcPct val="0"/>
        </a:spcBef>
        <a:spcAft>
          <a:spcPct val="0"/>
        </a:spcAft>
        <a:defRPr sz="440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charset="0"/>
          <a:ea typeface="ＭＳ Ｐゴシック" charset="0"/>
        </a:defRPr>
      </a:lvl6pPr>
      <a:lvl7pPr marL="914400" algn="ctr" rtl="0" fontAlgn="base">
        <a:spcBef>
          <a:spcPct val="0"/>
        </a:spcBef>
        <a:spcAft>
          <a:spcPct val="0"/>
        </a:spcAft>
        <a:defRPr sz="4400">
          <a:solidFill>
            <a:schemeClr val="tx2"/>
          </a:solidFill>
          <a:latin typeface="Times New Roman" charset="0"/>
          <a:ea typeface="ＭＳ Ｐゴシック" charset="0"/>
        </a:defRPr>
      </a:lvl7pPr>
      <a:lvl8pPr marL="1371600" algn="ctr" rtl="0" fontAlgn="base">
        <a:spcBef>
          <a:spcPct val="0"/>
        </a:spcBef>
        <a:spcAft>
          <a:spcPct val="0"/>
        </a:spcAft>
        <a:defRPr sz="4400">
          <a:solidFill>
            <a:schemeClr val="tx2"/>
          </a:solidFill>
          <a:latin typeface="Times New Roman" charset="0"/>
          <a:ea typeface="ＭＳ Ｐゴシック" charset="0"/>
        </a:defRPr>
      </a:lvl8pPr>
      <a:lvl9pPr marL="1828800" algn="ctr" rtl="0" fontAlgn="base">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wmf"/><Relationship Id="rId3"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wmf"/><Relationship Id="rId3"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wmf"/><Relationship Id="rId3"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oleObject" Target="../embeddings/oleObject2.bin"/><Relationship Id="rId6" Type="http://schemas.openxmlformats.org/officeDocument/2006/relationships/image" Target="../media/image11.wmf"/><Relationship Id="rId7" Type="http://schemas.openxmlformats.org/officeDocument/2006/relationships/oleObject" Target="../embeddings/oleObject3.bin"/><Relationship Id="rId8"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wmf"/><Relationship Id="rId3" Type="http://schemas.openxmlformats.org/officeDocument/2006/relationships/image" Target="../media/image1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wmf"/><Relationship Id="rId3"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oleObject" Target="../embeddings/oleObject4.bin"/><Relationship Id="rId5"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 Id="rId3"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4.wmf"/><Relationship Id="rId5" Type="http://schemas.openxmlformats.org/officeDocument/2006/relationships/oleObject" Target="../embeddings/oleObject6.bin"/><Relationship Id="rId6" Type="http://schemas.openxmlformats.org/officeDocument/2006/relationships/image" Target="../media/image25.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6.wmf"/><Relationship Id="rId5" Type="http://schemas.openxmlformats.org/officeDocument/2006/relationships/oleObject" Target="../embeddings/oleObject8.bin"/><Relationship Id="rId6" Type="http://schemas.openxmlformats.org/officeDocument/2006/relationships/image" Target="../media/image27.wmf"/><Relationship Id="rId1" Type="http://schemas.openxmlformats.org/officeDocument/2006/relationships/vmlDrawing" Target="../drawings/vmlDrawing5.vml"/><Relationship Id="rId2"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28.w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9.wmf"/><Relationship Id="rId5" Type="http://schemas.openxmlformats.org/officeDocument/2006/relationships/oleObject" Target="../embeddings/oleObject11.bin"/><Relationship Id="rId6" Type="http://schemas.openxmlformats.org/officeDocument/2006/relationships/image" Target="../media/image30.w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31.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wmf"/><Relationship Id="rId3" Type="http://schemas.openxmlformats.org/officeDocument/2006/relationships/image" Target="../media/image33.wmf"/></Relationships>
</file>

<file path=ppt/slides/_rels/slide49.x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35.gif"/><Relationship Id="rId5" Type="http://schemas.openxmlformats.org/officeDocument/2006/relationships/image" Target="../media/image36.gif"/><Relationship Id="rId1" Type="http://schemas.openxmlformats.org/officeDocument/2006/relationships/slideLayout" Target="../slideLayouts/slideLayout6.xml"/><Relationship Id="rId2" Type="http://schemas.openxmlformats.org/officeDocument/2006/relationships/image" Target="../media/image32.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wmf"/><Relationship Id="rId3" Type="http://schemas.openxmlformats.org/officeDocument/2006/relationships/image" Target="../media/image35.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gif"/><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41538"/>
            <a:ext cx="7772400" cy="1431925"/>
          </a:xfrm>
        </p:spPr>
        <p:txBody>
          <a:bodyPr>
            <a:spAutoFit/>
          </a:bodyPr>
          <a:lstStyle/>
          <a:p>
            <a:pPr eaLnBrk="1" hangingPunct="1">
              <a:defRPr/>
            </a:pPr>
            <a:r>
              <a:rPr lang="fr-FR" smtClean="0">
                <a:cs typeface="+mj-cs"/>
              </a:rPr>
              <a:t>Transmission de l</a:t>
            </a:r>
            <a:r>
              <a:rPr lang="ja-JP" altLang="fr-FR" smtClean="0">
                <a:latin typeface="Arial"/>
                <a:cs typeface="+mj-cs"/>
              </a:rPr>
              <a:t>’</a:t>
            </a:r>
            <a:r>
              <a:rPr lang="fr-FR" smtClean="0">
                <a:cs typeface="+mj-cs"/>
              </a:rPr>
              <a:t>information</a:t>
            </a:r>
            <a:br>
              <a:rPr lang="fr-FR" smtClean="0">
                <a:cs typeface="+mj-cs"/>
              </a:rPr>
            </a:br>
            <a:r>
              <a:rPr lang="fr-FR" i="1" smtClean="0">
                <a:cs typeface="+mj-cs"/>
              </a:rPr>
              <a:t>Éléments de base</a:t>
            </a:r>
          </a:p>
        </p:txBody>
      </p:sp>
      <p:sp>
        <p:nvSpPr>
          <p:cNvPr id="2051" name="Rectangle 3"/>
          <p:cNvSpPr>
            <a:spLocks noGrp="1" noChangeArrowheads="1"/>
          </p:cNvSpPr>
          <p:nvPr>
            <p:ph type="subTitle" idx="1"/>
          </p:nvPr>
        </p:nvSpPr>
        <p:spPr>
          <a:xfrm>
            <a:off x="1371600" y="4471988"/>
            <a:ext cx="6400800" cy="579437"/>
          </a:xfrm>
        </p:spPr>
        <p:txBody>
          <a:bodyPr anchor="ctr">
            <a:spAutoFit/>
          </a:bodyPr>
          <a:lstStyle/>
          <a:p>
            <a:pPr eaLnBrk="1" hangingPunct="1">
              <a:defRPr/>
            </a:pPr>
            <a:r>
              <a:rPr lang="fr-FR" smtClean="0">
                <a:cs typeface="+mn-cs"/>
              </a:rPr>
              <a:t>Georges Arhodakis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quarter" idx="10"/>
          </p:nvPr>
        </p:nvSpPr>
        <p:spPr/>
        <p:txBody>
          <a:bodyPr/>
          <a:lstStyle/>
          <a:p>
            <a:pPr>
              <a:defRPr/>
            </a:pPr>
            <a:r>
              <a:rPr lang="fr-FR"/>
              <a:t>© </a:t>
            </a:r>
            <a:fld id="{9FFB880F-C4D2-1045-92C1-1BD7B47EA059}" type="datetime1">
              <a:rPr lang="en-US" smtClean="0"/>
              <a:pPr>
                <a:defRPr/>
              </a:pPr>
              <a:t>23/03/17</a:t>
            </a:fld>
            <a:r>
              <a:rPr lang="fr-FR" smtClean="0"/>
              <a:t>,</a:t>
            </a:r>
            <a:endParaRPr lang="fr-FR"/>
          </a:p>
        </p:txBody>
      </p:sp>
      <p:sp>
        <p:nvSpPr>
          <p:cNvPr id="15"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6" name="Slide Number Placeholder 4"/>
          <p:cNvSpPr>
            <a:spLocks noGrp="1"/>
          </p:cNvSpPr>
          <p:nvPr>
            <p:ph type="sldNum" sz="quarter" idx="12"/>
          </p:nvPr>
        </p:nvSpPr>
        <p:spPr/>
        <p:txBody>
          <a:bodyPr/>
          <a:lstStyle/>
          <a:p>
            <a:pPr>
              <a:defRPr/>
            </a:pPr>
            <a:fld id="{FD60691E-D1BA-544A-8F07-52B058196506}" type="slidenum">
              <a:rPr lang="fr-FR"/>
              <a:pPr>
                <a:defRPr/>
              </a:pPr>
              <a:t>10</a:t>
            </a:fld>
            <a:endParaRPr lang="fr-FR"/>
          </a:p>
        </p:txBody>
      </p:sp>
      <p:sp>
        <p:nvSpPr>
          <p:cNvPr id="10242"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Liaisons </a:t>
            </a:r>
            <a:r>
              <a:rPr lang="fr-FR" sz="4000" u="sng" smtClean="0">
                <a:solidFill>
                  <a:schemeClr val="tx1"/>
                </a:solidFill>
                <a:effectLst>
                  <a:outerShdw blurRad="38100" dist="38100" dir="2700000" algn="tl">
                    <a:srgbClr val="DDDDDD"/>
                  </a:outerShdw>
                </a:effectLst>
                <a:cs typeface="+mj-cs"/>
              </a:rPr>
              <a:t>Directes</a:t>
            </a:r>
            <a:r>
              <a:rPr lang="fr-FR" sz="4000" smtClean="0">
                <a:solidFill>
                  <a:schemeClr val="tx1"/>
                </a:solidFill>
                <a:cs typeface="+mj-cs"/>
              </a:rPr>
              <a:t> </a:t>
            </a:r>
            <a:r>
              <a:rPr lang="fr-FR" sz="4000" i="1" smtClean="0">
                <a:solidFill>
                  <a:schemeClr val="tx1"/>
                </a:solidFill>
                <a:cs typeface="+mj-cs"/>
              </a:rPr>
              <a:t>Point à Point</a:t>
            </a:r>
            <a:endParaRPr lang="fr-FR" sz="4000" b="1" i="1" smtClean="0">
              <a:solidFill>
                <a:schemeClr val="tx1"/>
              </a:solidFill>
              <a:cs typeface="+mj-cs"/>
            </a:endParaRPr>
          </a:p>
        </p:txBody>
      </p:sp>
      <p:pic>
        <p:nvPicPr>
          <p:cNvPr id="25605" name="Picture 3"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838200"/>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4"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300" y="2703513"/>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45" name="AutoShape 5"/>
          <p:cNvCxnSpPr>
            <a:cxnSpLocks noChangeShapeType="1"/>
            <a:stCxn id="25610" idx="3"/>
            <a:endCxn id="25605" idx="1"/>
          </p:cNvCxnSpPr>
          <p:nvPr/>
        </p:nvCxnSpPr>
        <p:spPr bwMode="auto">
          <a:xfrm flipV="1">
            <a:off x="1617663" y="1598613"/>
            <a:ext cx="1481137" cy="2613025"/>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46" name="Text Box 6"/>
          <p:cNvSpPr txBox="1">
            <a:spLocks noChangeAspect="1" noChangeArrowheads="1"/>
          </p:cNvSpPr>
          <p:nvPr/>
        </p:nvSpPr>
        <p:spPr bwMode="auto">
          <a:xfrm>
            <a:off x="3035300" y="2286000"/>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Poste de travail </a:t>
            </a:r>
            <a:r>
              <a:rPr lang="fr-FR" sz="2000" b="1">
                <a:cs typeface="+mn-cs"/>
              </a:rPr>
              <a:t>A</a:t>
            </a:r>
          </a:p>
        </p:txBody>
      </p:sp>
      <p:sp>
        <p:nvSpPr>
          <p:cNvPr id="10247" name="Text Box 7"/>
          <p:cNvSpPr txBox="1">
            <a:spLocks noChangeAspect="1" noChangeArrowheads="1"/>
          </p:cNvSpPr>
          <p:nvPr/>
        </p:nvSpPr>
        <p:spPr bwMode="auto">
          <a:xfrm>
            <a:off x="4876800" y="4175125"/>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Poste de travail </a:t>
            </a:r>
            <a:r>
              <a:rPr lang="fr-FR" sz="2000" b="1">
                <a:cs typeface="+mn-cs"/>
              </a:rPr>
              <a:t>B</a:t>
            </a:r>
          </a:p>
        </p:txBody>
      </p:sp>
      <p:pic>
        <p:nvPicPr>
          <p:cNvPr id="25610" name="Picture 8" descr="E:\Program Files\Microsoft Office\Clipart\standard\stddir2\BS00283_.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470275"/>
            <a:ext cx="1312863"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9"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4632325"/>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10"/>
          <p:cNvSpPr txBox="1">
            <a:spLocks noChangeAspect="1" noChangeArrowheads="1"/>
          </p:cNvSpPr>
          <p:nvPr/>
        </p:nvSpPr>
        <p:spPr bwMode="auto">
          <a:xfrm>
            <a:off x="6845300" y="6080125"/>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Poste de travail </a:t>
            </a:r>
            <a:r>
              <a:rPr lang="fr-FR" sz="2000" b="1">
                <a:cs typeface="+mn-cs"/>
              </a:rPr>
              <a:t>C</a:t>
            </a:r>
          </a:p>
        </p:txBody>
      </p:sp>
      <p:cxnSp>
        <p:nvCxnSpPr>
          <p:cNvPr id="10251" name="AutoShape 11"/>
          <p:cNvCxnSpPr>
            <a:cxnSpLocks noChangeShapeType="1"/>
            <a:stCxn id="25610" idx="3"/>
            <a:endCxn id="25606" idx="1"/>
          </p:cNvCxnSpPr>
          <p:nvPr/>
        </p:nvCxnSpPr>
        <p:spPr bwMode="auto">
          <a:xfrm flipV="1">
            <a:off x="1617663" y="3463925"/>
            <a:ext cx="3322637" cy="747713"/>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252" name="AutoShape 12"/>
          <p:cNvCxnSpPr>
            <a:cxnSpLocks noChangeShapeType="1"/>
            <a:stCxn id="25610" idx="3"/>
            <a:endCxn id="25611" idx="1"/>
          </p:cNvCxnSpPr>
          <p:nvPr/>
        </p:nvCxnSpPr>
        <p:spPr bwMode="auto">
          <a:xfrm>
            <a:off x="1617663" y="4211638"/>
            <a:ext cx="5291137" cy="118110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53" name="Text Box 13"/>
          <p:cNvSpPr txBox="1">
            <a:spLocks noChangeAspect="1" noChangeArrowheads="1"/>
          </p:cNvSpPr>
          <p:nvPr/>
        </p:nvSpPr>
        <p:spPr bwMode="auto">
          <a:xfrm>
            <a:off x="388938" y="49530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b="1">
                <a:cs typeface="+mn-cs"/>
              </a:rPr>
              <a:t>Serveur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quarter" idx="10"/>
          </p:nvPr>
        </p:nvSpPr>
        <p:spPr/>
        <p:txBody>
          <a:bodyPr/>
          <a:lstStyle/>
          <a:p>
            <a:pPr>
              <a:defRPr/>
            </a:pPr>
            <a:r>
              <a:rPr lang="fr-FR"/>
              <a:t>© </a:t>
            </a:r>
            <a:fld id="{BFF97C30-D69F-C645-A015-86AF56B84F9E}" type="datetime1">
              <a:rPr lang="en-US" smtClean="0"/>
              <a:pPr>
                <a:defRPr/>
              </a:pPr>
              <a:t>23/03/17</a:t>
            </a:fld>
            <a:r>
              <a:rPr lang="fr-FR" smtClean="0"/>
              <a:t>,</a:t>
            </a:r>
            <a:endParaRPr lang="fr-FR"/>
          </a:p>
        </p:txBody>
      </p:sp>
      <p:sp>
        <p:nvSpPr>
          <p:cNvPr id="1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9" name="Slide Number Placeholder 4"/>
          <p:cNvSpPr>
            <a:spLocks noGrp="1"/>
          </p:cNvSpPr>
          <p:nvPr>
            <p:ph type="sldNum" sz="quarter" idx="12"/>
          </p:nvPr>
        </p:nvSpPr>
        <p:spPr/>
        <p:txBody>
          <a:bodyPr/>
          <a:lstStyle/>
          <a:p>
            <a:pPr>
              <a:defRPr/>
            </a:pPr>
            <a:fld id="{4C8AA98A-D08C-3F44-BE21-AEDA91E47AF8}" type="slidenum">
              <a:rPr lang="fr-FR"/>
              <a:pPr>
                <a:defRPr/>
              </a:pPr>
              <a:t>11</a:t>
            </a:fld>
            <a:endParaRPr lang="fr-FR"/>
          </a:p>
        </p:txBody>
      </p:sp>
      <p:sp>
        <p:nvSpPr>
          <p:cNvPr id="11266"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Liaisons </a:t>
            </a:r>
            <a:r>
              <a:rPr lang="fr-FR" sz="4000" i="1" smtClean="0">
                <a:solidFill>
                  <a:schemeClr val="tx1"/>
                </a:solidFill>
                <a:cs typeface="+mj-cs"/>
              </a:rPr>
              <a:t>MultiPoint</a:t>
            </a:r>
            <a:endParaRPr lang="fr-FR" sz="4000" b="1" i="1" smtClean="0">
              <a:solidFill>
                <a:schemeClr val="tx1"/>
              </a:solidFill>
              <a:cs typeface="+mj-cs"/>
            </a:endParaRPr>
          </a:p>
        </p:txBody>
      </p:sp>
      <p:pic>
        <p:nvPicPr>
          <p:cNvPr id="26629" name="Picture 3"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0" y="3598863"/>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4"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363" y="3598863"/>
            <a:ext cx="186848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5"/>
          <p:cNvSpPr txBox="1">
            <a:spLocks noChangeArrowheads="1"/>
          </p:cNvSpPr>
          <p:nvPr/>
        </p:nvSpPr>
        <p:spPr bwMode="auto">
          <a:xfrm>
            <a:off x="2159000" y="5029200"/>
            <a:ext cx="10795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0" hangingPunct="0">
              <a:defRPr/>
            </a:pPr>
            <a:r>
              <a:rPr lang="fr-FR" sz="2000">
                <a:cs typeface="+mn-cs"/>
              </a:rPr>
              <a:t>Poste de travail </a:t>
            </a:r>
            <a:r>
              <a:rPr lang="fr-FR" sz="2000" b="1">
                <a:cs typeface="+mn-cs"/>
              </a:rPr>
              <a:t>A</a:t>
            </a:r>
          </a:p>
        </p:txBody>
      </p:sp>
      <p:sp>
        <p:nvSpPr>
          <p:cNvPr id="11270" name="Text Box 6"/>
          <p:cNvSpPr txBox="1">
            <a:spLocks noChangeArrowheads="1"/>
          </p:cNvSpPr>
          <p:nvPr/>
        </p:nvSpPr>
        <p:spPr bwMode="auto">
          <a:xfrm>
            <a:off x="4678363" y="5029200"/>
            <a:ext cx="10795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0" hangingPunct="0">
              <a:defRPr/>
            </a:pPr>
            <a:r>
              <a:rPr lang="fr-FR" sz="2000">
                <a:cs typeface="+mn-cs"/>
              </a:rPr>
              <a:t>Poste de travail </a:t>
            </a:r>
            <a:r>
              <a:rPr lang="fr-FR" sz="2000" b="1">
                <a:cs typeface="+mn-cs"/>
              </a:rPr>
              <a:t>B</a:t>
            </a:r>
          </a:p>
        </p:txBody>
      </p:sp>
      <p:pic>
        <p:nvPicPr>
          <p:cNvPr id="26633" name="Picture 7" descr="E:\Program Files\Microsoft Office\Clipart\standard\stddir2\BS00283_.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1312863"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8"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725" y="3598863"/>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Text Box 9"/>
          <p:cNvSpPr txBox="1">
            <a:spLocks noChangeArrowheads="1"/>
          </p:cNvSpPr>
          <p:nvPr/>
        </p:nvSpPr>
        <p:spPr bwMode="auto">
          <a:xfrm>
            <a:off x="7197725" y="5029200"/>
            <a:ext cx="10795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0" hangingPunct="0">
              <a:defRPr/>
            </a:pPr>
            <a:r>
              <a:rPr lang="fr-FR" sz="2000">
                <a:cs typeface="+mn-cs"/>
              </a:rPr>
              <a:t>Poste de travail </a:t>
            </a:r>
            <a:r>
              <a:rPr lang="fr-FR" sz="2000" b="1">
                <a:cs typeface="+mn-cs"/>
              </a:rPr>
              <a:t>C</a:t>
            </a:r>
          </a:p>
        </p:txBody>
      </p:sp>
      <p:sp>
        <p:nvSpPr>
          <p:cNvPr id="11274" name="Text Box 10"/>
          <p:cNvSpPr txBox="1">
            <a:spLocks noChangeAspect="1" noChangeArrowheads="1"/>
          </p:cNvSpPr>
          <p:nvPr/>
        </p:nvSpPr>
        <p:spPr bwMode="auto">
          <a:xfrm>
            <a:off x="388938" y="3387725"/>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b="1">
                <a:cs typeface="+mn-cs"/>
              </a:rPr>
              <a:t>Serveur</a:t>
            </a:r>
          </a:p>
        </p:txBody>
      </p:sp>
      <p:sp>
        <p:nvSpPr>
          <p:cNvPr id="11275" name="Line 11"/>
          <p:cNvSpPr>
            <a:spLocks noChangeShapeType="1"/>
          </p:cNvSpPr>
          <p:nvPr/>
        </p:nvSpPr>
        <p:spPr bwMode="auto">
          <a:xfrm>
            <a:off x="1552575" y="2667000"/>
            <a:ext cx="1547813"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1276" name="AutoShape 12"/>
          <p:cNvCxnSpPr>
            <a:cxnSpLocks noChangeShapeType="1"/>
            <a:stCxn id="26629" idx="0"/>
            <a:endCxn id="11275" idx="1"/>
          </p:cNvCxnSpPr>
          <p:nvPr/>
        </p:nvCxnSpPr>
        <p:spPr bwMode="auto">
          <a:xfrm flipV="1">
            <a:off x="3094038" y="2667000"/>
            <a:ext cx="6350" cy="931863"/>
          </a:xfrm>
          <a:prstGeom prst="straightConnector1">
            <a:avLst/>
          </a:prstGeom>
          <a:noFill/>
          <a:ln w="12700" cap="sq">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277" name="AutoShape 13"/>
          <p:cNvCxnSpPr>
            <a:cxnSpLocks noChangeShapeType="1"/>
            <a:stCxn id="26630" idx="0"/>
            <a:endCxn id="11278" idx="1"/>
          </p:cNvCxnSpPr>
          <p:nvPr/>
        </p:nvCxnSpPr>
        <p:spPr bwMode="auto">
          <a:xfrm flipV="1">
            <a:off x="5613400" y="2667000"/>
            <a:ext cx="0" cy="931863"/>
          </a:xfrm>
          <a:prstGeom prst="straightConnector1">
            <a:avLst/>
          </a:prstGeom>
          <a:noFill/>
          <a:ln w="12700" cap="sq">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278" name="Line 14"/>
          <p:cNvSpPr>
            <a:spLocks noChangeShapeType="1"/>
          </p:cNvSpPr>
          <p:nvPr/>
        </p:nvSpPr>
        <p:spPr bwMode="auto">
          <a:xfrm>
            <a:off x="3094038" y="2667000"/>
            <a:ext cx="2519362"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279" name="Line 15"/>
          <p:cNvSpPr>
            <a:spLocks noChangeShapeType="1"/>
          </p:cNvSpPr>
          <p:nvPr/>
        </p:nvSpPr>
        <p:spPr bwMode="auto">
          <a:xfrm>
            <a:off x="5613400" y="2667000"/>
            <a:ext cx="2519363"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1280" name="AutoShape 16"/>
          <p:cNvCxnSpPr>
            <a:cxnSpLocks noChangeShapeType="1"/>
            <a:stCxn id="26634" idx="0"/>
            <a:endCxn id="11279" idx="1"/>
          </p:cNvCxnSpPr>
          <p:nvPr/>
        </p:nvCxnSpPr>
        <p:spPr bwMode="auto">
          <a:xfrm flipV="1">
            <a:off x="8132763" y="2667000"/>
            <a:ext cx="0" cy="931863"/>
          </a:xfrm>
          <a:prstGeom prst="straightConnector1">
            <a:avLst/>
          </a:prstGeom>
          <a:noFill/>
          <a:ln w="12700" cap="sq">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2"/>
          <p:cNvSpPr>
            <a:spLocks noGrp="1"/>
          </p:cNvSpPr>
          <p:nvPr>
            <p:ph type="dt" sz="quarter" idx="10"/>
          </p:nvPr>
        </p:nvSpPr>
        <p:spPr/>
        <p:txBody>
          <a:bodyPr/>
          <a:lstStyle/>
          <a:p>
            <a:pPr>
              <a:defRPr/>
            </a:pPr>
            <a:r>
              <a:rPr lang="fr-FR"/>
              <a:t>© </a:t>
            </a:r>
            <a:fld id="{1C547B04-AC9F-C842-9F56-9512E8D0324E}" type="datetime1">
              <a:rPr lang="en-US" smtClean="0"/>
              <a:pPr>
                <a:defRPr/>
              </a:pPr>
              <a:t>23/03/17</a:t>
            </a:fld>
            <a:r>
              <a:rPr lang="fr-FR" smtClean="0"/>
              <a:t>,</a:t>
            </a:r>
            <a:endParaRPr lang="fr-FR"/>
          </a:p>
        </p:txBody>
      </p:sp>
      <p:sp>
        <p:nvSpPr>
          <p:cNvPr id="22"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3" name="Slide Number Placeholder 4"/>
          <p:cNvSpPr>
            <a:spLocks noGrp="1"/>
          </p:cNvSpPr>
          <p:nvPr>
            <p:ph type="sldNum" sz="quarter" idx="12"/>
          </p:nvPr>
        </p:nvSpPr>
        <p:spPr/>
        <p:txBody>
          <a:bodyPr/>
          <a:lstStyle/>
          <a:p>
            <a:pPr>
              <a:defRPr/>
            </a:pPr>
            <a:fld id="{655F86C2-8E38-934B-B3D9-F620B5270C15}" type="slidenum">
              <a:rPr lang="fr-FR"/>
              <a:pPr>
                <a:defRPr/>
              </a:pPr>
              <a:t>12</a:t>
            </a:fld>
            <a:endParaRPr lang="fr-FR"/>
          </a:p>
        </p:txBody>
      </p:sp>
      <p:sp>
        <p:nvSpPr>
          <p:cNvPr id="12290"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Liaisons en </a:t>
            </a:r>
            <a:r>
              <a:rPr lang="fr-FR" sz="4000" i="1" smtClean="0">
                <a:solidFill>
                  <a:schemeClr val="tx1"/>
                </a:solidFill>
                <a:cs typeface="+mj-cs"/>
              </a:rPr>
              <a:t>Boucle</a:t>
            </a:r>
            <a:endParaRPr lang="fr-FR" sz="4000" b="1" i="1" smtClean="0">
              <a:solidFill>
                <a:schemeClr val="tx1"/>
              </a:solidFill>
              <a:cs typeface="+mj-cs"/>
            </a:endParaRPr>
          </a:p>
        </p:txBody>
      </p:sp>
      <p:pic>
        <p:nvPicPr>
          <p:cNvPr id="27653" name="Picture 3"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713" y="990600"/>
            <a:ext cx="186848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4"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898775"/>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p:cNvSpPr txBox="1">
            <a:spLocks noChangeArrowheads="1"/>
          </p:cNvSpPr>
          <p:nvPr/>
        </p:nvSpPr>
        <p:spPr bwMode="auto">
          <a:xfrm>
            <a:off x="5397500" y="1390650"/>
            <a:ext cx="10795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0" hangingPunct="0">
              <a:defRPr/>
            </a:pPr>
            <a:r>
              <a:rPr lang="fr-FR" sz="2000">
                <a:cs typeface="+mn-cs"/>
              </a:rPr>
              <a:t>Poste de travail </a:t>
            </a:r>
            <a:r>
              <a:rPr lang="fr-FR" sz="2000" b="1">
                <a:cs typeface="+mn-cs"/>
              </a:rPr>
              <a:t>A</a:t>
            </a:r>
          </a:p>
        </p:txBody>
      </p:sp>
      <p:sp>
        <p:nvSpPr>
          <p:cNvPr id="12294" name="Text Box 6"/>
          <p:cNvSpPr txBox="1">
            <a:spLocks noChangeArrowheads="1"/>
          </p:cNvSpPr>
          <p:nvPr/>
        </p:nvSpPr>
        <p:spPr bwMode="auto">
          <a:xfrm>
            <a:off x="7620000" y="3300413"/>
            <a:ext cx="10795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0" hangingPunct="0">
              <a:defRPr/>
            </a:pPr>
            <a:r>
              <a:rPr lang="fr-FR" sz="2000">
                <a:cs typeface="+mn-cs"/>
              </a:rPr>
              <a:t>Poste de travail </a:t>
            </a:r>
            <a:r>
              <a:rPr lang="fr-FR" sz="2000" b="1">
                <a:cs typeface="+mn-cs"/>
              </a:rPr>
              <a:t>B</a:t>
            </a:r>
          </a:p>
        </p:txBody>
      </p:sp>
      <p:pic>
        <p:nvPicPr>
          <p:cNvPr id="27657" name="Picture 7" descr="E:\Program Files\Microsoft Office\Clipart\standard\stddir2\BS00283_.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68600"/>
            <a:ext cx="1312863"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8"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533900"/>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 Box 9"/>
          <p:cNvSpPr txBox="1">
            <a:spLocks noChangeArrowheads="1"/>
          </p:cNvSpPr>
          <p:nvPr/>
        </p:nvSpPr>
        <p:spPr bwMode="auto">
          <a:xfrm>
            <a:off x="2425700" y="4935538"/>
            <a:ext cx="10795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0" hangingPunct="0">
              <a:defRPr/>
            </a:pPr>
            <a:r>
              <a:rPr lang="fr-FR" sz="2000">
                <a:cs typeface="+mn-cs"/>
              </a:rPr>
              <a:t>Poste de travail </a:t>
            </a:r>
            <a:r>
              <a:rPr lang="fr-FR" sz="2000" b="1">
                <a:cs typeface="+mn-cs"/>
              </a:rPr>
              <a:t>C</a:t>
            </a:r>
          </a:p>
        </p:txBody>
      </p:sp>
      <p:sp>
        <p:nvSpPr>
          <p:cNvPr id="12298" name="Text Box 10"/>
          <p:cNvSpPr txBox="1">
            <a:spLocks noChangeAspect="1" noChangeArrowheads="1"/>
          </p:cNvSpPr>
          <p:nvPr/>
        </p:nvSpPr>
        <p:spPr bwMode="auto">
          <a:xfrm>
            <a:off x="388938" y="4251325"/>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b="1">
                <a:cs typeface="+mn-cs"/>
              </a:rPr>
              <a:t>Serveur</a:t>
            </a:r>
          </a:p>
        </p:txBody>
      </p:sp>
      <p:cxnSp>
        <p:nvCxnSpPr>
          <p:cNvPr id="12299" name="AutoShape 11"/>
          <p:cNvCxnSpPr>
            <a:cxnSpLocks noChangeShapeType="1"/>
            <a:stCxn id="27657" idx="3"/>
            <a:endCxn id="27653" idx="2"/>
          </p:cNvCxnSpPr>
          <p:nvPr/>
        </p:nvCxnSpPr>
        <p:spPr bwMode="auto">
          <a:xfrm flipV="1">
            <a:off x="1617663" y="2511425"/>
            <a:ext cx="3240087" cy="998538"/>
          </a:xfrm>
          <a:prstGeom prst="curvedConnector2">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00" name="AutoShape 12"/>
          <p:cNvCxnSpPr>
            <a:cxnSpLocks noChangeShapeType="1"/>
            <a:stCxn id="27653" idx="2"/>
            <a:endCxn id="27654" idx="1"/>
          </p:cNvCxnSpPr>
          <p:nvPr/>
        </p:nvCxnSpPr>
        <p:spPr bwMode="auto">
          <a:xfrm rot="16200000" flipH="1">
            <a:off x="4941093" y="2428082"/>
            <a:ext cx="1147763" cy="1314450"/>
          </a:xfrm>
          <a:prstGeom prst="curvedConnector2">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01" name="AutoShape 13"/>
          <p:cNvCxnSpPr>
            <a:cxnSpLocks noChangeShapeType="1"/>
            <a:stCxn id="27654" idx="1"/>
            <a:endCxn id="27658" idx="0"/>
          </p:cNvCxnSpPr>
          <p:nvPr/>
        </p:nvCxnSpPr>
        <p:spPr bwMode="auto">
          <a:xfrm rot="10800000" flipV="1">
            <a:off x="4440238" y="3659188"/>
            <a:ext cx="1731962" cy="874712"/>
          </a:xfrm>
          <a:prstGeom prst="curvedConnector2">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02" name="AutoShape 14"/>
          <p:cNvCxnSpPr>
            <a:cxnSpLocks noChangeShapeType="1"/>
            <a:stCxn id="27658" idx="0"/>
            <a:endCxn id="27657" idx="3"/>
          </p:cNvCxnSpPr>
          <p:nvPr/>
        </p:nvCxnSpPr>
        <p:spPr bwMode="auto">
          <a:xfrm rot="5400000" flipH="1">
            <a:off x="2516982" y="2610644"/>
            <a:ext cx="1023937" cy="2822575"/>
          </a:xfrm>
          <a:prstGeom prst="curvedConnector2">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03" name="Text Box 15"/>
          <p:cNvSpPr txBox="1">
            <a:spLocks noChangeArrowheads="1"/>
          </p:cNvSpPr>
          <p:nvPr/>
        </p:nvSpPr>
        <p:spPr bwMode="auto">
          <a:xfrm>
            <a:off x="4953000" y="3657600"/>
            <a:ext cx="92075"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800">
                <a:cs typeface="+mn-cs"/>
              </a:rPr>
              <a:t>.</a:t>
            </a:r>
          </a:p>
        </p:txBody>
      </p:sp>
      <p:sp>
        <p:nvSpPr>
          <p:cNvPr id="12304" name="Text Box 16"/>
          <p:cNvSpPr txBox="1">
            <a:spLocks noChangeArrowheads="1"/>
          </p:cNvSpPr>
          <p:nvPr/>
        </p:nvSpPr>
        <p:spPr bwMode="auto">
          <a:xfrm>
            <a:off x="5165725" y="3382963"/>
            <a:ext cx="920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800">
                <a:cs typeface="+mn-cs"/>
              </a:rPr>
              <a:t>.</a:t>
            </a:r>
          </a:p>
        </p:txBody>
      </p:sp>
      <p:sp>
        <p:nvSpPr>
          <p:cNvPr id="12305" name="Text Box 17"/>
          <p:cNvSpPr txBox="1">
            <a:spLocks noChangeArrowheads="1"/>
          </p:cNvSpPr>
          <p:nvPr/>
        </p:nvSpPr>
        <p:spPr bwMode="auto">
          <a:xfrm>
            <a:off x="3810000" y="3382963"/>
            <a:ext cx="920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800">
                <a:cs typeface="+mn-cs"/>
              </a:rPr>
              <a:t>.</a:t>
            </a:r>
          </a:p>
        </p:txBody>
      </p:sp>
      <p:cxnSp>
        <p:nvCxnSpPr>
          <p:cNvPr id="12306" name="AutoShape 18"/>
          <p:cNvCxnSpPr>
            <a:cxnSpLocks noChangeShapeType="1"/>
            <a:stCxn id="12305" idx="0"/>
            <a:endCxn id="12304" idx="0"/>
          </p:cNvCxnSpPr>
          <p:nvPr/>
        </p:nvCxnSpPr>
        <p:spPr bwMode="auto">
          <a:xfrm rot="5400000" flipV="1">
            <a:off x="4533107" y="2705894"/>
            <a:ext cx="1587" cy="1355725"/>
          </a:xfrm>
          <a:prstGeom prst="curvedConnector3">
            <a:avLst>
              <a:gd name="adj1" fmla="val -14400000"/>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07" name="AutoShape 19"/>
          <p:cNvCxnSpPr>
            <a:cxnSpLocks noChangeShapeType="1"/>
            <a:stCxn id="12303" idx="2"/>
            <a:endCxn id="12308" idx="2"/>
          </p:cNvCxnSpPr>
          <p:nvPr/>
        </p:nvCxnSpPr>
        <p:spPr bwMode="auto">
          <a:xfrm rot="5400000">
            <a:off x="4388644" y="3171032"/>
            <a:ext cx="1587" cy="1219200"/>
          </a:xfrm>
          <a:prstGeom prst="curvedConnector3">
            <a:avLst>
              <a:gd name="adj1" fmla="val 14400000"/>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08" name="Text Box 20"/>
          <p:cNvSpPr txBox="1">
            <a:spLocks noChangeArrowheads="1"/>
          </p:cNvSpPr>
          <p:nvPr/>
        </p:nvSpPr>
        <p:spPr bwMode="auto">
          <a:xfrm>
            <a:off x="3733800" y="3657600"/>
            <a:ext cx="92075"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800">
                <a:cs typeface="+mn-cs"/>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quarter" idx="10"/>
          </p:nvPr>
        </p:nvSpPr>
        <p:spPr/>
        <p:txBody>
          <a:bodyPr/>
          <a:lstStyle/>
          <a:p>
            <a:pPr>
              <a:defRPr/>
            </a:pPr>
            <a:r>
              <a:rPr lang="fr-FR"/>
              <a:t>© </a:t>
            </a:r>
            <a:fld id="{0887DBA0-9C93-FE46-9B40-35E918B1C141}" type="datetime1">
              <a:rPr lang="en-US" smtClean="0"/>
              <a:pPr>
                <a:defRPr/>
              </a:pPr>
              <a:t>23/03/17</a:t>
            </a:fld>
            <a:r>
              <a:rPr lang="fr-FR" smtClean="0"/>
              <a:t>,</a:t>
            </a:r>
            <a:endParaRPr lang="fr-FR"/>
          </a:p>
        </p:txBody>
      </p:sp>
      <p:sp>
        <p:nvSpPr>
          <p:cNvPr id="14"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5" name="Slide Number Placeholder 4"/>
          <p:cNvSpPr>
            <a:spLocks noGrp="1"/>
          </p:cNvSpPr>
          <p:nvPr>
            <p:ph type="sldNum" sz="quarter" idx="12"/>
          </p:nvPr>
        </p:nvSpPr>
        <p:spPr/>
        <p:txBody>
          <a:bodyPr/>
          <a:lstStyle/>
          <a:p>
            <a:pPr>
              <a:defRPr/>
            </a:pPr>
            <a:fld id="{28C28EF4-133D-294D-A425-5106CE8AB584}" type="slidenum">
              <a:rPr lang="fr-FR"/>
              <a:pPr>
                <a:defRPr/>
              </a:pPr>
              <a:t>13</a:t>
            </a:fld>
            <a:endParaRPr lang="fr-FR"/>
          </a:p>
        </p:txBody>
      </p:sp>
      <p:sp>
        <p:nvSpPr>
          <p:cNvPr id="13314"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P2P: </a:t>
            </a:r>
            <a:r>
              <a:rPr lang="fr-FR" sz="4000" i="1" smtClean="0">
                <a:solidFill>
                  <a:schemeClr val="tx1"/>
                </a:solidFill>
                <a:cs typeface="+mj-cs"/>
              </a:rPr>
              <a:t>Échanges</a:t>
            </a:r>
            <a:r>
              <a:rPr lang="fr-FR" sz="4000" i="1" baseline="-25000" smtClean="0">
                <a:solidFill>
                  <a:schemeClr val="tx1"/>
                </a:solidFill>
                <a:cs typeface="+mj-cs"/>
              </a:rPr>
              <a:t>1</a:t>
            </a:r>
          </a:p>
        </p:txBody>
      </p:sp>
      <p:pic>
        <p:nvPicPr>
          <p:cNvPr id="28677" name="Picture 3"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338388"/>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4"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700" y="2338388"/>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spect="1" noChangeArrowheads="1"/>
          </p:cNvSpPr>
          <p:nvPr/>
        </p:nvSpPr>
        <p:spPr bwMode="auto">
          <a:xfrm>
            <a:off x="889000" y="3957638"/>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Source</a:t>
            </a:r>
            <a:endParaRPr lang="fr-FR" sz="2000" b="1">
              <a:cs typeface="+mn-cs"/>
            </a:endParaRPr>
          </a:p>
        </p:txBody>
      </p:sp>
      <p:sp>
        <p:nvSpPr>
          <p:cNvPr id="13318" name="Text Box 6"/>
          <p:cNvSpPr txBox="1">
            <a:spLocks noChangeAspect="1" noChangeArrowheads="1"/>
          </p:cNvSpPr>
          <p:nvPr/>
        </p:nvSpPr>
        <p:spPr bwMode="auto">
          <a:xfrm>
            <a:off x="6553200" y="3957638"/>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Destination</a:t>
            </a:r>
          </a:p>
        </p:txBody>
      </p:sp>
      <p:sp>
        <p:nvSpPr>
          <p:cNvPr id="13319" name="Text Box 7"/>
          <p:cNvSpPr txBox="1">
            <a:spLocks noChangeAspect="1" noChangeArrowheads="1"/>
          </p:cNvSpPr>
          <p:nvPr/>
        </p:nvSpPr>
        <p:spPr bwMode="auto">
          <a:xfrm>
            <a:off x="3744913" y="2309813"/>
            <a:ext cx="1284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Information</a:t>
            </a:r>
            <a:endParaRPr lang="fr-FR" sz="2000" b="1">
              <a:cs typeface="+mn-cs"/>
            </a:endParaRPr>
          </a:p>
        </p:txBody>
      </p:sp>
      <p:sp>
        <p:nvSpPr>
          <p:cNvPr id="13320" name="Text Box 8"/>
          <p:cNvSpPr txBox="1">
            <a:spLocks noChangeAspect="1" noChangeArrowheads="1"/>
          </p:cNvSpPr>
          <p:nvPr/>
        </p:nvSpPr>
        <p:spPr bwMode="auto">
          <a:xfrm>
            <a:off x="3346450" y="2878138"/>
            <a:ext cx="211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Accusé de réception</a:t>
            </a:r>
            <a:endParaRPr lang="fr-FR" sz="2000" b="1">
              <a:cs typeface="+mn-cs"/>
            </a:endParaRPr>
          </a:p>
        </p:txBody>
      </p:sp>
      <p:sp>
        <p:nvSpPr>
          <p:cNvPr id="13321" name="Line 9"/>
          <p:cNvSpPr>
            <a:spLocks noChangeShapeType="1"/>
          </p:cNvSpPr>
          <p:nvPr/>
        </p:nvSpPr>
        <p:spPr bwMode="auto">
          <a:xfrm>
            <a:off x="2209800" y="2462213"/>
            <a:ext cx="15240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322" name="Line 10"/>
          <p:cNvSpPr>
            <a:spLocks noChangeShapeType="1"/>
          </p:cNvSpPr>
          <p:nvPr/>
        </p:nvSpPr>
        <p:spPr bwMode="auto">
          <a:xfrm>
            <a:off x="5029200" y="2462213"/>
            <a:ext cx="1676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323" name="Line 11"/>
          <p:cNvSpPr>
            <a:spLocks noChangeShapeType="1"/>
          </p:cNvSpPr>
          <p:nvPr/>
        </p:nvSpPr>
        <p:spPr bwMode="auto">
          <a:xfrm flipH="1">
            <a:off x="5486400" y="3030538"/>
            <a:ext cx="11430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324" name="Line 12"/>
          <p:cNvSpPr>
            <a:spLocks noChangeShapeType="1"/>
          </p:cNvSpPr>
          <p:nvPr/>
        </p:nvSpPr>
        <p:spPr bwMode="auto">
          <a:xfrm flipH="1">
            <a:off x="2286000" y="3030538"/>
            <a:ext cx="10668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quarter" idx="10"/>
          </p:nvPr>
        </p:nvSpPr>
        <p:spPr/>
        <p:txBody>
          <a:bodyPr/>
          <a:lstStyle/>
          <a:p>
            <a:pPr>
              <a:defRPr/>
            </a:pPr>
            <a:r>
              <a:rPr lang="fr-FR"/>
              <a:t>© </a:t>
            </a:r>
            <a:fld id="{D006B334-E852-2243-987D-A9C688D70A19}" type="datetime1">
              <a:rPr lang="en-US" smtClean="0"/>
              <a:pPr>
                <a:defRPr/>
              </a:pPr>
              <a:t>23/03/17</a:t>
            </a:fld>
            <a:r>
              <a:rPr lang="fr-FR" smtClean="0"/>
              <a:t>,</a:t>
            </a:r>
            <a:endParaRPr lang="fr-FR"/>
          </a:p>
        </p:txBody>
      </p:sp>
      <p:sp>
        <p:nvSpPr>
          <p:cNvPr id="15"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6" name="Slide Number Placeholder 4"/>
          <p:cNvSpPr>
            <a:spLocks noGrp="1"/>
          </p:cNvSpPr>
          <p:nvPr>
            <p:ph type="sldNum" sz="quarter" idx="12"/>
          </p:nvPr>
        </p:nvSpPr>
        <p:spPr/>
        <p:txBody>
          <a:bodyPr/>
          <a:lstStyle/>
          <a:p>
            <a:pPr>
              <a:defRPr/>
            </a:pPr>
            <a:fld id="{4EBF9C0B-440C-824F-9077-0B0AC80BE5B6}" type="slidenum">
              <a:rPr lang="fr-FR"/>
              <a:pPr>
                <a:defRPr/>
              </a:pPr>
              <a:t>14</a:t>
            </a:fld>
            <a:endParaRPr lang="fr-FR"/>
          </a:p>
        </p:txBody>
      </p:sp>
      <p:sp>
        <p:nvSpPr>
          <p:cNvPr id="14338"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P2P: </a:t>
            </a:r>
            <a:r>
              <a:rPr lang="fr-FR" sz="4000" i="1" smtClean="0">
                <a:solidFill>
                  <a:schemeClr val="tx1"/>
                </a:solidFill>
                <a:cs typeface="+mj-cs"/>
              </a:rPr>
              <a:t>Échanges</a:t>
            </a:r>
            <a:r>
              <a:rPr lang="fr-FR" sz="4000" i="1" baseline="-25000" smtClean="0">
                <a:solidFill>
                  <a:schemeClr val="tx1"/>
                </a:solidFill>
                <a:cs typeface="+mj-cs"/>
              </a:rPr>
              <a:t>2</a:t>
            </a:r>
          </a:p>
        </p:txBody>
      </p:sp>
      <p:pic>
        <p:nvPicPr>
          <p:cNvPr id="29701" name="Picture 3"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860675"/>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4"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700" y="2860675"/>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p:cNvSpPr txBox="1">
            <a:spLocks noChangeAspect="1" noChangeArrowheads="1"/>
          </p:cNvSpPr>
          <p:nvPr/>
        </p:nvSpPr>
        <p:spPr bwMode="auto">
          <a:xfrm>
            <a:off x="889000" y="4479925"/>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Source</a:t>
            </a:r>
            <a:endParaRPr lang="fr-FR" sz="2000" b="1">
              <a:cs typeface="+mn-cs"/>
            </a:endParaRPr>
          </a:p>
        </p:txBody>
      </p:sp>
      <p:sp>
        <p:nvSpPr>
          <p:cNvPr id="14342" name="Text Box 6"/>
          <p:cNvSpPr txBox="1">
            <a:spLocks noChangeAspect="1" noChangeArrowheads="1"/>
          </p:cNvSpPr>
          <p:nvPr/>
        </p:nvSpPr>
        <p:spPr bwMode="auto">
          <a:xfrm>
            <a:off x="6553200" y="4479925"/>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Destination</a:t>
            </a:r>
            <a:endParaRPr lang="fr-FR" sz="2000" b="1">
              <a:cs typeface="+mn-cs"/>
            </a:endParaRPr>
          </a:p>
        </p:txBody>
      </p:sp>
      <p:sp>
        <p:nvSpPr>
          <p:cNvPr id="14343" name="Text Box 7"/>
          <p:cNvSpPr txBox="1">
            <a:spLocks noChangeAspect="1" noChangeArrowheads="1"/>
          </p:cNvSpPr>
          <p:nvPr/>
        </p:nvSpPr>
        <p:spPr bwMode="auto">
          <a:xfrm>
            <a:off x="3276600" y="27432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Invitation à recevoir</a:t>
            </a:r>
            <a:endParaRPr lang="fr-FR" sz="2000" b="1">
              <a:cs typeface="+mn-cs"/>
            </a:endParaRPr>
          </a:p>
        </p:txBody>
      </p:sp>
      <p:sp>
        <p:nvSpPr>
          <p:cNvPr id="14344" name="Text Box 8"/>
          <p:cNvSpPr txBox="1">
            <a:spLocks noChangeAspect="1" noChangeArrowheads="1"/>
          </p:cNvSpPr>
          <p:nvPr/>
        </p:nvSpPr>
        <p:spPr bwMode="auto">
          <a:xfrm>
            <a:off x="3346450" y="3248025"/>
            <a:ext cx="2116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Information</a:t>
            </a:r>
          </a:p>
          <a:p>
            <a:pPr algn="ctr" eaLnBrk="0" hangingPunct="0">
              <a:defRPr/>
            </a:pPr>
            <a:r>
              <a:rPr lang="fr-FR" sz="2000">
                <a:cs typeface="+mn-cs"/>
              </a:rPr>
              <a:t>Accusé de réception</a:t>
            </a:r>
            <a:endParaRPr lang="fr-FR" sz="2000" b="1">
              <a:cs typeface="+mn-cs"/>
            </a:endParaRPr>
          </a:p>
        </p:txBody>
      </p:sp>
      <p:sp>
        <p:nvSpPr>
          <p:cNvPr id="14345" name="Line 9"/>
          <p:cNvSpPr>
            <a:spLocks noChangeShapeType="1"/>
          </p:cNvSpPr>
          <p:nvPr/>
        </p:nvSpPr>
        <p:spPr bwMode="auto">
          <a:xfrm>
            <a:off x="2085975" y="2895600"/>
            <a:ext cx="1295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46" name="Line 10"/>
          <p:cNvSpPr>
            <a:spLocks noChangeShapeType="1"/>
          </p:cNvSpPr>
          <p:nvPr/>
        </p:nvSpPr>
        <p:spPr bwMode="auto">
          <a:xfrm>
            <a:off x="5541963" y="2895600"/>
            <a:ext cx="1258887"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47" name="Line 11"/>
          <p:cNvSpPr>
            <a:spLocks noChangeShapeType="1"/>
          </p:cNvSpPr>
          <p:nvPr/>
        </p:nvSpPr>
        <p:spPr bwMode="auto">
          <a:xfrm flipH="1">
            <a:off x="5486400" y="3552825"/>
            <a:ext cx="11430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48" name="Line 12"/>
          <p:cNvSpPr>
            <a:spLocks noChangeShapeType="1"/>
          </p:cNvSpPr>
          <p:nvPr/>
        </p:nvSpPr>
        <p:spPr bwMode="auto">
          <a:xfrm flipH="1">
            <a:off x="2286000" y="3552825"/>
            <a:ext cx="10668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49" name="Text Box 13"/>
          <p:cNvSpPr txBox="1">
            <a:spLocks noChangeArrowheads="1"/>
          </p:cNvSpPr>
          <p:nvPr/>
        </p:nvSpPr>
        <p:spPr bwMode="auto">
          <a:xfrm>
            <a:off x="1447800" y="1447800"/>
            <a:ext cx="6032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fr-FR" sz="2000">
                <a:cs typeface="+mn-cs"/>
              </a:rPr>
              <a:t>Contrôle du transfert d</a:t>
            </a:r>
            <a:r>
              <a:rPr lang="ja-JP" altLang="fr-FR" sz="2000">
                <a:latin typeface="Arial"/>
                <a:cs typeface="+mn-cs"/>
              </a:rPr>
              <a:t>’</a:t>
            </a:r>
            <a:r>
              <a:rPr lang="fr-FR" sz="2000">
                <a:cs typeface="+mn-cs"/>
              </a:rPr>
              <a:t>Information, </a:t>
            </a:r>
            <a:r>
              <a:rPr lang="fr-FR" sz="2000" b="1" i="1">
                <a:cs typeface="+mn-cs"/>
              </a:rPr>
              <a:t>Invitation à recevoir</a:t>
            </a:r>
            <a:endParaRPr lang="fr-FR" sz="2000" b="1">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quarter" idx="10"/>
          </p:nvPr>
        </p:nvSpPr>
        <p:spPr/>
        <p:txBody>
          <a:bodyPr/>
          <a:lstStyle/>
          <a:p>
            <a:pPr>
              <a:defRPr/>
            </a:pPr>
            <a:r>
              <a:rPr lang="fr-FR"/>
              <a:t>© </a:t>
            </a:r>
            <a:fld id="{69FC12A7-2C13-404D-9D93-F5CA897949D1}" type="datetime1">
              <a:rPr lang="en-US" smtClean="0"/>
              <a:pPr>
                <a:defRPr/>
              </a:pPr>
              <a:t>23/03/17</a:t>
            </a:fld>
            <a:r>
              <a:rPr lang="fr-FR" smtClean="0"/>
              <a:t>,</a:t>
            </a:r>
            <a:endParaRPr lang="fr-FR"/>
          </a:p>
        </p:txBody>
      </p:sp>
      <p:sp>
        <p:nvSpPr>
          <p:cNvPr id="15"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6" name="Slide Number Placeholder 4"/>
          <p:cNvSpPr>
            <a:spLocks noGrp="1"/>
          </p:cNvSpPr>
          <p:nvPr>
            <p:ph type="sldNum" sz="quarter" idx="12"/>
          </p:nvPr>
        </p:nvSpPr>
        <p:spPr/>
        <p:txBody>
          <a:bodyPr/>
          <a:lstStyle/>
          <a:p>
            <a:pPr>
              <a:defRPr/>
            </a:pPr>
            <a:fld id="{C9F41452-A4E5-F64C-AF45-74AA7A638DE2}" type="slidenum">
              <a:rPr lang="fr-FR"/>
              <a:pPr>
                <a:defRPr/>
              </a:pPr>
              <a:t>15</a:t>
            </a:fld>
            <a:endParaRPr lang="fr-FR"/>
          </a:p>
        </p:txBody>
      </p:sp>
      <p:sp>
        <p:nvSpPr>
          <p:cNvPr id="15362"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P2P: </a:t>
            </a:r>
            <a:r>
              <a:rPr lang="fr-FR" sz="4000" i="1" smtClean="0">
                <a:solidFill>
                  <a:schemeClr val="tx1"/>
                </a:solidFill>
                <a:cs typeface="+mj-cs"/>
              </a:rPr>
              <a:t>Échanges</a:t>
            </a:r>
            <a:r>
              <a:rPr lang="fr-FR" sz="4000" i="1" baseline="-25000" smtClean="0">
                <a:solidFill>
                  <a:schemeClr val="tx1"/>
                </a:solidFill>
                <a:cs typeface="+mj-cs"/>
              </a:rPr>
              <a:t>3</a:t>
            </a:r>
          </a:p>
        </p:txBody>
      </p:sp>
      <p:pic>
        <p:nvPicPr>
          <p:cNvPr id="30725" name="Picture 3"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860675"/>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4"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700" y="2860675"/>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5"/>
          <p:cNvSpPr txBox="1">
            <a:spLocks noChangeAspect="1" noChangeArrowheads="1"/>
          </p:cNvSpPr>
          <p:nvPr/>
        </p:nvSpPr>
        <p:spPr bwMode="auto">
          <a:xfrm>
            <a:off x="889000" y="4479925"/>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Source</a:t>
            </a:r>
            <a:endParaRPr lang="fr-FR" sz="2000" b="1">
              <a:cs typeface="+mn-cs"/>
            </a:endParaRPr>
          </a:p>
        </p:txBody>
      </p:sp>
      <p:sp>
        <p:nvSpPr>
          <p:cNvPr id="15366" name="Text Box 6"/>
          <p:cNvSpPr txBox="1">
            <a:spLocks noChangeAspect="1" noChangeArrowheads="1"/>
          </p:cNvSpPr>
          <p:nvPr/>
        </p:nvSpPr>
        <p:spPr bwMode="auto">
          <a:xfrm>
            <a:off x="6553200" y="4479925"/>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Destination</a:t>
            </a:r>
            <a:endParaRPr lang="fr-FR" sz="2000" b="1">
              <a:cs typeface="+mn-cs"/>
            </a:endParaRPr>
          </a:p>
        </p:txBody>
      </p:sp>
      <p:sp>
        <p:nvSpPr>
          <p:cNvPr id="15367" name="Text Box 7"/>
          <p:cNvSpPr txBox="1">
            <a:spLocks noChangeAspect="1" noChangeArrowheads="1"/>
          </p:cNvSpPr>
          <p:nvPr/>
        </p:nvSpPr>
        <p:spPr bwMode="auto">
          <a:xfrm>
            <a:off x="3276600" y="27432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Information</a:t>
            </a:r>
            <a:endParaRPr lang="fr-FR" sz="2000" b="1">
              <a:cs typeface="+mn-cs"/>
            </a:endParaRPr>
          </a:p>
        </p:txBody>
      </p:sp>
      <p:sp>
        <p:nvSpPr>
          <p:cNvPr id="15368" name="Text Box 8"/>
          <p:cNvSpPr txBox="1">
            <a:spLocks noChangeAspect="1" noChangeArrowheads="1"/>
          </p:cNvSpPr>
          <p:nvPr/>
        </p:nvSpPr>
        <p:spPr bwMode="auto">
          <a:xfrm>
            <a:off x="3346450" y="3248025"/>
            <a:ext cx="2116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Invitation à émettre</a:t>
            </a:r>
          </a:p>
          <a:p>
            <a:pPr algn="ctr" eaLnBrk="0" hangingPunct="0">
              <a:defRPr/>
            </a:pPr>
            <a:r>
              <a:rPr lang="fr-FR" sz="2000">
                <a:cs typeface="+mn-cs"/>
              </a:rPr>
              <a:t>Accusé de réception</a:t>
            </a:r>
            <a:endParaRPr lang="fr-FR" sz="2000" b="1">
              <a:cs typeface="+mn-cs"/>
            </a:endParaRPr>
          </a:p>
        </p:txBody>
      </p:sp>
      <p:sp>
        <p:nvSpPr>
          <p:cNvPr id="15369" name="Line 9"/>
          <p:cNvSpPr>
            <a:spLocks noChangeShapeType="1"/>
          </p:cNvSpPr>
          <p:nvPr/>
        </p:nvSpPr>
        <p:spPr bwMode="auto">
          <a:xfrm>
            <a:off x="2085975" y="2895600"/>
            <a:ext cx="1724025" cy="0"/>
          </a:xfrm>
          <a:prstGeom prst="line">
            <a:avLst/>
          </a:prstGeom>
          <a:noFill/>
          <a:ln w="12700"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5370" name="Line 10"/>
          <p:cNvSpPr>
            <a:spLocks noChangeShapeType="1"/>
          </p:cNvSpPr>
          <p:nvPr/>
        </p:nvSpPr>
        <p:spPr bwMode="auto">
          <a:xfrm>
            <a:off x="5181600" y="2895600"/>
            <a:ext cx="1619250" cy="0"/>
          </a:xfrm>
          <a:prstGeom prst="line">
            <a:avLst/>
          </a:prstGeom>
          <a:noFill/>
          <a:ln w="12700"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5371" name="Line 11"/>
          <p:cNvSpPr>
            <a:spLocks noChangeShapeType="1"/>
          </p:cNvSpPr>
          <p:nvPr/>
        </p:nvSpPr>
        <p:spPr bwMode="auto">
          <a:xfrm flipH="1">
            <a:off x="5486400" y="3552825"/>
            <a:ext cx="1143000" cy="0"/>
          </a:xfrm>
          <a:prstGeom prst="line">
            <a:avLst/>
          </a:prstGeom>
          <a:noFill/>
          <a:ln w="12700"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5372" name="Line 12"/>
          <p:cNvSpPr>
            <a:spLocks noChangeShapeType="1"/>
          </p:cNvSpPr>
          <p:nvPr/>
        </p:nvSpPr>
        <p:spPr bwMode="auto">
          <a:xfrm flipH="1">
            <a:off x="2286000" y="3552825"/>
            <a:ext cx="1066800" cy="0"/>
          </a:xfrm>
          <a:prstGeom prst="line">
            <a:avLst/>
          </a:prstGeom>
          <a:noFill/>
          <a:ln w="12700"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5373" name="Text Box 13"/>
          <p:cNvSpPr txBox="1">
            <a:spLocks noChangeArrowheads="1"/>
          </p:cNvSpPr>
          <p:nvPr/>
        </p:nvSpPr>
        <p:spPr bwMode="auto">
          <a:xfrm>
            <a:off x="1447800" y="1447800"/>
            <a:ext cx="5961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fr-FR" sz="2000">
                <a:cs typeface="+mn-cs"/>
              </a:rPr>
              <a:t>Contrôle du transfert d</a:t>
            </a:r>
            <a:r>
              <a:rPr lang="ja-JP" altLang="fr-FR" sz="2000">
                <a:latin typeface="Arial"/>
                <a:cs typeface="+mn-cs"/>
              </a:rPr>
              <a:t>’</a:t>
            </a:r>
            <a:r>
              <a:rPr lang="fr-FR" sz="2000">
                <a:cs typeface="+mn-cs"/>
              </a:rPr>
              <a:t>Information, </a:t>
            </a:r>
            <a:r>
              <a:rPr lang="fr-FR" sz="2000" b="1" i="1">
                <a:cs typeface="+mn-cs"/>
              </a:rPr>
              <a:t>Invitation à émettre</a:t>
            </a:r>
            <a:endParaRPr lang="fr-FR" sz="2000" b="1">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2"/>
          <p:cNvSpPr>
            <a:spLocks noGrp="1"/>
          </p:cNvSpPr>
          <p:nvPr>
            <p:ph type="dt" sz="quarter" idx="10"/>
          </p:nvPr>
        </p:nvSpPr>
        <p:spPr/>
        <p:txBody>
          <a:bodyPr/>
          <a:lstStyle/>
          <a:p>
            <a:pPr>
              <a:defRPr/>
            </a:pPr>
            <a:r>
              <a:rPr lang="fr-FR"/>
              <a:t>© </a:t>
            </a:r>
            <a:fld id="{48241218-3DF0-374F-9013-A4C0C88FF14F}" type="datetime1">
              <a:rPr lang="en-US" smtClean="0"/>
              <a:pPr>
                <a:defRPr/>
              </a:pPr>
              <a:t>23/03/17</a:t>
            </a:fld>
            <a:r>
              <a:rPr lang="fr-FR" smtClean="0"/>
              <a:t>,</a:t>
            </a:r>
            <a:endParaRPr lang="fr-FR"/>
          </a:p>
        </p:txBody>
      </p:sp>
      <p:sp>
        <p:nvSpPr>
          <p:cNvPr id="16"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7" name="Slide Number Placeholder 4"/>
          <p:cNvSpPr>
            <a:spLocks noGrp="1"/>
          </p:cNvSpPr>
          <p:nvPr>
            <p:ph type="sldNum" sz="quarter" idx="12"/>
          </p:nvPr>
        </p:nvSpPr>
        <p:spPr/>
        <p:txBody>
          <a:bodyPr/>
          <a:lstStyle/>
          <a:p>
            <a:pPr>
              <a:defRPr/>
            </a:pPr>
            <a:fld id="{CB35B2A8-23AB-3640-8C0B-A008E35879B3}" type="slidenum">
              <a:rPr lang="fr-FR"/>
              <a:pPr>
                <a:defRPr/>
              </a:pPr>
              <a:t>16</a:t>
            </a:fld>
            <a:endParaRPr lang="fr-FR"/>
          </a:p>
        </p:txBody>
      </p:sp>
      <p:sp>
        <p:nvSpPr>
          <p:cNvPr id="16386" name="Rectangle 2"/>
          <p:cNvSpPr>
            <a:spLocks noChangeArrowheads="1"/>
          </p:cNvSpPr>
          <p:nvPr/>
        </p:nvSpPr>
        <p:spPr bwMode="auto">
          <a:xfrm>
            <a:off x="358775"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lgn="ctr" eaLnBrk="0" hangingPunct="0">
              <a:defRPr/>
            </a:pPr>
            <a:r>
              <a:rPr lang="fr-FR" sz="2000">
                <a:cs typeface="+mn-cs"/>
              </a:rPr>
              <a:t>ETTD</a:t>
            </a:r>
          </a:p>
        </p:txBody>
      </p:sp>
      <p:sp>
        <p:nvSpPr>
          <p:cNvPr id="16387" name="Rectangle 3"/>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PàP </a:t>
            </a:r>
            <a:r>
              <a:rPr lang="fr-FR" sz="4000" i="1" smtClean="0">
                <a:solidFill>
                  <a:schemeClr val="tx1"/>
                </a:solidFill>
                <a:cs typeface="+mj-cs"/>
              </a:rPr>
              <a:t>Simplex</a:t>
            </a:r>
            <a:endParaRPr lang="fr-FR" sz="4000" i="1" baseline="-25000" smtClean="0">
              <a:solidFill>
                <a:schemeClr val="tx1"/>
              </a:solidFill>
              <a:cs typeface="+mj-cs"/>
            </a:endParaRPr>
          </a:p>
        </p:txBody>
      </p:sp>
      <p:sp>
        <p:nvSpPr>
          <p:cNvPr id="16388" name="Text Box 4"/>
          <p:cNvSpPr txBox="1">
            <a:spLocks noChangeArrowheads="1"/>
          </p:cNvSpPr>
          <p:nvPr/>
        </p:nvSpPr>
        <p:spPr bwMode="auto">
          <a:xfrm>
            <a:off x="358775" y="3962400"/>
            <a:ext cx="9715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Station </a:t>
            </a:r>
            <a:r>
              <a:rPr lang="fr-FR" sz="2000" b="1">
                <a:cs typeface="+mn-cs"/>
              </a:rPr>
              <a:t>A</a:t>
            </a:r>
          </a:p>
        </p:txBody>
      </p:sp>
      <p:sp>
        <p:nvSpPr>
          <p:cNvPr id="16389" name="Text Box 5"/>
          <p:cNvSpPr txBox="1">
            <a:spLocks noChangeArrowheads="1"/>
          </p:cNvSpPr>
          <p:nvPr/>
        </p:nvSpPr>
        <p:spPr bwMode="auto">
          <a:xfrm>
            <a:off x="7556500" y="3962400"/>
            <a:ext cx="9715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Station </a:t>
            </a:r>
            <a:r>
              <a:rPr lang="fr-FR" sz="2000" b="1">
                <a:cs typeface="+mn-cs"/>
              </a:rPr>
              <a:t>B</a:t>
            </a:r>
          </a:p>
        </p:txBody>
      </p:sp>
      <p:sp>
        <p:nvSpPr>
          <p:cNvPr id="16390" name="Rectangle 6"/>
          <p:cNvSpPr>
            <a:spLocks noChangeArrowheads="1"/>
          </p:cNvSpPr>
          <p:nvPr/>
        </p:nvSpPr>
        <p:spPr bwMode="auto">
          <a:xfrm>
            <a:off x="7556500"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lgn="ctr" eaLnBrk="0" hangingPunct="0">
              <a:defRPr/>
            </a:pPr>
            <a:r>
              <a:rPr lang="fr-FR" sz="2000">
                <a:cs typeface="+mn-cs"/>
              </a:rPr>
              <a:t>ETTD</a:t>
            </a:r>
          </a:p>
          <a:p>
            <a:pPr algn="ctr" eaLnBrk="0" hangingPunct="0">
              <a:defRPr/>
            </a:pPr>
            <a:endParaRPr lang="fr-FR" sz="2000">
              <a:cs typeface="+mn-cs"/>
            </a:endParaRPr>
          </a:p>
        </p:txBody>
      </p:sp>
      <p:sp>
        <p:nvSpPr>
          <p:cNvPr id="16391" name="Rectangle 7"/>
          <p:cNvSpPr>
            <a:spLocks noChangeArrowheads="1"/>
          </p:cNvSpPr>
          <p:nvPr/>
        </p:nvSpPr>
        <p:spPr bwMode="auto">
          <a:xfrm>
            <a:off x="2517775"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lgn="ctr" eaLnBrk="0" hangingPunct="0">
              <a:defRPr/>
            </a:pPr>
            <a:r>
              <a:rPr lang="fr-FR" sz="2000">
                <a:cs typeface="+mn-cs"/>
              </a:rPr>
              <a:t>ETCD</a:t>
            </a:r>
          </a:p>
        </p:txBody>
      </p:sp>
      <p:sp>
        <p:nvSpPr>
          <p:cNvPr id="16392" name="Rectangle 8"/>
          <p:cNvSpPr>
            <a:spLocks noChangeArrowheads="1"/>
          </p:cNvSpPr>
          <p:nvPr/>
        </p:nvSpPr>
        <p:spPr bwMode="auto">
          <a:xfrm>
            <a:off x="5397500"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lgn="ctr" eaLnBrk="0" hangingPunct="0">
              <a:defRPr/>
            </a:pPr>
            <a:r>
              <a:rPr lang="fr-FR" sz="2000">
                <a:cs typeface="+mn-cs"/>
              </a:rPr>
              <a:t>ETCD</a:t>
            </a:r>
          </a:p>
        </p:txBody>
      </p:sp>
      <p:sp>
        <p:nvSpPr>
          <p:cNvPr id="16393" name="AutoShape 9"/>
          <p:cNvSpPr>
            <a:spLocks noChangeArrowheads="1"/>
          </p:cNvSpPr>
          <p:nvPr/>
        </p:nvSpPr>
        <p:spPr bwMode="auto">
          <a:xfrm>
            <a:off x="1438275" y="3040063"/>
            <a:ext cx="1079500" cy="485775"/>
          </a:xfrm>
          <a:prstGeom prst="rightArrow">
            <a:avLst>
              <a:gd name="adj1" fmla="val 50000"/>
              <a:gd name="adj2" fmla="val 55556"/>
            </a:avLst>
          </a:prstGeom>
          <a:solidFill>
            <a:srgbClr val="9999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400" b="1">
                <a:cs typeface="+mn-cs"/>
              </a:rPr>
              <a:t>Source</a:t>
            </a:r>
          </a:p>
        </p:txBody>
      </p:sp>
      <p:sp>
        <p:nvSpPr>
          <p:cNvPr id="16394" name="AutoShape 10"/>
          <p:cNvSpPr>
            <a:spLocks noChangeArrowheads="1"/>
          </p:cNvSpPr>
          <p:nvPr/>
        </p:nvSpPr>
        <p:spPr bwMode="auto">
          <a:xfrm>
            <a:off x="6477000" y="3040063"/>
            <a:ext cx="1079500" cy="485775"/>
          </a:xfrm>
          <a:prstGeom prst="rightArrow">
            <a:avLst>
              <a:gd name="adj1" fmla="val 50000"/>
              <a:gd name="adj2" fmla="val 55556"/>
            </a:avLst>
          </a:prstGeom>
          <a:solidFill>
            <a:srgbClr val="9999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400" b="1">
                <a:cs typeface="+mn-cs"/>
              </a:rPr>
              <a:t>Destination</a:t>
            </a:r>
          </a:p>
        </p:txBody>
      </p:sp>
      <p:cxnSp>
        <p:nvCxnSpPr>
          <p:cNvPr id="16395" name="AutoShape 11"/>
          <p:cNvCxnSpPr>
            <a:cxnSpLocks noChangeShapeType="1"/>
            <a:stCxn id="16391" idx="3"/>
            <a:endCxn id="16392" idx="1"/>
          </p:cNvCxnSpPr>
          <p:nvPr/>
        </p:nvCxnSpPr>
        <p:spPr bwMode="auto">
          <a:xfrm>
            <a:off x="3597275" y="3282950"/>
            <a:ext cx="1800225" cy="0"/>
          </a:xfrm>
          <a:prstGeom prst="straightConnector1">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396" name="Line 12"/>
          <p:cNvSpPr>
            <a:spLocks noChangeShapeType="1"/>
          </p:cNvSpPr>
          <p:nvPr/>
        </p:nvSpPr>
        <p:spPr bwMode="auto">
          <a:xfrm>
            <a:off x="719138" y="2438400"/>
            <a:ext cx="7558087" cy="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6397" name="Text Box 13"/>
          <p:cNvSpPr txBox="1">
            <a:spLocks noChangeArrowheads="1"/>
          </p:cNvSpPr>
          <p:nvPr/>
        </p:nvSpPr>
        <p:spPr bwMode="auto">
          <a:xfrm>
            <a:off x="3424238" y="1676400"/>
            <a:ext cx="2214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fr-FR" b="1">
                <a:cs typeface="+mn-cs"/>
              </a:rPr>
              <a:t>Unidirectionnel</a:t>
            </a:r>
          </a:p>
        </p:txBody>
      </p:sp>
      <p:sp>
        <p:nvSpPr>
          <p:cNvPr id="16398" name="Text Box 14"/>
          <p:cNvSpPr txBox="1">
            <a:spLocks noChangeArrowheads="1"/>
          </p:cNvSpPr>
          <p:nvPr/>
        </p:nvSpPr>
        <p:spPr bwMode="auto">
          <a:xfrm>
            <a:off x="457200" y="4876800"/>
            <a:ext cx="82772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La transmission se fait à sens unique. L'un des équipements est émetteur et l'autre est récepteur. La liaison n'a donc lieu que dans un seul sens, ce qui est le cas des liaisons de télévision, par exemple</a:t>
            </a:r>
            <a:r>
              <a:rPr lang="fr-FR" sz="2000">
                <a:cs typeface="+mn-cs"/>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2"/>
          <p:cNvSpPr>
            <a:spLocks noGrp="1"/>
          </p:cNvSpPr>
          <p:nvPr>
            <p:ph type="dt" sz="quarter" idx="10"/>
          </p:nvPr>
        </p:nvSpPr>
        <p:spPr/>
        <p:txBody>
          <a:bodyPr/>
          <a:lstStyle/>
          <a:p>
            <a:pPr>
              <a:defRPr/>
            </a:pPr>
            <a:r>
              <a:rPr lang="fr-FR"/>
              <a:t>© </a:t>
            </a:r>
            <a:fld id="{493D096C-2C19-134E-8393-EFC85BD301FC}" type="datetime1">
              <a:rPr lang="en-US" smtClean="0"/>
              <a:pPr>
                <a:defRPr/>
              </a:pPr>
              <a:t>23/03/17</a:t>
            </a:fld>
            <a:r>
              <a:rPr lang="fr-FR" smtClean="0"/>
              <a:t>,</a:t>
            </a:r>
            <a:endParaRPr lang="fr-FR"/>
          </a:p>
        </p:txBody>
      </p:sp>
      <p:sp>
        <p:nvSpPr>
          <p:cNvPr id="32"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33" name="Slide Number Placeholder 4"/>
          <p:cNvSpPr>
            <a:spLocks noGrp="1"/>
          </p:cNvSpPr>
          <p:nvPr>
            <p:ph type="sldNum" sz="quarter" idx="12"/>
          </p:nvPr>
        </p:nvSpPr>
        <p:spPr/>
        <p:txBody>
          <a:bodyPr/>
          <a:lstStyle/>
          <a:p>
            <a:pPr>
              <a:defRPr/>
            </a:pPr>
            <a:fld id="{DAB808A9-9BCE-F74B-9B35-9664972E7F20}" type="slidenum">
              <a:rPr lang="fr-FR"/>
              <a:pPr>
                <a:defRPr/>
              </a:pPr>
              <a:t>17</a:t>
            </a:fld>
            <a:endParaRPr lang="fr-FR"/>
          </a:p>
        </p:txBody>
      </p:sp>
      <p:sp>
        <p:nvSpPr>
          <p:cNvPr id="17410" name="Rectangle 2"/>
          <p:cNvSpPr>
            <a:spLocks noChangeArrowheads="1"/>
          </p:cNvSpPr>
          <p:nvPr/>
        </p:nvSpPr>
        <p:spPr bwMode="auto">
          <a:xfrm>
            <a:off x="612775" y="1943100"/>
            <a:ext cx="1439863" cy="1800225"/>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defRPr/>
            </a:pPr>
            <a:endParaRPr lang="en-US">
              <a:cs typeface="+mn-cs"/>
            </a:endParaRPr>
          </a:p>
        </p:txBody>
      </p:sp>
      <p:sp>
        <p:nvSpPr>
          <p:cNvPr id="17411" name="Rectangle 3"/>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P2P </a:t>
            </a:r>
            <a:r>
              <a:rPr lang="fr-FR" sz="4000" i="1" smtClean="0">
                <a:solidFill>
                  <a:schemeClr val="tx1"/>
                </a:solidFill>
                <a:cs typeface="+mj-cs"/>
              </a:rPr>
              <a:t>Symétrique</a:t>
            </a:r>
            <a:endParaRPr lang="fr-FR" sz="4000" i="1" baseline="-25000" smtClean="0">
              <a:solidFill>
                <a:schemeClr val="tx1"/>
              </a:solidFill>
              <a:cs typeface="+mj-cs"/>
            </a:endParaRPr>
          </a:p>
        </p:txBody>
      </p:sp>
      <p:sp>
        <p:nvSpPr>
          <p:cNvPr id="17412" name="Text Box 4"/>
          <p:cNvSpPr txBox="1">
            <a:spLocks noChangeAspect="1" noChangeArrowheads="1"/>
          </p:cNvSpPr>
          <p:nvPr/>
        </p:nvSpPr>
        <p:spPr bwMode="auto">
          <a:xfrm>
            <a:off x="647700" y="37338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Station </a:t>
            </a:r>
            <a:r>
              <a:rPr lang="fr-FR" sz="2000" b="1">
                <a:cs typeface="+mn-cs"/>
              </a:rPr>
              <a:t>A</a:t>
            </a:r>
          </a:p>
        </p:txBody>
      </p:sp>
      <p:sp>
        <p:nvSpPr>
          <p:cNvPr id="17413" name="Text Box 5"/>
          <p:cNvSpPr txBox="1">
            <a:spLocks noChangeAspect="1" noChangeArrowheads="1"/>
          </p:cNvSpPr>
          <p:nvPr/>
        </p:nvSpPr>
        <p:spPr bwMode="auto">
          <a:xfrm>
            <a:off x="7013575" y="37338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Station </a:t>
            </a:r>
            <a:r>
              <a:rPr lang="fr-FR" sz="2000" b="1">
                <a:cs typeface="+mn-cs"/>
              </a:rPr>
              <a:t>B</a:t>
            </a:r>
          </a:p>
        </p:txBody>
      </p:sp>
      <p:sp>
        <p:nvSpPr>
          <p:cNvPr id="17414" name="Text Box 6"/>
          <p:cNvSpPr txBox="1">
            <a:spLocks noChangeAspect="1" noChangeArrowheads="1"/>
          </p:cNvSpPr>
          <p:nvPr/>
        </p:nvSpPr>
        <p:spPr bwMode="auto">
          <a:xfrm>
            <a:off x="3952875" y="1798638"/>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Information</a:t>
            </a:r>
            <a:endParaRPr lang="fr-FR" sz="2000" b="1">
              <a:cs typeface="+mn-cs"/>
            </a:endParaRPr>
          </a:p>
        </p:txBody>
      </p:sp>
      <p:sp>
        <p:nvSpPr>
          <p:cNvPr id="17415" name="Rectangle 7"/>
          <p:cNvSpPr>
            <a:spLocks noChangeArrowheads="1"/>
          </p:cNvSpPr>
          <p:nvPr/>
        </p:nvSpPr>
        <p:spPr bwMode="auto">
          <a:xfrm>
            <a:off x="685800" y="2033588"/>
            <a:ext cx="360363"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S</a:t>
            </a:r>
          </a:p>
        </p:txBody>
      </p:sp>
      <p:sp>
        <p:nvSpPr>
          <p:cNvPr id="17416" name="Rectangle 8"/>
          <p:cNvSpPr>
            <a:spLocks noChangeArrowheads="1"/>
          </p:cNvSpPr>
          <p:nvPr/>
        </p:nvSpPr>
        <p:spPr bwMode="auto">
          <a:xfrm>
            <a:off x="685800" y="3238500"/>
            <a:ext cx="360363"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D</a:t>
            </a:r>
          </a:p>
        </p:txBody>
      </p:sp>
      <p:sp>
        <p:nvSpPr>
          <p:cNvPr id="17417" name="Oval 9"/>
          <p:cNvSpPr>
            <a:spLocks noChangeArrowheads="1"/>
          </p:cNvSpPr>
          <p:nvPr/>
        </p:nvSpPr>
        <p:spPr bwMode="auto">
          <a:xfrm>
            <a:off x="1752600" y="2112963"/>
            <a:ext cx="252413" cy="252412"/>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e</a:t>
            </a:r>
          </a:p>
        </p:txBody>
      </p:sp>
      <p:sp>
        <p:nvSpPr>
          <p:cNvPr id="17418" name="Oval 10"/>
          <p:cNvSpPr>
            <a:spLocks noChangeArrowheads="1"/>
          </p:cNvSpPr>
          <p:nvPr/>
        </p:nvSpPr>
        <p:spPr bwMode="auto">
          <a:xfrm>
            <a:off x="1752600" y="3317875"/>
            <a:ext cx="252413" cy="25241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r</a:t>
            </a:r>
          </a:p>
        </p:txBody>
      </p:sp>
      <p:cxnSp>
        <p:nvCxnSpPr>
          <p:cNvPr id="17419" name="AutoShape 11"/>
          <p:cNvCxnSpPr>
            <a:cxnSpLocks noChangeShapeType="1"/>
            <a:stCxn id="17415" idx="3"/>
            <a:endCxn id="17417" idx="2"/>
          </p:cNvCxnSpPr>
          <p:nvPr/>
        </p:nvCxnSpPr>
        <p:spPr bwMode="auto">
          <a:xfrm>
            <a:off x="1046163" y="2238375"/>
            <a:ext cx="706437" cy="1588"/>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20" name="AutoShape 12"/>
          <p:cNvCxnSpPr>
            <a:cxnSpLocks noChangeShapeType="1"/>
            <a:stCxn id="17418" idx="2"/>
            <a:endCxn id="17416" idx="3"/>
          </p:cNvCxnSpPr>
          <p:nvPr/>
        </p:nvCxnSpPr>
        <p:spPr bwMode="auto">
          <a:xfrm flipH="1" flipV="1">
            <a:off x="1046163" y="3443288"/>
            <a:ext cx="706437" cy="1587"/>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21" name="AutoShape 13"/>
          <p:cNvCxnSpPr>
            <a:cxnSpLocks noChangeShapeType="1"/>
            <a:stCxn id="17418" idx="1"/>
            <a:endCxn id="17415" idx="3"/>
          </p:cNvCxnSpPr>
          <p:nvPr/>
        </p:nvCxnSpPr>
        <p:spPr bwMode="auto">
          <a:xfrm flipH="1" flipV="1">
            <a:off x="1046163" y="2238375"/>
            <a:ext cx="742950" cy="1116013"/>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22" name="AutoShape 14"/>
          <p:cNvCxnSpPr>
            <a:cxnSpLocks noChangeShapeType="1"/>
            <a:stCxn id="17416" idx="3"/>
            <a:endCxn id="17417" idx="3"/>
          </p:cNvCxnSpPr>
          <p:nvPr/>
        </p:nvCxnSpPr>
        <p:spPr bwMode="auto">
          <a:xfrm flipV="1">
            <a:off x="1046163" y="2328863"/>
            <a:ext cx="742950" cy="1114425"/>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23" name="Rectangle 15"/>
          <p:cNvSpPr>
            <a:spLocks noChangeArrowheads="1"/>
          </p:cNvSpPr>
          <p:nvPr/>
        </p:nvSpPr>
        <p:spPr bwMode="auto">
          <a:xfrm>
            <a:off x="6942138" y="1943100"/>
            <a:ext cx="1439862" cy="1800225"/>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defRPr/>
            </a:pPr>
            <a:endParaRPr lang="en-US">
              <a:cs typeface="+mn-cs"/>
            </a:endParaRPr>
          </a:p>
        </p:txBody>
      </p:sp>
      <p:sp>
        <p:nvSpPr>
          <p:cNvPr id="17424" name="Rectangle 16"/>
          <p:cNvSpPr>
            <a:spLocks noChangeArrowheads="1"/>
          </p:cNvSpPr>
          <p:nvPr/>
        </p:nvSpPr>
        <p:spPr bwMode="auto">
          <a:xfrm>
            <a:off x="7945438" y="3238500"/>
            <a:ext cx="360362"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S</a:t>
            </a:r>
          </a:p>
        </p:txBody>
      </p:sp>
      <p:sp>
        <p:nvSpPr>
          <p:cNvPr id="17425" name="Rectangle 17"/>
          <p:cNvSpPr>
            <a:spLocks noChangeArrowheads="1"/>
          </p:cNvSpPr>
          <p:nvPr/>
        </p:nvSpPr>
        <p:spPr bwMode="auto">
          <a:xfrm>
            <a:off x="7945438" y="2033588"/>
            <a:ext cx="360362"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D</a:t>
            </a:r>
          </a:p>
        </p:txBody>
      </p:sp>
      <p:sp>
        <p:nvSpPr>
          <p:cNvPr id="17426" name="Oval 18"/>
          <p:cNvSpPr>
            <a:spLocks noChangeArrowheads="1"/>
          </p:cNvSpPr>
          <p:nvPr/>
        </p:nvSpPr>
        <p:spPr bwMode="auto">
          <a:xfrm>
            <a:off x="7010400" y="3317875"/>
            <a:ext cx="252413" cy="25241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e</a:t>
            </a:r>
          </a:p>
        </p:txBody>
      </p:sp>
      <p:sp>
        <p:nvSpPr>
          <p:cNvPr id="17427" name="Oval 19"/>
          <p:cNvSpPr>
            <a:spLocks noChangeArrowheads="1"/>
          </p:cNvSpPr>
          <p:nvPr/>
        </p:nvSpPr>
        <p:spPr bwMode="auto">
          <a:xfrm>
            <a:off x="7010400" y="2112963"/>
            <a:ext cx="252413" cy="252412"/>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r</a:t>
            </a:r>
          </a:p>
        </p:txBody>
      </p:sp>
      <p:cxnSp>
        <p:nvCxnSpPr>
          <p:cNvPr id="17428" name="AutoShape 20"/>
          <p:cNvCxnSpPr>
            <a:cxnSpLocks noChangeShapeType="1"/>
            <a:stCxn id="17427" idx="6"/>
            <a:endCxn id="17425" idx="1"/>
          </p:cNvCxnSpPr>
          <p:nvPr/>
        </p:nvCxnSpPr>
        <p:spPr bwMode="auto">
          <a:xfrm flipV="1">
            <a:off x="7262813" y="2238375"/>
            <a:ext cx="682625" cy="1588"/>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29" name="AutoShape 21"/>
          <p:cNvCxnSpPr>
            <a:cxnSpLocks noChangeShapeType="1"/>
            <a:stCxn id="17425" idx="1"/>
            <a:endCxn id="17426" idx="7"/>
          </p:cNvCxnSpPr>
          <p:nvPr/>
        </p:nvCxnSpPr>
        <p:spPr bwMode="auto">
          <a:xfrm flipH="1">
            <a:off x="7226300" y="2238375"/>
            <a:ext cx="719138" cy="1116013"/>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30" name="AutoShape 22"/>
          <p:cNvCxnSpPr>
            <a:cxnSpLocks noChangeShapeType="1"/>
            <a:stCxn id="17427" idx="5"/>
            <a:endCxn id="17424" idx="1"/>
          </p:cNvCxnSpPr>
          <p:nvPr/>
        </p:nvCxnSpPr>
        <p:spPr bwMode="auto">
          <a:xfrm>
            <a:off x="7226300" y="2328863"/>
            <a:ext cx="719138" cy="1114425"/>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31" name="AutoShape 23"/>
          <p:cNvCxnSpPr>
            <a:cxnSpLocks noChangeShapeType="1"/>
            <a:stCxn id="17424" idx="1"/>
            <a:endCxn id="17426" idx="6"/>
          </p:cNvCxnSpPr>
          <p:nvPr/>
        </p:nvCxnSpPr>
        <p:spPr bwMode="auto">
          <a:xfrm flipH="1">
            <a:off x="7262813" y="3443288"/>
            <a:ext cx="682625" cy="1587"/>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32" name="AutoShape 24"/>
          <p:cNvCxnSpPr>
            <a:cxnSpLocks noChangeShapeType="1"/>
            <a:stCxn id="17417" idx="0"/>
            <a:endCxn id="17427" idx="0"/>
          </p:cNvCxnSpPr>
          <p:nvPr/>
        </p:nvCxnSpPr>
        <p:spPr bwMode="auto">
          <a:xfrm>
            <a:off x="1879600" y="2112963"/>
            <a:ext cx="5257800" cy="0"/>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33" name="AutoShape 25"/>
          <p:cNvCxnSpPr>
            <a:cxnSpLocks noChangeShapeType="1"/>
            <a:stCxn id="17417" idx="4"/>
            <a:endCxn id="17427" idx="4"/>
          </p:cNvCxnSpPr>
          <p:nvPr/>
        </p:nvCxnSpPr>
        <p:spPr bwMode="auto">
          <a:xfrm>
            <a:off x="1879600" y="2365375"/>
            <a:ext cx="5257800" cy="0"/>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34" name="AutoShape 26"/>
          <p:cNvCxnSpPr>
            <a:cxnSpLocks noChangeShapeType="1"/>
            <a:stCxn id="17426" idx="0"/>
            <a:endCxn id="17418" idx="0"/>
          </p:cNvCxnSpPr>
          <p:nvPr/>
        </p:nvCxnSpPr>
        <p:spPr bwMode="auto">
          <a:xfrm flipH="1">
            <a:off x="1879600" y="3317875"/>
            <a:ext cx="5257800" cy="0"/>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35" name="AutoShape 27"/>
          <p:cNvCxnSpPr>
            <a:cxnSpLocks noChangeShapeType="1"/>
            <a:stCxn id="17426" idx="4"/>
            <a:endCxn id="17418" idx="4"/>
          </p:cNvCxnSpPr>
          <p:nvPr/>
        </p:nvCxnSpPr>
        <p:spPr bwMode="auto">
          <a:xfrm flipH="1">
            <a:off x="1879600" y="3570288"/>
            <a:ext cx="5257800" cy="0"/>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36" name="Text Box 28"/>
          <p:cNvSpPr txBox="1">
            <a:spLocks noChangeAspect="1" noChangeArrowheads="1"/>
          </p:cNvSpPr>
          <p:nvPr/>
        </p:nvSpPr>
        <p:spPr bwMode="auto">
          <a:xfrm>
            <a:off x="3505200" y="2362200"/>
            <a:ext cx="211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solidFill>
                  <a:srgbClr val="B2B2B2"/>
                </a:solidFill>
                <a:cs typeface="+mn-cs"/>
              </a:rPr>
              <a:t>Accusé de réception</a:t>
            </a:r>
            <a:endParaRPr lang="fr-FR" sz="2000" b="1">
              <a:solidFill>
                <a:srgbClr val="B2B2B2"/>
              </a:solidFill>
              <a:cs typeface="+mn-cs"/>
            </a:endParaRPr>
          </a:p>
        </p:txBody>
      </p:sp>
      <p:sp>
        <p:nvSpPr>
          <p:cNvPr id="17437" name="Text Box 29"/>
          <p:cNvSpPr txBox="1">
            <a:spLocks noChangeAspect="1" noChangeArrowheads="1"/>
          </p:cNvSpPr>
          <p:nvPr/>
        </p:nvSpPr>
        <p:spPr bwMode="auto">
          <a:xfrm>
            <a:off x="3505200" y="2986088"/>
            <a:ext cx="211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Accusé de réception</a:t>
            </a:r>
            <a:endParaRPr lang="fr-FR" sz="2000" b="1">
              <a:cs typeface="+mn-cs"/>
            </a:endParaRPr>
          </a:p>
        </p:txBody>
      </p:sp>
      <p:sp>
        <p:nvSpPr>
          <p:cNvPr id="17438" name="Text Box 30"/>
          <p:cNvSpPr txBox="1">
            <a:spLocks noChangeAspect="1" noChangeArrowheads="1"/>
          </p:cNvSpPr>
          <p:nvPr/>
        </p:nvSpPr>
        <p:spPr bwMode="auto">
          <a:xfrm>
            <a:off x="3952875" y="35814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solidFill>
                  <a:srgbClr val="B2B2B2"/>
                </a:solidFill>
                <a:cs typeface="+mn-cs"/>
              </a:rPr>
              <a:t>Information</a:t>
            </a:r>
            <a:endParaRPr lang="fr-FR" sz="2000" b="1">
              <a:solidFill>
                <a:srgbClr val="B2B2B2"/>
              </a:solidFill>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
          <p:cNvSpPr>
            <a:spLocks noGrp="1"/>
          </p:cNvSpPr>
          <p:nvPr>
            <p:ph type="dt" sz="quarter" idx="10"/>
          </p:nvPr>
        </p:nvSpPr>
        <p:spPr/>
        <p:txBody>
          <a:bodyPr/>
          <a:lstStyle/>
          <a:p>
            <a:pPr>
              <a:defRPr/>
            </a:pPr>
            <a:r>
              <a:rPr lang="fr-FR"/>
              <a:t>© </a:t>
            </a:r>
            <a:fld id="{D9C64A73-CD06-474E-8519-B7791600042A}" type="datetime1">
              <a:rPr lang="en-US" smtClean="0"/>
              <a:pPr>
                <a:defRPr/>
              </a:pPr>
              <a:t>23/03/17</a:t>
            </a:fld>
            <a:r>
              <a:rPr lang="fr-FR" smtClean="0"/>
              <a:t>,</a:t>
            </a:r>
            <a:endParaRPr lang="fr-FR"/>
          </a:p>
        </p:txBody>
      </p:sp>
      <p:sp>
        <p:nvSpPr>
          <p:cNvPr id="24"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5" name="Slide Number Placeholder 4"/>
          <p:cNvSpPr>
            <a:spLocks noGrp="1"/>
          </p:cNvSpPr>
          <p:nvPr>
            <p:ph type="sldNum" sz="quarter" idx="12"/>
          </p:nvPr>
        </p:nvSpPr>
        <p:spPr/>
        <p:txBody>
          <a:bodyPr/>
          <a:lstStyle/>
          <a:p>
            <a:pPr>
              <a:defRPr/>
            </a:pPr>
            <a:fld id="{1BEC639D-A1A6-CC46-A286-6FD633743D9B}" type="slidenum">
              <a:rPr lang="fr-FR"/>
              <a:pPr>
                <a:defRPr/>
              </a:pPr>
              <a:t>18</a:t>
            </a:fld>
            <a:endParaRPr lang="fr-FR"/>
          </a:p>
        </p:txBody>
      </p:sp>
      <p:sp>
        <p:nvSpPr>
          <p:cNvPr id="18434" name="Rectangle 2"/>
          <p:cNvSpPr>
            <a:spLocks noChangeArrowheads="1"/>
          </p:cNvSpPr>
          <p:nvPr/>
        </p:nvSpPr>
        <p:spPr bwMode="auto">
          <a:xfrm>
            <a:off x="358775"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lstStyle/>
          <a:p>
            <a:pPr algn="ctr" eaLnBrk="0" hangingPunct="0">
              <a:defRPr/>
            </a:pPr>
            <a:r>
              <a:rPr lang="fr-FR" sz="2000">
                <a:cs typeface="+mn-cs"/>
              </a:rPr>
              <a:t>ETTD</a:t>
            </a:r>
          </a:p>
        </p:txBody>
      </p:sp>
      <p:sp>
        <p:nvSpPr>
          <p:cNvPr id="18435" name="Rectangle 3"/>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PàP </a:t>
            </a:r>
            <a:r>
              <a:rPr lang="fr-FR" sz="4000" i="1" smtClean="0">
                <a:solidFill>
                  <a:schemeClr val="tx1"/>
                </a:solidFill>
                <a:cs typeface="Times New Roman" charset="0"/>
              </a:rPr>
              <a:t>Half-</a:t>
            </a:r>
            <a:r>
              <a:rPr lang="fr-FR" sz="4000" i="1" smtClean="0">
                <a:solidFill>
                  <a:schemeClr val="tx1"/>
                </a:solidFill>
                <a:cs typeface="+mj-cs"/>
              </a:rPr>
              <a:t>Duplex</a:t>
            </a:r>
            <a:endParaRPr lang="fr-FR" sz="4000" i="1" baseline="-25000" smtClean="0">
              <a:solidFill>
                <a:schemeClr val="tx1"/>
              </a:solidFill>
              <a:cs typeface="+mj-cs"/>
            </a:endParaRPr>
          </a:p>
        </p:txBody>
      </p:sp>
      <p:sp>
        <p:nvSpPr>
          <p:cNvPr id="18436" name="Text Box 4"/>
          <p:cNvSpPr txBox="1">
            <a:spLocks noChangeArrowheads="1"/>
          </p:cNvSpPr>
          <p:nvPr/>
        </p:nvSpPr>
        <p:spPr bwMode="auto">
          <a:xfrm>
            <a:off x="358775" y="3962400"/>
            <a:ext cx="9715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Station </a:t>
            </a:r>
            <a:r>
              <a:rPr lang="fr-FR" sz="2000" b="1">
                <a:cs typeface="+mn-cs"/>
              </a:rPr>
              <a:t>A</a:t>
            </a:r>
          </a:p>
        </p:txBody>
      </p:sp>
      <p:sp>
        <p:nvSpPr>
          <p:cNvPr id="18437" name="Text Box 5"/>
          <p:cNvSpPr txBox="1">
            <a:spLocks noChangeArrowheads="1"/>
          </p:cNvSpPr>
          <p:nvPr/>
        </p:nvSpPr>
        <p:spPr bwMode="auto">
          <a:xfrm>
            <a:off x="7556500" y="3962400"/>
            <a:ext cx="9715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Station </a:t>
            </a:r>
            <a:r>
              <a:rPr lang="fr-FR" sz="2000" b="1">
                <a:cs typeface="+mn-cs"/>
              </a:rPr>
              <a:t>B</a:t>
            </a:r>
          </a:p>
        </p:txBody>
      </p:sp>
      <p:sp>
        <p:nvSpPr>
          <p:cNvPr id="18438" name="Rectangle 6"/>
          <p:cNvSpPr>
            <a:spLocks noChangeArrowheads="1"/>
          </p:cNvSpPr>
          <p:nvPr/>
        </p:nvSpPr>
        <p:spPr bwMode="auto">
          <a:xfrm>
            <a:off x="7556500"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lstStyle/>
          <a:p>
            <a:pPr algn="ctr" eaLnBrk="0" hangingPunct="0">
              <a:defRPr/>
            </a:pPr>
            <a:r>
              <a:rPr lang="fr-FR" sz="2000">
                <a:cs typeface="+mn-cs"/>
              </a:rPr>
              <a:t>ETTD</a:t>
            </a:r>
          </a:p>
        </p:txBody>
      </p:sp>
      <p:sp>
        <p:nvSpPr>
          <p:cNvPr id="18439" name="Rectangle 7"/>
          <p:cNvSpPr>
            <a:spLocks noChangeArrowheads="1"/>
          </p:cNvSpPr>
          <p:nvPr/>
        </p:nvSpPr>
        <p:spPr bwMode="auto">
          <a:xfrm>
            <a:off x="2517775"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lgn="ctr" eaLnBrk="0" hangingPunct="0">
              <a:defRPr/>
            </a:pPr>
            <a:r>
              <a:rPr lang="fr-FR" sz="2000">
                <a:cs typeface="+mn-cs"/>
              </a:rPr>
              <a:t>ETCD</a:t>
            </a:r>
          </a:p>
        </p:txBody>
      </p:sp>
      <p:sp>
        <p:nvSpPr>
          <p:cNvPr id="18440" name="Rectangle 8"/>
          <p:cNvSpPr>
            <a:spLocks noChangeArrowheads="1"/>
          </p:cNvSpPr>
          <p:nvPr/>
        </p:nvSpPr>
        <p:spPr bwMode="auto">
          <a:xfrm>
            <a:off x="5397500"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lgn="ctr" eaLnBrk="0" hangingPunct="0">
              <a:defRPr/>
            </a:pPr>
            <a:r>
              <a:rPr lang="fr-FR" sz="2000">
                <a:cs typeface="+mn-cs"/>
              </a:rPr>
              <a:t>ETCD</a:t>
            </a:r>
          </a:p>
        </p:txBody>
      </p:sp>
      <p:sp>
        <p:nvSpPr>
          <p:cNvPr id="18441" name="AutoShape 9"/>
          <p:cNvSpPr>
            <a:spLocks noChangeArrowheads="1"/>
          </p:cNvSpPr>
          <p:nvPr/>
        </p:nvSpPr>
        <p:spPr bwMode="auto">
          <a:xfrm>
            <a:off x="1438275" y="2819400"/>
            <a:ext cx="1079500" cy="485775"/>
          </a:xfrm>
          <a:prstGeom prst="rightArrow">
            <a:avLst>
              <a:gd name="adj1" fmla="val 50000"/>
              <a:gd name="adj2" fmla="val 55556"/>
            </a:avLst>
          </a:prstGeom>
          <a:solidFill>
            <a:srgbClr val="9999FF"/>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0" tIns="0" rIns="0" bIns="0" anchor="ctr"/>
          <a:lstStyle/>
          <a:p>
            <a:pPr algn="ctr" eaLnBrk="0" hangingPunct="0">
              <a:defRPr/>
            </a:pPr>
            <a:r>
              <a:rPr lang="fr-FR" sz="1400" b="1">
                <a:cs typeface="+mn-cs"/>
              </a:rPr>
              <a:t>Source</a:t>
            </a:r>
          </a:p>
        </p:txBody>
      </p:sp>
      <p:sp>
        <p:nvSpPr>
          <p:cNvPr id="18442" name="AutoShape 10"/>
          <p:cNvSpPr>
            <a:spLocks noChangeArrowheads="1"/>
          </p:cNvSpPr>
          <p:nvPr/>
        </p:nvSpPr>
        <p:spPr bwMode="auto">
          <a:xfrm>
            <a:off x="6477000" y="2819400"/>
            <a:ext cx="1079500" cy="485775"/>
          </a:xfrm>
          <a:prstGeom prst="rightArrow">
            <a:avLst>
              <a:gd name="adj1" fmla="val 50000"/>
              <a:gd name="adj2" fmla="val 55556"/>
            </a:avLst>
          </a:prstGeom>
          <a:solidFill>
            <a:srgbClr val="9999FF"/>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0" tIns="0" rIns="0" bIns="0" anchor="ctr"/>
          <a:lstStyle/>
          <a:p>
            <a:pPr algn="ctr" eaLnBrk="0" hangingPunct="0">
              <a:defRPr/>
            </a:pPr>
            <a:r>
              <a:rPr lang="fr-FR" sz="1400" b="1">
                <a:cs typeface="+mn-cs"/>
              </a:rPr>
              <a:t>Destination</a:t>
            </a:r>
          </a:p>
        </p:txBody>
      </p:sp>
      <p:cxnSp>
        <p:nvCxnSpPr>
          <p:cNvPr id="18443" name="AutoShape 11"/>
          <p:cNvCxnSpPr>
            <a:cxnSpLocks noChangeShapeType="1"/>
            <a:stCxn id="18439" idx="3"/>
            <a:endCxn id="18440" idx="1"/>
          </p:cNvCxnSpPr>
          <p:nvPr/>
        </p:nvCxnSpPr>
        <p:spPr bwMode="auto">
          <a:xfrm>
            <a:off x="3597275" y="3282950"/>
            <a:ext cx="1800225" cy="0"/>
          </a:xfrm>
          <a:prstGeom prst="straightConnector1">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444" name="Line 12"/>
          <p:cNvSpPr>
            <a:spLocks noChangeShapeType="1"/>
          </p:cNvSpPr>
          <p:nvPr/>
        </p:nvSpPr>
        <p:spPr bwMode="auto">
          <a:xfrm>
            <a:off x="1438275" y="2159000"/>
            <a:ext cx="1439863" cy="0"/>
          </a:xfrm>
          <a:prstGeom prst="line">
            <a:avLst/>
          </a:prstGeom>
          <a:noFill/>
          <a:ln w="38100" cap="sq">
            <a:solidFill>
              <a:srgbClr val="0066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8445" name="Text Box 13"/>
          <p:cNvSpPr txBox="1">
            <a:spLocks noChangeArrowheads="1"/>
          </p:cNvSpPr>
          <p:nvPr/>
        </p:nvSpPr>
        <p:spPr bwMode="auto">
          <a:xfrm>
            <a:off x="2895600" y="1066800"/>
            <a:ext cx="354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fr-FR" b="1">
                <a:cs typeface="+mn-cs"/>
              </a:rPr>
              <a:t>Bidirectionnel à l</a:t>
            </a:r>
            <a:r>
              <a:rPr lang="ja-JP" altLang="fr-FR" b="1">
                <a:latin typeface="Arial"/>
                <a:cs typeface="+mn-cs"/>
              </a:rPr>
              <a:t>’</a:t>
            </a:r>
            <a:r>
              <a:rPr lang="fr-FR" b="1">
                <a:cs typeface="+mn-cs"/>
              </a:rPr>
              <a:t>alternat</a:t>
            </a:r>
          </a:p>
        </p:txBody>
      </p:sp>
      <p:sp>
        <p:nvSpPr>
          <p:cNvPr id="18446" name="AutoShape 14"/>
          <p:cNvSpPr>
            <a:spLocks noChangeArrowheads="1"/>
          </p:cNvSpPr>
          <p:nvPr/>
        </p:nvSpPr>
        <p:spPr bwMode="auto">
          <a:xfrm flipH="1">
            <a:off x="6477000" y="3276600"/>
            <a:ext cx="1079500" cy="485775"/>
          </a:xfrm>
          <a:prstGeom prst="rightArrow">
            <a:avLst>
              <a:gd name="adj1" fmla="val 50000"/>
              <a:gd name="adj2" fmla="val 55556"/>
            </a:avLst>
          </a:prstGeom>
          <a:solidFill>
            <a:srgbClr val="CC99FF"/>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0" tIns="0" rIns="0" bIns="0" anchor="ctr"/>
          <a:lstStyle/>
          <a:p>
            <a:pPr algn="ctr" eaLnBrk="0" hangingPunct="0">
              <a:defRPr/>
            </a:pPr>
            <a:r>
              <a:rPr lang="fr-FR" sz="1400" b="1">
                <a:cs typeface="+mn-cs"/>
              </a:rPr>
              <a:t>Source</a:t>
            </a:r>
          </a:p>
        </p:txBody>
      </p:sp>
      <p:sp>
        <p:nvSpPr>
          <p:cNvPr id="18447" name="AutoShape 15"/>
          <p:cNvSpPr>
            <a:spLocks noChangeArrowheads="1"/>
          </p:cNvSpPr>
          <p:nvPr/>
        </p:nvSpPr>
        <p:spPr bwMode="auto">
          <a:xfrm flipH="1">
            <a:off x="1438275" y="3276600"/>
            <a:ext cx="1079500" cy="485775"/>
          </a:xfrm>
          <a:prstGeom prst="rightArrow">
            <a:avLst>
              <a:gd name="adj1" fmla="val 50000"/>
              <a:gd name="adj2" fmla="val 55556"/>
            </a:avLst>
          </a:prstGeom>
          <a:solidFill>
            <a:srgbClr val="CC99FF"/>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0" tIns="0" rIns="0" bIns="0" anchor="ctr"/>
          <a:lstStyle/>
          <a:p>
            <a:pPr algn="ctr" eaLnBrk="0" hangingPunct="0">
              <a:defRPr/>
            </a:pPr>
            <a:r>
              <a:rPr lang="fr-FR" sz="1400" b="1">
                <a:cs typeface="+mn-cs"/>
              </a:rPr>
              <a:t>Destination</a:t>
            </a:r>
          </a:p>
        </p:txBody>
      </p:sp>
      <p:sp>
        <p:nvSpPr>
          <p:cNvPr id="18448" name="AutoShape 16"/>
          <p:cNvSpPr>
            <a:spLocks noChangeArrowheads="1"/>
          </p:cNvSpPr>
          <p:nvPr/>
        </p:nvSpPr>
        <p:spPr bwMode="auto">
          <a:xfrm>
            <a:off x="7620000" y="3048000"/>
            <a:ext cx="304800" cy="452438"/>
          </a:xfrm>
          <a:prstGeom prst="curvedLeftArrow">
            <a:avLst>
              <a:gd name="adj1" fmla="val 29688"/>
              <a:gd name="adj2" fmla="val 59375"/>
              <a:gd name="adj3" fmla="val 33333"/>
            </a:avLst>
          </a:prstGeom>
          <a:gradFill rotWithShape="0">
            <a:gsLst>
              <a:gs pos="0">
                <a:srgbClr val="FF99FF">
                  <a:gamma/>
                  <a:shade val="46275"/>
                  <a:invGamma/>
                </a:srgbClr>
              </a:gs>
              <a:gs pos="100000">
                <a:srgbClr val="FF99FF"/>
              </a:gs>
            </a:gsLst>
            <a:lin ang="54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449" name="AutoShape 17"/>
          <p:cNvSpPr>
            <a:spLocks noChangeArrowheads="1"/>
          </p:cNvSpPr>
          <p:nvPr/>
        </p:nvSpPr>
        <p:spPr bwMode="auto">
          <a:xfrm flipH="1" flipV="1">
            <a:off x="1066800" y="3048000"/>
            <a:ext cx="304800" cy="452438"/>
          </a:xfrm>
          <a:prstGeom prst="curvedLeftArrow">
            <a:avLst>
              <a:gd name="adj1" fmla="val 29688"/>
              <a:gd name="adj2" fmla="val 59375"/>
              <a:gd name="adj3" fmla="val 33333"/>
            </a:avLst>
          </a:prstGeom>
          <a:gradFill rotWithShape="0">
            <a:gsLst>
              <a:gs pos="0">
                <a:srgbClr val="FF99FF">
                  <a:gamma/>
                  <a:shade val="46275"/>
                  <a:invGamma/>
                </a:srgbClr>
              </a:gs>
              <a:gs pos="100000">
                <a:srgbClr val="FF99FF"/>
              </a:gs>
            </a:gsLst>
            <a:lin ang="54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450" name="Line 18"/>
          <p:cNvSpPr>
            <a:spLocks noChangeShapeType="1"/>
          </p:cNvSpPr>
          <p:nvPr/>
        </p:nvSpPr>
        <p:spPr bwMode="auto">
          <a:xfrm>
            <a:off x="4318000" y="2159000"/>
            <a:ext cx="1439863" cy="0"/>
          </a:xfrm>
          <a:prstGeom prst="line">
            <a:avLst/>
          </a:prstGeom>
          <a:noFill/>
          <a:ln w="38100" cap="sq">
            <a:solidFill>
              <a:srgbClr val="0066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8451" name="Line 19"/>
          <p:cNvSpPr>
            <a:spLocks noChangeShapeType="1"/>
          </p:cNvSpPr>
          <p:nvPr/>
        </p:nvSpPr>
        <p:spPr bwMode="auto">
          <a:xfrm flipH="1">
            <a:off x="2878138" y="2338388"/>
            <a:ext cx="1439862" cy="0"/>
          </a:xfrm>
          <a:prstGeom prst="line">
            <a:avLst/>
          </a:prstGeom>
          <a:noFill/>
          <a:ln w="38100" cap="sq">
            <a:solidFill>
              <a:srgbClr val="99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8452" name="Line 20"/>
          <p:cNvSpPr>
            <a:spLocks noChangeShapeType="1"/>
          </p:cNvSpPr>
          <p:nvPr/>
        </p:nvSpPr>
        <p:spPr bwMode="auto">
          <a:xfrm flipH="1">
            <a:off x="5757863" y="2338388"/>
            <a:ext cx="1439862" cy="0"/>
          </a:xfrm>
          <a:prstGeom prst="line">
            <a:avLst/>
          </a:prstGeom>
          <a:noFill/>
          <a:ln w="38100" cap="sq">
            <a:solidFill>
              <a:srgbClr val="99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8453" name="Text Box 21"/>
          <p:cNvSpPr txBox="1">
            <a:spLocks noChangeArrowheads="1"/>
          </p:cNvSpPr>
          <p:nvPr/>
        </p:nvSpPr>
        <p:spPr bwMode="auto">
          <a:xfrm>
            <a:off x="381000" y="5638800"/>
            <a:ext cx="5421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fr-FR" sz="2000">
                <a:cs typeface="+mn-cs"/>
              </a:rPr>
              <a:t>Temps de basculement de la liaison (Commutation)</a:t>
            </a:r>
          </a:p>
        </p:txBody>
      </p:sp>
      <p:sp>
        <p:nvSpPr>
          <p:cNvPr id="18454" name="Text Box 22"/>
          <p:cNvSpPr txBox="1">
            <a:spLocks noChangeArrowheads="1"/>
          </p:cNvSpPr>
          <p:nvPr/>
        </p:nvSpPr>
        <p:spPr bwMode="auto">
          <a:xfrm>
            <a:off x="381000" y="4800600"/>
            <a:ext cx="8277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C</a:t>
            </a:r>
            <a:r>
              <a:rPr lang="ja-JP" altLang="fr-FR" sz="2000">
                <a:latin typeface="Arial"/>
                <a:cs typeface="Times New Roman" charset="0"/>
              </a:rPr>
              <a:t>’</a:t>
            </a:r>
            <a:r>
              <a:rPr lang="fr-FR" sz="2000">
                <a:cs typeface="Times New Roman" charset="0"/>
              </a:rPr>
              <a:t>est une liaison bidirectionnelle, mais alternée. Cela signifie qu'un des équipements est émetteur quand l'autre est récepteur, et vice-versa.</a:t>
            </a:r>
            <a:r>
              <a:rPr lang="fr-FR" sz="2000">
                <a:cs typeface="+mn-cs"/>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2"/>
          <p:cNvSpPr>
            <a:spLocks noGrp="1"/>
          </p:cNvSpPr>
          <p:nvPr>
            <p:ph type="dt" sz="quarter" idx="10"/>
          </p:nvPr>
        </p:nvSpPr>
        <p:spPr/>
        <p:txBody>
          <a:bodyPr/>
          <a:lstStyle/>
          <a:p>
            <a:pPr>
              <a:defRPr/>
            </a:pPr>
            <a:r>
              <a:rPr lang="fr-FR"/>
              <a:t>© </a:t>
            </a:r>
            <a:fld id="{AD5E31F8-D0EE-9343-B6BA-77130C4A3EC0}" type="datetime1">
              <a:rPr lang="en-US" smtClean="0"/>
              <a:pPr>
                <a:defRPr/>
              </a:pPr>
              <a:t>23/03/17</a:t>
            </a:fld>
            <a:r>
              <a:rPr lang="fr-FR" smtClean="0"/>
              <a:t>,</a:t>
            </a:r>
            <a:endParaRPr lang="fr-FR"/>
          </a:p>
        </p:txBody>
      </p:sp>
      <p:sp>
        <p:nvSpPr>
          <p:cNvPr id="32"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33" name="Slide Number Placeholder 4"/>
          <p:cNvSpPr>
            <a:spLocks noGrp="1"/>
          </p:cNvSpPr>
          <p:nvPr>
            <p:ph type="sldNum" sz="quarter" idx="12"/>
          </p:nvPr>
        </p:nvSpPr>
        <p:spPr/>
        <p:txBody>
          <a:bodyPr/>
          <a:lstStyle/>
          <a:p>
            <a:pPr>
              <a:defRPr/>
            </a:pPr>
            <a:fld id="{0C6E44EB-E038-6A40-9E29-224C66BFA41C}" type="slidenum">
              <a:rPr lang="fr-FR"/>
              <a:pPr>
                <a:defRPr/>
              </a:pPr>
              <a:t>19</a:t>
            </a:fld>
            <a:endParaRPr lang="fr-FR"/>
          </a:p>
        </p:txBody>
      </p:sp>
      <p:sp>
        <p:nvSpPr>
          <p:cNvPr id="19458" name="Rectangle 2"/>
          <p:cNvSpPr>
            <a:spLocks noChangeArrowheads="1"/>
          </p:cNvSpPr>
          <p:nvPr/>
        </p:nvSpPr>
        <p:spPr bwMode="auto">
          <a:xfrm>
            <a:off x="612775" y="1943100"/>
            <a:ext cx="1439863" cy="1800225"/>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defRPr/>
            </a:pPr>
            <a:endParaRPr lang="en-US">
              <a:cs typeface="+mn-cs"/>
            </a:endParaRPr>
          </a:p>
        </p:txBody>
      </p:sp>
      <p:sp>
        <p:nvSpPr>
          <p:cNvPr id="19459" name="Rectangle 3"/>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P2P </a:t>
            </a:r>
            <a:r>
              <a:rPr lang="fr-FR" sz="4000" i="1" smtClean="0">
                <a:solidFill>
                  <a:schemeClr val="tx1"/>
                </a:solidFill>
                <a:cs typeface="+mj-cs"/>
              </a:rPr>
              <a:t>Dissymétrique</a:t>
            </a:r>
            <a:endParaRPr lang="fr-FR" sz="4000" i="1" baseline="-25000" smtClean="0">
              <a:solidFill>
                <a:schemeClr val="tx1"/>
              </a:solidFill>
              <a:cs typeface="+mj-cs"/>
            </a:endParaRPr>
          </a:p>
        </p:txBody>
      </p:sp>
      <p:sp>
        <p:nvSpPr>
          <p:cNvPr id="19460" name="Text Box 4"/>
          <p:cNvSpPr txBox="1">
            <a:spLocks noChangeAspect="1" noChangeArrowheads="1"/>
          </p:cNvSpPr>
          <p:nvPr/>
        </p:nvSpPr>
        <p:spPr bwMode="auto">
          <a:xfrm>
            <a:off x="647700" y="37338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Station </a:t>
            </a:r>
            <a:r>
              <a:rPr lang="fr-FR" sz="2000" b="1">
                <a:cs typeface="+mn-cs"/>
              </a:rPr>
              <a:t>A</a:t>
            </a:r>
          </a:p>
        </p:txBody>
      </p:sp>
      <p:sp>
        <p:nvSpPr>
          <p:cNvPr id="19461" name="Text Box 5"/>
          <p:cNvSpPr txBox="1">
            <a:spLocks noChangeAspect="1" noChangeArrowheads="1"/>
          </p:cNvSpPr>
          <p:nvPr/>
        </p:nvSpPr>
        <p:spPr bwMode="auto">
          <a:xfrm>
            <a:off x="7013575" y="37338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Station </a:t>
            </a:r>
            <a:r>
              <a:rPr lang="fr-FR" sz="2000" b="1">
                <a:cs typeface="+mn-cs"/>
              </a:rPr>
              <a:t>B</a:t>
            </a:r>
          </a:p>
        </p:txBody>
      </p:sp>
      <p:sp>
        <p:nvSpPr>
          <p:cNvPr id="19462" name="Text Box 6"/>
          <p:cNvSpPr txBox="1">
            <a:spLocks noChangeAspect="1" noChangeArrowheads="1"/>
          </p:cNvSpPr>
          <p:nvPr/>
        </p:nvSpPr>
        <p:spPr bwMode="auto">
          <a:xfrm>
            <a:off x="3952875" y="1798638"/>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Information</a:t>
            </a:r>
            <a:endParaRPr lang="fr-FR" sz="2000" b="1">
              <a:cs typeface="+mn-cs"/>
            </a:endParaRPr>
          </a:p>
        </p:txBody>
      </p:sp>
      <p:sp>
        <p:nvSpPr>
          <p:cNvPr id="19463" name="Rectangle 7"/>
          <p:cNvSpPr>
            <a:spLocks noChangeArrowheads="1"/>
          </p:cNvSpPr>
          <p:nvPr/>
        </p:nvSpPr>
        <p:spPr bwMode="auto">
          <a:xfrm>
            <a:off x="685800" y="2033588"/>
            <a:ext cx="360363"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S</a:t>
            </a:r>
          </a:p>
        </p:txBody>
      </p:sp>
      <p:sp>
        <p:nvSpPr>
          <p:cNvPr id="19464" name="Rectangle 8"/>
          <p:cNvSpPr>
            <a:spLocks noChangeArrowheads="1"/>
          </p:cNvSpPr>
          <p:nvPr/>
        </p:nvSpPr>
        <p:spPr bwMode="auto">
          <a:xfrm>
            <a:off x="685800" y="3238500"/>
            <a:ext cx="360363"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D</a:t>
            </a:r>
          </a:p>
        </p:txBody>
      </p:sp>
      <p:sp>
        <p:nvSpPr>
          <p:cNvPr id="19465" name="Oval 9"/>
          <p:cNvSpPr>
            <a:spLocks noChangeArrowheads="1"/>
          </p:cNvSpPr>
          <p:nvPr/>
        </p:nvSpPr>
        <p:spPr bwMode="auto">
          <a:xfrm>
            <a:off x="1752600" y="2112963"/>
            <a:ext cx="252413" cy="252412"/>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e</a:t>
            </a:r>
          </a:p>
        </p:txBody>
      </p:sp>
      <p:sp>
        <p:nvSpPr>
          <p:cNvPr id="19466" name="Oval 10"/>
          <p:cNvSpPr>
            <a:spLocks noChangeArrowheads="1"/>
          </p:cNvSpPr>
          <p:nvPr/>
        </p:nvSpPr>
        <p:spPr bwMode="auto">
          <a:xfrm>
            <a:off x="1752600" y="3317875"/>
            <a:ext cx="252413" cy="25241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r</a:t>
            </a:r>
          </a:p>
        </p:txBody>
      </p:sp>
      <p:cxnSp>
        <p:nvCxnSpPr>
          <p:cNvPr id="19467" name="AutoShape 11"/>
          <p:cNvCxnSpPr>
            <a:cxnSpLocks noChangeShapeType="1"/>
            <a:stCxn id="19463" idx="3"/>
            <a:endCxn id="19465" idx="2"/>
          </p:cNvCxnSpPr>
          <p:nvPr/>
        </p:nvCxnSpPr>
        <p:spPr bwMode="auto">
          <a:xfrm>
            <a:off x="1046163" y="2238375"/>
            <a:ext cx="706437" cy="1588"/>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68" name="AutoShape 12"/>
          <p:cNvCxnSpPr>
            <a:cxnSpLocks noChangeShapeType="1"/>
            <a:stCxn id="19466" idx="2"/>
            <a:endCxn id="19464" idx="3"/>
          </p:cNvCxnSpPr>
          <p:nvPr/>
        </p:nvCxnSpPr>
        <p:spPr bwMode="auto">
          <a:xfrm flipH="1" flipV="1">
            <a:off x="1046163" y="3443288"/>
            <a:ext cx="706437" cy="1587"/>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69" name="AutoShape 13"/>
          <p:cNvCxnSpPr>
            <a:cxnSpLocks noChangeShapeType="1"/>
            <a:stCxn id="19466" idx="1"/>
            <a:endCxn id="19463" idx="3"/>
          </p:cNvCxnSpPr>
          <p:nvPr/>
        </p:nvCxnSpPr>
        <p:spPr bwMode="auto">
          <a:xfrm flipH="1" flipV="1">
            <a:off x="1046163" y="2238375"/>
            <a:ext cx="742950" cy="1116013"/>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70" name="AutoShape 14"/>
          <p:cNvCxnSpPr>
            <a:cxnSpLocks noChangeShapeType="1"/>
            <a:stCxn id="19464" idx="3"/>
            <a:endCxn id="19465" idx="3"/>
          </p:cNvCxnSpPr>
          <p:nvPr/>
        </p:nvCxnSpPr>
        <p:spPr bwMode="auto">
          <a:xfrm flipV="1">
            <a:off x="1046163" y="2328863"/>
            <a:ext cx="742950" cy="1114425"/>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471" name="Rectangle 15"/>
          <p:cNvSpPr>
            <a:spLocks noChangeArrowheads="1"/>
          </p:cNvSpPr>
          <p:nvPr/>
        </p:nvSpPr>
        <p:spPr bwMode="auto">
          <a:xfrm>
            <a:off x="6942138" y="1943100"/>
            <a:ext cx="1439862" cy="1800225"/>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defRPr/>
            </a:pPr>
            <a:endParaRPr lang="en-US">
              <a:cs typeface="+mn-cs"/>
            </a:endParaRPr>
          </a:p>
        </p:txBody>
      </p:sp>
      <p:sp>
        <p:nvSpPr>
          <p:cNvPr id="19472" name="Rectangle 16"/>
          <p:cNvSpPr>
            <a:spLocks noChangeArrowheads="1"/>
          </p:cNvSpPr>
          <p:nvPr/>
        </p:nvSpPr>
        <p:spPr bwMode="auto">
          <a:xfrm>
            <a:off x="7945438" y="3238500"/>
            <a:ext cx="360362"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S</a:t>
            </a:r>
          </a:p>
        </p:txBody>
      </p:sp>
      <p:sp>
        <p:nvSpPr>
          <p:cNvPr id="19473" name="Rectangle 17"/>
          <p:cNvSpPr>
            <a:spLocks noChangeArrowheads="1"/>
          </p:cNvSpPr>
          <p:nvPr/>
        </p:nvSpPr>
        <p:spPr bwMode="auto">
          <a:xfrm>
            <a:off x="7945438" y="2033588"/>
            <a:ext cx="360362"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D</a:t>
            </a:r>
          </a:p>
        </p:txBody>
      </p:sp>
      <p:sp>
        <p:nvSpPr>
          <p:cNvPr id="19474" name="Oval 18"/>
          <p:cNvSpPr>
            <a:spLocks noChangeArrowheads="1"/>
          </p:cNvSpPr>
          <p:nvPr/>
        </p:nvSpPr>
        <p:spPr bwMode="auto">
          <a:xfrm>
            <a:off x="7010400" y="3317875"/>
            <a:ext cx="252413" cy="25241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e</a:t>
            </a:r>
          </a:p>
        </p:txBody>
      </p:sp>
      <p:sp>
        <p:nvSpPr>
          <p:cNvPr id="19475" name="Oval 19"/>
          <p:cNvSpPr>
            <a:spLocks noChangeArrowheads="1"/>
          </p:cNvSpPr>
          <p:nvPr/>
        </p:nvSpPr>
        <p:spPr bwMode="auto">
          <a:xfrm>
            <a:off x="7010400" y="2112963"/>
            <a:ext cx="252413" cy="252412"/>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r</a:t>
            </a:r>
          </a:p>
        </p:txBody>
      </p:sp>
      <p:cxnSp>
        <p:nvCxnSpPr>
          <p:cNvPr id="19476" name="AutoShape 20"/>
          <p:cNvCxnSpPr>
            <a:cxnSpLocks noChangeShapeType="1"/>
            <a:stCxn id="19475" idx="6"/>
            <a:endCxn id="19473" idx="1"/>
          </p:cNvCxnSpPr>
          <p:nvPr/>
        </p:nvCxnSpPr>
        <p:spPr bwMode="auto">
          <a:xfrm flipV="1">
            <a:off x="7262813" y="2238375"/>
            <a:ext cx="682625" cy="1588"/>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73" idx="1"/>
            <a:endCxn id="19474" idx="7"/>
          </p:cNvCxnSpPr>
          <p:nvPr/>
        </p:nvCxnSpPr>
        <p:spPr bwMode="auto">
          <a:xfrm flipH="1">
            <a:off x="7226300" y="2238375"/>
            <a:ext cx="719138" cy="1116013"/>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78" name="AutoShape 22"/>
          <p:cNvCxnSpPr>
            <a:cxnSpLocks noChangeShapeType="1"/>
            <a:stCxn id="19475" idx="5"/>
            <a:endCxn id="19472" idx="1"/>
          </p:cNvCxnSpPr>
          <p:nvPr/>
        </p:nvCxnSpPr>
        <p:spPr bwMode="auto">
          <a:xfrm>
            <a:off x="7226300" y="2328863"/>
            <a:ext cx="719138" cy="1114425"/>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79" name="AutoShape 23"/>
          <p:cNvCxnSpPr>
            <a:cxnSpLocks noChangeShapeType="1"/>
            <a:stCxn id="19472" idx="1"/>
            <a:endCxn id="19474" idx="6"/>
          </p:cNvCxnSpPr>
          <p:nvPr/>
        </p:nvCxnSpPr>
        <p:spPr bwMode="auto">
          <a:xfrm flipH="1">
            <a:off x="7262813" y="3443288"/>
            <a:ext cx="682625" cy="1587"/>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80" name="AutoShape 24"/>
          <p:cNvCxnSpPr>
            <a:cxnSpLocks noChangeShapeType="1"/>
            <a:stCxn id="19465" idx="0"/>
            <a:endCxn id="19475" idx="0"/>
          </p:cNvCxnSpPr>
          <p:nvPr/>
        </p:nvCxnSpPr>
        <p:spPr bwMode="auto">
          <a:xfrm>
            <a:off x="1879600" y="2112963"/>
            <a:ext cx="5257800" cy="0"/>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81" name="AutoShape 25"/>
          <p:cNvCxnSpPr>
            <a:cxnSpLocks noChangeShapeType="1"/>
            <a:stCxn id="19465" idx="4"/>
            <a:endCxn id="19475" idx="4"/>
          </p:cNvCxnSpPr>
          <p:nvPr/>
        </p:nvCxnSpPr>
        <p:spPr bwMode="auto">
          <a:xfrm>
            <a:off x="1879600" y="2365375"/>
            <a:ext cx="5257800" cy="0"/>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82" name="AutoShape 26"/>
          <p:cNvCxnSpPr>
            <a:cxnSpLocks noChangeShapeType="1"/>
            <a:stCxn id="19474" idx="0"/>
            <a:endCxn id="19466" idx="0"/>
          </p:cNvCxnSpPr>
          <p:nvPr/>
        </p:nvCxnSpPr>
        <p:spPr bwMode="auto">
          <a:xfrm flipH="1">
            <a:off x="1879600" y="3317875"/>
            <a:ext cx="5257800" cy="0"/>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83" name="AutoShape 27"/>
          <p:cNvCxnSpPr>
            <a:cxnSpLocks noChangeShapeType="1"/>
            <a:stCxn id="19474" idx="4"/>
            <a:endCxn id="19466" idx="4"/>
          </p:cNvCxnSpPr>
          <p:nvPr/>
        </p:nvCxnSpPr>
        <p:spPr bwMode="auto">
          <a:xfrm flipH="1">
            <a:off x="1879600" y="3570288"/>
            <a:ext cx="5257800" cy="0"/>
          </a:xfrm>
          <a:prstGeom prst="straightConnector1">
            <a:avLst/>
          </a:prstGeom>
          <a:noFill/>
          <a:ln w="19050">
            <a:solidFill>
              <a:srgbClr val="0033CC"/>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484" name="Text Box 28"/>
          <p:cNvSpPr txBox="1">
            <a:spLocks noChangeAspect="1" noChangeArrowheads="1"/>
          </p:cNvSpPr>
          <p:nvPr/>
        </p:nvSpPr>
        <p:spPr bwMode="auto">
          <a:xfrm>
            <a:off x="2286000" y="23622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solidFill>
                  <a:srgbClr val="B2B2B2"/>
                </a:solidFill>
                <a:cs typeface="+mn-cs"/>
              </a:rPr>
              <a:t>Invitation à émettre &amp; Accusé de réception</a:t>
            </a:r>
            <a:endParaRPr lang="fr-FR" sz="2000" b="1">
              <a:solidFill>
                <a:srgbClr val="B2B2B2"/>
              </a:solidFill>
              <a:cs typeface="+mn-cs"/>
            </a:endParaRPr>
          </a:p>
        </p:txBody>
      </p:sp>
      <p:sp>
        <p:nvSpPr>
          <p:cNvPr id="19485" name="Text Box 29"/>
          <p:cNvSpPr txBox="1">
            <a:spLocks noChangeAspect="1" noChangeArrowheads="1"/>
          </p:cNvSpPr>
          <p:nvPr/>
        </p:nvSpPr>
        <p:spPr bwMode="auto">
          <a:xfrm>
            <a:off x="3505200" y="2986088"/>
            <a:ext cx="211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Accusé de réception</a:t>
            </a:r>
            <a:endParaRPr lang="fr-FR" sz="2000" b="1">
              <a:cs typeface="+mn-cs"/>
            </a:endParaRPr>
          </a:p>
        </p:txBody>
      </p:sp>
      <p:sp>
        <p:nvSpPr>
          <p:cNvPr id="19486" name="Text Box 30"/>
          <p:cNvSpPr txBox="1">
            <a:spLocks noChangeAspect="1" noChangeArrowheads="1"/>
          </p:cNvSpPr>
          <p:nvPr/>
        </p:nvSpPr>
        <p:spPr bwMode="auto">
          <a:xfrm>
            <a:off x="3952875" y="35814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solidFill>
                  <a:srgbClr val="B2B2B2"/>
                </a:solidFill>
                <a:cs typeface="+mn-cs"/>
              </a:rPr>
              <a:t>Information</a:t>
            </a:r>
            <a:endParaRPr lang="fr-FR" sz="2000" b="1">
              <a:solidFill>
                <a:srgbClr val="B2B2B2"/>
              </a:solidFill>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fr-FR"/>
              <a:t>© </a:t>
            </a:r>
            <a:fld id="{816520A1-6C26-D946-A6EB-D98F88A9D9B3}" type="datetime1">
              <a:rPr lang="en-US" smtClean="0"/>
              <a:pPr>
                <a:defRPr/>
              </a:pPr>
              <a:t>23/03/17</a:t>
            </a:fld>
            <a:r>
              <a:rPr lang="fr-FR" smtClean="0"/>
              <a:t>, </a:t>
            </a:r>
            <a:endParaRPr lang="fr-FR"/>
          </a:p>
        </p:txBody>
      </p:sp>
      <p:sp>
        <p:nvSpPr>
          <p:cNvPr id="5" name="Footer Placeholder 3"/>
          <p:cNvSpPr>
            <a:spLocks noGrp="1"/>
          </p:cNvSpPr>
          <p:nvPr>
            <p:ph type="ftr" sz="quarter" idx="11"/>
          </p:nvPr>
        </p:nvSpPr>
        <p:spPr/>
        <p:txBody>
          <a:bodyPr/>
          <a:lstStyle/>
          <a:p>
            <a:pPr>
              <a:defRPr/>
            </a:pPr>
            <a:r>
              <a:rPr lang="fr-FR"/>
              <a:t>Georgios Arhodakis - Université Paris 8</a:t>
            </a:r>
            <a:endParaRPr lang="fr-FR" dirty="0"/>
          </a:p>
        </p:txBody>
      </p:sp>
      <p:sp>
        <p:nvSpPr>
          <p:cNvPr id="6" name="Slide Number Placeholder 4"/>
          <p:cNvSpPr>
            <a:spLocks noGrp="1"/>
          </p:cNvSpPr>
          <p:nvPr>
            <p:ph type="sldNum" sz="quarter" idx="12"/>
          </p:nvPr>
        </p:nvSpPr>
        <p:spPr/>
        <p:txBody>
          <a:bodyPr/>
          <a:lstStyle/>
          <a:p>
            <a:pPr>
              <a:defRPr/>
            </a:pPr>
            <a:fld id="{1A6CABEB-72B9-8A44-A52B-C78B056DC6DC}" type="slidenum">
              <a:rPr lang="fr-FR"/>
              <a:pPr>
                <a:defRPr/>
              </a:pPr>
              <a:t>2</a:t>
            </a:fld>
            <a:endParaRPr lang="fr-FR"/>
          </a:p>
        </p:txBody>
      </p:sp>
      <p:sp>
        <p:nvSpPr>
          <p:cNvPr id="52226" name="Rectangle 2"/>
          <p:cNvSpPr>
            <a:spLocks noGrp="1" noChangeArrowheads="1"/>
          </p:cNvSpPr>
          <p:nvPr>
            <p:ph type="title"/>
          </p:nvPr>
        </p:nvSpPr>
        <p:spPr>
          <a:xfrm>
            <a:off x="762000" y="0"/>
            <a:ext cx="7620000" cy="1292225"/>
          </a:xfrm>
        </p:spPr>
        <p:txBody>
          <a:bodyPr lIns="72000" tIns="36000" rIns="72000" bIns="36000">
            <a:spAutoFit/>
          </a:bodyPr>
          <a:lstStyle/>
          <a:p>
            <a:pPr eaLnBrk="1" hangingPunct="1">
              <a:defRPr/>
            </a:pPr>
            <a:r>
              <a:rPr lang="fr-FR" sz="4000" b="1" smtClean="0">
                <a:solidFill>
                  <a:srgbClr val="FF3300"/>
                </a:solidFill>
                <a:effectLst>
                  <a:outerShdw blurRad="38100" dist="38100" dir="2700000" algn="tl">
                    <a:srgbClr val="DDDDDD"/>
                  </a:outerShdw>
                </a:effectLst>
                <a:cs typeface="+mj-cs"/>
              </a:rPr>
              <a:t>Cette présentation est tout à fait librement réutilisable !</a:t>
            </a:r>
          </a:p>
        </p:txBody>
      </p:sp>
      <p:sp>
        <p:nvSpPr>
          <p:cNvPr id="52227" name="Rectangle 3"/>
          <p:cNvSpPr>
            <a:spLocks noGrp="1" noChangeArrowheads="1"/>
          </p:cNvSpPr>
          <p:nvPr>
            <p:ph type="body" idx="4294967295"/>
          </p:nvPr>
        </p:nvSpPr>
        <p:spPr>
          <a:xfrm>
            <a:off x="179388" y="1438275"/>
            <a:ext cx="8736012" cy="4362450"/>
          </a:xfrm>
        </p:spPr>
        <p:txBody>
          <a:bodyPr lIns="72000" tIns="36000" rIns="72000" bIns="36000" anchor="ctr">
            <a:spAutoFit/>
          </a:bodyPr>
          <a:lstStyle/>
          <a:p>
            <a:pPr marL="0" indent="0" algn="just" eaLnBrk="1" hangingPunct="1">
              <a:buFontTx/>
              <a:buNone/>
              <a:defRPr/>
            </a:pPr>
            <a:r>
              <a:rPr lang="fr-FR" sz="1800" dirty="0" smtClean="0">
                <a:solidFill>
                  <a:srgbClr val="000000"/>
                </a:solidFill>
                <a:cs typeface="+mn-cs"/>
              </a:rPr>
              <a:t>Ce support est constitué de la reproduction de documents utilisés pendant le cours; il ne prétend en aucune manière à l'exhaustivité et n'est destiné à être utilisé que comme une illustration dans le cadre du cours correspondant.</a:t>
            </a:r>
          </a:p>
          <a:p>
            <a:pPr marL="0" indent="0" algn="just" eaLnBrk="1" hangingPunct="1">
              <a:buFontTx/>
              <a:buNone/>
              <a:defRPr/>
            </a:pPr>
            <a:r>
              <a:rPr lang="fr-FR" sz="1800" smtClean="0">
                <a:solidFill>
                  <a:srgbClr val="000000"/>
                </a:solidFill>
                <a:cs typeface="+mn-cs"/>
              </a:rPr>
              <a:t>En tant que support de cours, ce document ne constitue pas une référence formelle et peut contenir des erreurs; ce support n'a notamment pas vocation à remplacer les normes, standards et autres spécifications techniques.</a:t>
            </a:r>
          </a:p>
          <a:p>
            <a:pPr marL="0" indent="0" algn="just" eaLnBrk="1" hangingPunct="1">
              <a:buFontTx/>
              <a:buNone/>
              <a:defRPr/>
            </a:pPr>
            <a:r>
              <a:rPr lang="fr-FR" sz="1800" dirty="0" smtClean="0">
                <a:solidFill>
                  <a:srgbClr val="000000"/>
                </a:solidFill>
                <a:cs typeface="+mn-cs"/>
              </a:rPr>
              <a:t>Ce support peut être réutilisé:</a:t>
            </a:r>
          </a:p>
          <a:p>
            <a:pPr marL="857250" lvl="1" algn="just" eaLnBrk="1" hangingPunct="1">
              <a:buFontTx/>
              <a:buNone/>
              <a:defRPr/>
            </a:pPr>
            <a:r>
              <a:rPr lang="fr-FR" sz="1800" dirty="0" smtClean="0">
                <a:solidFill>
                  <a:srgbClr val="000000"/>
                </a:solidFill>
              </a:rPr>
              <a:t>- Soit en l</a:t>
            </a:r>
            <a:r>
              <a:rPr lang="ja-JP" altLang="fr-FR" sz="1800" dirty="0" smtClean="0">
                <a:solidFill>
                  <a:srgbClr val="000000"/>
                </a:solidFill>
                <a:latin typeface="Arial"/>
              </a:rPr>
              <a:t>’</a:t>
            </a:r>
            <a:r>
              <a:rPr lang="fr-FR" sz="1800" dirty="0" smtClean="0">
                <a:solidFill>
                  <a:srgbClr val="000000"/>
                </a:solidFill>
              </a:rPr>
              <a:t>état;</a:t>
            </a:r>
          </a:p>
          <a:p>
            <a:pPr marL="857250" lvl="1" algn="just" eaLnBrk="1" hangingPunct="1">
              <a:buFontTx/>
              <a:buNone/>
              <a:defRPr/>
            </a:pPr>
            <a:r>
              <a:rPr lang="fr-FR" sz="1800" dirty="0" smtClean="0">
                <a:solidFill>
                  <a:srgbClr val="000000"/>
                </a:solidFill>
              </a:rPr>
              <a:t>- Soit en l</a:t>
            </a:r>
            <a:r>
              <a:rPr lang="ja-JP" altLang="fr-FR" sz="1800" dirty="0" smtClean="0">
                <a:solidFill>
                  <a:srgbClr val="000000"/>
                </a:solidFill>
                <a:latin typeface="Arial"/>
              </a:rPr>
              <a:t>’</a:t>
            </a:r>
            <a:r>
              <a:rPr lang="fr-FR" sz="1800" dirty="0" smtClean="0">
                <a:solidFill>
                  <a:srgbClr val="000000"/>
                </a:solidFill>
              </a:rPr>
              <a:t>état en modifiant le masque;</a:t>
            </a:r>
          </a:p>
          <a:p>
            <a:pPr marL="857250" lvl="1" algn="just" eaLnBrk="1" hangingPunct="1">
              <a:buFontTx/>
              <a:buNone/>
              <a:defRPr/>
            </a:pPr>
            <a:r>
              <a:rPr lang="fr-FR" sz="1800" dirty="0" smtClean="0">
                <a:solidFill>
                  <a:srgbClr val="000000"/>
                </a:solidFill>
              </a:rPr>
              <a:t>- Soit en modifiant les visuels;</a:t>
            </a:r>
          </a:p>
          <a:p>
            <a:pPr marL="0" indent="0" algn="just" eaLnBrk="1" hangingPunct="1">
              <a:buFontTx/>
              <a:buNone/>
              <a:defRPr/>
            </a:pPr>
            <a:r>
              <a:rPr lang="fr-FR" sz="1800" dirty="0" smtClean="0">
                <a:solidFill>
                  <a:srgbClr val="000000"/>
                </a:solidFill>
                <a:cs typeface="+mn-cs"/>
              </a:rPr>
              <a:t>Il y a d</a:t>
            </a:r>
            <a:r>
              <a:rPr lang="ja-JP" altLang="fr-FR" sz="1800" dirty="0" smtClean="0">
                <a:solidFill>
                  <a:srgbClr val="000000"/>
                </a:solidFill>
                <a:latin typeface="Arial"/>
                <a:cs typeface="+mn-cs"/>
              </a:rPr>
              <a:t>’</a:t>
            </a:r>
            <a:r>
              <a:rPr lang="fr-FR" sz="1800" dirty="0" smtClean="0">
                <a:solidFill>
                  <a:srgbClr val="000000"/>
                </a:solidFill>
                <a:cs typeface="+mn-cs"/>
              </a:rPr>
              <a:t>autant moins de « </a:t>
            </a:r>
            <a:r>
              <a:rPr lang="fr-FR" sz="1800" b="1" i="1" dirty="0" smtClean="0">
                <a:solidFill>
                  <a:srgbClr val="000000"/>
                </a:solidFill>
                <a:cs typeface="+mn-cs"/>
              </a:rPr>
              <a:t>copyright</a:t>
            </a:r>
            <a:r>
              <a:rPr lang="fr-FR" sz="1800" dirty="0" smtClean="0">
                <a:solidFill>
                  <a:srgbClr val="000000"/>
                </a:solidFill>
                <a:cs typeface="+mn-cs"/>
              </a:rPr>
              <a:t> » que j</a:t>
            </a:r>
            <a:r>
              <a:rPr lang="ja-JP" altLang="fr-FR" sz="1800" dirty="0" smtClean="0">
                <a:solidFill>
                  <a:srgbClr val="000000"/>
                </a:solidFill>
                <a:latin typeface="Arial"/>
                <a:cs typeface="+mn-cs"/>
              </a:rPr>
              <a:t>’</a:t>
            </a:r>
            <a:r>
              <a:rPr lang="fr-FR" sz="1800" dirty="0" smtClean="0">
                <a:solidFill>
                  <a:srgbClr val="000000"/>
                </a:solidFill>
                <a:cs typeface="+mn-cs"/>
              </a:rPr>
              <a:t>ai moi-même cherché à droite ou à gauche l</a:t>
            </a:r>
            <a:r>
              <a:rPr lang="ja-JP" altLang="fr-FR" sz="1800" dirty="0" smtClean="0">
                <a:solidFill>
                  <a:srgbClr val="000000"/>
                </a:solidFill>
                <a:latin typeface="Arial"/>
                <a:cs typeface="+mn-cs"/>
              </a:rPr>
              <a:t>’</a:t>
            </a:r>
            <a:r>
              <a:rPr lang="fr-FR" sz="1800" dirty="0" smtClean="0">
                <a:solidFill>
                  <a:srgbClr val="000000"/>
                </a:solidFill>
                <a:cs typeface="+mn-cs"/>
              </a:rPr>
              <a:t>idée pour le dessin de certains de ces visuels.</a:t>
            </a:r>
          </a:p>
          <a:p>
            <a:pPr marL="0" indent="0" algn="just" eaLnBrk="1" hangingPunct="1">
              <a:buFontTx/>
              <a:buNone/>
              <a:defRPr/>
            </a:pPr>
            <a:endParaRPr lang="fr-FR" sz="1800" dirty="0" smtClean="0">
              <a:solidFill>
                <a:srgbClr val="000000"/>
              </a:solidFill>
              <a:cs typeface="+mn-cs"/>
            </a:endParaRPr>
          </a:p>
          <a:p>
            <a:pPr marL="0" indent="0" algn="just" eaLnBrk="1" hangingPunct="1">
              <a:buFontTx/>
              <a:buNone/>
              <a:defRPr/>
            </a:pPr>
            <a:r>
              <a:rPr lang="fr-FR" sz="1800" dirty="0" smtClean="0">
                <a:solidFill>
                  <a:srgbClr val="000000"/>
                </a:solidFill>
                <a:effectLst>
                  <a:outerShdw blurRad="38100" dist="38100" dir="2700000" algn="tl">
                    <a:srgbClr val="DDDDDD"/>
                  </a:outerShdw>
                </a:effectLst>
                <a:cs typeface="+mn-cs"/>
              </a:rPr>
              <a:t>Les marques déposées citées sont la propriété de leurs propriétaires respectifs.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2"/>
          <p:cNvSpPr>
            <a:spLocks noGrp="1"/>
          </p:cNvSpPr>
          <p:nvPr>
            <p:ph type="dt" sz="quarter" idx="10"/>
          </p:nvPr>
        </p:nvSpPr>
        <p:spPr/>
        <p:txBody>
          <a:bodyPr/>
          <a:lstStyle/>
          <a:p>
            <a:pPr>
              <a:defRPr/>
            </a:pPr>
            <a:r>
              <a:rPr lang="fr-FR"/>
              <a:t>© </a:t>
            </a:r>
            <a:fld id="{FFB0A3F0-4867-6748-B19D-E6CE538D044F}" type="datetime1">
              <a:rPr lang="en-US" smtClean="0"/>
              <a:pPr>
                <a:defRPr/>
              </a:pPr>
              <a:t>23/03/17</a:t>
            </a:fld>
            <a:r>
              <a:rPr lang="fr-FR" smtClean="0"/>
              <a:t>,</a:t>
            </a:r>
            <a:endParaRPr lang="fr-FR"/>
          </a:p>
        </p:txBody>
      </p:sp>
      <p:sp>
        <p:nvSpPr>
          <p:cNvPr id="21"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2" name="Slide Number Placeholder 4"/>
          <p:cNvSpPr>
            <a:spLocks noGrp="1"/>
          </p:cNvSpPr>
          <p:nvPr>
            <p:ph type="sldNum" sz="quarter" idx="12"/>
          </p:nvPr>
        </p:nvSpPr>
        <p:spPr/>
        <p:txBody>
          <a:bodyPr/>
          <a:lstStyle/>
          <a:p>
            <a:pPr>
              <a:defRPr/>
            </a:pPr>
            <a:fld id="{18160833-E631-6947-BEC1-2A089C7DE75E}" type="slidenum">
              <a:rPr lang="fr-FR"/>
              <a:pPr>
                <a:defRPr/>
              </a:pPr>
              <a:t>20</a:t>
            </a:fld>
            <a:endParaRPr lang="fr-FR"/>
          </a:p>
        </p:txBody>
      </p:sp>
      <p:sp>
        <p:nvSpPr>
          <p:cNvPr id="20482" name="Rectangle 2"/>
          <p:cNvSpPr>
            <a:spLocks noChangeArrowheads="1"/>
          </p:cNvSpPr>
          <p:nvPr/>
        </p:nvSpPr>
        <p:spPr bwMode="auto">
          <a:xfrm>
            <a:off x="358775"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lstStyle/>
          <a:p>
            <a:pPr algn="ctr" eaLnBrk="0" hangingPunct="0">
              <a:defRPr/>
            </a:pPr>
            <a:r>
              <a:rPr lang="fr-FR" sz="2000">
                <a:cs typeface="+mn-cs"/>
              </a:rPr>
              <a:t>ETTD</a:t>
            </a:r>
          </a:p>
        </p:txBody>
      </p:sp>
      <p:sp>
        <p:nvSpPr>
          <p:cNvPr id="20483" name="Rectangle 3"/>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PàP </a:t>
            </a:r>
            <a:r>
              <a:rPr lang="fr-FR" sz="4000" i="1" smtClean="0">
                <a:solidFill>
                  <a:schemeClr val="tx1"/>
                </a:solidFill>
                <a:cs typeface="Times New Roman" charset="0"/>
              </a:rPr>
              <a:t>Full-</a:t>
            </a:r>
            <a:r>
              <a:rPr lang="fr-FR" sz="4000" i="1" smtClean="0">
                <a:solidFill>
                  <a:schemeClr val="tx1"/>
                </a:solidFill>
                <a:cs typeface="+mj-cs"/>
              </a:rPr>
              <a:t>Duplex</a:t>
            </a:r>
            <a:endParaRPr lang="fr-FR" sz="4000" i="1" baseline="-25000" smtClean="0">
              <a:solidFill>
                <a:schemeClr val="tx1"/>
              </a:solidFill>
              <a:cs typeface="+mj-cs"/>
            </a:endParaRPr>
          </a:p>
        </p:txBody>
      </p:sp>
      <p:sp>
        <p:nvSpPr>
          <p:cNvPr id="20484" name="Text Box 4"/>
          <p:cNvSpPr txBox="1">
            <a:spLocks noChangeArrowheads="1"/>
          </p:cNvSpPr>
          <p:nvPr/>
        </p:nvSpPr>
        <p:spPr bwMode="auto">
          <a:xfrm>
            <a:off x="358775" y="3962400"/>
            <a:ext cx="9715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Station </a:t>
            </a:r>
            <a:r>
              <a:rPr lang="fr-FR" sz="2000" b="1">
                <a:cs typeface="+mn-cs"/>
              </a:rPr>
              <a:t>A</a:t>
            </a:r>
          </a:p>
        </p:txBody>
      </p:sp>
      <p:sp>
        <p:nvSpPr>
          <p:cNvPr id="20485" name="Text Box 5"/>
          <p:cNvSpPr txBox="1">
            <a:spLocks noChangeArrowheads="1"/>
          </p:cNvSpPr>
          <p:nvPr/>
        </p:nvSpPr>
        <p:spPr bwMode="auto">
          <a:xfrm>
            <a:off x="7556500" y="3962400"/>
            <a:ext cx="9715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Station </a:t>
            </a:r>
            <a:r>
              <a:rPr lang="fr-FR" sz="2000" b="1">
                <a:cs typeface="+mn-cs"/>
              </a:rPr>
              <a:t>B</a:t>
            </a:r>
          </a:p>
        </p:txBody>
      </p:sp>
      <p:sp>
        <p:nvSpPr>
          <p:cNvPr id="20486" name="Rectangle 6"/>
          <p:cNvSpPr>
            <a:spLocks noChangeArrowheads="1"/>
          </p:cNvSpPr>
          <p:nvPr/>
        </p:nvSpPr>
        <p:spPr bwMode="auto">
          <a:xfrm>
            <a:off x="7556500"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lstStyle/>
          <a:p>
            <a:pPr algn="ctr" eaLnBrk="0" hangingPunct="0">
              <a:defRPr/>
            </a:pPr>
            <a:r>
              <a:rPr lang="fr-FR" sz="2000">
                <a:cs typeface="+mn-cs"/>
              </a:rPr>
              <a:t>ETTD</a:t>
            </a:r>
          </a:p>
        </p:txBody>
      </p:sp>
      <p:sp>
        <p:nvSpPr>
          <p:cNvPr id="20487" name="Rectangle 7"/>
          <p:cNvSpPr>
            <a:spLocks noChangeArrowheads="1"/>
          </p:cNvSpPr>
          <p:nvPr/>
        </p:nvSpPr>
        <p:spPr bwMode="auto">
          <a:xfrm>
            <a:off x="2517775"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lgn="ctr" eaLnBrk="0" hangingPunct="0">
              <a:defRPr/>
            </a:pPr>
            <a:r>
              <a:rPr lang="fr-FR" sz="2000">
                <a:cs typeface="+mn-cs"/>
              </a:rPr>
              <a:t>ETCD</a:t>
            </a:r>
          </a:p>
        </p:txBody>
      </p:sp>
      <p:sp>
        <p:nvSpPr>
          <p:cNvPr id="20488" name="Rectangle 8"/>
          <p:cNvSpPr>
            <a:spLocks noChangeArrowheads="1"/>
          </p:cNvSpPr>
          <p:nvPr/>
        </p:nvSpPr>
        <p:spPr bwMode="auto">
          <a:xfrm>
            <a:off x="5397500" y="2743200"/>
            <a:ext cx="1079500" cy="1079500"/>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lgn="ctr" eaLnBrk="0" hangingPunct="0">
              <a:defRPr/>
            </a:pPr>
            <a:r>
              <a:rPr lang="fr-FR" sz="2000">
                <a:cs typeface="+mn-cs"/>
              </a:rPr>
              <a:t>ETCD</a:t>
            </a:r>
          </a:p>
        </p:txBody>
      </p:sp>
      <p:sp>
        <p:nvSpPr>
          <p:cNvPr id="20489" name="AutoShape 9"/>
          <p:cNvSpPr>
            <a:spLocks noChangeArrowheads="1"/>
          </p:cNvSpPr>
          <p:nvPr/>
        </p:nvSpPr>
        <p:spPr bwMode="auto">
          <a:xfrm>
            <a:off x="1438275" y="2819400"/>
            <a:ext cx="1079500" cy="485775"/>
          </a:xfrm>
          <a:prstGeom prst="rightArrow">
            <a:avLst>
              <a:gd name="adj1" fmla="val 50000"/>
              <a:gd name="adj2" fmla="val 55556"/>
            </a:avLst>
          </a:prstGeom>
          <a:solidFill>
            <a:srgbClr val="9999FF"/>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0" tIns="0" rIns="0" bIns="0" anchor="ctr"/>
          <a:lstStyle/>
          <a:p>
            <a:pPr algn="ctr" eaLnBrk="0" hangingPunct="0">
              <a:defRPr/>
            </a:pPr>
            <a:r>
              <a:rPr lang="fr-FR" sz="1400" b="1">
                <a:cs typeface="+mn-cs"/>
              </a:rPr>
              <a:t>Source</a:t>
            </a:r>
          </a:p>
        </p:txBody>
      </p:sp>
      <p:sp>
        <p:nvSpPr>
          <p:cNvPr id="20490" name="AutoShape 10"/>
          <p:cNvSpPr>
            <a:spLocks noChangeArrowheads="1"/>
          </p:cNvSpPr>
          <p:nvPr/>
        </p:nvSpPr>
        <p:spPr bwMode="auto">
          <a:xfrm>
            <a:off x="6477000" y="2819400"/>
            <a:ext cx="1079500" cy="485775"/>
          </a:xfrm>
          <a:prstGeom prst="rightArrow">
            <a:avLst>
              <a:gd name="adj1" fmla="val 50000"/>
              <a:gd name="adj2" fmla="val 55556"/>
            </a:avLst>
          </a:prstGeom>
          <a:solidFill>
            <a:srgbClr val="9999FF"/>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0" tIns="0" rIns="0" bIns="0" anchor="ctr"/>
          <a:lstStyle/>
          <a:p>
            <a:pPr algn="ctr" eaLnBrk="0" hangingPunct="0">
              <a:defRPr/>
            </a:pPr>
            <a:r>
              <a:rPr lang="fr-FR" sz="1400" b="1">
                <a:cs typeface="+mn-cs"/>
              </a:rPr>
              <a:t>Destination</a:t>
            </a:r>
          </a:p>
        </p:txBody>
      </p:sp>
      <p:cxnSp>
        <p:nvCxnSpPr>
          <p:cNvPr id="20491" name="AutoShape 11"/>
          <p:cNvCxnSpPr>
            <a:cxnSpLocks noChangeShapeType="1"/>
            <a:stCxn id="20487" idx="3"/>
            <a:endCxn id="20488" idx="1"/>
          </p:cNvCxnSpPr>
          <p:nvPr/>
        </p:nvCxnSpPr>
        <p:spPr bwMode="auto">
          <a:xfrm>
            <a:off x="3597275" y="3282950"/>
            <a:ext cx="1800225" cy="0"/>
          </a:xfrm>
          <a:prstGeom prst="straightConnector1">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492" name="Line 12"/>
          <p:cNvSpPr>
            <a:spLocks noChangeShapeType="1"/>
          </p:cNvSpPr>
          <p:nvPr/>
        </p:nvSpPr>
        <p:spPr bwMode="auto">
          <a:xfrm>
            <a:off x="2903538" y="2159000"/>
            <a:ext cx="1439862" cy="0"/>
          </a:xfrm>
          <a:prstGeom prst="line">
            <a:avLst/>
          </a:prstGeom>
          <a:noFill/>
          <a:ln w="38100" cap="sq">
            <a:solidFill>
              <a:srgbClr val="0066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0493" name="Text Box 13"/>
          <p:cNvSpPr txBox="1">
            <a:spLocks noChangeArrowheads="1"/>
          </p:cNvSpPr>
          <p:nvPr/>
        </p:nvSpPr>
        <p:spPr bwMode="auto">
          <a:xfrm>
            <a:off x="2895600" y="1066800"/>
            <a:ext cx="342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fr-FR" b="1">
                <a:cs typeface="+mn-cs"/>
              </a:rPr>
              <a:t>Bidirectionnel Simultané</a:t>
            </a:r>
          </a:p>
        </p:txBody>
      </p:sp>
      <p:sp>
        <p:nvSpPr>
          <p:cNvPr id="20494" name="AutoShape 14"/>
          <p:cNvSpPr>
            <a:spLocks noChangeArrowheads="1"/>
          </p:cNvSpPr>
          <p:nvPr/>
        </p:nvSpPr>
        <p:spPr bwMode="auto">
          <a:xfrm flipH="1">
            <a:off x="6477000" y="3276600"/>
            <a:ext cx="1079500" cy="485775"/>
          </a:xfrm>
          <a:prstGeom prst="rightArrow">
            <a:avLst>
              <a:gd name="adj1" fmla="val 50000"/>
              <a:gd name="adj2" fmla="val 55556"/>
            </a:avLst>
          </a:prstGeom>
          <a:solidFill>
            <a:srgbClr val="CC99FF"/>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0" tIns="0" rIns="0" bIns="0" anchor="ctr"/>
          <a:lstStyle/>
          <a:p>
            <a:pPr algn="ctr" eaLnBrk="0" hangingPunct="0">
              <a:defRPr/>
            </a:pPr>
            <a:r>
              <a:rPr lang="fr-FR" sz="1400" b="1">
                <a:cs typeface="+mn-cs"/>
              </a:rPr>
              <a:t>Source</a:t>
            </a:r>
          </a:p>
        </p:txBody>
      </p:sp>
      <p:sp>
        <p:nvSpPr>
          <p:cNvPr id="20495" name="AutoShape 15"/>
          <p:cNvSpPr>
            <a:spLocks noChangeArrowheads="1"/>
          </p:cNvSpPr>
          <p:nvPr/>
        </p:nvSpPr>
        <p:spPr bwMode="auto">
          <a:xfrm flipH="1">
            <a:off x="1438275" y="3276600"/>
            <a:ext cx="1079500" cy="485775"/>
          </a:xfrm>
          <a:prstGeom prst="rightArrow">
            <a:avLst>
              <a:gd name="adj1" fmla="val 50000"/>
              <a:gd name="adj2" fmla="val 55556"/>
            </a:avLst>
          </a:prstGeom>
          <a:solidFill>
            <a:srgbClr val="CC99FF"/>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0" tIns="0" rIns="0" bIns="0" anchor="ctr"/>
          <a:lstStyle/>
          <a:p>
            <a:pPr algn="ctr" eaLnBrk="0" hangingPunct="0">
              <a:defRPr/>
            </a:pPr>
            <a:r>
              <a:rPr lang="fr-FR" sz="1400" b="1">
                <a:cs typeface="+mn-cs"/>
              </a:rPr>
              <a:t>Destination</a:t>
            </a:r>
          </a:p>
        </p:txBody>
      </p:sp>
      <p:sp>
        <p:nvSpPr>
          <p:cNvPr id="20496" name="Line 16"/>
          <p:cNvSpPr>
            <a:spLocks noChangeShapeType="1"/>
          </p:cNvSpPr>
          <p:nvPr/>
        </p:nvSpPr>
        <p:spPr bwMode="auto">
          <a:xfrm>
            <a:off x="4318000" y="2159000"/>
            <a:ext cx="1439863" cy="0"/>
          </a:xfrm>
          <a:prstGeom prst="line">
            <a:avLst/>
          </a:prstGeom>
          <a:noFill/>
          <a:ln w="38100" cap="sq">
            <a:solidFill>
              <a:srgbClr val="0066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0497" name="Line 17"/>
          <p:cNvSpPr>
            <a:spLocks noChangeShapeType="1"/>
          </p:cNvSpPr>
          <p:nvPr/>
        </p:nvSpPr>
        <p:spPr bwMode="auto">
          <a:xfrm flipH="1">
            <a:off x="2878138" y="2338388"/>
            <a:ext cx="1439862" cy="0"/>
          </a:xfrm>
          <a:prstGeom prst="line">
            <a:avLst/>
          </a:prstGeom>
          <a:noFill/>
          <a:ln w="38100" cap="sq">
            <a:solidFill>
              <a:srgbClr val="99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0498" name="Line 18"/>
          <p:cNvSpPr>
            <a:spLocks noChangeShapeType="1"/>
          </p:cNvSpPr>
          <p:nvPr/>
        </p:nvSpPr>
        <p:spPr bwMode="auto">
          <a:xfrm flipH="1">
            <a:off x="4267200" y="2338388"/>
            <a:ext cx="1439863" cy="0"/>
          </a:xfrm>
          <a:prstGeom prst="line">
            <a:avLst/>
          </a:prstGeom>
          <a:noFill/>
          <a:ln w="38100" cap="sq">
            <a:solidFill>
              <a:srgbClr val="99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0499" name="Text Box 19"/>
          <p:cNvSpPr txBox="1">
            <a:spLocks noChangeArrowheads="1"/>
          </p:cNvSpPr>
          <p:nvPr/>
        </p:nvSpPr>
        <p:spPr bwMode="auto">
          <a:xfrm>
            <a:off x="457200" y="4953000"/>
            <a:ext cx="8277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La liaison est bidirectionnelle en simultané. Les informations transitent dans les deux sens simultanément.</a:t>
            </a:r>
            <a:r>
              <a:rPr lang="fr-FR" sz="2000">
                <a:cs typeface="+mn-cs"/>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2"/>
          <p:cNvSpPr>
            <a:spLocks noGrp="1"/>
          </p:cNvSpPr>
          <p:nvPr>
            <p:ph type="dt" sz="quarter" idx="10"/>
          </p:nvPr>
        </p:nvSpPr>
        <p:spPr/>
        <p:txBody>
          <a:bodyPr/>
          <a:lstStyle/>
          <a:p>
            <a:pPr>
              <a:defRPr/>
            </a:pPr>
            <a:r>
              <a:rPr lang="fr-FR"/>
              <a:t>© </a:t>
            </a:r>
            <a:fld id="{F6ADB376-3D4C-B64A-9C99-C65888B2F5FA}" type="datetime1">
              <a:rPr lang="en-US" smtClean="0"/>
              <a:pPr>
                <a:defRPr/>
              </a:pPr>
              <a:t>23/03/17</a:t>
            </a:fld>
            <a:r>
              <a:rPr lang="fr-FR" smtClean="0"/>
              <a:t>,</a:t>
            </a:r>
            <a:endParaRPr lang="fr-FR"/>
          </a:p>
        </p:txBody>
      </p:sp>
      <p:sp>
        <p:nvSpPr>
          <p:cNvPr id="34"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35" name="Slide Number Placeholder 4"/>
          <p:cNvSpPr>
            <a:spLocks noGrp="1"/>
          </p:cNvSpPr>
          <p:nvPr>
            <p:ph type="sldNum" sz="quarter" idx="12"/>
          </p:nvPr>
        </p:nvSpPr>
        <p:spPr/>
        <p:txBody>
          <a:bodyPr/>
          <a:lstStyle/>
          <a:p>
            <a:pPr>
              <a:defRPr/>
            </a:pPr>
            <a:fld id="{C125C9DB-FA7D-EC42-9CDD-17F7EE530602}" type="slidenum">
              <a:rPr lang="fr-FR"/>
              <a:pPr>
                <a:defRPr/>
              </a:pPr>
              <a:t>21</a:t>
            </a:fld>
            <a:endParaRPr lang="fr-FR"/>
          </a:p>
        </p:txBody>
      </p:sp>
      <p:sp>
        <p:nvSpPr>
          <p:cNvPr id="21506" name="Rectangle 2"/>
          <p:cNvSpPr>
            <a:spLocks noChangeArrowheads="1"/>
          </p:cNvSpPr>
          <p:nvPr/>
        </p:nvSpPr>
        <p:spPr bwMode="auto">
          <a:xfrm>
            <a:off x="612775" y="1943100"/>
            <a:ext cx="2159000" cy="1800225"/>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defRPr/>
            </a:pPr>
            <a:endParaRPr lang="en-US">
              <a:cs typeface="+mn-cs"/>
            </a:endParaRPr>
          </a:p>
        </p:txBody>
      </p:sp>
      <p:sp>
        <p:nvSpPr>
          <p:cNvPr id="21507" name="Rectangle 3"/>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P2P </a:t>
            </a:r>
            <a:r>
              <a:rPr lang="fr-FR" sz="4000" i="1" smtClean="0">
                <a:solidFill>
                  <a:schemeClr val="tx1"/>
                </a:solidFill>
                <a:cs typeface="+mj-cs"/>
              </a:rPr>
              <a:t>Équilibré</a:t>
            </a:r>
            <a:endParaRPr lang="fr-FR" sz="4000" i="1" baseline="-25000" smtClean="0">
              <a:solidFill>
                <a:schemeClr val="tx1"/>
              </a:solidFill>
              <a:cs typeface="+mj-cs"/>
            </a:endParaRPr>
          </a:p>
        </p:txBody>
      </p:sp>
      <p:sp>
        <p:nvSpPr>
          <p:cNvPr id="21508" name="Text Box 4"/>
          <p:cNvSpPr txBox="1">
            <a:spLocks noChangeAspect="1" noChangeArrowheads="1"/>
          </p:cNvSpPr>
          <p:nvPr/>
        </p:nvSpPr>
        <p:spPr bwMode="auto">
          <a:xfrm>
            <a:off x="647700" y="37338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Station </a:t>
            </a:r>
            <a:r>
              <a:rPr lang="fr-FR" sz="2000" b="1">
                <a:cs typeface="+mn-cs"/>
              </a:rPr>
              <a:t>A</a:t>
            </a:r>
          </a:p>
        </p:txBody>
      </p:sp>
      <p:sp>
        <p:nvSpPr>
          <p:cNvPr id="21509" name="Text Box 5"/>
          <p:cNvSpPr txBox="1">
            <a:spLocks noChangeAspect="1" noChangeArrowheads="1"/>
          </p:cNvSpPr>
          <p:nvPr/>
        </p:nvSpPr>
        <p:spPr bwMode="auto">
          <a:xfrm>
            <a:off x="7013575" y="37338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Station </a:t>
            </a:r>
            <a:r>
              <a:rPr lang="fr-FR" sz="2000" b="1">
                <a:cs typeface="+mn-cs"/>
              </a:rPr>
              <a:t>B</a:t>
            </a:r>
          </a:p>
        </p:txBody>
      </p:sp>
      <p:sp>
        <p:nvSpPr>
          <p:cNvPr id="21510" name="Rectangle 6"/>
          <p:cNvSpPr>
            <a:spLocks noChangeArrowheads="1"/>
          </p:cNvSpPr>
          <p:nvPr/>
        </p:nvSpPr>
        <p:spPr bwMode="auto">
          <a:xfrm>
            <a:off x="782638" y="2638425"/>
            <a:ext cx="360362"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S</a:t>
            </a:r>
          </a:p>
        </p:txBody>
      </p:sp>
      <p:sp>
        <p:nvSpPr>
          <p:cNvPr id="21511" name="Rectangle 7"/>
          <p:cNvSpPr>
            <a:spLocks noChangeArrowheads="1"/>
          </p:cNvSpPr>
          <p:nvPr/>
        </p:nvSpPr>
        <p:spPr bwMode="auto">
          <a:xfrm>
            <a:off x="2209800" y="2638425"/>
            <a:ext cx="360363"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D</a:t>
            </a:r>
          </a:p>
        </p:txBody>
      </p:sp>
      <p:sp>
        <p:nvSpPr>
          <p:cNvPr id="21512" name="Oval 8"/>
          <p:cNvSpPr>
            <a:spLocks noChangeArrowheads="1"/>
          </p:cNvSpPr>
          <p:nvPr/>
        </p:nvSpPr>
        <p:spPr bwMode="auto">
          <a:xfrm>
            <a:off x="2414588" y="2112963"/>
            <a:ext cx="252412" cy="252412"/>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e</a:t>
            </a:r>
          </a:p>
        </p:txBody>
      </p:sp>
      <p:sp>
        <p:nvSpPr>
          <p:cNvPr id="21513" name="Oval 9"/>
          <p:cNvSpPr>
            <a:spLocks noChangeArrowheads="1"/>
          </p:cNvSpPr>
          <p:nvPr/>
        </p:nvSpPr>
        <p:spPr bwMode="auto">
          <a:xfrm>
            <a:off x="2414588" y="3317875"/>
            <a:ext cx="252412" cy="25241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r</a:t>
            </a:r>
          </a:p>
        </p:txBody>
      </p:sp>
      <p:sp>
        <p:nvSpPr>
          <p:cNvPr id="21514" name="Rectangle 10"/>
          <p:cNvSpPr>
            <a:spLocks noChangeArrowheads="1"/>
          </p:cNvSpPr>
          <p:nvPr/>
        </p:nvSpPr>
        <p:spPr bwMode="auto">
          <a:xfrm>
            <a:off x="6477000" y="1943100"/>
            <a:ext cx="2159000" cy="1800225"/>
          </a:xfrm>
          <a:prstGeom prst="rect">
            <a:avLst/>
          </a:prstGeom>
          <a:solidFill>
            <a:srgbClr val="EAEAEA"/>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a:defRPr/>
            </a:pPr>
            <a:endParaRPr lang="en-US">
              <a:cs typeface="+mn-cs"/>
            </a:endParaRPr>
          </a:p>
        </p:txBody>
      </p:sp>
      <p:sp>
        <p:nvSpPr>
          <p:cNvPr id="21515" name="Rectangle 11"/>
          <p:cNvSpPr>
            <a:spLocks noChangeArrowheads="1"/>
          </p:cNvSpPr>
          <p:nvPr/>
        </p:nvSpPr>
        <p:spPr bwMode="auto">
          <a:xfrm>
            <a:off x="8097838" y="2638425"/>
            <a:ext cx="360362"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S</a:t>
            </a:r>
          </a:p>
        </p:txBody>
      </p:sp>
      <p:sp>
        <p:nvSpPr>
          <p:cNvPr id="21516" name="Rectangle 12"/>
          <p:cNvSpPr>
            <a:spLocks noChangeArrowheads="1"/>
          </p:cNvSpPr>
          <p:nvPr/>
        </p:nvSpPr>
        <p:spPr bwMode="auto">
          <a:xfrm>
            <a:off x="6705600" y="2638425"/>
            <a:ext cx="360363" cy="409575"/>
          </a:xfrm>
          <a:prstGeom prst="rect">
            <a:avLst/>
          </a:prstGeom>
          <a:noFill/>
          <a:ln w="12700" cap="sq">
            <a:solidFill>
              <a:schemeClr val="tx1"/>
            </a:solidFill>
            <a:miter lim="800000"/>
            <a:headEnd type="none" w="sm" len="sm"/>
            <a:tailEnd type="none" w="sm" len="sm"/>
          </a:ln>
          <a:effectLst>
            <a:prstShdw prst="shdw18" dist="17961" dir="13500000">
              <a:schemeClr val="tx1">
                <a:gamma/>
                <a:shade val="60000"/>
                <a:invGamma/>
                <a:alpha val="74998"/>
              </a:schemeClr>
            </a:prstShdw>
          </a:effectLst>
          <a:extLst>
            <a:ext uri="{909E8E84-426E-40dd-AFC4-6F175D3DCCD1}">
              <a14:hiddenFill xmlns:a14="http://schemas.microsoft.com/office/drawing/2010/main">
                <a:solidFill>
                  <a:schemeClr val="accent1"/>
                </a:solidFill>
              </a14:hiddenFill>
            </a:ext>
          </a:extLst>
        </p:spPr>
        <p:txBody>
          <a:bodyPr lIns="93600" rIns="93600" anchor="ctr" anchorCtr="1">
            <a:spAutoFit/>
          </a:bodyPr>
          <a:lstStyle/>
          <a:p>
            <a:pPr algn="ctr" eaLnBrk="0" hangingPunct="0">
              <a:defRPr/>
            </a:pPr>
            <a:r>
              <a:rPr lang="fr-FR" sz="2000">
                <a:cs typeface="+mn-cs"/>
              </a:rPr>
              <a:t>D</a:t>
            </a:r>
          </a:p>
        </p:txBody>
      </p:sp>
      <p:sp>
        <p:nvSpPr>
          <p:cNvPr id="21517" name="Oval 13"/>
          <p:cNvSpPr>
            <a:spLocks noChangeArrowheads="1"/>
          </p:cNvSpPr>
          <p:nvPr/>
        </p:nvSpPr>
        <p:spPr bwMode="auto">
          <a:xfrm>
            <a:off x="6553200" y="3317875"/>
            <a:ext cx="252413" cy="25241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e</a:t>
            </a:r>
          </a:p>
        </p:txBody>
      </p:sp>
      <p:sp>
        <p:nvSpPr>
          <p:cNvPr id="21518" name="Oval 14"/>
          <p:cNvSpPr>
            <a:spLocks noChangeArrowheads="1"/>
          </p:cNvSpPr>
          <p:nvPr/>
        </p:nvSpPr>
        <p:spPr bwMode="auto">
          <a:xfrm>
            <a:off x="6553200" y="2112963"/>
            <a:ext cx="252413" cy="252412"/>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nchorCtr="1"/>
          <a:lstStyle/>
          <a:p>
            <a:pPr algn="ctr" eaLnBrk="0" hangingPunct="0">
              <a:defRPr/>
            </a:pPr>
            <a:r>
              <a:rPr lang="fr-FR" sz="2000" b="1">
                <a:cs typeface="+mn-cs"/>
              </a:rPr>
              <a:t>r</a:t>
            </a:r>
          </a:p>
        </p:txBody>
      </p:sp>
      <p:cxnSp>
        <p:nvCxnSpPr>
          <p:cNvPr id="21519" name="AutoShape 15"/>
          <p:cNvCxnSpPr>
            <a:cxnSpLocks noChangeShapeType="1"/>
            <a:stCxn id="21512" idx="6"/>
            <a:endCxn id="21518" idx="2"/>
          </p:cNvCxnSpPr>
          <p:nvPr/>
        </p:nvCxnSpPr>
        <p:spPr bwMode="auto">
          <a:xfrm>
            <a:off x="2667000" y="2239963"/>
            <a:ext cx="3886200" cy="0"/>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20" name="AutoShape 16"/>
          <p:cNvCxnSpPr>
            <a:cxnSpLocks noChangeShapeType="1"/>
            <a:stCxn id="21517" idx="2"/>
            <a:endCxn id="21513" idx="6"/>
          </p:cNvCxnSpPr>
          <p:nvPr/>
        </p:nvCxnSpPr>
        <p:spPr bwMode="auto">
          <a:xfrm flipH="1">
            <a:off x="2667000" y="3444875"/>
            <a:ext cx="3886200" cy="0"/>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521" name="Rectangle 17"/>
          <p:cNvSpPr>
            <a:spLocks noChangeArrowheads="1"/>
          </p:cNvSpPr>
          <p:nvPr/>
        </p:nvSpPr>
        <p:spPr bwMode="auto">
          <a:xfrm>
            <a:off x="7467600" y="2878138"/>
            <a:ext cx="215900" cy="719137"/>
          </a:xfrm>
          <a:prstGeom prst="rect">
            <a:avLst/>
          </a:prstGeom>
          <a:solidFill>
            <a:srgbClr val="B2B2B2"/>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anchor="ctr"/>
          <a:lstStyle/>
          <a:p>
            <a:pPr algn="ctr" eaLnBrk="0" hangingPunct="0">
              <a:defRPr/>
            </a:pPr>
            <a:r>
              <a:rPr lang="fr-FR" sz="1600" b="1">
                <a:cs typeface="+mn-cs"/>
              </a:rPr>
              <a:t>1</a:t>
            </a:r>
            <a:r>
              <a:rPr lang="fr-FR" sz="1600" b="1" baseline="30000">
                <a:cs typeface="+mn-cs"/>
              </a:rPr>
              <a:t>e</a:t>
            </a:r>
          </a:p>
        </p:txBody>
      </p:sp>
      <p:sp>
        <p:nvSpPr>
          <p:cNvPr id="21522" name="Rectangle 18"/>
          <p:cNvSpPr>
            <a:spLocks noChangeArrowheads="1"/>
          </p:cNvSpPr>
          <p:nvPr/>
        </p:nvSpPr>
        <p:spPr bwMode="auto">
          <a:xfrm>
            <a:off x="7467600" y="2159000"/>
            <a:ext cx="215900" cy="719138"/>
          </a:xfrm>
          <a:prstGeom prst="rect">
            <a:avLst/>
          </a:prstGeom>
          <a:solidFill>
            <a:srgbClr val="B2B2B2"/>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anchor="ctr"/>
          <a:lstStyle/>
          <a:p>
            <a:pPr algn="ctr" eaLnBrk="0" hangingPunct="0">
              <a:defRPr/>
            </a:pPr>
            <a:r>
              <a:rPr lang="fr-FR" sz="1600" b="1">
                <a:cs typeface="+mn-cs"/>
              </a:rPr>
              <a:t>2</a:t>
            </a:r>
            <a:r>
              <a:rPr lang="fr-FR" sz="1600" b="1" baseline="30000">
                <a:cs typeface="+mn-cs"/>
              </a:rPr>
              <a:t>e</a:t>
            </a:r>
          </a:p>
        </p:txBody>
      </p:sp>
      <p:cxnSp>
        <p:nvCxnSpPr>
          <p:cNvPr id="21523" name="AutoShape 19"/>
          <p:cNvCxnSpPr>
            <a:cxnSpLocks noChangeShapeType="1"/>
            <a:stCxn id="21518" idx="6"/>
            <a:endCxn id="21522" idx="1"/>
          </p:cNvCxnSpPr>
          <p:nvPr/>
        </p:nvCxnSpPr>
        <p:spPr bwMode="auto">
          <a:xfrm>
            <a:off x="6805613" y="2239963"/>
            <a:ext cx="661987" cy="279400"/>
          </a:xfrm>
          <a:prstGeom prst="straightConnector1">
            <a:avLst/>
          </a:prstGeom>
          <a:noFill/>
          <a:ln w="1270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24" name="AutoShape 20"/>
          <p:cNvCxnSpPr>
            <a:cxnSpLocks noChangeShapeType="1"/>
            <a:stCxn id="21522" idx="1"/>
            <a:endCxn id="21516" idx="3"/>
          </p:cNvCxnSpPr>
          <p:nvPr/>
        </p:nvCxnSpPr>
        <p:spPr bwMode="auto">
          <a:xfrm flipH="1">
            <a:off x="7065963" y="2519363"/>
            <a:ext cx="401637" cy="32385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25" name="AutoShape 21"/>
          <p:cNvCxnSpPr>
            <a:cxnSpLocks noChangeShapeType="1"/>
            <a:stCxn id="21521" idx="1"/>
            <a:endCxn id="21516" idx="3"/>
          </p:cNvCxnSpPr>
          <p:nvPr/>
        </p:nvCxnSpPr>
        <p:spPr bwMode="auto">
          <a:xfrm flipH="1" flipV="1">
            <a:off x="7065963" y="2843213"/>
            <a:ext cx="401637" cy="3952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26" name="AutoShape 22"/>
          <p:cNvCxnSpPr>
            <a:cxnSpLocks noChangeShapeType="1"/>
            <a:stCxn id="21521" idx="1"/>
            <a:endCxn id="21517" idx="6"/>
          </p:cNvCxnSpPr>
          <p:nvPr/>
        </p:nvCxnSpPr>
        <p:spPr bwMode="auto">
          <a:xfrm flipH="1">
            <a:off x="6805613" y="3238500"/>
            <a:ext cx="661987" cy="206375"/>
          </a:xfrm>
          <a:prstGeom prst="straightConnector1">
            <a:avLst/>
          </a:prstGeom>
          <a:noFill/>
          <a:ln w="1270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27" name="AutoShape 23"/>
          <p:cNvCxnSpPr>
            <a:cxnSpLocks noChangeShapeType="1"/>
            <a:stCxn id="21515" idx="1"/>
            <a:endCxn id="21522" idx="3"/>
          </p:cNvCxnSpPr>
          <p:nvPr/>
        </p:nvCxnSpPr>
        <p:spPr bwMode="auto">
          <a:xfrm flipH="1" flipV="1">
            <a:off x="7683500" y="2519363"/>
            <a:ext cx="414338" cy="32385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28" name="AutoShape 24"/>
          <p:cNvCxnSpPr>
            <a:cxnSpLocks noChangeShapeType="1"/>
            <a:stCxn id="21515" idx="1"/>
            <a:endCxn id="21521" idx="3"/>
          </p:cNvCxnSpPr>
          <p:nvPr/>
        </p:nvCxnSpPr>
        <p:spPr bwMode="auto">
          <a:xfrm flipH="1">
            <a:off x="7683500" y="2843213"/>
            <a:ext cx="414338" cy="3952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529" name="Rectangle 25"/>
          <p:cNvSpPr>
            <a:spLocks noChangeArrowheads="1"/>
          </p:cNvSpPr>
          <p:nvPr/>
        </p:nvSpPr>
        <p:spPr bwMode="auto">
          <a:xfrm>
            <a:off x="1536700" y="2159000"/>
            <a:ext cx="215900" cy="719138"/>
          </a:xfrm>
          <a:prstGeom prst="rect">
            <a:avLst/>
          </a:prstGeom>
          <a:solidFill>
            <a:srgbClr val="B2B2B2"/>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anchor="ctr"/>
          <a:lstStyle/>
          <a:p>
            <a:pPr algn="ctr" eaLnBrk="0" hangingPunct="0">
              <a:defRPr/>
            </a:pPr>
            <a:r>
              <a:rPr lang="fr-FR" sz="1600" b="1">
                <a:cs typeface="+mn-cs"/>
              </a:rPr>
              <a:t>1</a:t>
            </a:r>
            <a:r>
              <a:rPr lang="fr-FR" sz="1600" b="1" baseline="30000">
                <a:cs typeface="+mn-cs"/>
              </a:rPr>
              <a:t>e</a:t>
            </a:r>
          </a:p>
        </p:txBody>
      </p:sp>
      <p:sp>
        <p:nvSpPr>
          <p:cNvPr id="21530" name="Rectangle 26"/>
          <p:cNvSpPr>
            <a:spLocks noChangeArrowheads="1"/>
          </p:cNvSpPr>
          <p:nvPr/>
        </p:nvSpPr>
        <p:spPr bwMode="auto">
          <a:xfrm>
            <a:off x="1536700" y="2878138"/>
            <a:ext cx="215900" cy="719137"/>
          </a:xfrm>
          <a:prstGeom prst="rect">
            <a:avLst/>
          </a:prstGeom>
          <a:solidFill>
            <a:srgbClr val="B2B2B2"/>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anchor="ctr"/>
          <a:lstStyle/>
          <a:p>
            <a:pPr algn="ctr" eaLnBrk="0" hangingPunct="0">
              <a:defRPr/>
            </a:pPr>
            <a:r>
              <a:rPr lang="fr-FR" sz="1600" b="1">
                <a:cs typeface="+mn-cs"/>
              </a:rPr>
              <a:t>2</a:t>
            </a:r>
            <a:r>
              <a:rPr lang="fr-FR" sz="1600" b="1" baseline="30000">
                <a:cs typeface="+mn-cs"/>
              </a:rPr>
              <a:t>e</a:t>
            </a:r>
          </a:p>
        </p:txBody>
      </p:sp>
      <p:cxnSp>
        <p:nvCxnSpPr>
          <p:cNvPr id="21531" name="AutoShape 27"/>
          <p:cNvCxnSpPr>
            <a:cxnSpLocks noChangeShapeType="1"/>
            <a:stCxn id="21529" idx="3"/>
            <a:endCxn id="21512" idx="2"/>
          </p:cNvCxnSpPr>
          <p:nvPr/>
        </p:nvCxnSpPr>
        <p:spPr bwMode="auto">
          <a:xfrm flipV="1">
            <a:off x="1752600" y="2239963"/>
            <a:ext cx="661988" cy="279400"/>
          </a:xfrm>
          <a:prstGeom prst="straightConnector1">
            <a:avLst/>
          </a:prstGeom>
          <a:noFill/>
          <a:ln w="1270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32" name="AutoShape 28"/>
          <p:cNvCxnSpPr>
            <a:cxnSpLocks noChangeShapeType="1"/>
            <a:stCxn id="21530" idx="3"/>
            <a:endCxn id="21513" idx="2"/>
          </p:cNvCxnSpPr>
          <p:nvPr/>
        </p:nvCxnSpPr>
        <p:spPr bwMode="auto">
          <a:xfrm>
            <a:off x="1752600" y="3238500"/>
            <a:ext cx="661988" cy="206375"/>
          </a:xfrm>
          <a:prstGeom prst="straightConnector1">
            <a:avLst/>
          </a:prstGeom>
          <a:noFill/>
          <a:ln w="1270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33" name="AutoShape 29"/>
          <p:cNvCxnSpPr>
            <a:cxnSpLocks noChangeShapeType="1"/>
            <a:stCxn id="21530" idx="3"/>
            <a:endCxn id="21511" idx="1"/>
          </p:cNvCxnSpPr>
          <p:nvPr/>
        </p:nvCxnSpPr>
        <p:spPr bwMode="auto">
          <a:xfrm flipV="1">
            <a:off x="1752600" y="2843213"/>
            <a:ext cx="457200" cy="3952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34" name="AutoShape 30"/>
          <p:cNvCxnSpPr>
            <a:cxnSpLocks noChangeShapeType="1"/>
            <a:stCxn id="21529" idx="3"/>
            <a:endCxn id="21511" idx="1"/>
          </p:cNvCxnSpPr>
          <p:nvPr/>
        </p:nvCxnSpPr>
        <p:spPr bwMode="auto">
          <a:xfrm>
            <a:off x="1752600" y="2519363"/>
            <a:ext cx="457200" cy="32385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35" name="AutoShape 31"/>
          <p:cNvCxnSpPr>
            <a:cxnSpLocks noChangeShapeType="1"/>
            <a:stCxn id="21510" idx="3"/>
            <a:endCxn id="21529" idx="1"/>
          </p:cNvCxnSpPr>
          <p:nvPr/>
        </p:nvCxnSpPr>
        <p:spPr bwMode="auto">
          <a:xfrm flipV="1">
            <a:off x="1143000" y="2519363"/>
            <a:ext cx="393700" cy="32385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36" name="AutoShape 32"/>
          <p:cNvCxnSpPr>
            <a:cxnSpLocks noChangeShapeType="1"/>
            <a:stCxn id="21510" idx="3"/>
            <a:endCxn id="21530" idx="1"/>
          </p:cNvCxnSpPr>
          <p:nvPr/>
        </p:nvCxnSpPr>
        <p:spPr bwMode="auto">
          <a:xfrm>
            <a:off x="1143000" y="2843213"/>
            <a:ext cx="393700" cy="3952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
          <p:cNvSpPr>
            <a:spLocks noGrp="1"/>
          </p:cNvSpPr>
          <p:nvPr>
            <p:ph type="dt" sz="quarter" idx="10"/>
          </p:nvPr>
        </p:nvSpPr>
        <p:spPr/>
        <p:txBody>
          <a:bodyPr/>
          <a:lstStyle/>
          <a:p>
            <a:pPr>
              <a:defRPr/>
            </a:pPr>
            <a:r>
              <a:rPr lang="fr-FR"/>
              <a:t>© </a:t>
            </a:r>
            <a:fld id="{7ABE21B1-0C20-5140-8E0F-4EEF57B18236}" type="datetime1">
              <a:rPr lang="en-US" smtClean="0"/>
              <a:pPr>
                <a:defRPr/>
              </a:pPr>
              <a:t>23/03/17</a:t>
            </a:fld>
            <a:r>
              <a:rPr lang="fr-FR" smtClean="0"/>
              <a:t>,</a:t>
            </a:r>
            <a:endParaRPr lang="fr-FR"/>
          </a:p>
        </p:txBody>
      </p:sp>
      <p:sp>
        <p:nvSpPr>
          <p:cNvPr id="2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9" name="Slide Number Placeholder 4"/>
          <p:cNvSpPr>
            <a:spLocks noGrp="1"/>
          </p:cNvSpPr>
          <p:nvPr>
            <p:ph type="sldNum" sz="quarter" idx="12"/>
          </p:nvPr>
        </p:nvSpPr>
        <p:spPr/>
        <p:txBody>
          <a:bodyPr/>
          <a:lstStyle/>
          <a:p>
            <a:pPr>
              <a:defRPr/>
            </a:pPr>
            <a:fld id="{314376D7-F057-AC45-93E7-00248ADD887E}" type="slidenum">
              <a:rPr lang="fr-FR"/>
              <a:pPr>
                <a:defRPr/>
              </a:pPr>
              <a:t>22</a:t>
            </a:fld>
            <a:endParaRPr lang="fr-FR"/>
          </a:p>
        </p:txBody>
      </p:sp>
      <p:sp>
        <p:nvSpPr>
          <p:cNvPr id="22530" name="Oval 2"/>
          <p:cNvSpPr>
            <a:spLocks noChangeArrowheads="1"/>
          </p:cNvSpPr>
          <p:nvPr/>
        </p:nvSpPr>
        <p:spPr bwMode="auto">
          <a:xfrm>
            <a:off x="179388" y="1828800"/>
            <a:ext cx="3743325" cy="143986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eaLnBrk="0" hangingPunct="0">
              <a:defRPr/>
            </a:pPr>
            <a:r>
              <a:rPr lang="en-US" sz="1600">
                <a:cs typeface="+mn-cs"/>
              </a:rPr>
              <a:t>DTE Controlled &amp; Not Ready,</a:t>
            </a:r>
          </a:p>
          <a:p>
            <a:pPr algn="ctr" eaLnBrk="0" hangingPunct="0">
              <a:defRPr/>
            </a:pPr>
            <a:r>
              <a:rPr lang="en-US" sz="1600">
                <a:cs typeface="+mn-cs"/>
              </a:rPr>
              <a:t>DCE Ready</a:t>
            </a:r>
          </a:p>
          <a:p>
            <a:pPr algn="ctr" eaLnBrk="0" hangingPunct="0">
              <a:defRPr/>
            </a:pPr>
            <a:r>
              <a:rPr lang="en-US" sz="1600">
                <a:cs typeface="+mn-cs"/>
              </a:rPr>
              <a:t>01,Off</a:t>
            </a:r>
          </a:p>
          <a:p>
            <a:pPr algn="ctr" eaLnBrk="0" hangingPunct="0">
              <a:defRPr/>
            </a:pPr>
            <a:r>
              <a:rPr lang="en-US" sz="1600">
                <a:cs typeface="+mn-cs"/>
              </a:rPr>
              <a:t>0,Off</a:t>
            </a:r>
          </a:p>
        </p:txBody>
      </p:sp>
      <p:sp>
        <p:nvSpPr>
          <p:cNvPr id="22531" name="Rectangle 3"/>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P2P </a:t>
            </a:r>
            <a:r>
              <a:rPr lang="fr-FR" sz="4000" i="1" smtClean="0">
                <a:solidFill>
                  <a:schemeClr val="tx1"/>
                </a:solidFill>
                <a:cs typeface="+mj-cs"/>
              </a:rPr>
              <a:t>FSA</a:t>
            </a:r>
            <a:endParaRPr lang="fr-FR" sz="4000" i="1" baseline="-25000" smtClean="0">
              <a:solidFill>
                <a:schemeClr val="tx1"/>
              </a:solidFill>
              <a:cs typeface="+mj-cs"/>
            </a:endParaRPr>
          </a:p>
        </p:txBody>
      </p:sp>
      <p:sp>
        <p:nvSpPr>
          <p:cNvPr id="22532" name="Text Box 4"/>
          <p:cNvSpPr txBox="1">
            <a:spLocks noChangeArrowheads="1"/>
          </p:cNvSpPr>
          <p:nvPr/>
        </p:nvSpPr>
        <p:spPr bwMode="auto">
          <a:xfrm>
            <a:off x="0" y="719138"/>
            <a:ext cx="340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cs typeface="+mn-cs"/>
              </a:rPr>
              <a:t>F.S.A. : Finite State Automaton</a:t>
            </a:r>
          </a:p>
        </p:txBody>
      </p:sp>
      <p:sp>
        <p:nvSpPr>
          <p:cNvPr id="22533" name="Oval 5"/>
          <p:cNvSpPr>
            <a:spLocks noChangeArrowheads="1"/>
          </p:cNvSpPr>
          <p:nvPr/>
        </p:nvSpPr>
        <p:spPr bwMode="auto">
          <a:xfrm>
            <a:off x="3276600" y="838200"/>
            <a:ext cx="2698750" cy="990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eaLnBrk="0" hangingPunct="0">
              <a:defRPr/>
            </a:pPr>
            <a:endParaRPr lang="en-US" sz="1600">
              <a:cs typeface="+mn-cs"/>
            </a:endParaRPr>
          </a:p>
          <a:p>
            <a:pPr algn="ctr" eaLnBrk="0" hangingPunct="0">
              <a:defRPr/>
            </a:pPr>
            <a:r>
              <a:rPr lang="en-US" sz="1600">
                <a:cs typeface="+mn-cs"/>
              </a:rPr>
              <a:t>Ready (DTE &amp; DCE)</a:t>
            </a:r>
          </a:p>
          <a:p>
            <a:pPr algn="ctr" eaLnBrk="0" hangingPunct="0">
              <a:defRPr/>
            </a:pPr>
            <a:r>
              <a:rPr lang="en-US" sz="1600">
                <a:cs typeface="+mn-cs"/>
              </a:rPr>
              <a:t>1,Off</a:t>
            </a:r>
          </a:p>
          <a:p>
            <a:pPr algn="ctr" eaLnBrk="0" hangingPunct="0">
              <a:defRPr/>
            </a:pPr>
            <a:r>
              <a:rPr lang="en-US" sz="1600">
                <a:cs typeface="+mn-cs"/>
              </a:rPr>
              <a:t>1,Off</a:t>
            </a:r>
          </a:p>
        </p:txBody>
      </p:sp>
      <p:cxnSp>
        <p:nvCxnSpPr>
          <p:cNvPr id="22534" name="AutoShape 6"/>
          <p:cNvCxnSpPr>
            <a:cxnSpLocks noChangeShapeType="1"/>
            <a:stCxn id="22533" idx="2"/>
            <a:endCxn id="22533" idx="6"/>
          </p:cNvCxnSpPr>
          <p:nvPr/>
        </p:nvCxnSpPr>
        <p:spPr bwMode="auto">
          <a:xfrm>
            <a:off x="3276600" y="1333500"/>
            <a:ext cx="2698750"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35" name="AutoShape 7"/>
          <p:cNvCxnSpPr>
            <a:cxnSpLocks noChangeShapeType="1"/>
            <a:stCxn id="22530" idx="2"/>
            <a:endCxn id="22530" idx="6"/>
          </p:cNvCxnSpPr>
          <p:nvPr/>
        </p:nvCxnSpPr>
        <p:spPr bwMode="auto">
          <a:xfrm>
            <a:off x="179388" y="2549525"/>
            <a:ext cx="374332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536" name="Oval 8"/>
          <p:cNvSpPr>
            <a:spLocks noChangeArrowheads="1"/>
          </p:cNvSpPr>
          <p:nvPr/>
        </p:nvSpPr>
        <p:spPr bwMode="auto">
          <a:xfrm>
            <a:off x="5181600" y="1828800"/>
            <a:ext cx="3743325" cy="143986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eaLnBrk="0" hangingPunct="0">
              <a:defRPr/>
            </a:pPr>
            <a:r>
              <a:rPr lang="en-US" sz="1600">
                <a:cs typeface="+mn-cs"/>
              </a:rPr>
              <a:t>DTE Uncontrolled &amp; Not Ready,</a:t>
            </a:r>
          </a:p>
          <a:p>
            <a:pPr algn="ctr" eaLnBrk="0" hangingPunct="0">
              <a:defRPr/>
            </a:pPr>
            <a:r>
              <a:rPr lang="en-US" sz="1600">
                <a:cs typeface="+mn-cs"/>
              </a:rPr>
              <a:t>DCE Ready</a:t>
            </a:r>
          </a:p>
          <a:p>
            <a:pPr algn="ctr" eaLnBrk="0" hangingPunct="0">
              <a:defRPr/>
            </a:pPr>
            <a:r>
              <a:rPr lang="en-US" sz="1600">
                <a:cs typeface="+mn-cs"/>
              </a:rPr>
              <a:t>0,Off</a:t>
            </a:r>
          </a:p>
          <a:p>
            <a:pPr algn="ctr" eaLnBrk="0" hangingPunct="0">
              <a:defRPr/>
            </a:pPr>
            <a:r>
              <a:rPr lang="en-US" sz="1600">
                <a:cs typeface="+mn-cs"/>
              </a:rPr>
              <a:t>1,Off</a:t>
            </a:r>
          </a:p>
        </p:txBody>
      </p:sp>
      <p:sp>
        <p:nvSpPr>
          <p:cNvPr id="22537" name="Oval 9"/>
          <p:cNvSpPr>
            <a:spLocks noChangeArrowheads="1"/>
          </p:cNvSpPr>
          <p:nvPr/>
        </p:nvSpPr>
        <p:spPr bwMode="auto">
          <a:xfrm>
            <a:off x="179388" y="3733800"/>
            <a:ext cx="3743325" cy="143986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eaLnBrk="0" hangingPunct="0">
              <a:defRPr/>
            </a:pPr>
            <a:r>
              <a:rPr lang="en-US" sz="1600">
                <a:cs typeface="+mn-cs"/>
              </a:rPr>
              <a:t>DTE Controlled &amp; Not Ready,</a:t>
            </a:r>
          </a:p>
          <a:p>
            <a:pPr algn="ctr" eaLnBrk="0" hangingPunct="0">
              <a:defRPr/>
            </a:pPr>
            <a:r>
              <a:rPr lang="en-US" sz="1600">
                <a:cs typeface="+mn-cs"/>
              </a:rPr>
              <a:t>DCE Ready</a:t>
            </a:r>
          </a:p>
          <a:p>
            <a:pPr algn="ctr" eaLnBrk="0" hangingPunct="0">
              <a:defRPr/>
            </a:pPr>
            <a:r>
              <a:rPr lang="en-US" sz="1600">
                <a:cs typeface="+mn-cs"/>
              </a:rPr>
              <a:t>01,Off</a:t>
            </a:r>
          </a:p>
          <a:p>
            <a:pPr algn="ctr" eaLnBrk="0" hangingPunct="0">
              <a:defRPr/>
            </a:pPr>
            <a:r>
              <a:rPr lang="en-US" sz="1600">
                <a:cs typeface="+mn-cs"/>
              </a:rPr>
              <a:t>0,Off</a:t>
            </a:r>
          </a:p>
        </p:txBody>
      </p:sp>
      <p:sp>
        <p:nvSpPr>
          <p:cNvPr id="22538" name="Oval 10"/>
          <p:cNvSpPr>
            <a:spLocks noChangeArrowheads="1"/>
          </p:cNvSpPr>
          <p:nvPr/>
        </p:nvSpPr>
        <p:spPr bwMode="auto">
          <a:xfrm>
            <a:off x="5181600" y="3733800"/>
            <a:ext cx="3743325" cy="1439863"/>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eaLnBrk="0" hangingPunct="0">
              <a:defRPr/>
            </a:pPr>
            <a:r>
              <a:rPr lang="en-US" sz="1600">
                <a:cs typeface="+mn-cs"/>
              </a:rPr>
              <a:t>DTE Uncontrolled &amp; Not Ready,</a:t>
            </a:r>
          </a:p>
          <a:p>
            <a:pPr algn="ctr" eaLnBrk="0" hangingPunct="0">
              <a:defRPr/>
            </a:pPr>
            <a:r>
              <a:rPr lang="en-US" sz="1600">
                <a:cs typeface="+mn-cs"/>
              </a:rPr>
              <a:t>DCE Ready</a:t>
            </a:r>
          </a:p>
          <a:p>
            <a:pPr algn="ctr" eaLnBrk="0" hangingPunct="0">
              <a:defRPr/>
            </a:pPr>
            <a:r>
              <a:rPr lang="en-US" sz="1600">
                <a:cs typeface="+mn-cs"/>
              </a:rPr>
              <a:t>0,Off</a:t>
            </a:r>
          </a:p>
          <a:p>
            <a:pPr algn="ctr" eaLnBrk="0" hangingPunct="0">
              <a:defRPr/>
            </a:pPr>
            <a:r>
              <a:rPr lang="en-US" sz="1600">
                <a:cs typeface="+mn-cs"/>
              </a:rPr>
              <a:t>0,Off</a:t>
            </a:r>
          </a:p>
        </p:txBody>
      </p:sp>
      <p:sp>
        <p:nvSpPr>
          <p:cNvPr id="22539" name="Oval 11"/>
          <p:cNvSpPr>
            <a:spLocks noChangeArrowheads="1"/>
          </p:cNvSpPr>
          <p:nvPr/>
        </p:nvSpPr>
        <p:spPr bwMode="auto">
          <a:xfrm>
            <a:off x="3276600" y="5029200"/>
            <a:ext cx="2698750" cy="990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eaLnBrk="0" hangingPunct="0">
              <a:defRPr/>
            </a:pPr>
            <a:endParaRPr lang="en-US" sz="1600">
              <a:cs typeface="+mn-cs"/>
            </a:endParaRPr>
          </a:p>
          <a:p>
            <a:pPr algn="ctr" eaLnBrk="0" hangingPunct="0">
              <a:defRPr/>
            </a:pPr>
            <a:r>
              <a:rPr lang="en-US" sz="1600">
                <a:cs typeface="+mn-cs"/>
              </a:rPr>
              <a:t>DTE Ready, DCE Not Ready</a:t>
            </a:r>
          </a:p>
          <a:p>
            <a:pPr algn="ctr" eaLnBrk="0" hangingPunct="0">
              <a:defRPr/>
            </a:pPr>
            <a:r>
              <a:rPr lang="en-US" sz="1600">
                <a:cs typeface="+mn-cs"/>
              </a:rPr>
              <a:t>1,Off</a:t>
            </a:r>
          </a:p>
          <a:p>
            <a:pPr algn="ctr" eaLnBrk="0" hangingPunct="0">
              <a:defRPr/>
            </a:pPr>
            <a:r>
              <a:rPr lang="en-US" sz="1600">
                <a:cs typeface="+mn-cs"/>
              </a:rPr>
              <a:t>0,Off</a:t>
            </a:r>
          </a:p>
        </p:txBody>
      </p:sp>
      <p:cxnSp>
        <p:nvCxnSpPr>
          <p:cNvPr id="22540" name="AutoShape 12"/>
          <p:cNvCxnSpPr>
            <a:cxnSpLocks noChangeShapeType="1"/>
            <a:stCxn id="22539" idx="2"/>
            <a:endCxn id="22539" idx="6"/>
          </p:cNvCxnSpPr>
          <p:nvPr/>
        </p:nvCxnSpPr>
        <p:spPr bwMode="auto">
          <a:xfrm>
            <a:off x="3276600" y="5524500"/>
            <a:ext cx="2698750"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41" name="AutoShape 13"/>
          <p:cNvCxnSpPr>
            <a:cxnSpLocks noChangeShapeType="1"/>
            <a:stCxn id="22533" idx="4"/>
            <a:endCxn id="22539" idx="0"/>
          </p:cNvCxnSpPr>
          <p:nvPr/>
        </p:nvCxnSpPr>
        <p:spPr bwMode="auto">
          <a:xfrm>
            <a:off x="4625975" y="1828800"/>
            <a:ext cx="0" cy="3200400"/>
          </a:xfrm>
          <a:prstGeom prst="straightConnector1">
            <a:avLst/>
          </a:prstGeom>
          <a:noFill/>
          <a:ln w="19050" cap="sq">
            <a:solidFill>
              <a:srgbClr val="000099"/>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42" name="AutoShape 14"/>
          <p:cNvCxnSpPr>
            <a:cxnSpLocks noChangeShapeType="1"/>
            <a:stCxn id="22530" idx="6"/>
            <a:endCxn id="22536" idx="2"/>
          </p:cNvCxnSpPr>
          <p:nvPr/>
        </p:nvCxnSpPr>
        <p:spPr bwMode="auto">
          <a:xfrm>
            <a:off x="3922713" y="2549525"/>
            <a:ext cx="1258887" cy="0"/>
          </a:xfrm>
          <a:prstGeom prst="straightConnector1">
            <a:avLst/>
          </a:prstGeom>
          <a:noFill/>
          <a:ln w="190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43" name="AutoShape 15"/>
          <p:cNvCxnSpPr>
            <a:cxnSpLocks noChangeShapeType="1"/>
            <a:stCxn id="22537" idx="6"/>
            <a:endCxn id="22538" idx="2"/>
          </p:cNvCxnSpPr>
          <p:nvPr/>
        </p:nvCxnSpPr>
        <p:spPr bwMode="auto">
          <a:xfrm>
            <a:off x="3922713" y="4454525"/>
            <a:ext cx="1258887" cy="0"/>
          </a:xfrm>
          <a:prstGeom prst="straightConnector1">
            <a:avLst/>
          </a:prstGeom>
          <a:noFill/>
          <a:ln w="190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44" name="AutoShape 16"/>
          <p:cNvCxnSpPr>
            <a:cxnSpLocks noChangeShapeType="1"/>
            <a:stCxn id="22530" idx="4"/>
            <a:endCxn id="22537" idx="0"/>
          </p:cNvCxnSpPr>
          <p:nvPr/>
        </p:nvCxnSpPr>
        <p:spPr bwMode="auto">
          <a:xfrm>
            <a:off x="2051050" y="3268663"/>
            <a:ext cx="0" cy="465137"/>
          </a:xfrm>
          <a:prstGeom prst="straightConnector1">
            <a:avLst/>
          </a:prstGeom>
          <a:noFill/>
          <a:ln w="19050" cap="sq">
            <a:solidFill>
              <a:srgbClr val="000099"/>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45" name="AutoShape 17"/>
          <p:cNvCxnSpPr>
            <a:cxnSpLocks noChangeShapeType="1"/>
            <a:stCxn id="22536" idx="4"/>
            <a:endCxn id="22538" idx="0"/>
          </p:cNvCxnSpPr>
          <p:nvPr/>
        </p:nvCxnSpPr>
        <p:spPr bwMode="auto">
          <a:xfrm>
            <a:off x="7053263" y="3268663"/>
            <a:ext cx="0" cy="465137"/>
          </a:xfrm>
          <a:prstGeom prst="straightConnector1">
            <a:avLst/>
          </a:prstGeom>
          <a:noFill/>
          <a:ln w="19050" cap="sq">
            <a:solidFill>
              <a:srgbClr val="000099"/>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46" name="AutoShape 18"/>
          <p:cNvCxnSpPr>
            <a:cxnSpLocks noChangeShapeType="1"/>
            <a:stCxn id="22537" idx="4"/>
            <a:endCxn id="22539" idx="2"/>
          </p:cNvCxnSpPr>
          <p:nvPr/>
        </p:nvCxnSpPr>
        <p:spPr bwMode="auto">
          <a:xfrm>
            <a:off x="2051050" y="5173663"/>
            <a:ext cx="1225550" cy="350837"/>
          </a:xfrm>
          <a:prstGeom prst="straightConnector1">
            <a:avLst/>
          </a:prstGeom>
          <a:noFill/>
          <a:ln w="19050" cap="sq">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47" name="AutoShape 19"/>
          <p:cNvCxnSpPr>
            <a:cxnSpLocks noChangeShapeType="1"/>
            <a:stCxn id="22539" idx="6"/>
            <a:endCxn id="22538" idx="4"/>
          </p:cNvCxnSpPr>
          <p:nvPr/>
        </p:nvCxnSpPr>
        <p:spPr bwMode="auto">
          <a:xfrm flipV="1">
            <a:off x="5975350" y="5173663"/>
            <a:ext cx="1077913" cy="350837"/>
          </a:xfrm>
          <a:prstGeom prst="straightConnector1">
            <a:avLst/>
          </a:prstGeom>
          <a:noFill/>
          <a:ln w="19050" cap="sq">
            <a:solidFill>
              <a:srgbClr val="FF33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48" name="AutoShape 20"/>
          <p:cNvCxnSpPr>
            <a:cxnSpLocks noChangeShapeType="1"/>
            <a:stCxn id="22530" idx="0"/>
            <a:endCxn id="22533" idx="2"/>
          </p:cNvCxnSpPr>
          <p:nvPr/>
        </p:nvCxnSpPr>
        <p:spPr bwMode="auto">
          <a:xfrm flipV="1">
            <a:off x="2051050" y="1333500"/>
            <a:ext cx="1225550" cy="495300"/>
          </a:xfrm>
          <a:prstGeom prst="straightConnector1">
            <a:avLst/>
          </a:prstGeom>
          <a:noFill/>
          <a:ln w="19050" cap="sq">
            <a:solidFill>
              <a:srgbClr val="FF33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49" name="AutoShape 21"/>
          <p:cNvCxnSpPr>
            <a:cxnSpLocks noChangeShapeType="1"/>
            <a:stCxn id="22533" idx="6"/>
            <a:endCxn id="22536" idx="0"/>
          </p:cNvCxnSpPr>
          <p:nvPr/>
        </p:nvCxnSpPr>
        <p:spPr bwMode="auto">
          <a:xfrm>
            <a:off x="5975350" y="1333500"/>
            <a:ext cx="1077913" cy="495300"/>
          </a:xfrm>
          <a:prstGeom prst="straightConnector1">
            <a:avLst/>
          </a:prstGeom>
          <a:noFill/>
          <a:ln w="19050" cap="sq">
            <a:solidFill>
              <a:srgbClr val="FF33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550" name="Text Box 22"/>
          <p:cNvSpPr txBox="1">
            <a:spLocks noChangeArrowheads="1"/>
          </p:cNvSpPr>
          <p:nvPr/>
        </p:nvSpPr>
        <p:spPr bwMode="auto">
          <a:xfrm>
            <a:off x="358775" y="5757863"/>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solidFill>
                  <a:srgbClr val="FF3300"/>
                </a:solidFill>
                <a:cs typeface="+mn-cs"/>
              </a:rPr>
              <a:t>DTE</a:t>
            </a:r>
          </a:p>
        </p:txBody>
      </p:sp>
      <p:sp>
        <p:nvSpPr>
          <p:cNvPr id="22551" name="Text Box 23"/>
          <p:cNvSpPr txBox="1">
            <a:spLocks noChangeArrowheads="1"/>
          </p:cNvSpPr>
          <p:nvPr/>
        </p:nvSpPr>
        <p:spPr bwMode="auto">
          <a:xfrm>
            <a:off x="8277225" y="5757863"/>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solidFill>
                  <a:srgbClr val="000099"/>
                </a:solidFill>
                <a:cs typeface="+mn-cs"/>
              </a:rPr>
              <a:t>DCE</a:t>
            </a:r>
          </a:p>
        </p:txBody>
      </p:sp>
      <p:cxnSp>
        <p:nvCxnSpPr>
          <p:cNvPr id="22552" name="AutoShape 24"/>
          <p:cNvCxnSpPr>
            <a:cxnSpLocks noChangeShapeType="1"/>
            <a:stCxn id="22537" idx="2"/>
            <a:endCxn id="22537" idx="6"/>
          </p:cNvCxnSpPr>
          <p:nvPr/>
        </p:nvCxnSpPr>
        <p:spPr bwMode="auto">
          <a:xfrm>
            <a:off x="179388" y="4454525"/>
            <a:ext cx="374332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53" name="AutoShape 25"/>
          <p:cNvCxnSpPr>
            <a:cxnSpLocks noChangeShapeType="1"/>
            <a:stCxn id="22536" idx="2"/>
            <a:endCxn id="22536" idx="6"/>
          </p:cNvCxnSpPr>
          <p:nvPr/>
        </p:nvCxnSpPr>
        <p:spPr bwMode="auto">
          <a:xfrm>
            <a:off x="5181600" y="2549525"/>
            <a:ext cx="374332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54" name="AutoShape 26"/>
          <p:cNvCxnSpPr>
            <a:cxnSpLocks noChangeShapeType="1"/>
            <a:stCxn id="22538" idx="2"/>
            <a:endCxn id="22538" idx="6"/>
          </p:cNvCxnSpPr>
          <p:nvPr/>
        </p:nvCxnSpPr>
        <p:spPr bwMode="auto">
          <a:xfrm>
            <a:off x="5181600" y="4454525"/>
            <a:ext cx="374332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
          <p:cNvSpPr>
            <a:spLocks noGrp="1"/>
          </p:cNvSpPr>
          <p:nvPr>
            <p:ph type="dt" sz="quarter" idx="10"/>
          </p:nvPr>
        </p:nvSpPr>
        <p:spPr/>
        <p:txBody>
          <a:bodyPr/>
          <a:lstStyle/>
          <a:p>
            <a:pPr>
              <a:defRPr/>
            </a:pPr>
            <a:r>
              <a:rPr lang="fr-FR"/>
              <a:t>© </a:t>
            </a:r>
            <a:fld id="{D94AEB55-5F00-5047-AE20-F9864A4BF3B7}" type="datetime1">
              <a:rPr lang="en-US" smtClean="0"/>
              <a:pPr>
                <a:defRPr/>
              </a:pPr>
              <a:t>23/03/17</a:t>
            </a:fld>
            <a:r>
              <a:rPr lang="fr-FR" smtClean="0"/>
              <a:t>,</a:t>
            </a:r>
            <a:endParaRPr lang="fr-FR"/>
          </a:p>
        </p:txBody>
      </p:sp>
      <p:sp>
        <p:nvSpPr>
          <p:cNvPr id="24"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5" name="Slide Number Placeholder 4"/>
          <p:cNvSpPr>
            <a:spLocks noGrp="1"/>
          </p:cNvSpPr>
          <p:nvPr>
            <p:ph type="sldNum" sz="quarter" idx="12"/>
          </p:nvPr>
        </p:nvSpPr>
        <p:spPr/>
        <p:txBody>
          <a:bodyPr/>
          <a:lstStyle/>
          <a:p>
            <a:pPr>
              <a:defRPr/>
            </a:pPr>
            <a:fld id="{E8D9DFDF-4DAD-604D-8464-02D8E77FB3BA}" type="slidenum">
              <a:rPr lang="fr-FR"/>
              <a:pPr>
                <a:defRPr/>
              </a:pPr>
              <a:t>23</a:t>
            </a:fld>
            <a:endParaRPr lang="fr-FR"/>
          </a:p>
        </p:txBody>
      </p:sp>
      <p:sp>
        <p:nvSpPr>
          <p:cNvPr id="23554" name="Oval 2"/>
          <p:cNvSpPr>
            <a:spLocks noChangeArrowheads="1"/>
          </p:cNvSpPr>
          <p:nvPr/>
        </p:nvSpPr>
        <p:spPr bwMode="auto">
          <a:xfrm>
            <a:off x="3632200" y="2439988"/>
            <a:ext cx="2159000" cy="10795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eaLnBrk="0" hangingPunct="0">
              <a:defRPr/>
            </a:pPr>
            <a:r>
              <a:rPr lang="en-US" sz="1600">
                <a:cs typeface="+mn-cs"/>
              </a:rPr>
              <a:t>n</a:t>
            </a:r>
          </a:p>
          <a:p>
            <a:pPr algn="ctr" eaLnBrk="0" hangingPunct="0">
              <a:defRPr/>
            </a:pPr>
            <a:r>
              <a:rPr lang="en-US" sz="1600">
                <a:cs typeface="+mn-cs"/>
              </a:rPr>
              <a:t>State Name</a:t>
            </a:r>
          </a:p>
          <a:p>
            <a:pPr algn="ctr" eaLnBrk="0" hangingPunct="0">
              <a:defRPr/>
            </a:pPr>
            <a:r>
              <a:rPr lang="en-US" sz="1600">
                <a:cs typeface="+mn-cs"/>
              </a:rPr>
              <a:t>t, c</a:t>
            </a:r>
          </a:p>
          <a:p>
            <a:pPr algn="ctr" eaLnBrk="0" hangingPunct="0">
              <a:defRPr/>
            </a:pPr>
            <a:r>
              <a:rPr lang="en-US" sz="1600">
                <a:cs typeface="+mn-cs"/>
              </a:rPr>
              <a:t>r, i</a:t>
            </a:r>
          </a:p>
        </p:txBody>
      </p:sp>
      <p:sp>
        <p:nvSpPr>
          <p:cNvPr id="23555" name="Rectangle 3"/>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P2P </a:t>
            </a:r>
            <a:r>
              <a:rPr lang="fr-FR" sz="4000" i="1" smtClean="0">
                <a:solidFill>
                  <a:schemeClr val="tx1"/>
                </a:solidFill>
                <a:cs typeface="+mj-cs"/>
              </a:rPr>
              <a:t>FSA: Légende</a:t>
            </a:r>
            <a:endParaRPr lang="fr-FR" sz="4000" i="1" baseline="-25000" smtClean="0">
              <a:solidFill>
                <a:schemeClr val="tx1"/>
              </a:solidFill>
              <a:cs typeface="+mj-cs"/>
            </a:endParaRPr>
          </a:p>
        </p:txBody>
      </p:sp>
      <p:cxnSp>
        <p:nvCxnSpPr>
          <p:cNvPr id="23556" name="AutoShape 4"/>
          <p:cNvCxnSpPr>
            <a:cxnSpLocks noChangeShapeType="1"/>
            <a:stCxn id="23554" idx="2"/>
            <a:endCxn id="23554" idx="6"/>
          </p:cNvCxnSpPr>
          <p:nvPr/>
        </p:nvCxnSpPr>
        <p:spPr bwMode="auto">
          <a:xfrm>
            <a:off x="3632200" y="2979738"/>
            <a:ext cx="2159000"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557" name="Text Box 5"/>
          <p:cNvSpPr txBox="1">
            <a:spLocks noChangeAspect="1" noChangeArrowheads="1"/>
          </p:cNvSpPr>
          <p:nvPr/>
        </p:nvSpPr>
        <p:spPr bwMode="auto">
          <a:xfrm>
            <a:off x="4724400" y="1746250"/>
            <a:ext cx="647700"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36000" tIns="0" rIns="36000" bIns="0" anchor="ctr">
            <a:spAutoFit/>
          </a:bodyPr>
          <a:lstStyle/>
          <a:p>
            <a:pPr algn="ctr" eaLnBrk="0" hangingPunct="0">
              <a:defRPr/>
            </a:pPr>
            <a:r>
              <a:rPr lang="fr-FR" sz="2000" b="1">
                <a:solidFill>
                  <a:srgbClr val="FF3300"/>
                </a:solidFill>
                <a:cs typeface="+mn-cs"/>
              </a:rPr>
              <a:t>DTE</a:t>
            </a:r>
          </a:p>
          <a:p>
            <a:pPr algn="ctr" eaLnBrk="0" hangingPunct="0">
              <a:defRPr/>
            </a:pPr>
            <a:r>
              <a:rPr lang="fr-FR" sz="2000" b="1">
                <a:solidFill>
                  <a:srgbClr val="000099"/>
                </a:solidFill>
                <a:cs typeface="+mn-cs"/>
              </a:rPr>
              <a:t>DCE</a:t>
            </a:r>
          </a:p>
        </p:txBody>
      </p:sp>
      <p:sp>
        <p:nvSpPr>
          <p:cNvPr id="23558" name="Text Box 6"/>
          <p:cNvSpPr txBox="1">
            <a:spLocks noChangeAspect="1" noChangeArrowheads="1"/>
          </p:cNvSpPr>
          <p:nvPr/>
        </p:nvSpPr>
        <p:spPr bwMode="auto">
          <a:xfrm>
            <a:off x="358775" y="3778250"/>
            <a:ext cx="1692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i="1">
                <a:cs typeface="+mn-cs"/>
              </a:rPr>
              <a:t>n</a:t>
            </a:r>
            <a:r>
              <a:rPr lang="en-US" sz="2000">
                <a:cs typeface="+mn-cs"/>
              </a:rPr>
              <a:t> State Number</a:t>
            </a:r>
          </a:p>
        </p:txBody>
      </p:sp>
      <p:sp>
        <p:nvSpPr>
          <p:cNvPr id="23559" name="Text Box 7"/>
          <p:cNvSpPr txBox="1">
            <a:spLocks noChangeAspect="1" noChangeArrowheads="1"/>
          </p:cNvSpPr>
          <p:nvPr/>
        </p:nvSpPr>
        <p:spPr bwMode="auto">
          <a:xfrm>
            <a:off x="358775" y="4318000"/>
            <a:ext cx="312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i="1">
                <a:cs typeface="+mn-cs"/>
              </a:rPr>
              <a:t>t</a:t>
            </a:r>
            <a:r>
              <a:rPr lang="en-US" sz="2000">
                <a:cs typeface="+mn-cs"/>
              </a:rPr>
              <a:t> Signal on </a:t>
            </a:r>
            <a:r>
              <a:rPr lang="en-US" sz="2000" b="1">
                <a:cs typeface="+mn-cs"/>
              </a:rPr>
              <a:t>Transmit</a:t>
            </a:r>
            <a:r>
              <a:rPr lang="en-US" sz="2000">
                <a:cs typeface="+mn-cs"/>
              </a:rPr>
              <a:t> circuit</a:t>
            </a:r>
          </a:p>
        </p:txBody>
      </p:sp>
      <p:sp>
        <p:nvSpPr>
          <p:cNvPr id="23560" name="Text Box 8"/>
          <p:cNvSpPr txBox="1">
            <a:spLocks noChangeAspect="1" noChangeArrowheads="1"/>
          </p:cNvSpPr>
          <p:nvPr/>
        </p:nvSpPr>
        <p:spPr bwMode="auto">
          <a:xfrm>
            <a:off x="358775" y="4857750"/>
            <a:ext cx="312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i="1">
                <a:cs typeface="+mn-cs"/>
              </a:rPr>
              <a:t>c</a:t>
            </a:r>
            <a:r>
              <a:rPr lang="en-US" sz="2000">
                <a:cs typeface="+mn-cs"/>
              </a:rPr>
              <a:t> Signal on </a:t>
            </a:r>
            <a:r>
              <a:rPr lang="en-US" sz="2000" b="1">
                <a:cs typeface="+mn-cs"/>
              </a:rPr>
              <a:t>Control</a:t>
            </a:r>
            <a:r>
              <a:rPr lang="en-US" sz="2000">
                <a:cs typeface="+mn-cs"/>
              </a:rPr>
              <a:t> circuit</a:t>
            </a:r>
          </a:p>
        </p:txBody>
      </p:sp>
      <p:sp>
        <p:nvSpPr>
          <p:cNvPr id="23561" name="Text Box 9"/>
          <p:cNvSpPr txBox="1">
            <a:spLocks noChangeAspect="1" noChangeArrowheads="1"/>
          </p:cNvSpPr>
          <p:nvPr/>
        </p:nvSpPr>
        <p:spPr bwMode="auto">
          <a:xfrm>
            <a:off x="358775" y="5397500"/>
            <a:ext cx="312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i="1">
                <a:cs typeface="+mn-cs"/>
              </a:rPr>
              <a:t>r</a:t>
            </a:r>
            <a:r>
              <a:rPr lang="en-US" sz="2000">
                <a:cs typeface="+mn-cs"/>
              </a:rPr>
              <a:t> Signal on </a:t>
            </a:r>
            <a:r>
              <a:rPr lang="en-US" sz="2000" b="1">
                <a:cs typeface="+mn-cs"/>
              </a:rPr>
              <a:t>Receive</a:t>
            </a:r>
            <a:r>
              <a:rPr lang="en-US" sz="2000">
                <a:cs typeface="+mn-cs"/>
              </a:rPr>
              <a:t> circuit</a:t>
            </a:r>
          </a:p>
        </p:txBody>
      </p:sp>
      <p:sp>
        <p:nvSpPr>
          <p:cNvPr id="23562" name="Text Box 10"/>
          <p:cNvSpPr txBox="1">
            <a:spLocks noChangeAspect="1" noChangeArrowheads="1"/>
          </p:cNvSpPr>
          <p:nvPr/>
        </p:nvSpPr>
        <p:spPr bwMode="auto">
          <a:xfrm>
            <a:off x="358775" y="5937250"/>
            <a:ext cx="312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i="1">
                <a:cs typeface="+mn-cs"/>
              </a:rPr>
              <a:t>i</a:t>
            </a:r>
            <a:r>
              <a:rPr lang="en-US" sz="2000">
                <a:cs typeface="+mn-cs"/>
              </a:rPr>
              <a:t> Signal on </a:t>
            </a:r>
            <a:r>
              <a:rPr lang="en-US" sz="2000" b="1">
                <a:cs typeface="+mn-cs"/>
              </a:rPr>
              <a:t>Indication</a:t>
            </a:r>
            <a:r>
              <a:rPr lang="en-US" sz="2000">
                <a:cs typeface="+mn-cs"/>
              </a:rPr>
              <a:t> circuit</a:t>
            </a:r>
          </a:p>
        </p:txBody>
      </p:sp>
      <p:sp>
        <p:nvSpPr>
          <p:cNvPr id="23563" name="Text Box 11"/>
          <p:cNvSpPr txBox="1">
            <a:spLocks noChangeAspect="1" noChangeArrowheads="1"/>
          </p:cNvSpPr>
          <p:nvPr/>
        </p:nvSpPr>
        <p:spPr bwMode="auto">
          <a:xfrm>
            <a:off x="4419600" y="485775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i="1">
                <a:cs typeface="+mn-cs"/>
              </a:rPr>
              <a:t>0 &amp; 1</a:t>
            </a:r>
            <a:r>
              <a:rPr lang="en-US" sz="2000">
                <a:cs typeface="+mn-cs"/>
              </a:rPr>
              <a:t> Steady Binary Conditions</a:t>
            </a:r>
          </a:p>
        </p:txBody>
      </p:sp>
      <p:sp>
        <p:nvSpPr>
          <p:cNvPr id="23564" name="Text Box 12"/>
          <p:cNvSpPr txBox="1">
            <a:spLocks noChangeAspect="1" noChangeArrowheads="1"/>
          </p:cNvSpPr>
          <p:nvPr/>
        </p:nvSpPr>
        <p:spPr bwMode="auto">
          <a:xfrm>
            <a:off x="4419600" y="539750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i="1">
                <a:cs typeface="+mn-cs"/>
              </a:rPr>
              <a:t>0,1</a:t>
            </a:r>
            <a:r>
              <a:rPr lang="en-US" sz="2000">
                <a:cs typeface="+mn-cs"/>
              </a:rPr>
              <a:t> Alternate Binary Conditions</a:t>
            </a:r>
          </a:p>
        </p:txBody>
      </p:sp>
      <p:sp>
        <p:nvSpPr>
          <p:cNvPr id="23565" name="Text Box 13"/>
          <p:cNvSpPr txBox="1">
            <a:spLocks noChangeAspect="1" noChangeArrowheads="1"/>
          </p:cNvSpPr>
          <p:nvPr/>
        </p:nvSpPr>
        <p:spPr bwMode="auto">
          <a:xfrm>
            <a:off x="4419600" y="593725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i="1">
                <a:cs typeface="+mn-cs"/>
              </a:rPr>
              <a:t>Off &amp; On</a:t>
            </a:r>
            <a:r>
              <a:rPr lang="en-US" sz="2000">
                <a:cs typeface="+mn-cs"/>
              </a:rPr>
              <a:t> Continuous Off &amp; On Conditions</a:t>
            </a:r>
          </a:p>
        </p:txBody>
      </p:sp>
      <p:sp>
        <p:nvSpPr>
          <p:cNvPr id="23566" name="Text Box 14"/>
          <p:cNvSpPr txBox="1">
            <a:spLocks noChangeAspect="1" noChangeArrowheads="1"/>
          </p:cNvSpPr>
          <p:nvPr/>
        </p:nvSpPr>
        <p:spPr bwMode="auto">
          <a:xfrm>
            <a:off x="2209800" y="128905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a:cs typeface="+mn-cs"/>
              </a:rPr>
              <a:t>Transition</a:t>
            </a:r>
          </a:p>
        </p:txBody>
      </p:sp>
      <p:sp>
        <p:nvSpPr>
          <p:cNvPr id="23567" name="Text Box 15"/>
          <p:cNvSpPr txBox="1">
            <a:spLocks noChangeAspect="1" noChangeArrowheads="1"/>
          </p:cNvSpPr>
          <p:nvPr/>
        </p:nvSpPr>
        <p:spPr bwMode="auto">
          <a:xfrm>
            <a:off x="5943600" y="1136650"/>
            <a:ext cx="160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2000">
                <a:cs typeface="+mn-cs"/>
              </a:rPr>
              <a:t>Responsible for the Transition</a:t>
            </a:r>
          </a:p>
        </p:txBody>
      </p:sp>
      <p:sp>
        <p:nvSpPr>
          <p:cNvPr id="23568" name="Text Box 16"/>
          <p:cNvSpPr txBox="1">
            <a:spLocks noChangeAspect="1" noChangeArrowheads="1"/>
          </p:cNvSpPr>
          <p:nvPr/>
        </p:nvSpPr>
        <p:spPr bwMode="auto">
          <a:xfrm>
            <a:off x="4724400" y="3575050"/>
            <a:ext cx="647700"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33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36000" tIns="0" rIns="36000" bIns="0" anchor="ctr">
            <a:spAutoFit/>
          </a:bodyPr>
          <a:lstStyle/>
          <a:p>
            <a:pPr algn="ctr" eaLnBrk="0" hangingPunct="0">
              <a:defRPr/>
            </a:pPr>
            <a:r>
              <a:rPr lang="fr-FR" sz="2000" b="1">
                <a:solidFill>
                  <a:srgbClr val="FF3300"/>
                </a:solidFill>
                <a:cs typeface="+mn-cs"/>
              </a:rPr>
              <a:t>DTE</a:t>
            </a:r>
          </a:p>
          <a:p>
            <a:pPr algn="ctr" eaLnBrk="0" hangingPunct="0">
              <a:defRPr/>
            </a:pPr>
            <a:r>
              <a:rPr lang="fr-FR" sz="2000" b="1">
                <a:solidFill>
                  <a:srgbClr val="000099"/>
                </a:solidFill>
                <a:cs typeface="+mn-cs"/>
              </a:rPr>
              <a:t>DCE</a:t>
            </a:r>
          </a:p>
        </p:txBody>
      </p:sp>
      <p:cxnSp>
        <p:nvCxnSpPr>
          <p:cNvPr id="23569" name="AutoShape 17"/>
          <p:cNvCxnSpPr>
            <a:cxnSpLocks noChangeShapeType="1"/>
            <a:stCxn id="23567" idx="2"/>
            <a:endCxn id="23557" idx="3"/>
          </p:cNvCxnSpPr>
          <p:nvPr/>
        </p:nvCxnSpPr>
        <p:spPr bwMode="auto">
          <a:xfrm rot="5400000">
            <a:off x="5904706" y="1213644"/>
            <a:ext cx="306388" cy="1371600"/>
          </a:xfrm>
          <a:prstGeom prst="bentConnector2">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570" name="AutoShape 18"/>
          <p:cNvCxnSpPr>
            <a:cxnSpLocks noChangeShapeType="1"/>
            <a:stCxn id="23567" idx="2"/>
            <a:endCxn id="23568" idx="3"/>
          </p:cNvCxnSpPr>
          <p:nvPr/>
        </p:nvCxnSpPr>
        <p:spPr bwMode="auto">
          <a:xfrm rot="5400000">
            <a:off x="4990306" y="2128044"/>
            <a:ext cx="2135188" cy="1371600"/>
          </a:xfrm>
          <a:prstGeom prst="bentConnector2">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571" name="Line 19"/>
          <p:cNvSpPr>
            <a:spLocks noChangeShapeType="1"/>
          </p:cNvSpPr>
          <p:nvPr/>
        </p:nvSpPr>
        <p:spPr bwMode="auto">
          <a:xfrm>
            <a:off x="4713288" y="1289050"/>
            <a:ext cx="0" cy="1143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72" name="Line 20"/>
          <p:cNvSpPr>
            <a:spLocks noChangeShapeType="1"/>
          </p:cNvSpPr>
          <p:nvPr/>
        </p:nvSpPr>
        <p:spPr bwMode="auto">
          <a:xfrm>
            <a:off x="4713288" y="3505200"/>
            <a:ext cx="0" cy="1066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3573" name="AutoShape 21"/>
          <p:cNvCxnSpPr>
            <a:cxnSpLocks noChangeShapeType="1"/>
            <a:stCxn id="23566" idx="2"/>
            <a:endCxn id="23557" idx="1"/>
          </p:cNvCxnSpPr>
          <p:nvPr/>
        </p:nvCxnSpPr>
        <p:spPr bwMode="auto">
          <a:xfrm rot="16200000" flipH="1">
            <a:off x="3504406" y="832644"/>
            <a:ext cx="458788" cy="1981200"/>
          </a:xfrm>
          <a:prstGeom prst="bentConnector2">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574" name="AutoShape 22"/>
          <p:cNvCxnSpPr>
            <a:cxnSpLocks noChangeShapeType="1"/>
            <a:stCxn id="23566" idx="2"/>
            <a:endCxn id="23568" idx="1"/>
          </p:cNvCxnSpPr>
          <p:nvPr/>
        </p:nvCxnSpPr>
        <p:spPr bwMode="auto">
          <a:xfrm rot="16200000" flipH="1">
            <a:off x="2590006" y="1747044"/>
            <a:ext cx="2287588" cy="1981200"/>
          </a:xfrm>
          <a:prstGeom prst="bentConnector2">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Date Placeholder 2"/>
          <p:cNvSpPr>
            <a:spLocks noGrp="1"/>
          </p:cNvSpPr>
          <p:nvPr>
            <p:ph type="dt" sz="quarter" idx="10"/>
          </p:nvPr>
        </p:nvSpPr>
        <p:spPr/>
        <p:txBody>
          <a:bodyPr/>
          <a:lstStyle/>
          <a:p>
            <a:pPr>
              <a:defRPr/>
            </a:pPr>
            <a:r>
              <a:rPr lang="fr-FR"/>
              <a:t>© </a:t>
            </a:r>
            <a:fld id="{4D332D31-9B30-444C-8F51-6F0CB777AA62}" type="datetime1">
              <a:rPr lang="en-US" smtClean="0"/>
              <a:pPr>
                <a:defRPr/>
              </a:pPr>
              <a:t>23/03/17</a:t>
            </a:fld>
            <a:r>
              <a:rPr lang="fr-FR" smtClean="0"/>
              <a:t>,</a:t>
            </a:r>
            <a:endParaRPr lang="fr-FR"/>
          </a:p>
        </p:txBody>
      </p:sp>
      <p:sp>
        <p:nvSpPr>
          <p:cNvPr id="7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0" name="Slide Number Placeholder 4"/>
          <p:cNvSpPr>
            <a:spLocks noGrp="1"/>
          </p:cNvSpPr>
          <p:nvPr>
            <p:ph type="sldNum" sz="quarter" idx="12"/>
          </p:nvPr>
        </p:nvSpPr>
        <p:spPr/>
        <p:txBody>
          <a:bodyPr/>
          <a:lstStyle/>
          <a:p>
            <a:pPr>
              <a:defRPr/>
            </a:pPr>
            <a:fld id="{55B66864-599E-A340-956A-9E94ED7F4BC1}" type="slidenum">
              <a:rPr lang="fr-FR"/>
              <a:pPr>
                <a:defRPr/>
              </a:pPr>
              <a:t>24</a:t>
            </a:fld>
            <a:endParaRPr lang="fr-FR"/>
          </a:p>
        </p:txBody>
      </p:sp>
      <p:sp>
        <p:nvSpPr>
          <p:cNvPr id="24578"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Transmission en </a:t>
            </a:r>
            <a:r>
              <a:rPr lang="fr-FR" sz="4000" i="1" smtClean="0">
                <a:solidFill>
                  <a:schemeClr val="tx1"/>
                </a:solidFill>
                <a:cs typeface="+mj-cs"/>
              </a:rPr>
              <a:t>Série</a:t>
            </a:r>
            <a:endParaRPr lang="fr-FR" sz="4000" i="1" baseline="-25000" smtClean="0">
              <a:solidFill>
                <a:schemeClr val="tx1"/>
              </a:solidFill>
              <a:cs typeface="+mj-cs"/>
            </a:endParaRPr>
          </a:p>
        </p:txBody>
      </p:sp>
      <p:sp>
        <p:nvSpPr>
          <p:cNvPr id="24579" name="Rectangle 3"/>
          <p:cNvSpPr>
            <a:spLocks noChangeArrowheads="1"/>
          </p:cNvSpPr>
          <p:nvPr/>
        </p:nvSpPr>
        <p:spPr bwMode="auto">
          <a:xfrm>
            <a:off x="1835150" y="1295400"/>
            <a:ext cx="5556250" cy="3352800"/>
          </a:xfrm>
          <a:prstGeom prst="rect">
            <a:avLst/>
          </a:prstGeom>
          <a:solidFill>
            <a:srgbClr val="EAEAEA"/>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lIns="0" tIns="0" rIns="0" bIns="0"/>
          <a:lstStyle/>
          <a:p>
            <a:pPr algn="ctr" eaLnBrk="0" hangingPunct="0">
              <a:defRPr/>
            </a:pPr>
            <a:r>
              <a:rPr lang="en-US" sz="2000">
                <a:cs typeface="+mn-cs"/>
              </a:rPr>
              <a:t>Serial Input/Output Processor</a:t>
            </a:r>
          </a:p>
        </p:txBody>
      </p:sp>
      <p:sp>
        <p:nvSpPr>
          <p:cNvPr id="24580" name="Line 4"/>
          <p:cNvSpPr>
            <a:spLocks noChangeShapeType="1"/>
          </p:cNvSpPr>
          <p:nvPr/>
        </p:nvSpPr>
        <p:spPr bwMode="auto">
          <a:xfrm>
            <a:off x="781050" y="1341438"/>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581" name="Line 5"/>
          <p:cNvSpPr>
            <a:spLocks noChangeShapeType="1"/>
          </p:cNvSpPr>
          <p:nvPr/>
        </p:nvSpPr>
        <p:spPr bwMode="auto">
          <a:xfrm>
            <a:off x="781050" y="14319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582" name="Line 6"/>
          <p:cNvSpPr>
            <a:spLocks noChangeShapeType="1"/>
          </p:cNvSpPr>
          <p:nvPr/>
        </p:nvSpPr>
        <p:spPr bwMode="auto">
          <a:xfrm>
            <a:off x="781050" y="15208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583" name="Line 7"/>
          <p:cNvSpPr>
            <a:spLocks noChangeShapeType="1"/>
          </p:cNvSpPr>
          <p:nvPr/>
        </p:nvSpPr>
        <p:spPr bwMode="auto">
          <a:xfrm>
            <a:off x="781050" y="161131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584" name="Line 8"/>
          <p:cNvSpPr>
            <a:spLocks noChangeShapeType="1"/>
          </p:cNvSpPr>
          <p:nvPr/>
        </p:nvSpPr>
        <p:spPr bwMode="auto">
          <a:xfrm>
            <a:off x="781050" y="17018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585" name="Line 9"/>
          <p:cNvSpPr>
            <a:spLocks noChangeShapeType="1"/>
          </p:cNvSpPr>
          <p:nvPr/>
        </p:nvSpPr>
        <p:spPr bwMode="auto">
          <a:xfrm>
            <a:off x="781050" y="17907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586" name="Line 10"/>
          <p:cNvSpPr>
            <a:spLocks noChangeShapeType="1"/>
          </p:cNvSpPr>
          <p:nvPr/>
        </p:nvSpPr>
        <p:spPr bwMode="auto">
          <a:xfrm>
            <a:off x="781050" y="1881188"/>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587" name="Line 11"/>
          <p:cNvSpPr>
            <a:spLocks noChangeShapeType="1"/>
          </p:cNvSpPr>
          <p:nvPr/>
        </p:nvSpPr>
        <p:spPr bwMode="auto">
          <a:xfrm>
            <a:off x="781050" y="197167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588" name="Line 12"/>
          <p:cNvSpPr>
            <a:spLocks noChangeShapeType="1"/>
          </p:cNvSpPr>
          <p:nvPr/>
        </p:nvSpPr>
        <p:spPr bwMode="auto">
          <a:xfrm>
            <a:off x="781050" y="206057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589" name="AutoShape 13"/>
          <p:cNvSpPr>
            <a:spLocks/>
          </p:cNvSpPr>
          <p:nvPr/>
        </p:nvSpPr>
        <p:spPr bwMode="auto">
          <a:xfrm>
            <a:off x="1920875" y="1371600"/>
            <a:ext cx="76200" cy="685800"/>
          </a:xfrm>
          <a:prstGeom prst="rightBrace">
            <a:avLst>
              <a:gd name="adj1" fmla="val 75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590" name="Rectangle 14"/>
          <p:cNvSpPr>
            <a:spLocks noChangeAspect="1" noChangeArrowheads="1"/>
          </p:cNvSpPr>
          <p:nvPr/>
        </p:nvSpPr>
        <p:spPr bwMode="auto">
          <a:xfrm>
            <a:off x="2286000"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591" name="Rectangle 15"/>
          <p:cNvSpPr>
            <a:spLocks noChangeAspect="1" noChangeArrowheads="1"/>
          </p:cNvSpPr>
          <p:nvPr/>
        </p:nvSpPr>
        <p:spPr bwMode="auto">
          <a:xfrm>
            <a:off x="2555875" y="3906838"/>
            <a:ext cx="269875" cy="284162"/>
          </a:xfrm>
          <a:prstGeom prst="rect">
            <a:avLst/>
          </a:prstGeom>
          <a:solidFill>
            <a:schemeClr val="bg2"/>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1</a:t>
            </a:r>
          </a:p>
        </p:txBody>
      </p:sp>
      <p:sp>
        <p:nvSpPr>
          <p:cNvPr id="24592" name="Rectangle 16"/>
          <p:cNvSpPr>
            <a:spLocks noChangeAspect="1" noChangeArrowheads="1"/>
          </p:cNvSpPr>
          <p:nvPr/>
        </p:nvSpPr>
        <p:spPr bwMode="auto">
          <a:xfrm>
            <a:off x="2825750"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593" name="Rectangle 17"/>
          <p:cNvSpPr>
            <a:spLocks noChangeAspect="1" noChangeArrowheads="1"/>
          </p:cNvSpPr>
          <p:nvPr/>
        </p:nvSpPr>
        <p:spPr bwMode="auto">
          <a:xfrm>
            <a:off x="3095625"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594" name="Rectangle 18"/>
          <p:cNvSpPr>
            <a:spLocks noChangeAspect="1" noChangeArrowheads="1"/>
          </p:cNvSpPr>
          <p:nvPr/>
        </p:nvSpPr>
        <p:spPr bwMode="auto">
          <a:xfrm>
            <a:off x="3365500"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595" name="Rectangle 19"/>
          <p:cNvSpPr>
            <a:spLocks noChangeAspect="1" noChangeArrowheads="1"/>
          </p:cNvSpPr>
          <p:nvPr/>
        </p:nvSpPr>
        <p:spPr bwMode="auto">
          <a:xfrm>
            <a:off x="3635375"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596" name="Rectangle 20"/>
          <p:cNvSpPr>
            <a:spLocks noChangeAspect="1" noChangeArrowheads="1"/>
          </p:cNvSpPr>
          <p:nvPr/>
        </p:nvSpPr>
        <p:spPr bwMode="auto">
          <a:xfrm>
            <a:off x="3905250"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597" name="Rectangle 21"/>
          <p:cNvSpPr>
            <a:spLocks noChangeAspect="1" noChangeArrowheads="1"/>
          </p:cNvSpPr>
          <p:nvPr/>
        </p:nvSpPr>
        <p:spPr bwMode="auto">
          <a:xfrm>
            <a:off x="4175125" y="3906838"/>
            <a:ext cx="269875" cy="284162"/>
          </a:xfrm>
          <a:prstGeom prst="rect">
            <a:avLst/>
          </a:prstGeom>
          <a:solidFill>
            <a:schemeClr val="bg2"/>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1</a:t>
            </a:r>
          </a:p>
        </p:txBody>
      </p:sp>
      <p:sp>
        <p:nvSpPr>
          <p:cNvPr id="24598" name="Text Box 22"/>
          <p:cNvSpPr txBox="1">
            <a:spLocks noChangeAspect="1" noChangeArrowheads="1"/>
          </p:cNvSpPr>
          <p:nvPr/>
        </p:nvSpPr>
        <p:spPr bwMode="auto">
          <a:xfrm>
            <a:off x="4419600" y="5410200"/>
            <a:ext cx="7889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4000" b="1">
                <a:cs typeface="+mn-cs"/>
              </a:rPr>
              <a:t>A</a:t>
            </a:r>
          </a:p>
        </p:txBody>
      </p:sp>
      <p:sp>
        <p:nvSpPr>
          <p:cNvPr id="24599" name="Text Box 23"/>
          <p:cNvSpPr txBox="1">
            <a:spLocks noChangeAspect="1" noChangeArrowheads="1"/>
          </p:cNvSpPr>
          <p:nvPr/>
        </p:nvSpPr>
        <p:spPr bwMode="auto">
          <a:xfrm>
            <a:off x="3124200" y="5410200"/>
            <a:ext cx="1035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4000" b="1">
                <a:cs typeface="+mn-cs"/>
              </a:rPr>
              <a:t>41</a:t>
            </a:r>
            <a:r>
              <a:rPr lang="fr-FR" sz="4000" b="1" baseline="-25000">
                <a:cs typeface="+mn-cs"/>
              </a:rPr>
              <a:t>16</a:t>
            </a:r>
          </a:p>
        </p:txBody>
      </p:sp>
      <p:sp>
        <p:nvSpPr>
          <p:cNvPr id="24600" name="Text Box 24"/>
          <p:cNvSpPr txBox="1">
            <a:spLocks noChangeAspect="1" noChangeArrowheads="1"/>
          </p:cNvSpPr>
          <p:nvPr/>
        </p:nvSpPr>
        <p:spPr bwMode="auto">
          <a:xfrm>
            <a:off x="1828800" y="5410200"/>
            <a:ext cx="1035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4000" b="1">
                <a:cs typeface="+mn-cs"/>
              </a:rPr>
              <a:t>65</a:t>
            </a:r>
            <a:r>
              <a:rPr lang="fr-FR" sz="4000" b="1" baseline="-25000">
                <a:cs typeface="+mn-cs"/>
              </a:rPr>
              <a:t>10</a:t>
            </a:r>
          </a:p>
        </p:txBody>
      </p:sp>
      <p:sp>
        <p:nvSpPr>
          <p:cNvPr id="24601" name="Text Box 25"/>
          <p:cNvSpPr txBox="1">
            <a:spLocks noChangeAspect="1" noChangeArrowheads="1"/>
          </p:cNvSpPr>
          <p:nvPr/>
        </p:nvSpPr>
        <p:spPr bwMode="auto">
          <a:xfrm>
            <a:off x="533400" y="5410200"/>
            <a:ext cx="1035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4000" b="1">
                <a:cs typeface="+mn-cs"/>
              </a:rPr>
              <a:t>101</a:t>
            </a:r>
            <a:r>
              <a:rPr lang="fr-FR" sz="4000" b="1" baseline="-25000">
                <a:cs typeface="+mn-cs"/>
              </a:rPr>
              <a:t>8</a:t>
            </a:r>
          </a:p>
        </p:txBody>
      </p:sp>
      <p:sp>
        <p:nvSpPr>
          <p:cNvPr id="24602" name="Rectangle 26"/>
          <p:cNvSpPr>
            <a:spLocks noChangeAspect="1" noChangeArrowheads="1"/>
          </p:cNvSpPr>
          <p:nvPr/>
        </p:nvSpPr>
        <p:spPr bwMode="auto">
          <a:xfrm>
            <a:off x="5292725" y="3602038"/>
            <a:ext cx="269875" cy="284162"/>
          </a:xfrm>
          <a:prstGeom prst="rect">
            <a:avLst/>
          </a:prstGeom>
          <a:solidFill>
            <a:srgbClr val="9999FF"/>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rgbClr val="99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P</a:t>
            </a:r>
          </a:p>
        </p:txBody>
      </p:sp>
      <p:cxnSp>
        <p:nvCxnSpPr>
          <p:cNvPr id="24603" name="AutoShape 27"/>
          <p:cNvCxnSpPr>
            <a:cxnSpLocks noChangeShapeType="1"/>
            <a:stCxn id="24598" idx="0"/>
            <a:endCxn id="24631" idx="1"/>
          </p:cNvCxnSpPr>
          <p:nvPr/>
        </p:nvCxnSpPr>
        <p:spPr bwMode="auto">
          <a:xfrm flipH="1" flipV="1">
            <a:off x="3351213" y="4494213"/>
            <a:ext cx="1463675" cy="9159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604" name="AutoShape 28"/>
          <p:cNvCxnSpPr>
            <a:cxnSpLocks noChangeShapeType="1"/>
            <a:stCxn id="24599" idx="0"/>
            <a:endCxn id="24631" idx="1"/>
          </p:cNvCxnSpPr>
          <p:nvPr/>
        </p:nvCxnSpPr>
        <p:spPr bwMode="auto">
          <a:xfrm flipH="1" flipV="1">
            <a:off x="3351213" y="4494213"/>
            <a:ext cx="290512" cy="9159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605" name="AutoShape 29"/>
          <p:cNvCxnSpPr>
            <a:cxnSpLocks noChangeShapeType="1"/>
            <a:stCxn id="24600" idx="0"/>
            <a:endCxn id="24631" idx="1"/>
          </p:cNvCxnSpPr>
          <p:nvPr/>
        </p:nvCxnSpPr>
        <p:spPr bwMode="auto">
          <a:xfrm flipV="1">
            <a:off x="2346325" y="4494213"/>
            <a:ext cx="1004888" cy="9159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606" name="AutoShape 30"/>
          <p:cNvCxnSpPr>
            <a:cxnSpLocks noChangeShapeType="1"/>
            <a:stCxn id="24601" idx="0"/>
            <a:endCxn id="24631" idx="1"/>
          </p:cNvCxnSpPr>
          <p:nvPr/>
        </p:nvCxnSpPr>
        <p:spPr bwMode="auto">
          <a:xfrm flipV="1">
            <a:off x="1050925" y="4494213"/>
            <a:ext cx="2300288" cy="9159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607" name="Text Box 31"/>
          <p:cNvSpPr txBox="1">
            <a:spLocks noChangeArrowheads="1"/>
          </p:cNvSpPr>
          <p:nvPr/>
        </p:nvSpPr>
        <p:spPr bwMode="auto">
          <a:xfrm rot="19800000">
            <a:off x="609600" y="1524000"/>
            <a:ext cx="1235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400" b="1">
                <a:cs typeface="+mn-cs"/>
              </a:rPr>
              <a:t>Bus de Données</a:t>
            </a:r>
          </a:p>
          <a:p>
            <a:pPr algn="ctr" eaLnBrk="0" hangingPunct="0">
              <a:defRPr/>
            </a:pPr>
            <a:r>
              <a:rPr lang="fr-FR" sz="1400" b="1">
                <a:cs typeface="+mn-cs"/>
              </a:rPr>
              <a:t>8,16,32, …</a:t>
            </a:r>
          </a:p>
        </p:txBody>
      </p:sp>
      <p:sp>
        <p:nvSpPr>
          <p:cNvPr id="24608" name="Line 32"/>
          <p:cNvSpPr>
            <a:spLocks noChangeShapeType="1"/>
          </p:cNvSpPr>
          <p:nvPr/>
        </p:nvSpPr>
        <p:spPr bwMode="auto">
          <a:xfrm>
            <a:off x="781050" y="255746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09" name="Line 33"/>
          <p:cNvSpPr>
            <a:spLocks noChangeShapeType="1"/>
          </p:cNvSpPr>
          <p:nvPr/>
        </p:nvSpPr>
        <p:spPr bwMode="auto">
          <a:xfrm>
            <a:off x="781050" y="264795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10" name="Line 34"/>
          <p:cNvSpPr>
            <a:spLocks noChangeShapeType="1"/>
          </p:cNvSpPr>
          <p:nvPr/>
        </p:nvSpPr>
        <p:spPr bwMode="auto">
          <a:xfrm>
            <a:off x="781050" y="273685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11" name="Line 35"/>
          <p:cNvSpPr>
            <a:spLocks noChangeShapeType="1"/>
          </p:cNvSpPr>
          <p:nvPr/>
        </p:nvSpPr>
        <p:spPr bwMode="auto">
          <a:xfrm>
            <a:off x="781050" y="2827338"/>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12" name="Line 36"/>
          <p:cNvSpPr>
            <a:spLocks noChangeShapeType="1"/>
          </p:cNvSpPr>
          <p:nvPr/>
        </p:nvSpPr>
        <p:spPr bwMode="auto">
          <a:xfrm>
            <a:off x="781050" y="29178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13" name="Line 37"/>
          <p:cNvSpPr>
            <a:spLocks noChangeShapeType="1"/>
          </p:cNvSpPr>
          <p:nvPr/>
        </p:nvSpPr>
        <p:spPr bwMode="auto">
          <a:xfrm>
            <a:off x="781050" y="30067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14" name="Line 38"/>
          <p:cNvSpPr>
            <a:spLocks noChangeShapeType="1"/>
          </p:cNvSpPr>
          <p:nvPr/>
        </p:nvSpPr>
        <p:spPr bwMode="auto">
          <a:xfrm>
            <a:off x="781050" y="309721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15" name="Line 39"/>
          <p:cNvSpPr>
            <a:spLocks noChangeShapeType="1"/>
          </p:cNvSpPr>
          <p:nvPr/>
        </p:nvSpPr>
        <p:spPr bwMode="auto">
          <a:xfrm>
            <a:off x="781050" y="31877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16" name="Line 40"/>
          <p:cNvSpPr>
            <a:spLocks noChangeShapeType="1"/>
          </p:cNvSpPr>
          <p:nvPr/>
        </p:nvSpPr>
        <p:spPr bwMode="auto">
          <a:xfrm>
            <a:off x="781050" y="32766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17" name="AutoShape 41"/>
          <p:cNvSpPr>
            <a:spLocks/>
          </p:cNvSpPr>
          <p:nvPr/>
        </p:nvSpPr>
        <p:spPr bwMode="auto">
          <a:xfrm>
            <a:off x="1920875" y="2587625"/>
            <a:ext cx="76200" cy="685800"/>
          </a:xfrm>
          <a:prstGeom prst="rightBrace">
            <a:avLst>
              <a:gd name="adj1" fmla="val 75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618" name="Text Box 42"/>
          <p:cNvSpPr txBox="1">
            <a:spLocks noChangeArrowheads="1"/>
          </p:cNvSpPr>
          <p:nvPr/>
        </p:nvSpPr>
        <p:spPr bwMode="auto">
          <a:xfrm rot="19800000">
            <a:off x="609600" y="2743200"/>
            <a:ext cx="1235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400" b="1">
                <a:cs typeface="+mn-cs"/>
              </a:rPr>
              <a:t>Bus d</a:t>
            </a:r>
            <a:r>
              <a:rPr lang="ja-JP" altLang="fr-FR" sz="1400" b="1">
                <a:latin typeface="Arial"/>
                <a:cs typeface="+mn-cs"/>
              </a:rPr>
              <a:t>’</a:t>
            </a:r>
            <a:r>
              <a:rPr lang="fr-FR" sz="1400" b="1">
                <a:cs typeface="+mn-cs"/>
              </a:rPr>
              <a:t>Adresses</a:t>
            </a:r>
          </a:p>
          <a:p>
            <a:pPr algn="ctr" eaLnBrk="0" hangingPunct="0">
              <a:defRPr/>
            </a:pPr>
            <a:r>
              <a:rPr lang="fr-FR" sz="1400" b="1">
                <a:cs typeface="+mn-cs"/>
              </a:rPr>
              <a:t>8,16,32, …</a:t>
            </a:r>
          </a:p>
        </p:txBody>
      </p:sp>
      <p:sp>
        <p:nvSpPr>
          <p:cNvPr id="24619" name="Line 43"/>
          <p:cNvSpPr>
            <a:spLocks noChangeShapeType="1"/>
          </p:cNvSpPr>
          <p:nvPr/>
        </p:nvSpPr>
        <p:spPr bwMode="auto">
          <a:xfrm>
            <a:off x="781050" y="385286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20" name="Line 44"/>
          <p:cNvSpPr>
            <a:spLocks noChangeShapeType="1"/>
          </p:cNvSpPr>
          <p:nvPr/>
        </p:nvSpPr>
        <p:spPr bwMode="auto">
          <a:xfrm>
            <a:off x="781050" y="394335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21" name="Line 45"/>
          <p:cNvSpPr>
            <a:spLocks noChangeShapeType="1"/>
          </p:cNvSpPr>
          <p:nvPr/>
        </p:nvSpPr>
        <p:spPr bwMode="auto">
          <a:xfrm>
            <a:off x="781050" y="403225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22" name="Line 46"/>
          <p:cNvSpPr>
            <a:spLocks noChangeShapeType="1"/>
          </p:cNvSpPr>
          <p:nvPr/>
        </p:nvSpPr>
        <p:spPr bwMode="auto">
          <a:xfrm>
            <a:off x="781050" y="4122738"/>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23" name="Line 47"/>
          <p:cNvSpPr>
            <a:spLocks noChangeShapeType="1"/>
          </p:cNvSpPr>
          <p:nvPr/>
        </p:nvSpPr>
        <p:spPr bwMode="auto">
          <a:xfrm>
            <a:off x="781050" y="42132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24" name="Line 48"/>
          <p:cNvSpPr>
            <a:spLocks noChangeShapeType="1"/>
          </p:cNvSpPr>
          <p:nvPr/>
        </p:nvSpPr>
        <p:spPr bwMode="auto">
          <a:xfrm>
            <a:off x="781050" y="43021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25" name="Line 49"/>
          <p:cNvSpPr>
            <a:spLocks noChangeShapeType="1"/>
          </p:cNvSpPr>
          <p:nvPr/>
        </p:nvSpPr>
        <p:spPr bwMode="auto">
          <a:xfrm>
            <a:off x="781050" y="439261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26" name="Line 50"/>
          <p:cNvSpPr>
            <a:spLocks noChangeShapeType="1"/>
          </p:cNvSpPr>
          <p:nvPr/>
        </p:nvSpPr>
        <p:spPr bwMode="auto">
          <a:xfrm>
            <a:off x="781050" y="44831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27" name="Line 51"/>
          <p:cNvSpPr>
            <a:spLocks noChangeShapeType="1"/>
          </p:cNvSpPr>
          <p:nvPr/>
        </p:nvSpPr>
        <p:spPr bwMode="auto">
          <a:xfrm>
            <a:off x="781050" y="45720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628" name="AutoShape 52"/>
          <p:cNvSpPr>
            <a:spLocks/>
          </p:cNvSpPr>
          <p:nvPr/>
        </p:nvSpPr>
        <p:spPr bwMode="auto">
          <a:xfrm>
            <a:off x="1920875" y="3883025"/>
            <a:ext cx="76200" cy="685800"/>
          </a:xfrm>
          <a:prstGeom prst="rightBrace">
            <a:avLst>
              <a:gd name="adj1" fmla="val 75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629" name="Text Box 53"/>
          <p:cNvSpPr txBox="1">
            <a:spLocks noChangeArrowheads="1"/>
          </p:cNvSpPr>
          <p:nvPr/>
        </p:nvSpPr>
        <p:spPr bwMode="auto">
          <a:xfrm rot="19800000">
            <a:off x="609600" y="4038600"/>
            <a:ext cx="1235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400" b="1">
                <a:cs typeface="+mn-cs"/>
              </a:rPr>
              <a:t>Bus de Contrôle</a:t>
            </a:r>
          </a:p>
          <a:p>
            <a:pPr algn="ctr" eaLnBrk="0" hangingPunct="0">
              <a:defRPr/>
            </a:pPr>
            <a:r>
              <a:rPr lang="fr-FR" sz="1400" b="1">
                <a:cs typeface="+mn-cs"/>
              </a:rPr>
              <a:t>8,16,32, …</a:t>
            </a:r>
          </a:p>
        </p:txBody>
      </p:sp>
      <p:cxnSp>
        <p:nvCxnSpPr>
          <p:cNvPr id="24630" name="AutoShape 54"/>
          <p:cNvCxnSpPr>
            <a:cxnSpLocks noChangeShapeType="1"/>
            <a:stCxn id="24589" idx="1"/>
            <a:endCxn id="24590" idx="1"/>
          </p:cNvCxnSpPr>
          <p:nvPr/>
        </p:nvCxnSpPr>
        <p:spPr bwMode="auto">
          <a:xfrm>
            <a:off x="1997075" y="1714500"/>
            <a:ext cx="288925" cy="2335213"/>
          </a:xfrm>
          <a:prstGeom prst="bentConnector3">
            <a:avLst>
              <a:gd name="adj1" fmla="val 50000"/>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631" name="AutoShape 55"/>
          <p:cNvSpPr>
            <a:spLocks/>
          </p:cNvSpPr>
          <p:nvPr/>
        </p:nvSpPr>
        <p:spPr bwMode="auto">
          <a:xfrm rot="-5400000">
            <a:off x="3200400" y="3276600"/>
            <a:ext cx="304800" cy="2133600"/>
          </a:xfrm>
          <a:prstGeom prst="leftBrace">
            <a:avLst>
              <a:gd name="adj1" fmla="val 5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632" name="Text Box 56"/>
          <p:cNvSpPr txBox="1">
            <a:spLocks noChangeArrowheads="1"/>
          </p:cNvSpPr>
          <p:nvPr/>
        </p:nvSpPr>
        <p:spPr bwMode="auto">
          <a:xfrm>
            <a:off x="2438400" y="3429000"/>
            <a:ext cx="194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en-US" sz="2000">
                <a:cs typeface="+mn-cs"/>
              </a:rPr>
              <a:t>T</a:t>
            </a:r>
            <a:r>
              <a:rPr lang="en-US" sz="2000" baseline="-25000">
                <a:cs typeface="+mn-cs"/>
              </a:rPr>
              <a:t>xmit</a:t>
            </a:r>
            <a:r>
              <a:rPr lang="en-US" sz="2000">
                <a:cs typeface="+mn-cs"/>
              </a:rPr>
              <a:t> Shift Register</a:t>
            </a:r>
          </a:p>
        </p:txBody>
      </p:sp>
      <p:sp>
        <p:nvSpPr>
          <p:cNvPr id="24633" name="Rectangle 57"/>
          <p:cNvSpPr>
            <a:spLocks noChangeArrowheads="1"/>
          </p:cNvSpPr>
          <p:nvPr/>
        </p:nvSpPr>
        <p:spPr bwMode="auto">
          <a:xfrm>
            <a:off x="4267200" y="2743200"/>
            <a:ext cx="1143000" cy="609600"/>
          </a:xfrm>
          <a:prstGeom prst="rect">
            <a:avLst/>
          </a:prstGeom>
          <a:solidFill>
            <a:srgbClr val="EAEAEA"/>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lIns="0" tIns="0" rIns="0" bIns="0" anchor="ctr"/>
          <a:lstStyle/>
          <a:p>
            <a:pPr algn="ctr" eaLnBrk="0" hangingPunct="0">
              <a:defRPr/>
            </a:pPr>
            <a:r>
              <a:rPr lang="en-US" sz="2000">
                <a:cs typeface="+mn-cs"/>
              </a:rPr>
              <a:t>Ctrl Data</a:t>
            </a:r>
          </a:p>
          <a:p>
            <a:pPr algn="ctr" eaLnBrk="0" hangingPunct="0">
              <a:defRPr/>
            </a:pPr>
            <a:r>
              <a:rPr lang="en-US" sz="2000">
                <a:cs typeface="+mn-cs"/>
              </a:rPr>
              <a:t>Register</a:t>
            </a:r>
          </a:p>
        </p:txBody>
      </p:sp>
      <p:cxnSp>
        <p:nvCxnSpPr>
          <p:cNvPr id="24634" name="AutoShape 58"/>
          <p:cNvCxnSpPr>
            <a:cxnSpLocks noChangeShapeType="1"/>
            <a:stCxn id="24633" idx="2"/>
            <a:endCxn id="24602" idx="0"/>
          </p:cNvCxnSpPr>
          <p:nvPr/>
        </p:nvCxnSpPr>
        <p:spPr bwMode="auto">
          <a:xfrm>
            <a:off x="4838700" y="3352800"/>
            <a:ext cx="588963" cy="249238"/>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635" name="Rectangle 59"/>
          <p:cNvSpPr>
            <a:spLocks noChangeAspect="1" noChangeArrowheads="1"/>
          </p:cNvSpPr>
          <p:nvPr/>
        </p:nvSpPr>
        <p:spPr bwMode="auto">
          <a:xfrm>
            <a:off x="2489200" y="21542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636" name="Rectangle 60"/>
          <p:cNvSpPr>
            <a:spLocks noChangeAspect="1" noChangeArrowheads="1"/>
          </p:cNvSpPr>
          <p:nvPr/>
        </p:nvSpPr>
        <p:spPr bwMode="auto">
          <a:xfrm>
            <a:off x="2759075" y="2154238"/>
            <a:ext cx="269875" cy="284162"/>
          </a:xfrm>
          <a:prstGeom prst="rect">
            <a:avLst/>
          </a:prstGeom>
          <a:solidFill>
            <a:srgbClr val="B2B2B2"/>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rgbClr val="B2B2B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637" name="Rectangle 61"/>
          <p:cNvSpPr>
            <a:spLocks noChangeAspect="1" noChangeArrowheads="1"/>
          </p:cNvSpPr>
          <p:nvPr/>
        </p:nvSpPr>
        <p:spPr bwMode="auto">
          <a:xfrm>
            <a:off x="3028950" y="21542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638" name="Rectangle 62"/>
          <p:cNvSpPr>
            <a:spLocks noChangeAspect="1" noChangeArrowheads="1"/>
          </p:cNvSpPr>
          <p:nvPr/>
        </p:nvSpPr>
        <p:spPr bwMode="auto">
          <a:xfrm>
            <a:off x="3298825" y="21542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639" name="Rectangle 63"/>
          <p:cNvSpPr>
            <a:spLocks noChangeAspect="1" noChangeArrowheads="1"/>
          </p:cNvSpPr>
          <p:nvPr/>
        </p:nvSpPr>
        <p:spPr bwMode="auto">
          <a:xfrm>
            <a:off x="3568700" y="21542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640" name="Rectangle 64"/>
          <p:cNvSpPr>
            <a:spLocks noChangeAspect="1" noChangeArrowheads="1"/>
          </p:cNvSpPr>
          <p:nvPr/>
        </p:nvSpPr>
        <p:spPr bwMode="auto">
          <a:xfrm>
            <a:off x="3838575" y="21542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641" name="Rectangle 65"/>
          <p:cNvSpPr>
            <a:spLocks noChangeAspect="1" noChangeArrowheads="1"/>
          </p:cNvSpPr>
          <p:nvPr/>
        </p:nvSpPr>
        <p:spPr bwMode="auto">
          <a:xfrm>
            <a:off x="4108450" y="21542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642" name="Rectangle 66"/>
          <p:cNvSpPr>
            <a:spLocks noChangeAspect="1" noChangeArrowheads="1"/>
          </p:cNvSpPr>
          <p:nvPr/>
        </p:nvSpPr>
        <p:spPr bwMode="auto">
          <a:xfrm>
            <a:off x="4378325" y="2154238"/>
            <a:ext cx="269875" cy="284162"/>
          </a:xfrm>
          <a:prstGeom prst="rect">
            <a:avLst/>
          </a:prstGeom>
          <a:solidFill>
            <a:srgbClr val="B2B2B2"/>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rgbClr val="B2B2B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4643" name="Text Box 67"/>
          <p:cNvSpPr txBox="1">
            <a:spLocks noChangeArrowheads="1"/>
          </p:cNvSpPr>
          <p:nvPr/>
        </p:nvSpPr>
        <p:spPr bwMode="auto">
          <a:xfrm>
            <a:off x="2625725" y="1676400"/>
            <a:ext cx="194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en-US" sz="2000">
                <a:cs typeface="+mn-cs"/>
              </a:rPr>
              <a:t>R</a:t>
            </a:r>
            <a:r>
              <a:rPr lang="en-US" sz="2000" baseline="-25000">
                <a:cs typeface="+mn-cs"/>
              </a:rPr>
              <a:t>xmit</a:t>
            </a:r>
            <a:r>
              <a:rPr lang="en-US" sz="2000">
                <a:cs typeface="+mn-cs"/>
              </a:rPr>
              <a:t> Shift Register</a:t>
            </a:r>
          </a:p>
        </p:txBody>
      </p:sp>
      <p:cxnSp>
        <p:nvCxnSpPr>
          <p:cNvPr id="24644" name="AutoShape 68"/>
          <p:cNvCxnSpPr>
            <a:cxnSpLocks noChangeShapeType="1"/>
            <a:stCxn id="24635" idx="1"/>
            <a:endCxn id="24589" idx="1"/>
          </p:cNvCxnSpPr>
          <p:nvPr/>
        </p:nvCxnSpPr>
        <p:spPr bwMode="auto">
          <a:xfrm rot="10800000">
            <a:off x="1997075" y="1714500"/>
            <a:ext cx="492125" cy="582613"/>
          </a:xfrm>
          <a:prstGeom prst="bentConnector3">
            <a:avLst>
              <a:gd name="adj1" fmla="val 50000"/>
            </a:avLst>
          </a:prstGeom>
          <a:noFill/>
          <a:ln w="12700" cap="sq">
            <a:solidFill>
              <a:srgbClr val="FF33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645" name="AutoShape 69"/>
          <p:cNvSpPr>
            <a:spLocks noChangeArrowheads="1"/>
          </p:cNvSpPr>
          <p:nvPr/>
        </p:nvSpPr>
        <p:spPr bwMode="auto">
          <a:xfrm>
            <a:off x="7162800" y="2590800"/>
            <a:ext cx="533400" cy="762000"/>
          </a:xfrm>
          <a:prstGeom prst="leftRightArrowCallout">
            <a:avLst>
              <a:gd name="adj1" fmla="val 35714"/>
              <a:gd name="adj2" fmla="val 35714"/>
              <a:gd name="adj3" fmla="val 12500"/>
              <a:gd name="adj4" fmla="val 50000"/>
            </a:avLst>
          </a:prstGeom>
          <a:gradFill rotWithShape="0">
            <a:gsLst>
              <a:gs pos="0">
                <a:srgbClr val="DDDDDD">
                  <a:gamma/>
                  <a:shade val="46275"/>
                  <a:invGamma/>
                </a:srgbClr>
              </a:gs>
              <a:gs pos="50000">
                <a:srgbClr val="DDDDDD"/>
              </a:gs>
              <a:gs pos="100000">
                <a:srgbClr val="DDDDDD">
                  <a:gamma/>
                  <a:shade val="46275"/>
                  <a:invGamma/>
                </a:srgbClr>
              </a:gs>
            </a:gsLst>
            <a:lin ang="0" scaled="1"/>
          </a:gra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anchor="ctr"/>
          <a:lstStyle/>
          <a:p>
            <a:pPr>
              <a:defRPr/>
            </a:pPr>
            <a:endParaRPr lang="en-US">
              <a:cs typeface="+mn-cs"/>
            </a:endParaRPr>
          </a:p>
        </p:txBody>
      </p:sp>
      <p:cxnSp>
        <p:nvCxnSpPr>
          <p:cNvPr id="24646" name="AutoShape 70"/>
          <p:cNvCxnSpPr>
            <a:cxnSpLocks noChangeShapeType="1"/>
            <a:stCxn id="24597" idx="3"/>
            <a:endCxn id="24645" idx="1"/>
          </p:cNvCxnSpPr>
          <p:nvPr/>
        </p:nvCxnSpPr>
        <p:spPr bwMode="auto">
          <a:xfrm flipV="1">
            <a:off x="4445000" y="2971800"/>
            <a:ext cx="2717800" cy="1077913"/>
          </a:xfrm>
          <a:prstGeom prst="bentConnector3">
            <a:avLst>
              <a:gd name="adj1" fmla="val 50000"/>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647" name="AutoShape 71"/>
          <p:cNvCxnSpPr>
            <a:cxnSpLocks noChangeShapeType="1"/>
            <a:stCxn id="24645" idx="1"/>
            <a:endCxn id="24642" idx="3"/>
          </p:cNvCxnSpPr>
          <p:nvPr/>
        </p:nvCxnSpPr>
        <p:spPr bwMode="auto">
          <a:xfrm rot="10800000">
            <a:off x="4648200" y="2297113"/>
            <a:ext cx="2514600" cy="674687"/>
          </a:xfrm>
          <a:prstGeom prst="bentConnector3">
            <a:avLst>
              <a:gd name="adj1" fmla="val 50000"/>
            </a:avLst>
          </a:prstGeom>
          <a:noFill/>
          <a:ln w="12700" cap="sq">
            <a:solidFill>
              <a:srgbClr val="FF33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648" name="AutoShape 72"/>
          <p:cNvCxnSpPr>
            <a:cxnSpLocks noChangeShapeType="1"/>
            <a:stCxn id="24602" idx="3"/>
            <a:endCxn id="24645" idx="1"/>
          </p:cNvCxnSpPr>
          <p:nvPr/>
        </p:nvCxnSpPr>
        <p:spPr bwMode="auto">
          <a:xfrm flipV="1">
            <a:off x="5562600" y="2971800"/>
            <a:ext cx="1600200" cy="773113"/>
          </a:xfrm>
          <a:prstGeom prst="bentConnector3">
            <a:avLst>
              <a:gd name="adj1" fmla="val 50000"/>
            </a:avLst>
          </a:prstGeom>
          <a:noFill/>
          <a:ln w="12700">
            <a:solidFill>
              <a:srgbClr val="9999FF"/>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649" name="AutoShape 73"/>
          <p:cNvCxnSpPr>
            <a:cxnSpLocks noChangeShapeType="1"/>
            <a:stCxn id="24597" idx="3"/>
            <a:endCxn id="24633" idx="2"/>
          </p:cNvCxnSpPr>
          <p:nvPr/>
        </p:nvCxnSpPr>
        <p:spPr bwMode="auto">
          <a:xfrm flipV="1">
            <a:off x="4445000" y="3352800"/>
            <a:ext cx="393700" cy="696913"/>
          </a:xfrm>
          <a:prstGeom prst="bentConnector2">
            <a:avLst/>
          </a:prstGeom>
          <a:noFill/>
          <a:ln w="12700" cap="rnd">
            <a:solidFill>
              <a:srgbClr val="9999FF"/>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650" name="Text Box 74"/>
          <p:cNvSpPr txBox="1">
            <a:spLocks noChangeArrowheads="1"/>
          </p:cNvSpPr>
          <p:nvPr/>
        </p:nvSpPr>
        <p:spPr bwMode="auto">
          <a:xfrm>
            <a:off x="7620000" y="1524000"/>
            <a:ext cx="1187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2000">
                <a:cs typeface="+mn-cs"/>
              </a:rPr>
              <a:t>Connecteur d</a:t>
            </a:r>
            <a:r>
              <a:rPr lang="ja-JP" altLang="fr-FR" sz="2000">
                <a:latin typeface="Arial"/>
                <a:cs typeface="+mn-cs"/>
              </a:rPr>
              <a:t>’</a:t>
            </a:r>
            <a:r>
              <a:rPr lang="fr-FR" sz="2000">
                <a:cs typeface="+mn-cs"/>
              </a:rPr>
              <a:t>interface</a:t>
            </a:r>
          </a:p>
        </p:txBody>
      </p:sp>
      <p:cxnSp>
        <p:nvCxnSpPr>
          <p:cNvPr id="24651" name="AutoShape 75"/>
          <p:cNvCxnSpPr>
            <a:cxnSpLocks noChangeShapeType="1"/>
            <a:stCxn id="24650" idx="2"/>
            <a:endCxn id="24645" idx="0"/>
          </p:cNvCxnSpPr>
          <p:nvPr/>
        </p:nvCxnSpPr>
        <p:spPr bwMode="auto">
          <a:xfrm flipH="1">
            <a:off x="7429500" y="2133600"/>
            <a:ext cx="784225" cy="457200"/>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652" name="AutoShape 76"/>
          <p:cNvCxnSpPr>
            <a:cxnSpLocks noChangeShapeType="1"/>
            <a:stCxn id="24645" idx="3"/>
          </p:cNvCxnSpPr>
          <p:nvPr/>
        </p:nvCxnSpPr>
        <p:spPr bwMode="auto">
          <a:xfrm>
            <a:off x="7696200" y="2971800"/>
            <a:ext cx="1066800" cy="0"/>
          </a:xfrm>
          <a:prstGeom prst="straightConnector1">
            <a:avLst/>
          </a:prstGeom>
          <a:noFill/>
          <a:ln w="28575" cap="sq">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653" name="Text Box 77"/>
          <p:cNvSpPr txBox="1">
            <a:spLocks noChangeArrowheads="1"/>
          </p:cNvSpPr>
          <p:nvPr/>
        </p:nvSpPr>
        <p:spPr bwMode="auto">
          <a:xfrm>
            <a:off x="6096000" y="2590800"/>
            <a:ext cx="259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2000">
                <a:cs typeface="+mn-cs"/>
              </a:rPr>
              <a:t>b</a:t>
            </a:r>
            <a:r>
              <a:rPr lang="fr-FR" sz="2000" baseline="-25000">
                <a:cs typeface="+mn-cs"/>
              </a:rPr>
              <a:t>7</a:t>
            </a:r>
            <a:r>
              <a:rPr lang="fr-FR" sz="2000">
                <a:cs typeface="+mn-cs"/>
              </a:rPr>
              <a:t>  b</a:t>
            </a:r>
            <a:r>
              <a:rPr lang="fr-FR" sz="2000" baseline="-25000">
                <a:cs typeface="+mn-cs"/>
              </a:rPr>
              <a:t>6</a:t>
            </a:r>
            <a:r>
              <a:rPr lang="fr-FR" sz="2000">
                <a:cs typeface="+mn-cs"/>
              </a:rPr>
              <a:t>  b</a:t>
            </a:r>
            <a:r>
              <a:rPr lang="fr-FR" sz="2000" baseline="-25000">
                <a:cs typeface="+mn-cs"/>
              </a:rPr>
              <a:t>5</a:t>
            </a:r>
            <a:r>
              <a:rPr lang="fr-FR" sz="2000">
                <a:cs typeface="+mn-cs"/>
              </a:rPr>
              <a:t>  b</a:t>
            </a:r>
            <a:r>
              <a:rPr lang="fr-FR" sz="2000" baseline="-25000">
                <a:cs typeface="+mn-cs"/>
              </a:rPr>
              <a:t>4</a:t>
            </a:r>
            <a:r>
              <a:rPr lang="fr-FR" sz="2000">
                <a:cs typeface="+mn-cs"/>
              </a:rPr>
              <a:t>  b</a:t>
            </a:r>
            <a:r>
              <a:rPr lang="fr-FR" sz="2000" baseline="-25000">
                <a:cs typeface="+mn-cs"/>
              </a:rPr>
              <a:t>3</a:t>
            </a:r>
            <a:r>
              <a:rPr lang="fr-FR" sz="2000">
                <a:cs typeface="+mn-cs"/>
              </a:rPr>
              <a:t>  b</a:t>
            </a:r>
            <a:r>
              <a:rPr lang="fr-FR" sz="2000" baseline="-25000">
                <a:cs typeface="+mn-cs"/>
              </a:rPr>
              <a:t>2 </a:t>
            </a:r>
            <a:r>
              <a:rPr lang="fr-FR" sz="2000">
                <a:cs typeface="+mn-cs"/>
              </a:rPr>
              <a:t> b</a:t>
            </a:r>
            <a:r>
              <a:rPr lang="fr-FR" sz="2000" baseline="-25000">
                <a:cs typeface="+mn-cs"/>
              </a:rPr>
              <a:t>1</a:t>
            </a:r>
            <a:r>
              <a:rPr lang="fr-FR" sz="2000">
                <a:cs typeface="+mn-cs"/>
              </a:rPr>
              <a:t>  b</a:t>
            </a:r>
            <a:r>
              <a:rPr lang="fr-FR" sz="2000" baseline="-25000">
                <a:cs typeface="+mn-cs"/>
              </a:rPr>
              <a:t>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Date Placeholder 2"/>
          <p:cNvSpPr>
            <a:spLocks noGrp="1"/>
          </p:cNvSpPr>
          <p:nvPr>
            <p:ph type="dt" sz="quarter" idx="10"/>
          </p:nvPr>
        </p:nvSpPr>
        <p:spPr/>
        <p:txBody>
          <a:bodyPr/>
          <a:lstStyle/>
          <a:p>
            <a:pPr>
              <a:defRPr/>
            </a:pPr>
            <a:r>
              <a:rPr lang="fr-FR"/>
              <a:t>© </a:t>
            </a:r>
            <a:fld id="{EEB45341-9621-7541-8450-A407F6A8BC1C}" type="datetime1">
              <a:rPr lang="en-US" smtClean="0"/>
              <a:pPr>
                <a:defRPr/>
              </a:pPr>
              <a:t>23/03/17</a:t>
            </a:fld>
            <a:r>
              <a:rPr lang="fr-FR" smtClean="0"/>
              <a:t>,</a:t>
            </a:r>
            <a:endParaRPr lang="fr-FR"/>
          </a:p>
        </p:txBody>
      </p:sp>
      <p:sp>
        <p:nvSpPr>
          <p:cNvPr id="9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98" name="Slide Number Placeholder 4"/>
          <p:cNvSpPr>
            <a:spLocks noGrp="1"/>
          </p:cNvSpPr>
          <p:nvPr>
            <p:ph type="sldNum" sz="quarter" idx="12"/>
          </p:nvPr>
        </p:nvSpPr>
        <p:spPr/>
        <p:txBody>
          <a:bodyPr/>
          <a:lstStyle/>
          <a:p>
            <a:pPr>
              <a:defRPr/>
            </a:pPr>
            <a:fld id="{4A1DC783-4CA2-214C-9CC1-E7D5AD39E6C8}" type="slidenum">
              <a:rPr lang="fr-FR"/>
              <a:pPr>
                <a:defRPr/>
              </a:pPr>
              <a:t>25</a:t>
            </a:fld>
            <a:endParaRPr lang="fr-FR"/>
          </a:p>
        </p:txBody>
      </p:sp>
      <p:sp>
        <p:nvSpPr>
          <p:cNvPr id="25602" name="Rectangle 2"/>
          <p:cNvSpPr>
            <a:spLocks noGrp="1" noChangeAspect="1" noChangeArrowheads="1"/>
          </p:cNvSpPr>
          <p:nvPr>
            <p:ph type="title"/>
          </p:nvPr>
        </p:nvSpPr>
        <p:spPr>
          <a:xfrm>
            <a:off x="838200" y="0"/>
            <a:ext cx="7467600" cy="701675"/>
          </a:xfrm>
        </p:spPr>
        <p:txBody>
          <a:bodyPr>
            <a:spAutoFit/>
          </a:bodyPr>
          <a:lstStyle/>
          <a:p>
            <a:pPr eaLnBrk="1" hangingPunct="1">
              <a:defRPr/>
            </a:pPr>
            <a:r>
              <a:rPr lang="fr-FR" sz="4000" smtClean="0">
                <a:solidFill>
                  <a:schemeClr val="tx1"/>
                </a:solidFill>
                <a:cs typeface="+mj-cs"/>
              </a:rPr>
              <a:t>Transmission en </a:t>
            </a:r>
            <a:r>
              <a:rPr lang="fr-FR" sz="4000" i="1" smtClean="0">
                <a:solidFill>
                  <a:schemeClr val="tx1"/>
                </a:solidFill>
                <a:cs typeface="+mj-cs"/>
              </a:rPr>
              <a:t>Série-Synchrone</a:t>
            </a:r>
            <a:r>
              <a:rPr lang="fr-FR" sz="4000" i="1" baseline="-25000" smtClean="0">
                <a:solidFill>
                  <a:schemeClr val="tx1"/>
                </a:solidFill>
                <a:cs typeface="+mj-cs"/>
              </a:rPr>
              <a:t>1</a:t>
            </a:r>
          </a:p>
        </p:txBody>
      </p:sp>
      <p:sp>
        <p:nvSpPr>
          <p:cNvPr id="25603" name="Line 3"/>
          <p:cNvSpPr>
            <a:spLocks noChangeShapeType="1"/>
          </p:cNvSpPr>
          <p:nvPr/>
        </p:nvSpPr>
        <p:spPr bwMode="auto">
          <a:xfrm>
            <a:off x="2146300" y="3238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04" name="Line 4"/>
          <p:cNvSpPr>
            <a:spLocks noChangeShapeType="1"/>
          </p:cNvSpPr>
          <p:nvPr/>
        </p:nvSpPr>
        <p:spPr bwMode="auto">
          <a:xfrm>
            <a:off x="3225800"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05" name="Line 5"/>
          <p:cNvSpPr>
            <a:spLocks noChangeShapeType="1"/>
          </p:cNvSpPr>
          <p:nvPr/>
        </p:nvSpPr>
        <p:spPr bwMode="auto">
          <a:xfrm>
            <a:off x="3584575"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06" name="Line 6"/>
          <p:cNvSpPr>
            <a:spLocks noChangeShapeType="1"/>
          </p:cNvSpPr>
          <p:nvPr/>
        </p:nvSpPr>
        <p:spPr bwMode="auto">
          <a:xfrm>
            <a:off x="3944938"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07" name="Line 7"/>
          <p:cNvSpPr>
            <a:spLocks noChangeShapeType="1"/>
          </p:cNvSpPr>
          <p:nvPr/>
        </p:nvSpPr>
        <p:spPr bwMode="auto">
          <a:xfrm>
            <a:off x="4305300"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08" name="Line 8"/>
          <p:cNvSpPr>
            <a:spLocks noChangeShapeType="1"/>
          </p:cNvSpPr>
          <p:nvPr/>
        </p:nvSpPr>
        <p:spPr bwMode="auto">
          <a:xfrm>
            <a:off x="5384800"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09" name="Line 9"/>
          <p:cNvSpPr>
            <a:spLocks noChangeShapeType="1"/>
          </p:cNvSpPr>
          <p:nvPr/>
        </p:nvSpPr>
        <p:spPr bwMode="auto">
          <a:xfrm>
            <a:off x="5745163"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0" name="Line 10"/>
          <p:cNvSpPr>
            <a:spLocks noChangeShapeType="1"/>
          </p:cNvSpPr>
          <p:nvPr/>
        </p:nvSpPr>
        <p:spPr bwMode="auto">
          <a:xfrm>
            <a:off x="2505075" y="2878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1" name="Line 11"/>
          <p:cNvSpPr>
            <a:spLocks noChangeShapeType="1"/>
          </p:cNvSpPr>
          <p:nvPr/>
        </p:nvSpPr>
        <p:spPr bwMode="auto">
          <a:xfrm>
            <a:off x="2865438"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2" name="Line 12"/>
          <p:cNvSpPr>
            <a:spLocks noChangeShapeType="1"/>
          </p:cNvSpPr>
          <p:nvPr/>
        </p:nvSpPr>
        <p:spPr bwMode="auto">
          <a:xfrm>
            <a:off x="3225800" y="3238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3" name="Line 13"/>
          <p:cNvSpPr>
            <a:spLocks noChangeShapeType="1"/>
          </p:cNvSpPr>
          <p:nvPr/>
        </p:nvSpPr>
        <p:spPr bwMode="auto">
          <a:xfrm>
            <a:off x="3584575" y="3238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5614" name="AutoShape 14"/>
          <p:cNvCxnSpPr>
            <a:cxnSpLocks noChangeShapeType="1"/>
            <a:stCxn id="25610" idx="0"/>
            <a:endCxn id="25603" idx="1"/>
          </p:cNvCxnSpPr>
          <p:nvPr/>
        </p:nvCxnSpPr>
        <p:spPr bwMode="auto">
          <a:xfrm>
            <a:off x="2505075" y="2863850"/>
            <a:ext cx="1588"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15" name="AutoShape 15"/>
          <p:cNvCxnSpPr>
            <a:cxnSpLocks noChangeShapeType="1"/>
            <a:stCxn id="25610" idx="1"/>
            <a:endCxn id="25611" idx="0"/>
          </p:cNvCxnSpPr>
          <p:nvPr/>
        </p:nvCxnSpPr>
        <p:spPr bwMode="auto">
          <a:xfrm>
            <a:off x="2865438" y="2892425"/>
            <a:ext cx="0"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616" name="Line 16"/>
          <p:cNvSpPr>
            <a:spLocks noChangeShapeType="1"/>
          </p:cNvSpPr>
          <p:nvPr/>
        </p:nvSpPr>
        <p:spPr bwMode="auto">
          <a:xfrm>
            <a:off x="3944938"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7" name="Line 17"/>
          <p:cNvSpPr>
            <a:spLocks noChangeShapeType="1"/>
          </p:cNvSpPr>
          <p:nvPr/>
        </p:nvSpPr>
        <p:spPr bwMode="auto">
          <a:xfrm>
            <a:off x="4305300" y="3238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8" name="Line 18"/>
          <p:cNvSpPr>
            <a:spLocks noChangeShapeType="1"/>
          </p:cNvSpPr>
          <p:nvPr/>
        </p:nvSpPr>
        <p:spPr bwMode="auto">
          <a:xfrm>
            <a:off x="4665663" y="2878138"/>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9" name="Line 19"/>
          <p:cNvSpPr>
            <a:spLocks noChangeShapeType="1"/>
          </p:cNvSpPr>
          <p:nvPr/>
        </p:nvSpPr>
        <p:spPr bwMode="auto">
          <a:xfrm>
            <a:off x="5024438"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0" name="Line 20"/>
          <p:cNvSpPr>
            <a:spLocks noChangeShapeType="1"/>
          </p:cNvSpPr>
          <p:nvPr/>
        </p:nvSpPr>
        <p:spPr bwMode="auto">
          <a:xfrm>
            <a:off x="5384800" y="3238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5621" name="AutoShape 21"/>
          <p:cNvCxnSpPr>
            <a:cxnSpLocks noChangeShapeType="1"/>
            <a:stCxn id="25618" idx="0"/>
            <a:endCxn id="25617" idx="1"/>
          </p:cNvCxnSpPr>
          <p:nvPr/>
        </p:nvCxnSpPr>
        <p:spPr bwMode="auto">
          <a:xfrm>
            <a:off x="4665663" y="2863850"/>
            <a:ext cx="0"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22" name="AutoShape 22"/>
          <p:cNvCxnSpPr>
            <a:cxnSpLocks noChangeShapeType="1"/>
            <a:stCxn id="25618" idx="1"/>
            <a:endCxn id="25619" idx="0"/>
          </p:cNvCxnSpPr>
          <p:nvPr/>
        </p:nvCxnSpPr>
        <p:spPr bwMode="auto">
          <a:xfrm flipH="1">
            <a:off x="5024438" y="2892425"/>
            <a:ext cx="1587"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623" name="Line 23"/>
          <p:cNvSpPr>
            <a:spLocks noChangeShapeType="1"/>
          </p:cNvSpPr>
          <p:nvPr/>
        </p:nvSpPr>
        <p:spPr bwMode="auto">
          <a:xfrm>
            <a:off x="5745163"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4" name="Line 24"/>
          <p:cNvSpPr>
            <a:spLocks noChangeShapeType="1"/>
          </p:cNvSpPr>
          <p:nvPr/>
        </p:nvSpPr>
        <p:spPr bwMode="auto">
          <a:xfrm>
            <a:off x="6103938" y="2878138"/>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5" name="Line 25"/>
          <p:cNvSpPr>
            <a:spLocks noChangeShapeType="1"/>
          </p:cNvSpPr>
          <p:nvPr/>
        </p:nvSpPr>
        <p:spPr bwMode="auto">
          <a:xfrm>
            <a:off x="6824663"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6" name="Line 26"/>
          <p:cNvSpPr>
            <a:spLocks noChangeShapeType="1"/>
          </p:cNvSpPr>
          <p:nvPr/>
        </p:nvSpPr>
        <p:spPr bwMode="auto">
          <a:xfrm>
            <a:off x="7183438"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7" name="Line 27"/>
          <p:cNvSpPr>
            <a:spLocks noChangeShapeType="1"/>
          </p:cNvSpPr>
          <p:nvPr/>
        </p:nvSpPr>
        <p:spPr bwMode="auto">
          <a:xfrm>
            <a:off x="7543800" y="3238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8" name="Line 28"/>
          <p:cNvSpPr>
            <a:spLocks noChangeShapeType="1"/>
          </p:cNvSpPr>
          <p:nvPr/>
        </p:nvSpPr>
        <p:spPr bwMode="auto">
          <a:xfrm>
            <a:off x="6464300" y="2878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5629" name="AutoShape 29"/>
          <p:cNvCxnSpPr>
            <a:cxnSpLocks noChangeShapeType="1"/>
            <a:stCxn id="25624" idx="0"/>
            <a:endCxn id="25623" idx="1"/>
          </p:cNvCxnSpPr>
          <p:nvPr/>
        </p:nvCxnSpPr>
        <p:spPr bwMode="auto">
          <a:xfrm>
            <a:off x="6103938" y="2863850"/>
            <a:ext cx="1587"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630" name="Line 30"/>
          <p:cNvSpPr>
            <a:spLocks noChangeShapeType="1"/>
          </p:cNvSpPr>
          <p:nvPr/>
        </p:nvSpPr>
        <p:spPr bwMode="auto">
          <a:xfrm>
            <a:off x="6464300" y="2878138"/>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31" name="Line 31"/>
          <p:cNvSpPr>
            <a:spLocks noChangeShapeType="1"/>
          </p:cNvSpPr>
          <p:nvPr/>
        </p:nvSpPr>
        <p:spPr bwMode="auto">
          <a:xfrm>
            <a:off x="7183438"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32" name="Line 32"/>
          <p:cNvSpPr>
            <a:spLocks noChangeShapeType="1"/>
          </p:cNvSpPr>
          <p:nvPr/>
        </p:nvSpPr>
        <p:spPr bwMode="auto">
          <a:xfrm>
            <a:off x="7543800"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5633" name="AutoShape 33"/>
          <p:cNvCxnSpPr>
            <a:cxnSpLocks noChangeShapeType="1"/>
            <a:stCxn id="25628" idx="1"/>
            <a:endCxn id="25625" idx="0"/>
          </p:cNvCxnSpPr>
          <p:nvPr/>
        </p:nvCxnSpPr>
        <p:spPr bwMode="auto">
          <a:xfrm>
            <a:off x="6824663" y="2892425"/>
            <a:ext cx="0"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634" name="Text Box 34"/>
          <p:cNvSpPr txBox="1">
            <a:spLocks noChangeAspect="1" noChangeArrowheads="1"/>
          </p:cNvSpPr>
          <p:nvPr/>
        </p:nvSpPr>
        <p:spPr bwMode="auto">
          <a:xfrm>
            <a:off x="2505075"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5635" name="Text Box 35"/>
          <p:cNvSpPr txBox="1">
            <a:spLocks noChangeAspect="1" noChangeArrowheads="1"/>
          </p:cNvSpPr>
          <p:nvPr/>
        </p:nvSpPr>
        <p:spPr bwMode="auto">
          <a:xfrm>
            <a:off x="4665663"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5636" name="Text Box 36"/>
          <p:cNvSpPr txBox="1">
            <a:spLocks noChangeAspect="1" noChangeArrowheads="1"/>
          </p:cNvSpPr>
          <p:nvPr/>
        </p:nvSpPr>
        <p:spPr bwMode="auto">
          <a:xfrm>
            <a:off x="610393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5637" name="Text Box 37"/>
          <p:cNvSpPr txBox="1">
            <a:spLocks noChangeAspect="1" noChangeArrowheads="1"/>
          </p:cNvSpPr>
          <p:nvPr/>
        </p:nvSpPr>
        <p:spPr bwMode="auto">
          <a:xfrm>
            <a:off x="6464300"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5638" name="Text Box 38"/>
          <p:cNvSpPr txBox="1">
            <a:spLocks noChangeArrowheads="1"/>
          </p:cNvSpPr>
          <p:nvPr/>
        </p:nvSpPr>
        <p:spPr bwMode="auto">
          <a:xfrm>
            <a:off x="286543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39" name="Text Box 39"/>
          <p:cNvSpPr txBox="1">
            <a:spLocks noChangeArrowheads="1"/>
          </p:cNvSpPr>
          <p:nvPr/>
        </p:nvSpPr>
        <p:spPr bwMode="auto">
          <a:xfrm>
            <a:off x="3225800"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40" name="Text Box 40"/>
          <p:cNvSpPr txBox="1">
            <a:spLocks noChangeArrowheads="1"/>
          </p:cNvSpPr>
          <p:nvPr/>
        </p:nvSpPr>
        <p:spPr bwMode="auto">
          <a:xfrm>
            <a:off x="3584575"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41" name="Text Box 41"/>
          <p:cNvSpPr txBox="1">
            <a:spLocks noChangeArrowheads="1"/>
          </p:cNvSpPr>
          <p:nvPr/>
        </p:nvSpPr>
        <p:spPr bwMode="auto">
          <a:xfrm>
            <a:off x="394493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42" name="Text Box 42"/>
          <p:cNvSpPr txBox="1">
            <a:spLocks noChangeArrowheads="1"/>
          </p:cNvSpPr>
          <p:nvPr/>
        </p:nvSpPr>
        <p:spPr bwMode="auto">
          <a:xfrm>
            <a:off x="4305300"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43" name="Text Box 43"/>
          <p:cNvSpPr txBox="1">
            <a:spLocks noChangeArrowheads="1"/>
          </p:cNvSpPr>
          <p:nvPr/>
        </p:nvSpPr>
        <p:spPr bwMode="auto">
          <a:xfrm>
            <a:off x="502443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44" name="Text Box 44"/>
          <p:cNvSpPr txBox="1">
            <a:spLocks noChangeArrowheads="1"/>
          </p:cNvSpPr>
          <p:nvPr/>
        </p:nvSpPr>
        <p:spPr bwMode="auto">
          <a:xfrm>
            <a:off x="5384800"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45" name="Text Box 45"/>
          <p:cNvSpPr txBox="1">
            <a:spLocks noChangeArrowheads="1"/>
          </p:cNvSpPr>
          <p:nvPr/>
        </p:nvSpPr>
        <p:spPr bwMode="auto">
          <a:xfrm>
            <a:off x="5745163"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46" name="Text Box 46"/>
          <p:cNvSpPr txBox="1">
            <a:spLocks noChangeArrowheads="1"/>
          </p:cNvSpPr>
          <p:nvPr/>
        </p:nvSpPr>
        <p:spPr bwMode="auto">
          <a:xfrm>
            <a:off x="6824663"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47" name="Text Box 47"/>
          <p:cNvSpPr txBox="1">
            <a:spLocks noChangeArrowheads="1"/>
          </p:cNvSpPr>
          <p:nvPr/>
        </p:nvSpPr>
        <p:spPr bwMode="auto">
          <a:xfrm>
            <a:off x="718343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5648" name="Text Box 48"/>
          <p:cNvSpPr txBox="1">
            <a:spLocks noChangeArrowheads="1"/>
          </p:cNvSpPr>
          <p:nvPr/>
        </p:nvSpPr>
        <p:spPr bwMode="auto">
          <a:xfrm>
            <a:off x="3197225" y="898525"/>
            <a:ext cx="2749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fr-FR" sz="2000" b="1">
                <a:effectLst>
                  <a:outerShdw blurRad="38100" dist="38100" dir="2700000" algn="tl">
                    <a:srgbClr val="DDDDDD"/>
                  </a:outerShdw>
                </a:effectLst>
                <a:cs typeface="+mn-cs"/>
              </a:rPr>
              <a:t>Synchronisation de Bits</a:t>
            </a:r>
          </a:p>
        </p:txBody>
      </p:sp>
      <p:sp>
        <p:nvSpPr>
          <p:cNvPr id="25649" name="Line 49"/>
          <p:cNvSpPr>
            <a:spLocks noChangeShapeType="1"/>
          </p:cNvSpPr>
          <p:nvPr/>
        </p:nvSpPr>
        <p:spPr bwMode="auto">
          <a:xfrm>
            <a:off x="2505075" y="3598863"/>
            <a:ext cx="0" cy="36036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0" name="Line 50"/>
          <p:cNvSpPr>
            <a:spLocks noChangeShapeType="1"/>
          </p:cNvSpPr>
          <p:nvPr/>
        </p:nvSpPr>
        <p:spPr bwMode="auto">
          <a:xfrm>
            <a:off x="2686050"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1" name="Line 51"/>
          <p:cNvSpPr>
            <a:spLocks noChangeShapeType="1"/>
          </p:cNvSpPr>
          <p:nvPr/>
        </p:nvSpPr>
        <p:spPr bwMode="auto">
          <a:xfrm>
            <a:off x="2865438"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2" name="Line 52"/>
          <p:cNvSpPr>
            <a:spLocks noChangeShapeType="1"/>
          </p:cNvSpPr>
          <p:nvPr/>
        </p:nvSpPr>
        <p:spPr bwMode="auto">
          <a:xfrm>
            <a:off x="3044825"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3" name="Line 53"/>
          <p:cNvSpPr>
            <a:spLocks noChangeShapeType="1"/>
          </p:cNvSpPr>
          <p:nvPr/>
        </p:nvSpPr>
        <p:spPr bwMode="auto">
          <a:xfrm>
            <a:off x="3225800"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4" name="Line 54"/>
          <p:cNvSpPr>
            <a:spLocks noChangeShapeType="1"/>
          </p:cNvSpPr>
          <p:nvPr/>
        </p:nvSpPr>
        <p:spPr bwMode="auto">
          <a:xfrm>
            <a:off x="3405188"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5" name="Line 55"/>
          <p:cNvSpPr>
            <a:spLocks noChangeShapeType="1"/>
          </p:cNvSpPr>
          <p:nvPr/>
        </p:nvSpPr>
        <p:spPr bwMode="auto">
          <a:xfrm>
            <a:off x="3584575"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6" name="Line 56"/>
          <p:cNvSpPr>
            <a:spLocks noChangeShapeType="1"/>
          </p:cNvSpPr>
          <p:nvPr/>
        </p:nvSpPr>
        <p:spPr bwMode="auto">
          <a:xfrm>
            <a:off x="3765550"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7" name="Line 57"/>
          <p:cNvSpPr>
            <a:spLocks noChangeShapeType="1"/>
          </p:cNvSpPr>
          <p:nvPr/>
        </p:nvSpPr>
        <p:spPr bwMode="auto">
          <a:xfrm>
            <a:off x="3944938"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8" name="Line 58"/>
          <p:cNvSpPr>
            <a:spLocks noChangeShapeType="1"/>
          </p:cNvSpPr>
          <p:nvPr/>
        </p:nvSpPr>
        <p:spPr bwMode="auto">
          <a:xfrm>
            <a:off x="4124325"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59" name="Line 59"/>
          <p:cNvSpPr>
            <a:spLocks noChangeShapeType="1"/>
          </p:cNvSpPr>
          <p:nvPr/>
        </p:nvSpPr>
        <p:spPr bwMode="auto">
          <a:xfrm>
            <a:off x="4305300"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60" name="Line 60"/>
          <p:cNvSpPr>
            <a:spLocks noChangeShapeType="1"/>
          </p:cNvSpPr>
          <p:nvPr/>
        </p:nvSpPr>
        <p:spPr bwMode="auto">
          <a:xfrm>
            <a:off x="4484688"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61" name="Line 61"/>
          <p:cNvSpPr>
            <a:spLocks noChangeShapeType="1"/>
          </p:cNvSpPr>
          <p:nvPr/>
        </p:nvSpPr>
        <p:spPr bwMode="auto">
          <a:xfrm>
            <a:off x="4665663"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62" name="Line 62"/>
          <p:cNvSpPr>
            <a:spLocks noChangeShapeType="1"/>
          </p:cNvSpPr>
          <p:nvPr/>
        </p:nvSpPr>
        <p:spPr bwMode="auto">
          <a:xfrm>
            <a:off x="4845050"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63" name="Line 63"/>
          <p:cNvSpPr>
            <a:spLocks noChangeShapeType="1"/>
          </p:cNvSpPr>
          <p:nvPr/>
        </p:nvSpPr>
        <p:spPr bwMode="auto">
          <a:xfrm>
            <a:off x="5024438"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64" name="Line 64"/>
          <p:cNvSpPr>
            <a:spLocks noChangeShapeType="1"/>
          </p:cNvSpPr>
          <p:nvPr/>
        </p:nvSpPr>
        <p:spPr bwMode="auto">
          <a:xfrm>
            <a:off x="5205413" y="3598863"/>
            <a:ext cx="0" cy="7191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65" name="Line 65"/>
          <p:cNvSpPr>
            <a:spLocks noChangeShapeType="1"/>
          </p:cNvSpPr>
          <p:nvPr/>
        </p:nvSpPr>
        <p:spPr bwMode="auto">
          <a:xfrm>
            <a:off x="5384800" y="3957638"/>
            <a:ext cx="0" cy="36036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5666" name="AutoShape 66"/>
          <p:cNvCxnSpPr>
            <a:cxnSpLocks noChangeShapeType="1"/>
            <a:stCxn id="25649" idx="0"/>
            <a:endCxn id="25650" idx="0"/>
          </p:cNvCxnSpPr>
          <p:nvPr/>
        </p:nvCxnSpPr>
        <p:spPr bwMode="auto">
          <a:xfrm>
            <a:off x="2505075" y="3598863"/>
            <a:ext cx="18097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67" name="AutoShape 67"/>
          <p:cNvCxnSpPr>
            <a:cxnSpLocks noChangeShapeType="1"/>
            <a:stCxn id="25650" idx="1"/>
            <a:endCxn id="25651" idx="1"/>
          </p:cNvCxnSpPr>
          <p:nvPr/>
        </p:nvCxnSpPr>
        <p:spPr bwMode="auto">
          <a:xfrm>
            <a:off x="2686050" y="4318000"/>
            <a:ext cx="179388"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68" name="AutoShape 68"/>
          <p:cNvCxnSpPr>
            <a:cxnSpLocks noChangeShapeType="1"/>
            <a:stCxn id="25651" idx="0"/>
            <a:endCxn id="25652" idx="0"/>
          </p:cNvCxnSpPr>
          <p:nvPr/>
        </p:nvCxnSpPr>
        <p:spPr bwMode="auto">
          <a:xfrm>
            <a:off x="2865438" y="3598863"/>
            <a:ext cx="179387"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69" name="AutoShape 69"/>
          <p:cNvCxnSpPr>
            <a:cxnSpLocks noChangeShapeType="1"/>
            <a:stCxn id="25652" idx="1"/>
            <a:endCxn id="25653" idx="1"/>
          </p:cNvCxnSpPr>
          <p:nvPr/>
        </p:nvCxnSpPr>
        <p:spPr bwMode="auto">
          <a:xfrm>
            <a:off x="3044825" y="4318000"/>
            <a:ext cx="18097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0" name="AutoShape 70"/>
          <p:cNvCxnSpPr>
            <a:cxnSpLocks noChangeShapeType="1"/>
            <a:stCxn id="25653" idx="0"/>
            <a:endCxn id="25654" idx="0"/>
          </p:cNvCxnSpPr>
          <p:nvPr/>
        </p:nvCxnSpPr>
        <p:spPr bwMode="auto">
          <a:xfrm>
            <a:off x="3225800" y="3598863"/>
            <a:ext cx="179388"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1" name="AutoShape 71"/>
          <p:cNvCxnSpPr>
            <a:cxnSpLocks noChangeShapeType="1"/>
            <a:stCxn id="25654" idx="1"/>
            <a:endCxn id="25655" idx="1"/>
          </p:cNvCxnSpPr>
          <p:nvPr/>
        </p:nvCxnSpPr>
        <p:spPr bwMode="auto">
          <a:xfrm>
            <a:off x="3405188" y="4318000"/>
            <a:ext cx="179387"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2" name="AutoShape 72"/>
          <p:cNvCxnSpPr>
            <a:cxnSpLocks noChangeShapeType="1"/>
            <a:stCxn id="25655" idx="0"/>
            <a:endCxn id="25656" idx="0"/>
          </p:cNvCxnSpPr>
          <p:nvPr/>
        </p:nvCxnSpPr>
        <p:spPr bwMode="auto">
          <a:xfrm>
            <a:off x="3584575" y="3598863"/>
            <a:ext cx="18097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3" name="AutoShape 73"/>
          <p:cNvCxnSpPr>
            <a:cxnSpLocks noChangeShapeType="1"/>
            <a:stCxn id="25656" idx="1"/>
            <a:endCxn id="25657" idx="1"/>
          </p:cNvCxnSpPr>
          <p:nvPr/>
        </p:nvCxnSpPr>
        <p:spPr bwMode="auto">
          <a:xfrm>
            <a:off x="3765550" y="4318000"/>
            <a:ext cx="179388"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4" name="AutoShape 74"/>
          <p:cNvCxnSpPr>
            <a:cxnSpLocks noChangeShapeType="1"/>
            <a:stCxn id="25657" idx="0"/>
            <a:endCxn id="25658" idx="0"/>
          </p:cNvCxnSpPr>
          <p:nvPr/>
        </p:nvCxnSpPr>
        <p:spPr bwMode="auto">
          <a:xfrm>
            <a:off x="3944938" y="3598863"/>
            <a:ext cx="179387"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5" name="AutoShape 75"/>
          <p:cNvCxnSpPr>
            <a:cxnSpLocks noChangeShapeType="1"/>
            <a:stCxn id="25658" idx="1"/>
            <a:endCxn id="25659" idx="1"/>
          </p:cNvCxnSpPr>
          <p:nvPr/>
        </p:nvCxnSpPr>
        <p:spPr bwMode="auto">
          <a:xfrm>
            <a:off x="4124325" y="4318000"/>
            <a:ext cx="18097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6" name="AutoShape 76"/>
          <p:cNvCxnSpPr>
            <a:cxnSpLocks noChangeShapeType="1"/>
            <a:stCxn id="25659" idx="0"/>
            <a:endCxn id="25660" idx="0"/>
          </p:cNvCxnSpPr>
          <p:nvPr/>
        </p:nvCxnSpPr>
        <p:spPr bwMode="auto">
          <a:xfrm>
            <a:off x="4305300" y="3598863"/>
            <a:ext cx="179388"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7" name="AutoShape 77"/>
          <p:cNvCxnSpPr>
            <a:cxnSpLocks noChangeShapeType="1"/>
            <a:stCxn id="25660" idx="1"/>
            <a:endCxn id="25661" idx="1"/>
          </p:cNvCxnSpPr>
          <p:nvPr/>
        </p:nvCxnSpPr>
        <p:spPr bwMode="auto">
          <a:xfrm>
            <a:off x="4484688" y="4318000"/>
            <a:ext cx="18097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8" name="AutoShape 78"/>
          <p:cNvCxnSpPr>
            <a:cxnSpLocks noChangeShapeType="1"/>
            <a:stCxn id="25661" idx="0"/>
            <a:endCxn id="25662" idx="0"/>
          </p:cNvCxnSpPr>
          <p:nvPr/>
        </p:nvCxnSpPr>
        <p:spPr bwMode="auto">
          <a:xfrm>
            <a:off x="4665663" y="3598863"/>
            <a:ext cx="179387"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79" name="AutoShape 79"/>
          <p:cNvCxnSpPr>
            <a:cxnSpLocks noChangeShapeType="1"/>
            <a:stCxn id="25662" idx="1"/>
            <a:endCxn id="25663" idx="1"/>
          </p:cNvCxnSpPr>
          <p:nvPr/>
        </p:nvCxnSpPr>
        <p:spPr bwMode="auto">
          <a:xfrm>
            <a:off x="4845050" y="4318000"/>
            <a:ext cx="179388"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80" name="AutoShape 80"/>
          <p:cNvCxnSpPr>
            <a:cxnSpLocks noChangeShapeType="1"/>
            <a:stCxn id="25663" idx="0"/>
            <a:endCxn id="25664" idx="0"/>
          </p:cNvCxnSpPr>
          <p:nvPr/>
        </p:nvCxnSpPr>
        <p:spPr bwMode="auto">
          <a:xfrm>
            <a:off x="5024438" y="3598863"/>
            <a:ext cx="18097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681" name="AutoShape 81"/>
          <p:cNvCxnSpPr>
            <a:cxnSpLocks noChangeShapeType="1"/>
            <a:stCxn id="25664" idx="1"/>
            <a:endCxn id="25665" idx="1"/>
          </p:cNvCxnSpPr>
          <p:nvPr/>
        </p:nvCxnSpPr>
        <p:spPr bwMode="auto">
          <a:xfrm>
            <a:off x="5205413" y="4318000"/>
            <a:ext cx="179387"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682" name="Line 82"/>
          <p:cNvSpPr>
            <a:spLocks noChangeShapeType="1"/>
          </p:cNvSpPr>
          <p:nvPr/>
        </p:nvSpPr>
        <p:spPr bwMode="auto">
          <a:xfrm>
            <a:off x="2146300" y="3957638"/>
            <a:ext cx="45720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83" name="Text Box 83"/>
          <p:cNvSpPr txBox="1">
            <a:spLocks noChangeArrowheads="1"/>
          </p:cNvSpPr>
          <p:nvPr/>
        </p:nvSpPr>
        <p:spPr bwMode="auto">
          <a:xfrm>
            <a:off x="6643688" y="3957638"/>
            <a:ext cx="6302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600" b="1">
                <a:cs typeface="+mn-cs"/>
              </a:rPr>
              <a:t>Temps</a:t>
            </a:r>
          </a:p>
        </p:txBody>
      </p:sp>
      <p:sp>
        <p:nvSpPr>
          <p:cNvPr id="25684" name="Line 84"/>
          <p:cNvSpPr>
            <a:spLocks noChangeShapeType="1"/>
          </p:cNvSpPr>
          <p:nvPr/>
        </p:nvSpPr>
        <p:spPr bwMode="auto">
          <a:xfrm flipV="1">
            <a:off x="2505075" y="3238500"/>
            <a:ext cx="0" cy="125888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85" name="Line 85"/>
          <p:cNvSpPr>
            <a:spLocks noChangeShapeType="1"/>
          </p:cNvSpPr>
          <p:nvPr/>
        </p:nvSpPr>
        <p:spPr bwMode="auto">
          <a:xfrm flipH="1" flipV="1">
            <a:off x="2686050" y="2590800"/>
            <a:ext cx="0" cy="1709738"/>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86" name="Line 86"/>
          <p:cNvSpPr>
            <a:spLocks noChangeShapeType="1"/>
          </p:cNvSpPr>
          <p:nvPr/>
        </p:nvSpPr>
        <p:spPr bwMode="auto">
          <a:xfrm flipV="1">
            <a:off x="2865438" y="3238500"/>
            <a:ext cx="0" cy="1258888"/>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5687" name="AutoShape 87"/>
          <p:cNvCxnSpPr>
            <a:cxnSpLocks noChangeShapeType="1"/>
            <a:stCxn id="25684" idx="0"/>
            <a:endCxn id="25686" idx="0"/>
          </p:cNvCxnSpPr>
          <p:nvPr/>
        </p:nvCxnSpPr>
        <p:spPr bwMode="auto">
          <a:xfrm>
            <a:off x="2505075" y="4498975"/>
            <a:ext cx="360363" cy="0"/>
          </a:xfrm>
          <a:prstGeom prst="straightConnector1">
            <a:avLst/>
          </a:prstGeom>
          <a:noFill/>
          <a:ln w="12700"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688" name="Text Box 88"/>
          <p:cNvSpPr txBox="1">
            <a:spLocks noChangeArrowheads="1"/>
          </p:cNvSpPr>
          <p:nvPr/>
        </p:nvSpPr>
        <p:spPr bwMode="auto">
          <a:xfrm>
            <a:off x="1981200" y="4648200"/>
            <a:ext cx="14398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600" b="1">
                <a:cs typeface="+mn-cs"/>
              </a:rPr>
              <a:t>Intervalle de bit</a:t>
            </a:r>
          </a:p>
        </p:txBody>
      </p:sp>
      <p:cxnSp>
        <p:nvCxnSpPr>
          <p:cNvPr id="25689" name="AutoShape 89"/>
          <p:cNvCxnSpPr>
            <a:cxnSpLocks noChangeShapeType="1"/>
            <a:stCxn id="25688" idx="0"/>
          </p:cNvCxnSpPr>
          <p:nvPr/>
        </p:nvCxnSpPr>
        <p:spPr bwMode="auto">
          <a:xfrm flipV="1">
            <a:off x="2701925" y="4495800"/>
            <a:ext cx="0" cy="15240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690" name="Text Box 90"/>
          <p:cNvSpPr txBox="1">
            <a:spLocks noChangeArrowheads="1"/>
          </p:cNvSpPr>
          <p:nvPr/>
        </p:nvSpPr>
        <p:spPr bwMode="auto">
          <a:xfrm>
            <a:off x="2133600" y="2057400"/>
            <a:ext cx="111601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600" b="1">
                <a:cs typeface="+mn-cs"/>
              </a:rPr>
              <a:t>Milieu de bit</a:t>
            </a:r>
          </a:p>
        </p:txBody>
      </p:sp>
      <p:cxnSp>
        <p:nvCxnSpPr>
          <p:cNvPr id="25691" name="AutoShape 91"/>
          <p:cNvCxnSpPr>
            <a:cxnSpLocks noChangeShapeType="1"/>
            <a:stCxn id="25690" idx="2"/>
            <a:endCxn id="25685" idx="1"/>
          </p:cNvCxnSpPr>
          <p:nvPr/>
        </p:nvCxnSpPr>
        <p:spPr bwMode="auto">
          <a:xfrm flipH="1">
            <a:off x="2686050" y="2417763"/>
            <a:ext cx="6350" cy="1746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692" name="Text Box 92"/>
          <p:cNvSpPr txBox="1">
            <a:spLocks noChangeArrowheads="1"/>
          </p:cNvSpPr>
          <p:nvPr/>
        </p:nvSpPr>
        <p:spPr bwMode="auto">
          <a:xfrm>
            <a:off x="1219200" y="3429000"/>
            <a:ext cx="914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600" b="1">
                <a:cs typeface="+mn-cs"/>
              </a:rPr>
              <a:t>Signal d</a:t>
            </a:r>
            <a:r>
              <a:rPr lang="ja-JP" altLang="fr-FR" sz="1600" b="1">
                <a:latin typeface="Arial"/>
                <a:cs typeface="+mn-cs"/>
              </a:rPr>
              <a:t>’</a:t>
            </a:r>
            <a:r>
              <a:rPr lang="fr-FR" sz="1600" b="1">
                <a:cs typeface="+mn-cs"/>
              </a:rPr>
              <a:t>horloge</a:t>
            </a:r>
          </a:p>
        </p:txBody>
      </p:sp>
      <p:cxnSp>
        <p:nvCxnSpPr>
          <p:cNvPr id="25693" name="AutoShape 93"/>
          <p:cNvCxnSpPr>
            <a:cxnSpLocks noChangeShapeType="1"/>
            <a:stCxn id="25692" idx="3"/>
          </p:cNvCxnSpPr>
          <p:nvPr/>
        </p:nvCxnSpPr>
        <p:spPr bwMode="auto">
          <a:xfrm>
            <a:off x="2133600" y="3609975"/>
            <a:ext cx="457200" cy="2762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694" name="Text Box 94"/>
          <p:cNvSpPr txBox="1">
            <a:spLocks noChangeArrowheads="1"/>
          </p:cNvSpPr>
          <p:nvPr/>
        </p:nvSpPr>
        <p:spPr bwMode="auto">
          <a:xfrm>
            <a:off x="4343400" y="2209800"/>
            <a:ext cx="20510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600" b="1">
                <a:cs typeface="+mn-cs"/>
              </a:rPr>
              <a:t>Instant de transmission</a:t>
            </a:r>
          </a:p>
        </p:txBody>
      </p:sp>
      <p:cxnSp>
        <p:nvCxnSpPr>
          <p:cNvPr id="25695" name="AutoShape 95"/>
          <p:cNvCxnSpPr>
            <a:cxnSpLocks noChangeShapeType="1"/>
            <a:stCxn id="25694" idx="2"/>
            <a:endCxn id="25618" idx="1"/>
          </p:cNvCxnSpPr>
          <p:nvPr/>
        </p:nvCxnSpPr>
        <p:spPr bwMode="auto">
          <a:xfrm flipH="1">
            <a:off x="5026025" y="2570163"/>
            <a:ext cx="342900" cy="3222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ate Placeholder 2"/>
          <p:cNvSpPr>
            <a:spLocks noGrp="1"/>
          </p:cNvSpPr>
          <p:nvPr>
            <p:ph type="dt" sz="quarter" idx="10"/>
          </p:nvPr>
        </p:nvSpPr>
        <p:spPr/>
        <p:txBody>
          <a:bodyPr/>
          <a:lstStyle/>
          <a:p>
            <a:pPr>
              <a:defRPr/>
            </a:pPr>
            <a:r>
              <a:rPr lang="fr-FR"/>
              <a:t>© </a:t>
            </a:r>
            <a:fld id="{26A506D2-1D04-C54F-B5B5-071A4F77095A}" type="datetime1">
              <a:rPr lang="en-US" smtClean="0"/>
              <a:pPr>
                <a:defRPr/>
              </a:pPr>
              <a:t>23/03/17</a:t>
            </a:fld>
            <a:r>
              <a:rPr lang="fr-FR" smtClean="0"/>
              <a:t>,</a:t>
            </a:r>
            <a:endParaRPr lang="fr-FR"/>
          </a:p>
        </p:txBody>
      </p:sp>
      <p:sp>
        <p:nvSpPr>
          <p:cNvPr id="12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30" name="Slide Number Placeholder 4"/>
          <p:cNvSpPr>
            <a:spLocks noGrp="1"/>
          </p:cNvSpPr>
          <p:nvPr>
            <p:ph type="sldNum" sz="quarter" idx="12"/>
          </p:nvPr>
        </p:nvSpPr>
        <p:spPr/>
        <p:txBody>
          <a:bodyPr/>
          <a:lstStyle/>
          <a:p>
            <a:pPr>
              <a:defRPr/>
            </a:pPr>
            <a:fld id="{C8909B6C-492E-5B41-947B-B2FE99110C40}" type="slidenum">
              <a:rPr lang="fr-FR"/>
              <a:pPr>
                <a:defRPr/>
              </a:pPr>
              <a:t>26</a:t>
            </a:fld>
            <a:endParaRPr lang="fr-FR"/>
          </a:p>
        </p:txBody>
      </p:sp>
      <p:sp>
        <p:nvSpPr>
          <p:cNvPr id="26626" name="Rectangle 2"/>
          <p:cNvSpPr>
            <a:spLocks noGrp="1" noChangeAspect="1" noChangeArrowheads="1"/>
          </p:cNvSpPr>
          <p:nvPr>
            <p:ph type="title"/>
          </p:nvPr>
        </p:nvSpPr>
        <p:spPr>
          <a:xfrm>
            <a:off x="838200" y="0"/>
            <a:ext cx="7467600" cy="701675"/>
          </a:xfrm>
        </p:spPr>
        <p:txBody>
          <a:bodyPr>
            <a:spAutoFit/>
          </a:bodyPr>
          <a:lstStyle/>
          <a:p>
            <a:pPr eaLnBrk="1" hangingPunct="1">
              <a:defRPr/>
            </a:pPr>
            <a:r>
              <a:rPr lang="fr-FR" sz="4000" smtClean="0">
                <a:solidFill>
                  <a:schemeClr val="tx1"/>
                </a:solidFill>
                <a:cs typeface="+mj-cs"/>
              </a:rPr>
              <a:t>Transmission en </a:t>
            </a:r>
            <a:r>
              <a:rPr lang="fr-FR" sz="4000" i="1" smtClean="0">
                <a:solidFill>
                  <a:schemeClr val="tx1"/>
                </a:solidFill>
                <a:cs typeface="+mj-cs"/>
              </a:rPr>
              <a:t>Série-Synchrone</a:t>
            </a:r>
            <a:r>
              <a:rPr lang="fr-FR" sz="4000" i="1" baseline="-25000" smtClean="0">
                <a:solidFill>
                  <a:schemeClr val="tx1"/>
                </a:solidFill>
                <a:cs typeface="+mj-cs"/>
              </a:rPr>
              <a:t>2</a:t>
            </a:r>
          </a:p>
        </p:txBody>
      </p:sp>
      <p:sp>
        <p:nvSpPr>
          <p:cNvPr id="26627" name="Line 3"/>
          <p:cNvSpPr>
            <a:spLocks noChangeShapeType="1"/>
          </p:cNvSpPr>
          <p:nvPr/>
        </p:nvSpPr>
        <p:spPr bwMode="auto">
          <a:xfrm>
            <a:off x="4799013"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28" name="Line 4"/>
          <p:cNvSpPr>
            <a:spLocks noChangeShapeType="1"/>
          </p:cNvSpPr>
          <p:nvPr/>
        </p:nvSpPr>
        <p:spPr bwMode="auto">
          <a:xfrm>
            <a:off x="5878513"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29" name="Line 5"/>
          <p:cNvSpPr>
            <a:spLocks noChangeShapeType="1"/>
          </p:cNvSpPr>
          <p:nvPr/>
        </p:nvSpPr>
        <p:spPr bwMode="auto">
          <a:xfrm>
            <a:off x="6237288"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0" name="Line 6"/>
          <p:cNvSpPr>
            <a:spLocks noChangeShapeType="1"/>
          </p:cNvSpPr>
          <p:nvPr/>
        </p:nvSpPr>
        <p:spPr bwMode="auto">
          <a:xfrm>
            <a:off x="7315200" y="3057525"/>
            <a:ext cx="0" cy="179388"/>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1" name="Line 7"/>
          <p:cNvSpPr>
            <a:spLocks noChangeShapeType="1"/>
          </p:cNvSpPr>
          <p:nvPr/>
        </p:nvSpPr>
        <p:spPr bwMode="auto">
          <a:xfrm>
            <a:off x="1196975" y="2878138"/>
            <a:ext cx="0" cy="36036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2" name="Line 8"/>
          <p:cNvSpPr>
            <a:spLocks noChangeShapeType="1"/>
          </p:cNvSpPr>
          <p:nvPr/>
        </p:nvSpPr>
        <p:spPr bwMode="auto">
          <a:xfrm>
            <a:off x="1555750"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3" name="Line 9"/>
          <p:cNvSpPr>
            <a:spLocks noChangeShapeType="1"/>
          </p:cNvSpPr>
          <p:nvPr/>
        </p:nvSpPr>
        <p:spPr bwMode="auto">
          <a:xfrm>
            <a:off x="1914525"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4" name="Line 10"/>
          <p:cNvSpPr>
            <a:spLocks noChangeShapeType="1"/>
          </p:cNvSpPr>
          <p:nvPr/>
        </p:nvSpPr>
        <p:spPr bwMode="auto">
          <a:xfrm>
            <a:off x="5157788"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5" name="Line 11"/>
          <p:cNvSpPr>
            <a:spLocks noChangeShapeType="1"/>
          </p:cNvSpPr>
          <p:nvPr/>
        </p:nvSpPr>
        <p:spPr bwMode="auto">
          <a:xfrm>
            <a:off x="5518150" y="3238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6" name="Line 12"/>
          <p:cNvSpPr>
            <a:spLocks noChangeShapeType="1"/>
          </p:cNvSpPr>
          <p:nvPr/>
        </p:nvSpPr>
        <p:spPr bwMode="auto">
          <a:xfrm>
            <a:off x="5878513"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7" name="Line 13"/>
          <p:cNvSpPr>
            <a:spLocks noChangeShapeType="1"/>
          </p:cNvSpPr>
          <p:nvPr/>
        </p:nvSpPr>
        <p:spPr bwMode="auto">
          <a:xfrm>
            <a:off x="6237288"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8" name="Line 14"/>
          <p:cNvSpPr>
            <a:spLocks noChangeShapeType="1"/>
          </p:cNvSpPr>
          <p:nvPr/>
        </p:nvSpPr>
        <p:spPr bwMode="auto">
          <a:xfrm>
            <a:off x="836613" y="3238500"/>
            <a:ext cx="360362" cy="0"/>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39" name="Line 15"/>
          <p:cNvSpPr>
            <a:spLocks noChangeShapeType="1"/>
          </p:cNvSpPr>
          <p:nvPr/>
        </p:nvSpPr>
        <p:spPr bwMode="auto">
          <a:xfrm>
            <a:off x="1196975" y="3238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40" name="Line 16"/>
          <p:cNvSpPr>
            <a:spLocks noChangeShapeType="1"/>
          </p:cNvSpPr>
          <p:nvPr/>
        </p:nvSpPr>
        <p:spPr bwMode="auto">
          <a:xfrm>
            <a:off x="1557338"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41" name="Line 17"/>
          <p:cNvSpPr>
            <a:spLocks noChangeShapeType="1"/>
          </p:cNvSpPr>
          <p:nvPr/>
        </p:nvSpPr>
        <p:spPr bwMode="auto">
          <a:xfrm>
            <a:off x="1916113"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42" name="Line 18"/>
          <p:cNvSpPr>
            <a:spLocks noChangeShapeType="1"/>
          </p:cNvSpPr>
          <p:nvPr/>
        </p:nvSpPr>
        <p:spPr bwMode="auto">
          <a:xfrm>
            <a:off x="2276475" y="2878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43" name="Line 19"/>
          <p:cNvSpPr>
            <a:spLocks noChangeShapeType="1"/>
          </p:cNvSpPr>
          <p:nvPr/>
        </p:nvSpPr>
        <p:spPr bwMode="auto">
          <a:xfrm>
            <a:off x="2636838"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44" name="Line 20"/>
          <p:cNvSpPr>
            <a:spLocks noChangeShapeType="1"/>
          </p:cNvSpPr>
          <p:nvPr/>
        </p:nvSpPr>
        <p:spPr bwMode="auto">
          <a:xfrm>
            <a:off x="2997200" y="2878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45" name="Line 21"/>
          <p:cNvSpPr>
            <a:spLocks noChangeShapeType="1"/>
          </p:cNvSpPr>
          <p:nvPr/>
        </p:nvSpPr>
        <p:spPr bwMode="auto">
          <a:xfrm>
            <a:off x="3716338" y="3238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46" name="Line 22"/>
          <p:cNvSpPr>
            <a:spLocks noChangeShapeType="1"/>
          </p:cNvSpPr>
          <p:nvPr/>
        </p:nvSpPr>
        <p:spPr bwMode="auto">
          <a:xfrm>
            <a:off x="4076700" y="3238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47" name="Line 23"/>
          <p:cNvSpPr>
            <a:spLocks noChangeShapeType="1"/>
          </p:cNvSpPr>
          <p:nvPr/>
        </p:nvSpPr>
        <p:spPr bwMode="auto">
          <a:xfrm>
            <a:off x="4435475" y="2878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48" name="Line 24"/>
          <p:cNvSpPr>
            <a:spLocks noChangeShapeType="1"/>
          </p:cNvSpPr>
          <p:nvPr/>
        </p:nvSpPr>
        <p:spPr bwMode="auto">
          <a:xfrm>
            <a:off x="3355975" y="2878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649" name="AutoShape 25"/>
          <p:cNvCxnSpPr>
            <a:cxnSpLocks noChangeShapeType="1"/>
            <a:stCxn id="26644" idx="0"/>
            <a:endCxn id="26643" idx="1"/>
          </p:cNvCxnSpPr>
          <p:nvPr/>
        </p:nvCxnSpPr>
        <p:spPr bwMode="auto">
          <a:xfrm>
            <a:off x="2997200" y="2863850"/>
            <a:ext cx="0"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650" name="Line 26"/>
          <p:cNvSpPr>
            <a:spLocks noChangeShapeType="1"/>
          </p:cNvSpPr>
          <p:nvPr/>
        </p:nvSpPr>
        <p:spPr bwMode="auto">
          <a:xfrm>
            <a:off x="3355975" y="2878138"/>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51" name="Line 27"/>
          <p:cNvSpPr>
            <a:spLocks noChangeShapeType="1"/>
          </p:cNvSpPr>
          <p:nvPr/>
        </p:nvSpPr>
        <p:spPr bwMode="auto">
          <a:xfrm>
            <a:off x="4076700" y="2878138"/>
            <a:ext cx="0" cy="36036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52" name="Line 28"/>
          <p:cNvSpPr>
            <a:spLocks noChangeShapeType="1"/>
          </p:cNvSpPr>
          <p:nvPr/>
        </p:nvSpPr>
        <p:spPr bwMode="auto">
          <a:xfrm>
            <a:off x="5156200"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653" name="AutoShape 29"/>
          <p:cNvCxnSpPr>
            <a:cxnSpLocks noChangeShapeType="1"/>
            <a:stCxn id="26648" idx="1"/>
            <a:endCxn id="26645" idx="0"/>
          </p:cNvCxnSpPr>
          <p:nvPr/>
        </p:nvCxnSpPr>
        <p:spPr bwMode="auto">
          <a:xfrm>
            <a:off x="3716338" y="2892425"/>
            <a:ext cx="0"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654" name="Text Box 30"/>
          <p:cNvSpPr txBox="1">
            <a:spLocks noChangeAspect="1" noChangeArrowheads="1"/>
          </p:cNvSpPr>
          <p:nvPr/>
        </p:nvSpPr>
        <p:spPr bwMode="auto">
          <a:xfrm>
            <a:off x="4437063"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6655" name="Text Box 31"/>
          <p:cNvSpPr txBox="1">
            <a:spLocks noChangeAspect="1" noChangeArrowheads="1"/>
          </p:cNvSpPr>
          <p:nvPr/>
        </p:nvSpPr>
        <p:spPr bwMode="auto">
          <a:xfrm>
            <a:off x="155733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0</a:t>
            </a:r>
          </a:p>
        </p:txBody>
      </p:sp>
      <p:sp>
        <p:nvSpPr>
          <p:cNvPr id="26656" name="Text Box 32"/>
          <p:cNvSpPr txBox="1">
            <a:spLocks noChangeAspect="1" noChangeArrowheads="1"/>
          </p:cNvSpPr>
          <p:nvPr/>
        </p:nvSpPr>
        <p:spPr bwMode="auto">
          <a:xfrm>
            <a:off x="2995613"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6657" name="Text Box 33"/>
          <p:cNvSpPr txBox="1">
            <a:spLocks noChangeAspect="1" noChangeArrowheads="1"/>
          </p:cNvSpPr>
          <p:nvPr/>
        </p:nvSpPr>
        <p:spPr bwMode="auto">
          <a:xfrm>
            <a:off x="3355975"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6658" name="Text Box 34"/>
          <p:cNvSpPr txBox="1">
            <a:spLocks noChangeArrowheads="1"/>
          </p:cNvSpPr>
          <p:nvPr/>
        </p:nvSpPr>
        <p:spPr bwMode="auto">
          <a:xfrm>
            <a:off x="5518150"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59" name="Text Box 35"/>
          <p:cNvSpPr txBox="1">
            <a:spLocks noChangeArrowheads="1"/>
          </p:cNvSpPr>
          <p:nvPr/>
        </p:nvSpPr>
        <p:spPr bwMode="auto">
          <a:xfrm>
            <a:off x="5878513"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60" name="Text Box 36"/>
          <p:cNvSpPr txBox="1">
            <a:spLocks noChangeArrowheads="1"/>
          </p:cNvSpPr>
          <p:nvPr/>
        </p:nvSpPr>
        <p:spPr bwMode="auto">
          <a:xfrm>
            <a:off x="623728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61" name="Text Box 37"/>
          <p:cNvSpPr txBox="1">
            <a:spLocks noChangeArrowheads="1"/>
          </p:cNvSpPr>
          <p:nvPr/>
        </p:nvSpPr>
        <p:spPr bwMode="auto">
          <a:xfrm>
            <a:off x="479583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62" name="Text Box 38"/>
          <p:cNvSpPr txBox="1">
            <a:spLocks noChangeArrowheads="1"/>
          </p:cNvSpPr>
          <p:nvPr/>
        </p:nvSpPr>
        <p:spPr bwMode="auto">
          <a:xfrm>
            <a:off x="1196975"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63" name="Text Box 39"/>
          <p:cNvSpPr txBox="1">
            <a:spLocks noChangeArrowheads="1"/>
          </p:cNvSpPr>
          <p:nvPr/>
        </p:nvSpPr>
        <p:spPr bwMode="auto">
          <a:xfrm>
            <a:off x="1916113"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64" name="Text Box 40"/>
          <p:cNvSpPr txBox="1">
            <a:spLocks noChangeArrowheads="1"/>
          </p:cNvSpPr>
          <p:nvPr/>
        </p:nvSpPr>
        <p:spPr bwMode="auto">
          <a:xfrm>
            <a:off x="2276475"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1</a:t>
            </a:r>
          </a:p>
        </p:txBody>
      </p:sp>
      <p:sp>
        <p:nvSpPr>
          <p:cNvPr id="26665" name="Text Box 41"/>
          <p:cNvSpPr txBox="1">
            <a:spLocks noChangeArrowheads="1"/>
          </p:cNvSpPr>
          <p:nvPr/>
        </p:nvSpPr>
        <p:spPr bwMode="auto">
          <a:xfrm>
            <a:off x="263683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66" name="Text Box 42"/>
          <p:cNvSpPr txBox="1">
            <a:spLocks noChangeArrowheads="1"/>
          </p:cNvSpPr>
          <p:nvPr/>
        </p:nvSpPr>
        <p:spPr bwMode="auto">
          <a:xfrm>
            <a:off x="3716338"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67" name="Text Box 43"/>
          <p:cNvSpPr txBox="1">
            <a:spLocks noChangeArrowheads="1"/>
          </p:cNvSpPr>
          <p:nvPr/>
        </p:nvSpPr>
        <p:spPr bwMode="auto">
          <a:xfrm>
            <a:off x="4075113"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68" name="Text Box 44"/>
          <p:cNvSpPr txBox="1">
            <a:spLocks noChangeArrowheads="1"/>
          </p:cNvSpPr>
          <p:nvPr/>
        </p:nvSpPr>
        <p:spPr bwMode="auto">
          <a:xfrm>
            <a:off x="2816225" y="898525"/>
            <a:ext cx="3511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fr-FR" sz="2000" b="1">
                <a:effectLst>
                  <a:outerShdw blurRad="38100" dist="38100" dir="2700000" algn="tl">
                    <a:srgbClr val="DDDDDD"/>
                  </a:outerShdw>
                </a:effectLst>
                <a:cs typeface="+mn-cs"/>
              </a:rPr>
              <a:t>Synchronisation de Caractères</a:t>
            </a:r>
          </a:p>
        </p:txBody>
      </p:sp>
      <p:sp>
        <p:nvSpPr>
          <p:cNvPr id="26669" name="Line 45"/>
          <p:cNvSpPr>
            <a:spLocks noChangeShapeType="1"/>
          </p:cNvSpPr>
          <p:nvPr/>
        </p:nvSpPr>
        <p:spPr bwMode="auto">
          <a:xfrm>
            <a:off x="381000" y="5964238"/>
            <a:ext cx="7558088"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70" name="Text Box 46"/>
          <p:cNvSpPr txBox="1">
            <a:spLocks noChangeArrowheads="1"/>
          </p:cNvSpPr>
          <p:nvPr/>
        </p:nvSpPr>
        <p:spPr bwMode="auto">
          <a:xfrm>
            <a:off x="7218363" y="6040438"/>
            <a:ext cx="6302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600" b="1">
                <a:cs typeface="+mn-cs"/>
              </a:rPr>
              <a:t>Temps</a:t>
            </a:r>
          </a:p>
        </p:txBody>
      </p:sp>
      <p:sp>
        <p:nvSpPr>
          <p:cNvPr id="26671" name="Text Box 47"/>
          <p:cNvSpPr txBox="1">
            <a:spLocks noChangeArrowheads="1"/>
          </p:cNvSpPr>
          <p:nvPr/>
        </p:nvSpPr>
        <p:spPr bwMode="auto">
          <a:xfrm>
            <a:off x="4495800" y="1676400"/>
            <a:ext cx="2057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600" b="1">
                <a:cs typeface="+mn-cs"/>
              </a:rPr>
              <a:t>Frontière de caractères</a:t>
            </a:r>
          </a:p>
        </p:txBody>
      </p:sp>
      <p:sp>
        <p:nvSpPr>
          <p:cNvPr id="26672" name="Text Box 48"/>
          <p:cNvSpPr txBox="1">
            <a:spLocks noChangeArrowheads="1"/>
          </p:cNvSpPr>
          <p:nvPr/>
        </p:nvSpPr>
        <p:spPr bwMode="auto">
          <a:xfrm>
            <a:off x="1463675" y="3352800"/>
            <a:ext cx="2438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600" b="1">
                <a:effectLst>
                  <a:outerShdw blurRad="38100" dist="38100" dir="2700000" algn="tl">
                    <a:srgbClr val="DDDDDD"/>
                  </a:outerShdw>
                </a:effectLst>
                <a:cs typeface="+mn-cs"/>
              </a:rPr>
              <a:t>SYN</a:t>
            </a:r>
          </a:p>
          <a:p>
            <a:pPr algn="ctr" eaLnBrk="0" hangingPunct="0">
              <a:defRPr/>
            </a:pPr>
            <a:r>
              <a:rPr lang="fr-FR" sz="1600">
                <a:cs typeface="+mn-cs"/>
              </a:rPr>
              <a:t>Caractère de synchronisation</a:t>
            </a:r>
          </a:p>
        </p:txBody>
      </p:sp>
      <p:cxnSp>
        <p:nvCxnSpPr>
          <p:cNvPr id="26673" name="AutoShape 49"/>
          <p:cNvCxnSpPr>
            <a:cxnSpLocks noChangeShapeType="1"/>
            <a:stCxn id="26642" idx="0"/>
            <a:endCxn id="26641" idx="1"/>
          </p:cNvCxnSpPr>
          <p:nvPr/>
        </p:nvCxnSpPr>
        <p:spPr bwMode="auto">
          <a:xfrm>
            <a:off x="2276475" y="2863850"/>
            <a:ext cx="0"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674" name="AutoShape 50"/>
          <p:cNvCxnSpPr>
            <a:cxnSpLocks noChangeShapeType="1"/>
            <a:stCxn id="26643" idx="0"/>
            <a:endCxn id="26642" idx="1"/>
          </p:cNvCxnSpPr>
          <p:nvPr/>
        </p:nvCxnSpPr>
        <p:spPr bwMode="auto">
          <a:xfrm flipV="1">
            <a:off x="2636838" y="2892425"/>
            <a:ext cx="0"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675" name="AutoShape 51"/>
          <p:cNvSpPr>
            <a:spLocks/>
          </p:cNvSpPr>
          <p:nvPr/>
        </p:nvSpPr>
        <p:spPr bwMode="auto">
          <a:xfrm rot="-5400000">
            <a:off x="2606675" y="1905000"/>
            <a:ext cx="76200" cy="2819400"/>
          </a:xfrm>
          <a:prstGeom prst="leftBrace">
            <a:avLst>
              <a:gd name="adj1" fmla="val 30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676" name="Line 52"/>
          <p:cNvSpPr>
            <a:spLocks noChangeShapeType="1"/>
          </p:cNvSpPr>
          <p:nvPr/>
        </p:nvSpPr>
        <p:spPr bwMode="auto">
          <a:xfrm>
            <a:off x="5516563" y="3057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677" name="AutoShape 53"/>
          <p:cNvCxnSpPr>
            <a:cxnSpLocks noChangeShapeType="1"/>
            <a:stCxn id="26646" idx="1"/>
            <a:endCxn id="26647" idx="0"/>
          </p:cNvCxnSpPr>
          <p:nvPr/>
        </p:nvCxnSpPr>
        <p:spPr bwMode="auto">
          <a:xfrm flipH="1" flipV="1">
            <a:off x="4435475" y="2863850"/>
            <a:ext cx="1588"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678" name="AutoShape 54"/>
          <p:cNvCxnSpPr>
            <a:cxnSpLocks noChangeShapeType="1"/>
            <a:stCxn id="26627" idx="0"/>
            <a:endCxn id="26647" idx="1"/>
          </p:cNvCxnSpPr>
          <p:nvPr/>
        </p:nvCxnSpPr>
        <p:spPr bwMode="auto">
          <a:xfrm flipH="1" flipV="1">
            <a:off x="4795838" y="2892425"/>
            <a:ext cx="3175"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679" name="Line 55"/>
          <p:cNvSpPr>
            <a:spLocks noChangeShapeType="1"/>
          </p:cNvSpPr>
          <p:nvPr/>
        </p:nvSpPr>
        <p:spPr bwMode="auto">
          <a:xfrm>
            <a:off x="6596063" y="2878138"/>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80" name="Text Box 56"/>
          <p:cNvSpPr txBox="1">
            <a:spLocks noChangeArrowheads="1"/>
          </p:cNvSpPr>
          <p:nvPr/>
        </p:nvSpPr>
        <p:spPr bwMode="auto">
          <a:xfrm>
            <a:off x="5156200"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681" name="Line 57"/>
          <p:cNvSpPr>
            <a:spLocks noChangeShapeType="1"/>
          </p:cNvSpPr>
          <p:nvPr/>
        </p:nvSpPr>
        <p:spPr bwMode="auto">
          <a:xfrm>
            <a:off x="6954838" y="3238500"/>
            <a:ext cx="360362" cy="0"/>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682" name="AutoShape 58"/>
          <p:cNvCxnSpPr>
            <a:cxnSpLocks noChangeShapeType="1"/>
            <a:stCxn id="26637" idx="1"/>
            <a:endCxn id="26679" idx="0"/>
          </p:cNvCxnSpPr>
          <p:nvPr/>
        </p:nvCxnSpPr>
        <p:spPr bwMode="auto">
          <a:xfrm flipH="1" flipV="1">
            <a:off x="6596063" y="2863850"/>
            <a:ext cx="1587"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683" name="AutoShape 59"/>
          <p:cNvCxnSpPr>
            <a:cxnSpLocks noChangeShapeType="1"/>
            <a:stCxn id="26679" idx="1"/>
            <a:endCxn id="26681" idx="0"/>
          </p:cNvCxnSpPr>
          <p:nvPr/>
        </p:nvCxnSpPr>
        <p:spPr bwMode="auto">
          <a:xfrm flipH="1">
            <a:off x="6954838" y="2892425"/>
            <a:ext cx="1587"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684" name="Text Box 60"/>
          <p:cNvSpPr txBox="1">
            <a:spLocks noChangeAspect="1" noChangeArrowheads="1"/>
          </p:cNvSpPr>
          <p:nvPr/>
        </p:nvSpPr>
        <p:spPr bwMode="auto">
          <a:xfrm>
            <a:off x="6596063" y="2895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6685" name="AutoShape 61"/>
          <p:cNvSpPr>
            <a:spLocks/>
          </p:cNvSpPr>
          <p:nvPr/>
        </p:nvSpPr>
        <p:spPr bwMode="auto">
          <a:xfrm rot="-5400000">
            <a:off x="5484813" y="1905000"/>
            <a:ext cx="76200" cy="2819400"/>
          </a:xfrm>
          <a:prstGeom prst="leftBrace">
            <a:avLst>
              <a:gd name="adj1" fmla="val 30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686" name="Text Box 62"/>
          <p:cNvSpPr txBox="1">
            <a:spLocks noChangeArrowheads="1"/>
          </p:cNvSpPr>
          <p:nvPr/>
        </p:nvSpPr>
        <p:spPr bwMode="auto">
          <a:xfrm>
            <a:off x="4341813" y="3352800"/>
            <a:ext cx="2438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600">
                <a:cs typeface="+mn-cs"/>
              </a:rPr>
              <a:t>Caractère </a:t>
            </a:r>
            <a:r>
              <a:rPr lang="fr-FR" sz="1600" b="1">
                <a:cs typeface="+mn-cs"/>
              </a:rPr>
              <a:t>A</a:t>
            </a:r>
          </a:p>
        </p:txBody>
      </p:sp>
      <p:sp>
        <p:nvSpPr>
          <p:cNvPr id="26687" name="Line 63"/>
          <p:cNvSpPr>
            <a:spLocks noChangeShapeType="1"/>
          </p:cNvSpPr>
          <p:nvPr/>
        </p:nvSpPr>
        <p:spPr bwMode="auto">
          <a:xfrm>
            <a:off x="4076700" y="2362200"/>
            <a:ext cx="0" cy="1524000"/>
          </a:xfrm>
          <a:prstGeom prst="line">
            <a:avLst/>
          </a:prstGeom>
          <a:noFill/>
          <a:ln w="28575">
            <a:solidFill>
              <a:srgbClr val="CC0000"/>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688" name="AutoShape 64"/>
          <p:cNvCxnSpPr>
            <a:cxnSpLocks noChangeShapeType="1"/>
            <a:stCxn id="26671" idx="1"/>
            <a:endCxn id="26687" idx="0"/>
          </p:cNvCxnSpPr>
          <p:nvPr/>
        </p:nvCxnSpPr>
        <p:spPr bwMode="auto">
          <a:xfrm flipH="1">
            <a:off x="4076700" y="1857375"/>
            <a:ext cx="419100" cy="490538"/>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689" name="Text Box 65"/>
          <p:cNvSpPr txBox="1">
            <a:spLocks noChangeArrowheads="1"/>
          </p:cNvSpPr>
          <p:nvPr/>
        </p:nvSpPr>
        <p:spPr bwMode="auto">
          <a:xfrm>
            <a:off x="179388" y="2001838"/>
            <a:ext cx="363061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800" b="1">
                <a:cs typeface="+mn-cs"/>
              </a:rPr>
              <a:t>Caractère de synchronisation unique</a:t>
            </a:r>
          </a:p>
        </p:txBody>
      </p:sp>
      <p:sp>
        <p:nvSpPr>
          <p:cNvPr id="26690" name="Text Box 66"/>
          <p:cNvSpPr txBox="1">
            <a:spLocks noChangeArrowheads="1"/>
          </p:cNvSpPr>
          <p:nvPr/>
        </p:nvSpPr>
        <p:spPr bwMode="auto">
          <a:xfrm>
            <a:off x="179388" y="4211638"/>
            <a:ext cx="363061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800" b="1">
                <a:cs typeface="+mn-cs"/>
              </a:rPr>
              <a:t>Caractère de synchronisation doublé</a:t>
            </a:r>
          </a:p>
        </p:txBody>
      </p:sp>
      <p:sp>
        <p:nvSpPr>
          <p:cNvPr id="26691" name="Line 67"/>
          <p:cNvSpPr>
            <a:spLocks noChangeShapeType="1"/>
          </p:cNvSpPr>
          <p:nvPr/>
        </p:nvSpPr>
        <p:spPr bwMode="auto">
          <a:xfrm>
            <a:off x="1198563" y="4783138"/>
            <a:ext cx="0" cy="36036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92" name="Line 68"/>
          <p:cNvSpPr>
            <a:spLocks noChangeShapeType="1"/>
          </p:cNvSpPr>
          <p:nvPr/>
        </p:nvSpPr>
        <p:spPr bwMode="auto">
          <a:xfrm>
            <a:off x="1557338" y="4962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93" name="Line 69"/>
          <p:cNvSpPr>
            <a:spLocks noChangeShapeType="1"/>
          </p:cNvSpPr>
          <p:nvPr/>
        </p:nvSpPr>
        <p:spPr bwMode="auto">
          <a:xfrm>
            <a:off x="1916113" y="4962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94" name="Line 70"/>
          <p:cNvSpPr>
            <a:spLocks noChangeShapeType="1"/>
          </p:cNvSpPr>
          <p:nvPr/>
        </p:nvSpPr>
        <p:spPr bwMode="auto">
          <a:xfrm>
            <a:off x="838200" y="5143500"/>
            <a:ext cx="360363" cy="0"/>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95" name="Line 71"/>
          <p:cNvSpPr>
            <a:spLocks noChangeShapeType="1"/>
          </p:cNvSpPr>
          <p:nvPr/>
        </p:nvSpPr>
        <p:spPr bwMode="auto">
          <a:xfrm>
            <a:off x="1198563" y="5143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96" name="Line 72"/>
          <p:cNvSpPr>
            <a:spLocks noChangeShapeType="1"/>
          </p:cNvSpPr>
          <p:nvPr/>
        </p:nvSpPr>
        <p:spPr bwMode="auto">
          <a:xfrm>
            <a:off x="1558925" y="5143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97" name="Line 73"/>
          <p:cNvSpPr>
            <a:spLocks noChangeShapeType="1"/>
          </p:cNvSpPr>
          <p:nvPr/>
        </p:nvSpPr>
        <p:spPr bwMode="auto">
          <a:xfrm>
            <a:off x="1917700" y="5143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98" name="Line 74"/>
          <p:cNvSpPr>
            <a:spLocks noChangeShapeType="1"/>
          </p:cNvSpPr>
          <p:nvPr/>
        </p:nvSpPr>
        <p:spPr bwMode="auto">
          <a:xfrm>
            <a:off x="2278063" y="4783138"/>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699" name="Line 75"/>
          <p:cNvSpPr>
            <a:spLocks noChangeShapeType="1"/>
          </p:cNvSpPr>
          <p:nvPr/>
        </p:nvSpPr>
        <p:spPr bwMode="auto">
          <a:xfrm>
            <a:off x="2638425" y="5143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00" name="Line 76"/>
          <p:cNvSpPr>
            <a:spLocks noChangeShapeType="1"/>
          </p:cNvSpPr>
          <p:nvPr/>
        </p:nvSpPr>
        <p:spPr bwMode="auto">
          <a:xfrm>
            <a:off x="2997200" y="4783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01" name="Line 77"/>
          <p:cNvSpPr>
            <a:spLocks noChangeShapeType="1"/>
          </p:cNvSpPr>
          <p:nvPr/>
        </p:nvSpPr>
        <p:spPr bwMode="auto">
          <a:xfrm>
            <a:off x="3717925" y="5143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02" name="Line 78"/>
          <p:cNvSpPr>
            <a:spLocks noChangeShapeType="1"/>
          </p:cNvSpPr>
          <p:nvPr/>
        </p:nvSpPr>
        <p:spPr bwMode="auto">
          <a:xfrm>
            <a:off x="3357563" y="4783138"/>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703" name="AutoShape 79"/>
          <p:cNvCxnSpPr>
            <a:cxnSpLocks noChangeShapeType="1"/>
            <a:stCxn id="26700" idx="0"/>
            <a:endCxn id="26699" idx="1"/>
          </p:cNvCxnSpPr>
          <p:nvPr/>
        </p:nvCxnSpPr>
        <p:spPr bwMode="auto">
          <a:xfrm>
            <a:off x="2997200" y="4768850"/>
            <a:ext cx="1588"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704" name="Line 80"/>
          <p:cNvSpPr>
            <a:spLocks noChangeShapeType="1"/>
          </p:cNvSpPr>
          <p:nvPr/>
        </p:nvSpPr>
        <p:spPr bwMode="auto">
          <a:xfrm>
            <a:off x="3357563" y="4783138"/>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05" name="Line 81"/>
          <p:cNvSpPr>
            <a:spLocks noChangeShapeType="1"/>
          </p:cNvSpPr>
          <p:nvPr/>
        </p:nvSpPr>
        <p:spPr bwMode="auto">
          <a:xfrm>
            <a:off x="4078288" y="4783138"/>
            <a:ext cx="0" cy="36036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706" name="AutoShape 82"/>
          <p:cNvCxnSpPr>
            <a:cxnSpLocks noChangeShapeType="1"/>
            <a:stCxn id="26702" idx="1"/>
            <a:endCxn id="26701" idx="0"/>
          </p:cNvCxnSpPr>
          <p:nvPr/>
        </p:nvCxnSpPr>
        <p:spPr bwMode="auto">
          <a:xfrm>
            <a:off x="3717925" y="4797425"/>
            <a:ext cx="0"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707" name="Text Box 83"/>
          <p:cNvSpPr txBox="1">
            <a:spLocks noChangeAspect="1" noChangeArrowheads="1"/>
          </p:cNvSpPr>
          <p:nvPr/>
        </p:nvSpPr>
        <p:spPr bwMode="auto">
          <a:xfrm>
            <a:off x="1558925"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0</a:t>
            </a:r>
          </a:p>
        </p:txBody>
      </p:sp>
      <p:sp>
        <p:nvSpPr>
          <p:cNvPr id="26708" name="Text Box 84"/>
          <p:cNvSpPr txBox="1">
            <a:spLocks noChangeAspect="1" noChangeArrowheads="1"/>
          </p:cNvSpPr>
          <p:nvPr/>
        </p:nvSpPr>
        <p:spPr bwMode="auto">
          <a:xfrm>
            <a:off x="29972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6709" name="Text Box 85"/>
          <p:cNvSpPr txBox="1">
            <a:spLocks noChangeAspect="1" noChangeArrowheads="1"/>
          </p:cNvSpPr>
          <p:nvPr/>
        </p:nvSpPr>
        <p:spPr bwMode="auto">
          <a:xfrm>
            <a:off x="3357563"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6710" name="Text Box 86"/>
          <p:cNvSpPr txBox="1">
            <a:spLocks noChangeArrowheads="1"/>
          </p:cNvSpPr>
          <p:nvPr/>
        </p:nvSpPr>
        <p:spPr bwMode="auto">
          <a:xfrm>
            <a:off x="1198563"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711" name="Text Box 87"/>
          <p:cNvSpPr txBox="1">
            <a:spLocks noChangeArrowheads="1"/>
          </p:cNvSpPr>
          <p:nvPr/>
        </p:nvSpPr>
        <p:spPr bwMode="auto">
          <a:xfrm>
            <a:off x="19177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712" name="Text Box 88"/>
          <p:cNvSpPr txBox="1">
            <a:spLocks noChangeArrowheads="1"/>
          </p:cNvSpPr>
          <p:nvPr/>
        </p:nvSpPr>
        <p:spPr bwMode="auto">
          <a:xfrm>
            <a:off x="2278063"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1</a:t>
            </a:r>
          </a:p>
        </p:txBody>
      </p:sp>
      <p:sp>
        <p:nvSpPr>
          <p:cNvPr id="26713" name="Text Box 89"/>
          <p:cNvSpPr txBox="1">
            <a:spLocks noChangeArrowheads="1"/>
          </p:cNvSpPr>
          <p:nvPr/>
        </p:nvSpPr>
        <p:spPr bwMode="auto">
          <a:xfrm>
            <a:off x="2638425"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714" name="Text Box 90"/>
          <p:cNvSpPr txBox="1">
            <a:spLocks noChangeArrowheads="1"/>
          </p:cNvSpPr>
          <p:nvPr/>
        </p:nvSpPr>
        <p:spPr bwMode="auto">
          <a:xfrm>
            <a:off x="3717925"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715" name="Text Box 91"/>
          <p:cNvSpPr txBox="1">
            <a:spLocks noChangeArrowheads="1"/>
          </p:cNvSpPr>
          <p:nvPr/>
        </p:nvSpPr>
        <p:spPr bwMode="auto">
          <a:xfrm>
            <a:off x="1465263" y="5257800"/>
            <a:ext cx="2438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600" b="1">
                <a:effectLst>
                  <a:outerShdw blurRad="38100" dist="38100" dir="2700000" algn="tl">
                    <a:srgbClr val="DDDDDD"/>
                  </a:outerShdw>
                </a:effectLst>
                <a:cs typeface="+mn-cs"/>
              </a:rPr>
              <a:t>SYN</a:t>
            </a:r>
            <a:r>
              <a:rPr lang="fr-FR" sz="1600" b="1" baseline="-25000">
                <a:effectLst>
                  <a:outerShdw blurRad="38100" dist="38100" dir="2700000" algn="tl">
                    <a:srgbClr val="DDDDDD"/>
                  </a:outerShdw>
                </a:effectLst>
                <a:cs typeface="+mn-cs"/>
              </a:rPr>
              <a:t>1</a:t>
            </a:r>
          </a:p>
          <a:p>
            <a:pPr algn="ctr" eaLnBrk="0" hangingPunct="0">
              <a:defRPr/>
            </a:pPr>
            <a:r>
              <a:rPr lang="fr-FR" sz="1600">
                <a:cs typeface="+mn-cs"/>
              </a:rPr>
              <a:t>Caractère de synchronisation</a:t>
            </a:r>
          </a:p>
        </p:txBody>
      </p:sp>
      <p:cxnSp>
        <p:nvCxnSpPr>
          <p:cNvPr id="26716" name="AutoShape 92"/>
          <p:cNvCxnSpPr>
            <a:cxnSpLocks noChangeShapeType="1"/>
            <a:stCxn id="26698" idx="0"/>
            <a:endCxn id="26697" idx="1"/>
          </p:cNvCxnSpPr>
          <p:nvPr/>
        </p:nvCxnSpPr>
        <p:spPr bwMode="auto">
          <a:xfrm>
            <a:off x="2278063" y="4768850"/>
            <a:ext cx="0"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717" name="AutoShape 93"/>
          <p:cNvCxnSpPr>
            <a:cxnSpLocks noChangeShapeType="1"/>
            <a:stCxn id="26699" idx="0"/>
            <a:endCxn id="26698" idx="1"/>
          </p:cNvCxnSpPr>
          <p:nvPr/>
        </p:nvCxnSpPr>
        <p:spPr bwMode="auto">
          <a:xfrm flipV="1">
            <a:off x="2638425" y="4797425"/>
            <a:ext cx="0"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718" name="AutoShape 94"/>
          <p:cNvSpPr>
            <a:spLocks/>
          </p:cNvSpPr>
          <p:nvPr/>
        </p:nvSpPr>
        <p:spPr bwMode="auto">
          <a:xfrm rot="-5400000">
            <a:off x="2608263" y="3810000"/>
            <a:ext cx="76200" cy="2819400"/>
          </a:xfrm>
          <a:prstGeom prst="leftBrace">
            <a:avLst>
              <a:gd name="adj1" fmla="val 30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719" name="Line 95"/>
          <p:cNvSpPr>
            <a:spLocks noChangeShapeType="1"/>
          </p:cNvSpPr>
          <p:nvPr/>
        </p:nvSpPr>
        <p:spPr bwMode="auto">
          <a:xfrm>
            <a:off x="4078288" y="4267200"/>
            <a:ext cx="0" cy="1524000"/>
          </a:xfrm>
          <a:prstGeom prst="line">
            <a:avLst/>
          </a:prstGeom>
          <a:noFill/>
          <a:ln w="28575">
            <a:solidFill>
              <a:srgbClr val="CC0000"/>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0" name="Line 96"/>
          <p:cNvSpPr>
            <a:spLocks noChangeShapeType="1"/>
          </p:cNvSpPr>
          <p:nvPr/>
        </p:nvSpPr>
        <p:spPr bwMode="auto">
          <a:xfrm>
            <a:off x="4076700" y="4783138"/>
            <a:ext cx="0" cy="36036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1" name="Line 97"/>
          <p:cNvSpPr>
            <a:spLocks noChangeShapeType="1"/>
          </p:cNvSpPr>
          <p:nvPr/>
        </p:nvSpPr>
        <p:spPr bwMode="auto">
          <a:xfrm>
            <a:off x="4437063" y="4962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2" name="Line 98"/>
          <p:cNvSpPr>
            <a:spLocks noChangeShapeType="1"/>
          </p:cNvSpPr>
          <p:nvPr/>
        </p:nvSpPr>
        <p:spPr bwMode="auto">
          <a:xfrm>
            <a:off x="4795838" y="4962525"/>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3" name="Line 99"/>
          <p:cNvSpPr>
            <a:spLocks noChangeShapeType="1"/>
          </p:cNvSpPr>
          <p:nvPr/>
        </p:nvSpPr>
        <p:spPr bwMode="auto">
          <a:xfrm>
            <a:off x="4076700" y="5143500"/>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4" name="Line 100"/>
          <p:cNvSpPr>
            <a:spLocks noChangeShapeType="1"/>
          </p:cNvSpPr>
          <p:nvPr/>
        </p:nvSpPr>
        <p:spPr bwMode="auto">
          <a:xfrm>
            <a:off x="4437063" y="5143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5" name="Line 101"/>
          <p:cNvSpPr>
            <a:spLocks noChangeShapeType="1"/>
          </p:cNvSpPr>
          <p:nvPr/>
        </p:nvSpPr>
        <p:spPr bwMode="auto">
          <a:xfrm>
            <a:off x="4795838" y="5143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6" name="Line 102"/>
          <p:cNvSpPr>
            <a:spLocks noChangeShapeType="1"/>
          </p:cNvSpPr>
          <p:nvPr/>
        </p:nvSpPr>
        <p:spPr bwMode="auto">
          <a:xfrm>
            <a:off x="5156200" y="4783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7" name="Line 103"/>
          <p:cNvSpPr>
            <a:spLocks noChangeShapeType="1"/>
          </p:cNvSpPr>
          <p:nvPr/>
        </p:nvSpPr>
        <p:spPr bwMode="auto">
          <a:xfrm>
            <a:off x="5516563" y="5143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8" name="Line 104"/>
          <p:cNvSpPr>
            <a:spLocks noChangeShapeType="1"/>
          </p:cNvSpPr>
          <p:nvPr/>
        </p:nvSpPr>
        <p:spPr bwMode="auto">
          <a:xfrm>
            <a:off x="5876925" y="4783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29" name="Line 105"/>
          <p:cNvSpPr>
            <a:spLocks noChangeShapeType="1"/>
          </p:cNvSpPr>
          <p:nvPr/>
        </p:nvSpPr>
        <p:spPr bwMode="auto">
          <a:xfrm>
            <a:off x="6596063" y="5143500"/>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30" name="Line 106"/>
          <p:cNvSpPr>
            <a:spLocks noChangeShapeType="1"/>
          </p:cNvSpPr>
          <p:nvPr/>
        </p:nvSpPr>
        <p:spPr bwMode="auto">
          <a:xfrm>
            <a:off x="6235700" y="47831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731" name="AutoShape 107"/>
          <p:cNvCxnSpPr>
            <a:cxnSpLocks noChangeShapeType="1"/>
            <a:stCxn id="26728" idx="0"/>
            <a:endCxn id="26727" idx="1"/>
          </p:cNvCxnSpPr>
          <p:nvPr/>
        </p:nvCxnSpPr>
        <p:spPr bwMode="auto">
          <a:xfrm>
            <a:off x="5876925" y="4768850"/>
            <a:ext cx="0"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732" name="Line 108"/>
          <p:cNvSpPr>
            <a:spLocks noChangeShapeType="1"/>
          </p:cNvSpPr>
          <p:nvPr/>
        </p:nvSpPr>
        <p:spPr bwMode="auto">
          <a:xfrm>
            <a:off x="6235700" y="4783138"/>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33" name="Line 109"/>
          <p:cNvSpPr>
            <a:spLocks noChangeShapeType="1"/>
          </p:cNvSpPr>
          <p:nvPr/>
        </p:nvSpPr>
        <p:spPr bwMode="auto">
          <a:xfrm>
            <a:off x="6956425" y="4783138"/>
            <a:ext cx="0" cy="36036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734" name="AutoShape 110"/>
          <p:cNvCxnSpPr>
            <a:cxnSpLocks noChangeShapeType="1"/>
            <a:stCxn id="26730" idx="1"/>
            <a:endCxn id="26729" idx="0"/>
          </p:cNvCxnSpPr>
          <p:nvPr/>
        </p:nvCxnSpPr>
        <p:spPr bwMode="auto">
          <a:xfrm>
            <a:off x="6596063" y="4797425"/>
            <a:ext cx="0"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735" name="Text Box 111"/>
          <p:cNvSpPr txBox="1">
            <a:spLocks noChangeAspect="1" noChangeArrowheads="1"/>
          </p:cNvSpPr>
          <p:nvPr/>
        </p:nvSpPr>
        <p:spPr bwMode="auto">
          <a:xfrm>
            <a:off x="4437063"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0</a:t>
            </a:r>
          </a:p>
        </p:txBody>
      </p:sp>
      <p:sp>
        <p:nvSpPr>
          <p:cNvPr id="26736" name="Text Box 112"/>
          <p:cNvSpPr txBox="1">
            <a:spLocks noChangeAspect="1" noChangeArrowheads="1"/>
          </p:cNvSpPr>
          <p:nvPr/>
        </p:nvSpPr>
        <p:spPr bwMode="auto">
          <a:xfrm>
            <a:off x="5876925"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6737" name="Text Box 113"/>
          <p:cNvSpPr txBox="1">
            <a:spLocks noChangeAspect="1" noChangeArrowheads="1"/>
          </p:cNvSpPr>
          <p:nvPr/>
        </p:nvSpPr>
        <p:spPr bwMode="auto">
          <a:xfrm>
            <a:off x="62357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6738" name="Text Box 114"/>
          <p:cNvSpPr txBox="1">
            <a:spLocks noChangeArrowheads="1"/>
          </p:cNvSpPr>
          <p:nvPr/>
        </p:nvSpPr>
        <p:spPr bwMode="auto">
          <a:xfrm>
            <a:off x="40767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739" name="Text Box 115"/>
          <p:cNvSpPr txBox="1">
            <a:spLocks noChangeArrowheads="1"/>
          </p:cNvSpPr>
          <p:nvPr/>
        </p:nvSpPr>
        <p:spPr bwMode="auto">
          <a:xfrm>
            <a:off x="4795838"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740" name="Text Box 116"/>
          <p:cNvSpPr txBox="1">
            <a:spLocks noChangeArrowheads="1"/>
          </p:cNvSpPr>
          <p:nvPr/>
        </p:nvSpPr>
        <p:spPr bwMode="auto">
          <a:xfrm>
            <a:off x="51562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1</a:t>
            </a:r>
          </a:p>
        </p:txBody>
      </p:sp>
      <p:sp>
        <p:nvSpPr>
          <p:cNvPr id="26741" name="Text Box 117"/>
          <p:cNvSpPr txBox="1">
            <a:spLocks noChangeArrowheads="1"/>
          </p:cNvSpPr>
          <p:nvPr/>
        </p:nvSpPr>
        <p:spPr bwMode="auto">
          <a:xfrm>
            <a:off x="5516563"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742" name="Text Box 118"/>
          <p:cNvSpPr txBox="1">
            <a:spLocks noChangeArrowheads="1"/>
          </p:cNvSpPr>
          <p:nvPr/>
        </p:nvSpPr>
        <p:spPr bwMode="auto">
          <a:xfrm>
            <a:off x="6596063"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6743" name="Text Box 119"/>
          <p:cNvSpPr txBox="1">
            <a:spLocks noChangeArrowheads="1"/>
          </p:cNvSpPr>
          <p:nvPr/>
        </p:nvSpPr>
        <p:spPr bwMode="auto">
          <a:xfrm>
            <a:off x="4321175" y="5257800"/>
            <a:ext cx="2438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600" b="1">
                <a:effectLst>
                  <a:outerShdw blurRad="38100" dist="38100" dir="2700000" algn="tl">
                    <a:srgbClr val="DDDDDD"/>
                  </a:outerShdw>
                </a:effectLst>
                <a:cs typeface="+mn-cs"/>
              </a:rPr>
              <a:t>SYN</a:t>
            </a:r>
            <a:r>
              <a:rPr lang="fr-FR" sz="1600" b="1" baseline="-25000">
                <a:effectLst>
                  <a:outerShdw blurRad="38100" dist="38100" dir="2700000" algn="tl">
                    <a:srgbClr val="DDDDDD"/>
                  </a:outerShdw>
                </a:effectLst>
                <a:cs typeface="+mn-cs"/>
              </a:rPr>
              <a:t>2</a:t>
            </a:r>
          </a:p>
          <a:p>
            <a:pPr algn="ctr" eaLnBrk="0" hangingPunct="0">
              <a:defRPr/>
            </a:pPr>
            <a:r>
              <a:rPr lang="fr-FR" sz="1600">
                <a:cs typeface="+mn-cs"/>
              </a:rPr>
              <a:t>Caractère de synchronisation</a:t>
            </a:r>
          </a:p>
        </p:txBody>
      </p:sp>
      <p:cxnSp>
        <p:nvCxnSpPr>
          <p:cNvPr id="26744" name="AutoShape 120"/>
          <p:cNvCxnSpPr>
            <a:cxnSpLocks noChangeShapeType="1"/>
            <a:stCxn id="26726" idx="0"/>
            <a:endCxn id="26725" idx="1"/>
          </p:cNvCxnSpPr>
          <p:nvPr/>
        </p:nvCxnSpPr>
        <p:spPr bwMode="auto">
          <a:xfrm>
            <a:off x="5156200" y="4768850"/>
            <a:ext cx="0"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745" name="AutoShape 121"/>
          <p:cNvCxnSpPr>
            <a:cxnSpLocks noChangeShapeType="1"/>
            <a:stCxn id="26727" idx="0"/>
            <a:endCxn id="26726" idx="1"/>
          </p:cNvCxnSpPr>
          <p:nvPr/>
        </p:nvCxnSpPr>
        <p:spPr bwMode="auto">
          <a:xfrm flipV="1">
            <a:off x="5516563" y="4797425"/>
            <a:ext cx="0"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746" name="AutoShape 122"/>
          <p:cNvSpPr>
            <a:spLocks/>
          </p:cNvSpPr>
          <p:nvPr/>
        </p:nvSpPr>
        <p:spPr bwMode="auto">
          <a:xfrm rot="-5400000">
            <a:off x="5464175" y="3810000"/>
            <a:ext cx="76200" cy="2819400"/>
          </a:xfrm>
          <a:prstGeom prst="leftBrace">
            <a:avLst>
              <a:gd name="adj1" fmla="val 30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747" name="Line 123"/>
          <p:cNvSpPr>
            <a:spLocks noChangeShapeType="1"/>
          </p:cNvSpPr>
          <p:nvPr/>
        </p:nvSpPr>
        <p:spPr bwMode="auto">
          <a:xfrm>
            <a:off x="6956425" y="4267200"/>
            <a:ext cx="0" cy="1524000"/>
          </a:xfrm>
          <a:prstGeom prst="line">
            <a:avLst/>
          </a:prstGeom>
          <a:noFill/>
          <a:ln w="28575">
            <a:solidFill>
              <a:srgbClr val="CC0000"/>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48" name="Line 124"/>
          <p:cNvSpPr>
            <a:spLocks noChangeShapeType="1"/>
          </p:cNvSpPr>
          <p:nvPr/>
        </p:nvSpPr>
        <p:spPr bwMode="auto">
          <a:xfrm>
            <a:off x="6956425" y="2360613"/>
            <a:ext cx="0" cy="1524000"/>
          </a:xfrm>
          <a:prstGeom prst="line">
            <a:avLst/>
          </a:prstGeom>
          <a:noFill/>
          <a:ln w="28575">
            <a:solidFill>
              <a:srgbClr val="CC0000"/>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49" name="Line 125"/>
          <p:cNvSpPr>
            <a:spLocks noChangeShapeType="1"/>
          </p:cNvSpPr>
          <p:nvPr/>
        </p:nvSpPr>
        <p:spPr bwMode="auto">
          <a:xfrm>
            <a:off x="7315200" y="4962525"/>
            <a:ext cx="0" cy="179388"/>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6750" name="Line 126"/>
          <p:cNvSpPr>
            <a:spLocks noChangeShapeType="1"/>
          </p:cNvSpPr>
          <p:nvPr/>
        </p:nvSpPr>
        <p:spPr bwMode="auto">
          <a:xfrm>
            <a:off x="6956425" y="5141913"/>
            <a:ext cx="360363" cy="0"/>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6751" name="AutoShape 127"/>
          <p:cNvCxnSpPr>
            <a:cxnSpLocks noChangeShapeType="1"/>
            <a:stCxn id="26671" idx="3"/>
            <a:endCxn id="26748" idx="0"/>
          </p:cNvCxnSpPr>
          <p:nvPr/>
        </p:nvCxnSpPr>
        <p:spPr bwMode="auto">
          <a:xfrm>
            <a:off x="6553200" y="1857375"/>
            <a:ext cx="403225" cy="48895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Date Placeholder 2"/>
          <p:cNvSpPr>
            <a:spLocks noGrp="1"/>
          </p:cNvSpPr>
          <p:nvPr>
            <p:ph type="dt" sz="quarter" idx="10"/>
          </p:nvPr>
        </p:nvSpPr>
        <p:spPr/>
        <p:txBody>
          <a:bodyPr/>
          <a:lstStyle/>
          <a:p>
            <a:pPr>
              <a:defRPr/>
            </a:pPr>
            <a:r>
              <a:rPr lang="fr-FR"/>
              <a:t>© </a:t>
            </a:r>
            <a:fld id="{BE4473D0-9E76-C741-8CDF-1D80ADF1C7A7}" type="datetime1">
              <a:rPr lang="en-US" smtClean="0"/>
              <a:pPr>
                <a:defRPr/>
              </a:pPr>
              <a:t>23/03/17</a:t>
            </a:fld>
            <a:r>
              <a:rPr lang="fr-FR" smtClean="0"/>
              <a:t>,</a:t>
            </a:r>
            <a:endParaRPr lang="fr-FR"/>
          </a:p>
        </p:txBody>
      </p:sp>
      <p:sp>
        <p:nvSpPr>
          <p:cNvPr id="121"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22" name="Slide Number Placeholder 4"/>
          <p:cNvSpPr>
            <a:spLocks noGrp="1"/>
          </p:cNvSpPr>
          <p:nvPr>
            <p:ph type="sldNum" sz="quarter" idx="12"/>
          </p:nvPr>
        </p:nvSpPr>
        <p:spPr/>
        <p:txBody>
          <a:bodyPr/>
          <a:lstStyle/>
          <a:p>
            <a:pPr>
              <a:defRPr/>
            </a:pPr>
            <a:fld id="{5249196F-12F7-4643-8E5C-99F1F578C3C2}" type="slidenum">
              <a:rPr lang="fr-FR"/>
              <a:pPr>
                <a:defRPr/>
              </a:pPr>
              <a:t>27</a:t>
            </a:fld>
            <a:endParaRPr lang="fr-FR"/>
          </a:p>
        </p:txBody>
      </p:sp>
      <p:sp>
        <p:nvSpPr>
          <p:cNvPr id="27650" name="Rectangle 2"/>
          <p:cNvSpPr>
            <a:spLocks noGrp="1" noChangeAspect="1" noChangeArrowheads="1"/>
          </p:cNvSpPr>
          <p:nvPr>
            <p:ph type="title"/>
          </p:nvPr>
        </p:nvSpPr>
        <p:spPr>
          <a:xfrm>
            <a:off x="533400" y="0"/>
            <a:ext cx="8001000" cy="701675"/>
          </a:xfrm>
        </p:spPr>
        <p:txBody>
          <a:bodyPr>
            <a:spAutoFit/>
          </a:bodyPr>
          <a:lstStyle/>
          <a:p>
            <a:pPr eaLnBrk="1" hangingPunct="1">
              <a:defRPr/>
            </a:pPr>
            <a:r>
              <a:rPr lang="fr-FR" sz="4000" smtClean="0">
                <a:solidFill>
                  <a:schemeClr val="tx1"/>
                </a:solidFill>
                <a:cs typeface="+mj-cs"/>
              </a:rPr>
              <a:t>Transmission en </a:t>
            </a:r>
            <a:r>
              <a:rPr lang="fr-FR" sz="4000" i="1" smtClean="0">
                <a:solidFill>
                  <a:schemeClr val="tx1"/>
                </a:solidFill>
                <a:cs typeface="+mj-cs"/>
              </a:rPr>
              <a:t>Série-Asynchrone</a:t>
            </a:r>
            <a:endParaRPr lang="fr-FR" sz="4000" i="1" baseline="-25000" smtClean="0">
              <a:solidFill>
                <a:schemeClr val="tx1"/>
              </a:solidFill>
              <a:cs typeface="+mj-cs"/>
            </a:endParaRPr>
          </a:p>
        </p:txBody>
      </p:sp>
      <p:sp>
        <p:nvSpPr>
          <p:cNvPr id="27651" name="Line 3"/>
          <p:cNvSpPr>
            <a:spLocks noChangeShapeType="1"/>
          </p:cNvSpPr>
          <p:nvPr/>
        </p:nvSpPr>
        <p:spPr bwMode="auto">
          <a:xfrm>
            <a:off x="381000" y="5964238"/>
            <a:ext cx="7558088"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52" name="Text Box 4"/>
          <p:cNvSpPr txBox="1">
            <a:spLocks noChangeArrowheads="1"/>
          </p:cNvSpPr>
          <p:nvPr/>
        </p:nvSpPr>
        <p:spPr bwMode="auto">
          <a:xfrm>
            <a:off x="7218363" y="6040438"/>
            <a:ext cx="6302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600" b="1">
                <a:cs typeface="+mn-cs"/>
              </a:rPr>
              <a:t>Temps</a:t>
            </a:r>
          </a:p>
        </p:txBody>
      </p:sp>
      <p:sp>
        <p:nvSpPr>
          <p:cNvPr id="27653" name="Text Box 5"/>
          <p:cNvSpPr txBox="1">
            <a:spLocks noChangeArrowheads="1"/>
          </p:cNvSpPr>
          <p:nvPr/>
        </p:nvSpPr>
        <p:spPr bwMode="auto">
          <a:xfrm>
            <a:off x="4419600" y="2438400"/>
            <a:ext cx="15240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600" b="1">
                <a:cs typeface="+mn-cs"/>
              </a:rPr>
              <a:t>Fin de caractère</a:t>
            </a:r>
          </a:p>
        </p:txBody>
      </p:sp>
      <p:sp>
        <p:nvSpPr>
          <p:cNvPr id="27654" name="Line 6"/>
          <p:cNvSpPr>
            <a:spLocks noChangeShapeType="1"/>
          </p:cNvSpPr>
          <p:nvPr/>
        </p:nvSpPr>
        <p:spPr bwMode="auto">
          <a:xfrm>
            <a:off x="4211638" y="2986088"/>
            <a:ext cx="0" cy="1079500"/>
          </a:xfrm>
          <a:prstGeom prst="line">
            <a:avLst/>
          </a:prstGeom>
          <a:noFill/>
          <a:ln w="28575">
            <a:solidFill>
              <a:srgbClr val="CC0000"/>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7655" name="AutoShape 7"/>
          <p:cNvCxnSpPr>
            <a:cxnSpLocks noChangeShapeType="1"/>
            <a:stCxn id="27653" idx="1"/>
            <a:endCxn id="27654" idx="0"/>
          </p:cNvCxnSpPr>
          <p:nvPr/>
        </p:nvCxnSpPr>
        <p:spPr bwMode="auto">
          <a:xfrm flipH="1">
            <a:off x="4211638" y="2619375"/>
            <a:ext cx="207962" cy="3524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6" name="Text Box 8"/>
          <p:cNvSpPr txBox="1">
            <a:spLocks noChangeArrowheads="1"/>
          </p:cNvSpPr>
          <p:nvPr/>
        </p:nvSpPr>
        <p:spPr bwMode="auto">
          <a:xfrm>
            <a:off x="179388" y="1079500"/>
            <a:ext cx="241141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800" b="1">
                <a:cs typeface="+mn-cs"/>
              </a:rPr>
              <a:t>Caractère à transmettre</a:t>
            </a:r>
          </a:p>
        </p:txBody>
      </p:sp>
      <p:sp>
        <p:nvSpPr>
          <p:cNvPr id="27657" name="Text Box 9"/>
          <p:cNvSpPr txBox="1">
            <a:spLocks noChangeArrowheads="1"/>
          </p:cNvSpPr>
          <p:nvPr/>
        </p:nvSpPr>
        <p:spPr bwMode="auto">
          <a:xfrm>
            <a:off x="179388" y="4211638"/>
            <a:ext cx="195421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800" b="1">
                <a:cs typeface="+mn-cs"/>
              </a:rPr>
              <a:t>Caractère transmit</a:t>
            </a:r>
          </a:p>
        </p:txBody>
      </p:sp>
      <p:sp>
        <p:nvSpPr>
          <p:cNvPr id="27658" name="Line 10"/>
          <p:cNvSpPr>
            <a:spLocks noChangeShapeType="1"/>
          </p:cNvSpPr>
          <p:nvPr/>
        </p:nvSpPr>
        <p:spPr bwMode="auto">
          <a:xfrm>
            <a:off x="4914900" y="4889500"/>
            <a:ext cx="360363" cy="0"/>
          </a:xfrm>
          <a:prstGeom prst="line">
            <a:avLst/>
          </a:prstGeom>
          <a:noFill/>
          <a:ln w="28575" cap="sq">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59" name="Line 11"/>
          <p:cNvSpPr>
            <a:spLocks noChangeShapeType="1"/>
          </p:cNvSpPr>
          <p:nvPr/>
        </p:nvSpPr>
        <p:spPr bwMode="auto">
          <a:xfrm>
            <a:off x="5275263" y="4889500"/>
            <a:ext cx="360362" cy="0"/>
          </a:xfrm>
          <a:prstGeom prst="line">
            <a:avLst/>
          </a:prstGeom>
          <a:noFill/>
          <a:ln w="28575" cap="sq">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60" name="Line 12"/>
          <p:cNvSpPr>
            <a:spLocks noChangeShapeType="1"/>
          </p:cNvSpPr>
          <p:nvPr/>
        </p:nvSpPr>
        <p:spPr bwMode="auto">
          <a:xfrm>
            <a:off x="5275263" y="4889500"/>
            <a:ext cx="0" cy="179388"/>
          </a:xfrm>
          <a:prstGeom prst="line">
            <a:avLst/>
          </a:prstGeom>
          <a:noFill/>
          <a:ln w="28575" cap="sq">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61" name="Text Box 13"/>
          <p:cNvSpPr txBox="1">
            <a:spLocks noChangeAspect="1" noChangeArrowheads="1"/>
          </p:cNvSpPr>
          <p:nvPr/>
        </p:nvSpPr>
        <p:spPr bwMode="auto">
          <a:xfrm>
            <a:off x="1316038" y="4953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7662" name="Text Box 14"/>
          <p:cNvSpPr txBox="1">
            <a:spLocks noChangeArrowheads="1"/>
          </p:cNvSpPr>
          <p:nvPr/>
        </p:nvSpPr>
        <p:spPr bwMode="auto">
          <a:xfrm>
            <a:off x="609600" y="5410200"/>
            <a:ext cx="784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600" b="1">
                <a:effectLst>
                  <a:outerShdw blurRad="38100" dist="38100" dir="2700000" algn="tl">
                    <a:srgbClr val="DDDDDD"/>
                  </a:outerShdw>
                </a:effectLst>
                <a:cs typeface="+mn-cs"/>
              </a:rPr>
              <a:t>Start bit</a:t>
            </a:r>
            <a:endParaRPr lang="fr-FR" sz="1600">
              <a:cs typeface="+mn-cs"/>
            </a:endParaRPr>
          </a:p>
        </p:txBody>
      </p:sp>
      <p:sp>
        <p:nvSpPr>
          <p:cNvPr id="27664" name="Line 16"/>
          <p:cNvSpPr>
            <a:spLocks noChangeShapeType="1"/>
          </p:cNvSpPr>
          <p:nvPr/>
        </p:nvSpPr>
        <p:spPr bwMode="auto">
          <a:xfrm>
            <a:off x="4570413" y="2986088"/>
            <a:ext cx="0" cy="1079500"/>
          </a:xfrm>
          <a:prstGeom prst="line">
            <a:avLst/>
          </a:prstGeom>
          <a:noFill/>
          <a:ln w="28575">
            <a:solidFill>
              <a:srgbClr val="CC0000"/>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65" name="Line 17"/>
          <p:cNvSpPr>
            <a:spLocks noChangeShapeType="1"/>
          </p:cNvSpPr>
          <p:nvPr/>
        </p:nvSpPr>
        <p:spPr bwMode="auto">
          <a:xfrm>
            <a:off x="2054225" y="209708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66" name="Line 18"/>
          <p:cNvSpPr>
            <a:spLocks noChangeShapeType="1"/>
          </p:cNvSpPr>
          <p:nvPr/>
        </p:nvSpPr>
        <p:spPr bwMode="auto">
          <a:xfrm>
            <a:off x="3133725" y="1916113"/>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67" name="Line 19"/>
          <p:cNvSpPr>
            <a:spLocks noChangeShapeType="1"/>
          </p:cNvSpPr>
          <p:nvPr/>
        </p:nvSpPr>
        <p:spPr bwMode="auto">
          <a:xfrm>
            <a:off x="3492500" y="1916113"/>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68" name="Line 20"/>
          <p:cNvSpPr>
            <a:spLocks noChangeShapeType="1"/>
          </p:cNvSpPr>
          <p:nvPr/>
        </p:nvSpPr>
        <p:spPr bwMode="auto">
          <a:xfrm>
            <a:off x="2413000" y="209708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69" name="Line 21"/>
          <p:cNvSpPr>
            <a:spLocks noChangeShapeType="1"/>
          </p:cNvSpPr>
          <p:nvPr/>
        </p:nvSpPr>
        <p:spPr bwMode="auto">
          <a:xfrm>
            <a:off x="2773363" y="2097088"/>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70" name="Line 22"/>
          <p:cNvSpPr>
            <a:spLocks noChangeShapeType="1"/>
          </p:cNvSpPr>
          <p:nvPr/>
        </p:nvSpPr>
        <p:spPr bwMode="auto">
          <a:xfrm>
            <a:off x="3133725" y="209708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71" name="Line 23"/>
          <p:cNvSpPr>
            <a:spLocks noChangeShapeType="1"/>
          </p:cNvSpPr>
          <p:nvPr/>
        </p:nvSpPr>
        <p:spPr bwMode="auto">
          <a:xfrm>
            <a:off x="3492500" y="209708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72" name="Line 24"/>
          <p:cNvSpPr>
            <a:spLocks noChangeShapeType="1"/>
          </p:cNvSpPr>
          <p:nvPr/>
        </p:nvSpPr>
        <p:spPr bwMode="auto">
          <a:xfrm>
            <a:off x="1331913" y="2097088"/>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73" name="Line 25"/>
          <p:cNvSpPr>
            <a:spLocks noChangeShapeType="1"/>
          </p:cNvSpPr>
          <p:nvPr/>
        </p:nvSpPr>
        <p:spPr bwMode="auto">
          <a:xfrm>
            <a:off x="1690688" y="1736725"/>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74" name="Line 26"/>
          <p:cNvSpPr>
            <a:spLocks noChangeShapeType="1"/>
          </p:cNvSpPr>
          <p:nvPr/>
        </p:nvSpPr>
        <p:spPr bwMode="auto">
          <a:xfrm>
            <a:off x="1331913" y="1736725"/>
            <a:ext cx="0" cy="3603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75" name="Line 27"/>
          <p:cNvSpPr>
            <a:spLocks noChangeShapeType="1"/>
          </p:cNvSpPr>
          <p:nvPr/>
        </p:nvSpPr>
        <p:spPr bwMode="auto">
          <a:xfrm>
            <a:off x="2411413" y="1916113"/>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76" name="Text Box 28"/>
          <p:cNvSpPr txBox="1">
            <a:spLocks noChangeAspect="1" noChangeArrowheads="1"/>
          </p:cNvSpPr>
          <p:nvPr/>
        </p:nvSpPr>
        <p:spPr bwMode="auto">
          <a:xfrm>
            <a:off x="1692275" y="17541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7677" name="Text Box 29"/>
          <p:cNvSpPr txBox="1">
            <a:spLocks noChangeArrowheads="1"/>
          </p:cNvSpPr>
          <p:nvPr/>
        </p:nvSpPr>
        <p:spPr bwMode="auto">
          <a:xfrm>
            <a:off x="2773363" y="17541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678" name="Text Box 30"/>
          <p:cNvSpPr txBox="1">
            <a:spLocks noChangeArrowheads="1"/>
          </p:cNvSpPr>
          <p:nvPr/>
        </p:nvSpPr>
        <p:spPr bwMode="auto">
          <a:xfrm>
            <a:off x="3133725" y="17541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679" name="Text Box 31"/>
          <p:cNvSpPr txBox="1">
            <a:spLocks noChangeArrowheads="1"/>
          </p:cNvSpPr>
          <p:nvPr/>
        </p:nvSpPr>
        <p:spPr bwMode="auto">
          <a:xfrm>
            <a:off x="3492500" y="17541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680" name="Text Box 32"/>
          <p:cNvSpPr txBox="1">
            <a:spLocks noChangeArrowheads="1"/>
          </p:cNvSpPr>
          <p:nvPr/>
        </p:nvSpPr>
        <p:spPr bwMode="auto">
          <a:xfrm>
            <a:off x="2051050" y="17541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681" name="Text Box 33"/>
          <p:cNvSpPr txBox="1">
            <a:spLocks noChangeArrowheads="1"/>
          </p:cNvSpPr>
          <p:nvPr/>
        </p:nvSpPr>
        <p:spPr bwMode="auto">
          <a:xfrm>
            <a:off x="1330325" y="17541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682" name="Line 34"/>
          <p:cNvSpPr>
            <a:spLocks noChangeShapeType="1"/>
          </p:cNvSpPr>
          <p:nvPr/>
        </p:nvSpPr>
        <p:spPr bwMode="auto">
          <a:xfrm>
            <a:off x="2771775" y="1916113"/>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7683" name="AutoShape 35"/>
          <p:cNvCxnSpPr>
            <a:cxnSpLocks noChangeShapeType="1"/>
            <a:stCxn id="27672" idx="1"/>
            <a:endCxn id="27673" idx="0"/>
          </p:cNvCxnSpPr>
          <p:nvPr/>
        </p:nvCxnSpPr>
        <p:spPr bwMode="auto">
          <a:xfrm flipH="1" flipV="1">
            <a:off x="1690688" y="1722438"/>
            <a:ext cx="1587" cy="388937"/>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684" name="AutoShape 36"/>
          <p:cNvCxnSpPr>
            <a:cxnSpLocks noChangeShapeType="1"/>
            <a:stCxn id="27665" idx="0"/>
            <a:endCxn id="27673" idx="1"/>
          </p:cNvCxnSpPr>
          <p:nvPr/>
        </p:nvCxnSpPr>
        <p:spPr bwMode="auto">
          <a:xfrm flipH="1" flipV="1">
            <a:off x="2051050" y="1751013"/>
            <a:ext cx="3175" cy="331787"/>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85" name="Line 37"/>
          <p:cNvSpPr>
            <a:spLocks noChangeShapeType="1"/>
          </p:cNvSpPr>
          <p:nvPr/>
        </p:nvSpPr>
        <p:spPr bwMode="auto">
          <a:xfrm>
            <a:off x="3851275" y="1736725"/>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86" name="Text Box 38"/>
          <p:cNvSpPr txBox="1">
            <a:spLocks noChangeArrowheads="1"/>
          </p:cNvSpPr>
          <p:nvPr/>
        </p:nvSpPr>
        <p:spPr bwMode="auto">
          <a:xfrm>
            <a:off x="2411413" y="17541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cxnSp>
        <p:nvCxnSpPr>
          <p:cNvPr id="27687" name="AutoShape 39"/>
          <p:cNvCxnSpPr>
            <a:cxnSpLocks noChangeShapeType="1"/>
            <a:stCxn id="27671" idx="1"/>
            <a:endCxn id="27685" idx="0"/>
          </p:cNvCxnSpPr>
          <p:nvPr/>
        </p:nvCxnSpPr>
        <p:spPr bwMode="auto">
          <a:xfrm flipH="1" flipV="1">
            <a:off x="3851275" y="1722438"/>
            <a:ext cx="1588" cy="388937"/>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88" name="Text Box 40"/>
          <p:cNvSpPr txBox="1">
            <a:spLocks noChangeAspect="1" noChangeArrowheads="1"/>
          </p:cNvSpPr>
          <p:nvPr/>
        </p:nvSpPr>
        <p:spPr bwMode="auto">
          <a:xfrm>
            <a:off x="3851275" y="17541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7689" name="AutoShape 41"/>
          <p:cNvSpPr>
            <a:spLocks/>
          </p:cNvSpPr>
          <p:nvPr/>
        </p:nvSpPr>
        <p:spPr bwMode="auto">
          <a:xfrm rot="-5400000">
            <a:off x="2740025" y="763588"/>
            <a:ext cx="76200" cy="2819400"/>
          </a:xfrm>
          <a:prstGeom prst="leftBrace">
            <a:avLst>
              <a:gd name="adj1" fmla="val 30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7690" name="Text Box 42"/>
          <p:cNvSpPr txBox="1">
            <a:spLocks noChangeArrowheads="1"/>
          </p:cNvSpPr>
          <p:nvPr/>
        </p:nvSpPr>
        <p:spPr bwMode="auto">
          <a:xfrm>
            <a:off x="1597025" y="2211388"/>
            <a:ext cx="2438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600">
                <a:cs typeface="+mn-cs"/>
              </a:rPr>
              <a:t>Caractère </a:t>
            </a:r>
            <a:r>
              <a:rPr lang="fr-FR" sz="1600" b="1">
                <a:cs typeface="+mn-cs"/>
              </a:rPr>
              <a:t>A</a:t>
            </a:r>
          </a:p>
        </p:txBody>
      </p:sp>
      <p:sp>
        <p:nvSpPr>
          <p:cNvPr id="27691" name="Line 43"/>
          <p:cNvSpPr>
            <a:spLocks noChangeShapeType="1"/>
          </p:cNvSpPr>
          <p:nvPr/>
        </p:nvSpPr>
        <p:spPr bwMode="auto">
          <a:xfrm>
            <a:off x="2054225" y="3603625"/>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92" name="Line 44"/>
          <p:cNvSpPr>
            <a:spLocks noChangeShapeType="1"/>
          </p:cNvSpPr>
          <p:nvPr/>
        </p:nvSpPr>
        <p:spPr bwMode="auto">
          <a:xfrm>
            <a:off x="3133725" y="3422650"/>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93" name="Line 45"/>
          <p:cNvSpPr>
            <a:spLocks noChangeShapeType="1"/>
          </p:cNvSpPr>
          <p:nvPr/>
        </p:nvSpPr>
        <p:spPr bwMode="auto">
          <a:xfrm>
            <a:off x="3492500" y="3422650"/>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94" name="Line 46"/>
          <p:cNvSpPr>
            <a:spLocks noChangeShapeType="1"/>
          </p:cNvSpPr>
          <p:nvPr/>
        </p:nvSpPr>
        <p:spPr bwMode="auto">
          <a:xfrm>
            <a:off x="2413000" y="3603625"/>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95" name="Line 47"/>
          <p:cNvSpPr>
            <a:spLocks noChangeShapeType="1"/>
          </p:cNvSpPr>
          <p:nvPr/>
        </p:nvSpPr>
        <p:spPr bwMode="auto">
          <a:xfrm>
            <a:off x="2773363" y="3603625"/>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96" name="Line 48"/>
          <p:cNvSpPr>
            <a:spLocks noChangeShapeType="1"/>
          </p:cNvSpPr>
          <p:nvPr/>
        </p:nvSpPr>
        <p:spPr bwMode="auto">
          <a:xfrm>
            <a:off x="3133725" y="3603625"/>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97" name="Line 49"/>
          <p:cNvSpPr>
            <a:spLocks noChangeShapeType="1"/>
          </p:cNvSpPr>
          <p:nvPr/>
        </p:nvSpPr>
        <p:spPr bwMode="auto">
          <a:xfrm>
            <a:off x="3492500" y="3603625"/>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98" name="Line 50"/>
          <p:cNvSpPr>
            <a:spLocks noChangeShapeType="1"/>
          </p:cNvSpPr>
          <p:nvPr/>
        </p:nvSpPr>
        <p:spPr bwMode="auto">
          <a:xfrm>
            <a:off x="1331913" y="3603625"/>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699" name="Line 51"/>
          <p:cNvSpPr>
            <a:spLocks noChangeShapeType="1"/>
          </p:cNvSpPr>
          <p:nvPr/>
        </p:nvSpPr>
        <p:spPr bwMode="auto">
          <a:xfrm>
            <a:off x="1690688" y="3243263"/>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00" name="Line 52"/>
          <p:cNvSpPr>
            <a:spLocks noChangeShapeType="1"/>
          </p:cNvSpPr>
          <p:nvPr/>
        </p:nvSpPr>
        <p:spPr bwMode="auto">
          <a:xfrm>
            <a:off x="1331913" y="3243263"/>
            <a:ext cx="0" cy="36036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01" name="Line 53"/>
          <p:cNvSpPr>
            <a:spLocks noChangeShapeType="1"/>
          </p:cNvSpPr>
          <p:nvPr/>
        </p:nvSpPr>
        <p:spPr bwMode="auto">
          <a:xfrm>
            <a:off x="2411413" y="3422650"/>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02" name="Text Box 54"/>
          <p:cNvSpPr txBox="1">
            <a:spLocks noChangeAspect="1" noChangeArrowheads="1"/>
          </p:cNvSpPr>
          <p:nvPr/>
        </p:nvSpPr>
        <p:spPr bwMode="auto">
          <a:xfrm>
            <a:off x="1692275" y="326072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7703" name="Text Box 55"/>
          <p:cNvSpPr txBox="1">
            <a:spLocks noChangeArrowheads="1"/>
          </p:cNvSpPr>
          <p:nvPr/>
        </p:nvSpPr>
        <p:spPr bwMode="auto">
          <a:xfrm>
            <a:off x="2773363" y="326072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04" name="Text Box 56"/>
          <p:cNvSpPr txBox="1">
            <a:spLocks noChangeArrowheads="1"/>
          </p:cNvSpPr>
          <p:nvPr/>
        </p:nvSpPr>
        <p:spPr bwMode="auto">
          <a:xfrm>
            <a:off x="3133725" y="326072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05" name="Text Box 57"/>
          <p:cNvSpPr txBox="1">
            <a:spLocks noChangeArrowheads="1"/>
          </p:cNvSpPr>
          <p:nvPr/>
        </p:nvSpPr>
        <p:spPr bwMode="auto">
          <a:xfrm>
            <a:off x="3492500" y="326072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06" name="Text Box 58"/>
          <p:cNvSpPr txBox="1">
            <a:spLocks noChangeArrowheads="1"/>
          </p:cNvSpPr>
          <p:nvPr/>
        </p:nvSpPr>
        <p:spPr bwMode="auto">
          <a:xfrm>
            <a:off x="2051050" y="326072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07" name="Text Box 59"/>
          <p:cNvSpPr txBox="1">
            <a:spLocks noChangeArrowheads="1"/>
          </p:cNvSpPr>
          <p:nvPr/>
        </p:nvSpPr>
        <p:spPr bwMode="auto">
          <a:xfrm>
            <a:off x="1330325" y="326072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08" name="Line 60"/>
          <p:cNvSpPr>
            <a:spLocks noChangeShapeType="1"/>
          </p:cNvSpPr>
          <p:nvPr/>
        </p:nvSpPr>
        <p:spPr bwMode="auto">
          <a:xfrm>
            <a:off x="2771775" y="3422650"/>
            <a:ext cx="0" cy="1793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7709" name="AutoShape 61"/>
          <p:cNvCxnSpPr>
            <a:cxnSpLocks noChangeShapeType="1"/>
            <a:stCxn id="27698" idx="1"/>
            <a:endCxn id="27699" idx="0"/>
          </p:cNvCxnSpPr>
          <p:nvPr/>
        </p:nvCxnSpPr>
        <p:spPr bwMode="auto">
          <a:xfrm flipH="1" flipV="1">
            <a:off x="1690688" y="3228975"/>
            <a:ext cx="1587"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710" name="AutoShape 62"/>
          <p:cNvCxnSpPr>
            <a:cxnSpLocks noChangeShapeType="1"/>
            <a:stCxn id="27691" idx="0"/>
            <a:endCxn id="27699" idx="1"/>
          </p:cNvCxnSpPr>
          <p:nvPr/>
        </p:nvCxnSpPr>
        <p:spPr bwMode="auto">
          <a:xfrm flipH="1" flipV="1">
            <a:off x="2051050" y="3257550"/>
            <a:ext cx="3175"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711" name="Line 63"/>
          <p:cNvSpPr>
            <a:spLocks noChangeShapeType="1"/>
          </p:cNvSpPr>
          <p:nvPr/>
        </p:nvSpPr>
        <p:spPr bwMode="auto">
          <a:xfrm>
            <a:off x="3851275" y="3243263"/>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12" name="Text Box 64"/>
          <p:cNvSpPr txBox="1">
            <a:spLocks noChangeArrowheads="1"/>
          </p:cNvSpPr>
          <p:nvPr/>
        </p:nvSpPr>
        <p:spPr bwMode="auto">
          <a:xfrm>
            <a:off x="2411413" y="326072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cxnSp>
        <p:nvCxnSpPr>
          <p:cNvPr id="27713" name="AutoShape 65"/>
          <p:cNvCxnSpPr>
            <a:cxnSpLocks noChangeShapeType="1"/>
            <a:stCxn id="27697" idx="1"/>
            <a:endCxn id="27711" idx="0"/>
          </p:cNvCxnSpPr>
          <p:nvPr/>
        </p:nvCxnSpPr>
        <p:spPr bwMode="auto">
          <a:xfrm flipH="1" flipV="1">
            <a:off x="3851275" y="3228975"/>
            <a:ext cx="1588" cy="38893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714" name="AutoShape 66"/>
          <p:cNvCxnSpPr>
            <a:cxnSpLocks noChangeShapeType="1"/>
            <a:stCxn id="27711" idx="1"/>
          </p:cNvCxnSpPr>
          <p:nvPr/>
        </p:nvCxnSpPr>
        <p:spPr bwMode="auto">
          <a:xfrm flipH="1">
            <a:off x="4210050" y="3257550"/>
            <a:ext cx="1588" cy="331788"/>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715" name="Text Box 67"/>
          <p:cNvSpPr txBox="1">
            <a:spLocks noChangeAspect="1" noChangeArrowheads="1"/>
          </p:cNvSpPr>
          <p:nvPr/>
        </p:nvSpPr>
        <p:spPr bwMode="auto">
          <a:xfrm>
            <a:off x="3851275" y="326072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7716" name="AutoShape 68"/>
          <p:cNvSpPr>
            <a:spLocks/>
          </p:cNvSpPr>
          <p:nvPr/>
        </p:nvSpPr>
        <p:spPr bwMode="auto">
          <a:xfrm rot="-5400000">
            <a:off x="2740025" y="2270125"/>
            <a:ext cx="76200" cy="2819400"/>
          </a:xfrm>
          <a:prstGeom prst="leftBrace">
            <a:avLst>
              <a:gd name="adj1" fmla="val 30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7717" name="Text Box 69"/>
          <p:cNvSpPr txBox="1">
            <a:spLocks noChangeArrowheads="1"/>
          </p:cNvSpPr>
          <p:nvPr/>
        </p:nvSpPr>
        <p:spPr bwMode="auto">
          <a:xfrm>
            <a:off x="1597025" y="3717925"/>
            <a:ext cx="2438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600">
                <a:cs typeface="+mn-cs"/>
              </a:rPr>
              <a:t>Caractère </a:t>
            </a:r>
            <a:r>
              <a:rPr lang="fr-FR" sz="1600" b="1">
                <a:cs typeface="+mn-cs"/>
              </a:rPr>
              <a:t>A</a:t>
            </a:r>
          </a:p>
        </p:txBody>
      </p:sp>
      <p:sp>
        <p:nvSpPr>
          <p:cNvPr id="27718" name="Text Box 70"/>
          <p:cNvSpPr txBox="1">
            <a:spLocks noChangeArrowheads="1"/>
          </p:cNvSpPr>
          <p:nvPr/>
        </p:nvSpPr>
        <p:spPr bwMode="auto">
          <a:xfrm>
            <a:off x="179388" y="2517775"/>
            <a:ext cx="355441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800" b="1">
                <a:cs typeface="+mn-cs"/>
              </a:rPr>
              <a:t>Caractère à transmettre et sa parité</a:t>
            </a:r>
          </a:p>
        </p:txBody>
      </p:sp>
      <p:sp>
        <p:nvSpPr>
          <p:cNvPr id="27719" name="Line 71"/>
          <p:cNvSpPr>
            <a:spLocks noChangeShapeType="1"/>
          </p:cNvSpPr>
          <p:nvPr/>
        </p:nvSpPr>
        <p:spPr bwMode="auto">
          <a:xfrm>
            <a:off x="4210050" y="3633788"/>
            <a:ext cx="360363" cy="0"/>
          </a:xfrm>
          <a:prstGeom prst="line">
            <a:avLst/>
          </a:prstGeom>
          <a:noFill/>
          <a:ln w="28575">
            <a:solidFill>
              <a:schemeClr val="accent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20" name="Line 72"/>
          <p:cNvSpPr>
            <a:spLocks noChangeShapeType="1"/>
          </p:cNvSpPr>
          <p:nvPr/>
        </p:nvSpPr>
        <p:spPr bwMode="auto">
          <a:xfrm>
            <a:off x="4211638" y="3241675"/>
            <a:ext cx="360362" cy="0"/>
          </a:xfrm>
          <a:prstGeom prst="line">
            <a:avLst/>
          </a:prstGeom>
          <a:noFill/>
          <a:ln w="28575">
            <a:solidFill>
              <a:srgbClr val="FF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7721" name="AutoShape 73"/>
          <p:cNvCxnSpPr>
            <a:cxnSpLocks noChangeShapeType="1"/>
            <a:stCxn id="27720" idx="1"/>
            <a:endCxn id="27719" idx="1"/>
          </p:cNvCxnSpPr>
          <p:nvPr/>
        </p:nvCxnSpPr>
        <p:spPr bwMode="auto">
          <a:xfrm flipH="1">
            <a:off x="4570413" y="3255963"/>
            <a:ext cx="1587" cy="392112"/>
          </a:xfrm>
          <a:prstGeom prst="straightConnector1">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722" name="Text Box 74"/>
          <p:cNvSpPr txBox="1">
            <a:spLocks noChangeArrowheads="1"/>
          </p:cNvSpPr>
          <p:nvPr/>
        </p:nvSpPr>
        <p:spPr bwMode="auto">
          <a:xfrm>
            <a:off x="5181600" y="3048000"/>
            <a:ext cx="38100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600" b="1">
                <a:cs typeface="+mn-cs"/>
              </a:rPr>
              <a:t>Parité (Paire, Impaire, None, Space, Mark)</a:t>
            </a:r>
          </a:p>
        </p:txBody>
      </p:sp>
      <p:sp>
        <p:nvSpPr>
          <p:cNvPr id="27723" name="Text Box 75"/>
          <p:cNvSpPr txBox="1">
            <a:spLocks noChangeAspect="1" noChangeArrowheads="1"/>
          </p:cNvSpPr>
          <p:nvPr/>
        </p:nvSpPr>
        <p:spPr bwMode="auto">
          <a:xfrm>
            <a:off x="4281488" y="3332163"/>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a:t>
            </a:r>
          </a:p>
        </p:txBody>
      </p:sp>
      <p:cxnSp>
        <p:nvCxnSpPr>
          <p:cNvPr id="27724" name="AutoShape 76"/>
          <p:cNvCxnSpPr>
            <a:cxnSpLocks noChangeShapeType="1"/>
            <a:stCxn id="27722" idx="1"/>
            <a:endCxn id="27723" idx="3"/>
          </p:cNvCxnSpPr>
          <p:nvPr/>
        </p:nvCxnSpPr>
        <p:spPr bwMode="auto">
          <a:xfrm flipH="1">
            <a:off x="4479925" y="3228975"/>
            <a:ext cx="701675" cy="20320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725" name="Line 77"/>
          <p:cNvSpPr>
            <a:spLocks noChangeShapeType="1"/>
          </p:cNvSpPr>
          <p:nvPr/>
        </p:nvSpPr>
        <p:spPr bwMode="auto">
          <a:xfrm>
            <a:off x="4557713" y="4635500"/>
            <a:ext cx="0" cy="1079500"/>
          </a:xfrm>
          <a:prstGeom prst="line">
            <a:avLst/>
          </a:prstGeom>
          <a:noFill/>
          <a:ln w="28575">
            <a:solidFill>
              <a:srgbClr val="CC0000"/>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26" name="Line 78"/>
          <p:cNvSpPr>
            <a:spLocks noChangeShapeType="1"/>
          </p:cNvSpPr>
          <p:nvPr/>
        </p:nvSpPr>
        <p:spPr bwMode="auto">
          <a:xfrm>
            <a:off x="4916488" y="4635500"/>
            <a:ext cx="0" cy="1079500"/>
          </a:xfrm>
          <a:prstGeom prst="line">
            <a:avLst/>
          </a:prstGeom>
          <a:noFill/>
          <a:ln w="28575">
            <a:solidFill>
              <a:srgbClr val="CC0000"/>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27" name="Line 79"/>
          <p:cNvSpPr>
            <a:spLocks noChangeShapeType="1"/>
          </p:cNvSpPr>
          <p:nvPr/>
        </p:nvSpPr>
        <p:spPr bwMode="auto">
          <a:xfrm>
            <a:off x="2400300" y="52530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28" name="Line 80"/>
          <p:cNvSpPr>
            <a:spLocks noChangeShapeType="1"/>
          </p:cNvSpPr>
          <p:nvPr/>
        </p:nvSpPr>
        <p:spPr bwMode="auto">
          <a:xfrm>
            <a:off x="3479800" y="5072063"/>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29" name="Line 81"/>
          <p:cNvSpPr>
            <a:spLocks noChangeShapeType="1"/>
          </p:cNvSpPr>
          <p:nvPr/>
        </p:nvSpPr>
        <p:spPr bwMode="auto">
          <a:xfrm>
            <a:off x="3838575" y="5072063"/>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30" name="Line 82"/>
          <p:cNvSpPr>
            <a:spLocks noChangeShapeType="1"/>
          </p:cNvSpPr>
          <p:nvPr/>
        </p:nvSpPr>
        <p:spPr bwMode="auto">
          <a:xfrm>
            <a:off x="2759075" y="52530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31" name="Line 83"/>
          <p:cNvSpPr>
            <a:spLocks noChangeShapeType="1"/>
          </p:cNvSpPr>
          <p:nvPr/>
        </p:nvSpPr>
        <p:spPr bwMode="auto">
          <a:xfrm>
            <a:off x="3119438" y="5253038"/>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32" name="Line 84"/>
          <p:cNvSpPr>
            <a:spLocks noChangeShapeType="1"/>
          </p:cNvSpPr>
          <p:nvPr/>
        </p:nvSpPr>
        <p:spPr bwMode="auto">
          <a:xfrm>
            <a:off x="3479800" y="52530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33" name="Line 85"/>
          <p:cNvSpPr>
            <a:spLocks noChangeShapeType="1"/>
          </p:cNvSpPr>
          <p:nvPr/>
        </p:nvSpPr>
        <p:spPr bwMode="auto">
          <a:xfrm>
            <a:off x="3838575" y="5253038"/>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34" name="Line 86"/>
          <p:cNvSpPr>
            <a:spLocks noChangeShapeType="1"/>
          </p:cNvSpPr>
          <p:nvPr/>
        </p:nvSpPr>
        <p:spPr bwMode="auto">
          <a:xfrm>
            <a:off x="1677988" y="5253038"/>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35" name="Line 87"/>
          <p:cNvSpPr>
            <a:spLocks noChangeShapeType="1"/>
          </p:cNvSpPr>
          <p:nvPr/>
        </p:nvSpPr>
        <p:spPr bwMode="auto">
          <a:xfrm>
            <a:off x="2036763" y="4892675"/>
            <a:ext cx="36036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36" name="Line 88"/>
          <p:cNvSpPr>
            <a:spLocks noChangeShapeType="1"/>
          </p:cNvSpPr>
          <p:nvPr/>
        </p:nvSpPr>
        <p:spPr bwMode="auto">
          <a:xfrm>
            <a:off x="1677988" y="4892675"/>
            <a:ext cx="0" cy="3603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37" name="Line 89"/>
          <p:cNvSpPr>
            <a:spLocks noChangeShapeType="1"/>
          </p:cNvSpPr>
          <p:nvPr/>
        </p:nvSpPr>
        <p:spPr bwMode="auto">
          <a:xfrm>
            <a:off x="2757488" y="5072063"/>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38" name="Text Box 90"/>
          <p:cNvSpPr txBox="1">
            <a:spLocks noChangeAspect="1" noChangeArrowheads="1"/>
          </p:cNvSpPr>
          <p:nvPr/>
        </p:nvSpPr>
        <p:spPr bwMode="auto">
          <a:xfrm>
            <a:off x="2038350" y="49101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7739" name="Text Box 91"/>
          <p:cNvSpPr txBox="1">
            <a:spLocks noChangeArrowheads="1"/>
          </p:cNvSpPr>
          <p:nvPr/>
        </p:nvSpPr>
        <p:spPr bwMode="auto">
          <a:xfrm>
            <a:off x="3119438" y="49101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40" name="Text Box 92"/>
          <p:cNvSpPr txBox="1">
            <a:spLocks noChangeArrowheads="1"/>
          </p:cNvSpPr>
          <p:nvPr/>
        </p:nvSpPr>
        <p:spPr bwMode="auto">
          <a:xfrm>
            <a:off x="3479800" y="49101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41" name="Text Box 93"/>
          <p:cNvSpPr txBox="1">
            <a:spLocks noChangeArrowheads="1"/>
          </p:cNvSpPr>
          <p:nvPr/>
        </p:nvSpPr>
        <p:spPr bwMode="auto">
          <a:xfrm>
            <a:off x="3838575" y="49101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42" name="Text Box 94"/>
          <p:cNvSpPr txBox="1">
            <a:spLocks noChangeArrowheads="1"/>
          </p:cNvSpPr>
          <p:nvPr/>
        </p:nvSpPr>
        <p:spPr bwMode="auto">
          <a:xfrm>
            <a:off x="2397125" y="49101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43" name="Text Box 95"/>
          <p:cNvSpPr txBox="1">
            <a:spLocks noChangeArrowheads="1"/>
          </p:cNvSpPr>
          <p:nvPr/>
        </p:nvSpPr>
        <p:spPr bwMode="auto">
          <a:xfrm>
            <a:off x="1676400" y="49101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sp>
        <p:nvSpPr>
          <p:cNvPr id="27744" name="Line 96"/>
          <p:cNvSpPr>
            <a:spLocks noChangeShapeType="1"/>
          </p:cNvSpPr>
          <p:nvPr/>
        </p:nvSpPr>
        <p:spPr bwMode="auto">
          <a:xfrm>
            <a:off x="3117850" y="5072063"/>
            <a:ext cx="0" cy="179387"/>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7745" name="AutoShape 97"/>
          <p:cNvCxnSpPr>
            <a:cxnSpLocks noChangeShapeType="1"/>
            <a:stCxn id="27734" idx="1"/>
            <a:endCxn id="27735" idx="0"/>
          </p:cNvCxnSpPr>
          <p:nvPr/>
        </p:nvCxnSpPr>
        <p:spPr bwMode="auto">
          <a:xfrm flipH="1" flipV="1">
            <a:off x="2036763" y="4878388"/>
            <a:ext cx="1587" cy="388937"/>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746" name="AutoShape 98"/>
          <p:cNvCxnSpPr>
            <a:cxnSpLocks noChangeShapeType="1"/>
            <a:stCxn id="27727" idx="0"/>
            <a:endCxn id="27735" idx="1"/>
          </p:cNvCxnSpPr>
          <p:nvPr/>
        </p:nvCxnSpPr>
        <p:spPr bwMode="auto">
          <a:xfrm flipH="1" flipV="1">
            <a:off x="2397125" y="4906963"/>
            <a:ext cx="3175" cy="331787"/>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747" name="Line 99"/>
          <p:cNvSpPr>
            <a:spLocks noChangeShapeType="1"/>
          </p:cNvSpPr>
          <p:nvPr/>
        </p:nvSpPr>
        <p:spPr bwMode="auto">
          <a:xfrm>
            <a:off x="4197350" y="4892675"/>
            <a:ext cx="3603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48" name="Text Box 100"/>
          <p:cNvSpPr txBox="1">
            <a:spLocks noChangeArrowheads="1"/>
          </p:cNvSpPr>
          <p:nvPr/>
        </p:nvSpPr>
        <p:spPr bwMode="auto">
          <a:xfrm>
            <a:off x="2757488" y="49101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0</a:t>
            </a:r>
          </a:p>
        </p:txBody>
      </p:sp>
      <p:cxnSp>
        <p:nvCxnSpPr>
          <p:cNvPr id="27749" name="AutoShape 101"/>
          <p:cNvCxnSpPr>
            <a:cxnSpLocks noChangeShapeType="1"/>
            <a:stCxn id="27733" idx="1"/>
            <a:endCxn id="27747" idx="0"/>
          </p:cNvCxnSpPr>
          <p:nvPr/>
        </p:nvCxnSpPr>
        <p:spPr bwMode="auto">
          <a:xfrm flipH="1" flipV="1">
            <a:off x="4197350" y="4878388"/>
            <a:ext cx="1588" cy="388937"/>
          </a:xfrm>
          <a:prstGeom prst="straightConnector1">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750" name="Text Box 102"/>
          <p:cNvSpPr txBox="1">
            <a:spLocks noChangeAspect="1" noChangeArrowheads="1"/>
          </p:cNvSpPr>
          <p:nvPr/>
        </p:nvSpPr>
        <p:spPr bwMode="auto">
          <a:xfrm>
            <a:off x="4197350" y="49101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a:cs typeface="+mn-cs"/>
              </a:rPr>
              <a:t>1</a:t>
            </a:r>
          </a:p>
        </p:txBody>
      </p:sp>
      <p:sp>
        <p:nvSpPr>
          <p:cNvPr id="27751" name="AutoShape 103"/>
          <p:cNvSpPr>
            <a:spLocks/>
          </p:cNvSpPr>
          <p:nvPr/>
        </p:nvSpPr>
        <p:spPr bwMode="auto">
          <a:xfrm rot="-5400000">
            <a:off x="3086100" y="3919538"/>
            <a:ext cx="76200" cy="2819400"/>
          </a:xfrm>
          <a:prstGeom prst="leftBrace">
            <a:avLst>
              <a:gd name="adj1" fmla="val 30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7752" name="Text Box 104"/>
          <p:cNvSpPr txBox="1">
            <a:spLocks noChangeArrowheads="1"/>
          </p:cNvSpPr>
          <p:nvPr/>
        </p:nvSpPr>
        <p:spPr bwMode="auto">
          <a:xfrm>
            <a:off x="1943100" y="5367338"/>
            <a:ext cx="2438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600">
                <a:cs typeface="+mn-cs"/>
              </a:rPr>
              <a:t>Caractère </a:t>
            </a:r>
            <a:r>
              <a:rPr lang="fr-FR" sz="1600" b="1">
                <a:cs typeface="+mn-cs"/>
              </a:rPr>
              <a:t>A</a:t>
            </a:r>
          </a:p>
        </p:txBody>
      </p:sp>
      <p:sp>
        <p:nvSpPr>
          <p:cNvPr id="27753" name="Line 105"/>
          <p:cNvSpPr>
            <a:spLocks noChangeShapeType="1"/>
          </p:cNvSpPr>
          <p:nvPr/>
        </p:nvSpPr>
        <p:spPr bwMode="auto">
          <a:xfrm>
            <a:off x="1316038" y="4894263"/>
            <a:ext cx="360362" cy="0"/>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54" name="Line 106"/>
          <p:cNvSpPr>
            <a:spLocks noChangeShapeType="1"/>
          </p:cNvSpPr>
          <p:nvPr/>
        </p:nvSpPr>
        <p:spPr bwMode="auto">
          <a:xfrm>
            <a:off x="4557713" y="4891088"/>
            <a:ext cx="360362"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55" name="Text Box 107"/>
          <p:cNvSpPr txBox="1">
            <a:spLocks noChangeAspect="1" noChangeArrowheads="1"/>
          </p:cNvSpPr>
          <p:nvPr/>
        </p:nvSpPr>
        <p:spPr bwMode="auto">
          <a:xfrm>
            <a:off x="4627563" y="4981575"/>
            <a:ext cx="198437"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b="1">
                <a:cs typeface="+mn-cs"/>
              </a:rPr>
              <a:t>1</a:t>
            </a:r>
          </a:p>
        </p:txBody>
      </p:sp>
      <p:sp>
        <p:nvSpPr>
          <p:cNvPr id="27756" name="Line 108"/>
          <p:cNvSpPr>
            <a:spLocks noChangeShapeType="1"/>
          </p:cNvSpPr>
          <p:nvPr/>
        </p:nvSpPr>
        <p:spPr bwMode="auto">
          <a:xfrm>
            <a:off x="957263" y="4894263"/>
            <a:ext cx="360362" cy="0"/>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57" name="Line 109"/>
          <p:cNvSpPr>
            <a:spLocks noChangeShapeType="1"/>
          </p:cNvSpPr>
          <p:nvPr/>
        </p:nvSpPr>
        <p:spPr bwMode="auto">
          <a:xfrm>
            <a:off x="1316038" y="4894263"/>
            <a:ext cx="0" cy="179387"/>
          </a:xfrm>
          <a:prstGeom prst="line">
            <a:avLst/>
          </a:prstGeom>
          <a:noFill/>
          <a:ln w="28575" cap="sq">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58" name="Line 110"/>
          <p:cNvSpPr>
            <a:spLocks noChangeShapeType="1"/>
          </p:cNvSpPr>
          <p:nvPr/>
        </p:nvSpPr>
        <p:spPr bwMode="auto">
          <a:xfrm>
            <a:off x="5454650" y="4889500"/>
            <a:ext cx="0" cy="179388"/>
          </a:xfrm>
          <a:prstGeom prst="line">
            <a:avLst/>
          </a:prstGeom>
          <a:noFill/>
          <a:ln w="28575">
            <a:solidFill>
              <a:schemeClr val="accent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59" name="Line 111"/>
          <p:cNvSpPr>
            <a:spLocks noChangeShapeType="1"/>
          </p:cNvSpPr>
          <p:nvPr/>
        </p:nvSpPr>
        <p:spPr bwMode="auto">
          <a:xfrm>
            <a:off x="5635625" y="4889500"/>
            <a:ext cx="0" cy="360363"/>
          </a:xfrm>
          <a:prstGeom prst="line">
            <a:avLst/>
          </a:prstGeom>
          <a:noFill/>
          <a:ln w="28575" cap="sq">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7760" name="AutoShape 112"/>
          <p:cNvCxnSpPr>
            <a:cxnSpLocks noChangeShapeType="1"/>
            <a:stCxn id="27662" idx="0"/>
            <a:endCxn id="27661" idx="1"/>
          </p:cNvCxnSpPr>
          <p:nvPr/>
        </p:nvCxnSpPr>
        <p:spPr bwMode="auto">
          <a:xfrm flipV="1">
            <a:off x="1001713" y="5105400"/>
            <a:ext cx="314325" cy="30480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761" name="Text Box 113"/>
          <p:cNvSpPr txBox="1">
            <a:spLocks noChangeArrowheads="1"/>
          </p:cNvSpPr>
          <p:nvPr/>
        </p:nvSpPr>
        <p:spPr bwMode="auto">
          <a:xfrm>
            <a:off x="5943600" y="5486400"/>
            <a:ext cx="1676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600" b="1">
                <a:effectLst>
                  <a:outerShdw blurRad="38100" dist="38100" dir="2700000" algn="tl">
                    <a:srgbClr val="DDDDDD"/>
                  </a:outerShdw>
                </a:effectLst>
                <a:cs typeface="+mn-cs"/>
              </a:rPr>
              <a:t>1, 1</a:t>
            </a:r>
            <a:r>
              <a:rPr lang="fr-FR" sz="1600" b="1">
                <a:effectLst>
                  <a:outerShdw blurRad="38100" dist="38100" dir="2700000" algn="tl">
                    <a:srgbClr val="DDDDDD"/>
                  </a:outerShdw>
                </a:effectLst>
                <a:cs typeface="Times New Roman" charset="0"/>
              </a:rPr>
              <a:t>½ ou 2 </a:t>
            </a:r>
            <a:r>
              <a:rPr lang="fr-FR" sz="1600" b="1">
                <a:effectLst>
                  <a:outerShdw blurRad="38100" dist="38100" dir="2700000" algn="tl">
                    <a:srgbClr val="DDDDDD"/>
                  </a:outerShdw>
                </a:effectLst>
                <a:cs typeface="+mn-cs"/>
              </a:rPr>
              <a:t>Stop bit</a:t>
            </a:r>
            <a:endParaRPr lang="fr-FR" sz="1600">
              <a:cs typeface="+mn-cs"/>
            </a:endParaRPr>
          </a:p>
        </p:txBody>
      </p:sp>
      <p:cxnSp>
        <p:nvCxnSpPr>
          <p:cNvPr id="27762" name="AutoShape 114"/>
          <p:cNvCxnSpPr>
            <a:cxnSpLocks noChangeShapeType="1"/>
            <a:stCxn id="27761" idx="1"/>
            <a:endCxn id="27660" idx="1"/>
          </p:cNvCxnSpPr>
          <p:nvPr/>
        </p:nvCxnSpPr>
        <p:spPr bwMode="auto">
          <a:xfrm flipH="1" flipV="1">
            <a:off x="5275263" y="5083175"/>
            <a:ext cx="668337" cy="525463"/>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763" name="Line 115"/>
          <p:cNvSpPr>
            <a:spLocks noChangeShapeType="1"/>
          </p:cNvSpPr>
          <p:nvPr/>
        </p:nvSpPr>
        <p:spPr bwMode="auto">
          <a:xfrm>
            <a:off x="5635625" y="5253038"/>
            <a:ext cx="360363" cy="0"/>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64" name="Line 116"/>
          <p:cNvSpPr>
            <a:spLocks noChangeShapeType="1"/>
          </p:cNvSpPr>
          <p:nvPr/>
        </p:nvSpPr>
        <p:spPr bwMode="auto">
          <a:xfrm>
            <a:off x="4210050" y="1736725"/>
            <a:ext cx="0" cy="3603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7765" name="Text Box 117"/>
          <p:cNvSpPr txBox="1">
            <a:spLocks noChangeArrowheads="1"/>
          </p:cNvSpPr>
          <p:nvPr/>
        </p:nvSpPr>
        <p:spPr bwMode="auto">
          <a:xfrm>
            <a:off x="4648200" y="4114800"/>
            <a:ext cx="15240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600" b="1">
                <a:cs typeface="+mn-cs"/>
              </a:rPr>
              <a:t>Fin de caractère</a:t>
            </a:r>
          </a:p>
        </p:txBody>
      </p:sp>
      <p:cxnSp>
        <p:nvCxnSpPr>
          <p:cNvPr id="27766" name="AutoShape 118"/>
          <p:cNvCxnSpPr>
            <a:cxnSpLocks noChangeShapeType="1"/>
            <a:stCxn id="27765" idx="1"/>
            <a:endCxn id="27725" idx="0"/>
          </p:cNvCxnSpPr>
          <p:nvPr/>
        </p:nvCxnSpPr>
        <p:spPr bwMode="auto">
          <a:xfrm flipH="1">
            <a:off x="4557713" y="4295775"/>
            <a:ext cx="90487" cy="325438"/>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767" name="Text Box 119"/>
          <p:cNvSpPr txBox="1">
            <a:spLocks noChangeArrowheads="1"/>
          </p:cNvSpPr>
          <p:nvPr/>
        </p:nvSpPr>
        <p:spPr bwMode="auto">
          <a:xfrm>
            <a:off x="5029200" y="4440238"/>
            <a:ext cx="5334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600" b="1">
                <a:cs typeface="+mn-cs"/>
              </a:rPr>
              <a:t>Parité</a:t>
            </a:r>
          </a:p>
        </p:txBody>
      </p:sp>
      <p:cxnSp>
        <p:nvCxnSpPr>
          <p:cNvPr id="27768" name="AutoShape 120"/>
          <p:cNvCxnSpPr>
            <a:cxnSpLocks noChangeShapeType="1"/>
            <a:stCxn id="27767" idx="1"/>
            <a:endCxn id="27755" idx="3"/>
          </p:cNvCxnSpPr>
          <p:nvPr/>
        </p:nvCxnSpPr>
        <p:spPr bwMode="auto">
          <a:xfrm flipH="1">
            <a:off x="4826000" y="4621213"/>
            <a:ext cx="203200" cy="46037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Date Placeholder 2"/>
          <p:cNvSpPr>
            <a:spLocks noGrp="1"/>
          </p:cNvSpPr>
          <p:nvPr>
            <p:ph type="dt" sz="quarter" idx="10"/>
          </p:nvPr>
        </p:nvSpPr>
        <p:spPr/>
        <p:txBody>
          <a:bodyPr/>
          <a:lstStyle/>
          <a:p>
            <a:pPr>
              <a:defRPr/>
            </a:pPr>
            <a:r>
              <a:rPr lang="fr-FR"/>
              <a:t>© </a:t>
            </a:r>
            <a:fld id="{3AFE6D0B-8A5F-4A4C-8095-653F06E75B4F}" type="datetime1">
              <a:rPr lang="en-US" smtClean="0"/>
              <a:pPr>
                <a:defRPr/>
              </a:pPr>
              <a:t>23/03/17</a:t>
            </a:fld>
            <a:r>
              <a:rPr lang="fr-FR" smtClean="0"/>
              <a:t>,</a:t>
            </a:r>
            <a:endParaRPr lang="fr-FR"/>
          </a:p>
        </p:txBody>
      </p:sp>
      <p:sp>
        <p:nvSpPr>
          <p:cNvPr id="83"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4" name="Slide Number Placeholder 4"/>
          <p:cNvSpPr>
            <a:spLocks noGrp="1"/>
          </p:cNvSpPr>
          <p:nvPr>
            <p:ph type="sldNum" sz="quarter" idx="12"/>
          </p:nvPr>
        </p:nvSpPr>
        <p:spPr/>
        <p:txBody>
          <a:bodyPr/>
          <a:lstStyle/>
          <a:p>
            <a:pPr>
              <a:defRPr/>
            </a:pPr>
            <a:fld id="{672BDB25-226A-2444-AFB4-E678390AD763}" type="slidenum">
              <a:rPr lang="fr-FR"/>
              <a:pPr>
                <a:defRPr/>
              </a:pPr>
              <a:t>28</a:t>
            </a:fld>
            <a:endParaRPr lang="fr-FR"/>
          </a:p>
        </p:txBody>
      </p:sp>
      <p:sp>
        <p:nvSpPr>
          <p:cNvPr id="28674"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Transmission en </a:t>
            </a:r>
            <a:r>
              <a:rPr lang="fr-FR" sz="4000" i="1" smtClean="0">
                <a:solidFill>
                  <a:schemeClr val="tx1"/>
                </a:solidFill>
                <a:cs typeface="+mj-cs"/>
              </a:rPr>
              <a:t>Parallèle</a:t>
            </a:r>
            <a:endParaRPr lang="fr-FR" sz="4000" i="1" baseline="-25000" smtClean="0">
              <a:solidFill>
                <a:schemeClr val="tx1"/>
              </a:solidFill>
              <a:cs typeface="+mj-cs"/>
            </a:endParaRPr>
          </a:p>
        </p:txBody>
      </p:sp>
      <p:sp>
        <p:nvSpPr>
          <p:cNvPr id="28675" name="Rectangle 3"/>
          <p:cNvSpPr>
            <a:spLocks noChangeArrowheads="1"/>
          </p:cNvSpPr>
          <p:nvPr/>
        </p:nvSpPr>
        <p:spPr bwMode="auto">
          <a:xfrm>
            <a:off x="1835150" y="1295400"/>
            <a:ext cx="5556250" cy="3352800"/>
          </a:xfrm>
          <a:prstGeom prst="rect">
            <a:avLst/>
          </a:prstGeom>
          <a:solidFill>
            <a:srgbClr val="EAEAEA"/>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lIns="0" tIns="0" rIns="0" bIns="0"/>
          <a:lstStyle/>
          <a:p>
            <a:pPr algn="ctr" eaLnBrk="0" hangingPunct="0">
              <a:defRPr/>
            </a:pPr>
            <a:r>
              <a:rPr lang="en-US" sz="2000" dirty="0">
                <a:cs typeface="+mn-cs"/>
              </a:rPr>
              <a:t>Parallel </a:t>
            </a:r>
            <a:r>
              <a:rPr lang="en-US" sz="2000" dirty="0" err="1">
                <a:cs typeface="+mn-cs"/>
              </a:rPr>
              <a:t>Input/Output</a:t>
            </a:r>
            <a:r>
              <a:rPr lang="en-US" sz="2000" dirty="0">
                <a:cs typeface="+mn-cs"/>
              </a:rPr>
              <a:t> Processor</a:t>
            </a:r>
          </a:p>
        </p:txBody>
      </p:sp>
      <p:sp>
        <p:nvSpPr>
          <p:cNvPr id="28676" name="Line 4"/>
          <p:cNvSpPr>
            <a:spLocks noChangeShapeType="1"/>
          </p:cNvSpPr>
          <p:nvPr/>
        </p:nvSpPr>
        <p:spPr bwMode="auto">
          <a:xfrm>
            <a:off x="781050" y="1341438"/>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77" name="Line 5"/>
          <p:cNvSpPr>
            <a:spLocks noChangeShapeType="1"/>
          </p:cNvSpPr>
          <p:nvPr/>
        </p:nvSpPr>
        <p:spPr bwMode="auto">
          <a:xfrm>
            <a:off x="781050" y="14319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78" name="Line 6"/>
          <p:cNvSpPr>
            <a:spLocks noChangeShapeType="1"/>
          </p:cNvSpPr>
          <p:nvPr/>
        </p:nvSpPr>
        <p:spPr bwMode="auto">
          <a:xfrm>
            <a:off x="781050" y="15208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79" name="Line 7"/>
          <p:cNvSpPr>
            <a:spLocks noChangeShapeType="1"/>
          </p:cNvSpPr>
          <p:nvPr/>
        </p:nvSpPr>
        <p:spPr bwMode="auto">
          <a:xfrm>
            <a:off x="781050" y="161131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80" name="Line 8"/>
          <p:cNvSpPr>
            <a:spLocks noChangeShapeType="1"/>
          </p:cNvSpPr>
          <p:nvPr/>
        </p:nvSpPr>
        <p:spPr bwMode="auto">
          <a:xfrm>
            <a:off x="781050" y="17018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81" name="Line 9"/>
          <p:cNvSpPr>
            <a:spLocks noChangeShapeType="1"/>
          </p:cNvSpPr>
          <p:nvPr/>
        </p:nvSpPr>
        <p:spPr bwMode="auto">
          <a:xfrm>
            <a:off x="781050" y="17907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82" name="Line 10"/>
          <p:cNvSpPr>
            <a:spLocks noChangeShapeType="1"/>
          </p:cNvSpPr>
          <p:nvPr/>
        </p:nvSpPr>
        <p:spPr bwMode="auto">
          <a:xfrm>
            <a:off x="781050" y="1881188"/>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83" name="Line 11"/>
          <p:cNvSpPr>
            <a:spLocks noChangeShapeType="1"/>
          </p:cNvSpPr>
          <p:nvPr/>
        </p:nvSpPr>
        <p:spPr bwMode="auto">
          <a:xfrm>
            <a:off x="781050" y="197167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84" name="Line 12"/>
          <p:cNvSpPr>
            <a:spLocks noChangeShapeType="1"/>
          </p:cNvSpPr>
          <p:nvPr/>
        </p:nvSpPr>
        <p:spPr bwMode="auto">
          <a:xfrm>
            <a:off x="781050" y="206057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85" name="AutoShape 13"/>
          <p:cNvSpPr>
            <a:spLocks/>
          </p:cNvSpPr>
          <p:nvPr/>
        </p:nvSpPr>
        <p:spPr bwMode="auto">
          <a:xfrm>
            <a:off x="1920875" y="1371600"/>
            <a:ext cx="76200" cy="685800"/>
          </a:xfrm>
          <a:prstGeom prst="rightBrace">
            <a:avLst>
              <a:gd name="adj1" fmla="val 75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686" name="Rectangle 14"/>
          <p:cNvSpPr>
            <a:spLocks noChangeAspect="1" noChangeArrowheads="1"/>
          </p:cNvSpPr>
          <p:nvPr/>
        </p:nvSpPr>
        <p:spPr bwMode="auto">
          <a:xfrm>
            <a:off x="2286000"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687" name="Rectangle 15"/>
          <p:cNvSpPr>
            <a:spLocks noChangeAspect="1" noChangeArrowheads="1"/>
          </p:cNvSpPr>
          <p:nvPr/>
        </p:nvSpPr>
        <p:spPr bwMode="auto">
          <a:xfrm>
            <a:off x="2555875" y="3906838"/>
            <a:ext cx="269875" cy="284162"/>
          </a:xfrm>
          <a:prstGeom prst="rect">
            <a:avLst/>
          </a:prstGeom>
          <a:solidFill>
            <a:schemeClr val="bg2"/>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1</a:t>
            </a:r>
          </a:p>
        </p:txBody>
      </p:sp>
      <p:sp>
        <p:nvSpPr>
          <p:cNvPr id="28688" name="Rectangle 16"/>
          <p:cNvSpPr>
            <a:spLocks noChangeAspect="1" noChangeArrowheads="1"/>
          </p:cNvSpPr>
          <p:nvPr/>
        </p:nvSpPr>
        <p:spPr bwMode="auto">
          <a:xfrm>
            <a:off x="2825750"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689" name="Rectangle 17"/>
          <p:cNvSpPr>
            <a:spLocks noChangeAspect="1" noChangeArrowheads="1"/>
          </p:cNvSpPr>
          <p:nvPr/>
        </p:nvSpPr>
        <p:spPr bwMode="auto">
          <a:xfrm>
            <a:off x="3095625"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690" name="Rectangle 18"/>
          <p:cNvSpPr>
            <a:spLocks noChangeAspect="1" noChangeArrowheads="1"/>
          </p:cNvSpPr>
          <p:nvPr/>
        </p:nvSpPr>
        <p:spPr bwMode="auto">
          <a:xfrm>
            <a:off x="3365500"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691" name="Rectangle 19"/>
          <p:cNvSpPr>
            <a:spLocks noChangeAspect="1" noChangeArrowheads="1"/>
          </p:cNvSpPr>
          <p:nvPr/>
        </p:nvSpPr>
        <p:spPr bwMode="auto">
          <a:xfrm>
            <a:off x="3635375"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692" name="Rectangle 20"/>
          <p:cNvSpPr>
            <a:spLocks noChangeAspect="1" noChangeArrowheads="1"/>
          </p:cNvSpPr>
          <p:nvPr/>
        </p:nvSpPr>
        <p:spPr bwMode="auto">
          <a:xfrm>
            <a:off x="3905250" y="39068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693" name="Rectangle 21"/>
          <p:cNvSpPr>
            <a:spLocks noChangeAspect="1" noChangeArrowheads="1"/>
          </p:cNvSpPr>
          <p:nvPr/>
        </p:nvSpPr>
        <p:spPr bwMode="auto">
          <a:xfrm>
            <a:off x="4175125" y="3906838"/>
            <a:ext cx="269875" cy="284162"/>
          </a:xfrm>
          <a:prstGeom prst="rect">
            <a:avLst/>
          </a:prstGeom>
          <a:solidFill>
            <a:schemeClr val="bg2"/>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1</a:t>
            </a:r>
          </a:p>
        </p:txBody>
      </p:sp>
      <p:sp>
        <p:nvSpPr>
          <p:cNvPr id="28694" name="Text Box 22"/>
          <p:cNvSpPr txBox="1">
            <a:spLocks noChangeAspect="1" noChangeArrowheads="1"/>
          </p:cNvSpPr>
          <p:nvPr/>
        </p:nvSpPr>
        <p:spPr bwMode="auto">
          <a:xfrm>
            <a:off x="4419600" y="5410200"/>
            <a:ext cx="7889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4000" b="1">
                <a:cs typeface="+mn-cs"/>
              </a:rPr>
              <a:t>A</a:t>
            </a:r>
          </a:p>
        </p:txBody>
      </p:sp>
      <p:sp>
        <p:nvSpPr>
          <p:cNvPr id="28695" name="Text Box 23"/>
          <p:cNvSpPr txBox="1">
            <a:spLocks noChangeAspect="1" noChangeArrowheads="1"/>
          </p:cNvSpPr>
          <p:nvPr/>
        </p:nvSpPr>
        <p:spPr bwMode="auto">
          <a:xfrm>
            <a:off x="3124200" y="5410200"/>
            <a:ext cx="1035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4000" b="1">
                <a:cs typeface="+mn-cs"/>
              </a:rPr>
              <a:t>41</a:t>
            </a:r>
            <a:r>
              <a:rPr lang="fr-FR" sz="4000" b="1" baseline="-25000">
                <a:cs typeface="+mn-cs"/>
              </a:rPr>
              <a:t>16</a:t>
            </a:r>
          </a:p>
        </p:txBody>
      </p:sp>
      <p:sp>
        <p:nvSpPr>
          <p:cNvPr id="28696" name="Text Box 24"/>
          <p:cNvSpPr txBox="1">
            <a:spLocks noChangeAspect="1" noChangeArrowheads="1"/>
          </p:cNvSpPr>
          <p:nvPr/>
        </p:nvSpPr>
        <p:spPr bwMode="auto">
          <a:xfrm>
            <a:off x="1828800" y="5410200"/>
            <a:ext cx="1035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4000" b="1">
                <a:cs typeface="+mn-cs"/>
              </a:rPr>
              <a:t>65</a:t>
            </a:r>
            <a:r>
              <a:rPr lang="fr-FR" sz="4000" b="1" baseline="-25000">
                <a:cs typeface="+mn-cs"/>
              </a:rPr>
              <a:t>10</a:t>
            </a:r>
          </a:p>
        </p:txBody>
      </p:sp>
      <p:sp>
        <p:nvSpPr>
          <p:cNvPr id="28697" name="Text Box 25"/>
          <p:cNvSpPr txBox="1">
            <a:spLocks noChangeAspect="1" noChangeArrowheads="1"/>
          </p:cNvSpPr>
          <p:nvPr/>
        </p:nvSpPr>
        <p:spPr bwMode="auto">
          <a:xfrm>
            <a:off x="533400" y="5410200"/>
            <a:ext cx="1035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4000" b="1">
                <a:cs typeface="+mn-cs"/>
              </a:rPr>
              <a:t>101</a:t>
            </a:r>
            <a:r>
              <a:rPr lang="fr-FR" sz="4000" b="1" baseline="-25000">
                <a:cs typeface="+mn-cs"/>
              </a:rPr>
              <a:t>8</a:t>
            </a:r>
          </a:p>
        </p:txBody>
      </p:sp>
      <p:cxnSp>
        <p:nvCxnSpPr>
          <p:cNvPr id="28698" name="AutoShape 26"/>
          <p:cNvCxnSpPr>
            <a:cxnSpLocks noChangeShapeType="1"/>
            <a:stCxn id="28694" idx="0"/>
            <a:endCxn id="28726" idx="1"/>
          </p:cNvCxnSpPr>
          <p:nvPr/>
        </p:nvCxnSpPr>
        <p:spPr bwMode="auto">
          <a:xfrm flipH="1" flipV="1">
            <a:off x="3351213" y="4494213"/>
            <a:ext cx="1463675" cy="9159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699" name="AutoShape 27"/>
          <p:cNvCxnSpPr>
            <a:cxnSpLocks noChangeShapeType="1"/>
            <a:stCxn id="28695" idx="0"/>
            <a:endCxn id="28726" idx="1"/>
          </p:cNvCxnSpPr>
          <p:nvPr/>
        </p:nvCxnSpPr>
        <p:spPr bwMode="auto">
          <a:xfrm flipH="1" flipV="1">
            <a:off x="3351213" y="4494213"/>
            <a:ext cx="290512" cy="9159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00" name="AutoShape 28"/>
          <p:cNvCxnSpPr>
            <a:cxnSpLocks noChangeShapeType="1"/>
            <a:stCxn id="28696" idx="0"/>
            <a:endCxn id="28726" idx="1"/>
          </p:cNvCxnSpPr>
          <p:nvPr/>
        </p:nvCxnSpPr>
        <p:spPr bwMode="auto">
          <a:xfrm flipV="1">
            <a:off x="2346325" y="4494213"/>
            <a:ext cx="1004888" cy="9159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01" name="AutoShape 29"/>
          <p:cNvCxnSpPr>
            <a:cxnSpLocks noChangeShapeType="1"/>
            <a:stCxn id="28697" idx="0"/>
            <a:endCxn id="28726" idx="1"/>
          </p:cNvCxnSpPr>
          <p:nvPr/>
        </p:nvCxnSpPr>
        <p:spPr bwMode="auto">
          <a:xfrm flipV="1">
            <a:off x="1050925" y="4494213"/>
            <a:ext cx="2300288" cy="9159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02" name="Text Box 30"/>
          <p:cNvSpPr txBox="1">
            <a:spLocks noChangeArrowheads="1"/>
          </p:cNvSpPr>
          <p:nvPr/>
        </p:nvSpPr>
        <p:spPr bwMode="auto">
          <a:xfrm rot="19800000">
            <a:off x="609600" y="1524000"/>
            <a:ext cx="1235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400" b="1">
                <a:cs typeface="+mn-cs"/>
              </a:rPr>
              <a:t>Bus de Données</a:t>
            </a:r>
          </a:p>
          <a:p>
            <a:pPr algn="ctr" eaLnBrk="0" hangingPunct="0">
              <a:defRPr/>
            </a:pPr>
            <a:r>
              <a:rPr lang="fr-FR" sz="1400" b="1">
                <a:cs typeface="+mn-cs"/>
              </a:rPr>
              <a:t>8,16,32, …</a:t>
            </a:r>
          </a:p>
        </p:txBody>
      </p:sp>
      <p:sp>
        <p:nvSpPr>
          <p:cNvPr id="28703" name="Line 31"/>
          <p:cNvSpPr>
            <a:spLocks noChangeShapeType="1"/>
          </p:cNvSpPr>
          <p:nvPr/>
        </p:nvSpPr>
        <p:spPr bwMode="auto">
          <a:xfrm>
            <a:off x="781050" y="255746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04" name="Line 32"/>
          <p:cNvSpPr>
            <a:spLocks noChangeShapeType="1"/>
          </p:cNvSpPr>
          <p:nvPr/>
        </p:nvSpPr>
        <p:spPr bwMode="auto">
          <a:xfrm>
            <a:off x="781050" y="264795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05" name="Line 33"/>
          <p:cNvSpPr>
            <a:spLocks noChangeShapeType="1"/>
          </p:cNvSpPr>
          <p:nvPr/>
        </p:nvSpPr>
        <p:spPr bwMode="auto">
          <a:xfrm>
            <a:off x="781050" y="273685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06" name="Line 34"/>
          <p:cNvSpPr>
            <a:spLocks noChangeShapeType="1"/>
          </p:cNvSpPr>
          <p:nvPr/>
        </p:nvSpPr>
        <p:spPr bwMode="auto">
          <a:xfrm>
            <a:off x="781050" y="2827338"/>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07" name="Line 35"/>
          <p:cNvSpPr>
            <a:spLocks noChangeShapeType="1"/>
          </p:cNvSpPr>
          <p:nvPr/>
        </p:nvSpPr>
        <p:spPr bwMode="auto">
          <a:xfrm>
            <a:off x="781050" y="29178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08" name="Line 36"/>
          <p:cNvSpPr>
            <a:spLocks noChangeShapeType="1"/>
          </p:cNvSpPr>
          <p:nvPr/>
        </p:nvSpPr>
        <p:spPr bwMode="auto">
          <a:xfrm>
            <a:off x="781050" y="30067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09" name="Line 37"/>
          <p:cNvSpPr>
            <a:spLocks noChangeShapeType="1"/>
          </p:cNvSpPr>
          <p:nvPr/>
        </p:nvSpPr>
        <p:spPr bwMode="auto">
          <a:xfrm>
            <a:off x="781050" y="309721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10" name="Line 38"/>
          <p:cNvSpPr>
            <a:spLocks noChangeShapeType="1"/>
          </p:cNvSpPr>
          <p:nvPr/>
        </p:nvSpPr>
        <p:spPr bwMode="auto">
          <a:xfrm>
            <a:off x="781050" y="31877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11" name="Line 39"/>
          <p:cNvSpPr>
            <a:spLocks noChangeShapeType="1"/>
          </p:cNvSpPr>
          <p:nvPr/>
        </p:nvSpPr>
        <p:spPr bwMode="auto">
          <a:xfrm>
            <a:off x="781050" y="32766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12" name="AutoShape 40"/>
          <p:cNvSpPr>
            <a:spLocks/>
          </p:cNvSpPr>
          <p:nvPr/>
        </p:nvSpPr>
        <p:spPr bwMode="auto">
          <a:xfrm>
            <a:off x="1920875" y="2587625"/>
            <a:ext cx="76200" cy="685800"/>
          </a:xfrm>
          <a:prstGeom prst="rightBrace">
            <a:avLst>
              <a:gd name="adj1" fmla="val 75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13" name="Text Box 41"/>
          <p:cNvSpPr txBox="1">
            <a:spLocks noChangeArrowheads="1"/>
          </p:cNvSpPr>
          <p:nvPr/>
        </p:nvSpPr>
        <p:spPr bwMode="auto">
          <a:xfrm rot="19800000">
            <a:off x="609600" y="2743200"/>
            <a:ext cx="1235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400" b="1">
                <a:cs typeface="+mn-cs"/>
              </a:rPr>
              <a:t>Bus d</a:t>
            </a:r>
            <a:r>
              <a:rPr lang="ja-JP" altLang="fr-FR" sz="1400" b="1">
                <a:latin typeface="Arial"/>
                <a:cs typeface="+mn-cs"/>
              </a:rPr>
              <a:t>’</a:t>
            </a:r>
            <a:r>
              <a:rPr lang="fr-FR" sz="1400" b="1">
                <a:cs typeface="+mn-cs"/>
              </a:rPr>
              <a:t>Adresses</a:t>
            </a:r>
          </a:p>
          <a:p>
            <a:pPr algn="ctr" eaLnBrk="0" hangingPunct="0">
              <a:defRPr/>
            </a:pPr>
            <a:r>
              <a:rPr lang="fr-FR" sz="1400" b="1">
                <a:cs typeface="+mn-cs"/>
              </a:rPr>
              <a:t>8,16,32, …</a:t>
            </a:r>
          </a:p>
        </p:txBody>
      </p:sp>
      <p:sp>
        <p:nvSpPr>
          <p:cNvPr id="28714" name="Line 42"/>
          <p:cNvSpPr>
            <a:spLocks noChangeShapeType="1"/>
          </p:cNvSpPr>
          <p:nvPr/>
        </p:nvSpPr>
        <p:spPr bwMode="auto">
          <a:xfrm>
            <a:off x="781050" y="385286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15" name="Line 43"/>
          <p:cNvSpPr>
            <a:spLocks noChangeShapeType="1"/>
          </p:cNvSpPr>
          <p:nvPr/>
        </p:nvSpPr>
        <p:spPr bwMode="auto">
          <a:xfrm>
            <a:off x="781050" y="394335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16" name="Line 44"/>
          <p:cNvSpPr>
            <a:spLocks noChangeShapeType="1"/>
          </p:cNvSpPr>
          <p:nvPr/>
        </p:nvSpPr>
        <p:spPr bwMode="auto">
          <a:xfrm>
            <a:off x="781050" y="403225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17" name="Line 45"/>
          <p:cNvSpPr>
            <a:spLocks noChangeShapeType="1"/>
          </p:cNvSpPr>
          <p:nvPr/>
        </p:nvSpPr>
        <p:spPr bwMode="auto">
          <a:xfrm>
            <a:off x="781050" y="4122738"/>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18" name="Line 46"/>
          <p:cNvSpPr>
            <a:spLocks noChangeShapeType="1"/>
          </p:cNvSpPr>
          <p:nvPr/>
        </p:nvSpPr>
        <p:spPr bwMode="auto">
          <a:xfrm>
            <a:off x="781050" y="42132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19" name="Line 47"/>
          <p:cNvSpPr>
            <a:spLocks noChangeShapeType="1"/>
          </p:cNvSpPr>
          <p:nvPr/>
        </p:nvSpPr>
        <p:spPr bwMode="auto">
          <a:xfrm>
            <a:off x="781050" y="4302125"/>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20" name="Line 48"/>
          <p:cNvSpPr>
            <a:spLocks noChangeShapeType="1"/>
          </p:cNvSpPr>
          <p:nvPr/>
        </p:nvSpPr>
        <p:spPr bwMode="auto">
          <a:xfrm>
            <a:off x="781050" y="4392613"/>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21" name="Line 49"/>
          <p:cNvSpPr>
            <a:spLocks noChangeShapeType="1"/>
          </p:cNvSpPr>
          <p:nvPr/>
        </p:nvSpPr>
        <p:spPr bwMode="auto">
          <a:xfrm>
            <a:off x="781050" y="44831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22" name="Line 50"/>
          <p:cNvSpPr>
            <a:spLocks noChangeShapeType="1"/>
          </p:cNvSpPr>
          <p:nvPr/>
        </p:nvSpPr>
        <p:spPr bwMode="auto">
          <a:xfrm>
            <a:off x="781050" y="4572000"/>
            <a:ext cx="1079500" cy="0"/>
          </a:xfrm>
          <a:prstGeom prst="line">
            <a:avLst/>
          </a:prstGeom>
          <a:noFill/>
          <a:ln w="31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723" name="AutoShape 51"/>
          <p:cNvSpPr>
            <a:spLocks/>
          </p:cNvSpPr>
          <p:nvPr/>
        </p:nvSpPr>
        <p:spPr bwMode="auto">
          <a:xfrm>
            <a:off x="1920875" y="3883025"/>
            <a:ext cx="76200" cy="685800"/>
          </a:xfrm>
          <a:prstGeom prst="rightBrace">
            <a:avLst>
              <a:gd name="adj1" fmla="val 75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24" name="Text Box 52"/>
          <p:cNvSpPr txBox="1">
            <a:spLocks noChangeArrowheads="1"/>
          </p:cNvSpPr>
          <p:nvPr/>
        </p:nvSpPr>
        <p:spPr bwMode="auto">
          <a:xfrm rot="19800000">
            <a:off x="609600" y="4038600"/>
            <a:ext cx="1235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400" b="1">
                <a:cs typeface="+mn-cs"/>
              </a:rPr>
              <a:t>Bus de Contrôle</a:t>
            </a:r>
          </a:p>
          <a:p>
            <a:pPr algn="ctr" eaLnBrk="0" hangingPunct="0">
              <a:defRPr/>
            </a:pPr>
            <a:r>
              <a:rPr lang="fr-FR" sz="1400" b="1">
                <a:cs typeface="+mn-cs"/>
              </a:rPr>
              <a:t>8,16,32, …</a:t>
            </a:r>
          </a:p>
        </p:txBody>
      </p:sp>
      <p:cxnSp>
        <p:nvCxnSpPr>
          <p:cNvPr id="28725" name="AutoShape 53"/>
          <p:cNvCxnSpPr>
            <a:cxnSpLocks noChangeShapeType="1"/>
            <a:stCxn id="28685" idx="1"/>
            <a:endCxn id="28747" idx="1"/>
          </p:cNvCxnSpPr>
          <p:nvPr/>
        </p:nvCxnSpPr>
        <p:spPr bwMode="auto">
          <a:xfrm>
            <a:off x="1997075" y="1714500"/>
            <a:ext cx="1354138" cy="1866900"/>
          </a:xfrm>
          <a:prstGeom prst="bentConnector2">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26" name="AutoShape 54"/>
          <p:cNvSpPr>
            <a:spLocks/>
          </p:cNvSpPr>
          <p:nvPr/>
        </p:nvSpPr>
        <p:spPr bwMode="auto">
          <a:xfrm rot="-5400000">
            <a:off x="3200400" y="3276600"/>
            <a:ext cx="304800" cy="2133600"/>
          </a:xfrm>
          <a:prstGeom prst="leftBrace">
            <a:avLst>
              <a:gd name="adj1" fmla="val 5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27" name="Text Box 55"/>
          <p:cNvSpPr txBox="1">
            <a:spLocks noChangeArrowheads="1"/>
          </p:cNvSpPr>
          <p:nvPr/>
        </p:nvSpPr>
        <p:spPr bwMode="auto">
          <a:xfrm>
            <a:off x="2300288" y="3276600"/>
            <a:ext cx="900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en-US" sz="2000">
                <a:cs typeface="+mn-cs"/>
              </a:rPr>
              <a:t>T</a:t>
            </a:r>
            <a:r>
              <a:rPr lang="en-US" sz="2000" baseline="-25000">
                <a:cs typeface="+mn-cs"/>
              </a:rPr>
              <a:t>xmit</a:t>
            </a:r>
            <a:r>
              <a:rPr lang="en-US" sz="2000">
                <a:cs typeface="+mn-cs"/>
              </a:rPr>
              <a:t> Register</a:t>
            </a:r>
          </a:p>
        </p:txBody>
      </p:sp>
      <p:sp>
        <p:nvSpPr>
          <p:cNvPr id="28728" name="Rectangle 56"/>
          <p:cNvSpPr>
            <a:spLocks noChangeArrowheads="1"/>
          </p:cNvSpPr>
          <p:nvPr/>
        </p:nvSpPr>
        <p:spPr bwMode="auto">
          <a:xfrm>
            <a:off x="3581400" y="2819400"/>
            <a:ext cx="1143000" cy="609600"/>
          </a:xfrm>
          <a:prstGeom prst="rect">
            <a:avLst/>
          </a:prstGeom>
          <a:solidFill>
            <a:srgbClr val="EAEAEA"/>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lIns="0" tIns="0" rIns="0" bIns="0" anchor="ctr"/>
          <a:lstStyle/>
          <a:p>
            <a:pPr algn="ctr" eaLnBrk="0" hangingPunct="0">
              <a:defRPr/>
            </a:pPr>
            <a:r>
              <a:rPr lang="en-US" sz="2000">
                <a:cs typeface="+mn-cs"/>
              </a:rPr>
              <a:t>Ctrl Data</a:t>
            </a:r>
          </a:p>
          <a:p>
            <a:pPr algn="ctr" eaLnBrk="0" hangingPunct="0">
              <a:defRPr/>
            </a:pPr>
            <a:r>
              <a:rPr lang="en-US" sz="2000">
                <a:cs typeface="+mn-cs"/>
              </a:rPr>
              <a:t>Register</a:t>
            </a:r>
          </a:p>
        </p:txBody>
      </p:sp>
      <p:sp>
        <p:nvSpPr>
          <p:cNvPr id="28729" name="Rectangle 57"/>
          <p:cNvSpPr>
            <a:spLocks noChangeAspect="1" noChangeArrowheads="1"/>
          </p:cNvSpPr>
          <p:nvPr/>
        </p:nvSpPr>
        <p:spPr bwMode="auto">
          <a:xfrm>
            <a:off x="4013200" y="20780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730" name="Rectangle 58"/>
          <p:cNvSpPr>
            <a:spLocks noChangeAspect="1" noChangeArrowheads="1"/>
          </p:cNvSpPr>
          <p:nvPr/>
        </p:nvSpPr>
        <p:spPr bwMode="auto">
          <a:xfrm>
            <a:off x="4283075" y="2078038"/>
            <a:ext cx="269875" cy="284162"/>
          </a:xfrm>
          <a:prstGeom prst="rect">
            <a:avLst/>
          </a:prstGeom>
          <a:solidFill>
            <a:srgbClr val="B2B2B2"/>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rgbClr val="B2B2B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731" name="Rectangle 59"/>
          <p:cNvSpPr>
            <a:spLocks noChangeAspect="1" noChangeArrowheads="1"/>
          </p:cNvSpPr>
          <p:nvPr/>
        </p:nvSpPr>
        <p:spPr bwMode="auto">
          <a:xfrm>
            <a:off x="4552950" y="20780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732" name="Rectangle 60"/>
          <p:cNvSpPr>
            <a:spLocks noChangeAspect="1" noChangeArrowheads="1"/>
          </p:cNvSpPr>
          <p:nvPr/>
        </p:nvSpPr>
        <p:spPr bwMode="auto">
          <a:xfrm>
            <a:off x="4822825" y="20780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733" name="Rectangle 61"/>
          <p:cNvSpPr>
            <a:spLocks noChangeAspect="1" noChangeArrowheads="1"/>
          </p:cNvSpPr>
          <p:nvPr/>
        </p:nvSpPr>
        <p:spPr bwMode="auto">
          <a:xfrm>
            <a:off x="5092700" y="20780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734" name="Rectangle 62"/>
          <p:cNvSpPr>
            <a:spLocks noChangeAspect="1" noChangeArrowheads="1"/>
          </p:cNvSpPr>
          <p:nvPr/>
        </p:nvSpPr>
        <p:spPr bwMode="auto">
          <a:xfrm>
            <a:off x="5362575" y="20780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735" name="Rectangle 63"/>
          <p:cNvSpPr>
            <a:spLocks noChangeAspect="1" noChangeArrowheads="1"/>
          </p:cNvSpPr>
          <p:nvPr/>
        </p:nvSpPr>
        <p:spPr bwMode="auto">
          <a:xfrm>
            <a:off x="5632450" y="2078038"/>
            <a:ext cx="269875" cy="284162"/>
          </a:xfrm>
          <a:prstGeom prst="rect">
            <a:avLst/>
          </a:prstGeom>
          <a:solidFill>
            <a:schemeClr val="folHlink"/>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736" name="Rectangle 64"/>
          <p:cNvSpPr>
            <a:spLocks noChangeAspect="1" noChangeArrowheads="1"/>
          </p:cNvSpPr>
          <p:nvPr/>
        </p:nvSpPr>
        <p:spPr bwMode="auto">
          <a:xfrm>
            <a:off x="5902325" y="2078038"/>
            <a:ext cx="269875" cy="284162"/>
          </a:xfrm>
          <a:prstGeom prst="rect">
            <a:avLst/>
          </a:prstGeom>
          <a:solidFill>
            <a:srgbClr val="B2B2B2"/>
          </a:solidFill>
          <a:ln w="9525">
            <a:miter lim="800000"/>
            <a:headEnd/>
            <a:tailEnd/>
          </a:ln>
          <a:effectLst/>
          <a:scene3d>
            <a:camera prst="legacyObliqueTopRight"/>
            <a:lightRig rig="legacyFlat3" dir="b"/>
          </a:scene3d>
          <a:sp3d extrusionH="277800" prstMaterial="legacyMatte">
            <a:bevelT w="13500" h="13500" prst="angle"/>
            <a:bevelB w="13500" h="13500" prst="angle"/>
            <a:extrusionClr>
              <a:srgbClr val="B2B2B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flatTx/>
          </a:bodyPr>
          <a:lstStyle/>
          <a:p>
            <a:pPr algn="ctr" eaLnBrk="0" hangingPunct="0">
              <a:defRPr/>
            </a:pPr>
            <a:r>
              <a:rPr lang="fr-FR" sz="1800" b="1">
                <a:cs typeface="+mn-cs"/>
              </a:rPr>
              <a:t>0</a:t>
            </a:r>
          </a:p>
        </p:txBody>
      </p:sp>
      <p:sp>
        <p:nvSpPr>
          <p:cNvPr id="28737" name="Text Box 65"/>
          <p:cNvSpPr txBox="1">
            <a:spLocks noChangeArrowheads="1"/>
          </p:cNvSpPr>
          <p:nvPr/>
        </p:nvSpPr>
        <p:spPr bwMode="auto">
          <a:xfrm>
            <a:off x="6248400" y="1676400"/>
            <a:ext cx="900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en-US" sz="2000">
                <a:cs typeface="+mn-cs"/>
              </a:rPr>
              <a:t>R</a:t>
            </a:r>
            <a:r>
              <a:rPr lang="en-US" sz="2000" baseline="-25000">
                <a:cs typeface="+mn-cs"/>
              </a:rPr>
              <a:t>xmit </a:t>
            </a:r>
            <a:r>
              <a:rPr lang="en-US" sz="2000">
                <a:cs typeface="+mn-cs"/>
              </a:rPr>
              <a:t>Register</a:t>
            </a:r>
          </a:p>
        </p:txBody>
      </p:sp>
      <p:cxnSp>
        <p:nvCxnSpPr>
          <p:cNvPr id="28738" name="AutoShape 66"/>
          <p:cNvCxnSpPr>
            <a:cxnSpLocks noChangeShapeType="1"/>
            <a:stCxn id="28748" idx="1"/>
            <a:endCxn id="28685" idx="1"/>
          </p:cNvCxnSpPr>
          <p:nvPr/>
        </p:nvCxnSpPr>
        <p:spPr bwMode="auto">
          <a:xfrm rot="5400000" flipH="1">
            <a:off x="3531394" y="180181"/>
            <a:ext cx="38100" cy="3106738"/>
          </a:xfrm>
          <a:prstGeom prst="bentConnector2">
            <a:avLst/>
          </a:prstGeom>
          <a:noFill/>
          <a:ln w="12700" cap="sq">
            <a:solidFill>
              <a:srgbClr val="FF33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39" name="AutoShape 67"/>
          <p:cNvSpPr>
            <a:spLocks noChangeArrowheads="1"/>
          </p:cNvSpPr>
          <p:nvPr/>
        </p:nvSpPr>
        <p:spPr bwMode="auto">
          <a:xfrm>
            <a:off x="7162800" y="2590800"/>
            <a:ext cx="533400" cy="762000"/>
          </a:xfrm>
          <a:prstGeom prst="leftRightArrowCallout">
            <a:avLst>
              <a:gd name="adj1" fmla="val 35714"/>
              <a:gd name="adj2" fmla="val 35714"/>
              <a:gd name="adj3" fmla="val 12500"/>
              <a:gd name="adj4" fmla="val 50000"/>
            </a:avLst>
          </a:prstGeom>
          <a:gradFill rotWithShape="0">
            <a:gsLst>
              <a:gs pos="0">
                <a:srgbClr val="DDDDDD">
                  <a:gamma/>
                  <a:shade val="46275"/>
                  <a:invGamma/>
                </a:srgbClr>
              </a:gs>
              <a:gs pos="50000">
                <a:srgbClr val="DDDDDD"/>
              </a:gs>
              <a:gs pos="100000">
                <a:srgbClr val="DDDDDD">
                  <a:gamma/>
                  <a:shade val="46275"/>
                  <a:invGamma/>
                </a:srgbClr>
              </a:gs>
            </a:gsLst>
            <a:lin ang="0" scaled="1"/>
          </a:gra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anchor="ctr"/>
          <a:lstStyle/>
          <a:p>
            <a:pPr>
              <a:defRPr/>
            </a:pPr>
            <a:endParaRPr lang="en-US">
              <a:cs typeface="+mn-cs"/>
            </a:endParaRPr>
          </a:p>
        </p:txBody>
      </p:sp>
      <p:cxnSp>
        <p:nvCxnSpPr>
          <p:cNvPr id="28740" name="AutoShape 68"/>
          <p:cNvCxnSpPr>
            <a:cxnSpLocks noChangeShapeType="1"/>
            <a:stCxn id="28726" idx="1"/>
            <a:endCxn id="28739" idx="1"/>
          </p:cNvCxnSpPr>
          <p:nvPr/>
        </p:nvCxnSpPr>
        <p:spPr bwMode="auto">
          <a:xfrm rot="5400000" flipH="1" flipV="1">
            <a:off x="4495800" y="1827213"/>
            <a:ext cx="1522413" cy="3811587"/>
          </a:xfrm>
          <a:prstGeom prst="bentConnector4">
            <a:avLst>
              <a:gd name="adj1" fmla="val 519"/>
              <a:gd name="adj2" fmla="val 64014"/>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41" name="AutoShape 69"/>
          <p:cNvCxnSpPr>
            <a:cxnSpLocks noChangeShapeType="1"/>
            <a:stCxn id="28739" idx="1"/>
            <a:endCxn id="28749" idx="1"/>
          </p:cNvCxnSpPr>
          <p:nvPr/>
        </p:nvCxnSpPr>
        <p:spPr bwMode="auto">
          <a:xfrm rot="10800000">
            <a:off x="5103813" y="2665413"/>
            <a:ext cx="2058987" cy="306387"/>
          </a:xfrm>
          <a:prstGeom prst="bentConnector2">
            <a:avLst/>
          </a:prstGeom>
          <a:noFill/>
          <a:ln w="12700" cap="sq">
            <a:solidFill>
              <a:srgbClr val="FF33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42" name="AutoShape 70"/>
          <p:cNvCxnSpPr>
            <a:cxnSpLocks noChangeShapeType="1"/>
            <a:stCxn id="28747" idx="1"/>
            <a:endCxn id="28728" idx="2"/>
          </p:cNvCxnSpPr>
          <p:nvPr/>
        </p:nvCxnSpPr>
        <p:spPr bwMode="auto">
          <a:xfrm rot="16200000">
            <a:off x="3675857" y="3104356"/>
            <a:ext cx="152400" cy="801687"/>
          </a:xfrm>
          <a:prstGeom prst="bentConnector3">
            <a:avLst>
              <a:gd name="adj1" fmla="val 50000"/>
            </a:avLst>
          </a:prstGeom>
          <a:noFill/>
          <a:ln w="12700" cap="rnd">
            <a:solidFill>
              <a:srgbClr val="9999FF"/>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43" name="Text Box 71"/>
          <p:cNvSpPr txBox="1">
            <a:spLocks noChangeArrowheads="1"/>
          </p:cNvSpPr>
          <p:nvPr/>
        </p:nvSpPr>
        <p:spPr bwMode="auto">
          <a:xfrm>
            <a:off x="7620000" y="685800"/>
            <a:ext cx="1187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2000">
                <a:cs typeface="+mn-cs"/>
              </a:rPr>
              <a:t>Connecteur d</a:t>
            </a:r>
            <a:r>
              <a:rPr lang="ja-JP" altLang="fr-FR" sz="2000">
                <a:latin typeface="Arial"/>
                <a:cs typeface="+mn-cs"/>
              </a:rPr>
              <a:t>’</a:t>
            </a:r>
            <a:r>
              <a:rPr lang="fr-FR" sz="2000">
                <a:cs typeface="+mn-cs"/>
              </a:rPr>
              <a:t>interface</a:t>
            </a:r>
          </a:p>
        </p:txBody>
      </p:sp>
      <p:cxnSp>
        <p:nvCxnSpPr>
          <p:cNvPr id="28744" name="AutoShape 72"/>
          <p:cNvCxnSpPr>
            <a:cxnSpLocks noChangeShapeType="1"/>
            <a:stCxn id="28743" idx="2"/>
            <a:endCxn id="28739" idx="0"/>
          </p:cNvCxnSpPr>
          <p:nvPr/>
        </p:nvCxnSpPr>
        <p:spPr bwMode="auto">
          <a:xfrm flipH="1">
            <a:off x="7429500" y="1295400"/>
            <a:ext cx="784225" cy="1295400"/>
          </a:xfrm>
          <a:prstGeom prst="straightConnector1">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45" name="AutoShape 73"/>
          <p:cNvCxnSpPr>
            <a:cxnSpLocks noChangeShapeType="1"/>
            <a:stCxn id="28739" idx="3"/>
          </p:cNvCxnSpPr>
          <p:nvPr/>
        </p:nvCxnSpPr>
        <p:spPr bwMode="auto">
          <a:xfrm>
            <a:off x="7696200" y="2971800"/>
            <a:ext cx="1066800" cy="0"/>
          </a:xfrm>
          <a:prstGeom prst="straightConnector1">
            <a:avLst/>
          </a:prstGeom>
          <a:noFill/>
          <a:ln w="28575" cap="sq">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46" name="Text Box 74"/>
          <p:cNvSpPr txBox="1">
            <a:spLocks noChangeArrowheads="1"/>
          </p:cNvSpPr>
          <p:nvPr/>
        </p:nvSpPr>
        <p:spPr bwMode="auto">
          <a:xfrm>
            <a:off x="8153400" y="1752600"/>
            <a:ext cx="228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2000">
                <a:cs typeface="+mn-cs"/>
              </a:rPr>
              <a:t>b</a:t>
            </a:r>
            <a:r>
              <a:rPr lang="fr-FR" sz="2000" baseline="-25000">
                <a:cs typeface="+mn-cs"/>
              </a:rPr>
              <a:t>7</a:t>
            </a:r>
          </a:p>
          <a:p>
            <a:pPr eaLnBrk="0" hangingPunct="0">
              <a:defRPr/>
            </a:pPr>
            <a:r>
              <a:rPr lang="fr-FR" sz="2000">
                <a:cs typeface="+mn-cs"/>
              </a:rPr>
              <a:t>b</a:t>
            </a:r>
            <a:r>
              <a:rPr lang="fr-FR" sz="2000" baseline="-25000">
                <a:cs typeface="+mn-cs"/>
              </a:rPr>
              <a:t>6</a:t>
            </a:r>
          </a:p>
          <a:p>
            <a:pPr eaLnBrk="0" hangingPunct="0">
              <a:defRPr/>
            </a:pPr>
            <a:r>
              <a:rPr lang="fr-FR" sz="2000">
                <a:cs typeface="+mn-cs"/>
              </a:rPr>
              <a:t>b</a:t>
            </a:r>
            <a:r>
              <a:rPr lang="fr-FR" sz="2000" baseline="-25000">
                <a:cs typeface="+mn-cs"/>
              </a:rPr>
              <a:t>5</a:t>
            </a:r>
          </a:p>
          <a:p>
            <a:pPr eaLnBrk="0" hangingPunct="0">
              <a:defRPr/>
            </a:pPr>
            <a:r>
              <a:rPr lang="fr-FR" sz="2000">
                <a:cs typeface="+mn-cs"/>
              </a:rPr>
              <a:t>b</a:t>
            </a:r>
            <a:r>
              <a:rPr lang="fr-FR" sz="2000" baseline="-25000">
                <a:cs typeface="+mn-cs"/>
              </a:rPr>
              <a:t>4</a:t>
            </a:r>
          </a:p>
          <a:p>
            <a:pPr eaLnBrk="0" hangingPunct="0">
              <a:defRPr/>
            </a:pPr>
            <a:r>
              <a:rPr lang="fr-FR" sz="2000">
                <a:cs typeface="+mn-cs"/>
              </a:rPr>
              <a:t>b</a:t>
            </a:r>
            <a:r>
              <a:rPr lang="fr-FR" sz="2000" baseline="-25000">
                <a:cs typeface="+mn-cs"/>
              </a:rPr>
              <a:t>3</a:t>
            </a:r>
          </a:p>
          <a:p>
            <a:pPr eaLnBrk="0" hangingPunct="0">
              <a:defRPr/>
            </a:pPr>
            <a:r>
              <a:rPr lang="fr-FR" sz="2000">
                <a:cs typeface="+mn-cs"/>
              </a:rPr>
              <a:t>b</a:t>
            </a:r>
            <a:r>
              <a:rPr lang="fr-FR" sz="2000" baseline="-25000">
                <a:cs typeface="+mn-cs"/>
              </a:rPr>
              <a:t>2</a:t>
            </a:r>
          </a:p>
          <a:p>
            <a:pPr eaLnBrk="0" hangingPunct="0">
              <a:defRPr/>
            </a:pPr>
            <a:r>
              <a:rPr lang="fr-FR" sz="2000">
                <a:cs typeface="+mn-cs"/>
              </a:rPr>
              <a:t>b</a:t>
            </a:r>
            <a:r>
              <a:rPr lang="fr-FR" sz="2000" baseline="-25000">
                <a:cs typeface="+mn-cs"/>
              </a:rPr>
              <a:t>1</a:t>
            </a:r>
          </a:p>
          <a:p>
            <a:pPr eaLnBrk="0" hangingPunct="0">
              <a:defRPr/>
            </a:pPr>
            <a:r>
              <a:rPr lang="fr-FR" sz="2000">
                <a:cs typeface="+mn-cs"/>
              </a:rPr>
              <a:t>b</a:t>
            </a:r>
            <a:r>
              <a:rPr lang="fr-FR" sz="2000" baseline="-25000">
                <a:cs typeface="+mn-cs"/>
              </a:rPr>
              <a:t>0</a:t>
            </a:r>
          </a:p>
        </p:txBody>
      </p:sp>
      <p:sp>
        <p:nvSpPr>
          <p:cNvPr id="28747" name="AutoShape 75"/>
          <p:cNvSpPr>
            <a:spLocks/>
          </p:cNvSpPr>
          <p:nvPr/>
        </p:nvSpPr>
        <p:spPr bwMode="auto">
          <a:xfrm rot="5400000" flipV="1">
            <a:off x="3200400" y="2667000"/>
            <a:ext cx="304800" cy="2133600"/>
          </a:xfrm>
          <a:prstGeom prst="leftBrace">
            <a:avLst>
              <a:gd name="adj1" fmla="val 5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48" name="AutoShape 76"/>
          <p:cNvSpPr>
            <a:spLocks/>
          </p:cNvSpPr>
          <p:nvPr/>
        </p:nvSpPr>
        <p:spPr bwMode="auto">
          <a:xfrm rot="5400000" flipV="1">
            <a:off x="4953000" y="838200"/>
            <a:ext cx="304800" cy="2133600"/>
          </a:xfrm>
          <a:prstGeom prst="leftBrace">
            <a:avLst>
              <a:gd name="adj1" fmla="val 5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49" name="AutoShape 77"/>
          <p:cNvSpPr>
            <a:spLocks/>
          </p:cNvSpPr>
          <p:nvPr/>
        </p:nvSpPr>
        <p:spPr bwMode="auto">
          <a:xfrm rot="-5400000">
            <a:off x="4953000" y="1447800"/>
            <a:ext cx="304800" cy="2133600"/>
          </a:xfrm>
          <a:prstGeom prst="leftBrace">
            <a:avLst>
              <a:gd name="adj1" fmla="val 58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28750" name="AutoShape 78"/>
          <p:cNvCxnSpPr>
            <a:cxnSpLocks noChangeShapeType="1"/>
            <a:stCxn id="28728" idx="0"/>
            <a:endCxn id="28749" idx="1"/>
          </p:cNvCxnSpPr>
          <p:nvPr/>
        </p:nvCxnSpPr>
        <p:spPr bwMode="auto">
          <a:xfrm flipV="1">
            <a:off x="4152900" y="2665413"/>
            <a:ext cx="950913" cy="153987"/>
          </a:xfrm>
          <a:prstGeom prst="straightConnector1">
            <a:avLst/>
          </a:prstGeom>
          <a:noFill/>
          <a:ln w="12700" cap="rnd">
            <a:solidFill>
              <a:srgbClr val="FF3300"/>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51" name="Text Box 79"/>
          <p:cNvSpPr txBox="1">
            <a:spLocks noChangeArrowheads="1"/>
          </p:cNvSpPr>
          <p:nvPr/>
        </p:nvSpPr>
        <p:spPr bwMode="auto">
          <a:xfrm>
            <a:off x="6638925" y="4876800"/>
            <a:ext cx="152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2000">
                <a:cs typeface="+mn-cs"/>
              </a:rPr>
              <a:t>Autant des fils que des bits</a:t>
            </a:r>
          </a:p>
        </p:txBody>
      </p:sp>
      <p:cxnSp>
        <p:nvCxnSpPr>
          <p:cNvPr id="28752" name="AutoShape 80"/>
          <p:cNvCxnSpPr>
            <a:cxnSpLocks noChangeShapeType="1"/>
            <a:stCxn id="28751" idx="0"/>
            <a:endCxn id="28739" idx="3"/>
          </p:cNvCxnSpPr>
          <p:nvPr/>
        </p:nvCxnSpPr>
        <p:spPr bwMode="auto">
          <a:xfrm flipV="1">
            <a:off x="7400925" y="2971800"/>
            <a:ext cx="295275" cy="190500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53" name="Text Box 81"/>
          <p:cNvSpPr txBox="1">
            <a:spLocks noChangeArrowheads="1"/>
          </p:cNvSpPr>
          <p:nvPr/>
        </p:nvSpPr>
        <p:spPr bwMode="auto">
          <a:xfrm>
            <a:off x="6638925" y="5486400"/>
            <a:ext cx="2428875"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36000" tIns="36000" rIns="36000" bIns="36000" anchor="ctr">
            <a:spAutoFit/>
          </a:bodyPr>
          <a:lstStyle/>
          <a:p>
            <a:pPr eaLnBrk="0" hangingPunct="0">
              <a:buFontTx/>
              <a:buChar char="•"/>
              <a:defRPr/>
            </a:pPr>
            <a:r>
              <a:rPr lang="fr-FR" sz="1600">
                <a:cs typeface="+mn-cs"/>
              </a:rPr>
              <a:t>Directionnelle</a:t>
            </a:r>
          </a:p>
          <a:p>
            <a:pPr eaLnBrk="0" hangingPunct="0">
              <a:buFontTx/>
              <a:buChar char="•"/>
              <a:defRPr/>
            </a:pPr>
            <a:r>
              <a:rPr lang="fr-FR" sz="1600">
                <a:cs typeface="+mn-cs"/>
              </a:rPr>
              <a:t>Transmission Différentielle</a:t>
            </a:r>
          </a:p>
          <a:p>
            <a:pPr eaLnBrk="0" hangingPunct="0">
              <a:buFontTx/>
              <a:buChar char="•"/>
              <a:defRPr/>
            </a:pPr>
            <a:r>
              <a:rPr lang="fr-FR" sz="1600">
                <a:cs typeface="+mn-cs"/>
              </a:rPr>
              <a:t>Signalisation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quarter" idx="10"/>
          </p:nvPr>
        </p:nvSpPr>
        <p:spPr/>
        <p:txBody>
          <a:bodyPr/>
          <a:lstStyle/>
          <a:p>
            <a:pPr>
              <a:defRPr/>
            </a:pPr>
            <a:r>
              <a:rPr lang="fr-FR"/>
              <a:t>© </a:t>
            </a:r>
            <a:fld id="{19E3791A-C57C-6A49-B133-FC15A43490C8}" type="datetime1">
              <a:rPr lang="en-US" smtClean="0"/>
              <a:pPr>
                <a:defRPr/>
              </a:pPr>
              <a:t>23/03/17</a:t>
            </a:fld>
            <a:r>
              <a:rPr lang="fr-FR" smtClean="0"/>
              <a:t>,</a:t>
            </a:r>
            <a:endParaRPr lang="fr-FR"/>
          </a:p>
        </p:txBody>
      </p:sp>
      <p:sp>
        <p:nvSpPr>
          <p:cNvPr id="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9" name="Slide Number Placeholder 4"/>
          <p:cNvSpPr>
            <a:spLocks noGrp="1"/>
          </p:cNvSpPr>
          <p:nvPr>
            <p:ph type="sldNum" sz="quarter" idx="12"/>
          </p:nvPr>
        </p:nvSpPr>
        <p:spPr/>
        <p:txBody>
          <a:bodyPr/>
          <a:lstStyle/>
          <a:p>
            <a:pPr>
              <a:defRPr/>
            </a:pPr>
            <a:fld id="{661EF785-37B8-024D-A2B8-C7E06745DC3E}" type="slidenum">
              <a:rPr lang="fr-FR"/>
              <a:pPr>
                <a:defRPr/>
              </a:pPr>
              <a:t>29</a:t>
            </a:fld>
            <a:endParaRPr lang="fr-FR"/>
          </a:p>
        </p:txBody>
      </p:sp>
      <p:sp>
        <p:nvSpPr>
          <p:cNvPr id="41986"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Bande Passante (Hz)</a:t>
            </a:r>
            <a:endParaRPr lang="fr-FR" sz="4000" i="1" baseline="-25000" smtClean="0">
              <a:solidFill>
                <a:schemeClr val="tx1"/>
              </a:solidFill>
              <a:cs typeface="+mj-cs"/>
            </a:endParaRPr>
          </a:p>
        </p:txBody>
      </p:sp>
      <p:sp>
        <p:nvSpPr>
          <p:cNvPr id="41987" name="Text Box 3"/>
          <p:cNvSpPr txBox="1">
            <a:spLocks noChangeAspect="1" noChangeArrowheads="1"/>
          </p:cNvSpPr>
          <p:nvPr/>
        </p:nvSpPr>
        <p:spPr bwMode="auto">
          <a:xfrm>
            <a:off x="539750" y="1312863"/>
            <a:ext cx="8277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Caractéristique de tout support de transmission. C</a:t>
            </a:r>
            <a:r>
              <a:rPr lang="ja-JP" altLang="fr-FR" sz="2000">
                <a:latin typeface="Arial"/>
                <a:cs typeface="Times New Roman" charset="0"/>
              </a:rPr>
              <a:t>’</a:t>
            </a:r>
            <a:r>
              <a:rPr lang="fr-FR" sz="2000">
                <a:cs typeface="Times New Roman" charset="0"/>
              </a:rPr>
              <a:t>est la bande des fréquences dans laquelle les signaux sont correctement émis/reçus.</a:t>
            </a:r>
            <a:endParaRPr lang="fr-FR" sz="2000">
              <a:cs typeface="+mn-cs"/>
            </a:endParaRPr>
          </a:p>
        </p:txBody>
      </p:sp>
      <p:graphicFrame>
        <p:nvGraphicFramePr>
          <p:cNvPr id="45062" name="Object 4"/>
          <p:cNvGraphicFramePr>
            <a:graphicFrameLocks/>
          </p:cNvGraphicFramePr>
          <p:nvPr/>
        </p:nvGraphicFramePr>
        <p:xfrm>
          <a:off x="3352800" y="2098675"/>
          <a:ext cx="2286000" cy="492125"/>
        </p:xfrm>
        <a:graphic>
          <a:graphicData uri="http://schemas.openxmlformats.org/presentationml/2006/ole">
            <mc:AlternateContent xmlns:mc="http://schemas.openxmlformats.org/markup-compatibility/2006">
              <mc:Choice xmlns:v="urn:schemas-microsoft-com:vml" Requires="v">
                <p:oleObj spid="_x0000_s45065" name="Equation" r:id="rId3" imgW="1104900" imgH="241300" progId="Equation.3">
                  <p:embed/>
                </p:oleObj>
              </mc:Choice>
              <mc:Fallback>
                <p:oleObj name="Equation" r:id="rId3" imgW="1104900" imgH="2413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098675"/>
                        <a:ext cx="22860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1989" name="Text Box 5"/>
          <p:cNvSpPr txBox="1">
            <a:spLocks noChangeAspect="1" noChangeArrowheads="1"/>
          </p:cNvSpPr>
          <p:nvPr/>
        </p:nvSpPr>
        <p:spPr bwMode="auto">
          <a:xfrm>
            <a:off x="539750" y="2752725"/>
            <a:ext cx="8277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i="1">
                <a:cs typeface="Times New Roman" charset="0"/>
              </a:rPr>
              <a:t>L</a:t>
            </a:r>
            <a:r>
              <a:rPr lang="ja-JP" altLang="fr-FR" sz="2000" i="1">
                <a:latin typeface="Arial"/>
                <a:cs typeface="Times New Roman" charset="0"/>
              </a:rPr>
              <a:t>’</a:t>
            </a:r>
            <a:r>
              <a:rPr lang="fr-FR" sz="2000" i="1">
                <a:cs typeface="Times New Roman" charset="0"/>
              </a:rPr>
              <a:t>atmosphère élimine les UV</a:t>
            </a:r>
          </a:p>
          <a:p>
            <a:pPr algn="just" eaLnBrk="0" hangingPunct="0">
              <a:defRPr/>
            </a:pPr>
            <a:r>
              <a:rPr lang="fr-FR" sz="2000" i="1">
                <a:cs typeface="Times New Roman" charset="0"/>
              </a:rPr>
              <a:t>L</a:t>
            </a:r>
            <a:r>
              <a:rPr lang="ja-JP" altLang="fr-FR" sz="2000" i="1">
                <a:latin typeface="Arial"/>
                <a:cs typeface="Times New Roman" charset="0"/>
              </a:rPr>
              <a:t>’</a:t>
            </a:r>
            <a:r>
              <a:rPr lang="fr-FR" sz="2000" i="1">
                <a:cs typeface="Times New Roman" charset="0"/>
              </a:rPr>
              <a:t>oreille humain est sensible dans la bande des fréquences 15-15000 Hz</a:t>
            </a:r>
          </a:p>
        </p:txBody>
      </p:sp>
      <p:sp>
        <p:nvSpPr>
          <p:cNvPr id="41990" name="Text Box 6"/>
          <p:cNvSpPr txBox="1">
            <a:spLocks noChangeAspect="1" noChangeArrowheads="1"/>
          </p:cNvSpPr>
          <p:nvPr/>
        </p:nvSpPr>
        <p:spPr bwMode="auto">
          <a:xfrm>
            <a:off x="609600" y="3733800"/>
            <a:ext cx="8277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Hertz</a:t>
            </a:r>
            <a:r>
              <a:rPr lang="fr-FR" sz="2000">
                <a:cs typeface="Times New Roman" charset="0"/>
              </a:rPr>
              <a:t> </a:t>
            </a:r>
            <a:r>
              <a:rPr lang="fr-FR" sz="2000">
                <a:cs typeface="Times New Roman" charset="0"/>
                <a:sym typeface="Wingdings" charset="0"/>
              </a:rPr>
              <a:t> </a:t>
            </a:r>
            <a:r>
              <a:rPr lang="fr-FR" sz="2000">
                <a:cs typeface="Times New Roman" charset="0"/>
              </a:rPr>
              <a:t>La fréquences d</a:t>
            </a:r>
            <a:r>
              <a:rPr lang="ja-JP" altLang="fr-FR" sz="2000">
                <a:latin typeface="Arial"/>
                <a:cs typeface="Times New Roman" charset="0"/>
              </a:rPr>
              <a:t>’</a:t>
            </a:r>
            <a:r>
              <a:rPr lang="fr-FR" sz="2000">
                <a:cs typeface="Times New Roman" charset="0"/>
              </a:rPr>
              <a:t>un signal est le nombre des périodes (ou d</a:t>
            </a:r>
            <a:r>
              <a:rPr lang="ja-JP" altLang="fr-FR" sz="2000">
                <a:latin typeface="Arial"/>
                <a:cs typeface="Times New Roman" charset="0"/>
              </a:rPr>
              <a:t>’</a:t>
            </a:r>
            <a:r>
              <a:rPr lang="fr-FR" sz="2000">
                <a:cs typeface="Times New Roman" charset="0"/>
              </a:rPr>
              <a:t>oscillations) par seconde. Elle s</a:t>
            </a:r>
            <a:r>
              <a:rPr lang="ja-JP" altLang="fr-FR" sz="2000">
                <a:latin typeface="Arial"/>
                <a:cs typeface="Times New Roman" charset="0"/>
              </a:rPr>
              <a:t>’</a:t>
            </a:r>
            <a:r>
              <a:rPr lang="fr-FR" sz="2000">
                <a:cs typeface="Times New Roman" charset="0"/>
              </a:rPr>
              <a:t>exprime en Hz, kHz, MHz, GHz, …</a:t>
            </a:r>
            <a:endParaRPr lang="fr-FR" sz="2000">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r>
              <a:rPr lang="fr-FR"/>
              <a:t>© </a:t>
            </a:r>
            <a:fld id="{6AEDB816-115D-7940-BF56-71D3A9A26C59}" type="datetime1">
              <a:rPr lang="en-US" smtClean="0"/>
              <a:pPr>
                <a:defRPr/>
              </a:pPr>
              <a:t>23/03/17</a:t>
            </a:fld>
            <a:r>
              <a:rPr lang="fr-FR" smtClean="0"/>
              <a:t>,</a:t>
            </a:r>
            <a:endParaRPr lang="fr-FR"/>
          </a:p>
        </p:txBody>
      </p:sp>
      <p:sp>
        <p:nvSpPr>
          <p:cNvPr id="9" name="Footer Placeholder 4"/>
          <p:cNvSpPr>
            <a:spLocks noGrp="1"/>
          </p:cNvSpPr>
          <p:nvPr>
            <p:ph type="ftr" sz="quarter" idx="11"/>
          </p:nvPr>
        </p:nvSpPr>
        <p:spPr/>
        <p:txBody>
          <a:bodyPr/>
          <a:lstStyle/>
          <a:p>
            <a:pPr>
              <a:defRPr/>
            </a:pPr>
            <a:r>
              <a:rPr lang="fr-FR"/>
              <a:t>Georgios Arhodakis - Université Paris 8</a:t>
            </a:r>
            <a:endParaRPr lang="fr-FR"/>
          </a:p>
        </p:txBody>
      </p:sp>
      <p:sp>
        <p:nvSpPr>
          <p:cNvPr id="10" name="Slide Number Placeholder 5"/>
          <p:cNvSpPr>
            <a:spLocks noGrp="1"/>
          </p:cNvSpPr>
          <p:nvPr>
            <p:ph type="sldNum" sz="quarter" idx="12"/>
          </p:nvPr>
        </p:nvSpPr>
        <p:spPr/>
        <p:txBody>
          <a:bodyPr/>
          <a:lstStyle/>
          <a:p>
            <a:pPr>
              <a:defRPr/>
            </a:pPr>
            <a:fld id="{731F83AB-634B-9745-9AD9-F2D8635FCC7F}" type="slidenum">
              <a:rPr lang="fr-FR"/>
              <a:pPr>
                <a:defRPr/>
              </a:pPr>
              <a:t>3</a:t>
            </a:fld>
            <a:endParaRPr lang="fr-FR"/>
          </a:p>
        </p:txBody>
      </p:sp>
      <p:sp>
        <p:nvSpPr>
          <p:cNvPr id="307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Historique</a:t>
            </a:r>
          </a:p>
        </p:txBody>
      </p:sp>
      <p:sp>
        <p:nvSpPr>
          <p:cNvPr id="3075" name="Rectangle 3"/>
          <p:cNvSpPr>
            <a:spLocks noGrp="1" noChangeArrowheads="1"/>
          </p:cNvSpPr>
          <p:nvPr>
            <p:ph type="body" idx="1"/>
          </p:nvPr>
        </p:nvSpPr>
        <p:spPr>
          <a:xfrm>
            <a:off x="609600" y="1003300"/>
            <a:ext cx="4343400" cy="3951288"/>
          </a:xfrm>
        </p:spPr>
        <p:txBody>
          <a:bodyPr lIns="43200" tIns="21600" rIns="43200" bIns="21600" anchor="ctr">
            <a:spAutoFit/>
          </a:bodyPr>
          <a:lstStyle/>
          <a:p>
            <a:pPr eaLnBrk="1" hangingPunct="1">
              <a:defRPr/>
            </a:pPr>
            <a:r>
              <a:rPr lang="fr-FR" sz="1800" smtClean="0">
                <a:cs typeface="+mn-cs"/>
              </a:rPr>
              <a:t>1865 Télégraphe (S.B. Morse)</a:t>
            </a:r>
          </a:p>
          <a:p>
            <a:pPr eaLnBrk="1" hangingPunct="1">
              <a:defRPr/>
            </a:pPr>
            <a:r>
              <a:rPr lang="fr-FR" sz="1800" smtClean="0">
                <a:cs typeface="+mn-cs"/>
              </a:rPr>
              <a:t>1876 Téléphone (Graham Bell)</a:t>
            </a:r>
          </a:p>
          <a:p>
            <a:pPr eaLnBrk="1" hangingPunct="1">
              <a:defRPr/>
            </a:pPr>
            <a:r>
              <a:rPr lang="fr-FR" sz="1800" smtClean="0">
                <a:cs typeface="+mn-cs"/>
              </a:rPr>
              <a:t>1930 Télévision (principes)</a:t>
            </a:r>
          </a:p>
          <a:p>
            <a:pPr eaLnBrk="1" hangingPunct="1">
              <a:defRPr/>
            </a:pPr>
            <a:r>
              <a:rPr lang="fr-FR" sz="1800" smtClean="0">
                <a:cs typeface="+mn-cs"/>
              </a:rPr>
              <a:t>1963 Télex, liaisons spécialisées</a:t>
            </a:r>
          </a:p>
          <a:p>
            <a:pPr eaLnBrk="1" hangingPunct="1">
              <a:defRPr/>
            </a:pPr>
            <a:r>
              <a:rPr lang="fr-FR" sz="1800" smtClean="0">
                <a:cs typeface="+mn-cs"/>
              </a:rPr>
              <a:t>1964 Transmission de données sur RTC</a:t>
            </a:r>
          </a:p>
          <a:p>
            <a:pPr eaLnBrk="1" hangingPunct="1">
              <a:defRPr/>
            </a:pPr>
            <a:r>
              <a:rPr lang="fr-FR" sz="1800" smtClean="0">
                <a:cs typeface="+mn-cs"/>
              </a:rPr>
              <a:t>1969 Internet</a:t>
            </a:r>
          </a:p>
          <a:p>
            <a:pPr eaLnBrk="1" hangingPunct="1">
              <a:defRPr/>
            </a:pPr>
            <a:r>
              <a:rPr lang="fr-FR" sz="1800" smtClean="0">
                <a:cs typeface="+mn-cs"/>
              </a:rPr>
              <a:t>1970 Réseaux locaux</a:t>
            </a:r>
          </a:p>
          <a:p>
            <a:pPr eaLnBrk="1" hangingPunct="1">
              <a:defRPr/>
            </a:pPr>
            <a:r>
              <a:rPr lang="fr-FR" sz="1800" smtClean="0">
                <a:cs typeface="+mn-cs"/>
              </a:rPr>
              <a:t>1977 Transmic</a:t>
            </a:r>
          </a:p>
          <a:p>
            <a:pPr eaLnBrk="1" hangingPunct="1">
              <a:defRPr/>
            </a:pPr>
            <a:r>
              <a:rPr lang="fr-FR" sz="1800" smtClean="0">
                <a:cs typeface="+mn-cs"/>
              </a:rPr>
              <a:t>1978 X.25 (Transpac)</a:t>
            </a:r>
          </a:p>
          <a:p>
            <a:pPr eaLnBrk="1" hangingPunct="1">
              <a:defRPr/>
            </a:pPr>
            <a:r>
              <a:rPr lang="fr-FR" sz="1800" smtClean="0">
                <a:cs typeface="+mn-cs"/>
              </a:rPr>
              <a:t>1988 ISDN (RNIS – Numéris)</a:t>
            </a:r>
          </a:p>
          <a:p>
            <a:pPr eaLnBrk="1" hangingPunct="1">
              <a:defRPr/>
            </a:pPr>
            <a:r>
              <a:rPr lang="fr-FR" sz="1800" smtClean="0">
                <a:cs typeface="+mn-cs"/>
              </a:rPr>
              <a:t>1995 ATM</a:t>
            </a:r>
          </a:p>
          <a:p>
            <a:pPr eaLnBrk="1" hangingPunct="1">
              <a:defRPr/>
            </a:pPr>
            <a:r>
              <a:rPr lang="fr-FR" sz="1800" smtClean="0">
                <a:cs typeface="+mn-cs"/>
              </a:rPr>
              <a:t>1996 Frame Relay</a:t>
            </a:r>
          </a:p>
        </p:txBody>
      </p:sp>
      <p:pic>
        <p:nvPicPr>
          <p:cNvPr id="18438" name="9BA5FB01.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45118382.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6" descr="C:\Documents and Settings\Georges Arhodakis.MINOS\Application Data\Microsoft\Media Catalog\Downloaded Clips\cl59\j0223769.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362200"/>
            <a:ext cx="10747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7" descr="C:\Documents and Settings\Georges Arhodakis.MINOS\Application Data\Microsoft\Media Catalog\Downloaded Clips\cl0\AG00284_.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990600"/>
            <a:ext cx="16113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01162751-277B-F842-A0D5-A650E0458817}"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B96F4A64-6E43-3B42-8654-393CC10C8C9A}" type="slidenum">
              <a:rPr lang="fr-FR"/>
              <a:pPr>
                <a:defRPr/>
              </a:pPr>
              <a:t>30</a:t>
            </a:fld>
            <a:endParaRPr lang="fr-FR"/>
          </a:p>
        </p:txBody>
      </p:sp>
      <p:sp>
        <p:nvSpPr>
          <p:cNvPr id="29698" name="Rectangle 2"/>
          <p:cNvSpPr>
            <a:spLocks noGrp="1" noChangeAspect="1" noChangeArrowheads="1"/>
          </p:cNvSpPr>
          <p:nvPr>
            <p:ph type="title"/>
          </p:nvPr>
        </p:nvSpPr>
        <p:spPr>
          <a:xfrm>
            <a:off x="228600" y="30163"/>
            <a:ext cx="8686800" cy="641350"/>
          </a:xfrm>
        </p:spPr>
        <p:txBody>
          <a:bodyPr>
            <a:spAutoFit/>
          </a:bodyPr>
          <a:lstStyle/>
          <a:p>
            <a:pPr eaLnBrk="1" hangingPunct="1">
              <a:defRPr/>
            </a:pPr>
            <a:r>
              <a:rPr lang="fr-FR" sz="3600" smtClean="0">
                <a:solidFill>
                  <a:schemeClr val="tx1"/>
                </a:solidFill>
                <a:cs typeface="+mj-cs"/>
              </a:rPr>
              <a:t>Transmission des données et </a:t>
            </a:r>
            <a:r>
              <a:rPr lang="fr-FR" sz="3600" i="1" smtClean="0">
                <a:solidFill>
                  <a:schemeClr val="tx1"/>
                </a:solidFill>
                <a:cs typeface="+mj-cs"/>
              </a:rPr>
              <a:t>Bande Passante</a:t>
            </a:r>
            <a:endParaRPr lang="fr-FR" sz="3600" i="1" baseline="-25000" smtClean="0">
              <a:solidFill>
                <a:schemeClr val="tx1"/>
              </a:solidFill>
              <a:cs typeface="+mj-cs"/>
            </a:endParaRPr>
          </a:p>
        </p:txBody>
      </p:sp>
      <p:sp>
        <p:nvSpPr>
          <p:cNvPr id="29699" name="Rectangle 3"/>
          <p:cNvSpPr>
            <a:spLocks noChangeAspect="1" noChangeArrowheads="1"/>
          </p:cNvSpPr>
          <p:nvPr/>
        </p:nvSpPr>
        <p:spPr bwMode="auto">
          <a:xfrm>
            <a:off x="179388" y="1463675"/>
            <a:ext cx="86598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spcBef>
                <a:spcPct val="50000"/>
              </a:spcBef>
              <a:defRPr/>
            </a:pPr>
            <a:r>
              <a:rPr lang="fr-FR" sz="1800">
                <a:cs typeface="+mn-cs"/>
              </a:rPr>
              <a:t>Le spectre du signal à transmettre doit être compris dans la bande passante du support physique</a:t>
            </a:r>
          </a:p>
        </p:txBody>
      </p:sp>
      <p:sp>
        <p:nvSpPr>
          <p:cNvPr id="29700" name="Rectangle 4"/>
          <p:cNvSpPr>
            <a:spLocks noChangeAspect="1" noChangeArrowheads="1"/>
          </p:cNvSpPr>
          <p:nvPr/>
        </p:nvSpPr>
        <p:spPr bwMode="auto">
          <a:xfrm>
            <a:off x="179388" y="2286000"/>
            <a:ext cx="86598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spcBef>
                <a:spcPct val="50000"/>
              </a:spcBef>
              <a:defRPr/>
            </a:pPr>
            <a:r>
              <a:rPr lang="fr-FR" sz="1800">
                <a:cs typeface="+mn-cs"/>
              </a:rPr>
              <a:t>La transmission d</a:t>
            </a:r>
            <a:r>
              <a:rPr lang="ja-JP" altLang="fr-FR" sz="1800">
                <a:latin typeface="Arial"/>
                <a:cs typeface="+mn-cs"/>
              </a:rPr>
              <a:t>’</a:t>
            </a:r>
            <a:r>
              <a:rPr lang="fr-FR" sz="1800">
                <a:cs typeface="+mn-cs"/>
              </a:rPr>
              <a:t>un signal à spectre étroit sur un support à large bande passante résulte à une mauvaise utilisation du support de transmission</a:t>
            </a:r>
          </a:p>
        </p:txBody>
      </p:sp>
      <p:sp>
        <p:nvSpPr>
          <p:cNvPr id="29701" name="Rectangle 5"/>
          <p:cNvSpPr>
            <a:spLocks noChangeAspect="1" noChangeArrowheads="1"/>
          </p:cNvSpPr>
          <p:nvPr/>
        </p:nvSpPr>
        <p:spPr bwMode="auto">
          <a:xfrm>
            <a:off x="179388" y="3349625"/>
            <a:ext cx="8659812"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spcBef>
                <a:spcPct val="50000"/>
              </a:spcBef>
              <a:defRPr/>
            </a:pPr>
            <a:r>
              <a:rPr lang="fr-FR" sz="1800">
                <a:cs typeface="+mn-cs"/>
              </a:rPr>
              <a:t>Les technologies de </a:t>
            </a:r>
            <a:r>
              <a:rPr lang="fr-FR" sz="1800">
                <a:solidFill>
                  <a:srgbClr val="FF0000"/>
                </a:solidFill>
                <a:cs typeface="+mn-cs"/>
              </a:rPr>
              <a:t>Modulation</a:t>
            </a:r>
            <a:r>
              <a:rPr lang="fr-FR" sz="1800">
                <a:solidFill>
                  <a:srgbClr val="FF3300"/>
                </a:solidFill>
                <a:cs typeface="+mn-cs"/>
              </a:rPr>
              <a:t>/</a:t>
            </a:r>
            <a:r>
              <a:rPr lang="fr-FR" sz="1800">
                <a:solidFill>
                  <a:srgbClr val="FF0000"/>
                </a:solidFill>
                <a:cs typeface="+mn-cs"/>
              </a:rPr>
              <a:t>Démodulation</a:t>
            </a:r>
            <a:r>
              <a:rPr lang="fr-FR" sz="1800">
                <a:cs typeface="+mn-cs"/>
              </a:rPr>
              <a:t> et de </a:t>
            </a:r>
            <a:r>
              <a:rPr lang="fr-FR" sz="1800">
                <a:solidFill>
                  <a:srgbClr val="FF0000"/>
                </a:solidFill>
                <a:cs typeface="+mn-cs"/>
              </a:rPr>
              <a:t>Multiplexage/Démultiplexage</a:t>
            </a:r>
            <a:r>
              <a:rPr lang="fr-FR" sz="1800">
                <a:cs typeface="+mn-cs"/>
              </a:rPr>
              <a:t> peuvent palier aux inadéquations d</a:t>
            </a:r>
            <a:r>
              <a:rPr lang="ja-JP" altLang="fr-FR" sz="1800">
                <a:latin typeface="Arial"/>
                <a:cs typeface="+mn-cs"/>
              </a:rPr>
              <a:t>’</a:t>
            </a:r>
            <a:r>
              <a:rPr lang="fr-FR" sz="1800">
                <a:cs typeface="+mn-cs"/>
              </a:rPr>
              <a:t>usage (par exemple, point précédent)</a:t>
            </a:r>
          </a:p>
          <a:p>
            <a:pPr lvl="1" algn="just" eaLnBrk="0" hangingPunct="0">
              <a:spcBef>
                <a:spcPct val="50000"/>
              </a:spcBef>
              <a:buFontTx/>
              <a:buChar char="•"/>
              <a:defRPr/>
            </a:pPr>
            <a:r>
              <a:rPr lang="fr-FR" sz="1800">
                <a:cs typeface="+mn-cs"/>
              </a:rPr>
              <a:t>Adapter les signaux au support</a:t>
            </a:r>
          </a:p>
          <a:p>
            <a:pPr lvl="1" algn="just" eaLnBrk="0" hangingPunct="0">
              <a:spcBef>
                <a:spcPct val="50000"/>
              </a:spcBef>
              <a:buFontTx/>
              <a:buChar char="•"/>
              <a:defRPr/>
            </a:pPr>
            <a:r>
              <a:rPr lang="fr-FR" sz="1800">
                <a:cs typeface="+mn-cs"/>
              </a:rPr>
              <a:t>Rentabiliser l</a:t>
            </a:r>
            <a:r>
              <a:rPr lang="ja-JP" altLang="fr-FR" sz="1800">
                <a:latin typeface="Arial"/>
                <a:cs typeface="+mn-cs"/>
              </a:rPr>
              <a:t>’</a:t>
            </a:r>
            <a:r>
              <a:rPr lang="fr-FR" sz="1800">
                <a:cs typeface="+mn-cs"/>
              </a:rPr>
              <a:t>utilisation du support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quarter" idx="10"/>
          </p:nvPr>
        </p:nvSpPr>
        <p:spPr/>
        <p:txBody>
          <a:bodyPr/>
          <a:lstStyle/>
          <a:p>
            <a:pPr>
              <a:defRPr/>
            </a:pPr>
            <a:r>
              <a:rPr lang="fr-FR"/>
              <a:t>© </a:t>
            </a:r>
            <a:fld id="{53C51407-6DE1-BB4F-8A1E-D97560E8BD73}" type="datetime1">
              <a:rPr lang="en-US" smtClean="0"/>
              <a:pPr>
                <a:defRPr/>
              </a:pPr>
              <a:t>23/03/17</a:t>
            </a:fld>
            <a:r>
              <a:rPr lang="fr-FR" smtClean="0"/>
              <a:t>,</a:t>
            </a:r>
            <a:endParaRPr lang="fr-FR"/>
          </a:p>
        </p:txBody>
      </p:sp>
      <p:sp>
        <p:nvSpPr>
          <p:cNvPr id="15"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6" name="Slide Number Placeholder 4"/>
          <p:cNvSpPr>
            <a:spLocks noGrp="1"/>
          </p:cNvSpPr>
          <p:nvPr>
            <p:ph type="sldNum" sz="quarter" idx="12"/>
          </p:nvPr>
        </p:nvSpPr>
        <p:spPr/>
        <p:txBody>
          <a:bodyPr/>
          <a:lstStyle/>
          <a:p>
            <a:pPr>
              <a:defRPr/>
            </a:pPr>
            <a:fld id="{8152159D-0652-1049-B64F-14F6AE8A65F4}" type="slidenum">
              <a:rPr lang="fr-FR"/>
              <a:pPr>
                <a:defRPr/>
              </a:pPr>
              <a:t>31</a:t>
            </a:fld>
            <a:endParaRPr lang="fr-FR"/>
          </a:p>
        </p:txBody>
      </p:sp>
      <p:sp>
        <p:nvSpPr>
          <p:cNvPr id="30722"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Principe</a:t>
            </a:r>
            <a:endParaRPr lang="fr-FR" sz="4000" i="1" baseline="-25000" smtClean="0">
              <a:solidFill>
                <a:schemeClr val="tx1"/>
              </a:solidFill>
              <a:cs typeface="+mj-cs"/>
            </a:endParaRPr>
          </a:p>
        </p:txBody>
      </p:sp>
      <p:sp>
        <p:nvSpPr>
          <p:cNvPr id="30723" name="Rectangle 3"/>
          <p:cNvSpPr>
            <a:spLocks noChangeArrowheads="1"/>
          </p:cNvSpPr>
          <p:nvPr/>
        </p:nvSpPr>
        <p:spPr bwMode="auto">
          <a:xfrm>
            <a:off x="3789363" y="838200"/>
            <a:ext cx="1439862" cy="2159000"/>
          </a:xfrm>
          <a:prstGeom prst="rect">
            <a:avLst/>
          </a:prstGeom>
          <a:solidFill>
            <a:srgbClr val="EAEAEA"/>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anchor="ctr"/>
          <a:lstStyle/>
          <a:p>
            <a:pPr algn="ctr" eaLnBrk="0" hangingPunct="0">
              <a:defRPr/>
            </a:pPr>
            <a:r>
              <a:rPr lang="fr-FR" sz="2000">
                <a:cs typeface="+mn-cs"/>
              </a:rPr>
              <a:t>Modulateur</a:t>
            </a: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688" y="1350963"/>
            <a:ext cx="27654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300" y="1701800"/>
            <a:ext cx="1892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726" name="Text Box 6"/>
          <p:cNvSpPr txBox="1">
            <a:spLocks noChangeAspect="1" noChangeArrowheads="1"/>
          </p:cNvSpPr>
          <p:nvPr/>
        </p:nvSpPr>
        <p:spPr bwMode="auto">
          <a:xfrm>
            <a:off x="1905000" y="1016000"/>
            <a:ext cx="1235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Signal utile</a:t>
            </a:r>
          </a:p>
        </p:txBody>
      </p:sp>
      <p:sp>
        <p:nvSpPr>
          <p:cNvPr id="30727" name="Text Box 7"/>
          <p:cNvSpPr txBox="1">
            <a:spLocks noChangeAspect="1" noChangeArrowheads="1"/>
          </p:cNvSpPr>
          <p:nvPr/>
        </p:nvSpPr>
        <p:spPr bwMode="auto">
          <a:xfrm>
            <a:off x="1660525" y="2463800"/>
            <a:ext cx="153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Onde porteuse</a:t>
            </a:r>
          </a:p>
        </p:txBody>
      </p:sp>
      <p:sp>
        <p:nvSpPr>
          <p:cNvPr id="30728" name="Text Box 8"/>
          <p:cNvSpPr txBox="1">
            <a:spLocks noChangeAspect="1" noChangeArrowheads="1"/>
          </p:cNvSpPr>
          <p:nvPr/>
        </p:nvSpPr>
        <p:spPr bwMode="auto">
          <a:xfrm>
            <a:off x="5334000" y="2159000"/>
            <a:ext cx="281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Signal transmis sur la ligne</a:t>
            </a:r>
          </a:p>
        </p:txBody>
      </p:sp>
      <p:sp>
        <p:nvSpPr>
          <p:cNvPr id="30730" name="Rectangle 10"/>
          <p:cNvSpPr>
            <a:spLocks noChangeAspect="1" noChangeArrowheads="1"/>
          </p:cNvSpPr>
          <p:nvPr/>
        </p:nvSpPr>
        <p:spPr bwMode="auto">
          <a:xfrm>
            <a:off x="636588" y="3886200"/>
            <a:ext cx="6450012"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600">
                <a:cs typeface="+mn-cs"/>
              </a:rPr>
              <a:t>a: est l'amplitude instantanée (niveau de tension) du signal à un instant donné t</a:t>
            </a:r>
          </a:p>
          <a:p>
            <a:pPr eaLnBrk="0" hangingPunct="0">
              <a:defRPr/>
            </a:pPr>
            <a:r>
              <a:rPr lang="fr-FR" sz="1600">
                <a:cs typeface="+mn-cs"/>
              </a:rPr>
              <a:t>A: l'amplitude maximale</a:t>
            </a:r>
          </a:p>
          <a:p>
            <a:pPr eaLnBrk="0" hangingPunct="0">
              <a:defRPr/>
            </a:pPr>
            <a:r>
              <a:rPr lang="fr-FR" sz="1600">
                <a:cs typeface="+mn-cs"/>
              </a:rPr>
              <a:t>f : la fréquence de l'onde porteuse (         , T = période)</a:t>
            </a:r>
          </a:p>
          <a:p>
            <a:pPr eaLnBrk="0" hangingPunct="0">
              <a:buFont typeface="Symbol" charset="0"/>
              <a:buChar char="j"/>
              <a:defRPr/>
            </a:pPr>
            <a:r>
              <a:rPr lang="fr-FR" sz="1600">
                <a:cs typeface="+mn-cs"/>
                <a:sym typeface="Symbol" charset="0"/>
              </a:rPr>
              <a:t>: </a:t>
            </a:r>
            <a:r>
              <a:rPr lang="fr-FR" sz="1600">
                <a:cs typeface="+mn-cs"/>
              </a:rPr>
              <a:t>la phase</a:t>
            </a:r>
          </a:p>
        </p:txBody>
      </p:sp>
      <p:sp>
        <p:nvSpPr>
          <p:cNvPr id="30731" name="Rectangle 11"/>
          <p:cNvSpPr>
            <a:spLocks noChangeArrowheads="1"/>
          </p:cNvSpPr>
          <p:nvPr/>
        </p:nvSpPr>
        <p:spPr bwMode="auto">
          <a:xfrm>
            <a:off x="179388" y="3008313"/>
            <a:ext cx="87090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lnSpc>
                <a:spcPct val="150000"/>
              </a:lnSpc>
              <a:spcBef>
                <a:spcPct val="50000"/>
              </a:spcBef>
              <a:defRPr/>
            </a:pPr>
            <a:r>
              <a:rPr lang="fr-FR" sz="1600">
                <a:cs typeface="+mn-cs"/>
              </a:rPr>
              <a:t>Un signal est caractérisé par son amplitude </a:t>
            </a:r>
            <a:r>
              <a:rPr lang="fr-FR" sz="1600" b="1">
                <a:cs typeface="+mn-cs"/>
              </a:rPr>
              <a:t>A</a:t>
            </a:r>
            <a:r>
              <a:rPr lang="fr-FR" sz="1600">
                <a:cs typeface="+mn-cs"/>
              </a:rPr>
              <a:t>, sa fréquence </a:t>
            </a:r>
            <a:r>
              <a:rPr lang="fr-FR" sz="1600" b="1">
                <a:cs typeface="+mn-cs"/>
              </a:rPr>
              <a:t>f</a:t>
            </a:r>
            <a:r>
              <a:rPr lang="fr-FR" sz="1600">
                <a:cs typeface="+mn-cs"/>
              </a:rPr>
              <a:t> et sa phase </a:t>
            </a:r>
            <a:r>
              <a:rPr lang="fr-FR" sz="1600" b="1">
                <a:cs typeface="Times New Roman" charset="0"/>
                <a:sym typeface="Symbol" charset="0"/>
              </a:rPr>
              <a:t></a:t>
            </a:r>
            <a:r>
              <a:rPr lang="fr-FR" sz="1600">
                <a:cs typeface="Times New Roman" charset="0"/>
                <a:sym typeface="Symbol" charset="0"/>
              </a:rPr>
              <a:t>, il peut être représenté comme une fonction dans le temps par l</a:t>
            </a:r>
            <a:r>
              <a:rPr lang="ja-JP" altLang="fr-FR" sz="1600">
                <a:latin typeface="Arial"/>
                <a:cs typeface="Times New Roman" charset="0"/>
                <a:sym typeface="Symbol" charset="0"/>
              </a:rPr>
              <a:t>’</a:t>
            </a:r>
            <a:r>
              <a:rPr lang="fr-FR" sz="1600">
                <a:cs typeface="Times New Roman" charset="0"/>
                <a:sym typeface="Symbol" charset="0"/>
              </a:rPr>
              <a:t>expression:</a:t>
            </a:r>
          </a:p>
        </p:txBody>
      </p:sp>
      <p:sp>
        <p:nvSpPr>
          <p:cNvPr id="30732" name="Rectangle 12"/>
          <p:cNvSpPr>
            <a:spLocks noChangeAspect="1" noChangeArrowheads="1"/>
          </p:cNvSpPr>
          <p:nvPr/>
        </p:nvSpPr>
        <p:spPr bwMode="auto">
          <a:xfrm>
            <a:off x="179388" y="5037138"/>
            <a:ext cx="8709025"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spcBef>
                <a:spcPct val="20000"/>
              </a:spcBef>
              <a:defRPr/>
            </a:pPr>
            <a:r>
              <a:rPr lang="fr-FR" sz="1600">
                <a:cs typeface="+mn-cs"/>
              </a:rPr>
              <a:t>Le signal est transporté sous la forme d</a:t>
            </a:r>
            <a:r>
              <a:rPr lang="ja-JP" altLang="fr-FR" sz="1600">
                <a:latin typeface="Arial"/>
                <a:cs typeface="+mn-cs"/>
              </a:rPr>
              <a:t>’</a:t>
            </a:r>
            <a:r>
              <a:rPr lang="fr-FR" sz="1600">
                <a:cs typeface="+mn-cs"/>
              </a:rPr>
              <a:t>une onde faisant varier une des caractéristiques physiques du support:</a:t>
            </a:r>
          </a:p>
          <a:p>
            <a:pPr lvl="1" algn="just" eaLnBrk="0" hangingPunct="0">
              <a:spcBef>
                <a:spcPct val="20000"/>
              </a:spcBef>
              <a:buFontTx/>
              <a:buChar char="•"/>
              <a:defRPr/>
            </a:pPr>
            <a:r>
              <a:rPr lang="fr-FR" sz="1600">
                <a:cs typeface="+mn-cs"/>
              </a:rPr>
              <a:t>dpp électrique,</a:t>
            </a:r>
          </a:p>
          <a:p>
            <a:pPr lvl="1" algn="just" eaLnBrk="0" hangingPunct="0">
              <a:spcBef>
                <a:spcPct val="20000"/>
              </a:spcBef>
              <a:buFontTx/>
              <a:buChar char="•"/>
              <a:defRPr/>
            </a:pPr>
            <a:r>
              <a:rPr lang="fr-FR" sz="1600">
                <a:cs typeface="+mn-cs"/>
              </a:rPr>
              <a:t>onde radio-électrique,</a:t>
            </a:r>
          </a:p>
          <a:p>
            <a:pPr lvl="1" algn="just" eaLnBrk="0" hangingPunct="0">
              <a:spcBef>
                <a:spcPct val="20000"/>
              </a:spcBef>
              <a:buFontTx/>
              <a:buChar char="•"/>
              <a:defRPr/>
            </a:pPr>
            <a:r>
              <a:rPr lang="fr-FR" sz="1600">
                <a:cs typeface="+mn-cs"/>
              </a:rPr>
              <a:t>intensité lumineuse, …</a:t>
            </a:r>
          </a:p>
        </p:txBody>
      </p:sp>
      <p:graphicFrame>
        <p:nvGraphicFramePr>
          <p:cNvPr id="47118" name="Object 13"/>
          <p:cNvGraphicFramePr>
            <a:graphicFrameLocks noChangeAspect="1"/>
          </p:cNvGraphicFramePr>
          <p:nvPr/>
        </p:nvGraphicFramePr>
        <p:xfrm>
          <a:off x="3873500" y="3429000"/>
          <a:ext cx="1917700" cy="398463"/>
        </p:xfrm>
        <a:graphic>
          <a:graphicData uri="http://schemas.openxmlformats.org/presentationml/2006/ole">
            <mc:AlternateContent xmlns:mc="http://schemas.openxmlformats.org/markup-compatibility/2006">
              <mc:Choice xmlns:v="urn:schemas-microsoft-com:vml" Requires="v">
                <p:oleObj spid="_x0000_s47120" name="Equation" r:id="rId5" imgW="1282700" imgH="266700" progId="Equation.3">
                  <p:embed/>
                </p:oleObj>
              </mc:Choice>
              <mc:Fallback>
                <p:oleObj name="Equation" r:id="rId5" imgW="1282700" imgH="2667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3500" y="3429000"/>
                        <a:ext cx="19177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19" name="Object 15"/>
          <p:cNvGraphicFramePr>
            <a:graphicFrameLocks noChangeAspect="1"/>
          </p:cNvGraphicFramePr>
          <p:nvPr/>
        </p:nvGraphicFramePr>
        <p:xfrm>
          <a:off x="3492500" y="4406900"/>
          <a:ext cx="469900" cy="241300"/>
        </p:xfrm>
        <a:graphic>
          <a:graphicData uri="http://schemas.openxmlformats.org/presentationml/2006/ole">
            <mc:AlternateContent xmlns:mc="http://schemas.openxmlformats.org/markup-compatibility/2006">
              <mc:Choice xmlns:v="urn:schemas-microsoft-com:vml" Requires="v">
                <p:oleObj spid="_x0000_s47121" name="Equation" r:id="rId7" imgW="469696" imgH="241195" progId="Equation.3">
                  <p:embed/>
                </p:oleObj>
              </mc:Choice>
              <mc:Fallback>
                <p:oleObj name="Equation" r:id="rId7" imgW="469696" imgH="241195"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4406900"/>
                        <a:ext cx="4699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quarter" idx="10"/>
          </p:nvPr>
        </p:nvSpPr>
        <p:spPr/>
        <p:txBody>
          <a:bodyPr/>
          <a:lstStyle/>
          <a:p>
            <a:pPr>
              <a:defRPr/>
            </a:pPr>
            <a:r>
              <a:rPr lang="fr-FR"/>
              <a:t>© </a:t>
            </a:r>
            <a:fld id="{76822D50-E10E-2745-B5A7-CE4E04392D40}" type="datetime1">
              <a:rPr lang="en-US" smtClean="0"/>
              <a:pPr>
                <a:defRPr/>
              </a:pPr>
              <a:t>23/03/17</a:t>
            </a:fld>
            <a:r>
              <a:rPr lang="fr-FR" smtClean="0"/>
              <a:t>,</a:t>
            </a:r>
            <a:endParaRPr lang="fr-FR"/>
          </a:p>
        </p:txBody>
      </p:sp>
      <p:sp>
        <p:nvSpPr>
          <p:cNvPr id="14"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5" name="Slide Number Placeholder 4"/>
          <p:cNvSpPr>
            <a:spLocks noGrp="1"/>
          </p:cNvSpPr>
          <p:nvPr>
            <p:ph type="sldNum" sz="quarter" idx="12"/>
          </p:nvPr>
        </p:nvSpPr>
        <p:spPr/>
        <p:txBody>
          <a:bodyPr/>
          <a:lstStyle/>
          <a:p>
            <a:pPr>
              <a:defRPr/>
            </a:pPr>
            <a:fld id="{D60F5A07-7F5B-1244-86D0-8888349A258A}" type="slidenum">
              <a:rPr lang="fr-FR"/>
              <a:pPr>
                <a:defRPr/>
              </a:pPr>
              <a:t>32</a:t>
            </a:fld>
            <a:endParaRPr lang="fr-FR"/>
          </a:p>
        </p:txBody>
      </p:sp>
      <p:sp>
        <p:nvSpPr>
          <p:cNvPr id="31746"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Principe</a:t>
            </a:r>
            <a:endParaRPr lang="fr-FR" sz="4000" i="1" baseline="-25000" smtClean="0">
              <a:solidFill>
                <a:schemeClr val="tx1"/>
              </a:solidFill>
              <a:cs typeface="+mj-cs"/>
            </a:endParaRPr>
          </a:p>
        </p:txBody>
      </p:sp>
      <p:sp>
        <p:nvSpPr>
          <p:cNvPr id="31747" name="Rectangle 3"/>
          <p:cNvSpPr>
            <a:spLocks noChangeArrowheads="1"/>
          </p:cNvSpPr>
          <p:nvPr/>
        </p:nvSpPr>
        <p:spPr bwMode="auto">
          <a:xfrm>
            <a:off x="3789363" y="838200"/>
            <a:ext cx="1439862" cy="2159000"/>
          </a:xfrm>
          <a:prstGeom prst="rect">
            <a:avLst/>
          </a:prstGeom>
          <a:solidFill>
            <a:srgbClr val="EAEAEA"/>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anchor="ctr"/>
          <a:lstStyle/>
          <a:p>
            <a:pPr algn="ctr" eaLnBrk="0" hangingPunct="0">
              <a:defRPr/>
            </a:pPr>
            <a:r>
              <a:rPr lang="fr-FR" sz="2000">
                <a:cs typeface="+mn-cs"/>
              </a:rPr>
              <a:t>Modulateur</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1350963"/>
            <a:ext cx="27654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17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300" y="1701800"/>
            <a:ext cx="1892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1750" name="Text Box 6"/>
          <p:cNvSpPr txBox="1">
            <a:spLocks noChangeAspect="1" noChangeArrowheads="1"/>
          </p:cNvSpPr>
          <p:nvPr/>
        </p:nvSpPr>
        <p:spPr bwMode="auto">
          <a:xfrm>
            <a:off x="1905000" y="1016000"/>
            <a:ext cx="1235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Signal utile</a:t>
            </a:r>
          </a:p>
        </p:txBody>
      </p:sp>
      <p:sp>
        <p:nvSpPr>
          <p:cNvPr id="31751" name="Text Box 7"/>
          <p:cNvSpPr txBox="1">
            <a:spLocks noChangeAspect="1" noChangeArrowheads="1"/>
          </p:cNvSpPr>
          <p:nvPr/>
        </p:nvSpPr>
        <p:spPr bwMode="auto">
          <a:xfrm>
            <a:off x="1660525" y="2463800"/>
            <a:ext cx="153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Onde porteuse</a:t>
            </a:r>
          </a:p>
        </p:txBody>
      </p:sp>
      <p:sp>
        <p:nvSpPr>
          <p:cNvPr id="31752" name="Text Box 8"/>
          <p:cNvSpPr txBox="1">
            <a:spLocks noChangeAspect="1" noChangeArrowheads="1"/>
          </p:cNvSpPr>
          <p:nvPr/>
        </p:nvSpPr>
        <p:spPr bwMode="auto">
          <a:xfrm>
            <a:off x="5334000" y="2159000"/>
            <a:ext cx="281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Signal transmis sur la ligne</a:t>
            </a:r>
          </a:p>
        </p:txBody>
      </p:sp>
      <p:sp>
        <p:nvSpPr>
          <p:cNvPr id="31753" name="Rectangle 9"/>
          <p:cNvSpPr>
            <a:spLocks noChangeAspect="1" noChangeArrowheads="1"/>
          </p:cNvSpPr>
          <p:nvPr/>
        </p:nvSpPr>
        <p:spPr bwMode="auto">
          <a:xfrm>
            <a:off x="179388" y="3994150"/>
            <a:ext cx="87090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just" eaLnBrk="0" hangingPunct="0">
              <a:spcBef>
                <a:spcPct val="50000"/>
              </a:spcBef>
              <a:defRPr/>
            </a:pPr>
            <a:r>
              <a:rPr lang="fr-FR" sz="1600">
                <a:cs typeface="+mn-cs"/>
              </a:rPr>
              <a:t>Nous faisons subir de déformations (ou </a:t>
            </a:r>
            <a:r>
              <a:rPr lang="fr-FR" sz="1600" b="1">
                <a:cs typeface="+mn-cs"/>
              </a:rPr>
              <a:t>modulations</a:t>
            </a:r>
            <a:r>
              <a:rPr lang="fr-FR" sz="1600">
                <a:cs typeface="+mn-cs"/>
              </a:rPr>
              <a:t>) à cette porteuse pour distinguer les éléments du message.</a:t>
            </a:r>
          </a:p>
        </p:txBody>
      </p:sp>
      <p:sp>
        <p:nvSpPr>
          <p:cNvPr id="31754" name="Rectangle 10"/>
          <p:cNvSpPr>
            <a:spLocks noChangeAspect="1" noChangeArrowheads="1"/>
          </p:cNvSpPr>
          <p:nvPr/>
        </p:nvSpPr>
        <p:spPr bwMode="auto">
          <a:xfrm>
            <a:off x="179388" y="4965700"/>
            <a:ext cx="8709025"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just" eaLnBrk="0" hangingPunct="0">
              <a:defRPr/>
            </a:pPr>
            <a:r>
              <a:rPr lang="fr-FR" sz="1600">
                <a:cs typeface="+mn-cs"/>
              </a:rPr>
              <a:t>Quatre types de modulation:</a:t>
            </a:r>
          </a:p>
          <a:p>
            <a:pPr lvl="1" algn="just" eaLnBrk="0" hangingPunct="0">
              <a:defRPr/>
            </a:pPr>
            <a:r>
              <a:rPr lang="fr-FR" sz="1600">
                <a:cs typeface="+mn-cs"/>
              </a:rPr>
              <a:t>Amplitude,</a:t>
            </a:r>
          </a:p>
          <a:p>
            <a:pPr lvl="1" algn="just" eaLnBrk="0" hangingPunct="0">
              <a:defRPr/>
            </a:pPr>
            <a:r>
              <a:rPr lang="fr-FR" sz="1600">
                <a:cs typeface="+mn-cs"/>
              </a:rPr>
              <a:t>Fréquence, </a:t>
            </a:r>
          </a:p>
          <a:p>
            <a:pPr lvl="1" algn="just" eaLnBrk="0" hangingPunct="0">
              <a:defRPr/>
            </a:pPr>
            <a:r>
              <a:rPr lang="fr-FR" sz="1600">
                <a:cs typeface="+mn-cs"/>
              </a:rPr>
              <a:t>Phase (Synchronisation)</a:t>
            </a:r>
          </a:p>
          <a:p>
            <a:pPr lvl="1" algn="just" eaLnBrk="0" hangingPunct="0">
              <a:defRPr/>
            </a:pPr>
            <a:r>
              <a:rPr lang="fr-FR" sz="1600">
                <a:cs typeface="+mn-cs"/>
              </a:rPr>
              <a:t>Combinée (par exemple, amplitude et phase)</a:t>
            </a:r>
          </a:p>
        </p:txBody>
      </p:sp>
      <p:sp>
        <p:nvSpPr>
          <p:cNvPr id="31755" name="Rectangle 11"/>
          <p:cNvSpPr>
            <a:spLocks noChangeAspect="1" noChangeArrowheads="1"/>
          </p:cNvSpPr>
          <p:nvPr/>
        </p:nvSpPr>
        <p:spPr bwMode="auto">
          <a:xfrm>
            <a:off x="179388" y="4641850"/>
            <a:ext cx="870902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just" eaLnBrk="0" hangingPunct="0">
              <a:spcBef>
                <a:spcPct val="50000"/>
              </a:spcBef>
              <a:defRPr/>
            </a:pPr>
            <a:r>
              <a:rPr lang="fr-FR" sz="1600">
                <a:cs typeface="+mn-cs"/>
              </a:rPr>
              <a:t>Nombre des modulations/seconde = f</a:t>
            </a:r>
            <a:r>
              <a:rPr lang="fr-FR" sz="1600" baseline="-25000">
                <a:cs typeface="+mn-cs"/>
              </a:rPr>
              <a:t>(w)</a:t>
            </a:r>
            <a:r>
              <a:rPr lang="fr-FR" sz="1600">
                <a:cs typeface="+mn-cs"/>
              </a:rPr>
              <a:t> du canal de transmission</a:t>
            </a:r>
            <a:endParaRPr lang="fr-FR" sz="1600" b="1">
              <a:cs typeface="Times New Roman" charset="0"/>
              <a:sym typeface="Symbol" charset="0"/>
            </a:endParaRPr>
          </a:p>
        </p:txBody>
      </p:sp>
      <p:sp>
        <p:nvSpPr>
          <p:cNvPr id="31756" name="Rectangle 12"/>
          <p:cNvSpPr>
            <a:spLocks noChangeAspect="1" noChangeArrowheads="1"/>
          </p:cNvSpPr>
          <p:nvPr/>
        </p:nvSpPr>
        <p:spPr bwMode="auto">
          <a:xfrm>
            <a:off x="179388" y="3238500"/>
            <a:ext cx="87090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just" eaLnBrk="0" hangingPunct="0">
              <a:spcBef>
                <a:spcPct val="50000"/>
              </a:spcBef>
              <a:defRPr/>
            </a:pPr>
            <a:r>
              <a:rPr lang="fr-FR" sz="1600">
                <a:cs typeface="+mn-cs"/>
              </a:rPr>
              <a:t>Le signal se présente sous la forme d</a:t>
            </a:r>
            <a:r>
              <a:rPr lang="ja-JP" altLang="fr-FR" sz="1600">
                <a:latin typeface="Arial"/>
                <a:cs typeface="+mn-cs"/>
              </a:rPr>
              <a:t>’</a:t>
            </a:r>
            <a:r>
              <a:rPr lang="fr-FR" sz="1600">
                <a:cs typeface="+mn-cs"/>
              </a:rPr>
              <a:t>une onde de base régulière: </a:t>
            </a:r>
            <a:r>
              <a:rPr lang="fr-FR" sz="1600" b="1">
                <a:cs typeface="+mn-cs"/>
              </a:rPr>
              <a:t>la porteuse</a:t>
            </a:r>
          </a:p>
          <a:p>
            <a:pPr algn="ctr" eaLnBrk="0" hangingPunct="0">
              <a:spcBef>
                <a:spcPct val="50000"/>
              </a:spcBef>
              <a:defRPr/>
            </a:pPr>
            <a:r>
              <a:rPr lang="fr-FR" sz="1600" b="1">
                <a:cs typeface="+mn-cs"/>
                <a:sym typeface="Symbol" charset="0"/>
              </a:rPr>
              <a:t>P</a:t>
            </a:r>
            <a:r>
              <a:rPr lang="fr-FR" sz="1600" b="1" baseline="-25000">
                <a:cs typeface="+mn-cs"/>
                <a:sym typeface="Symbol" charset="0"/>
              </a:rPr>
              <a:t>(t)</a:t>
            </a:r>
            <a:r>
              <a:rPr lang="fr-FR" sz="1600" b="1">
                <a:cs typeface="+mn-cs"/>
                <a:sym typeface="Symbol" charset="0"/>
              </a:rPr>
              <a:t> = A</a:t>
            </a:r>
            <a:r>
              <a:rPr lang="fr-FR" sz="1600" b="1" baseline="-25000">
                <a:cs typeface="+mn-cs"/>
                <a:sym typeface="Symbol" charset="0"/>
              </a:rPr>
              <a:t>p</a:t>
            </a:r>
            <a:r>
              <a:rPr lang="fr-FR" sz="1600" b="1">
                <a:cs typeface="+mn-cs"/>
                <a:sym typeface="Symbol" charset="0"/>
              </a:rPr>
              <a:t> cos (2</a:t>
            </a:r>
            <a:r>
              <a:rPr lang="fr-FR" sz="1600" b="1">
                <a:cs typeface="Times New Roman" charset="0"/>
                <a:sym typeface="Symbol" charset="0"/>
              </a:rPr>
              <a:t>ft</a:t>
            </a:r>
            <a:r>
              <a:rPr lang="fr-FR" sz="1600" b="1" baseline="-25000">
                <a:cs typeface="Times New Roman" charset="0"/>
                <a:sym typeface="Symbol" charset="0"/>
              </a:rPr>
              <a:t>p</a:t>
            </a:r>
            <a:r>
              <a:rPr lang="fr-FR" sz="1600" b="1">
                <a:cs typeface="Times New Roman" charset="0"/>
                <a:sym typeface="Symbol" charset="0"/>
              </a:rPr>
              <a:t> + </a:t>
            </a:r>
            <a:r>
              <a:rPr lang="fr-FR" sz="1600" b="1" baseline="-25000">
                <a:cs typeface="Times New Roman" charset="0"/>
                <a:sym typeface="Symbol" charset="0"/>
              </a:rPr>
              <a:t>p</a:t>
            </a:r>
            <a:r>
              <a:rPr lang="fr-FR" sz="1600" b="1">
                <a:cs typeface="Times New Roman" charset="0"/>
                <a:sym typeface="Symbol"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p:cNvSpPr>
            <a:spLocks noGrp="1"/>
          </p:cNvSpPr>
          <p:nvPr>
            <p:ph type="dt" sz="quarter" idx="10"/>
          </p:nvPr>
        </p:nvSpPr>
        <p:spPr/>
        <p:txBody>
          <a:bodyPr/>
          <a:lstStyle/>
          <a:p>
            <a:pPr>
              <a:defRPr/>
            </a:pPr>
            <a:r>
              <a:rPr lang="fr-FR"/>
              <a:t>© </a:t>
            </a:r>
            <a:fld id="{94E6960F-ECFF-D14F-8D19-06425E50F2F1}" type="datetime1">
              <a:rPr lang="en-US" smtClean="0"/>
              <a:pPr>
                <a:defRPr/>
              </a:pPr>
              <a:t>23/03/17</a:t>
            </a:fld>
            <a:r>
              <a:rPr lang="fr-FR" smtClean="0"/>
              <a:t>,</a:t>
            </a:r>
            <a:endParaRPr lang="fr-FR"/>
          </a:p>
        </p:txBody>
      </p:sp>
      <p:sp>
        <p:nvSpPr>
          <p:cNvPr id="12"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3" name="Slide Number Placeholder 4"/>
          <p:cNvSpPr>
            <a:spLocks noGrp="1"/>
          </p:cNvSpPr>
          <p:nvPr>
            <p:ph type="sldNum" sz="quarter" idx="12"/>
          </p:nvPr>
        </p:nvSpPr>
        <p:spPr/>
        <p:txBody>
          <a:bodyPr/>
          <a:lstStyle/>
          <a:p>
            <a:pPr>
              <a:defRPr/>
            </a:pPr>
            <a:fld id="{324BCE9B-A171-F64B-8901-EFDAE8400040}" type="slidenum">
              <a:rPr lang="fr-FR"/>
              <a:pPr>
                <a:defRPr/>
              </a:pPr>
              <a:t>33</a:t>
            </a:fld>
            <a:endParaRPr lang="fr-FR"/>
          </a:p>
        </p:txBody>
      </p:sp>
      <p:sp>
        <p:nvSpPr>
          <p:cNvPr id="54274"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Principe</a:t>
            </a:r>
            <a:endParaRPr lang="fr-FR" sz="4000" i="1" baseline="-25000" smtClean="0">
              <a:solidFill>
                <a:schemeClr val="tx1"/>
              </a:solidFill>
              <a:cs typeface="+mj-cs"/>
            </a:endParaRPr>
          </a:p>
        </p:txBody>
      </p:sp>
      <p:sp>
        <p:nvSpPr>
          <p:cNvPr id="54275" name="Rectangle 3"/>
          <p:cNvSpPr>
            <a:spLocks noChangeArrowheads="1"/>
          </p:cNvSpPr>
          <p:nvPr/>
        </p:nvSpPr>
        <p:spPr bwMode="auto">
          <a:xfrm>
            <a:off x="3789363" y="838200"/>
            <a:ext cx="1439862" cy="2159000"/>
          </a:xfrm>
          <a:prstGeom prst="rect">
            <a:avLst/>
          </a:prstGeom>
          <a:solidFill>
            <a:srgbClr val="EAEAEA"/>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wrap="none" anchor="ctr"/>
          <a:lstStyle/>
          <a:p>
            <a:pPr algn="ctr" eaLnBrk="0" hangingPunct="0">
              <a:defRPr/>
            </a:pPr>
            <a:r>
              <a:rPr lang="fr-FR" sz="2000">
                <a:cs typeface="+mn-cs"/>
              </a:rPr>
              <a:t>Modulateur</a:t>
            </a:r>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1350963"/>
            <a:ext cx="27654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42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300" y="1701800"/>
            <a:ext cx="1892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4278" name="Text Box 6"/>
          <p:cNvSpPr txBox="1">
            <a:spLocks noChangeAspect="1" noChangeArrowheads="1"/>
          </p:cNvSpPr>
          <p:nvPr/>
        </p:nvSpPr>
        <p:spPr bwMode="auto">
          <a:xfrm>
            <a:off x="1905000" y="1016000"/>
            <a:ext cx="1235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Signal utile</a:t>
            </a:r>
          </a:p>
        </p:txBody>
      </p:sp>
      <p:sp>
        <p:nvSpPr>
          <p:cNvPr id="54279" name="Text Box 7"/>
          <p:cNvSpPr txBox="1">
            <a:spLocks noChangeAspect="1" noChangeArrowheads="1"/>
          </p:cNvSpPr>
          <p:nvPr/>
        </p:nvSpPr>
        <p:spPr bwMode="auto">
          <a:xfrm>
            <a:off x="1660525" y="2463800"/>
            <a:ext cx="153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Onde porteuse</a:t>
            </a:r>
          </a:p>
        </p:txBody>
      </p:sp>
      <p:sp>
        <p:nvSpPr>
          <p:cNvPr id="54280" name="Text Box 8"/>
          <p:cNvSpPr txBox="1">
            <a:spLocks noChangeAspect="1" noChangeArrowheads="1"/>
          </p:cNvSpPr>
          <p:nvPr/>
        </p:nvSpPr>
        <p:spPr bwMode="auto">
          <a:xfrm>
            <a:off x="5334000" y="2159000"/>
            <a:ext cx="281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Signal transmis sur la ligne</a:t>
            </a:r>
          </a:p>
        </p:txBody>
      </p:sp>
      <p:sp>
        <p:nvSpPr>
          <p:cNvPr id="54281" name="Rectangle 9"/>
          <p:cNvSpPr>
            <a:spLocks noChangeAspect="1" noChangeArrowheads="1"/>
          </p:cNvSpPr>
          <p:nvPr/>
        </p:nvSpPr>
        <p:spPr bwMode="auto">
          <a:xfrm>
            <a:off x="2878138" y="3130550"/>
            <a:ext cx="324961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spcBef>
                <a:spcPct val="50000"/>
              </a:spcBef>
              <a:defRPr/>
            </a:pPr>
            <a:r>
              <a:rPr lang="fr-FR" sz="1600">
                <a:cs typeface="+mn-cs"/>
              </a:rPr>
              <a:t>Variation des paramètres de l'onde porteuse en fonction de la valeur binaire à transmettre.</a:t>
            </a:r>
          </a:p>
        </p:txBody>
      </p:sp>
      <p:sp>
        <p:nvSpPr>
          <p:cNvPr id="54284" name="Rectangle 12"/>
          <p:cNvSpPr>
            <a:spLocks noChangeAspect="1" noChangeArrowheads="1"/>
          </p:cNvSpPr>
          <p:nvPr/>
        </p:nvSpPr>
        <p:spPr bwMode="auto">
          <a:xfrm>
            <a:off x="179388" y="4154488"/>
            <a:ext cx="8709025" cy="183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spcBef>
                <a:spcPct val="50000"/>
              </a:spcBef>
              <a:defRPr/>
            </a:pPr>
            <a:r>
              <a:rPr lang="fr-FR" sz="1600">
                <a:cs typeface="+mn-cs"/>
              </a:rPr>
              <a:t>La modulation est la transformation d</a:t>
            </a:r>
            <a:r>
              <a:rPr lang="ja-JP" altLang="fr-FR" sz="1600">
                <a:latin typeface="Arial"/>
                <a:cs typeface="+mn-cs"/>
              </a:rPr>
              <a:t>’</a:t>
            </a:r>
            <a:r>
              <a:rPr lang="fr-FR" sz="1600">
                <a:cs typeface="+mn-cs"/>
              </a:rPr>
              <a:t>un signal à transmettre en un signal adapté à la transmission sur un support physique.</a:t>
            </a:r>
          </a:p>
          <a:p>
            <a:pPr lvl="1" algn="just" eaLnBrk="0" hangingPunct="0">
              <a:spcBef>
                <a:spcPct val="50000"/>
              </a:spcBef>
              <a:buFontTx/>
              <a:buChar char="•"/>
              <a:defRPr/>
            </a:pPr>
            <a:r>
              <a:rPr lang="fr-FR" sz="1600">
                <a:solidFill>
                  <a:srgbClr val="FF0000"/>
                </a:solidFill>
                <a:cs typeface="+mn-cs"/>
              </a:rPr>
              <a:t>Transposition</a:t>
            </a:r>
            <a:r>
              <a:rPr lang="fr-FR" sz="1600">
                <a:cs typeface="+mn-cs"/>
              </a:rPr>
              <a:t> dans un domaine de fréquences adapté au support de transmission</a:t>
            </a:r>
          </a:p>
          <a:p>
            <a:pPr lvl="1" algn="just" eaLnBrk="0" hangingPunct="0">
              <a:spcBef>
                <a:spcPct val="50000"/>
              </a:spcBef>
              <a:buFontTx/>
              <a:buChar char="•"/>
              <a:defRPr/>
            </a:pPr>
            <a:r>
              <a:rPr lang="fr-FR" sz="1600">
                <a:cs typeface="+mn-cs"/>
              </a:rPr>
              <a:t>Meilleure </a:t>
            </a:r>
            <a:r>
              <a:rPr lang="fr-FR" sz="1600">
                <a:solidFill>
                  <a:srgbClr val="FF0000"/>
                </a:solidFill>
                <a:cs typeface="+mn-cs"/>
              </a:rPr>
              <a:t>protection</a:t>
            </a:r>
            <a:r>
              <a:rPr lang="fr-FR" sz="1600">
                <a:cs typeface="+mn-cs"/>
              </a:rPr>
              <a:t> du signal contre le bruit</a:t>
            </a:r>
          </a:p>
          <a:p>
            <a:pPr lvl="1" algn="just" eaLnBrk="0" hangingPunct="0">
              <a:spcBef>
                <a:spcPct val="50000"/>
              </a:spcBef>
              <a:buFontTx/>
              <a:buChar char="•"/>
              <a:defRPr/>
            </a:pPr>
            <a:r>
              <a:rPr lang="fr-FR" sz="1600">
                <a:cs typeface="+mn-cs"/>
              </a:rPr>
              <a:t>Transmission simultanée des messages dans de bandes de fréquences adjacentes </a:t>
            </a:r>
            <a:r>
              <a:rPr lang="fr-FR" sz="1600">
                <a:cs typeface="+mn-cs"/>
                <a:sym typeface="Wingdings" charset="0"/>
              </a:rPr>
              <a:t> meilleure </a:t>
            </a:r>
            <a:r>
              <a:rPr lang="fr-FR" sz="1600">
                <a:solidFill>
                  <a:srgbClr val="FF0000"/>
                </a:solidFill>
                <a:cs typeface="+mn-cs"/>
                <a:sym typeface="Wingdings" charset="0"/>
              </a:rPr>
              <a:t>utilisation</a:t>
            </a:r>
            <a:r>
              <a:rPr lang="fr-FR" sz="1600">
                <a:cs typeface="+mn-cs"/>
                <a:sym typeface="Wingdings" charset="0"/>
              </a:rPr>
              <a:t> du support</a:t>
            </a:r>
            <a:endParaRPr lang="fr-FR" sz="1600">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2"/>
          <p:cNvSpPr>
            <a:spLocks noGrp="1"/>
          </p:cNvSpPr>
          <p:nvPr>
            <p:ph type="dt" sz="quarter" idx="10"/>
          </p:nvPr>
        </p:nvSpPr>
        <p:spPr/>
        <p:txBody>
          <a:bodyPr/>
          <a:lstStyle/>
          <a:p>
            <a:pPr>
              <a:defRPr/>
            </a:pPr>
            <a:r>
              <a:rPr lang="fr-FR"/>
              <a:t>© </a:t>
            </a:r>
            <a:fld id="{815F27B2-C3EB-E74D-AF84-581B8E6701EA}" type="datetime1">
              <a:rPr lang="en-US" smtClean="0"/>
              <a:pPr>
                <a:defRPr/>
              </a:pPr>
              <a:t>23/03/17</a:t>
            </a:fld>
            <a:r>
              <a:rPr lang="fr-FR" smtClean="0"/>
              <a:t>,</a:t>
            </a:r>
            <a:endParaRPr lang="fr-FR"/>
          </a:p>
        </p:txBody>
      </p:sp>
      <p:sp>
        <p:nvSpPr>
          <p:cNvPr id="20"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1" name="Slide Number Placeholder 4"/>
          <p:cNvSpPr>
            <a:spLocks noGrp="1"/>
          </p:cNvSpPr>
          <p:nvPr>
            <p:ph type="sldNum" sz="quarter" idx="12"/>
          </p:nvPr>
        </p:nvSpPr>
        <p:spPr/>
        <p:txBody>
          <a:bodyPr/>
          <a:lstStyle/>
          <a:p>
            <a:pPr>
              <a:defRPr/>
            </a:pPr>
            <a:fld id="{72A888FD-E4D3-B04A-8BF5-42A73A4CB48C}" type="slidenum">
              <a:rPr lang="fr-FR"/>
              <a:pPr>
                <a:defRPr/>
              </a:pPr>
              <a:t>34</a:t>
            </a:fld>
            <a:endParaRPr lang="fr-FR"/>
          </a:p>
        </p:txBody>
      </p:sp>
      <p:sp>
        <p:nvSpPr>
          <p:cNvPr id="32770"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L</a:t>
            </a:r>
            <a:r>
              <a:rPr lang="ja-JP" altLang="fr-FR" sz="4000" i="1" smtClean="0">
                <a:solidFill>
                  <a:schemeClr val="tx1"/>
                </a:solidFill>
                <a:latin typeface="Arial"/>
                <a:cs typeface="+mj-cs"/>
              </a:rPr>
              <a:t>’</a:t>
            </a:r>
            <a:r>
              <a:rPr lang="fr-FR" sz="4000" i="1" smtClean="0">
                <a:solidFill>
                  <a:schemeClr val="tx1"/>
                </a:solidFill>
                <a:cs typeface="+mj-cs"/>
              </a:rPr>
              <a:t>onde</a:t>
            </a:r>
            <a:endParaRPr lang="fr-FR" sz="4000" i="1" baseline="-25000" smtClean="0">
              <a:solidFill>
                <a:schemeClr val="tx1"/>
              </a:solidFill>
              <a:cs typeface="+mj-cs"/>
            </a:endParaRPr>
          </a:p>
        </p:txBody>
      </p:sp>
      <p:sp>
        <p:nvSpPr>
          <p:cNvPr id="32771" name="Text Box 3"/>
          <p:cNvSpPr txBox="1">
            <a:spLocks noChangeAspect="1" noChangeArrowheads="1"/>
          </p:cNvSpPr>
          <p:nvPr/>
        </p:nvSpPr>
        <p:spPr bwMode="auto">
          <a:xfrm>
            <a:off x="5449888" y="3706813"/>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b="1">
                <a:cs typeface="+mn-cs"/>
                <a:sym typeface="Symbol" charset="0"/>
              </a:rPr>
              <a:t>A</a:t>
            </a:r>
            <a:r>
              <a:rPr lang="fr-FR" sz="2000" b="1">
                <a:cs typeface="Times New Roman" charset="0"/>
                <a:sym typeface="Symbol" charset="0"/>
              </a:rPr>
              <a:t>sin (2ft + )</a:t>
            </a: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76413"/>
            <a:ext cx="40798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2773" name="Line 5"/>
          <p:cNvSpPr>
            <a:spLocks noChangeShapeType="1"/>
          </p:cNvSpPr>
          <p:nvPr/>
        </p:nvSpPr>
        <p:spPr bwMode="auto">
          <a:xfrm>
            <a:off x="3868738" y="2057400"/>
            <a:ext cx="838200"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aphicFrame>
        <p:nvGraphicFramePr>
          <p:cNvPr id="50184" name="Object 6"/>
          <p:cNvGraphicFramePr>
            <a:graphicFrameLocks noChangeAspect="1"/>
          </p:cNvGraphicFramePr>
          <p:nvPr/>
        </p:nvGraphicFramePr>
        <p:xfrm>
          <a:off x="4059238" y="1492250"/>
          <a:ext cx="457200" cy="533400"/>
        </p:xfrm>
        <a:graphic>
          <a:graphicData uri="http://schemas.openxmlformats.org/presentationml/2006/ole">
            <mc:AlternateContent xmlns:mc="http://schemas.openxmlformats.org/markup-compatibility/2006">
              <mc:Choice xmlns:v="urn:schemas-microsoft-com:vml" Requires="v">
                <p:oleObj spid="_x0000_s50197" name="Equation" r:id="rId4" imgW="457002" imgH="533169" progId="Equation.3">
                  <p:embed/>
                </p:oleObj>
              </mc:Choice>
              <mc:Fallback>
                <p:oleObj name="Equation" r:id="rId4" imgW="457002" imgH="53316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9238" y="1492250"/>
                        <a:ext cx="457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2775" name="Text Box 7"/>
          <p:cNvSpPr txBox="1">
            <a:spLocks noChangeAspect="1" noChangeArrowheads="1"/>
          </p:cNvSpPr>
          <p:nvPr/>
        </p:nvSpPr>
        <p:spPr bwMode="auto">
          <a:xfrm>
            <a:off x="2282825" y="183515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b="1">
                <a:cs typeface="+mn-cs"/>
              </a:rPr>
              <a:t>A</a:t>
            </a:r>
          </a:p>
        </p:txBody>
      </p:sp>
      <p:sp>
        <p:nvSpPr>
          <p:cNvPr id="32776" name="Text Box 8"/>
          <p:cNvSpPr txBox="1">
            <a:spLocks noChangeAspect="1" noChangeArrowheads="1"/>
          </p:cNvSpPr>
          <p:nvPr/>
        </p:nvSpPr>
        <p:spPr bwMode="auto">
          <a:xfrm>
            <a:off x="2570163" y="32766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b="1">
                <a:cs typeface="+mn-cs"/>
              </a:rPr>
              <a:t>A</a:t>
            </a:r>
          </a:p>
        </p:txBody>
      </p:sp>
      <p:sp>
        <p:nvSpPr>
          <p:cNvPr id="32777" name="Line 9"/>
          <p:cNvSpPr>
            <a:spLocks noChangeShapeType="1"/>
          </p:cNvSpPr>
          <p:nvPr/>
        </p:nvSpPr>
        <p:spPr bwMode="auto">
          <a:xfrm>
            <a:off x="5521325" y="4246563"/>
            <a:ext cx="503238"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2778" name="Line 10"/>
          <p:cNvSpPr>
            <a:spLocks noChangeShapeType="1"/>
          </p:cNvSpPr>
          <p:nvPr/>
        </p:nvSpPr>
        <p:spPr bwMode="auto">
          <a:xfrm>
            <a:off x="5521325" y="2806700"/>
            <a:ext cx="503238"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2779" name="Text Box 11"/>
          <p:cNvSpPr txBox="1">
            <a:spLocks noChangeAspect="1" noChangeArrowheads="1"/>
          </p:cNvSpPr>
          <p:nvPr/>
        </p:nvSpPr>
        <p:spPr bwMode="auto">
          <a:xfrm>
            <a:off x="5845175" y="41735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a:cs typeface="+mn-cs"/>
              </a:rPr>
              <a:t>t</a:t>
            </a:r>
          </a:p>
        </p:txBody>
      </p:sp>
      <p:sp>
        <p:nvSpPr>
          <p:cNvPr id="32780" name="Text Box 12"/>
          <p:cNvSpPr txBox="1">
            <a:spLocks noChangeAspect="1" noChangeArrowheads="1"/>
          </p:cNvSpPr>
          <p:nvPr/>
        </p:nvSpPr>
        <p:spPr bwMode="auto">
          <a:xfrm>
            <a:off x="5845175" y="27336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a:cs typeface="+mn-cs"/>
              </a:rPr>
              <a:t>t</a:t>
            </a:r>
          </a:p>
        </p:txBody>
      </p:sp>
      <p:sp>
        <p:nvSpPr>
          <p:cNvPr id="32781" name="Line 13"/>
          <p:cNvSpPr>
            <a:spLocks noChangeShapeType="1"/>
          </p:cNvSpPr>
          <p:nvPr/>
        </p:nvSpPr>
        <p:spPr bwMode="auto">
          <a:xfrm>
            <a:off x="2138363" y="3633788"/>
            <a:ext cx="0" cy="457200"/>
          </a:xfrm>
          <a:prstGeom prst="line">
            <a:avLst/>
          </a:prstGeom>
          <a:noFill/>
          <a:ln w="12700"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2782" name="Line 14"/>
          <p:cNvSpPr>
            <a:spLocks noChangeShapeType="1"/>
          </p:cNvSpPr>
          <p:nvPr/>
        </p:nvSpPr>
        <p:spPr bwMode="auto">
          <a:xfrm>
            <a:off x="2138363" y="2193925"/>
            <a:ext cx="0" cy="457200"/>
          </a:xfrm>
          <a:prstGeom prst="line">
            <a:avLst/>
          </a:prstGeom>
          <a:noFill/>
          <a:ln w="12700"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2783" name="Text Box 15"/>
          <p:cNvSpPr txBox="1">
            <a:spLocks noChangeAspect="1" noChangeArrowheads="1"/>
          </p:cNvSpPr>
          <p:nvPr/>
        </p:nvSpPr>
        <p:spPr bwMode="auto">
          <a:xfrm>
            <a:off x="1851025" y="363378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a:cs typeface="+mn-cs"/>
                <a:sym typeface="Symbol" charset="0"/>
              </a:rPr>
              <a:t></a:t>
            </a:r>
            <a:endParaRPr lang="fr-FR" sz="2000">
              <a:cs typeface="+mn-cs"/>
            </a:endParaRPr>
          </a:p>
        </p:txBody>
      </p:sp>
      <p:sp>
        <p:nvSpPr>
          <p:cNvPr id="32784" name="Text Box 16"/>
          <p:cNvSpPr txBox="1">
            <a:spLocks noChangeAspect="1" noChangeArrowheads="1"/>
          </p:cNvSpPr>
          <p:nvPr/>
        </p:nvSpPr>
        <p:spPr bwMode="auto">
          <a:xfrm>
            <a:off x="1851025" y="2266950"/>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a:cs typeface="+mn-cs"/>
                <a:sym typeface="Symbol" charset="0"/>
              </a:rPr>
              <a:t></a:t>
            </a:r>
            <a:endParaRPr lang="fr-FR" sz="2000">
              <a:cs typeface="+mn-cs"/>
            </a:endParaRPr>
          </a:p>
        </p:txBody>
      </p:sp>
      <p:sp>
        <p:nvSpPr>
          <p:cNvPr id="32785" name="Text Box 17"/>
          <p:cNvSpPr txBox="1">
            <a:spLocks noChangeAspect="1" noChangeArrowheads="1"/>
          </p:cNvSpPr>
          <p:nvPr/>
        </p:nvSpPr>
        <p:spPr bwMode="auto">
          <a:xfrm>
            <a:off x="5449888" y="226695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b="1">
                <a:cs typeface="+mn-cs"/>
                <a:sym typeface="Symbol" charset="0"/>
              </a:rPr>
              <a:t>A</a:t>
            </a:r>
            <a:r>
              <a:rPr lang="fr-FR" sz="2000" b="1">
                <a:cs typeface="Times New Roman" charset="0"/>
                <a:sym typeface="Symbol" charset="0"/>
              </a:rPr>
              <a:t>sin (2ft)</a:t>
            </a:r>
          </a:p>
        </p:txBody>
      </p:sp>
      <p:sp>
        <p:nvSpPr>
          <p:cNvPr id="32786" name="Text Box 18"/>
          <p:cNvSpPr txBox="1">
            <a:spLocks noChangeAspect="1" noChangeArrowheads="1"/>
          </p:cNvSpPr>
          <p:nvPr/>
        </p:nvSpPr>
        <p:spPr bwMode="auto">
          <a:xfrm>
            <a:off x="2286000" y="5334000"/>
            <a:ext cx="390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a:cs typeface="+mn-cs"/>
              </a:rPr>
              <a:t>Deux signaux sinusoïdaux déphasés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p:cNvSpPr>
            <a:spLocks noGrp="1"/>
          </p:cNvSpPr>
          <p:nvPr>
            <p:ph type="dt" sz="quarter" idx="10"/>
          </p:nvPr>
        </p:nvSpPr>
        <p:spPr/>
        <p:txBody>
          <a:bodyPr/>
          <a:lstStyle/>
          <a:p>
            <a:pPr>
              <a:defRPr/>
            </a:pPr>
            <a:r>
              <a:rPr lang="fr-FR"/>
              <a:t>© </a:t>
            </a:r>
            <a:fld id="{6F8E1CD2-3521-824D-9110-26852BBFAE87}" type="datetime1">
              <a:rPr lang="en-US" smtClean="0"/>
              <a:pPr>
                <a:defRPr/>
              </a:pPr>
              <a:t>23/03/17</a:t>
            </a:fld>
            <a:r>
              <a:rPr lang="fr-FR" smtClean="0"/>
              <a:t>,</a:t>
            </a:r>
            <a:endParaRPr lang="fr-FR"/>
          </a:p>
        </p:txBody>
      </p:sp>
      <p:sp>
        <p:nvSpPr>
          <p:cNvPr id="12"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3" name="Slide Number Placeholder 4"/>
          <p:cNvSpPr>
            <a:spLocks noGrp="1"/>
          </p:cNvSpPr>
          <p:nvPr>
            <p:ph type="sldNum" sz="quarter" idx="12"/>
          </p:nvPr>
        </p:nvSpPr>
        <p:spPr/>
        <p:txBody>
          <a:bodyPr/>
          <a:lstStyle/>
          <a:p>
            <a:pPr>
              <a:defRPr/>
            </a:pPr>
            <a:fld id="{F1C06629-EEDE-574A-B109-B6C2A1D71275}" type="slidenum">
              <a:rPr lang="fr-FR"/>
              <a:pPr>
                <a:defRPr/>
              </a:pPr>
              <a:t>35</a:t>
            </a:fld>
            <a:endParaRPr lang="fr-FR"/>
          </a:p>
        </p:txBody>
      </p:sp>
      <p:sp>
        <p:nvSpPr>
          <p:cNvPr id="33794"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Fréquence</a:t>
            </a:r>
            <a:endParaRPr lang="fr-FR" sz="4000" i="1" baseline="-25000" smtClean="0">
              <a:solidFill>
                <a:schemeClr val="tx1"/>
              </a:solidFill>
              <a:cs typeface="+mj-cs"/>
            </a:endParaRP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050" y="2209800"/>
            <a:ext cx="4025900"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3796" name="Text Box 4"/>
          <p:cNvSpPr txBox="1">
            <a:spLocks noChangeAspect="1" noChangeArrowheads="1"/>
          </p:cNvSpPr>
          <p:nvPr/>
        </p:nvSpPr>
        <p:spPr bwMode="auto">
          <a:xfrm>
            <a:off x="2574925" y="35925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1</a:t>
            </a:r>
          </a:p>
        </p:txBody>
      </p:sp>
      <p:sp>
        <p:nvSpPr>
          <p:cNvPr id="33797" name="Text Box 5"/>
          <p:cNvSpPr txBox="1">
            <a:spLocks noChangeAspect="1" noChangeArrowheads="1"/>
          </p:cNvSpPr>
          <p:nvPr/>
        </p:nvSpPr>
        <p:spPr bwMode="auto">
          <a:xfrm>
            <a:off x="2971800" y="35925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2</a:t>
            </a:r>
          </a:p>
        </p:txBody>
      </p:sp>
      <p:sp>
        <p:nvSpPr>
          <p:cNvPr id="33798" name="Text Box 6"/>
          <p:cNvSpPr txBox="1">
            <a:spLocks noChangeAspect="1" noChangeArrowheads="1"/>
          </p:cNvSpPr>
          <p:nvPr/>
        </p:nvSpPr>
        <p:spPr bwMode="auto">
          <a:xfrm>
            <a:off x="3717925" y="35925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1</a:t>
            </a:r>
          </a:p>
        </p:txBody>
      </p:sp>
      <p:sp>
        <p:nvSpPr>
          <p:cNvPr id="33799" name="Text Box 7"/>
          <p:cNvSpPr txBox="1">
            <a:spLocks noChangeAspect="1" noChangeArrowheads="1"/>
          </p:cNvSpPr>
          <p:nvPr/>
        </p:nvSpPr>
        <p:spPr bwMode="auto">
          <a:xfrm>
            <a:off x="4800600" y="35925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1</a:t>
            </a:r>
          </a:p>
        </p:txBody>
      </p:sp>
      <p:sp>
        <p:nvSpPr>
          <p:cNvPr id="33800" name="Text Box 8"/>
          <p:cNvSpPr txBox="1">
            <a:spLocks noChangeAspect="1" noChangeArrowheads="1"/>
          </p:cNvSpPr>
          <p:nvPr/>
        </p:nvSpPr>
        <p:spPr bwMode="auto">
          <a:xfrm>
            <a:off x="6096000" y="35925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1</a:t>
            </a:r>
          </a:p>
        </p:txBody>
      </p:sp>
      <p:sp>
        <p:nvSpPr>
          <p:cNvPr id="33801" name="Text Box 9"/>
          <p:cNvSpPr txBox="1">
            <a:spLocks noChangeAspect="1" noChangeArrowheads="1"/>
          </p:cNvSpPr>
          <p:nvPr/>
        </p:nvSpPr>
        <p:spPr bwMode="auto">
          <a:xfrm>
            <a:off x="4419600" y="35925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2</a:t>
            </a:r>
          </a:p>
        </p:txBody>
      </p:sp>
      <p:sp>
        <p:nvSpPr>
          <p:cNvPr id="33802" name="Text Box 10"/>
          <p:cNvSpPr txBox="1">
            <a:spLocks noChangeAspect="1" noChangeArrowheads="1"/>
          </p:cNvSpPr>
          <p:nvPr/>
        </p:nvSpPr>
        <p:spPr bwMode="auto">
          <a:xfrm>
            <a:off x="5334000" y="35925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p:cNvSpPr>
            <a:spLocks noGrp="1"/>
          </p:cNvSpPr>
          <p:nvPr>
            <p:ph type="dt" sz="quarter" idx="10"/>
          </p:nvPr>
        </p:nvSpPr>
        <p:spPr/>
        <p:txBody>
          <a:bodyPr/>
          <a:lstStyle/>
          <a:p>
            <a:pPr>
              <a:defRPr/>
            </a:pPr>
            <a:r>
              <a:rPr lang="fr-FR"/>
              <a:t>© </a:t>
            </a:r>
            <a:fld id="{963E5515-749D-2041-BD3F-781A287DA452}" type="datetime1">
              <a:rPr lang="en-US" smtClean="0"/>
              <a:pPr>
                <a:defRPr/>
              </a:pPr>
              <a:t>23/03/17</a:t>
            </a:fld>
            <a:r>
              <a:rPr lang="fr-FR" smtClean="0"/>
              <a:t>,</a:t>
            </a:r>
            <a:endParaRPr lang="fr-FR"/>
          </a:p>
        </p:txBody>
      </p:sp>
      <p:sp>
        <p:nvSpPr>
          <p:cNvPr id="1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0" name="Slide Number Placeholder 4"/>
          <p:cNvSpPr>
            <a:spLocks noGrp="1"/>
          </p:cNvSpPr>
          <p:nvPr>
            <p:ph type="sldNum" sz="quarter" idx="12"/>
          </p:nvPr>
        </p:nvSpPr>
        <p:spPr/>
        <p:txBody>
          <a:bodyPr/>
          <a:lstStyle/>
          <a:p>
            <a:pPr>
              <a:defRPr/>
            </a:pPr>
            <a:fld id="{B1578F90-FCF0-8941-A211-E3AB1B94DE79}" type="slidenum">
              <a:rPr lang="fr-FR"/>
              <a:pPr>
                <a:defRPr/>
              </a:pPr>
              <a:t>36</a:t>
            </a:fld>
            <a:endParaRPr lang="fr-FR"/>
          </a:p>
        </p:txBody>
      </p:sp>
      <p:sp>
        <p:nvSpPr>
          <p:cNvPr id="34818"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Phase</a:t>
            </a:r>
            <a:r>
              <a:rPr lang="fr-FR" sz="4000" i="1" baseline="-25000" smtClean="0">
                <a:solidFill>
                  <a:schemeClr val="tx1"/>
                </a:solidFill>
                <a:cs typeface="+mj-cs"/>
              </a:rPr>
              <a:t>1</a:t>
            </a:r>
          </a:p>
        </p:txBody>
      </p:sp>
      <p:sp>
        <p:nvSpPr>
          <p:cNvPr id="34819" name="Text Box 3"/>
          <p:cNvSpPr txBox="1">
            <a:spLocks noChangeAspect="1" noChangeArrowheads="1"/>
          </p:cNvSpPr>
          <p:nvPr/>
        </p:nvSpPr>
        <p:spPr bwMode="auto">
          <a:xfrm>
            <a:off x="2454275" y="32877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1</a:t>
            </a:r>
          </a:p>
        </p:txBody>
      </p:sp>
      <p:sp>
        <p:nvSpPr>
          <p:cNvPr id="34820" name="Text Box 4"/>
          <p:cNvSpPr txBox="1">
            <a:spLocks noChangeAspect="1" noChangeArrowheads="1"/>
          </p:cNvSpPr>
          <p:nvPr/>
        </p:nvSpPr>
        <p:spPr bwMode="auto">
          <a:xfrm>
            <a:off x="2851150" y="32877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2</a:t>
            </a:r>
          </a:p>
        </p:txBody>
      </p:sp>
      <p:sp>
        <p:nvSpPr>
          <p:cNvPr id="34821" name="Text Box 5"/>
          <p:cNvSpPr txBox="1">
            <a:spLocks noChangeAspect="1" noChangeArrowheads="1"/>
          </p:cNvSpPr>
          <p:nvPr/>
        </p:nvSpPr>
        <p:spPr bwMode="auto">
          <a:xfrm>
            <a:off x="3200400" y="3287713"/>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1</a:t>
            </a:r>
          </a:p>
        </p:txBody>
      </p:sp>
      <p:sp>
        <p:nvSpPr>
          <p:cNvPr id="34822" name="Text Box 6"/>
          <p:cNvSpPr txBox="1">
            <a:spLocks noChangeAspect="1" noChangeArrowheads="1"/>
          </p:cNvSpPr>
          <p:nvPr/>
        </p:nvSpPr>
        <p:spPr bwMode="auto">
          <a:xfrm>
            <a:off x="4679950" y="32877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1</a:t>
            </a:r>
          </a:p>
        </p:txBody>
      </p:sp>
      <p:sp>
        <p:nvSpPr>
          <p:cNvPr id="34823" name="Text Box 7"/>
          <p:cNvSpPr txBox="1">
            <a:spLocks noChangeAspect="1" noChangeArrowheads="1"/>
          </p:cNvSpPr>
          <p:nvPr/>
        </p:nvSpPr>
        <p:spPr bwMode="auto">
          <a:xfrm>
            <a:off x="5975350" y="32877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1</a:t>
            </a:r>
          </a:p>
        </p:txBody>
      </p:sp>
      <p:sp>
        <p:nvSpPr>
          <p:cNvPr id="34824" name="Text Box 8"/>
          <p:cNvSpPr txBox="1">
            <a:spLocks noChangeAspect="1" noChangeArrowheads="1"/>
          </p:cNvSpPr>
          <p:nvPr/>
        </p:nvSpPr>
        <p:spPr bwMode="auto">
          <a:xfrm>
            <a:off x="4298950" y="3287713"/>
            <a:ext cx="32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2</a:t>
            </a:r>
          </a:p>
        </p:txBody>
      </p:sp>
      <p:sp>
        <p:nvSpPr>
          <p:cNvPr id="34825" name="Text Box 9"/>
          <p:cNvSpPr txBox="1">
            <a:spLocks noChangeAspect="1" noChangeArrowheads="1"/>
          </p:cNvSpPr>
          <p:nvPr/>
        </p:nvSpPr>
        <p:spPr bwMode="auto">
          <a:xfrm>
            <a:off x="5213350" y="3287713"/>
            <a:ext cx="501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b="1" i="1">
                <a:cs typeface="+mn-cs"/>
              </a:rPr>
              <a:t>F</a:t>
            </a:r>
            <a:r>
              <a:rPr lang="fr-FR" sz="2000" b="1" i="1" baseline="-25000">
                <a:cs typeface="+mn-cs"/>
              </a:rPr>
              <a:t>2</a:t>
            </a:r>
          </a:p>
        </p:txBody>
      </p:sp>
      <p:pic>
        <p:nvPicPr>
          <p:cNvPr id="348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57400"/>
            <a:ext cx="4024313"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4827" name="Text Box 11"/>
          <p:cNvSpPr txBox="1">
            <a:spLocks noChangeAspect="1" noChangeArrowheads="1"/>
          </p:cNvSpPr>
          <p:nvPr/>
        </p:nvSpPr>
        <p:spPr bwMode="auto">
          <a:xfrm>
            <a:off x="2841625" y="4937125"/>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a:cs typeface="+mn-cs"/>
              </a:rPr>
              <a:t>Décalage de la phase de 180°</a:t>
            </a:r>
          </a:p>
        </p:txBody>
      </p:sp>
      <p:cxnSp>
        <p:nvCxnSpPr>
          <p:cNvPr id="34828" name="AutoShape 12"/>
          <p:cNvCxnSpPr>
            <a:cxnSpLocks noChangeShapeType="1"/>
            <a:stCxn id="34827" idx="0"/>
            <a:endCxn id="34819" idx="3"/>
          </p:cNvCxnSpPr>
          <p:nvPr/>
        </p:nvCxnSpPr>
        <p:spPr bwMode="auto">
          <a:xfrm flipH="1" flipV="1">
            <a:off x="2774950" y="3440113"/>
            <a:ext cx="1666875" cy="149701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29" name="AutoShape 13"/>
          <p:cNvCxnSpPr>
            <a:cxnSpLocks noChangeShapeType="1"/>
            <a:stCxn id="34827" idx="0"/>
            <a:endCxn id="34820" idx="3"/>
          </p:cNvCxnSpPr>
          <p:nvPr/>
        </p:nvCxnSpPr>
        <p:spPr bwMode="auto">
          <a:xfrm flipH="1" flipV="1">
            <a:off x="3171825" y="3440113"/>
            <a:ext cx="1270000" cy="149701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30" name="AutoShape 14"/>
          <p:cNvCxnSpPr>
            <a:cxnSpLocks noChangeShapeType="1"/>
            <a:stCxn id="34827" idx="0"/>
            <a:endCxn id="34821" idx="3"/>
          </p:cNvCxnSpPr>
          <p:nvPr/>
        </p:nvCxnSpPr>
        <p:spPr bwMode="auto">
          <a:xfrm flipH="1" flipV="1">
            <a:off x="4267200" y="3440113"/>
            <a:ext cx="174625" cy="149701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31" name="AutoShape 15"/>
          <p:cNvCxnSpPr>
            <a:cxnSpLocks noChangeShapeType="1"/>
            <a:stCxn id="34827" idx="0"/>
            <a:endCxn id="34824" idx="3"/>
          </p:cNvCxnSpPr>
          <p:nvPr/>
        </p:nvCxnSpPr>
        <p:spPr bwMode="auto">
          <a:xfrm flipV="1">
            <a:off x="4441825" y="3440113"/>
            <a:ext cx="177800" cy="149701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32" name="AutoShape 16"/>
          <p:cNvCxnSpPr>
            <a:cxnSpLocks noChangeShapeType="1"/>
            <a:stCxn id="34827" idx="0"/>
            <a:endCxn id="34822" idx="3"/>
          </p:cNvCxnSpPr>
          <p:nvPr/>
        </p:nvCxnSpPr>
        <p:spPr bwMode="auto">
          <a:xfrm flipV="1">
            <a:off x="4441825" y="3440113"/>
            <a:ext cx="558800" cy="149701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33" name="AutoShape 17"/>
          <p:cNvCxnSpPr>
            <a:cxnSpLocks noChangeShapeType="1"/>
            <a:stCxn id="34827" idx="0"/>
            <a:endCxn id="34825" idx="3"/>
          </p:cNvCxnSpPr>
          <p:nvPr/>
        </p:nvCxnSpPr>
        <p:spPr bwMode="auto">
          <a:xfrm flipV="1">
            <a:off x="4441825" y="3440113"/>
            <a:ext cx="1273175" cy="149701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p:cNvSpPr>
            <a:spLocks noGrp="1"/>
          </p:cNvSpPr>
          <p:nvPr>
            <p:ph type="dt" sz="quarter" idx="10"/>
          </p:nvPr>
        </p:nvSpPr>
        <p:spPr/>
        <p:txBody>
          <a:bodyPr/>
          <a:lstStyle/>
          <a:p>
            <a:pPr>
              <a:defRPr/>
            </a:pPr>
            <a:r>
              <a:rPr lang="fr-FR"/>
              <a:t>© </a:t>
            </a:r>
            <a:fld id="{4186F95B-A4A2-EF4E-9B99-A9EC7523486E}" type="datetime1">
              <a:rPr lang="en-US" smtClean="0"/>
              <a:pPr>
                <a:defRPr/>
              </a:pPr>
              <a:t>23/03/17</a:t>
            </a:fld>
            <a:r>
              <a:rPr lang="fr-FR" smtClean="0"/>
              <a:t>,</a:t>
            </a:r>
            <a:endParaRPr lang="fr-FR"/>
          </a:p>
        </p:txBody>
      </p:sp>
      <p:sp>
        <p:nvSpPr>
          <p:cNvPr id="1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0" name="Slide Number Placeholder 4"/>
          <p:cNvSpPr>
            <a:spLocks noGrp="1"/>
          </p:cNvSpPr>
          <p:nvPr>
            <p:ph type="sldNum" sz="quarter" idx="12"/>
          </p:nvPr>
        </p:nvSpPr>
        <p:spPr/>
        <p:txBody>
          <a:bodyPr/>
          <a:lstStyle/>
          <a:p>
            <a:pPr>
              <a:defRPr/>
            </a:pPr>
            <a:fld id="{EE6666C8-8317-E74C-A467-5D410046366A}" type="slidenum">
              <a:rPr lang="fr-FR"/>
              <a:pPr>
                <a:defRPr/>
              </a:pPr>
              <a:t>37</a:t>
            </a:fld>
            <a:endParaRPr lang="fr-FR"/>
          </a:p>
        </p:txBody>
      </p:sp>
      <p:sp>
        <p:nvSpPr>
          <p:cNvPr id="35842"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Phase</a:t>
            </a:r>
            <a:r>
              <a:rPr lang="fr-FR" sz="4000" i="1" baseline="-25000" smtClean="0">
                <a:solidFill>
                  <a:schemeClr val="tx1"/>
                </a:solidFill>
                <a:cs typeface="+mj-cs"/>
              </a:rPr>
              <a:t>2</a:t>
            </a:r>
          </a:p>
        </p:txBody>
      </p:sp>
      <p:sp>
        <p:nvSpPr>
          <p:cNvPr id="35843" name="Text Box 3"/>
          <p:cNvSpPr txBox="1">
            <a:spLocks noChangeAspect="1" noChangeArrowheads="1"/>
          </p:cNvSpPr>
          <p:nvPr/>
        </p:nvSpPr>
        <p:spPr bwMode="auto">
          <a:xfrm>
            <a:off x="2362200" y="5318125"/>
            <a:ext cx="363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eaLnBrk="0" hangingPunct="0">
              <a:defRPr/>
            </a:pPr>
            <a:r>
              <a:rPr lang="fr-FR" sz="2000">
                <a:cs typeface="+mn-cs"/>
              </a:rPr>
              <a:t>Décalage de la phase avec codage</a:t>
            </a:r>
          </a:p>
        </p:txBody>
      </p:sp>
      <p:cxnSp>
        <p:nvCxnSpPr>
          <p:cNvPr id="35844" name="AutoShape 4"/>
          <p:cNvCxnSpPr>
            <a:cxnSpLocks noChangeShapeType="1"/>
          </p:cNvCxnSpPr>
          <p:nvPr/>
        </p:nvCxnSpPr>
        <p:spPr bwMode="auto">
          <a:xfrm>
            <a:off x="4152900" y="1295400"/>
            <a:ext cx="0" cy="297180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845" name="AutoShape 5"/>
          <p:cNvCxnSpPr>
            <a:cxnSpLocks noChangeShapeType="1"/>
          </p:cNvCxnSpPr>
          <p:nvPr/>
        </p:nvCxnSpPr>
        <p:spPr bwMode="auto">
          <a:xfrm flipV="1">
            <a:off x="3101975" y="1730375"/>
            <a:ext cx="2101850" cy="210185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846" name="AutoShape 6"/>
          <p:cNvCxnSpPr>
            <a:cxnSpLocks noChangeShapeType="1"/>
          </p:cNvCxnSpPr>
          <p:nvPr/>
        </p:nvCxnSpPr>
        <p:spPr bwMode="auto">
          <a:xfrm>
            <a:off x="2667000" y="2781300"/>
            <a:ext cx="2971800"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847" name="AutoShape 7"/>
          <p:cNvCxnSpPr>
            <a:cxnSpLocks noChangeShapeType="1"/>
          </p:cNvCxnSpPr>
          <p:nvPr/>
        </p:nvCxnSpPr>
        <p:spPr bwMode="auto">
          <a:xfrm>
            <a:off x="3101975" y="1730375"/>
            <a:ext cx="2101850" cy="210185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848" name="Text Box 8"/>
          <p:cNvSpPr txBox="1">
            <a:spLocks noChangeAspect="1" noChangeArrowheads="1"/>
          </p:cNvSpPr>
          <p:nvPr/>
        </p:nvSpPr>
        <p:spPr bwMode="auto">
          <a:xfrm>
            <a:off x="3848100" y="914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000</a:t>
            </a:r>
          </a:p>
        </p:txBody>
      </p:sp>
      <p:sp>
        <p:nvSpPr>
          <p:cNvPr id="35849" name="Text Box 9"/>
          <p:cNvSpPr txBox="1">
            <a:spLocks noChangeAspect="1" noChangeArrowheads="1"/>
          </p:cNvSpPr>
          <p:nvPr/>
        </p:nvSpPr>
        <p:spPr bwMode="auto">
          <a:xfrm>
            <a:off x="5181600" y="38481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011</a:t>
            </a:r>
          </a:p>
        </p:txBody>
      </p:sp>
      <p:sp>
        <p:nvSpPr>
          <p:cNvPr id="35850" name="Text Box 10"/>
          <p:cNvSpPr txBox="1">
            <a:spLocks noChangeAspect="1" noChangeArrowheads="1"/>
          </p:cNvSpPr>
          <p:nvPr/>
        </p:nvSpPr>
        <p:spPr bwMode="auto">
          <a:xfrm>
            <a:off x="5638800" y="258286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010</a:t>
            </a:r>
          </a:p>
        </p:txBody>
      </p:sp>
      <p:sp>
        <p:nvSpPr>
          <p:cNvPr id="35851" name="Text Box 11"/>
          <p:cNvSpPr txBox="1">
            <a:spLocks noChangeAspect="1" noChangeArrowheads="1"/>
          </p:cNvSpPr>
          <p:nvPr/>
        </p:nvSpPr>
        <p:spPr bwMode="auto">
          <a:xfrm>
            <a:off x="3848100" y="4267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100</a:t>
            </a:r>
          </a:p>
        </p:txBody>
      </p:sp>
      <p:sp>
        <p:nvSpPr>
          <p:cNvPr id="35852" name="Text Box 12"/>
          <p:cNvSpPr txBox="1">
            <a:spLocks noChangeAspect="1" noChangeArrowheads="1"/>
          </p:cNvSpPr>
          <p:nvPr/>
        </p:nvSpPr>
        <p:spPr bwMode="auto">
          <a:xfrm>
            <a:off x="2514600" y="38481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101</a:t>
            </a:r>
          </a:p>
        </p:txBody>
      </p:sp>
      <p:sp>
        <p:nvSpPr>
          <p:cNvPr id="35853" name="Text Box 13"/>
          <p:cNvSpPr txBox="1">
            <a:spLocks noChangeAspect="1" noChangeArrowheads="1"/>
          </p:cNvSpPr>
          <p:nvPr/>
        </p:nvSpPr>
        <p:spPr bwMode="auto">
          <a:xfrm>
            <a:off x="2057400" y="258286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110</a:t>
            </a:r>
          </a:p>
        </p:txBody>
      </p:sp>
      <p:sp>
        <p:nvSpPr>
          <p:cNvPr id="35854" name="Text Box 14"/>
          <p:cNvSpPr txBox="1">
            <a:spLocks noChangeAspect="1" noChangeArrowheads="1"/>
          </p:cNvSpPr>
          <p:nvPr/>
        </p:nvSpPr>
        <p:spPr bwMode="auto">
          <a:xfrm>
            <a:off x="2514600" y="1371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111</a:t>
            </a:r>
          </a:p>
        </p:txBody>
      </p:sp>
      <p:sp>
        <p:nvSpPr>
          <p:cNvPr id="35855" name="Text Box 15"/>
          <p:cNvSpPr txBox="1">
            <a:spLocks noChangeAspect="1" noChangeArrowheads="1"/>
          </p:cNvSpPr>
          <p:nvPr/>
        </p:nvSpPr>
        <p:spPr bwMode="auto">
          <a:xfrm>
            <a:off x="5181600" y="1371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001</a:t>
            </a:r>
          </a:p>
        </p:txBody>
      </p:sp>
      <p:sp>
        <p:nvSpPr>
          <p:cNvPr id="35856" name="Line 16"/>
          <p:cNvSpPr>
            <a:spLocks noChangeShapeType="1"/>
          </p:cNvSpPr>
          <p:nvPr/>
        </p:nvSpPr>
        <p:spPr bwMode="auto">
          <a:xfrm>
            <a:off x="4114800" y="2286000"/>
            <a:ext cx="533400"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57" name="Text Box 17"/>
          <p:cNvSpPr txBox="1">
            <a:spLocks noChangeAspect="1" noChangeArrowheads="1"/>
          </p:cNvSpPr>
          <p:nvPr/>
        </p:nvSpPr>
        <p:spPr bwMode="auto">
          <a:xfrm>
            <a:off x="4191000" y="1905000"/>
            <a:ext cx="625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45°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quarter" idx="10"/>
          </p:nvPr>
        </p:nvSpPr>
        <p:spPr/>
        <p:txBody>
          <a:bodyPr/>
          <a:lstStyle/>
          <a:p>
            <a:pPr>
              <a:defRPr/>
            </a:pPr>
            <a:r>
              <a:rPr lang="fr-FR"/>
              <a:t>© </a:t>
            </a:r>
            <a:fld id="{601583A1-5BB8-2D4B-ABD3-07478F5E9450}" type="datetime1">
              <a:rPr lang="en-US" smtClean="0"/>
              <a:pPr>
                <a:defRPr/>
              </a:pPr>
              <a:t>23/03/17</a:t>
            </a:fld>
            <a:r>
              <a:rPr lang="fr-FR" smtClean="0"/>
              <a:t>,</a:t>
            </a:r>
            <a:endParaRPr lang="fr-FR"/>
          </a:p>
        </p:txBody>
      </p:sp>
      <p:sp>
        <p:nvSpPr>
          <p:cNvPr id="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0" name="Slide Number Placeholder 4"/>
          <p:cNvSpPr>
            <a:spLocks noGrp="1"/>
          </p:cNvSpPr>
          <p:nvPr>
            <p:ph type="sldNum" sz="quarter" idx="12"/>
          </p:nvPr>
        </p:nvSpPr>
        <p:spPr/>
        <p:txBody>
          <a:bodyPr/>
          <a:lstStyle/>
          <a:p>
            <a:pPr>
              <a:defRPr/>
            </a:pPr>
            <a:fld id="{70AEC71A-6956-DE4A-BAD7-3CA3FA6D31C4}" type="slidenum">
              <a:rPr lang="fr-FR"/>
              <a:pPr>
                <a:defRPr/>
              </a:pPr>
              <a:t>38</a:t>
            </a:fld>
            <a:endParaRPr lang="fr-FR"/>
          </a:p>
        </p:txBody>
      </p:sp>
      <p:sp>
        <p:nvSpPr>
          <p:cNvPr id="36866"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Amplitude</a:t>
            </a:r>
            <a:endParaRPr lang="fr-FR" sz="4000" i="1" baseline="-25000" smtClean="0">
              <a:solidFill>
                <a:schemeClr val="tx1"/>
              </a:solidFill>
              <a:cs typeface="+mj-cs"/>
            </a:endParaRP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8" y="2057400"/>
            <a:ext cx="40465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6868" name="Text Box 4"/>
          <p:cNvSpPr txBox="1">
            <a:spLocks noChangeAspect="1" noChangeArrowheads="1"/>
          </p:cNvSpPr>
          <p:nvPr/>
        </p:nvSpPr>
        <p:spPr bwMode="auto">
          <a:xfrm>
            <a:off x="3192463" y="4419600"/>
            <a:ext cx="275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Modulation d</a:t>
            </a:r>
            <a:r>
              <a:rPr lang="ja-JP" altLang="fr-FR" sz="2000">
                <a:latin typeface="Arial"/>
                <a:cs typeface="+mn-cs"/>
              </a:rPr>
              <a:t>’</a:t>
            </a:r>
            <a:r>
              <a:rPr lang="fr-FR" sz="2000">
                <a:cs typeface="+mn-cs"/>
              </a:rPr>
              <a:t>amplitude</a:t>
            </a:r>
          </a:p>
        </p:txBody>
      </p:sp>
      <p:cxnSp>
        <p:nvCxnSpPr>
          <p:cNvPr id="36869" name="AutoShape 5"/>
          <p:cNvCxnSpPr>
            <a:cxnSpLocks noChangeShapeType="1"/>
            <a:stCxn id="36868" idx="0"/>
          </p:cNvCxnSpPr>
          <p:nvPr/>
        </p:nvCxnSpPr>
        <p:spPr bwMode="auto">
          <a:xfrm flipH="1" flipV="1">
            <a:off x="3200400" y="3505200"/>
            <a:ext cx="1371600" cy="91440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870" name="AutoShape 6"/>
          <p:cNvCxnSpPr>
            <a:cxnSpLocks noChangeShapeType="1"/>
            <a:stCxn id="36868" idx="0"/>
          </p:cNvCxnSpPr>
          <p:nvPr/>
        </p:nvCxnSpPr>
        <p:spPr bwMode="auto">
          <a:xfrm flipV="1">
            <a:off x="4572000" y="3505200"/>
            <a:ext cx="0" cy="91440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871" name="AutoShape 7"/>
          <p:cNvCxnSpPr>
            <a:cxnSpLocks noChangeShapeType="1"/>
            <a:stCxn id="36868" idx="0"/>
          </p:cNvCxnSpPr>
          <p:nvPr/>
        </p:nvCxnSpPr>
        <p:spPr bwMode="auto">
          <a:xfrm flipV="1">
            <a:off x="4572000" y="3505200"/>
            <a:ext cx="990600" cy="91440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p:cNvSpPr>
            <a:spLocks noGrp="1"/>
          </p:cNvSpPr>
          <p:nvPr>
            <p:ph type="dt" sz="quarter" idx="10"/>
          </p:nvPr>
        </p:nvSpPr>
        <p:spPr/>
        <p:txBody>
          <a:bodyPr/>
          <a:lstStyle/>
          <a:p>
            <a:pPr>
              <a:defRPr/>
            </a:pPr>
            <a:r>
              <a:rPr lang="fr-FR"/>
              <a:t>© </a:t>
            </a:r>
            <a:fld id="{7F71EB3A-35D5-DD4F-86D2-DEC3066461B3}" type="datetime1">
              <a:rPr lang="en-US" smtClean="0"/>
              <a:pPr>
                <a:defRPr/>
              </a:pPr>
              <a:t>23/03/17</a:t>
            </a:fld>
            <a:r>
              <a:rPr lang="fr-FR" smtClean="0"/>
              <a:t>,</a:t>
            </a:r>
            <a:endParaRPr lang="fr-FR"/>
          </a:p>
        </p:txBody>
      </p:sp>
      <p:sp>
        <p:nvSpPr>
          <p:cNvPr id="1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0" name="Slide Number Placeholder 4"/>
          <p:cNvSpPr>
            <a:spLocks noGrp="1"/>
          </p:cNvSpPr>
          <p:nvPr>
            <p:ph type="sldNum" sz="quarter" idx="12"/>
          </p:nvPr>
        </p:nvSpPr>
        <p:spPr/>
        <p:txBody>
          <a:bodyPr/>
          <a:lstStyle/>
          <a:p>
            <a:pPr>
              <a:defRPr/>
            </a:pPr>
            <a:fld id="{C181EC1C-405B-4F4A-8ECA-CBFBF607AAF7}" type="slidenum">
              <a:rPr lang="fr-FR"/>
              <a:pPr>
                <a:defRPr/>
              </a:pPr>
              <a:t>39</a:t>
            </a:fld>
            <a:endParaRPr lang="fr-FR"/>
          </a:p>
        </p:txBody>
      </p:sp>
      <p:sp>
        <p:nvSpPr>
          <p:cNvPr id="37890"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Numérique</a:t>
            </a:r>
            <a:r>
              <a:rPr lang="fr-FR" sz="4000" i="1" baseline="-25000" smtClean="0">
                <a:solidFill>
                  <a:schemeClr val="tx1"/>
                </a:solidFill>
                <a:cs typeface="+mj-cs"/>
              </a:rPr>
              <a:t>1</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2257425"/>
            <a:ext cx="5248275"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7892" name="Line 4"/>
          <p:cNvSpPr>
            <a:spLocks noChangeShapeType="1"/>
          </p:cNvSpPr>
          <p:nvPr/>
        </p:nvSpPr>
        <p:spPr bwMode="auto">
          <a:xfrm>
            <a:off x="2230438"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893" name="Line 5"/>
          <p:cNvSpPr>
            <a:spLocks noChangeShapeType="1"/>
          </p:cNvSpPr>
          <p:nvPr/>
        </p:nvSpPr>
        <p:spPr bwMode="auto">
          <a:xfrm>
            <a:off x="2655888"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894" name="Line 6"/>
          <p:cNvSpPr>
            <a:spLocks noChangeShapeType="1"/>
          </p:cNvSpPr>
          <p:nvPr/>
        </p:nvSpPr>
        <p:spPr bwMode="auto">
          <a:xfrm>
            <a:off x="307975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895" name="Line 7"/>
          <p:cNvSpPr>
            <a:spLocks noChangeShapeType="1"/>
          </p:cNvSpPr>
          <p:nvPr/>
        </p:nvSpPr>
        <p:spPr bwMode="auto">
          <a:xfrm>
            <a:off x="35052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896" name="Line 8"/>
          <p:cNvSpPr>
            <a:spLocks noChangeShapeType="1"/>
          </p:cNvSpPr>
          <p:nvPr/>
        </p:nvSpPr>
        <p:spPr bwMode="auto">
          <a:xfrm>
            <a:off x="3940175"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897" name="Line 9"/>
          <p:cNvSpPr>
            <a:spLocks noChangeShapeType="1"/>
          </p:cNvSpPr>
          <p:nvPr/>
        </p:nvSpPr>
        <p:spPr bwMode="auto">
          <a:xfrm>
            <a:off x="435451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898" name="Line 10"/>
          <p:cNvSpPr>
            <a:spLocks noChangeShapeType="1"/>
          </p:cNvSpPr>
          <p:nvPr/>
        </p:nvSpPr>
        <p:spPr bwMode="auto">
          <a:xfrm>
            <a:off x="478631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899" name="Line 11"/>
          <p:cNvSpPr>
            <a:spLocks noChangeShapeType="1"/>
          </p:cNvSpPr>
          <p:nvPr/>
        </p:nvSpPr>
        <p:spPr bwMode="auto">
          <a:xfrm>
            <a:off x="52070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900" name="Line 12"/>
          <p:cNvSpPr>
            <a:spLocks noChangeShapeType="1"/>
          </p:cNvSpPr>
          <p:nvPr/>
        </p:nvSpPr>
        <p:spPr bwMode="auto">
          <a:xfrm>
            <a:off x="56388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901" name="Line 13"/>
          <p:cNvSpPr>
            <a:spLocks noChangeShapeType="1"/>
          </p:cNvSpPr>
          <p:nvPr/>
        </p:nvSpPr>
        <p:spPr bwMode="auto">
          <a:xfrm>
            <a:off x="606266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902" name="Line 14"/>
          <p:cNvSpPr>
            <a:spLocks noChangeShapeType="1"/>
          </p:cNvSpPr>
          <p:nvPr/>
        </p:nvSpPr>
        <p:spPr bwMode="auto">
          <a:xfrm>
            <a:off x="649446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903" name="Line 15"/>
          <p:cNvSpPr>
            <a:spLocks noChangeShapeType="1"/>
          </p:cNvSpPr>
          <p:nvPr/>
        </p:nvSpPr>
        <p:spPr bwMode="auto">
          <a:xfrm>
            <a:off x="69088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904" name="Text Box 16"/>
          <p:cNvSpPr txBox="1">
            <a:spLocks noChangeAspect="1" noChangeArrowheads="1"/>
          </p:cNvSpPr>
          <p:nvPr/>
        </p:nvSpPr>
        <p:spPr bwMode="auto">
          <a:xfrm>
            <a:off x="7010400" y="2514600"/>
            <a:ext cx="1463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Signal utile</a:t>
            </a:r>
          </a:p>
        </p:txBody>
      </p:sp>
      <p:sp>
        <p:nvSpPr>
          <p:cNvPr id="37905" name="Text Box 17"/>
          <p:cNvSpPr txBox="1">
            <a:spLocks noChangeAspect="1" noChangeArrowheads="1"/>
          </p:cNvSpPr>
          <p:nvPr/>
        </p:nvSpPr>
        <p:spPr bwMode="auto">
          <a:xfrm>
            <a:off x="7010400" y="36576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Onde porteuse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quarter" idx="10"/>
          </p:nvPr>
        </p:nvSpPr>
        <p:spPr/>
        <p:txBody>
          <a:bodyPr/>
          <a:lstStyle/>
          <a:p>
            <a:pPr>
              <a:defRPr/>
            </a:pPr>
            <a:r>
              <a:rPr lang="fr-FR"/>
              <a:t>© </a:t>
            </a:r>
            <a:fld id="{71E71249-10C5-754F-871D-3D73EC6E1F76}" type="datetime1">
              <a:rPr lang="en-US" smtClean="0"/>
              <a:pPr>
                <a:defRPr/>
              </a:pPr>
              <a:t>23/03/17</a:t>
            </a:fld>
            <a:r>
              <a:rPr lang="fr-FR" smtClean="0"/>
              <a:t>,</a:t>
            </a:r>
            <a:endParaRPr lang="fr-FR"/>
          </a:p>
        </p:txBody>
      </p:sp>
      <p:sp>
        <p:nvSpPr>
          <p:cNvPr id="1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9" name="Slide Number Placeholder 4"/>
          <p:cNvSpPr>
            <a:spLocks noGrp="1"/>
          </p:cNvSpPr>
          <p:nvPr>
            <p:ph type="sldNum" sz="quarter" idx="12"/>
          </p:nvPr>
        </p:nvSpPr>
        <p:spPr/>
        <p:txBody>
          <a:bodyPr/>
          <a:lstStyle/>
          <a:p>
            <a:pPr>
              <a:defRPr/>
            </a:pPr>
            <a:fld id="{B28F9FCC-4F98-9343-A561-3E5DCA7979DD}" type="slidenum">
              <a:rPr lang="fr-FR"/>
              <a:pPr>
                <a:defRPr/>
              </a:pPr>
              <a:t>4</a:t>
            </a:fld>
            <a:endParaRPr lang="fr-FR"/>
          </a:p>
        </p:txBody>
      </p:sp>
      <p:sp>
        <p:nvSpPr>
          <p:cNvPr id="4098" name="AutoShape 2"/>
          <p:cNvSpPr>
            <a:spLocks noChangeArrowheads="1"/>
          </p:cNvSpPr>
          <p:nvPr/>
        </p:nvSpPr>
        <p:spPr bwMode="auto">
          <a:xfrm flipH="1">
            <a:off x="51054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99" name="AutoShape 3"/>
          <p:cNvSpPr>
            <a:spLocks noChangeArrowheads="1"/>
          </p:cNvSpPr>
          <p:nvPr/>
        </p:nvSpPr>
        <p:spPr bwMode="auto">
          <a:xfrm flipH="1">
            <a:off x="44958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0" name="AutoShape 4"/>
          <p:cNvSpPr>
            <a:spLocks noChangeArrowheads="1"/>
          </p:cNvSpPr>
          <p:nvPr/>
        </p:nvSpPr>
        <p:spPr bwMode="auto">
          <a:xfrm flipH="1">
            <a:off x="38862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1" name="Rectangle 5"/>
          <p:cNvSpPr>
            <a:spLocks noGrp="1" noChangeAspect="1" noChangeArrowheads="1"/>
          </p:cNvSpPr>
          <p:nvPr>
            <p:ph type="title"/>
          </p:nvPr>
        </p:nvSpPr>
        <p:spPr>
          <a:xfrm>
            <a:off x="152400" y="0"/>
            <a:ext cx="8839200" cy="701675"/>
          </a:xfrm>
        </p:spPr>
        <p:txBody>
          <a:bodyPr>
            <a:spAutoFit/>
          </a:bodyPr>
          <a:lstStyle/>
          <a:p>
            <a:pPr eaLnBrk="1" hangingPunct="1">
              <a:defRPr/>
            </a:pPr>
            <a:r>
              <a:rPr lang="fr-FR" sz="4000" smtClean="0">
                <a:solidFill>
                  <a:schemeClr val="tx1"/>
                </a:solidFill>
                <a:cs typeface="+mj-cs"/>
              </a:rPr>
              <a:t>Transport de l</a:t>
            </a:r>
            <a:r>
              <a:rPr lang="ja-JP" altLang="fr-FR" sz="4000" smtClean="0">
                <a:solidFill>
                  <a:schemeClr val="tx1"/>
                </a:solidFill>
                <a:latin typeface="Arial"/>
                <a:cs typeface="+mj-cs"/>
              </a:rPr>
              <a:t>’</a:t>
            </a:r>
            <a:r>
              <a:rPr lang="fr-FR" sz="4000" smtClean="0">
                <a:solidFill>
                  <a:schemeClr val="tx1"/>
                </a:solidFill>
                <a:cs typeface="+mj-cs"/>
              </a:rPr>
              <a:t>information - proximité</a:t>
            </a:r>
            <a:endParaRPr lang="fr-FR" sz="4000" b="1" smtClean="0">
              <a:solidFill>
                <a:schemeClr val="tx1"/>
              </a:solidFill>
              <a:cs typeface="+mj-cs"/>
            </a:endParaRPr>
          </a:p>
        </p:txBody>
      </p:sp>
      <p:pic>
        <p:nvPicPr>
          <p:cNvPr id="19464" name="Picture 6" descr="C:\Documents and Settings\Georges Arhodakis.MINOS\Application Data\Microsoft\Media Catalog\Downloaded Clips\cl0\BS00103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12382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utoShape 7"/>
          <p:cNvSpPr>
            <a:spLocks noChangeArrowheads="1"/>
          </p:cNvSpPr>
          <p:nvPr/>
        </p:nvSpPr>
        <p:spPr bwMode="auto">
          <a:xfrm flipH="1">
            <a:off x="33528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4" name="AutoShape 8"/>
          <p:cNvSpPr>
            <a:spLocks noChangeArrowheads="1"/>
          </p:cNvSpPr>
          <p:nvPr/>
        </p:nvSpPr>
        <p:spPr bwMode="auto">
          <a:xfrm flipH="1">
            <a:off x="27432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5" name="Text Box 9"/>
          <p:cNvSpPr txBox="1">
            <a:spLocks noChangeArrowheads="1"/>
          </p:cNvSpPr>
          <p:nvPr/>
        </p:nvSpPr>
        <p:spPr bwMode="auto">
          <a:xfrm>
            <a:off x="3276600" y="2911475"/>
            <a:ext cx="237807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a:cs typeface="+mn-cs"/>
              </a:rPr>
              <a:t>Canal de transmission</a:t>
            </a:r>
          </a:p>
        </p:txBody>
      </p:sp>
      <p:cxnSp>
        <p:nvCxnSpPr>
          <p:cNvPr id="4106" name="AutoShape 10"/>
          <p:cNvCxnSpPr>
            <a:cxnSpLocks noChangeShapeType="1"/>
            <a:stCxn id="4098" idx="1"/>
            <a:endCxn id="19474" idx="1"/>
          </p:cNvCxnSpPr>
          <p:nvPr/>
        </p:nvCxnSpPr>
        <p:spPr bwMode="auto">
          <a:xfrm flipV="1">
            <a:off x="6019800" y="2605088"/>
            <a:ext cx="677863" cy="479425"/>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07" name="AutoShape 11"/>
          <p:cNvCxnSpPr>
            <a:cxnSpLocks noChangeShapeType="1"/>
            <a:stCxn id="19464" idx="2"/>
            <a:endCxn id="4104" idx="4"/>
          </p:cNvCxnSpPr>
          <p:nvPr/>
        </p:nvCxnSpPr>
        <p:spPr bwMode="auto">
          <a:xfrm>
            <a:off x="1762125" y="2876550"/>
            <a:ext cx="981075" cy="207963"/>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108" name="Text Box 12"/>
          <p:cNvSpPr txBox="1">
            <a:spLocks noChangeArrowheads="1"/>
          </p:cNvSpPr>
          <p:nvPr/>
        </p:nvSpPr>
        <p:spPr bwMode="auto">
          <a:xfrm>
            <a:off x="1187450" y="2878138"/>
            <a:ext cx="7620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a:cs typeface="+mn-cs"/>
              </a:rPr>
              <a:t>ETTD (</a:t>
            </a:r>
            <a:r>
              <a:rPr lang="fr-FR" sz="2000" i="1">
                <a:cs typeface="+mn-cs"/>
              </a:rPr>
              <a:t>DTE</a:t>
            </a:r>
            <a:r>
              <a:rPr lang="fr-FR" sz="2000">
                <a:cs typeface="+mn-cs"/>
              </a:rPr>
              <a:t>)</a:t>
            </a:r>
          </a:p>
        </p:txBody>
      </p:sp>
      <p:sp>
        <p:nvSpPr>
          <p:cNvPr id="4109" name="Text Box 13"/>
          <p:cNvSpPr txBox="1">
            <a:spLocks noChangeArrowheads="1"/>
          </p:cNvSpPr>
          <p:nvPr/>
        </p:nvSpPr>
        <p:spPr bwMode="auto">
          <a:xfrm>
            <a:off x="7848600" y="3079750"/>
            <a:ext cx="7620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a:cs typeface="+mn-cs"/>
              </a:rPr>
              <a:t>ETTD (</a:t>
            </a:r>
            <a:r>
              <a:rPr lang="fr-FR" sz="2000" i="1">
                <a:cs typeface="+mn-cs"/>
              </a:rPr>
              <a:t>DTE</a:t>
            </a:r>
            <a:r>
              <a:rPr lang="fr-FR" sz="2000">
                <a:cs typeface="+mn-cs"/>
              </a:rPr>
              <a:t>)</a:t>
            </a:r>
          </a:p>
        </p:txBody>
      </p:sp>
      <p:sp>
        <p:nvSpPr>
          <p:cNvPr id="4110" name="Text Box 14"/>
          <p:cNvSpPr txBox="1">
            <a:spLocks noChangeArrowheads="1"/>
          </p:cNvSpPr>
          <p:nvPr/>
        </p:nvSpPr>
        <p:spPr bwMode="auto">
          <a:xfrm>
            <a:off x="358775" y="4114800"/>
            <a:ext cx="60198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eaLnBrk="0" hangingPunct="0">
              <a:defRPr/>
            </a:pPr>
            <a:r>
              <a:rPr lang="fr-FR" sz="2000">
                <a:cs typeface="+mn-cs"/>
              </a:rPr>
              <a:t>ETTD	Équipement Terminal de Traitement de Données</a:t>
            </a:r>
          </a:p>
          <a:p>
            <a:pPr eaLnBrk="0" hangingPunct="0">
              <a:defRPr/>
            </a:pPr>
            <a:r>
              <a:rPr lang="en-US" sz="2000" i="1">
                <a:cs typeface="+mn-cs"/>
              </a:rPr>
              <a:t>DTE	Data Terminal Equipment</a:t>
            </a:r>
            <a:endParaRPr lang="en-US" sz="2000">
              <a:cs typeface="+mn-cs"/>
            </a:endParaRPr>
          </a:p>
        </p:txBody>
      </p:sp>
      <p:sp>
        <p:nvSpPr>
          <p:cNvPr id="4111" name="Text Box 15"/>
          <p:cNvSpPr txBox="1">
            <a:spLocks noChangeArrowheads="1"/>
          </p:cNvSpPr>
          <p:nvPr/>
        </p:nvSpPr>
        <p:spPr bwMode="auto">
          <a:xfrm>
            <a:off x="358775" y="5029200"/>
            <a:ext cx="83058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eaLnBrk="0" hangingPunct="0">
              <a:defRPr/>
            </a:pPr>
            <a:r>
              <a:rPr lang="fr-FR" sz="2000">
                <a:cs typeface="+mn-cs"/>
              </a:rPr>
              <a:t>Canal de transmission de données ou support physique (</a:t>
            </a:r>
            <a:r>
              <a:rPr lang="fr-FR" sz="2000" i="1">
                <a:cs typeface="+mn-cs"/>
              </a:rPr>
              <a:t>Coaxial, Fibre Optique, Paire Torsadée, …</a:t>
            </a:r>
            <a:r>
              <a:rPr lang="fr-FR" sz="2000">
                <a:cs typeface="+mn-cs"/>
              </a:rPr>
              <a:t>)</a:t>
            </a:r>
          </a:p>
        </p:txBody>
      </p:sp>
      <p:pic>
        <p:nvPicPr>
          <p:cNvPr id="19474" name="Picture 16" descr="C:\Documents and Settings\Georges Arhodakis.MINOS\Application Data\Microsoft\Media Catalog\Downloaded Clips\cl5f\j023992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663" y="1855788"/>
            <a:ext cx="1836737"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quarter" idx="10"/>
          </p:nvPr>
        </p:nvSpPr>
        <p:spPr/>
        <p:txBody>
          <a:bodyPr/>
          <a:lstStyle/>
          <a:p>
            <a:pPr>
              <a:defRPr/>
            </a:pPr>
            <a:r>
              <a:rPr lang="fr-FR"/>
              <a:t>© </a:t>
            </a:r>
            <a:fld id="{DB23064A-5C78-874F-91E7-FC53DD8469AF}" type="datetime1">
              <a:rPr lang="en-US" smtClean="0"/>
              <a:pPr>
                <a:defRPr/>
              </a:pPr>
              <a:t>23/03/17</a:t>
            </a:fld>
            <a:r>
              <a:rPr lang="fr-FR" smtClean="0"/>
              <a:t>,</a:t>
            </a:r>
            <a:endParaRPr lang="fr-FR"/>
          </a:p>
        </p:txBody>
      </p:sp>
      <p:sp>
        <p:nvSpPr>
          <p:cNvPr id="1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9" name="Slide Number Placeholder 4"/>
          <p:cNvSpPr>
            <a:spLocks noGrp="1"/>
          </p:cNvSpPr>
          <p:nvPr>
            <p:ph type="sldNum" sz="quarter" idx="12"/>
          </p:nvPr>
        </p:nvSpPr>
        <p:spPr/>
        <p:txBody>
          <a:bodyPr/>
          <a:lstStyle/>
          <a:p>
            <a:pPr>
              <a:defRPr/>
            </a:pPr>
            <a:fld id="{CAFDC374-4B8E-E646-B9ED-7EDA93095131}" type="slidenum">
              <a:rPr lang="fr-FR"/>
              <a:pPr>
                <a:defRPr/>
              </a:pPr>
              <a:t>40</a:t>
            </a:fld>
            <a:endParaRPr lang="fr-FR"/>
          </a:p>
        </p:txBody>
      </p:sp>
      <p:sp>
        <p:nvSpPr>
          <p:cNvPr id="38914"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Numérique</a:t>
            </a:r>
            <a:r>
              <a:rPr lang="fr-FR" sz="4000" i="1" baseline="-25000" smtClean="0">
                <a:solidFill>
                  <a:schemeClr val="tx1"/>
                </a:solidFill>
                <a:cs typeface="+mj-cs"/>
              </a:rPr>
              <a:t>2</a:t>
            </a:r>
          </a:p>
        </p:txBody>
      </p:sp>
      <p:sp>
        <p:nvSpPr>
          <p:cNvPr id="38915" name="Line 3"/>
          <p:cNvSpPr>
            <a:spLocks noChangeShapeType="1"/>
          </p:cNvSpPr>
          <p:nvPr/>
        </p:nvSpPr>
        <p:spPr bwMode="auto">
          <a:xfrm>
            <a:off x="2230438"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16" name="Line 4"/>
          <p:cNvSpPr>
            <a:spLocks noChangeShapeType="1"/>
          </p:cNvSpPr>
          <p:nvPr/>
        </p:nvSpPr>
        <p:spPr bwMode="auto">
          <a:xfrm>
            <a:off x="2655888"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17" name="Line 5"/>
          <p:cNvSpPr>
            <a:spLocks noChangeShapeType="1"/>
          </p:cNvSpPr>
          <p:nvPr/>
        </p:nvSpPr>
        <p:spPr bwMode="auto">
          <a:xfrm>
            <a:off x="307975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18" name="Line 6"/>
          <p:cNvSpPr>
            <a:spLocks noChangeShapeType="1"/>
          </p:cNvSpPr>
          <p:nvPr/>
        </p:nvSpPr>
        <p:spPr bwMode="auto">
          <a:xfrm>
            <a:off x="35052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19" name="Line 7"/>
          <p:cNvSpPr>
            <a:spLocks noChangeShapeType="1"/>
          </p:cNvSpPr>
          <p:nvPr/>
        </p:nvSpPr>
        <p:spPr bwMode="auto">
          <a:xfrm>
            <a:off x="3940175"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20" name="Line 8"/>
          <p:cNvSpPr>
            <a:spLocks noChangeShapeType="1"/>
          </p:cNvSpPr>
          <p:nvPr/>
        </p:nvSpPr>
        <p:spPr bwMode="auto">
          <a:xfrm>
            <a:off x="435451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21" name="Line 9"/>
          <p:cNvSpPr>
            <a:spLocks noChangeShapeType="1"/>
          </p:cNvSpPr>
          <p:nvPr/>
        </p:nvSpPr>
        <p:spPr bwMode="auto">
          <a:xfrm>
            <a:off x="478631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22" name="Line 10"/>
          <p:cNvSpPr>
            <a:spLocks noChangeShapeType="1"/>
          </p:cNvSpPr>
          <p:nvPr/>
        </p:nvSpPr>
        <p:spPr bwMode="auto">
          <a:xfrm>
            <a:off x="52070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23" name="Line 11"/>
          <p:cNvSpPr>
            <a:spLocks noChangeShapeType="1"/>
          </p:cNvSpPr>
          <p:nvPr/>
        </p:nvSpPr>
        <p:spPr bwMode="auto">
          <a:xfrm>
            <a:off x="56388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24" name="Line 12"/>
          <p:cNvSpPr>
            <a:spLocks noChangeShapeType="1"/>
          </p:cNvSpPr>
          <p:nvPr/>
        </p:nvSpPr>
        <p:spPr bwMode="auto">
          <a:xfrm>
            <a:off x="606266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25" name="Line 13"/>
          <p:cNvSpPr>
            <a:spLocks noChangeShapeType="1"/>
          </p:cNvSpPr>
          <p:nvPr/>
        </p:nvSpPr>
        <p:spPr bwMode="auto">
          <a:xfrm>
            <a:off x="649446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8926" name="Line 14"/>
          <p:cNvSpPr>
            <a:spLocks noChangeShapeType="1"/>
          </p:cNvSpPr>
          <p:nvPr/>
        </p:nvSpPr>
        <p:spPr bwMode="auto">
          <a:xfrm>
            <a:off x="69088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pic>
        <p:nvPicPr>
          <p:cNvPr id="3892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2549525"/>
            <a:ext cx="5248275"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8928" name="Text Box 16"/>
          <p:cNvSpPr txBox="1">
            <a:spLocks noChangeAspect="1" noChangeArrowheads="1"/>
          </p:cNvSpPr>
          <p:nvPr/>
        </p:nvSpPr>
        <p:spPr bwMode="auto">
          <a:xfrm>
            <a:off x="2133600" y="5029200"/>
            <a:ext cx="487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Modulation d</a:t>
            </a:r>
            <a:r>
              <a:rPr lang="ja-JP" altLang="fr-FR" sz="2000">
                <a:latin typeface="Arial"/>
                <a:cs typeface="+mn-cs"/>
              </a:rPr>
              <a:t>’</a:t>
            </a:r>
            <a:r>
              <a:rPr lang="fr-FR" sz="2000">
                <a:cs typeface="+mn-cs"/>
              </a:rPr>
              <a:t>Impulsion en Amplitude (MIA)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quarter" idx="10"/>
          </p:nvPr>
        </p:nvSpPr>
        <p:spPr/>
        <p:txBody>
          <a:bodyPr/>
          <a:lstStyle/>
          <a:p>
            <a:pPr>
              <a:defRPr/>
            </a:pPr>
            <a:r>
              <a:rPr lang="fr-FR"/>
              <a:t>© </a:t>
            </a:r>
            <a:fld id="{3CD17C93-4A04-514C-AB09-CEC185983EA6}" type="datetime1">
              <a:rPr lang="en-US" smtClean="0"/>
              <a:pPr>
                <a:defRPr/>
              </a:pPr>
              <a:t>23/03/17</a:t>
            </a:fld>
            <a:r>
              <a:rPr lang="fr-FR" smtClean="0"/>
              <a:t>,</a:t>
            </a:r>
            <a:endParaRPr lang="fr-FR"/>
          </a:p>
        </p:txBody>
      </p:sp>
      <p:sp>
        <p:nvSpPr>
          <p:cNvPr id="1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9" name="Slide Number Placeholder 4"/>
          <p:cNvSpPr>
            <a:spLocks noGrp="1"/>
          </p:cNvSpPr>
          <p:nvPr>
            <p:ph type="sldNum" sz="quarter" idx="12"/>
          </p:nvPr>
        </p:nvSpPr>
        <p:spPr/>
        <p:txBody>
          <a:bodyPr/>
          <a:lstStyle/>
          <a:p>
            <a:pPr>
              <a:defRPr/>
            </a:pPr>
            <a:fld id="{90605879-BAC6-A841-A126-88D031B2FF3C}" type="slidenum">
              <a:rPr lang="fr-FR"/>
              <a:pPr>
                <a:defRPr/>
              </a:pPr>
              <a:t>41</a:t>
            </a:fld>
            <a:endParaRPr lang="fr-FR"/>
          </a:p>
        </p:txBody>
      </p:sp>
      <p:sp>
        <p:nvSpPr>
          <p:cNvPr id="39938"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Numérique</a:t>
            </a:r>
            <a:r>
              <a:rPr lang="fr-FR" sz="4000" i="1" baseline="-25000" smtClean="0">
                <a:solidFill>
                  <a:schemeClr val="tx1"/>
                </a:solidFill>
                <a:cs typeface="+mj-cs"/>
              </a:rPr>
              <a:t>3</a:t>
            </a:r>
          </a:p>
        </p:txBody>
      </p:sp>
      <p:sp>
        <p:nvSpPr>
          <p:cNvPr id="39939" name="Line 3"/>
          <p:cNvSpPr>
            <a:spLocks noChangeShapeType="1"/>
          </p:cNvSpPr>
          <p:nvPr/>
        </p:nvSpPr>
        <p:spPr bwMode="auto">
          <a:xfrm>
            <a:off x="2230438"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0" name="Line 4"/>
          <p:cNvSpPr>
            <a:spLocks noChangeShapeType="1"/>
          </p:cNvSpPr>
          <p:nvPr/>
        </p:nvSpPr>
        <p:spPr bwMode="auto">
          <a:xfrm>
            <a:off x="2655888"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1" name="Line 5"/>
          <p:cNvSpPr>
            <a:spLocks noChangeShapeType="1"/>
          </p:cNvSpPr>
          <p:nvPr/>
        </p:nvSpPr>
        <p:spPr bwMode="auto">
          <a:xfrm>
            <a:off x="307975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2" name="Line 6"/>
          <p:cNvSpPr>
            <a:spLocks noChangeShapeType="1"/>
          </p:cNvSpPr>
          <p:nvPr/>
        </p:nvSpPr>
        <p:spPr bwMode="auto">
          <a:xfrm>
            <a:off x="35052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3" name="Line 7"/>
          <p:cNvSpPr>
            <a:spLocks noChangeShapeType="1"/>
          </p:cNvSpPr>
          <p:nvPr/>
        </p:nvSpPr>
        <p:spPr bwMode="auto">
          <a:xfrm>
            <a:off x="3940175"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4" name="Line 8"/>
          <p:cNvSpPr>
            <a:spLocks noChangeShapeType="1"/>
          </p:cNvSpPr>
          <p:nvPr/>
        </p:nvSpPr>
        <p:spPr bwMode="auto">
          <a:xfrm>
            <a:off x="435451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5" name="Line 9"/>
          <p:cNvSpPr>
            <a:spLocks noChangeShapeType="1"/>
          </p:cNvSpPr>
          <p:nvPr/>
        </p:nvSpPr>
        <p:spPr bwMode="auto">
          <a:xfrm>
            <a:off x="478631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6" name="Line 10"/>
          <p:cNvSpPr>
            <a:spLocks noChangeShapeType="1"/>
          </p:cNvSpPr>
          <p:nvPr/>
        </p:nvSpPr>
        <p:spPr bwMode="auto">
          <a:xfrm>
            <a:off x="52070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7" name="Line 11"/>
          <p:cNvSpPr>
            <a:spLocks noChangeShapeType="1"/>
          </p:cNvSpPr>
          <p:nvPr/>
        </p:nvSpPr>
        <p:spPr bwMode="auto">
          <a:xfrm>
            <a:off x="56388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8" name="Line 12"/>
          <p:cNvSpPr>
            <a:spLocks noChangeShapeType="1"/>
          </p:cNvSpPr>
          <p:nvPr/>
        </p:nvSpPr>
        <p:spPr bwMode="auto">
          <a:xfrm>
            <a:off x="606266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49" name="Line 13"/>
          <p:cNvSpPr>
            <a:spLocks noChangeShapeType="1"/>
          </p:cNvSpPr>
          <p:nvPr/>
        </p:nvSpPr>
        <p:spPr bwMode="auto">
          <a:xfrm>
            <a:off x="649446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50" name="Line 14"/>
          <p:cNvSpPr>
            <a:spLocks noChangeShapeType="1"/>
          </p:cNvSpPr>
          <p:nvPr/>
        </p:nvSpPr>
        <p:spPr bwMode="auto">
          <a:xfrm>
            <a:off x="69088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pic>
        <p:nvPicPr>
          <p:cNvPr id="3995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2628900"/>
            <a:ext cx="52482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9952" name="Text Box 16"/>
          <p:cNvSpPr txBox="1">
            <a:spLocks noChangeAspect="1" noChangeArrowheads="1"/>
          </p:cNvSpPr>
          <p:nvPr/>
        </p:nvSpPr>
        <p:spPr bwMode="auto">
          <a:xfrm>
            <a:off x="2133600" y="5029200"/>
            <a:ext cx="487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Modulation d</a:t>
            </a:r>
            <a:r>
              <a:rPr lang="ja-JP" altLang="fr-FR" sz="2000">
                <a:latin typeface="Arial"/>
                <a:cs typeface="+mn-cs"/>
              </a:rPr>
              <a:t>’</a:t>
            </a:r>
            <a:r>
              <a:rPr lang="fr-FR" sz="2000">
                <a:cs typeface="+mn-cs"/>
              </a:rPr>
              <a:t>Impulsion en Durée (MID)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quarter" idx="10"/>
          </p:nvPr>
        </p:nvSpPr>
        <p:spPr/>
        <p:txBody>
          <a:bodyPr/>
          <a:lstStyle/>
          <a:p>
            <a:pPr>
              <a:defRPr/>
            </a:pPr>
            <a:r>
              <a:rPr lang="fr-FR"/>
              <a:t>© </a:t>
            </a:r>
            <a:fld id="{D34D1F13-D863-3047-A309-81F44C3D1781}" type="datetime1">
              <a:rPr lang="en-US" smtClean="0"/>
              <a:pPr>
                <a:defRPr/>
              </a:pPr>
              <a:t>23/03/17</a:t>
            </a:fld>
            <a:r>
              <a:rPr lang="fr-FR" smtClean="0"/>
              <a:t>,</a:t>
            </a:r>
            <a:endParaRPr lang="fr-FR"/>
          </a:p>
        </p:txBody>
      </p:sp>
      <p:sp>
        <p:nvSpPr>
          <p:cNvPr id="1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9" name="Slide Number Placeholder 4"/>
          <p:cNvSpPr>
            <a:spLocks noGrp="1"/>
          </p:cNvSpPr>
          <p:nvPr>
            <p:ph type="sldNum" sz="quarter" idx="12"/>
          </p:nvPr>
        </p:nvSpPr>
        <p:spPr/>
        <p:txBody>
          <a:bodyPr/>
          <a:lstStyle/>
          <a:p>
            <a:pPr>
              <a:defRPr/>
            </a:pPr>
            <a:fld id="{D744C47E-2DD5-3445-A3EF-6DB36CAD6E35}" type="slidenum">
              <a:rPr lang="fr-FR"/>
              <a:pPr>
                <a:defRPr/>
              </a:pPr>
              <a:t>42</a:t>
            </a:fld>
            <a:endParaRPr lang="fr-FR"/>
          </a:p>
        </p:txBody>
      </p:sp>
      <p:sp>
        <p:nvSpPr>
          <p:cNvPr id="40962"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Numérique</a:t>
            </a:r>
            <a:r>
              <a:rPr lang="fr-FR" sz="4000" i="1" baseline="-25000" smtClean="0">
                <a:solidFill>
                  <a:schemeClr val="tx1"/>
                </a:solidFill>
                <a:cs typeface="+mj-cs"/>
              </a:rPr>
              <a:t>4</a:t>
            </a:r>
          </a:p>
        </p:txBody>
      </p:sp>
      <p:sp>
        <p:nvSpPr>
          <p:cNvPr id="40963" name="Line 3"/>
          <p:cNvSpPr>
            <a:spLocks noChangeShapeType="1"/>
          </p:cNvSpPr>
          <p:nvPr/>
        </p:nvSpPr>
        <p:spPr bwMode="auto">
          <a:xfrm>
            <a:off x="2219325"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64" name="Line 4"/>
          <p:cNvSpPr>
            <a:spLocks noChangeShapeType="1"/>
          </p:cNvSpPr>
          <p:nvPr/>
        </p:nvSpPr>
        <p:spPr bwMode="auto">
          <a:xfrm>
            <a:off x="2655888"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65" name="Line 5"/>
          <p:cNvSpPr>
            <a:spLocks noChangeShapeType="1"/>
          </p:cNvSpPr>
          <p:nvPr/>
        </p:nvSpPr>
        <p:spPr bwMode="auto">
          <a:xfrm>
            <a:off x="3076575"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66" name="Line 6"/>
          <p:cNvSpPr>
            <a:spLocks noChangeShapeType="1"/>
          </p:cNvSpPr>
          <p:nvPr/>
        </p:nvSpPr>
        <p:spPr bwMode="auto">
          <a:xfrm>
            <a:off x="35052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67" name="Line 7"/>
          <p:cNvSpPr>
            <a:spLocks noChangeShapeType="1"/>
          </p:cNvSpPr>
          <p:nvPr/>
        </p:nvSpPr>
        <p:spPr bwMode="auto">
          <a:xfrm>
            <a:off x="392271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68" name="Line 8"/>
          <p:cNvSpPr>
            <a:spLocks noChangeShapeType="1"/>
          </p:cNvSpPr>
          <p:nvPr/>
        </p:nvSpPr>
        <p:spPr bwMode="auto">
          <a:xfrm>
            <a:off x="435451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69" name="Line 9"/>
          <p:cNvSpPr>
            <a:spLocks noChangeShapeType="1"/>
          </p:cNvSpPr>
          <p:nvPr/>
        </p:nvSpPr>
        <p:spPr bwMode="auto">
          <a:xfrm>
            <a:off x="4778375"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70" name="Line 10"/>
          <p:cNvSpPr>
            <a:spLocks noChangeShapeType="1"/>
          </p:cNvSpPr>
          <p:nvPr/>
        </p:nvSpPr>
        <p:spPr bwMode="auto">
          <a:xfrm>
            <a:off x="52070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71" name="Line 11"/>
          <p:cNvSpPr>
            <a:spLocks noChangeShapeType="1"/>
          </p:cNvSpPr>
          <p:nvPr/>
        </p:nvSpPr>
        <p:spPr bwMode="auto">
          <a:xfrm>
            <a:off x="563086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72" name="Line 12"/>
          <p:cNvSpPr>
            <a:spLocks noChangeShapeType="1"/>
          </p:cNvSpPr>
          <p:nvPr/>
        </p:nvSpPr>
        <p:spPr bwMode="auto">
          <a:xfrm>
            <a:off x="6062663"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73" name="Line 13"/>
          <p:cNvSpPr>
            <a:spLocks noChangeShapeType="1"/>
          </p:cNvSpPr>
          <p:nvPr/>
        </p:nvSpPr>
        <p:spPr bwMode="auto">
          <a:xfrm>
            <a:off x="64770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74" name="Line 14"/>
          <p:cNvSpPr>
            <a:spLocks noChangeShapeType="1"/>
          </p:cNvSpPr>
          <p:nvPr/>
        </p:nvSpPr>
        <p:spPr bwMode="auto">
          <a:xfrm>
            <a:off x="6908800" y="2159000"/>
            <a:ext cx="0" cy="2519363"/>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0975" name="Text Box 15"/>
          <p:cNvSpPr txBox="1">
            <a:spLocks noChangeAspect="1" noChangeArrowheads="1"/>
          </p:cNvSpPr>
          <p:nvPr/>
        </p:nvSpPr>
        <p:spPr bwMode="auto">
          <a:xfrm>
            <a:off x="2133600" y="5029200"/>
            <a:ext cx="487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600" rIns="93600" anchor="ctr">
            <a:spAutoFit/>
          </a:bodyPr>
          <a:lstStyle/>
          <a:p>
            <a:pPr algn="ctr" eaLnBrk="0" hangingPunct="0">
              <a:defRPr/>
            </a:pPr>
            <a:r>
              <a:rPr lang="fr-FR" sz="2000">
                <a:cs typeface="+mn-cs"/>
              </a:rPr>
              <a:t>Modulation d</a:t>
            </a:r>
            <a:r>
              <a:rPr lang="ja-JP" altLang="fr-FR" sz="2000">
                <a:latin typeface="Arial"/>
                <a:cs typeface="+mn-cs"/>
              </a:rPr>
              <a:t>’</a:t>
            </a:r>
            <a:r>
              <a:rPr lang="fr-FR" sz="2000">
                <a:cs typeface="+mn-cs"/>
              </a:rPr>
              <a:t>Impulsion en Position (MIP)</a:t>
            </a:r>
          </a:p>
        </p:txBody>
      </p:sp>
      <p:pic>
        <p:nvPicPr>
          <p:cNvPr id="4097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781300"/>
            <a:ext cx="53054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p:cNvSpPr>
            <a:spLocks noGrp="1"/>
          </p:cNvSpPr>
          <p:nvPr>
            <p:ph type="dt" sz="quarter" idx="10"/>
          </p:nvPr>
        </p:nvSpPr>
        <p:spPr/>
        <p:txBody>
          <a:bodyPr/>
          <a:lstStyle/>
          <a:p>
            <a:pPr>
              <a:defRPr/>
            </a:pPr>
            <a:r>
              <a:rPr lang="fr-FR"/>
              <a:t>© </a:t>
            </a:r>
            <a:fld id="{76D3A578-9A13-674E-83DC-C3EB08815D8E}" type="datetime1">
              <a:rPr lang="en-US" smtClean="0"/>
              <a:pPr>
                <a:defRPr/>
              </a:pPr>
              <a:t>23/03/17</a:t>
            </a:fld>
            <a:r>
              <a:rPr lang="fr-FR" smtClean="0"/>
              <a:t>,</a:t>
            </a:r>
            <a:endParaRPr lang="fr-FR"/>
          </a:p>
        </p:txBody>
      </p:sp>
      <p:sp>
        <p:nvSpPr>
          <p:cNvPr id="10"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1" name="Slide Number Placeholder 4"/>
          <p:cNvSpPr>
            <a:spLocks noGrp="1"/>
          </p:cNvSpPr>
          <p:nvPr>
            <p:ph type="sldNum" sz="quarter" idx="12"/>
          </p:nvPr>
        </p:nvSpPr>
        <p:spPr/>
        <p:txBody>
          <a:bodyPr/>
          <a:lstStyle/>
          <a:p>
            <a:pPr>
              <a:defRPr/>
            </a:pPr>
            <a:fld id="{368F7B8E-DE9A-344E-BE67-1E62445543EE}" type="slidenum">
              <a:rPr lang="fr-FR"/>
              <a:pPr>
                <a:defRPr/>
              </a:pPr>
              <a:t>43</a:t>
            </a:fld>
            <a:endParaRPr lang="fr-FR"/>
          </a:p>
        </p:txBody>
      </p:sp>
      <p:sp>
        <p:nvSpPr>
          <p:cNvPr id="43010" name="Rectangle 2"/>
          <p:cNvSpPr>
            <a:spLocks noGrp="1" noChangeAspect="1" noChangeArrowheads="1"/>
          </p:cNvSpPr>
          <p:nvPr>
            <p:ph type="title"/>
          </p:nvPr>
        </p:nvSpPr>
        <p:spPr>
          <a:xfrm>
            <a:off x="152400" y="0"/>
            <a:ext cx="8839200" cy="701675"/>
          </a:xfrm>
        </p:spPr>
        <p:txBody>
          <a:bodyPr>
            <a:spAutoFit/>
          </a:bodyPr>
          <a:lstStyle/>
          <a:p>
            <a:pPr eaLnBrk="1" hangingPunct="1">
              <a:defRPr/>
            </a:pPr>
            <a:r>
              <a:rPr lang="fr-FR" sz="4000" smtClean="0">
                <a:solidFill>
                  <a:schemeClr val="tx1"/>
                </a:solidFill>
                <a:cs typeface="+mj-cs"/>
              </a:rPr>
              <a:t>Modulation: </a:t>
            </a:r>
            <a:r>
              <a:rPr lang="fr-FR" sz="4000" i="1" smtClean="0">
                <a:solidFill>
                  <a:schemeClr val="tx1"/>
                </a:solidFill>
                <a:cs typeface="+mj-cs"/>
              </a:rPr>
              <a:t>Débit binaire / Bauds</a:t>
            </a:r>
            <a:endParaRPr lang="fr-FR" sz="4000" i="1" baseline="-25000" smtClean="0">
              <a:solidFill>
                <a:schemeClr val="tx1"/>
              </a:solidFill>
              <a:cs typeface="+mj-cs"/>
            </a:endParaRPr>
          </a:p>
        </p:txBody>
      </p:sp>
      <p:sp>
        <p:nvSpPr>
          <p:cNvPr id="43011" name="Text Box 3"/>
          <p:cNvSpPr txBox="1">
            <a:spLocks noChangeAspect="1" noChangeArrowheads="1"/>
          </p:cNvSpPr>
          <p:nvPr/>
        </p:nvSpPr>
        <p:spPr bwMode="auto">
          <a:xfrm>
            <a:off x="539750" y="3646488"/>
            <a:ext cx="82772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Dans une transmission asynchrone, il est préférable de se référer à la notion de </a:t>
            </a:r>
            <a:r>
              <a:rPr lang="fr-FR" sz="2000">
                <a:solidFill>
                  <a:srgbClr val="FF0000"/>
                </a:solidFill>
                <a:cs typeface="Times New Roman" charset="0"/>
              </a:rPr>
              <a:t>rapidité de modulation</a:t>
            </a:r>
            <a:r>
              <a:rPr lang="fr-FR" sz="2000">
                <a:cs typeface="Times New Roman" charset="0"/>
              </a:rPr>
              <a:t> exprimée en </a:t>
            </a:r>
            <a:r>
              <a:rPr lang="fr-FR" sz="2000" b="1">
                <a:effectLst>
                  <a:outerShdw blurRad="38100" dist="38100" dir="2700000" algn="tl">
                    <a:srgbClr val="DDDDDD"/>
                  </a:outerShdw>
                </a:effectLst>
                <a:cs typeface="Times New Roman" charset="0"/>
              </a:rPr>
              <a:t>Bauds</a:t>
            </a:r>
            <a:r>
              <a:rPr lang="fr-FR" sz="2000">
                <a:cs typeface="Times New Roman" charset="0"/>
              </a:rPr>
              <a:t>, et notée </a:t>
            </a:r>
            <a:r>
              <a:rPr lang="fr-FR" sz="2000" b="1">
                <a:effectLst>
                  <a:outerShdw blurRad="38100" dist="38100" dir="2700000" algn="tl">
                    <a:srgbClr val="DDDDDD"/>
                  </a:outerShdw>
                </a:effectLst>
                <a:cs typeface="Times New Roman" charset="0"/>
              </a:rPr>
              <a:t>R</a:t>
            </a:r>
            <a:r>
              <a:rPr lang="fr-FR" sz="2000">
                <a:cs typeface="Times New Roman" charset="0"/>
              </a:rPr>
              <a:t>. Si </a:t>
            </a:r>
            <a:r>
              <a:rPr lang="fr-FR" sz="2000" b="1">
                <a:effectLst>
                  <a:outerShdw blurRad="38100" dist="38100" dir="2700000" algn="tl">
                    <a:srgbClr val="DDDDDD"/>
                  </a:outerShdw>
                </a:effectLst>
                <a:cs typeface="Times New Roman" charset="0"/>
              </a:rPr>
              <a:t>T</a:t>
            </a:r>
            <a:r>
              <a:rPr lang="fr-FR" sz="2000">
                <a:cs typeface="Times New Roman" charset="0"/>
              </a:rPr>
              <a:t> représente la durée en secondes de l'intervalle significatif le plus court séparant deux instants significatifs successifs - </a:t>
            </a:r>
            <a:r>
              <a:rPr lang="fr-FR" sz="2000" i="1">
                <a:effectLst>
                  <a:outerShdw blurRad="38100" dist="38100" dir="2700000" algn="tl">
                    <a:srgbClr val="DDDDDD"/>
                  </a:outerShdw>
                </a:effectLst>
                <a:cs typeface="Times New Roman" charset="0"/>
              </a:rPr>
              <a:t>intervalle de modulation</a:t>
            </a:r>
            <a:r>
              <a:rPr lang="fr-FR" sz="2000">
                <a:cs typeface="Times New Roman" charset="0"/>
              </a:rPr>
              <a:t>, alors le </a:t>
            </a:r>
            <a:r>
              <a:rPr lang="fr-FR" sz="2000" i="1">
                <a:cs typeface="+mn-cs"/>
              </a:rPr>
              <a:t>nombre maximum de changement d</a:t>
            </a:r>
            <a:r>
              <a:rPr lang="ja-JP" altLang="fr-FR" sz="2000" i="1">
                <a:latin typeface="Arial"/>
                <a:cs typeface="+mn-cs"/>
              </a:rPr>
              <a:t>’</a:t>
            </a:r>
            <a:r>
              <a:rPr lang="fr-FR" sz="2000" i="1">
                <a:cs typeface="+mn-cs"/>
              </a:rPr>
              <a:t>état par seconde</a:t>
            </a:r>
            <a:r>
              <a:rPr lang="fr-FR" sz="2000">
                <a:cs typeface="+mn-cs"/>
              </a:rPr>
              <a:t> représente la rapidité de modulation </a:t>
            </a:r>
            <a:r>
              <a:rPr lang="fr-FR" sz="2000" b="1">
                <a:effectLst>
                  <a:outerShdw blurRad="38100" dist="38100" dir="2700000" algn="tl">
                    <a:srgbClr val="DDDDDD"/>
                  </a:outerShdw>
                </a:effectLst>
                <a:cs typeface="+mn-cs"/>
              </a:rPr>
              <a:t>R</a:t>
            </a:r>
            <a:r>
              <a:rPr lang="fr-FR" sz="2000">
                <a:cs typeface="+mn-cs"/>
              </a:rPr>
              <a:t>.</a:t>
            </a:r>
          </a:p>
        </p:txBody>
      </p:sp>
      <p:sp>
        <p:nvSpPr>
          <p:cNvPr id="43012" name="Text Box 4"/>
          <p:cNvSpPr txBox="1">
            <a:spLocks noChangeAspect="1" noChangeArrowheads="1"/>
          </p:cNvSpPr>
          <p:nvPr/>
        </p:nvSpPr>
        <p:spPr bwMode="auto">
          <a:xfrm>
            <a:off x="539750" y="1312863"/>
            <a:ext cx="8277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Le </a:t>
            </a:r>
            <a:r>
              <a:rPr lang="fr-FR" sz="2000">
                <a:solidFill>
                  <a:srgbClr val="FF0000"/>
                </a:solidFill>
                <a:cs typeface="Times New Roman" charset="0"/>
              </a:rPr>
              <a:t>débit binaire</a:t>
            </a:r>
            <a:r>
              <a:rPr lang="fr-FR" sz="2000">
                <a:cs typeface="Times New Roman" charset="0"/>
              </a:rPr>
              <a:t> </a:t>
            </a:r>
            <a:r>
              <a:rPr lang="fr-FR" sz="2000" b="1">
                <a:effectLst>
                  <a:outerShdw blurRad="38100" dist="38100" dir="2700000" algn="tl">
                    <a:srgbClr val="DDDDDD"/>
                  </a:outerShdw>
                </a:effectLst>
                <a:cs typeface="Times New Roman" charset="0"/>
              </a:rPr>
              <a:t>D</a:t>
            </a:r>
            <a:r>
              <a:rPr lang="fr-FR" sz="2000">
                <a:cs typeface="Times New Roman" charset="0"/>
              </a:rPr>
              <a:t> d'une voie de données est le nombre maximum de symboles binaires transmis par seconde sur cette voie.</a:t>
            </a:r>
            <a:endParaRPr lang="fr-FR" sz="2000">
              <a:cs typeface="+mn-cs"/>
            </a:endParaRPr>
          </a:p>
        </p:txBody>
      </p:sp>
      <p:graphicFrame>
        <p:nvGraphicFramePr>
          <p:cNvPr id="59399" name="Object 5"/>
          <p:cNvGraphicFramePr>
            <a:graphicFrameLocks noChangeAspect="1"/>
          </p:cNvGraphicFramePr>
          <p:nvPr/>
        </p:nvGraphicFramePr>
        <p:xfrm>
          <a:off x="3573463" y="1978025"/>
          <a:ext cx="2209800" cy="482600"/>
        </p:xfrm>
        <a:graphic>
          <a:graphicData uri="http://schemas.openxmlformats.org/presentationml/2006/ole">
            <mc:AlternateContent xmlns:mc="http://schemas.openxmlformats.org/markup-compatibility/2006">
              <mc:Choice xmlns:v="urn:schemas-microsoft-com:vml" Requires="v">
                <p:oleObj spid="_x0000_s59403" name="Equation" r:id="rId3" imgW="2209800" imgH="482600" progId="Equation.3">
                  <p:embed/>
                </p:oleObj>
              </mc:Choice>
              <mc:Fallback>
                <p:oleObj name="Equation" r:id="rId3" imgW="22098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3463" y="1978025"/>
                        <a:ext cx="2209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3014" name="Text Box 6"/>
          <p:cNvSpPr txBox="1">
            <a:spLocks noChangeAspect="1" noChangeArrowheads="1"/>
          </p:cNvSpPr>
          <p:nvPr/>
        </p:nvSpPr>
        <p:spPr bwMode="auto">
          <a:xfrm>
            <a:off x="539750" y="2600325"/>
            <a:ext cx="82772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Si la nature des bits transmis ne nous intéresse pas (information, contrôle, synchronisation, etc.), il est clair que cette définition est surtout utilisée dans le cas d'une transmission synchrone.</a:t>
            </a:r>
          </a:p>
        </p:txBody>
      </p:sp>
      <p:graphicFrame>
        <p:nvGraphicFramePr>
          <p:cNvPr id="59401" name="Object 7"/>
          <p:cNvGraphicFramePr>
            <a:graphicFrameLocks noChangeAspect="1"/>
          </p:cNvGraphicFramePr>
          <p:nvPr/>
        </p:nvGraphicFramePr>
        <p:xfrm>
          <a:off x="3581400" y="5275263"/>
          <a:ext cx="1274763" cy="550862"/>
        </p:xfrm>
        <a:graphic>
          <a:graphicData uri="http://schemas.openxmlformats.org/presentationml/2006/ole">
            <mc:AlternateContent xmlns:mc="http://schemas.openxmlformats.org/markup-compatibility/2006">
              <mc:Choice xmlns:v="urn:schemas-microsoft-com:vml" Requires="v">
                <p:oleObj spid="_x0000_s59404" name="Equation" r:id="rId5" imgW="850900" imgH="368300" progId="Equation.3">
                  <p:embed/>
                </p:oleObj>
              </mc:Choice>
              <mc:Fallback>
                <p:oleObj name="Equation" r:id="rId5" imgW="850900" imgH="368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275263"/>
                        <a:ext cx="1274763"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3016" name="Text Box 8"/>
          <p:cNvSpPr txBox="1">
            <a:spLocks noChangeArrowheads="1"/>
          </p:cNvSpPr>
          <p:nvPr/>
        </p:nvSpPr>
        <p:spPr bwMode="auto">
          <a:xfrm>
            <a:off x="457200" y="5791200"/>
            <a:ext cx="84232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2000">
                <a:cs typeface="+mn-cs"/>
              </a:rPr>
              <a:t>Exemple: Pour un canal sans bruit de 3 kHz transmettant des informations binaires</a:t>
            </a:r>
          </a:p>
          <a:p>
            <a:pPr algn="ctr" eaLnBrk="0" hangingPunct="0">
              <a:defRPr/>
            </a:pPr>
            <a:r>
              <a:rPr lang="fr-FR" sz="2000">
                <a:cs typeface="+mn-cs"/>
              </a:rPr>
              <a:t>R = 2*3000 = 6000 bauds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quarter" idx="10"/>
          </p:nvPr>
        </p:nvSpPr>
        <p:spPr/>
        <p:txBody>
          <a:bodyPr/>
          <a:lstStyle/>
          <a:p>
            <a:pPr>
              <a:defRPr/>
            </a:pPr>
            <a:r>
              <a:rPr lang="fr-FR"/>
              <a:t>© </a:t>
            </a:r>
            <a:fld id="{5CDCECAF-78BC-4145-B5DE-DBEDDB414808}" type="datetime1">
              <a:rPr lang="en-US" smtClean="0"/>
              <a:pPr>
                <a:defRPr/>
              </a:pPr>
              <a:t>23/03/17</a:t>
            </a:fld>
            <a:r>
              <a:rPr lang="fr-FR" smtClean="0"/>
              <a:t>,</a:t>
            </a:r>
            <a:endParaRPr lang="fr-FR"/>
          </a:p>
        </p:txBody>
      </p:sp>
      <p:sp>
        <p:nvSpPr>
          <p:cNvPr id="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9" name="Slide Number Placeholder 4"/>
          <p:cNvSpPr>
            <a:spLocks noGrp="1"/>
          </p:cNvSpPr>
          <p:nvPr>
            <p:ph type="sldNum" sz="quarter" idx="12"/>
          </p:nvPr>
        </p:nvSpPr>
        <p:spPr/>
        <p:txBody>
          <a:bodyPr/>
          <a:lstStyle/>
          <a:p>
            <a:pPr>
              <a:defRPr/>
            </a:pPr>
            <a:fld id="{DA96D9A9-8E1D-8D4B-AAE8-78851F9A868B}" type="slidenum">
              <a:rPr lang="fr-FR"/>
              <a:pPr>
                <a:defRPr/>
              </a:pPr>
              <a:t>44</a:t>
            </a:fld>
            <a:endParaRPr lang="fr-FR"/>
          </a:p>
        </p:txBody>
      </p:sp>
      <p:sp>
        <p:nvSpPr>
          <p:cNvPr id="55298" name="Rectangle 2"/>
          <p:cNvSpPr>
            <a:spLocks noGrp="1" noChangeAspect="1" noChangeArrowheads="1"/>
          </p:cNvSpPr>
          <p:nvPr>
            <p:ph type="title"/>
          </p:nvPr>
        </p:nvSpPr>
        <p:spPr>
          <a:xfrm>
            <a:off x="228600" y="0"/>
            <a:ext cx="8686800" cy="701675"/>
          </a:xfrm>
        </p:spPr>
        <p:txBody>
          <a:bodyPr>
            <a:spAutoFit/>
          </a:bodyPr>
          <a:lstStyle/>
          <a:p>
            <a:pPr eaLnBrk="1" hangingPunct="1">
              <a:defRPr/>
            </a:pPr>
            <a:r>
              <a:rPr lang="fr-FR" sz="4000" smtClean="0">
                <a:solidFill>
                  <a:schemeClr val="tx1"/>
                </a:solidFill>
                <a:cs typeface="+mj-cs"/>
              </a:rPr>
              <a:t>Modulation de la porteuse en fréquence</a:t>
            </a:r>
            <a:endParaRPr lang="fr-FR" sz="4000" i="1" baseline="-25000" smtClean="0">
              <a:solidFill>
                <a:schemeClr val="tx1"/>
              </a:solidFill>
              <a:cs typeface="+mj-cs"/>
            </a:endParaRPr>
          </a:p>
        </p:txBody>
      </p:sp>
      <p:sp>
        <p:nvSpPr>
          <p:cNvPr id="55300" name="Text Box 4"/>
          <p:cNvSpPr txBox="1">
            <a:spLocks noChangeAspect="1" noChangeArrowheads="1"/>
          </p:cNvSpPr>
          <p:nvPr/>
        </p:nvSpPr>
        <p:spPr bwMode="auto">
          <a:xfrm>
            <a:off x="179388" y="1620838"/>
            <a:ext cx="8709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just" eaLnBrk="0" hangingPunct="0">
              <a:buFontTx/>
              <a:buChar char="•"/>
              <a:defRPr/>
            </a:pPr>
            <a:r>
              <a:rPr lang="fr-FR" sz="2000">
                <a:cs typeface="Times New Roman" charset="0"/>
              </a:rPr>
              <a:t>Deux valeurs de la fréquence {0,1}</a:t>
            </a:r>
          </a:p>
          <a:p>
            <a:pPr lvl="1" algn="just" eaLnBrk="0" hangingPunct="0">
              <a:defRPr/>
            </a:pPr>
            <a:r>
              <a:rPr lang="fr-FR" sz="1800">
                <a:cs typeface="Times New Roman" charset="0"/>
              </a:rPr>
              <a:t>L</a:t>
            </a:r>
            <a:r>
              <a:rPr lang="ja-JP" altLang="fr-FR" sz="1800">
                <a:latin typeface="Arial"/>
                <a:cs typeface="Times New Roman" charset="0"/>
              </a:rPr>
              <a:t>’</a:t>
            </a:r>
            <a:r>
              <a:rPr lang="fr-FR" sz="1800">
                <a:cs typeface="Times New Roman" charset="0"/>
              </a:rPr>
              <a:t>intervalle de modulation </a:t>
            </a:r>
            <a:r>
              <a:rPr lang="fr-FR" sz="1800" b="1">
                <a:effectLst>
                  <a:outerShdw blurRad="38100" dist="38100" dir="2700000" algn="tl">
                    <a:srgbClr val="DDDDDD"/>
                  </a:outerShdw>
                </a:effectLst>
                <a:cs typeface="Times New Roman" charset="0"/>
              </a:rPr>
              <a:t>T</a:t>
            </a:r>
            <a:r>
              <a:rPr lang="fr-FR" sz="1800">
                <a:cs typeface="Times New Roman" charset="0"/>
              </a:rPr>
              <a:t> est égal au transport d</a:t>
            </a:r>
            <a:r>
              <a:rPr lang="ja-JP" altLang="fr-FR" sz="1800">
                <a:latin typeface="Arial"/>
                <a:cs typeface="Times New Roman" charset="0"/>
              </a:rPr>
              <a:t>’</a:t>
            </a:r>
            <a:r>
              <a:rPr lang="fr-FR" sz="1800">
                <a:cs typeface="Times New Roman" charset="0"/>
              </a:rPr>
              <a:t>un élément binaire (bit)</a:t>
            </a:r>
          </a:p>
        </p:txBody>
      </p:sp>
      <p:graphicFrame>
        <p:nvGraphicFramePr>
          <p:cNvPr id="60422" name="Object 5"/>
          <p:cNvGraphicFramePr>
            <a:graphicFrameLocks noChangeAspect="1"/>
          </p:cNvGraphicFramePr>
          <p:nvPr/>
        </p:nvGraphicFramePr>
        <p:xfrm>
          <a:off x="3076575" y="2374900"/>
          <a:ext cx="2914650" cy="552450"/>
        </p:xfrm>
        <a:graphic>
          <a:graphicData uri="http://schemas.openxmlformats.org/presentationml/2006/ole">
            <mc:AlternateContent xmlns:mc="http://schemas.openxmlformats.org/markup-compatibility/2006">
              <mc:Choice xmlns:v="urn:schemas-microsoft-com:vml" Requires="v">
                <p:oleObj spid="_x0000_s60425" name="Equation" r:id="rId3" imgW="1943100" imgH="368300" progId="Equation.3">
                  <p:embed/>
                </p:oleObj>
              </mc:Choice>
              <mc:Fallback>
                <p:oleObj name="Equation" r:id="rId3" imgW="19431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2374900"/>
                        <a:ext cx="29146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302" name="Text Box 6"/>
          <p:cNvSpPr txBox="1">
            <a:spLocks noChangeAspect="1" noChangeArrowheads="1"/>
          </p:cNvSpPr>
          <p:nvPr/>
        </p:nvSpPr>
        <p:spPr bwMode="auto">
          <a:xfrm>
            <a:off x="179388" y="3706813"/>
            <a:ext cx="87090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just" eaLnBrk="0" hangingPunct="0">
              <a:buFontTx/>
              <a:buChar char="•"/>
              <a:defRPr/>
            </a:pPr>
            <a:r>
              <a:rPr lang="fr-FR" sz="2000">
                <a:cs typeface="Times New Roman" charset="0"/>
              </a:rPr>
              <a:t>Quatre valeurs de la fréquence {00, 01, 10, 11}</a:t>
            </a:r>
          </a:p>
          <a:p>
            <a:pPr lvl="1" algn="just" eaLnBrk="0" hangingPunct="0">
              <a:defRPr/>
            </a:pPr>
            <a:r>
              <a:rPr lang="fr-FR" sz="1800">
                <a:cs typeface="Times New Roman" charset="0"/>
              </a:rPr>
              <a:t>L</a:t>
            </a:r>
            <a:r>
              <a:rPr lang="ja-JP" altLang="fr-FR" sz="1800">
                <a:latin typeface="Arial"/>
                <a:cs typeface="Times New Roman" charset="0"/>
              </a:rPr>
              <a:t>’</a:t>
            </a:r>
            <a:r>
              <a:rPr lang="fr-FR" sz="1800">
                <a:cs typeface="Times New Roman" charset="0"/>
              </a:rPr>
              <a:t>intervalle de modulation </a:t>
            </a:r>
            <a:r>
              <a:rPr lang="fr-FR" sz="1800" b="1">
                <a:effectLst>
                  <a:outerShdw blurRad="38100" dist="38100" dir="2700000" algn="tl">
                    <a:srgbClr val="DDDDDD"/>
                  </a:outerShdw>
                </a:effectLst>
                <a:cs typeface="Times New Roman" charset="0"/>
              </a:rPr>
              <a:t>T</a:t>
            </a:r>
            <a:r>
              <a:rPr lang="fr-FR" sz="1800">
                <a:cs typeface="Times New Roman" charset="0"/>
              </a:rPr>
              <a:t> est égal au transport de deux éléments binaires (bits)</a:t>
            </a:r>
          </a:p>
        </p:txBody>
      </p:sp>
      <p:graphicFrame>
        <p:nvGraphicFramePr>
          <p:cNvPr id="60424" name="Object 9"/>
          <p:cNvGraphicFramePr>
            <a:graphicFrameLocks noChangeAspect="1"/>
          </p:cNvGraphicFramePr>
          <p:nvPr/>
        </p:nvGraphicFramePr>
        <p:xfrm>
          <a:off x="2305050" y="4857750"/>
          <a:ext cx="4457700" cy="552450"/>
        </p:xfrm>
        <a:graphic>
          <a:graphicData uri="http://schemas.openxmlformats.org/presentationml/2006/ole">
            <mc:AlternateContent xmlns:mc="http://schemas.openxmlformats.org/markup-compatibility/2006">
              <mc:Choice xmlns:v="urn:schemas-microsoft-com:vml" Requires="v">
                <p:oleObj spid="_x0000_s60426" name="Equation" r:id="rId5" imgW="2971800" imgH="368300" progId="Equation.3">
                  <p:embed/>
                </p:oleObj>
              </mc:Choice>
              <mc:Fallback>
                <p:oleObj name="Equation" r:id="rId5" imgW="2971800" imgH="368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5050" y="4857750"/>
                        <a:ext cx="44577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quarter" idx="10"/>
          </p:nvPr>
        </p:nvSpPr>
        <p:spPr/>
        <p:txBody>
          <a:bodyPr/>
          <a:lstStyle/>
          <a:p>
            <a:pPr>
              <a:defRPr/>
            </a:pPr>
            <a:r>
              <a:rPr lang="fr-FR"/>
              <a:t>© </a:t>
            </a:r>
            <a:fld id="{C2760873-A8D4-A141-9F24-747AB74E5774}" type="datetime1">
              <a:rPr lang="en-US" smtClean="0"/>
              <a:pPr>
                <a:defRPr/>
              </a:pPr>
              <a:t>23/03/17</a:t>
            </a:fld>
            <a:r>
              <a:rPr lang="fr-FR" smtClean="0"/>
              <a:t>,</a:t>
            </a:r>
            <a:endParaRPr lang="fr-FR"/>
          </a:p>
        </p:txBody>
      </p:sp>
      <p:sp>
        <p:nvSpPr>
          <p:cNvPr id="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9" name="Slide Number Placeholder 4"/>
          <p:cNvSpPr>
            <a:spLocks noGrp="1"/>
          </p:cNvSpPr>
          <p:nvPr>
            <p:ph type="sldNum" sz="quarter" idx="12"/>
          </p:nvPr>
        </p:nvSpPr>
        <p:spPr/>
        <p:txBody>
          <a:bodyPr/>
          <a:lstStyle/>
          <a:p>
            <a:pPr>
              <a:defRPr/>
            </a:pPr>
            <a:fld id="{8EA3CB10-F8FB-4448-9DBF-F4A725DD91CE}" type="slidenum">
              <a:rPr lang="fr-FR"/>
              <a:pPr>
                <a:defRPr/>
              </a:pPr>
              <a:t>45</a:t>
            </a:fld>
            <a:endParaRPr lang="fr-FR"/>
          </a:p>
        </p:txBody>
      </p:sp>
      <p:sp>
        <p:nvSpPr>
          <p:cNvPr id="56322" name="Rectangle 2"/>
          <p:cNvSpPr>
            <a:spLocks noGrp="1" noChangeAspect="1" noChangeArrowheads="1"/>
          </p:cNvSpPr>
          <p:nvPr>
            <p:ph type="title"/>
          </p:nvPr>
        </p:nvSpPr>
        <p:spPr>
          <a:xfrm>
            <a:off x="228600" y="0"/>
            <a:ext cx="8686800" cy="701675"/>
          </a:xfrm>
        </p:spPr>
        <p:txBody>
          <a:bodyPr>
            <a:spAutoFit/>
          </a:bodyPr>
          <a:lstStyle/>
          <a:p>
            <a:pPr eaLnBrk="1" hangingPunct="1">
              <a:defRPr/>
            </a:pPr>
            <a:r>
              <a:rPr lang="fr-FR" sz="4000" smtClean="0">
                <a:solidFill>
                  <a:schemeClr val="tx1"/>
                </a:solidFill>
                <a:cs typeface="+mj-cs"/>
              </a:rPr>
              <a:t>Modulation et débit binaire</a:t>
            </a:r>
            <a:endParaRPr lang="fr-FR" sz="4000" i="1" baseline="-25000" smtClean="0">
              <a:solidFill>
                <a:schemeClr val="tx1"/>
              </a:solidFill>
              <a:cs typeface="+mj-cs"/>
            </a:endParaRPr>
          </a:p>
        </p:txBody>
      </p:sp>
      <p:sp>
        <p:nvSpPr>
          <p:cNvPr id="56323" name="Text Box 3"/>
          <p:cNvSpPr txBox="1">
            <a:spLocks noChangeAspect="1" noChangeArrowheads="1"/>
          </p:cNvSpPr>
          <p:nvPr/>
        </p:nvSpPr>
        <p:spPr bwMode="auto">
          <a:xfrm>
            <a:off x="179388" y="1620838"/>
            <a:ext cx="8709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just" eaLnBrk="0" hangingPunct="0">
              <a:buFontTx/>
              <a:buChar char="•"/>
              <a:defRPr/>
            </a:pPr>
            <a:r>
              <a:rPr lang="fr-FR" sz="2000">
                <a:cs typeface="Times New Roman" charset="0"/>
              </a:rPr>
              <a:t>De manière générale,</a:t>
            </a:r>
            <a:endParaRPr lang="fr-FR" sz="1800">
              <a:cs typeface="Times New Roman" charset="0"/>
            </a:endParaRPr>
          </a:p>
        </p:txBody>
      </p:sp>
      <p:graphicFrame>
        <p:nvGraphicFramePr>
          <p:cNvPr id="61446" name="Object 4"/>
          <p:cNvGraphicFramePr>
            <a:graphicFrameLocks noChangeAspect="1"/>
          </p:cNvGraphicFramePr>
          <p:nvPr/>
        </p:nvGraphicFramePr>
        <p:xfrm>
          <a:off x="3552825" y="2422525"/>
          <a:ext cx="1962150" cy="457200"/>
        </p:xfrm>
        <a:graphic>
          <a:graphicData uri="http://schemas.openxmlformats.org/presentationml/2006/ole">
            <mc:AlternateContent xmlns:mc="http://schemas.openxmlformats.org/markup-compatibility/2006">
              <mc:Choice xmlns:v="urn:schemas-microsoft-com:vml" Requires="v">
                <p:oleObj spid="_x0000_s61449" name="Equation" r:id="rId3" imgW="1307532" imgH="304668" progId="Equation.3">
                  <p:embed/>
                </p:oleObj>
              </mc:Choice>
              <mc:Fallback>
                <p:oleObj name="Equation" r:id="rId3" imgW="1307532" imgH="30466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825" y="2422525"/>
                        <a:ext cx="1962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25" name="Text Box 5"/>
          <p:cNvSpPr txBox="1">
            <a:spLocks noChangeAspect="1" noChangeArrowheads="1"/>
          </p:cNvSpPr>
          <p:nvPr/>
        </p:nvSpPr>
        <p:spPr bwMode="auto">
          <a:xfrm>
            <a:off x="179388" y="3238500"/>
            <a:ext cx="8709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lvl="1" algn="just" eaLnBrk="0" hangingPunct="0">
              <a:defRPr/>
            </a:pPr>
            <a:r>
              <a:rPr lang="fr-FR" sz="1800">
                <a:cs typeface="Times New Roman" charset="0"/>
              </a:rPr>
              <a:t>q: nombre des bits par intervalle de modulation (</a:t>
            </a:r>
            <a:r>
              <a:rPr lang="fr-FR" sz="1800" i="1">
                <a:cs typeface="Times New Roman" charset="0"/>
              </a:rPr>
              <a:t>valence du signal</a:t>
            </a:r>
            <a:r>
              <a:rPr lang="fr-FR" sz="1800">
                <a:cs typeface="Times New Roman" charset="0"/>
              </a:rPr>
              <a:t> = 2</a:t>
            </a:r>
            <a:r>
              <a:rPr lang="fr-FR" sz="1800" baseline="30000">
                <a:cs typeface="Times New Roman" charset="0"/>
              </a:rPr>
              <a:t>q</a:t>
            </a:r>
            <a:r>
              <a:rPr lang="fr-FR" sz="1800">
                <a:cs typeface="Times New Roman" charset="0"/>
              </a:rPr>
              <a:t>)</a:t>
            </a:r>
          </a:p>
        </p:txBody>
      </p:sp>
      <p:sp>
        <p:nvSpPr>
          <p:cNvPr id="56327" name="Text Box 7"/>
          <p:cNvSpPr txBox="1">
            <a:spLocks noChangeAspect="1" noChangeArrowheads="1"/>
          </p:cNvSpPr>
          <p:nvPr/>
        </p:nvSpPr>
        <p:spPr bwMode="auto">
          <a:xfrm>
            <a:off x="179388" y="4102100"/>
            <a:ext cx="8709025"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Remarque:</a:t>
            </a:r>
          </a:p>
          <a:p>
            <a:pPr lvl="1" algn="just" eaLnBrk="0" hangingPunct="0">
              <a:defRPr/>
            </a:pPr>
            <a:r>
              <a:rPr lang="fr-FR" sz="1800">
                <a:cs typeface="Times New Roman" charset="0"/>
              </a:rPr>
              <a:t>Lorsque </a:t>
            </a:r>
            <a:r>
              <a:rPr lang="fr-FR" sz="1800" b="1">
                <a:solidFill>
                  <a:schemeClr val="accent2"/>
                </a:solidFill>
                <a:cs typeface="Times New Roman" charset="0"/>
              </a:rPr>
              <a:t>q = 1</a:t>
            </a:r>
            <a:r>
              <a:rPr lang="fr-FR" sz="1800">
                <a:cs typeface="Times New Roman" charset="0"/>
              </a:rPr>
              <a:t> (modulation simple), le débit binaire (bits/s) est égal à la rapidité de modulation (Bauds).</a:t>
            </a:r>
          </a:p>
          <a:p>
            <a:pPr lvl="1" algn="just" eaLnBrk="0" hangingPunct="0">
              <a:defRPr/>
            </a:pPr>
            <a:r>
              <a:rPr lang="fr-FR" sz="1800">
                <a:cs typeface="Times New Roman" charset="0"/>
              </a:rPr>
              <a:t>Par abus du langage, nous avons pu parlé de Débits en Bauds – </a:t>
            </a:r>
            <a:r>
              <a:rPr lang="fr-FR" sz="1800" b="1">
                <a:solidFill>
                  <a:schemeClr val="accent2"/>
                </a:solidFill>
                <a:cs typeface="Times New Roman" charset="0"/>
              </a:rPr>
              <a:t>q </a:t>
            </a:r>
            <a:r>
              <a:rPr lang="fr-FR" sz="1800" b="1">
                <a:solidFill>
                  <a:schemeClr val="accent2"/>
                </a:solidFill>
                <a:cs typeface="Times New Roman" charset="0"/>
                <a:sym typeface="Symbol" charset="0"/>
              </a:rPr>
              <a:t> 1</a:t>
            </a:r>
            <a:endParaRPr lang="fr-FR" sz="1800" b="1">
              <a:solidFill>
                <a:schemeClr val="accent2"/>
              </a:solidFill>
              <a:cs typeface="Times New Roman"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2"/>
          <p:cNvSpPr>
            <a:spLocks noGrp="1"/>
          </p:cNvSpPr>
          <p:nvPr>
            <p:ph type="dt" sz="quarter" idx="10"/>
          </p:nvPr>
        </p:nvSpPr>
        <p:spPr/>
        <p:txBody>
          <a:bodyPr/>
          <a:lstStyle/>
          <a:p>
            <a:pPr>
              <a:defRPr/>
            </a:pPr>
            <a:r>
              <a:rPr lang="fr-FR"/>
              <a:t>© </a:t>
            </a:r>
            <a:fld id="{FC3186D6-DF43-9049-B6E2-81A77BE6A592}" type="datetime1">
              <a:rPr lang="en-US" smtClean="0"/>
              <a:pPr>
                <a:defRPr/>
              </a:pPr>
              <a:t>23/03/17</a:t>
            </a:fld>
            <a:r>
              <a:rPr lang="fr-FR" smtClean="0"/>
              <a:t>,</a:t>
            </a:r>
            <a:endParaRPr lang="fr-FR"/>
          </a:p>
        </p:txBody>
      </p:sp>
      <p:sp>
        <p:nvSpPr>
          <p:cNvPr id="11"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2" name="Slide Number Placeholder 4"/>
          <p:cNvSpPr>
            <a:spLocks noGrp="1"/>
          </p:cNvSpPr>
          <p:nvPr>
            <p:ph type="sldNum" sz="quarter" idx="12"/>
          </p:nvPr>
        </p:nvSpPr>
        <p:spPr/>
        <p:txBody>
          <a:bodyPr/>
          <a:lstStyle/>
          <a:p>
            <a:pPr>
              <a:defRPr/>
            </a:pPr>
            <a:fld id="{3D7738C8-3672-E849-8DF7-474A96647A0B}" type="slidenum">
              <a:rPr lang="fr-FR"/>
              <a:pPr>
                <a:defRPr/>
              </a:pPr>
              <a:t>46</a:t>
            </a:fld>
            <a:endParaRPr lang="fr-FR"/>
          </a:p>
        </p:txBody>
      </p:sp>
      <p:sp>
        <p:nvSpPr>
          <p:cNvPr id="44034" name="Rectangle 2"/>
          <p:cNvSpPr>
            <a:spLocks noGrp="1" noChangeAspect="1" noChangeArrowheads="1"/>
          </p:cNvSpPr>
          <p:nvPr>
            <p:ph type="title"/>
          </p:nvPr>
        </p:nvSpPr>
        <p:spPr>
          <a:xfrm>
            <a:off x="990600" y="-1588"/>
            <a:ext cx="7086600" cy="701676"/>
          </a:xfrm>
        </p:spPr>
        <p:txBody>
          <a:bodyPr>
            <a:spAutoFit/>
          </a:bodyPr>
          <a:lstStyle/>
          <a:p>
            <a:pPr eaLnBrk="1" hangingPunct="1">
              <a:defRPr/>
            </a:pPr>
            <a:r>
              <a:rPr lang="fr-FR" sz="4000" smtClean="0">
                <a:solidFill>
                  <a:schemeClr val="tx1"/>
                </a:solidFill>
                <a:cs typeface="+mj-cs"/>
              </a:rPr>
              <a:t>Théorème de </a:t>
            </a:r>
            <a:r>
              <a:rPr lang="fr-FR" sz="4000" i="1" smtClean="0">
                <a:solidFill>
                  <a:schemeClr val="tx1"/>
                </a:solidFill>
                <a:cs typeface="+mj-cs"/>
              </a:rPr>
              <a:t>C. Shannon</a:t>
            </a:r>
            <a:endParaRPr lang="fr-FR" sz="4000" i="1" baseline="-25000" smtClean="0">
              <a:solidFill>
                <a:schemeClr val="tx1"/>
              </a:solidFill>
              <a:cs typeface="+mj-cs"/>
            </a:endParaRPr>
          </a:p>
        </p:txBody>
      </p:sp>
      <p:sp>
        <p:nvSpPr>
          <p:cNvPr id="44035" name="Text Box 3"/>
          <p:cNvSpPr txBox="1">
            <a:spLocks noChangeAspect="1" noChangeArrowheads="1"/>
          </p:cNvSpPr>
          <p:nvPr/>
        </p:nvSpPr>
        <p:spPr bwMode="auto">
          <a:xfrm>
            <a:off x="539750" y="3057525"/>
            <a:ext cx="151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Signal / Bruit</a:t>
            </a:r>
            <a:endParaRPr lang="fr-FR" sz="2000" b="1">
              <a:cs typeface="+mn-cs"/>
            </a:endParaRPr>
          </a:p>
        </p:txBody>
      </p:sp>
      <p:sp>
        <p:nvSpPr>
          <p:cNvPr id="44036" name="Text Box 4"/>
          <p:cNvSpPr txBox="1">
            <a:spLocks noChangeAspect="1" noChangeArrowheads="1"/>
          </p:cNvSpPr>
          <p:nvPr/>
        </p:nvSpPr>
        <p:spPr bwMode="auto">
          <a:xfrm>
            <a:off x="539750" y="1079500"/>
            <a:ext cx="5403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Claude SHANNON, 1948, </a:t>
            </a:r>
            <a:r>
              <a:rPr lang="fr-FR" sz="2000" i="1">
                <a:cs typeface="Times New Roman" charset="0"/>
              </a:rPr>
              <a:t>Théorie de l</a:t>
            </a:r>
            <a:r>
              <a:rPr lang="ja-JP" altLang="fr-FR" sz="2000" i="1">
                <a:latin typeface="Arial"/>
                <a:cs typeface="Times New Roman" charset="0"/>
              </a:rPr>
              <a:t>’</a:t>
            </a:r>
            <a:r>
              <a:rPr lang="fr-FR" sz="2000" i="1">
                <a:cs typeface="Times New Roman" charset="0"/>
              </a:rPr>
              <a:t>Information</a:t>
            </a:r>
            <a:endParaRPr lang="fr-FR" sz="2000">
              <a:cs typeface="+mn-cs"/>
            </a:endParaRPr>
          </a:p>
        </p:txBody>
      </p:sp>
      <p:graphicFrame>
        <p:nvGraphicFramePr>
          <p:cNvPr id="62471" name="Object 5"/>
          <p:cNvGraphicFramePr>
            <a:graphicFrameLocks/>
          </p:cNvGraphicFramePr>
          <p:nvPr/>
        </p:nvGraphicFramePr>
        <p:xfrm>
          <a:off x="1066800" y="1797050"/>
          <a:ext cx="2152650" cy="557213"/>
        </p:xfrm>
        <a:graphic>
          <a:graphicData uri="http://schemas.openxmlformats.org/presentationml/2006/ole">
            <mc:AlternateContent xmlns:mc="http://schemas.openxmlformats.org/markup-compatibility/2006">
              <mc:Choice xmlns:v="urn:schemas-microsoft-com:vml" Requires="v">
                <p:oleObj spid="_x0000_s62476" name="Equation" r:id="rId3" imgW="1828800" imgH="482600" progId="Equation.3">
                  <p:embed/>
                </p:oleObj>
              </mc:Choice>
              <mc:Fallback>
                <p:oleObj name="Equation" r:id="rId3" imgW="1828800" imgH="48260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97050"/>
                        <a:ext cx="215265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4038" name="Text Box 6"/>
          <p:cNvSpPr txBox="1">
            <a:spLocks noChangeAspect="1" noChangeArrowheads="1"/>
          </p:cNvSpPr>
          <p:nvPr/>
        </p:nvSpPr>
        <p:spPr bwMode="auto">
          <a:xfrm>
            <a:off x="3657600" y="1619250"/>
            <a:ext cx="30416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H: bande passante du canal</a:t>
            </a:r>
          </a:p>
          <a:p>
            <a:pPr algn="just" eaLnBrk="0" hangingPunct="0">
              <a:defRPr/>
            </a:pPr>
            <a:r>
              <a:rPr lang="fr-FR" sz="2000">
                <a:cs typeface="Times New Roman" charset="0"/>
              </a:rPr>
              <a:t>S: puissance du signal</a:t>
            </a:r>
          </a:p>
          <a:p>
            <a:pPr algn="just" eaLnBrk="0" hangingPunct="0">
              <a:defRPr/>
            </a:pPr>
            <a:r>
              <a:rPr lang="fr-FR" sz="2000">
                <a:cs typeface="Times New Roman" charset="0"/>
              </a:rPr>
              <a:t>N: puissance du bruit (</a:t>
            </a:r>
            <a:r>
              <a:rPr lang="fr-FR" sz="2000" i="1">
                <a:cs typeface="Times New Roman" charset="0"/>
              </a:rPr>
              <a:t>Noise</a:t>
            </a:r>
            <a:r>
              <a:rPr lang="fr-FR" sz="2000">
                <a:cs typeface="Times New Roman" charset="0"/>
              </a:rPr>
              <a:t>)</a:t>
            </a:r>
          </a:p>
        </p:txBody>
      </p:sp>
      <p:graphicFrame>
        <p:nvGraphicFramePr>
          <p:cNvPr id="62473" name="Object 7"/>
          <p:cNvGraphicFramePr>
            <a:graphicFrameLocks noChangeAspect="1"/>
          </p:cNvGraphicFramePr>
          <p:nvPr/>
        </p:nvGraphicFramePr>
        <p:xfrm>
          <a:off x="2209800" y="3022600"/>
          <a:ext cx="3797300" cy="444500"/>
        </p:xfrm>
        <a:graphic>
          <a:graphicData uri="http://schemas.openxmlformats.org/presentationml/2006/ole">
            <mc:AlternateContent xmlns:mc="http://schemas.openxmlformats.org/markup-compatibility/2006">
              <mc:Choice xmlns:v="urn:schemas-microsoft-com:vml" Requires="v">
                <p:oleObj spid="_x0000_s62477" name="Equation" r:id="rId5" imgW="3797300" imgH="444500" progId="Equation.3">
                  <p:embed/>
                </p:oleObj>
              </mc:Choice>
              <mc:Fallback>
                <p:oleObj name="Equation" r:id="rId5" imgW="3797300" imgH="444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022600"/>
                        <a:ext cx="3797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4040" name="Text Box 8"/>
          <p:cNvSpPr txBox="1">
            <a:spLocks noChangeAspect="1" noChangeArrowheads="1"/>
          </p:cNvSpPr>
          <p:nvPr/>
        </p:nvSpPr>
        <p:spPr bwMode="auto">
          <a:xfrm>
            <a:off x="539750" y="3598863"/>
            <a:ext cx="32766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2000">
                <a:cs typeface="+mn-cs"/>
              </a:rPr>
              <a:t>Exemples:</a:t>
            </a:r>
          </a:p>
          <a:p>
            <a:pPr lvl="1" eaLnBrk="0" hangingPunct="0">
              <a:defRPr/>
            </a:pPr>
            <a:r>
              <a:rPr lang="fr-FR" sz="1800" b="1">
                <a:latin typeface="Courier" charset="0"/>
                <a:cs typeface="+mn-cs"/>
              </a:rPr>
              <a:t>S/N =   10 &lt;&gt; 10 dB</a:t>
            </a:r>
          </a:p>
          <a:p>
            <a:pPr lvl="1" eaLnBrk="0" hangingPunct="0">
              <a:defRPr/>
            </a:pPr>
            <a:r>
              <a:rPr lang="fr-FR" sz="1800" b="1">
                <a:latin typeface="Courier" charset="0"/>
                <a:cs typeface="+mn-cs"/>
              </a:rPr>
              <a:t>S/N =  100 &lt;&gt; 20 dB</a:t>
            </a:r>
          </a:p>
          <a:p>
            <a:pPr lvl="1" eaLnBrk="0" hangingPunct="0">
              <a:defRPr/>
            </a:pPr>
            <a:r>
              <a:rPr lang="fr-FR" sz="1800" b="1">
                <a:latin typeface="Courier" charset="0"/>
                <a:cs typeface="+mn-cs"/>
              </a:rPr>
              <a:t>S/N = 1000 &lt;&gt; 30 dB</a:t>
            </a:r>
          </a:p>
          <a:p>
            <a:pPr lvl="1" eaLnBrk="0" hangingPunct="0">
              <a:defRPr/>
            </a:pPr>
            <a:r>
              <a:rPr lang="fr-FR" sz="1800" b="1">
                <a:latin typeface="Courier" charset="0"/>
                <a:cs typeface="+mn-cs"/>
              </a:rPr>
              <a:t>S/N =    2 &lt;&gt;  2 dB</a:t>
            </a:r>
          </a:p>
        </p:txBody>
      </p:sp>
      <p:sp>
        <p:nvSpPr>
          <p:cNvPr id="44041" name="Text Box 9"/>
          <p:cNvSpPr txBox="1">
            <a:spLocks noChangeAspect="1" noChangeArrowheads="1"/>
          </p:cNvSpPr>
          <p:nvPr/>
        </p:nvSpPr>
        <p:spPr bwMode="auto">
          <a:xfrm>
            <a:off x="539750" y="5232400"/>
            <a:ext cx="8299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Débit</a:t>
            </a:r>
          </a:p>
          <a:p>
            <a:pPr lvl="1" algn="just" eaLnBrk="0" hangingPunct="0">
              <a:defRPr/>
            </a:pPr>
            <a:r>
              <a:rPr lang="fr-FR" sz="1800">
                <a:cs typeface="Times New Roman" charset="0"/>
              </a:rPr>
              <a:t>Exemple: Sur un canal de 3 kHz, avec un rapport S/N de 30 dB, </a:t>
            </a:r>
            <a:r>
              <a:rPr lang="fr-FR" sz="1800" b="1">
                <a:cs typeface="Times New Roman" charset="0"/>
              </a:rPr>
              <a:t>R </a:t>
            </a:r>
            <a:r>
              <a:rPr lang="fr-FR" sz="1800" b="1">
                <a:cs typeface="Times New Roman" charset="0"/>
                <a:sym typeface="Symbol" charset="0"/>
              </a:rPr>
              <a:t> 30 kbits/s</a:t>
            </a:r>
            <a:endParaRPr lang="fr-FR" sz="1800" b="1">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quarter" idx="10"/>
          </p:nvPr>
        </p:nvSpPr>
        <p:spPr/>
        <p:txBody>
          <a:bodyPr/>
          <a:lstStyle/>
          <a:p>
            <a:pPr>
              <a:defRPr/>
            </a:pPr>
            <a:r>
              <a:rPr lang="fr-FR"/>
              <a:t>© </a:t>
            </a:r>
            <a:fld id="{9EB096C7-D307-3047-B554-895198775C06}" type="datetime1">
              <a:rPr lang="en-US" smtClean="0"/>
              <a:pPr>
                <a:defRPr/>
              </a:pPr>
              <a:t>23/03/17</a:t>
            </a:fld>
            <a:r>
              <a:rPr lang="fr-FR" smtClean="0"/>
              <a:t>,</a:t>
            </a:r>
            <a:endParaRPr lang="fr-FR"/>
          </a:p>
        </p:txBody>
      </p:sp>
      <p:sp>
        <p:nvSpPr>
          <p:cNvPr id="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0" name="Slide Number Placeholder 4"/>
          <p:cNvSpPr>
            <a:spLocks noGrp="1"/>
          </p:cNvSpPr>
          <p:nvPr>
            <p:ph type="sldNum" sz="quarter" idx="12"/>
          </p:nvPr>
        </p:nvSpPr>
        <p:spPr/>
        <p:txBody>
          <a:bodyPr/>
          <a:lstStyle/>
          <a:p>
            <a:pPr>
              <a:defRPr/>
            </a:pPr>
            <a:fld id="{ACA45F9B-B421-7542-953F-D1E8B6EAABA8}" type="slidenum">
              <a:rPr lang="fr-FR"/>
              <a:pPr>
                <a:defRPr/>
              </a:pPr>
              <a:t>47</a:t>
            </a:fld>
            <a:endParaRPr lang="fr-FR"/>
          </a:p>
        </p:txBody>
      </p:sp>
      <p:sp>
        <p:nvSpPr>
          <p:cNvPr id="45058" name="Rectangle 2"/>
          <p:cNvSpPr>
            <a:spLocks noChangeArrowheads="1"/>
          </p:cNvSpPr>
          <p:nvPr/>
        </p:nvSpPr>
        <p:spPr bwMode="auto">
          <a:xfrm>
            <a:off x="228600" y="4191000"/>
            <a:ext cx="8637588" cy="2159000"/>
          </a:xfrm>
          <a:prstGeom prst="rect">
            <a:avLst/>
          </a:prstGeom>
          <a:solidFill>
            <a:srgbClr val="DDDDDD"/>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36000" tIns="36000" rIns="36000" bIns="36000"/>
          <a:lstStyle/>
          <a:p>
            <a:pPr algn="ctr" eaLnBrk="0" hangingPunct="0">
              <a:defRPr/>
            </a:pPr>
            <a:r>
              <a:rPr lang="fr-FR" sz="2000" u="sng">
                <a:cs typeface="+mn-cs"/>
              </a:rPr>
              <a:t>Théorème de </a:t>
            </a:r>
            <a:r>
              <a:rPr lang="fr-FR" sz="2000" b="1" i="1" u="sng">
                <a:cs typeface="+mn-cs"/>
              </a:rPr>
              <a:t>H. Nyquist</a:t>
            </a:r>
          </a:p>
        </p:txBody>
      </p:sp>
      <p:sp>
        <p:nvSpPr>
          <p:cNvPr id="45059" name="Rectangle 3"/>
          <p:cNvSpPr>
            <a:spLocks noChangeArrowheads="1"/>
          </p:cNvSpPr>
          <p:nvPr/>
        </p:nvSpPr>
        <p:spPr bwMode="auto">
          <a:xfrm>
            <a:off x="228600" y="1371600"/>
            <a:ext cx="8637588" cy="2519363"/>
          </a:xfrm>
          <a:prstGeom prst="rect">
            <a:avLst/>
          </a:prstGeom>
          <a:solidFill>
            <a:srgbClr val="EAEAEA"/>
          </a:solidFill>
          <a:ln w="12700" cap="sq">
            <a:solidFill>
              <a:schemeClr val="tx1"/>
            </a:solidFill>
            <a:miter lim="800000"/>
            <a:headEnd type="none" w="sm" len="sm"/>
            <a:tailEnd type="none" w="sm" len="sm"/>
          </a:ln>
          <a:effectLst>
            <a:outerShdw blurRad="63500" dist="38099" dir="2700000" algn="ctr" rotWithShape="0">
              <a:schemeClr val="bg2">
                <a:alpha val="74998"/>
              </a:schemeClr>
            </a:outerShdw>
          </a:effectLst>
        </p:spPr>
        <p:txBody>
          <a:bodyPr lIns="36000" tIns="36000" rIns="36000" bIns="36000"/>
          <a:lstStyle/>
          <a:p>
            <a:pPr algn="ctr" eaLnBrk="0" hangingPunct="0">
              <a:defRPr/>
            </a:pPr>
            <a:r>
              <a:rPr lang="fr-FR" sz="2000" u="sng">
                <a:cs typeface="+mn-cs"/>
              </a:rPr>
              <a:t>Critère de </a:t>
            </a:r>
            <a:r>
              <a:rPr lang="fr-FR" sz="2000" b="1" i="1" u="sng">
                <a:cs typeface="+mn-cs"/>
              </a:rPr>
              <a:t>H. Nyquist</a:t>
            </a:r>
          </a:p>
        </p:txBody>
      </p:sp>
      <p:sp>
        <p:nvSpPr>
          <p:cNvPr id="45060" name="Rectangle 4"/>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Théorème de </a:t>
            </a:r>
            <a:r>
              <a:rPr lang="fr-FR" sz="4000" i="1" smtClean="0">
                <a:solidFill>
                  <a:schemeClr val="tx1"/>
                </a:solidFill>
                <a:cs typeface="+mj-cs"/>
              </a:rPr>
              <a:t>H. Nyquist</a:t>
            </a:r>
            <a:endParaRPr lang="fr-FR" sz="4000" i="1" baseline="-25000" smtClean="0">
              <a:solidFill>
                <a:schemeClr val="tx1"/>
              </a:solidFill>
              <a:cs typeface="+mj-cs"/>
            </a:endParaRPr>
          </a:p>
        </p:txBody>
      </p:sp>
      <p:sp>
        <p:nvSpPr>
          <p:cNvPr id="45061" name="Text Box 5"/>
          <p:cNvSpPr txBox="1">
            <a:spLocks noChangeArrowheads="1"/>
          </p:cNvSpPr>
          <p:nvPr/>
        </p:nvSpPr>
        <p:spPr bwMode="auto">
          <a:xfrm>
            <a:off x="473075" y="1798638"/>
            <a:ext cx="81470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lnSpc>
                <a:spcPct val="150000"/>
              </a:lnSpc>
              <a:spcBef>
                <a:spcPct val="50000"/>
              </a:spcBef>
              <a:spcAft>
                <a:spcPct val="50000"/>
              </a:spcAft>
              <a:defRPr/>
            </a:pPr>
            <a:r>
              <a:rPr lang="fr-FR" sz="2000" dirty="0">
                <a:cs typeface="Times New Roman" charset="0"/>
              </a:rPr>
              <a:t>Dans un canal de transmission sans bruit</a:t>
            </a:r>
          </a:p>
          <a:p>
            <a:pPr algn="just" eaLnBrk="0" hangingPunct="0">
              <a:defRPr/>
            </a:pPr>
            <a:r>
              <a:rPr lang="fr-FR" sz="2000" dirty="0">
                <a:cs typeface="Times New Roman" charset="0"/>
              </a:rPr>
              <a:t>SI l</a:t>
            </a:r>
            <a:r>
              <a:rPr lang="ja-JP" altLang="fr-FR" sz="2000" dirty="0">
                <a:latin typeface="Arial"/>
                <a:cs typeface="Times New Roman" charset="0"/>
              </a:rPr>
              <a:t>’</a:t>
            </a:r>
            <a:r>
              <a:rPr lang="fr-FR" sz="2000" dirty="0">
                <a:cs typeface="Times New Roman" charset="0"/>
              </a:rPr>
              <a:t>on </a:t>
            </a:r>
            <a:r>
              <a:rPr lang="fr-FR" sz="2000" dirty="0">
                <a:cs typeface="Times New Roman" charset="0"/>
              </a:rPr>
              <a:t>passe un signal quelconque à travers un filtre passe-bas</a:t>
            </a:r>
          </a:p>
          <a:p>
            <a:pPr algn="just" eaLnBrk="0" hangingPunct="0">
              <a:spcAft>
                <a:spcPct val="50000"/>
              </a:spcAft>
              <a:defRPr/>
            </a:pPr>
            <a:r>
              <a:rPr lang="fr-FR" sz="2000" dirty="0">
                <a:cs typeface="Times New Roman" charset="0"/>
              </a:rPr>
              <a:t>	de bande passante </a:t>
            </a:r>
            <a:r>
              <a:rPr lang="fr-FR" sz="2000" b="1" dirty="0">
                <a:effectLst>
                  <a:outerShdw blurRad="38100" dist="38100" dir="2700000" algn="tl">
                    <a:srgbClr val="DDDDDD"/>
                  </a:outerShdw>
                </a:effectLst>
                <a:cs typeface="Times New Roman" charset="0"/>
              </a:rPr>
              <a:t>H</a:t>
            </a:r>
            <a:r>
              <a:rPr lang="fr-FR" sz="2000" dirty="0">
                <a:cs typeface="Times New Roman" charset="0"/>
              </a:rPr>
              <a:t> Hz</a:t>
            </a:r>
          </a:p>
          <a:p>
            <a:pPr algn="just" eaLnBrk="0" hangingPunct="0">
              <a:defRPr/>
            </a:pPr>
            <a:r>
              <a:rPr lang="fr-FR" sz="2000" dirty="0">
                <a:cs typeface="Times New Roman" charset="0"/>
              </a:rPr>
              <a:t>ALORS	le signal filtré peut être complètement reconstitué si l</a:t>
            </a:r>
            <a:r>
              <a:rPr lang="ja-JP" altLang="fr-FR" sz="2000" dirty="0">
                <a:latin typeface="Arial"/>
                <a:cs typeface="Times New Roman" charset="0"/>
              </a:rPr>
              <a:t>’</a:t>
            </a:r>
            <a:r>
              <a:rPr lang="fr-FR" sz="2000" dirty="0">
                <a:cs typeface="Times New Roman" charset="0"/>
              </a:rPr>
              <a:t>on </a:t>
            </a:r>
            <a:r>
              <a:rPr lang="fr-FR" sz="2000" i="1" dirty="0">
                <a:cs typeface="Times New Roman" charset="0"/>
              </a:rPr>
              <a:t>échantillonne</a:t>
            </a:r>
            <a:endParaRPr lang="fr-FR" sz="2000" dirty="0">
              <a:cs typeface="Times New Roman" charset="0"/>
            </a:endParaRPr>
          </a:p>
          <a:p>
            <a:pPr algn="just" eaLnBrk="0" hangingPunct="0">
              <a:defRPr/>
            </a:pPr>
            <a:r>
              <a:rPr lang="fr-FR" sz="2000" dirty="0">
                <a:cs typeface="Times New Roman" charset="0"/>
              </a:rPr>
              <a:t>	à une </a:t>
            </a:r>
            <a:r>
              <a:rPr lang="fr-FR" sz="2000" i="1" dirty="0">
                <a:cs typeface="Times New Roman" charset="0"/>
              </a:rPr>
              <a:t>fréquence</a:t>
            </a:r>
            <a:r>
              <a:rPr lang="fr-FR" sz="2000" dirty="0">
                <a:cs typeface="Times New Roman" charset="0"/>
              </a:rPr>
              <a:t> </a:t>
            </a:r>
            <a:r>
              <a:rPr lang="fr-FR" sz="2000" b="1" dirty="0">
                <a:effectLst>
                  <a:outerShdw blurRad="38100" dist="38100" dir="2700000" algn="tl">
                    <a:srgbClr val="DDDDDD"/>
                  </a:outerShdw>
                </a:effectLst>
                <a:cs typeface="Times New Roman" charset="0"/>
              </a:rPr>
              <a:t>2H</a:t>
            </a:r>
            <a:r>
              <a:rPr lang="fr-FR" sz="2000" dirty="0">
                <a:cs typeface="Times New Roman" charset="0"/>
              </a:rPr>
              <a:t> Hz</a:t>
            </a:r>
            <a:endParaRPr lang="fr-FR" sz="2000" dirty="0">
              <a:cs typeface="+mn-cs"/>
            </a:endParaRPr>
          </a:p>
        </p:txBody>
      </p:sp>
      <p:sp>
        <p:nvSpPr>
          <p:cNvPr id="45062" name="Text Box 6"/>
          <p:cNvSpPr txBox="1">
            <a:spLocks noChangeAspect="1" noChangeArrowheads="1"/>
          </p:cNvSpPr>
          <p:nvPr/>
        </p:nvSpPr>
        <p:spPr bwMode="auto">
          <a:xfrm>
            <a:off x="1955800" y="5410200"/>
            <a:ext cx="518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a:cs typeface="Times New Roman" charset="0"/>
              </a:rPr>
              <a:t>H: Fréquence maximum (Bande Passante)</a:t>
            </a:r>
          </a:p>
          <a:p>
            <a:pPr algn="just" eaLnBrk="0" hangingPunct="0">
              <a:defRPr/>
            </a:pPr>
            <a:r>
              <a:rPr lang="fr-FR" sz="2000">
                <a:cs typeface="Times New Roman" charset="0"/>
              </a:rPr>
              <a:t>V: Nombre de niveaux discrets du signal (voltage)</a:t>
            </a:r>
          </a:p>
        </p:txBody>
      </p:sp>
      <p:graphicFrame>
        <p:nvGraphicFramePr>
          <p:cNvPr id="63497" name="Object 7"/>
          <p:cNvGraphicFramePr>
            <a:graphicFrameLocks noChangeAspect="1"/>
          </p:cNvGraphicFramePr>
          <p:nvPr/>
        </p:nvGraphicFramePr>
        <p:xfrm>
          <a:off x="2451100" y="4940300"/>
          <a:ext cx="4191000" cy="317500"/>
        </p:xfrm>
        <a:graphic>
          <a:graphicData uri="http://schemas.openxmlformats.org/presentationml/2006/ole">
            <mc:AlternateContent xmlns:mc="http://schemas.openxmlformats.org/markup-compatibility/2006">
              <mc:Choice xmlns:v="urn:schemas-microsoft-com:vml" Requires="v">
                <p:oleObj spid="_x0000_s63498" name="Equation" r:id="rId3" imgW="4191000" imgH="317500" progId="Equation.3">
                  <p:embed/>
                </p:oleObj>
              </mc:Choice>
              <mc:Fallback>
                <p:oleObj name="Equation" r:id="rId3" imgW="4191000" imgH="3175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100" y="4940300"/>
                        <a:ext cx="4191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
          <p:cNvSpPr>
            <a:spLocks noGrp="1"/>
          </p:cNvSpPr>
          <p:nvPr>
            <p:ph type="dt" sz="quarter" idx="10"/>
          </p:nvPr>
        </p:nvSpPr>
        <p:spPr/>
        <p:txBody>
          <a:bodyPr/>
          <a:lstStyle/>
          <a:p>
            <a:pPr>
              <a:defRPr/>
            </a:pPr>
            <a:r>
              <a:rPr lang="fr-FR"/>
              <a:t>© </a:t>
            </a:r>
            <a:fld id="{A574CBC1-05FC-1944-9C46-79B12205C435}" type="datetime1">
              <a:rPr lang="en-US" smtClean="0"/>
              <a:pPr>
                <a:defRPr/>
              </a:pPr>
              <a:t>23/03/17</a:t>
            </a:fld>
            <a:r>
              <a:rPr lang="fr-FR" smtClean="0"/>
              <a:t>,</a:t>
            </a:r>
            <a:endParaRPr lang="fr-FR"/>
          </a:p>
        </p:txBody>
      </p:sp>
      <p:sp>
        <p:nvSpPr>
          <p:cNvPr id="23"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4" name="Slide Number Placeholder 4"/>
          <p:cNvSpPr>
            <a:spLocks noGrp="1"/>
          </p:cNvSpPr>
          <p:nvPr>
            <p:ph type="sldNum" sz="quarter" idx="12"/>
          </p:nvPr>
        </p:nvSpPr>
        <p:spPr/>
        <p:txBody>
          <a:bodyPr/>
          <a:lstStyle/>
          <a:p>
            <a:pPr>
              <a:defRPr/>
            </a:pPr>
            <a:fld id="{47350D98-8C38-2D41-9DF4-32463EBDAB72}" type="slidenum">
              <a:rPr lang="fr-FR"/>
              <a:pPr>
                <a:defRPr/>
              </a:pPr>
              <a:t>48</a:t>
            </a:fld>
            <a:endParaRPr lang="fr-FR"/>
          </a:p>
        </p:txBody>
      </p:sp>
      <p:sp>
        <p:nvSpPr>
          <p:cNvPr id="46082"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Les Modems</a:t>
            </a:r>
            <a:endParaRPr lang="fr-FR" sz="4000" baseline="-25000" smtClean="0">
              <a:solidFill>
                <a:schemeClr val="tx1"/>
              </a:solidFill>
              <a:cs typeface="+mj-cs"/>
            </a:endParaRPr>
          </a:p>
        </p:txBody>
      </p:sp>
      <p:sp>
        <p:nvSpPr>
          <p:cNvPr id="46083" name="Text Box 3"/>
          <p:cNvSpPr txBox="1">
            <a:spLocks noChangeArrowheads="1"/>
          </p:cNvSpPr>
          <p:nvPr/>
        </p:nvSpPr>
        <p:spPr bwMode="auto">
          <a:xfrm>
            <a:off x="358775" y="2301875"/>
            <a:ext cx="82772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dirty="0">
                <a:cs typeface="Times New Roman" charset="0"/>
              </a:rPr>
              <a:t>Contraction de </a:t>
            </a:r>
            <a:r>
              <a:rPr lang="fr-FR" sz="2000" b="1" dirty="0">
                <a:cs typeface="Times New Roman" charset="0"/>
              </a:rPr>
              <a:t>mo</a:t>
            </a:r>
            <a:r>
              <a:rPr lang="fr-FR" sz="2000" dirty="0">
                <a:cs typeface="Times New Roman" charset="0"/>
              </a:rPr>
              <a:t>dulateur / </a:t>
            </a:r>
            <a:r>
              <a:rPr lang="fr-FR" sz="2000" b="1" dirty="0">
                <a:cs typeface="Times New Roman" charset="0"/>
              </a:rPr>
              <a:t>dém</a:t>
            </a:r>
            <a:r>
              <a:rPr lang="fr-FR" sz="2000" dirty="0">
                <a:cs typeface="Times New Roman" charset="0"/>
              </a:rPr>
              <a:t>odulateur, le modem (souvent appelé </a:t>
            </a:r>
            <a:r>
              <a:rPr lang="fr-FR" sz="2000" b="1" i="1" dirty="0">
                <a:cs typeface="Times New Roman" charset="0"/>
              </a:rPr>
              <a:t>ETCD</a:t>
            </a:r>
            <a:r>
              <a:rPr lang="fr-FR" sz="2000" dirty="0">
                <a:cs typeface="Times New Roman" charset="0"/>
              </a:rPr>
              <a:t>) intervient entre un </a:t>
            </a:r>
            <a:r>
              <a:rPr lang="fr-FR" sz="2000" b="1" i="1" dirty="0">
                <a:cs typeface="Times New Roman" charset="0"/>
              </a:rPr>
              <a:t>ETTD</a:t>
            </a:r>
            <a:r>
              <a:rPr lang="fr-FR" sz="2000" dirty="0">
                <a:cs typeface="Times New Roman" charset="0"/>
              </a:rPr>
              <a:t> et une ligne de communication afin de permettre le dialogue de ceux-ci. Ces fonctions principales sont :</a:t>
            </a:r>
            <a:endParaRPr lang="fr-FR" sz="2000" dirty="0">
              <a:cs typeface="+mn-cs"/>
            </a:endParaRPr>
          </a:p>
        </p:txBody>
      </p:sp>
      <p:sp>
        <p:nvSpPr>
          <p:cNvPr id="46084" name="Text Box 4"/>
          <p:cNvSpPr txBox="1">
            <a:spLocks noChangeArrowheads="1"/>
          </p:cNvSpPr>
          <p:nvPr/>
        </p:nvSpPr>
        <p:spPr bwMode="auto">
          <a:xfrm>
            <a:off x="179388" y="5756275"/>
            <a:ext cx="521811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600">
                <a:cs typeface="+mn-cs"/>
              </a:rPr>
              <a:t>ETCD: Équipement Terminal de Communication des Données</a:t>
            </a:r>
          </a:p>
        </p:txBody>
      </p:sp>
      <p:sp>
        <p:nvSpPr>
          <p:cNvPr id="46085" name="Text Box 5"/>
          <p:cNvSpPr txBox="1">
            <a:spLocks noChangeArrowheads="1"/>
          </p:cNvSpPr>
          <p:nvPr/>
        </p:nvSpPr>
        <p:spPr bwMode="auto">
          <a:xfrm>
            <a:off x="179388" y="6116638"/>
            <a:ext cx="4857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fr-FR" sz="1600">
                <a:cs typeface="+mn-cs"/>
              </a:rPr>
              <a:t>ETTD: Équipement Terminal de Traitement des Données</a:t>
            </a:r>
          </a:p>
        </p:txBody>
      </p:sp>
      <p:sp>
        <p:nvSpPr>
          <p:cNvPr id="46086" name="Text Box 6"/>
          <p:cNvSpPr txBox="1">
            <a:spLocks noChangeArrowheads="1"/>
          </p:cNvSpPr>
          <p:nvPr/>
        </p:nvSpPr>
        <p:spPr bwMode="auto">
          <a:xfrm>
            <a:off x="5576888" y="5756275"/>
            <a:ext cx="34194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1600" i="1">
                <a:cs typeface="+mn-cs"/>
              </a:rPr>
              <a:t>DCE: Data Communication Equipment</a:t>
            </a:r>
          </a:p>
        </p:txBody>
      </p:sp>
      <p:sp>
        <p:nvSpPr>
          <p:cNvPr id="46087" name="Text Box 7"/>
          <p:cNvSpPr txBox="1">
            <a:spLocks noChangeArrowheads="1"/>
          </p:cNvSpPr>
          <p:nvPr/>
        </p:nvSpPr>
        <p:spPr bwMode="auto">
          <a:xfrm>
            <a:off x="5576888" y="6116638"/>
            <a:ext cx="2879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1600" i="1">
                <a:cs typeface="+mn-cs"/>
              </a:rPr>
              <a:t>DTE: Data Terminal Equipment</a:t>
            </a:r>
          </a:p>
        </p:txBody>
      </p:sp>
      <p:sp>
        <p:nvSpPr>
          <p:cNvPr id="46088" name="Text Box 8"/>
          <p:cNvSpPr txBox="1">
            <a:spLocks noChangeArrowheads="1"/>
          </p:cNvSpPr>
          <p:nvPr/>
        </p:nvSpPr>
        <p:spPr bwMode="auto">
          <a:xfrm>
            <a:off x="719138" y="3309938"/>
            <a:ext cx="79168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dirty="0">
                <a:effectLst>
                  <a:outerShdw blurRad="38100" dist="38100" dir="2700000" algn="tl">
                    <a:srgbClr val="DDDDDD"/>
                  </a:outerShdw>
                </a:effectLst>
                <a:cs typeface="Times New Roman" charset="0"/>
              </a:rPr>
              <a:t>Modulation</a:t>
            </a:r>
            <a:r>
              <a:rPr lang="fr-FR" sz="2000" dirty="0">
                <a:cs typeface="Times New Roman" charset="0"/>
              </a:rPr>
              <a:t>. Les informations numériques (bits) en provenance de ETTD sont converties en signaux analogiques correspondants aux spécifications de la ligne de communication.</a:t>
            </a:r>
            <a:endParaRPr lang="fr-FR" sz="2000" dirty="0">
              <a:cs typeface="+mn-cs"/>
            </a:endParaRPr>
          </a:p>
        </p:txBody>
      </p:sp>
      <p:sp>
        <p:nvSpPr>
          <p:cNvPr id="46089" name="Text Box 9"/>
          <p:cNvSpPr txBox="1">
            <a:spLocks noChangeArrowheads="1"/>
          </p:cNvSpPr>
          <p:nvPr/>
        </p:nvSpPr>
        <p:spPr bwMode="auto">
          <a:xfrm>
            <a:off x="719138" y="4318000"/>
            <a:ext cx="79168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dirty="0">
                <a:effectLst>
                  <a:outerShdw blurRad="38100" dist="38100" dir="2700000" algn="tl">
                    <a:srgbClr val="DDDDDD"/>
                  </a:outerShdw>
                </a:effectLst>
                <a:cs typeface="Times New Roman" charset="0"/>
              </a:rPr>
              <a:t>Démodulation</a:t>
            </a:r>
            <a:r>
              <a:rPr lang="fr-FR" sz="2000" dirty="0">
                <a:cs typeface="Times New Roman" charset="0"/>
              </a:rPr>
              <a:t>. En réception, il convertit les signaux analogiques en information numérique qu'il transmet ensuite au ETTD.</a:t>
            </a:r>
            <a:r>
              <a:rPr lang="fr-FR" sz="2000" dirty="0">
                <a:cs typeface="+mn-cs"/>
              </a:rPr>
              <a:t> </a:t>
            </a:r>
          </a:p>
        </p:txBody>
      </p:sp>
      <p:pic>
        <p:nvPicPr>
          <p:cNvPr id="64524" name="Picture 10" descr="C:\Documents and Settings\Georges Arhodakis.MINOS\Application Data\Microsoft\Media Catalog\Downloaded Clips\cl5e\j0236699.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788" y="1179513"/>
            <a:ext cx="531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5" name="Picture 11" descr="C:\Documents and Settings\Georges Arhodakis.MINOS\Application Data\Microsoft\Media Catalog\Downloaded Clips\cl5c\j0230337.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876300"/>
            <a:ext cx="59055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3" name="AutoShape 13"/>
          <p:cNvSpPr>
            <a:spLocks noChangeArrowheads="1"/>
          </p:cNvSpPr>
          <p:nvPr/>
        </p:nvSpPr>
        <p:spPr bwMode="auto">
          <a:xfrm>
            <a:off x="3276600" y="1123950"/>
            <a:ext cx="2433638" cy="479425"/>
          </a:xfrm>
          <a:prstGeom prst="cloudCallout">
            <a:avLst>
              <a:gd name="adj1" fmla="val 12690"/>
              <a:gd name="adj2" fmla="val 12583"/>
            </a:avLst>
          </a:prstGeom>
          <a:gradFill rotWithShape="0">
            <a:gsLst>
              <a:gs pos="0">
                <a:srgbClr val="FFFFFF"/>
              </a:gs>
              <a:gs pos="50000">
                <a:srgbClr val="DDDDDD"/>
              </a:gs>
              <a:gs pos="100000">
                <a:srgbClr val="FFFFFF"/>
              </a:gs>
            </a:gsLst>
            <a:lin ang="189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2000" b="1">
                <a:cs typeface="+mn-cs"/>
              </a:rPr>
              <a:t>Réseaux</a:t>
            </a:r>
            <a:r>
              <a:rPr lang="fr-FR" sz="2000" b="1" baseline="30000">
                <a:cs typeface="+mn-cs"/>
              </a:rPr>
              <a:t>1</a:t>
            </a:r>
          </a:p>
        </p:txBody>
      </p:sp>
      <p:pic>
        <p:nvPicPr>
          <p:cNvPr id="64527" name="Picture 14" descr="C:\Documents and Settings\Georges Arhodakis.MINOS\Application Data\Microsoft\Media Catalog\Downloaded Clips\cl5e\j0236699.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79513"/>
            <a:ext cx="531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8" name="Picture 15" descr="C:\Documents and Settings\Georges Arhodakis.MINOS\Application Data\Microsoft\Media Catalog\Downloaded Clips\cl5c\j0230337.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876300"/>
            <a:ext cx="59055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097" name="AutoShape 17"/>
          <p:cNvCxnSpPr>
            <a:cxnSpLocks noChangeShapeType="1"/>
            <a:stCxn id="64525" idx="3"/>
            <a:endCxn id="64524" idx="1"/>
          </p:cNvCxnSpPr>
          <p:nvPr/>
        </p:nvCxnSpPr>
        <p:spPr bwMode="auto">
          <a:xfrm>
            <a:off x="2057400" y="1363663"/>
            <a:ext cx="306388"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098" name="AutoShape 18"/>
          <p:cNvCxnSpPr>
            <a:cxnSpLocks noChangeShapeType="1"/>
            <a:stCxn id="64524" idx="3"/>
            <a:endCxn id="46093" idx="0"/>
          </p:cNvCxnSpPr>
          <p:nvPr/>
        </p:nvCxnSpPr>
        <p:spPr bwMode="auto">
          <a:xfrm>
            <a:off x="2895600" y="1363663"/>
            <a:ext cx="388938"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099" name="AutoShape 19"/>
          <p:cNvCxnSpPr>
            <a:cxnSpLocks noChangeShapeType="1"/>
            <a:stCxn id="46093" idx="2"/>
            <a:endCxn id="64527" idx="1"/>
          </p:cNvCxnSpPr>
          <p:nvPr/>
        </p:nvCxnSpPr>
        <p:spPr bwMode="auto">
          <a:xfrm>
            <a:off x="5708650" y="1363663"/>
            <a:ext cx="387350"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100" name="AutoShape 20"/>
          <p:cNvCxnSpPr>
            <a:cxnSpLocks noChangeShapeType="1"/>
            <a:stCxn id="64527" idx="3"/>
            <a:endCxn id="64528" idx="1"/>
          </p:cNvCxnSpPr>
          <p:nvPr/>
        </p:nvCxnSpPr>
        <p:spPr bwMode="auto">
          <a:xfrm>
            <a:off x="6627813" y="1363663"/>
            <a:ext cx="325437"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101" name="Text Box 21"/>
          <p:cNvSpPr txBox="1">
            <a:spLocks noChangeArrowheads="1"/>
          </p:cNvSpPr>
          <p:nvPr/>
        </p:nvSpPr>
        <p:spPr bwMode="auto">
          <a:xfrm>
            <a:off x="2355850" y="1570038"/>
            <a:ext cx="53975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b="1">
                <a:cs typeface="+mn-cs"/>
              </a:rPr>
              <a:t>Modem</a:t>
            </a:r>
          </a:p>
        </p:txBody>
      </p:sp>
      <p:sp>
        <p:nvSpPr>
          <p:cNvPr id="46102" name="Text Box 22"/>
          <p:cNvSpPr txBox="1">
            <a:spLocks noChangeArrowheads="1"/>
          </p:cNvSpPr>
          <p:nvPr/>
        </p:nvSpPr>
        <p:spPr bwMode="auto">
          <a:xfrm>
            <a:off x="6019800" y="1570038"/>
            <a:ext cx="53975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b="1">
                <a:cs typeface="+mn-cs"/>
              </a:rPr>
              <a:t>Modem</a:t>
            </a:r>
          </a:p>
        </p:txBody>
      </p:sp>
      <p:sp>
        <p:nvSpPr>
          <p:cNvPr id="46103" name="Text Box 23"/>
          <p:cNvSpPr txBox="1">
            <a:spLocks noChangeArrowheads="1"/>
          </p:cNvSpPr>
          <p:nvPr/>
        </p:nvSpPr>
        <p:spPr bwMode="auto">
          <a:xfrm>
            <a:off x="179388" y="5110163"/>
            <a:ext cx="80994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eaLnBrk="0" hangingPunct="0">
              <a:defRPr/>
            </a:pPr>
            <a:r>
              <a:rPr lang="fr-FR" sz="2000" baseline="30000" dirty="0">
                <a:cs typeface="+mn-cs"/>
              </a:rPr>
              <a:t>1</a:t>
            </a:r>
            <a:r>
              <a:rPr lang="fr-FR" sz="1600" dirty="0">
                <a:cs typeface="+mn-cs"/>
              </a:rPr>
              <a:t>Réseaux: </a:t>
            </a:r>
            <a:r>
              <a:rPr lang="fr-FR" sz="1600" b="1" dirty="0">
                <a:cs typeface="+mn-cs"/>
              </a:rPr>
              <a:t>R</a:t>
            </a:r>
            <a:r>
              <a:rPr lang="fr-FR" sz="1600" dirty="0">
                <a:cs typeface="+mn-cs"/>
              </a:rPr>
              <a:t>éseaux </a:t>
            </a:r>
            <a:r>
              <a:rPr lang="fr-FR" sz="1600" b="1" dirty="0">
                <a:cs typeface="+mn-cs"/>
              </a:rPr>
              <a:t>T</a:t>
            </a:r>
            <a:r>
              <a:rPr lang="fr-FR" sz="1600" dirty="0">
                <a:cs typeface="+mn-cs"/>
              </a:rPr>
              <a:t>éléphoniques </a:t>
            </a:r>
            <a:r>
              <a:rPr lang="fr-FR" sz="1600" b="1" dirty="0">
                <a:cs typeface="+mn-cs"/>
              </a:rPr>
              <a:t>C</a:t>
            </a:r>
            <a:r>
              <a:rPr lang="fr-FR" sz="1600" dirty="0">
                <a:cs typeface="+mn-cs"/>
              </a:rPr>
              <a:t>ommutés (RTC) Analogiques / Numériques; Réseaux Publics/Privés Réels/Virtuels à commutation des Paquets;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2"/>
          <p:cNvSpPr>
            <a:spLocks noGrp="1"/>
          </p:cNvSpPr>
          <p:nvPr>
            <p:ph type="dt" sz="quarter" idx="10"/>
          </p:nvPr>
        </p:nvSpPr>
        <p:spPr/>
        <p:txBody>
          <a:bodyPr/>
          <a:lstStyle/>
          <a:p>
            <a:pPr>
              <a:defRPr/>
            </a:pPr>
            <a:r>
              <a:rPr lang="fr-FR"/>
              <a:t>© </a:t>
            </a:r>
            <a:fld id="{37816A88-410B-9349-A9FA-C049FBE10544}" type="datetime1">
              <a:rPr lang="en-US" smtClean="0"/>
              <a:pPr>
                <a:defRPr/>
              </a:pPr>
              <a:t>23/03/17</a:t>
            </a:fld>
            <a:r>
              <a:rPr lang="fr-FR" smtClean="0"/>
              <a:t>,</a:t>
            </a:r>
            <a:endParaRPr lang="fr-FR"/>
          </a:p>
        </p:txBody>
      </p:sp>
      <p:sp>
        <p:nvSpPr>
          <p:cNvPr id="21"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2" name="Slide Number Placeholder 4"/>
          <p:cNvSpPr>
            <a:spLocks noGrp="1"/>
          </p:cNvSpPr>
          <p:nvPr>
            <p:ph type="sldNum" sz="quarter" idx="12"/>
          </p:nvPr>
        </p:nvSpPr>
        <p:spPr/>
        <p:txBody>
          <a:bodyPr/>
          <a:lstStyle/>
          <a:p>
            <a:pPr>
              <a:defRPr/>
            </a:pPr>
            <a:fld id="{85B693AC-A569-F446-99CE-3FA50146507A}" type="slidenum">
              <a:rPr lang="fr-FR"/>
              <a:pPr>
                <a:defRPr/>
              </a:pPr>
              <a:t>49</a:t>
            </a:fld>
            <a:endParaRPr lang="fr-FR"/>
          </a:p>
        </p:txBody>
      </p:sp>
      <p:sp>
        <p:nvSpPr>
          <p:cNvPr id="71682"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ISDN ou RNIS</a:t>
            </a:r>
            <a:endParaRPr lang="fr-FR" sz="4000" baseline="-25000" smtClean="0">
              <a:solidFill>
                <a:schemeClr val="tx1"/>
              </a:solidFill>
              <a:cs typeface="+mj-cs"/>
            </a:endParaRPr>
          </a:p>
        </p:txBody>
      </p:sp>
      <p:sp>
        <p:nvSpPr>
          <p:cNvPr id="71683" name="Text Box 3"/>
          <p:cNvSpPr txBox="1">
            <a:spLocks noChangeArrowheads="1"/>
          </p:cNvSpPr>
          <p:nvPr/>
        </p:nvSpPr>
        <p:spPr bwMode="auto">
          <a:xfrm>
            <a:off x="179388" y="2895600"/>
            <a:ext cx="86375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dirty="0">
                <a:cs typeface="Times New Roman" charset="0"/>
              </a:rPr>
              <a:t>La connexion au réseau s</a:t>
            </a:r>
            <a:r>
              <a:rPr lang="ja-JP" altLang="fr-FR" sz="2000" dirty="0">
                <a:latin typeface="Arial"/>
                <a:cs typeface="Times New Roman" charset="0"/>
              </a:rPr>
              <a:t>’</a:t>
            </a:r>
            <a:r>
              <a:rPr lang="fr-FR" sz="2000" dirty="0">
                <a:cs typeface="Times New Roman" charset="0"/>
              </a:rPr>
              <a:t>effectue au travers d</a:t>
            </a:r>
            <a:r>
              <a:rPr lang="ja-JP" altLang="fr-FR" sz="2000" dirty="0">
                <a:latin typeface="Arial"/>
                <a:cs typeface="Times New Roman" charset="0"/>
              </a:rPr>
              <a:t>’</a:t>
            </a:r>
            <a:r>
              <a:rPr lang="fr-FR" sz="2000" dirty="0">
                <a:cs typeface="Times New Roman" charset="0"/>
              </a:rPr>
              <a:t>une ligne classique de type </a:t>
            </a:r>
            <a:r>
              <a:rPr lang="fr-FR" sz="2000" b="1" dirty="0">
                <a:cs typeface="Times New Roman" charset="0"/>
              </a:rPr>
              <a:t>U</a:t>
            </a:r>
            <a:r>
              <a:rPr lang="fr-FR" sz="2000" dirty="0">
                <a:cs typeface="Times New Roman" charset="0"/>
              </a:rPr>
              <a:t> (ligne téléphonique 2 fils). L</a:t>
            </a:r>
            <a:r>
              <a:rPr lang="ja-JP" altLang="fr-FR" sz="2000" dirty="0">
                <a:latin typeface="Arial"/>
                <a:cs typeface="Times New Roman" charset="0"/>
              </a:rPr>
              <a:t>’</a:t>
            </a:r>
            <a:r>
              <a:rPr lang="fr-FR" sz="2000" dirty="0">
                <a:cs typeface="Times New Roman" charset="0"/>
              </a:rPr>
              <a:t>accès au réseau s</a:t>
            </a:r>
            <a:r>
              <a:rPr lang="ja-JP" altLang="fr-FR" sz="2000" dirty="0">
                <a:latin typeface="Arial"/>
                <a:cs typeface="Times New Roman" charset="0"/>
              </a:rPr>
              <a:t>’</a:t>
            </a:r>
            <a:r>
              <a:rPr lang="fr-FR" sz="2000" dirty="0">
                <a:cs typeface="Times New Roman" charset="0"/>
              </a:rPr>
              <a:t>opère au travers du BRA (</a:t>
            </a:r>
            <a:r>
              <a:rPr lang="en-US" sz="2000" b="1" dirty="0">
                <a:cs typeface="Times New Roman" charset="0"/>
              </a:rPr>
              <a:t>B</a:t>
            </a:r>
            <a:r>
              <a:rPr lang="en-US" sz="2000" dirty="0">
                <a:cs typeface="Times New Roman" charset="0"/>
              </a:rPr>
              <a:t>asic </a:t>
            </a:r>
            <a:r>
              <a:rPr lang="en-US" sz="2000" b="1" dirty="0">
                <a:cs typeface="Times New Roman" charset="0"/>
              </a:rPr>
              <a:t>R</a:t>
            </a:r>
            <a:r>
              <a:rPr lang="en-US" sz="2000" dirty="0">
                <a:cs typeface="Times New Roman" charset="0"/>
              </a:rPr>
              <a:t>ate </a:t>
            </a:r>
            <a:r>
              <a:rPr lang="en-US" sz="2000" b="1" dirty="0">
                <a:cs typeface="Times New Roman" charset="0"/>
              </a:rPr>
              <a:t>A</a:t>
            </a:r>
            <a:r>
              <a:rPr lang="en-US" sz="2000" dirty="0">
                <a:cs typeface="Times New Roman" charset="0"/>
              </a:rPr>
              <a:t>ccess</a:t>
            </a:r>
            <a:r>
              <a:rPr lang="fr-FR" sz="2000" dirty="0">
                <a:cs typeface="Times New Roman" charset="0"/>
              </a:rPr>
              <a:t>) qui offre deux canaux </a:t>
            </a:r>
            <a:r>
              <a:rPr lang="fr-FR" sz="2000" b="1" dirty="0">
                <a:effectLst>
                  <a:outerShdw blurRad="38100" dist="38100" dir="2700000" algn="tl">
                    <a:srgbClr val="DDDDDD"/>
                  </a:outerShdw>
                </a:effectLst>
                <a:cs typeface="Times New Roman" charset="0"/>
              </a:rPr>
              <a:t>B</a:t>
            </a:r>
            <a:r>
              <a:rPr lang="fr-FR" sz="2000" dirty="0">
                <a:cs typeface="Times New Roman" charset="0"/>
              </a:rPr>
              <a:t> de 64 kbps/canal pour la voix, l</a:t>
            </a:r>
            <a:r>
              <a:rPr lang="ja-JP" altLang="fr-FR" sz="2000" dirty="0">
                <a:latin typeface="Arial"/>
                <a:cs typeface="Times New Roman" charset="0"/>
              </a:rPr>
              <a:t>’</a:t>
            </a:r>
            <a:r>
              <a:rPr lang="fr-FR" sz="2000" dirty="0">
                <a:cs typeface="Times New Roman" charset="0"/>
              </a:rPr>
              <a:t>image et les données et un canal de 16 kbps pour les services associés entre le réseau et le NT1.</a:t>
            </a:r>
            <a:endParaRPr lang="fr-FR" sz="2000" dirty="0">
              <a:cs typeface="+mn-cs"/>
            </a:endParaRPr>
          </a:p>
        </p:txBody>
      </p:sp>
      <p:pic>
        <p:nvPicPr>
          <p:cNvPr id="65542" name="Picture 13" descr="C:\Documents and Settings\Georges Arhodakis.MINOS\Application Data\Microsoft\Media Catalog\Downloaded Clips\cl5e\j0236699.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1196975"/>
            <a:ext cx="5905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697" name="AutoShape 17"/>
          <p:cNvCxnSpPr>
            <a:cxnSpLocks noChangeShapeType="1"/>
            <a:stCxn id="65547" idx="3"/>
            <a:endCxn id="65542" idx="1"/>
          </p:cNvCxnSpPr>
          <p:nvPr/>
        </p:nvCxnSpPr>
        <p:spPr bwMode="auto">
          <a:xfrm>
            <a:off x="2590800" y="1381125"/>
            <a:ext cx="2152650" cy="20638"/>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698" name="AutoShape 18"/>
          <p:cNvCxnSpPr>
            <a:cxnSpLocks noChangeShapeType="1"/>
            <a:stCxn id="65542" idx="3"/>
            <a:endCxn id="65553" idx="1"/>
          </p:cNvCxnSpPr>
          <p:nvPr/>
        </p:nvCxnSpPr>
        <p:spPr bwMode="auto">
          <a:xfrm flipV="1">
            <a:off x="5334000" y="1028700"/>
            <a:ext cx="533400" cy="37306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700" name="Text Box 20"/>
          <p:cNvSpPr txBox="1">
            <a:spLocks noChangeArrowheads="1"/>
          </p:cNvSpPr>
          <p:nvPr/>
        </p:nvSpPr>
        <p:spPr bwMode="auto">
          <a:xfrm>
            <a:off x="4667250" y="1570038"/>
            <a:ext cx="53975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200" b="1">
                <a:cs typeface="+mn-cs"/>
              </a:rPr>
              <a:t>NT1</a:t>
            </a:r>
          </a:p>
        </p:txBody>
      </p:sp>
      <p:sp>
        <p:nvSpPr>
          <p:cNvPr id="71701" name="Text Box 21"/>
          <p:cNvSpPr txBox="1">
            <a:spLocks noChangeArrowheads="1"/>
          </p:cNvSpPr>
          <p:nvPr/>
        </p:nvSpPr>
        <p:spPr bwMode="auto">
          <a:xfrm>
            <a:off x="179388" y="4999038"/>
            <a:ext cx="83820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n-US" sz="1600">
                <a:latin typeface="ArialMT" charset="0"/>
                <a:cs typeface="+mn-cs"/>
              </a:rPr>
              <a:t>ISDN </a:t>
            </a:r>
            <a:r>
              <a:rPr lang="en-US" sz="1600">
                <a:latin typeface="ArialMT" charset="0"/>
                <a:cs typeface="+mn-cs"/>
                <a:sym typeface="Wingdings" charset="0"/>
              </a:rPr>
              <a:t> </a:t>
            </a:r>
            <a:r>
              <a:rPr lang="en-US" sz="1600" b="1">
                <a:latin typeface="ArialMT" charset="0"/>
                <a:cs typeface="+mn-cs"/>
                <a:sym typeface="Wingdings" charset="0"/>
              </a:rPr>
              <a:t>I</a:t>
            </a:r>
            <a:r>
              <a:rPr lang="en-US" sz="1600">
                <a:latin typeface="ArialMT" charset="0"/>
                <a:cs typeface="+mn-cs"/>
              </a:rPr>
              <a:t>ntegrated </a:t>
            </a:r>
            <a:r>
              <a:rPr lang="en-US" sz="1600" b="1">
                <a:latin typeface="ArialMT" charset="0"/>
                <a:cs typeface="+mn-cs"/>
              </a:rPr>
              <a:t>S</a:t>
            </a:r>
            <a:r>
              <a:rPr lang="en-US" sz="1600">
                <a:latin typeface="ArialMT" charset="0"/>
                <a:cs typeface="+mn-cs"/>
              </a:rPr>
              <a:t>ervices </a:t>
            </a:r>
            <a:r>
              <a:rPr lang="en-US" sz="1600" b="1">
                <a:latin typeface="ArialMT" charset="0"/>
                <a:cs typeface="+mn-cs"/>
              </a:rPr>
              <a:t>D</a:t>
            </a:r>
            <a:r>
              <a:rPr lang="en-US" sz="1600">
                <a:latin typeface="ArialMT" charset="0"/>
                <a:cs typeface="+mn-cs"/>
              </a:rPr>
              <a:t>igital </a:t>
            </a:r>
            <a:r>
              <a:rPr lang="en-US" sz="1600" b="1">
                <a:latin typeface="ArialMT" charset="0"/>
                <a:cs typeface="+mn-cs"/>
              </a:rPr>
              <a:t>N</a:t>
            </a:r>
            <a:r>
              <a:rPr lang="en-US" sz="1600">
                <a:latin typeface="ArialMT" charset="0"/>
                <a:cs typeface="+mn-cs"/>
              </a:rPr>
              <a:t>etwork</a:t>
            </a:r>
          </a:p>
          <a:p>
            <a:pPr eaLnBrk="0" hangingPunct="0">
              <a:defRPr/>
            </a:pPr>
            <a:r>
              <a:rPr lang="fr-FR" sz="1600">
                <a:latin typeface="ArialMT" charset="0"/>
                <a:cs typeface="+mn-cs"/>
              </a:rPr>
              <a:t>RNIS </a:t>
            </a:r>
            <a:r>
              <a:rPr lang="fr-FR" sz="1600">
                <a:latin typeface="ArialMT" charset="0"/>
                <a:cs typeface="+mn-cs"/>
                <a:sym typeface="Wingdings" charset="0"/>
              </a:rPr>
              <a:t> Réseau Numérique à Intégration de Services</a:t>
            </a:r>
          </a:p>
          <a:p>
            <a:pPr eaLnBrk="0" hangingPunct="0">
              <a:defRPr/>
            </a:pPr>
            <a:r>
              <a:rPr lang="en-US" sz="1600">
                <a:latin typeface="ArialMT" charset="0"/>
                <a:cs typeface="+mn-cs"/>
                <a:sym typeface="Wingdings" charset="0"/>
              </a:rPr>
              <a:t>NT1  </a:t>
            </a:r>
            <a:r>
              <a:rPr lang="en-US" sz="1600" b="1">
                <a:latin typeface="ArialMT" charset="0"/>
                <a:cs typeface="+mn-cs"/>
                <a:sym typeface="Wingdings" charset="0"/>
              </a:rPr>
              <a:t>N</a:t>
            </a:r>
            <a:r>
              <a:rPr lang="en-US" sz="1600">
                <a:latin typeface="ArialMT" charset="0"/>
                <a:cs typeface="+mn-cs"/>
                <a:sym typeface="Wingdings" charset="0"/>
              </a:rPr>
              <a:t>etwork </a:t>
            </a:r>
            <a:r>
              <a:rPr lang="en-US" sz="1600" b="1">
                <a:latin typeface="ArialMT" charset="0"/>
                <a:cs typeface="+mn-cs"/>
                <a:sym typeface="Wingdings" charset="0"/>
              </a:rPr>
              <a:t>T</a:t>
            </a:r>
            <a:r>
              <a:rPr lang="en-US" sz="1600">
                <a:latin typeface="ArialMT" charset="0"/>
                <a:cs typeface="+mn-cs"/>
                <a:sym typeface="Wingdings" charset="0"/>
              </a:rPr>
              <a:t>ermination </a:t>
            </a:r>
            <a:r>
              <a:rPr lang="en-US" sz="1600" b="1">
                <a:latin typeface="ArialMT" charset="0"/>
                <a:cs typeface="+mn-cs"/>
                <a:sym typeface="Wingdings" charset="0"/>
              </a:rPr>
              <a:t>1</a:t>
            </a:r>
            <a:endParaRPr lang="fr-FR" sz="1600" b="1">
              <a:latin typeface="ArialMT" charset="0"/>
              <a:cs typeface="+mn-cs"/>
            </a:endParaRPr>
          </a:p>
        </p:txBody>
      </p:sp>
      <p:pic>
        <p:nvPicPr>
          <p:cNvPr id="65547" name="Picture 22" descr="G:\CLIPART\OFFICE\CLOUDY.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14400"/>
            <a:ext cx="1447800" cy="9318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folHlink"/>
                </a:solidFill>
                <a:miter lim="800000"/>
                <a:headEnd/>
                <a:tailEnd/>
              </a14:hiddenLine>
            </a:ext>
          </a:extLst>
        </p:spPr>
      </p:pic>
      <p:sp>
        <p:nvSpPr>
          <p:cNvPr id="71703" name="Text Box 23"/>
          <p:cNvSpPr txBox="1">
            <a:spLocks noChangeArrowheads="1"/>
          </p:cNvSpPr>
          <p:nvPr/>
        </p:nvSpPr>
        <p:spPr bwMode="auto">
          <a:xfrm>
            <a:off x="1752600" y="1236663"/>
            <a:ext cx="5334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43200" anchor="ctr">
            <a:spAutoFit/>
          </a:bodyPr>
          <a:lstStyle/>
          <a:p>
            <a:pPr>
              <a:defRPr/>
            </a:pPr>
            <a:r>
              <a:rPr lang="fr-FR" sz="1600" b="1">
                <a:cs typeface="+mn-cs"/>
              </a:rPr>
              <a:t>ISDN</a:t>
            </a:r>
          </a:p>
        </p:txBody>
      </p:sp>
      <p:sp>
        <p:nvSpPr>
          <p:cNvPr id="71704" name="Text Box 24"/>
          <p:cNvSpPr txBox="1">
            <a:spLocks noChangeArrowheads="1"/>
          </p:cNvSpPr>
          <p:nvPr/>
        </p:nvSpPr>
        <p:spPr bwMode="auto">
          <a:xfrm>
            <a:off x="3200400" y="1511300"/>
            <a:ext cx="914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43200" anchor="ctr">
            <a:spAutoFit/>
          </a:bodyPr>
          <a:lstStyle/>
          <a:p>
            <a:pPr>
              <a:defRPr/>
            </a:pPr>
            <a:r>
              <a:rPr lang="fr-FR" sz="1800" b="1">
                <a:solidFill>
                  <a:schemeClr val="accent2"/>
                </a:solidFill>
                <a:cs typeface="+mn-cs"/>
              </a:rPr>
              <a:t>2 * B</a:t>
            </a:r>
            <a:r>
              <a:rPr lang="fr-FR" sz="1800" b="1">
                <a:cs typeface="+mn-cs"/>
              </a:rPr>
              <a:t> + </a:t>
            </a:r>
            <a:r>
              <a:rPr lang="fr-FR" sz="1800" b="1">
                <a:solidFill>
                  <a:srgbClr val="FF0000"/>
                </a:solidFill>
                <a:cs typeface="+mn-cs"/>
              </a:rPr>
              <a:t>D</a:t>
            </a:r>
          </a:p>
        </p:txBody>
      </p:sp>
      <p:sp>
        <p:nvSpPr>
          <p:cNvPr id="71705" name="AutoShape 25"/>
          <p:cNvSpPr>
            <a:spLocks noChangeAspect="1" noChangeArrowheads="1"/>
          </p:cNvSpPr>
          <p:nvPr/>
        </p:nvSpPr>
        <p:spPr bwMode="auto">
          <a:xfrm>
            <a:off x="3094038" y="1217613"/>
            <a:ext cx="388937" cy="325437"/>
          </a:xfrm>
          <a:prstGeom prst="flowChartMagneticDrum">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06" name="AutoShape 26"/>
          <p:cNvSpPr>
            <a:spLocks noChangeAspect="1" noChangeArrowheads="1"/>
          </p:cNvSpPr>
          <p:nvPr/>
        </p:nvSpPr>
        <p:spPr bwMode="auto">
          <a:xfrm>
            <a:off x="3454400" y="1217613"/>
            <a:ext cx="388938" cy="325437"/>
          </a:xfrm>
          <a:prstGeom prst="flowChartMagneticDrum">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07" name="AutoShape 27"/>
          <p:cNvSpPr>
            <a:spLocks noChangeAspect="1" noChangeArrowheads="1"/>
          </p:cNvSpPr>
          <p:nvPr/>
        </p:nvSpPr>
        <p:spPr bwMode="auto">
          <a:xfrm>
            <a:off x="3886200" y="1217613"/>
            <a:ext cx="388938" cy="325437"/>
          </a:xfrm>
          <a:prstGeom prst="flowChartMagneticDrum">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pic>
        <p:nvPicPr>
          <p:cNvPr id="65553" name="Picture 28" descr="d:\Documents and Settings\Arhodakis\Application Data\Microsoft\Media Catalog\Downloaded Clips\cl4b\j0189197.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836613"/>
            <a:ext cx="7381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29" descr="d:\Documents and Settings\Arhodakis\Application Data\Microsoft\Media Catalog\Downloaded Clips\cl0\AG00149_.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371600"/>
            <a:ext cx="892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710" name="AutoShape 30"/>
          <p:cNvCxnSpPr>
            <a:cxnSpLocks noChangeShapeType="1"/>
            <a:stCxn id="65542" idx="3"/>
            <a:endCxn id="65554" idx="1"/>
          </p:cNvCxnSpPr>
          <p:nvPr/>
        </p:nvCxnSpPr>
        <p:spPr bwMode="auto">
          <a:xfrm>
            <a:off x="5334000" y="1401763"/>
            <a:ext cx="457200" cy="398462"/>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711" name="Text Box 31"/>
          <p:cNvSpPr txBox="1">
            <a:spLocks noChangeArrowheads="1"/>
          </p:cNvSpPr>
          <p:nvPr/>
        </p:nvSpPr>
        <p:spPr bwMode="auto">
          <a:xfrm>
            <a:off x="6613525" y="884238"/>
            <a:ext cx="47307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43200" anchor="ctr">
            <a:spAutoFit/>
          </a:bodyPr>
          <a:lstStyle/>
          <a:p>
            <a:pPr>
              <a:defRPr/>
            </a:pPr>
            <a:r>
              <a:rPr lang="fr-FR" sz="1600" b="1">
                <a:cs typeface="+mn-cs"/>
              </a:rPr>
              <a:t>Voix</a:t>
            </a:r>
          </a:p>
        </p:txBody>
      </p:sp>
      <p:sp>
        <p:nvSpPr>
          <p:cNvPr id="71712" name="Text Box 32"/>
          <p:cNvSpPr txBox="1">
            <a:spLocks noChangeArrowheads="1"/>
          </p:cNvSpPr>
          <p:nvPr/>
        </p:nvSpPr>
        <p:spPr bwMode="auto">
          <a:xfrm>
            <a:off x="6400800" y="1655763"/>
            <a:ext cx="19812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43200" anchor="ctr">
            <a:spAutoFit/>
          </a:bodyPr>
          <a:lstStyle/>
          <a:p>
            <a:pPr>
              <a:defRPr/>
            </a:pPr>
            <a:r>
              <a:rPr lang="fr-FR" sz="1600" b="1">
                <a:cs typeface="+mn-cs"/>
              </a:rPr>
              <a:t>Voix, Images, Données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2"/>
          <p:cNvSpPr>
            <a:spLocks noGrp="1"/>
          </p:cNvSpPr>
          <p:nvPr>
            <p:ph type="dt" sz="quarter" idx="10"/>
          </p:nvPr>
        </p:nvSpPr>
        <p:spPr/>
        <p:txBody>
          <a:bodyPr/>
          <a:lstStyle/>
          <a:p>
            <a:pPr>
              <a:defRPr/>
            </a:pPr>
            <a:r>
              <a:rPr lang="fr-FR"/>
              <a:t>© </a:t>
            </a:r>
            <a:fld id="{8AA24A46-E565-7943-8744-7722F18000C0}" type="datetime1">
              <a:rPr lang="en-US" smtClean="0"/>
              <a:pPr>
                <a:defRPr/>
              </a:pPr>
              <a:t>23/03/17</a:t>
            </a:fld>
            <a:r>
              <a:rPr lang="fr-FR" smtClean="0"/>
              <a:t>,</a:t>
            </a:r>
            <a:endParaRPr lang="fr-FR"/>
          </a:p>
        </p:txBody>
      </p:sp>
      <p:sp>
        <p:nvSpPr>
          <p:cNvPr id="26"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7" name="Slide Number Placeholder 4"/>
          <p:cNvSpPr>
            <a:spLocks noGrp="1"/>
          </p:cNvSpPr>
          <p:nvPr>
            <p:ph type="sldNum" sz="quarter" idx="12"/>
          </p:nvPr>
        </p:nvSpPr>
        <p:spPr/>
        <p:txBody>
          <a:bodyPr/>
          <a:lstStyle/>
          <a:p>
            <a:pPr>
              <a:defRPr/>
            </a:pPr>
            <a:fld id="{EAB91CE9-6502-844B-82CD-F96D43D635D2}" type="slidenum">
              <a:rPr lang="fr-FR"/>
              <a:pPr>
                <a:defRPr/>
              </a:pPr>
              <a:t>5</a:t>
            </a:fld>
            <a:endParaRPr lang="fr-FR"/>
          </a:p>
        </p:txBody>
      </p:sp>
      <p:sp>
        <p:nvSpPr>
          <p:cNvPr id="5122" name="Rectangle 2" descr="Diagonales vers le haut (blanc/noir)"/>
          <p:cNvSpPr>
            <a:spLocks noChangeArrowheads="1"/>
          </p:cNvSpPr>
          <p:nvPr/>
        </p:nvSpPr>
        <p:spPr bwMode="auto">
          <a:xfrm>
            <a:off x="1524000" y="2438400"/>
            <a:ext cx="5334000" cy="1600200"/>
          </a:xfrm>
          <a:prstGeom prst="rect">
            <a:avLst/>
          </a:prstGeom>
          <a:pattFill prst="ltUpDiag">
            <a:fgClr>
              <a:srgbClr val="FF6600"/>
            </a:fgClr>
            <a:bgClr>
              <a:srgbClr val="FFFFFF"/>
            </a:bgClr>
          </a:patt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3" name="AutoShape 3"/>
          <p:cNvSpPr>
            <a:spLocks noChangeArrowheads="1"/>
          </p:cNvSpPr>
          <p:nvPr/>
        </p:nvSpPr>
        <p:spPr bwMode="auto">
          <a:xfrm flipH="1">
            <a:off x="49530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4" name="AutoShape 4"/>
          <p:cNvSpPr>
            <a:spLocks noChangeArrowheads="1"/>
          </p:cNvSpPr>
          <p:nvPr/>
        </p:nvSpPr>
        <p:spPr bwMode="auto">
          <a:xfrm flipH="1">
            <a:off x="43434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5" name="AutoShape 5"/>
          <p:cNvSpPr>
            <a:spLocks noChangeArrowheads="1"/>
          </p:cNvSpPr>
          <p:nvPr/>
        </p:nvSpPr>
        <p:spPr bwMode="auto">
          <a:xfrm flipH="1">
            <a:off x="37338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6" name="Rectangle 6"/>
          <p:cNvSpPr>
            <a:spLocks noGrp="1" noChangeAspect="1" noChangeArrowheads="1"/>
          </p:cNvSpPr>
          <p:nvPr>
            <p:ph type="title"/>
          </p:nvPr>
        </p:nvSpPr>
        <p:spPr>
          <a:xfrm>
            <a:off x="228600" y="0"/>
            <a:ext cx="8686800" cy="701675"/>
          </a:xfrm>
        </p:spPr>
        <p:txBody>
          <a:bodyPr>
            <a:spAutoFit/>
          </a:bodyPr>
          <a:lstStyle/>
          <a:p>
            <a:pPr eaLnBrk="1" hangingPunct="1">
              <a:defRPr/>
            </a:pPr>
            <a:r>
              <a:rPr lang="fr-FR" sz="4000" smtClean="0">
                <a:solidFill>
                  <a:schemeClr val="tx1"/>
                </a:solidFill>
                <a:cs typeface="+mj-cs"/>
              </a:rPr>
              <a:t>Transport de l</a:t>
            </a:r>
            <a:r>
              <a:rPr lang="ja-JP" altLang="fr-FR" sz="4000" smtClean="0">
                <a:solidFill>
                  <a:schemeClr val="tx1"/>
                </a:solidFill>
                <a:latin typeface="Arial"/>
                <a:cs typeface="+mj-cs"/>
              </a:rPr>
              <a:t>’</a:t>
            </a:r>
            <a:r>
              <a:rPr lang="fr-FR" sz="4000" smtClean="0">
                <a:solidFill>
                  <a:schemeClr val="tx1"/>
                </a:solidFill>
                <a:cs typeface="+mj-cs"/>
              </a:rPr>
              <a:t>information - distance</a:t>
            </a:r>
            <a:endParaRPr lang="fr-FR" sz="4000" b="1" smtClean="0">
              <a:solidFill>
                <a:schemeClr val="tx1"/>
              </a:solidFill>
              <a:cs typeface="+mj-cs"/>
            </a:endParaRPr>
          </a:p>
        </p:txBody>
      </p:sp>
      <p:pic>
        <p:nvPicPr>
          <p:cNvPr id="20489" name="Picture 7" descr="C:\Documents and Settings\Georges Arhodakis.MINOS\Application Data\Microsoft\Media Catalog\Downloaded Clips\cl0\BS00103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12382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AutoShape 8"/>
          <p:cNvSpPr>
            <a:spLocks noChangeArrowheads="1"/>
          </p:cNvSpPr>
          <p:nvPr/>
        </p:nvSpPr>
        <p:spPr bwMode="auto">
          <a:xfrm flipH="1">
            <a:off x="32004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29" name="AutoShape 9"/>
          <p:cNvSpPr>
            <a:spLocks noChangeArrowheads="1"/>
          </p:cNvSpPr>
          <p:nvPr/>
        </p:nvSpPr>
        <p:spPr bwMode="auto">
          <a:xfrm flipH="1">
            <a:off x="25908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30" name="Text Box 10"/>
          <p:cNvSpPr txBox="1">
            <a:spLocks noChangeArrowheads="1"/>
          </p:cNvSpPr>
          <p:nvPr/>
        </p:nvSpPr>
        <p:spPr bwMode="auto">
          <a:xfrm>
            <a:off x="3124200" y="2911475"/>
            <a:ext cx="237807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a:cs typeface="+mn-cs"/>
              </a:rPr>
              <a:t>Canal de transmission</a:t>
            </a:r>
          </a:p>
        </p:txBody>
      </p:sp>
      <p:cxnSp>
        <p:nvCxnSpPr>
          <p:cNvPr id="5131" name="AutoShape 11"/>
          <p:cNvCxnSpPr>
            <a:cxnSpLocks noChangeShapeType="1"/>
            <a:stCxn id="20502" idx="3"/>
            <a:endCxn id="20499" idx="1"/>
          </p:cNvCxnSpPr>
          <p:nvPr/>
        </p:nvCxnSpPr>
        <p:spPr bwMode="auto">
          <a:xfrm flipV="1">
            <a:off x="6721475" y="2605088"/>
            <a:ext cx="280988" cy="481012"/>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32" name="AutoShape 12"/>
          <p:cNvCxnSpPr>
            <a:cxnSpLocks noChangeShapeType="1"/>
            <a:stCxn id="20489" idx="2"/>
            <a:endCxn id="20500" idx="1"/>
          </p:cNvCxnSpPr>
          <p:nvPr/>
        </p:nvCxnSpPr>
        <p:spPr bwMode="auto">
          <a:xfrm>
            <a:off x="923925" y="2876550"/>
            <a:ext cx="752475" cy="209550"/>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133" name="Text Box 13"/>
          <p:cNvSpPr txBox="1">
            <a:spLocks noChangeArrowheads="1"/>
          </p:cNvSpPr>
          <p:nvPr/>
        </p:nvSpPr>
        <p:spPr bwMode="auto">
          <a:xfrm>
            <a:off x="349250" y="2878138"/>
            <a:ext cx="7620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a:cs typeface="+mn-cs"/>
              </a:rPr>
              <a:t>ETTD (</a:t>
            </a:r>
            <a:r>
              <a:rPr lang="fr-FR" sz="2000" i="1">
                <a:cs typeface="+mn-cs"/>
              </a:rPr>
              <a:t>DTE</a:t>
            </a:r>
            <a:r>
              <a:rPr lang="fr-FR" sz="2000">
                <a:cs typeface="+mn-cs"/>
              </a:rPr>
              <a:t>)</a:t>
            </a:r>
          </a:p>
        </p:txBody>
      </p:sp>
      <p:sp>
        <p:nvSpPr>
          <p:cNvPr id="5134" name="Text Box 14"/>
          <p:cNvSpPr txBox="1">
            <a:spLocks noChangeArrowheads="1"/>
          </p:cNvSpPr>
          <p:nvPr/>
        </p:nvSpPr>
        <p:spPr bwMode="auto">
          <a:xfrm>
            <a:off x="8153400" y="3079750"/>
            <a:ext cx="7620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a:cs typeface="+mn-cs"/>
              </a:rPr>
              <a:t>ETTD (</a:t>
            </a:r>
            <a:r>
              <a:rPr lang="fr-FR" sz="2000" i="1">
                <a:cs typeface="+mn-cs"/>
              </a:rPr>
              <a:t>DTE</a:t>
            </a:r>
            <a:r>
              <a:rPr lang="fr-FR" sz="2000">
                <a:cs typeface="+mn-cs"/>
              </a:rPr>
              <a:t>)</a:t>
            </a:r>
          </a:p>
        </p:txBody>
      </p:sp>
      <p:sp>
        <p:nvSpPr>
          <p:cNvPr id="5135" name="Text Box 15"/>
          <p:cNvSpPr txBox="1">
            <a:spLocks noChangeArrowheads="1"/>
          </p:cNvSpPr>
          <p:nvPr/>
        </p:nvSpPr>
        <p:spPr bwMode="auto">
          <a:xfrm>
            <a:off x="358775" y="4876800"/>
            <a:ext cx="86106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eaLnBrk="0" hangingPunct="0">
              <a:defRPr/>
            </a:pPr>
            <a:r>
              <a:rPr lang="fr-FR" sz="2000">
                <a:cs typeface="+mn-cs"/>
              </a:rPr>
              <a:t>ETCD	Équipement Terminal de Communication de Données (</a:t>
            </a:r>
            <a:r>
              <a:rPr lang="fr-FR" sz="2000" i="1">
                <a:cs typeface="+mn-cs"/>
              </a:rPr>
              <a:t>modem</a:t>
            </a:r>
            <a:r>
              <a:rPr lang="fr-FR" sz="2000">
                <a:cs typeface="+mn-cs"/>
              </a:rPr>
              <a:t>, …)</a:t>
            </a:r>
          </a:p>
          <a:p>
            <a:pPr eaLnBrk="0" hangingPunct="0">
              <a:defRPr/>
            </a:pPr>
            <a:r>
              <a:rPr lang="en-US" sz="2000" i="1">
                <a:cs typeface="+mn-cs"/>
              </a:rPr>
              <a:t>DCE	Data Communication Equipment</a:t>
            </a:r>
            <a:endParaRPr lang="en-US" sz="2000">
              <a:cs typeface="+mn-cs"/>
            </a:endParaRPr>
          </a:p>
        </p:txBody>
      </p:sp>
      <p:sp>
        <p:nvSpPr>
          <p:cNvPr id="5136" name="Text Box 16"/>
          <p:cNvSpPr txBox="1">
            <a:spLocks noChangeArrowheads="1"/>
          </p:cNvSpPr>
          <p:nvPr/>
        </p:nvSpPr>
        <p:spPr bwMode="auto">
          <a:xfrm>
            <a:off x="358775" y="5822950"/>
            <a:ext cx="83058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eaLnBrk="0" hangingPunct="0">
              <a:defRPr/>
            </a:pPr>
            <a:r>
              <a:rPr lang="fr-FR" sz="2000">
                <a:cs typeface="+mn-cs"/>
              </a:rPr>
              <a:t>Canal de transmission (</a:t>
            </a:r>
            <a:r>
              <a:rPr lang="fr-FR" sz="2000" i="1">
                <a:cs typeface="+mn-cs"/>
              </a:rPr>
              <a:t>Ligne téléphonique, …</a:t>
            </a:r>
            <a:r>
              <a:rPr lang="fr-FR" sz="2000">
                <a:cs typeface="+mn-cs"/>
              </a:rPr>
              <a:t>)</a:t>
            </a:r>
          </a:p>
        </p:txBody>
      </p:sp>
      <p:pic>
        <p:nvPicPr>
          <p:cNvPr id="20499" name="Picture 17" descr="C:\Documents and Settings\Georges Arhodakis.MINOS\Application Data\Microsoft\Media Catalog\Downloaded Clips\cl5f\j023992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463" y="1855788"/>
            <a:ext cx="1836737"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0" name="Picture 18" descr="C:\Documents and Settings\Georges Arhodakis.MINOS\Application Data\Microsoft\Media Catalog\Downloaded Clips\cl4e\j0197440.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33688"/>
            <a:ext cx="6254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39" name="AutoShape 19"/>
          <p:cNvCxnSpPr>
            <a:cxnSpLocks noChangeShapeType="1"/>
            <a:stCxn id="20500" idx="3"/>
            <a:endCxn id="5129" idx="4"/>
          </p:cNvCxnSpPr>
          <p:nvPr/>
        </p:nvCxnSpPr>
        <p:spPr bwMode="auto">
          <a:xfrm flipV="1">
            <a:off x="2301875" y="3084513"/>
            <a:ext cx="288925" cy="1587"/>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20502" name="Picture 20" descr="C:\Documents and Settings\Georges Arhodakis.MINOS\Application Data\Microsoft\Media Catalog\Downloaded Clips\cl4e\j0197440.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833688"/>
            <a:ext cx="6254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41" name="AutoShape 21"/>
          <p:cNvCxnSpPr>
            <a:cxnSpLocks noChangeShapeType="1"/>
            <a:stCxn id="5123" idx="1"/>
            <a:endCxn id="20502" idx="1"/>
          </p:cNvCxnSpPr>
          <p:nvPr/>
        </p:nvCxnSpPr>
        <p:spPr bwMode="auto">
          <a:xfrm>
            <a:off x="5867400" y="3084513"/>
            <a:ext cx="228600" cy="1587"/>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142" name="Text Box 22"/>
          <p:cNvSpPr txBox="1">
            <a:spLocks noChangeArrowheads="1"/>
          </p:cNvSpPr>
          <p:nvPr/>
        </p:nvSpPr>
        <p:spPr bwMode="auto">
          <a:xfrm>
            <a:off x="1582738" y="3346450"/>
            <a:ext cx="8382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a:cs typeface="+mn-cs"/>
              </a:rPr>
              <a:t>ETCD (</a:t>
            </a:r>
            <a:r>
              <a:rPr lang="fr-FR" sz="2000" i="1">
                <a:cs typeface="+mn-cs"/>
              </a:rPr>
              <a:t>DCE</a:t>
            </a:r>
            <a:r>
              <a:rPr lang="fr-FR" sz="2000">
                <a:cs typeface="+mn-cs"/>
              </a:rPr>
              <a:t>)</a:t>
            </a:r>
          </a:p>
        </p:txBody>
      </p:sp>
      <p:sp>
        <p:nvSpPr>
          <p:cNvPr id="5143" name="Text Box 23"/>
          <p:cNvSpPr txBox="1">
            <a:spLocks noChangeArrowheads="1"/>
          </p:cNvSpPr>
          <p:nvPr/>
        </p:nvSpPr>
        <p:spPr bwMode="auto">
          <a:xfrm>
            <a:off x="5973763" y="3346450"/>
            <a:ext cx="8382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a:cs typeface="+mn-cs"/>
              </a:rPr>
              <a:t>ETCD (</a:t>
            </a:r>
            <a:r>
              <a:rPr lang="fr-FR" sz="2000" i="1">
                <a:cs typeface="+mn-cs"/>
              </a:rPr>
              <a:t>DCE</a:t>
            </a:r>
            <a:r>
              <a:rPr lang="fr-FR" sz="2000">
                <a:cs typeface="+mn-cs"/>
              </a:rPr>
              <a:t>)</a:t>
            </a:r>
          </a:p>
        </p:txBody>
      </p:sp>
      <p:sp>
        <p:nvSpPr>
          <p:cNvPr id="5144" name="Text Box 24"/>
          <p:cNvSpPr txBox="1">
            <a:spLocks noChangeArrowheads="1"/>
          </p:cNvSpPr>
          <p:nvPr/>
        </p:nvSpPr>
        <p:spPr bwMode="auto">
          <a:xfrm>
            <a:off x="3001963" y="3613150"/>
            <a:ext cx="237807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b="1">
                <a:solidFill>
                  <a:srgbClr val="FF0000"/>
                </a:solidFill>
                <a:cs typeface="+mn-cs"/>
              </a:rPr>
              <a:t>Circuits de données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Date Placeholder 2"/>
          <p:cNvSpPr>
            <a:spLocks noGrp="1"/>
          </p:cNvSpPr>
          <p:nvPr>
            <p:ph type="dt" sz="quarter" idx="10"/>
          </p:nvPr>
        </p:nvSpPr>
        <p:spPr/>
        <p:txBody>
          <a:bodyPr/>
          <a:lstStyle/>
          <a:p>
            <a:pPr>
              <a:defRPr/>
            </a:pPr>
            <a:r>
              <a:rPr lang="fr-FR"/>
              <a:t>© </a:t>
            </a:r>
            <a:fld id="{0D3F9FC1-76F3-2841-8FDE-A55C79871C2B}" type="datetime1">
              <a:rPr lang="en-US" smtClean="0"/>
              <a:pPr>
                <a:defRPr/>
              </a:pPr>
              <a:t>23/03/17</a:t>
            </a:fld>
            <a:r>
              <a:rPr lang="fr-FR" smtClean="0"/>
              <a:t>,</a:t>
            </a:r>
            <a:endParaRPr lang="fr-FR"/>
          </a:p>
        </p:txBody>
      </p:sp>
      <p:sp>
        <p:nvSpPr>
          <p:cNvPr id="83"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4" name="Slide Number Placeholder 4"/>
          <p:cNvSpPr>
            <a:spLocks noGrp="1"/>
          </p:cNvSpPr>
          <p:nvPr>
            <p:ph type="sldNum" sz="quarter" idx="12"/>
          </p:nvPr>
        </p:nvSpPr>
        <p:spPr/>
        <p:txBody>
          <a:bodyPr/>
          <a:lstStyle/>
          <a:p>
            <a:pPr>
              <a:defRPr/>
            </a:pPr>
            <a:fld id="{1464932E-918E-4A46-B850-1B65FFAABBED}" type="slidenum">
              <a:rPr lang="fr-FR"/>
              <a:pPr>
                <a:defRPr/>
              </a:pPr>
              <a:t>50</a:t>
            </a:fld>
            <a:endParaRPr lang="fr-FR"/>
          </a:p>
        </p:txBody>
      </p:sp>
      <p:sp>
        <p:nvSpPr>
          <p:cNvPr id="72758" name="Oval 54"/>
          <p:cNvSpPr>
            <a:spLocks noChangeArrowheads="1"/>
          </p:cNvSpPr>
          <p:nvPr/>
        </p:nvSpPr>
        <p:spPr bwMode="auto">
          <a:xfrm>
            <a:off x="7391400" y="1481138"/>
            <a:ext cx="71438" cy="71437"/>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2706"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S-Bus</a:t>
            </a:r>
            <a:endParaRPr lang="fr-FR" sz="4000" baseline="-25000" smtClean="0">
              <a:solidFill>
                <a:schemeClr val="tx1"/>
              </a:solidFill>
              <a:cs typeface="+mj-cs"/>
            </a:endParaRPr>
          </a:p>
        </p:txBody>
      </p:sp>
      <p:pic>
        <p:nvPicPr>
          <p:cNvPr id="66566" name="Picture 22" descr="C:\Documents and Settings\Georges Arhodakis.MINOS\Application Data\Microsoft\Media Catalog\Downloaded Clips\cl5e\j0236699.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57313"/>
            <a:ext cx="59055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7" name="Line 23"/>
          <p:cNvSpPr>
            <a:spLocks noChangeShapeType="1"/>
          </p:cNvSpPr>
          <p:nvPr/>
        </p:nvSpPr>
        <p:spPr bwMode="auto">
          <a:xfrm>
            <a:off x="457200" y="1585913"/>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28" name="Text Box 24"/>
          <p:cNvSpPr txBox="1">
            <a:spLocks noChangeArrowheads="1"/>
          </p:cNvSpPr>
          <p:nvPr/>
        </p:nvSpPr>
        <p:spPr bwMode="auto">
          <a:xfrm>
            <a:off x="215900" y="1582738"/>
            <a:ext cx="777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800">
                <a:cs typeface="+mn-cs"/>
              </a:rPr>
              <a:t>Ligne </a:t>
            </a:r>
            <a:r>
              <a:rPr lang="fr-FR" sz="1800" b="1">
                <a:effectLst>
                  <a:outerShdw blurRad="38100" dist="38100" dir="2700000" algn="tl">
                    <a:srgbClr val="DDDDDD"/>
                  </a:outerShdw>
                </a:effectLst>
                <a:cs typeface="+mn-cs"/>
              </a:rPr>
              <a:t>U</a:t>
            </a:r>
          </a:p>
        </p:txBody>
      </p:sp>
      <p:sp>
        <p:nvSpPr>
          <p:cNvPr id="72729" name="Text Box 25"/>
          <p:cNvSpPr txBox="1">
            <a:spLocks noChangeArrowheads="1"/>
          </p:cNvSpPr>
          <p:nvPr/>
        </p:nvSpPr>
        <p:spPr bwMode="auto">
          <a:xfrm>
            <a:off x="1514475" y="17684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800" b="1">
                <a:cs typeface="+mn-cs"/>
              </a:rPr>
              <a:t>NT1</a:t>
            </a:r>
          </a:p>
        </p:txBody>
      </p:sp>
      <p:sp>
        <p:nvSpPr>
          <p:cNvPr id="72731" name="Text Box 27"/>
          <p:cNvSpPr txBox="1">
            <a:spLocks noChangeArrowheads="1"/>
          </p:cNvSpPr>
          <p:nvPr/>
        </p:nvSpPr>
        <p:spPr bwMode="auto">
          <a:xfrm>
            <a:off x="3657600" y="2468563"/>
            <a:ext cx="19050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400">
                <a:cs typeface="+mn-cs"/>
              </a:rPr>
              <a:t>Jusqu</a:t>
            </a:r>
            <a:r>
              <a:rPr lang="ja-JP" altLang="fr-FR" sz="1400">
                <a:latin typeface="Arial"/>
                <a:cs typeface="+mn-cs"/>
              </a:rPr>
              <a:t>’</a:t>
            </a:r>
            <a:r>
              <a:rPr lang="fr-FR" sz="1400">
                <a:cs typeface="+mn-cs"/>
              </a:rPr>
              <a:t>à </a:t>
            </a:r>
            <a:r>
              <a:rPr lang="fr-FR" sz="1400" b="1">
                <a:effectLst>
                  <a:outerShdw blurRad="38100" dist="38100" dir="2700000" algn="tl">
                    <a:srgbClr val="DDDDDD"/>
                  </a:outerShdw>
                </a:effectLst>
                <a:cs typeface="+mn-cs"/>
              </a:rPr>
              <a:t>8</a:t>
            </a:r>
            <a:r>
              <a:rPr lang="fr-FR" sz="1400">
                <a:cs typeface="+mn-cs"/>
              </a:rPr>
              <a:t> terminaux ISDN</a:t>
            </a:r>
            <a:endParaRPr lang="fr-FR" sz="1400" b="1">
              <a:effectLst>
                <a:outerShdw blurRad="38100" dist="38100" dir="2700000" algn="tl">
                  <a:srgbClr val="DDDDDD"/>
                </a:outerShdw>
              </a:effectLst>
              <a:cs typeface="+mn-cs"/>
            </a:endParaRPr>
          </a:p>
        </p:txBody>
      </p:sp>
      <p:sp>
        <p:nvSpPr>
          <p:cNvPr id="72732" name="Text Box 28"/>
          <p:cNvSpPr txBox="1">
            <a:spLocks noChangeArrowheads="1"/>
          </p:cNvSpPr>
          <p:nvPr/>
        </p:nvSpPr>
        <p:spPr bwMode="auto">
          <a:xfrm>
            <a:off x="4572000" y="10668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800">
                <a:cs typeface="+mn-cs"/>
              </a:rPr>
              <a:t>d </a:t>
            </a:r>
            <a:r>
              <a:rPr lang="fr-FR" sz="1800">
                <a:cs typeface="+mn-cs"/>
                <a:sym typeface="Symbol" charset="0"/>
              </a:rPr>
              <a:t> 200 m</a:t>
            </a:r>
            <a:endParaRPr lang="fr-FR" sz="1800" b="1">
              <a:effectLst>
                <a:outerShdw blurRad="38100" dist="38100" dir="2700000" algn="tl">
                  <a:srgbClr val="DDDDDD"/>
                </a:outerShdw>
              </a:effectLst>
              <a:cs typeface="+mn-cs"/>
            </a:endParaRPr>
          </a:p>
        </p:txBody>
      </p:sp>
      <p:sp>
        <p:nvSpPr>
          <p:cNvPr id="72733" name="Text Box 29"/>
          <p:cNvSpPr txBox="1">
            <a:spLocks noChangeArrowheads="1"/>
          </p:cNvSpPr>
          <p:nvPr/>
        </p:nvSpPr>
        <p:spPr bwMode="auto">
          <a:xfrm>
            <a:off x="2819400" y="1066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800">
                <a:cs typeface="+mn-cs"/>
              </a:rPr>
              <a:t>S-Bus</a:t>
            </a:r>
            <a:endParaRPr lang="fr-FR" sz="1800" b="1">
              <a:effectLst>
                <a:outerShdw blurRad="38100" dist="38100" dir="2700000" algn="tl">
                  <a:srgbClr val="DDDDDD"/>
                </a:outerShdw>
              </a:effectLst>
              <a:cs typeface="+mn-cs"/>
            </a:endParaRPr>
          </a:p>
        </p:txBody>
      </p:sp>
      <p:cxnSp>
        <p:nvCxnSpPr>
          <p:cNvPr id="72735" name="AutoShape 31"/>
          <p:cNvCxnSpPr>
            <a:cxnSpLocks noChangeShapeType="1"/>
            <a:stCxn id="72733" idx="3"/>
            <a:endCxn id="72732" idx="1"/>
          </p:cNvCxnSpPr>
          <p:nvPr/>
        </p:nvCxnSpPr>
        <p:spPr bwMode="auto">
          <a:xfrm>
            <a:off x="3429000" y="1204913"/>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66574" name="Picture 34" descr="d:\Documents and Settings\Arhodakis\Application Data\Microsoft\Media Catalog\Downloaded Clips\cl4b\j018919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890713"/>
            <a:ext cx="7381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5" name="Picture 35" descr="d:\Documents and Settings\Arhodakis\Application Data\Microsoft\Media Catalog\Downloaded Clips\cl4b\j018919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17888" y="1890713"/>
            <a:ext cx="73818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6" name="Picture 36" descr="d:\Documents and Settings\Arhodakis\Application Data\Microsoft\Media Catalog\Downloaded Clips\cl4b\j018919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78538" y="1890713"/>
            <a:ext cx="73818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2744" name="AutoShape 40"/>
          <p:cNvCxnSpPr>
            <a:cxnSpLocks noChangeShapeType="1"/>
            <a:stCxn id="66566" idx="3"/>
            <a:endCxn id="72746" idx="2"/>
          </p:cNvCxnSpPr>
          <p:nvPr/>
        </p:nvCxnSpPr>
        <p:spPr bwMode="auto">
          <a:xfrm>
            <a:off x="2038350" y="1562100"/>
            <a:ext cx="781050" cy="0"/>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45" name="AutoShape 41"/>
          <p:cNvCxnSpPr>
            <a:cxnSpLocks noChangeShapeType="1"/>
            <a:stCxn id="72746" idx="4"/>
            <a:endCxn id="66574" idx="0"/>
          </p:cNvCxnSpPr>
          <p:nvPr/>
        </p:nvCxnSpPr>
        <p:spPr bwMode="auto">
          <a:xfrm>
            <a:off x="2865438" y="1606550"/>
            <a:ext cx="3175" cy="284163"/>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746" name="Oval 42"/>
          <p:cNvSpPr>
            <a:spLocks noChangeAspect="1" noChangeArrowheads="1"/>
          </p:cNvSpPr>
          <p:nvPr/>
        </p:nvSpPr>
        <p:spPr bwMode="auto">
          <a:xfrm>
            <a:off x="2819400" y="1516063"/>
            <a:ext cx="90488" cy="904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2747" name="Oval 43"/>
          <p:cNvSpPr>
            <a:spLocks noChangeAspect="1" noChangeArrowheads="1"/>
          </p:cNvSpPr>
          <p:nvPr/>
        </p:nvSpPr>
        <p:spPr bwMode="auto">
          <a:xfrm>
            <a:off x="3733800" y="1516063"/>
            <a:ext cx="90488" cy="904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2748" name="Oval 44"/>
          <p:cNvSpPr>
            <a:spLocks noChangeAspect="1" noChangeArrowheads="1"/>
          </p:cNvSpPr>
          <p:nvPr/>
        </p:nvSpPr>
        <p:spPr bwMode="auto">
          <a:xfrm>
            <a:off x="6400800" y="1516063"/>
            <a:ext cx="90488" cy="904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72749" name="AutoShape 45"/>
          <p:cNvCxnSpPr>
            <a:cxnSpLocks noChangeShapeType="1"/>
            <a:stCxn id="72747" idx="4"/>
            <a:endCxn id="66575" idx="0"/>
          </p:cNvCxnSpPr>
          <p:nvPr/>
        </p:nvCxnSpPr>
        <p:spPr bwMode="auto">
          <a:xfrm>
            <a:off x="3779838" y="1606550"/>
            <a:ext cx="7937" cy="284163"/>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50" name="AutoShape 46"/>
          <p:cNvCxnSpPr>
            <a:cxnSpLocks noChangeShapeType="1"/>
            <a:stCxn id="72746" idx="6"/>
            <a:endCxn id="72747" idx="2"/>
          </p:cNvCxnSpPr>
          <p:nvPr/>
        </p:nvCxnSpPr>
        <p:spPr bwMode="auto">
          <a:xfrm>
            <a:off x="2909888" y="1562100"/>
            <a:ext cx="823912" cy="0"/>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51" name="AutoShape 47"/>
          <p:cNvCxnSpPr>
            <a:cxnSpLocks noChangeShapeType="1"/>
            <a:stCxn id="72747" idx="6"/>
            <a:endCxn id="72748" idx="2"/>
          </p:cNvCxnSpPr>
          <p:nvPr/>
        </p:nvCxnSpPr>
        <p:spPr bwMode="auto">
          <a:xfrm>
            <a:off x="3824288" y="1562100"/>
            <a:ext cx="2576512" cy="0"/>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53" name="AutoShape 49"/>
          <p:cNvCxnSpPr>
            <a:cxnSpLocks noChangeShapeType="1"/>
            <a:stCxn id="72748" idx="4"/>
            <a:endCxn id="66576" idx="0"/>
          </p:cNvCxnSpPr>
          <p:nvPr/>
        </p:nvCxnSpPr>
        <p:spPr bwMode="auto">
          <a:xfrm>
            <a:off x="6446838" y="1606550"/>
            <a:ext cx="1587" cy="284163"/>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754" name="Line 50"/>
          <p:cNvSpPr>
            <a:spLocks noChangeShapeType="1"/>
          </p:cNvSpPr>
          <p:nvPr/>
        </p:nvSpPr>
        <p:spPr bwMode="auto">
          <a:xfrm>
            <a:off x="6927850" y="1509713"/>
            <a:ext cx="53975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55" name="Line 51"/>
          <p:cNvSpPr>
            <a:spLocks noChangeShapeType="1"/>
          </p:cNvSpPr>
          <p:nvPr/>
        </p:nvSpPr>
        <p:spPr bwMode="auto">
          <a:xfrm>
            <a:off x="6927850" y="1544638"/>
            <a:ext cx="53975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56" name="Line 52"/>
          <p:cNvSpPr>
            <a:spLocks noChangeShapeType="1"/>
          </p:cNvSpPr>
          <p:nvPr/>
        </p:nvSpPr>
        <p:spPr bwMode="auto">
          <a:xfrm>
            <a:off x="6927850" y="1581150"/>
            <a:ext cx="53975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57" name="Line 53"/>
          <p:cNvSpPr>
            <a:spLocks noChangeShapeType="1"/>
          </p:cNvSpPr>
          <p:nvPr/>
        </p:nvSpPr>
        <p:spPr bwMode="auto">
          <a:xfrm>
            <a:off x="6927850" y="1617663"/>
            <a:ext cx="53975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52" name="AutoShape 48"/>
          <p:cNvSpPr>
            <a:spLocks noChangeArrowheads="1"/>
          </p:cNvSpPr>
          <p:nvPr/>
        </p:nvSpPr>
        <p:spPr bwMode="auto">
          <a:xfrm>
            <a:off x="6400800" y="1516063"/>
            <a:ext cx="719138" cy="90487"/>
          </a:xfrm>
          <a:prstGeom prst="flowChartMagneticDrum">
            <a:avLst/>
          </a:prstGeom>
          <a:solidFill>
            <a:srgbClr val="000000"/>
          </a:solidFill>
          <a:ln w="571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2759" name="Text Box 55"/>
          <p:cNvSpPr txBox="1">
            <a:spLocks noChangeArrowheads="1"/>
          </p:cNvSpPr>
          <p:nvPr/>
        </p:nvSpPr>
        <p:spPr bwMode="auto">
          <a:xfrm>
            <a:off x="7756525" y="1296988"/>
            <a:ext cx="2444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400">
                <a:solidFill>
                  <a:srgbClr val="FF0000"/>
                </a:solidFill>
                <a:cs typeface="+mn-cs"/>
              </a:rPr>
              <a:t>Rx</a:t>
            </a:r>
          </a:p>
        </p:txBody>
      </p:sp>
      <p:sp>
        <p:nvSpPr>
          <p:cNvPr id="72760" name="Text Box 56"/>
          <p:cNvSpPr txBox="1">
            <a:spLocks noChangeArrowheads="1"/>
          </p:cNvSpPr>
          <p:nvPr/>
        </p:nvSpPr>
        <p:spPr bwMode="auto">
          <a:xfrm>
            <a:off x="7756525" y="1585913"/>
            <a:ext cx="2444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400">
                <a:solidFill>
                  <a:schemeClr val="accent2"/>
                </a:solidFill>
                <a:cs typeface="+mn-cs"/>
              </a:rPr>
              <a:t>Tx</a:t>
            </a:r>
          </a:p>
        </p:txBody>
      </p:sp>
      <p:sp>
        <p:nvSpPr>
          <p:cNvPr id="72761" name="Oval 57"/>
          <p:cNvSpPr>
            <a:spLocks noChangeArrowheads="1"/>
          </p:cNvSpPr>
          <p:nvPr/>
        </p:nvSpPr>
        <p:spPr bwMode="auto">
          <a:xfrm>
            <a:off x="7319963" y="1570038"/>
            <a:ext cx="71437" cy="71437"/>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72762" name="AutoShape 58"/>
          <p:cNvCxnSpPr>
            <a:cxnSpLocks noChangeShapeType="1"/>
            <a:stCxn id="72758" idx="7"/>
            <a:endCxn id="72759" idx="1"/>
          </p:cNvCxnSpPr>
          <p:nvPr/>
        </p:nvCxnSpPr>
        <p:spPr bwMode="auto">
          <a:xfrm flipV="1">
            <a:off x="7451725" y="1403350"/>
            <a:ext cx="304800" cy="8890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63" name="AutoShape 59"/>
          <p:cNvCxnSpPr>
            <a:cxnSpLocks noChangeShapeType="1"/>
            <a:stCxn id="72761" idx="5"/>
            <a:endCxn id="72760" idx="1"/>
          </p:cNvCxnSpPr>
          <p:nvPr/>
        </p:nvCxnSpPr>
        <p:spPr bwMode="auto">
          <a:xfrm>
            <a:off x="7380288" y="1630363"/>
            <a:ext cx="376237" cy="6191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764" name="Line 60"/>
          <p:cNvSpPr>
            <a:spLocks noChangeShapeType="1"/>
          </p:cNvSpPr>
          <p:nvPr/>
        </p:nvSpPr>
        <p:spPr bwMode="auto">
          <a:xfrm>
            <a:off x="2028825" y="12112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65" name="Line 61"/>
          <p:cNvSpPr>
            <a:spLocks noChangeShapeType="1"/>
          </p:cNvSpPr>
          <p:nvPr/>
        </p:nvSpPr>
        <p:spPr bwMode="auto">
          <a:xfrm>
            <a:off x="7140575" y="12112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72766" name="AutoShape 62"/>
          <p:cNvCxnSpPr>
            <a:cxnSpLocks noChangeShapeType="1"/>
            <a:stCxn id="72733" idx="1"/>
            <a:endCxn id="72764" idx="0"/>
          </p:cNvCxnSpPr>
          <p:nvPr/>
        </p:nvCxnSpPr>
        <p:spPr bwMode="auto">
          <a:xfrm flipH="1">
            <a:off x="2028825" y="1204913"/>
            <a:ext cx="790575" cy="6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67" name="AutoShape 63"/>
          <p:cNvCxnSpPr>
            <a:cxnSpLocks noChangeShapeType="1"/>
            <a:stCxn id="72732" idx="3"/>
            <a:endCxn id="72765" idx="0"/>
          </p:cNvCxnSpPr>
          <p:nvPr/>
        </p:nvCxnSpPr>
        <p:spPr bwMode="auto">
          <a:xfrm>
            <a:off x="5562600" y="1204913"/>
            <a:ext cx="1577975" cy="6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768" name="Text Box 64"/>
          <p:cNvSpPr txBox="1">
            <a:spLocks noChangeArrowheads="1"/>
          </p:cNvSpPr>
          <p:nvPr/>
        </p:nvSpPr>
        <p:spPr bwMode="auto">
          <a:xfrm>
            <a:off x="7375525" y="2468563"/>
            <a:ext cx="1616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a:cs typeface="+mn-cs"/>
              </a:rPr>
              <a:t>Résistances de terminaison du bus</a:t>
            </a:r>
          </a:p>
        </p:txBody>
      </p:sp>
      <p:sp>
        <p:nvSpPr>
          <p:cNvPr id="72769" name="AutoShape 65"/>
          <p:cNvSpPr>
            <a:spLocks/>
          </p:cNvSpPr>
          <p:nvPr/>
        </p:nvSpPr>
        <p:spPr bwMode="auto">
          <a:xfrm rot="16200000">
            <a:off x="4560094" y="292894"/>
            <a:ext cx="152400" cy="4138612"/>
          </a:xfrm>
          <a:prstGeom prst="leftBrace">
            <a:avLst>
              <a:gd name="adj1" fmla="val 22630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72770" name="AutoShape 66"/>
          <p:cNvCxnSpPr>
            <a:cxnSpLocks noChangeShapeType="1"/>
            <a:stCxn id="72752" idx="2"/>
            <a:endCxn id="72768" idx="1"/>
          </p:cNvCxnSpPr>
          <p:nvPr/>
        </p:nvCxnSpPr>
        <p:spPr bwMode="auto">
          <a:xfrm>
            <a:off x="6761163" y="1635125"/>
            <a:ext cx="614362" cy="10779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771" name="Oval 67"/>
          <p:cNvSpPr>
            <a:spLocks noChangeArrowheads="1"/>
          </p:cNvSpPr>
          <p:nvPr/>
        </p:nvSpPr>
        <p:spPr bwMode="auto">
          <a:xfrm>
            <a:off x="7391400" y="3727450"/>
            <a:ext cx="71438" cy="71438"/>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pic>
        <p:nvPicPr>
          <p:cNvPr id="66604" name="Picture 68" descr="C:\Documents and Settings\Georges Arhodakis.MINOS\Application Data\Microsoft\Media Catalog\Downloaded Clips\cl5e\j0236699.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03625"/>
            <a:ext cx="5905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73" name="Line 69"/>
          <p:cNvSpPr>
            <a:spLocks noChangeShapeType="1"/>
          </p:cNvSpPr>
          <p:nvPr/>
        </p:nvSpPr>
        <p:spPr bwMode="auto">
          <a:xfrm>
            <a:off x="457200" y="3832225"/>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74" name="Text Box 70"/>
          <p:cNvSpPr txBox="1">
            <a:spLocks noChangeArrowheads="1"/>
          </p:cNvSpPr>
          <p:nvPr/>
        </p:nvSpPr>
        <p:spPr bwMode="auto">
          <a:xfrm>
            <a:off x="215900" y="3840163"/>
            <a:ext cx="777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800">
                <a:cs typeface="+mn-cs"/>
              </a:rPr>
              <a:t>Ligne </a:t>
            </a:r>
            <a:r>
              <a:rPr lang="fr-FR" sz="1800" b="1">
                <a:effectLst>
                  <a:outerShdw blurRad="38100" dist="38100" dir="2700000" algn="tl">
                    <a:srgbClr val="DDDDDD"/>
                  </a:outerShdw>
                </a:effectLst>
                <a:cs typeface="+mn-cs"/>
              </a:rPr>
              <a:t>U</a:t>
            </a:r>
          </a:p>
        </p:txBody>
      </p:sp>
      <p:sp>
        <p:nvSpPr>
          <p:cNvPr id="72775" name="Text Box 71"/>
          <p:cNvSpPr txBox="1">
            <a:spLocks noChangeArrowheads="1"/>
          </p:cNvSpPr>
          <p:nvPr/>
        </p:nvSpPr>
        <p:spPr bwMode="auto">
          <a:xfrm>
            <a:off x="1514475" y="401478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800" b="1">
                <a:cs typeface="+mn-cs"/>
              </a:rPr>
              <a:t>NT1</a:t>
            </a:r>
          </a:p>
        </p:txBody>
      </p:sp>
      <p:sp>
        <p:nvSpPr>
          <p:cNvPr id="72776" name="Text Box 72"/>
          <p:cNvSpPr txBox="1">
            <a:spLocks noChangeArrowheads="1"/>
          </p:cNvSpPr>
          <p:nvPr/>
        </p:nvSpPr>
        <p:spPr bwMode="auto">
          <a:xfrm>
            <a:off x="3505200" y="4684713"/>
            <a:ext cx="22098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400">
                <a:cs typeface="+mn-cs"/>
              </a:rPr>
              <a:t>Jusqu</a:t>
            </a:r>
            <a:r>
              <a:rPr lang="ja-JP" altLang="fr-FR" sz="1400">
                <a:latin typeface="Arial"/>
                <a:cs typeface="+mn-cs"/>
              </a:rPr>
              <a:t>’</a:t>
            </a:r>
            <a:r>
              <a:rPr lang="fr-FR" sz="1400">
                <a:cs typeface="+mn-cs"/>
              </a:rPr>
              <a:t>à </a:t>
            </a:r>
            <a:r>
              <a:rPr lang="fr-FR" sz="1400" b="1">
                <a:effectLst>
                  <a:outerShdw blurRad="38100" dist="38100" dir="2700000" algn="tl">
                    <a:srgbClr val="DDDDDD"/>
                  </a:outerShdw>
                </a:effectLst>
                <a:cs typeface="+mn-cs"/>
              </a:rPr>
              <a:t>4</a:t>
            </a:r>
            <a:r>
              <a:rPr lang="fr-FR" sz="1400">
                <a:cs typeface="+mn-cs"/>
              </a:rPr>
              <a:t> terminaux ISDN</a:t>
            </a:r>
          </a:p>
          <a:p>
            <a:pPr>
              <a:defRPr/>
            </a:pPr>
            <a:r>
              <a:rPr lang="fr-FR" sz="1400">
                <a:cs typeface="+mn-cs"/>
              </a:rPr>
              <a:t>La distance minimale entre 2 équipement ISDN est de 25m.</a:t>
            </a:r>
            <a:endParaRPr lang="fr-FR" sz="1400" b="1">
              <a:effectLst>
                <a:outerShdw blurRad="38100" dist="38100" dir="2700000" algn="tl">
                  <a:srgbClr val="DDDDDD"/>
                </a:outerShdw>
              </a:effectLst>
              <a:cs typeface="+mn-cs"/>
            </a:endParaRPr>
          </a:p>
        </p:txBody>
      </p:sp>
      <p:sp>
        <p:nvSpPr>
          <p:cNvPr id="72777" name="Text Box 73"/>
          <p:cNvSpPr txBox="1">
            <a:spLocks noChangeArrowheads="1"/>
          </p:cNvSpPr>
          <p:nvPr/>
        </p:nvSpPr>
        <p:spPr bwMode="auto">
          <a:xfrm>
            <a:off x="4572000" y="331311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800">
                <a:cs typeface="+mn-cs"/>
              </a:rPr>
              <a:t>d </a:t>
            </a:r>
            <a:r>
              <a:rPr lang="fr-FR" sz="1800">
                <a:cs typeface="+mn-cs"/>
                <a:sym typeface="Symbol" charset="0"/>
              </a:rPr>
              <a:t> 500 m</a:t>
            </a:r>
            <a:endParaRPr lang="fr-FR" sz="1800" b="1">
              <a:effectLst>
                <a:outerShdw blurRad="38100" dist="38100" dir="2700000" algn="tl">
                  <a:srgbClr val="DDDDDD"/>
                </a:outerShdw>
              </a:effectLst>
              <a:cs typeface="+mn-cs"/>
            </a:endParaRPr>
          </a:p>
        </p:txBody>
      </p:sp>
      <p:sp>
        <p:nvSpPr>
          <p:cNvPr id="72778" name="Text Box 74"/>
          <p:cNvSpPr txBox="1">
            <a:spLocks noChangeArrowheads="1"/>
          </p:cNvSpPr>
          <p:nvPr/>
        </p:nvSpPr>
        <p:spPr bwMode="auto">
          <a:xfrm>
            <a:off x="2819400" y="331311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800">
                <a:cs typeface="+mn-cs"/>
              </a:rPr>
              <a:t>S-Bus</a:t>
            </a:r>
            <a:endParaRPr lang="fr-FR" sz="1800" b="1">
              <a:effectLst>
                <a:outerShdw blurRad="38100" dist="38100" dir="2700000" algn="tl">
                  <a:srgbClr val="DDDDDD"/>
                </a:outerShdw>
              </a:effectLst>
              <a:cs typeface="+mn-cs"/>
            </a:endParaRPr>
          </a:p>
        </p:txBody>
      </p:sp>
      <p:cxnSp>
        <p:nvCxnSpPr>
          <p:cNvPr id="72779" name="AutoShape 75"/>
          <p:cNvCxnSpPr>
            <a:cxnSpLocks noChangeShapeType="1"/>
            <a:stCxn id="72778" idx="3"/>
            <a:endCxn id="72777" idx="1"/>
          </p:cNvCxnSpPr>
          <p:nvPr/>
        </p:nvCxnSpPr>
        <p:spPr bwMode="auto">
          <a:xfrm>
            <a:off x="3429000" y="3451225"/>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66612" name="Picture 76" descr="d:\Documents and Settings\Arhodakis\Application Data\Microsoft\Media Catalog\Downloaded Clips\cl4b\j018919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4137025"/>
            <a:ext cx="7381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13" name="Picture 77" descr="d:\Documents and Settings\Arhodakis\Application Data\Microsoft\Media Catalog\Downloaded Clips\cl4b\j018919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17888" y="4137025"/>
            <a:ext cx="738187"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14" name="Picture 78" descr="d:\Documents and Settings\Arhodakis\Application Data\Microsoft\Media Catalog\Downloaded Clips\cl4b\j018919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78538" y="4137025"/>
            <a:ext cx="738187"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2783" name="AutoShape 79"/>
          <p:cNvCxnSpPr>
            <a:cxnSpLocks noChangeShapeType="1"/>
            <a:stCxn id="66604" idx="3"/>
            <a:endCxn id="72785" idx="2"/>
          </p:cNvCxnSpPr>
          <p:nvPr/>
        </p:nvCxnSpPr>
        <p:spPr bwMode="auto">
          <a:xfrm>
            <a:off x="2038350" y="3808413"/>
            <a:ext cx="781050" cy="0"/>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84" name="AutoShape 80"/>
          <p:cNvCxnSpPr>
            <a:cxnSpLocks noChangeShapeType="1"/>
            <a:stCxn id="72785" idx="4"/>
            <a:endCxn id="66612" idx="0"/>
          </p:cNvCxnSpPr>
          <p:nvPr/>
        </p:nvCxnSpPr>
        <p:spPr bwMode="auto">
          <a:xfrm>
            <a:off x="2865438" y="3852863"/>
            <a:ext cx="3175" cy="28416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785" name="Oval 81"/>
          <p:cNvSpPr>
            <a:spLocks noChangeAspect="1" noChangeArrowheads="1"/>
          </p:cNvSpPr>
          <p:nvPr/>
        </p:nvSpPr>
        <p:spPr bwMode="auto">
          <a:xfrm>
            <a:off x="2819400" y="3762375"/>
            <a:ext cx="90488" cy="9048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2786" name="Oval 82"/>
          <p:cNvSpPr>
            <a:spLocks noChangeAspect="1" noChangeArrowheads="1"/>
          </p:cNvSpPr>
          <p:nvPr/>
        </p:nvSpPr>
        <p:spPr bwMode="auto">
          <a:xfrm>
            <a:off x="3733800" y="3762375"/>
            <a:ext cx="90488" cy="9048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2787" name="Oval 83"/>
          <p:cNvSpPr>
            <a:spLocks noChangeAspect="1" noChangeArrowheads="1"/>
          </p:cNvSpPr>
          <p:nvPr/>
        </p:nvSpPr>
        <p:spPr bwMode="auto">
          <a:xfrm>
            <a:off x="6400800" y="3762375"/>
            <a:ext cx="90488" cy="9048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72788" name="AutoShape 84"/>
          <p:cNvCxnSpPr>
            <a:cxnSpLocks noChangeShapeType="1"/>
            <a:stCxn id="72786" idx="4"/>
            <a:endCxn id="66613" idx="0"/>
          </p:cNvCxnSpPr>
          <p:nvPr/>
        </p:nvCxnSpPr>
        <p:spPr bwMode="auto">
          <a:xfrm>
            <a:off x="3779838" y="3852863"/>
            <a:ext cx="7937" cy="28416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89" name="AutoShape 85"/>
          <p:cNvCxnSpPr>
            <a:cxnSpLocks noChangeShapeType="1"/>
            <a:stCxn id="72785" idx="6"/>
            <a:endCxn id="72786" idx="2"/>
          </p:cNvCxnSpPr>
          <p:nvPr/>
        </p:nvCxnSpPr>
        <p:spPr bwMode="auto">
          <a:xfrm>
            <a:off x="2909888" y="3808413"/>
            <a:ext cx="823912" cy="0"/>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90" name="AutoShape 86"/>
          <p:cNvCxnSpPr>
            <a:cxnSpLocks noChangeShapeType="1"/>
            <a:stCxn id="72786" idx="6"/>
            <a:endCxn id="72787" idx="2"/>
          </p:cNvCxnSpPr>
          <p:nvPr/>
        </p:nvCxnSpPr>
        <p:spPr bwMode="auto">
          <a:xfrm>
            <a:off x="3824288" y="3808413"/>
            <a:ext cx="2576512" cy="0"/>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791" name="AutoShape 87"/>
          <p:cNvCxnSpPr>
            <a:cxnSpLocks noChangeShapeType="1"/>
            <a:stCxn id="72787" idx="4"/>
            <a:endCxn id="66614" idx="0"/>
          </p:cNvCxnSpPr>
          <p:nvPr/>
        </p:nvCxnSpPr>
        <p:spPr bwMode="auto">
          <a:xfrm>
            <a:off x="6446838" y="3852863"/>
            <a:ext cx="1587" cy="28416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792" name="Line 88"/>
          <p:cNvSpPr>
            <a:spLocks noChangeShapeType="1"/>
          </p:cNvSpPr>
          <p:nvPr/>
        </p:nvSpPr>
        <p:spPr bwMode="auto">
          <a:xfrm>
            <a:off x="6927850" y="3756025"/>
            <a:ext cx="53975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93" name="Line 89"/>
          <p:cNvSpPr>
            <a:spLocks noChangeShapeType="1"/>
          </p:cNvSpPr>
          <p:nvPr/>
        </p:nvSpPr>
        <p:spPr bwMode="auto">
          <a:xfrm>
            <a:off x="6927850" y="3790950"/>
            <a:ext cx="53975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94" name="Line 90"/>
          <p:cNvSpPr>
            <a:spLocks noChangeShapeType="1"/>
          </p:cNvSpPr>
          <p:nvPr/>
        </p:nvSpPr>
        <p:spPr bwMode="auto">
          <a:xfrm>
            <a:off x="6927850" y="3827463"/>
            <a:ext cx="53975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95" name="Line 91"/>
          <p:cNvSpPr>
            <a:spLocks noChangeShapeType="1"/>
          </p:cNvSpPr>
          <p:nvPr/>
        </p:nvSpPr>
        <p:spPr bwMode="auto">
          <a:xfrm>
            <a:off x="6927850" y="3863975"/>
            <a:ext cx="53975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796" name="AutoShape 92"/>
          <p:cNvSpPr>
            <a:spLocks noChangeArrowheads="1"/>
          </p:cNvSpPr>
          <p:nvPr/>
        </p:nvSpPr>
        <p:spPr bwMode="auto">
          <a:xfrm>
            <a:off x="6400800" y="3762375"/>
            <a:ext cx="719138" cy="90488"/>
          </a:xfrm>
          <a:prstGeom prst="flowChartMagneticDrum">
            <a:avLst/>
          </a:prstGeom>
          <a:solidFill>
            <a:srgbClr val="000000"/>
          </a:solidFill>
          <a:ln w="571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2797" name="Text Box 93"/>
          <p:cNvSpPr txBox="1">
            <a:spLocks noChangeArrowheads="1"/>
          </p:cNvSpPr>
          <p:nvPr/>
        </p:nvSpPr>
        <p:spPr bwMode="auto">
          <a:xfrm>
            <a:off x="7756525" y="3543300"/>
            <a:ext cx="2444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400">
                <a:solidFill>
                  <a:srgbClr val="FF0000"/>
                </a:solidFill>
                <a:cs typeface="+mn-cs"/>
              </a:rPr>
              <a:t>Rx</a:t>
            </a:r>
          </a:p>
        </p:txBody>
      </p:sp>
      <p:sp>
        <p:nvSpPr>
          <p:cNvPr id="72798" name="Text Box 94"/>
          <p:cNvSpPr txBox="1">
            <a:spLocks noChangeArrowheads="1"/>
          </p:cNvSpPr>
          <p:nvPr/>
        </p:nvSpPr>
        <p:spPr bwMode="auto">
          <a:xfrm>
            <a:off x="7756525" y="3832225"/>
            <a:ext cx="2444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400">
                <a:solidFill>
                  <a:schemeClr val="accent2"/>
                </a:solidFill>
                <a:cs typeface="+mn-cs"/>
              </a:rPr>
              <a:t>Tx</a:t>
            </a:r>
          </a:p>
        </p:txBody>
      </p:sp>
      <p:sp>
        <p:nvSpPr>
          <p:cNvPr id="72799" name="Oval 95"/>
          <p:cNvSpPr>
            <a:spLocks noChangeArrowheads="1"/>
          </p:cNvSpPr>
          <p:nvPr/>
        </p:nvSpPr>
        <p:spPr bwMode="auto">
          <a:xfrm>
            <a:off x="7319963" y="3816350"/>
            <a:ext cx="71437" cy="7143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72800" name="AutoShape 96"/>
          <p:cNvCxnSpPr>
            <a:cxnSpLocks noChangeShapeType="1"/>
            <a:stCxn id="72771" idx="7"/>
            <a:endCxn id="72797" idx="1"/>
          </p:cNvCxnSpPr>
          <p:nvPr/>
        </p:nvCxnSpPr>
        <p:spPr bwMode="auto">
          <a:xfrm flipV="1">
            <a:off x="7451725" y="3649663"/>
            <a:ext cx="304800" cy="8890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801" name="AutoShape 97"/>
          <p:cNvCxnSpPr>
            <a:cxnSpLocks noChangeShapeType="1"/>
            <a:stCxn id="72799" idx="5"/>
            <a:endCxn id="72798" idx="1"/>
          </p:cNvCxnSpPr>
          <p:nvPr/>
        </p:nvCxnSpPr>
        <p:spPr bwMode="auto">
          <a:xfrm>
            <a:off x="7380288" y="3876675"/>
            <a:ext cx="376237" cy="61913"/>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802" name="Line 98"/>
          <p:cNvSpPr>
            <a:spLocks noChangeShapeType="1"/>
          </p:cNvSpPr>
          <p:nvPr/>
        </p:nvSpPr>
        <p:spPr bwMode="auto">
          <a:xfrm>
            <a:off x="2028825" y="34575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803" name="Line 99"/>
          <p:cNvSpPr>
            <a:spLocks noChangeShapeType="1"/>
          </p:cNvSpPr>
          <p:nvPr/>
        </p:nvSpPr>
        <p:spPr bwMode="auto">
          <a:xfrm>
            <a:off x="7140575" y="34575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72804" name="AutoShape 100"/>
          <p:cNvCxnSpPr>
            <a:cxnSpLocks noChangeShapeType="1"/>
            <a:stCxn id="72778" idx="1"/>
            <a:endCxn id="72802" idx="0"/>
          </p:cNvCxnSpPr>
          <p:nvPr/>
        </p:nvCxnSpPr>
        <p:spPr bwMode="auto">
          <a:xfrm flipH="1">
            <a:off x="2028825" y="3451225"/>
            <a:ext cx="790575" cy="6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805" name="AutoShape 101"/>
          <p:cNvCxnSpPr>
            <a:cxnSpLocks noChangeShapeType="1"/>
            <a:stCxn id="72777" idx="3"/>
            <a:endCxn id="72803" idx="0"/>
          </p:cNvCxnSpPr>
          <p:nvPr/>
        </p:nvCxnSpPr>
        <p:spPr bwMode="auto">
          <a:xfrm>
            <a:off x="5562600" y="3451225"/>
            <a:ext cx="1577975" cy="6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806" name="Text Box 102"/>
          <p:cNvSpPr txBox="1">
            <a:spLocks noChangeArrowheads="1"/>
          </p:cNvSpPr>
          <p:nvPr/>
        </p:nvSpPr>
        <p:spPr bwMode="auto">
          <a:xfrm>
            <a:off x="7375525" y="4684713"/>
            <a:ext cx="1616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a:cs typeface="+mn-cs"/>
              </a:rPr>
              <a:t>Résistances de terminaison du bus</a:t>
            </a:r>
          </a:p>
        </p:txBody>
      </p:sp>
      <p:sp>
        <p:nvSpPr>
          <p:cNvPr id="72807" name="AutoShape 103"/>
          <p:cNvSpPr>
            <a:spLocks/>
          </p:cNvSpPr>
          <p:nvPr/>
        </p:nvSpPr>
        <p:spPr bwMode="auto">
          <a:xfrm rot="16200000">
            <a:off x="4560094" y="2539207"/>
            <a:ext cx="152400" cy="4138612"/>
          </a:xfrm>
          <a:prstGeom prst="leftBrace">
            <a:avLst>
              <a:gd name="adj1" fmla="val 22630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72808" name="AutoShape 104"/>
          <p:cNvCxnSpPr>
            <a:cxnSpLocks noChangeShapeType="1"/>
            <a:stCxn id="72796" idx="2"/>
            <a:endCxn id="72806" idx="1"/>
          </p:cNvCxnSpPr>
          <p:nvPr/>
        </p:nvCxnSpPr>
        <p:spPr bwMode="auto">
          <a:xfrm>
            <a:off x="6761163" y="3881438"/>
            <a:ext cx="614362" cy="10477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809" name="Text Box 105"/>
          <p:cNvSpPr txBox="1">
            <a:spLocks noChangeArrowheads="1"/>
          </p:cNvSpPr>
          <p:nvPr/>
        </p:nvSpPr>
        <p:spPr bwMode="auto">
          <a:xfrm>
            <a:off x="179388" y="790575"/>
            <a:ext cx="1920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2000" b="1">
                <a:cs typeface="+mn-cs"/>
              </a:rPr>
              <a:t>Short passive Bus</a:t>
            </a:r>
          </a:p>
        </p:txBody>
      </p:sp>
      <p:sp>
        <p:nvSpPr>
          <p:cNvPr id="72810" name="Text Box 106"/>
          <p:cNvSpPr txBox="1">
            <a:spLocks noChangeArrowheads="1"/>
          </p:cNvSpPr>
          <p:nvPr/>
        </p:nvSpPr>
        <p:spPr bwMode="auto">
          <a:xfrm>
            <a:off x="179388" y="3048000"/>
            <a:ext cx="2378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2000" b="1">
                <a:cs typeface="+mn-cs"/>
              </a:rPr>
              <a:t>Extended passive Bus</a:t>
            </a:r>
          </a:p>
        </p:txBody>
      </p:sp>
      <p:sp>
        <p:nvSpPr>
          <p:cNvPr id="72811" name="Text Box 107"/>
          <p:cNvSpPr txBox="1">
            <a:spLocks noChangeArrowheads="1"/>
          </p:cNvSpPr>
          <p:nvPr/>
        </p:nvSpPr>
        <p:spPr bwMode="auto">
          <a:xfrm>
            <a:off x="179388" y="5757863"/>
            <a:ext cx="845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800">
                <a:cs typeface="+mn-cs"/>
              </a:rPr>
              <a:t>Dans le cas d</a:t>
            </a:r>
            <a:r>
              <a:rPr lang="ja-JP" altLang="fr-FR" sz="1800">
                <a:latin typeface="Arial"/>
                <a:cs typeface="+mn-cs"/>
              </a:rPr>
              <a:t>’</a:t>
            </a:r>
            <a:r>
              <a:rPr lang="fr-FR" sz="1800">
                <a:cs typeface="+mn-cs"/>
              </a:rPr>
              <a:t>un lien </a:t>
            </a:r>
            <a:r>
              <a:rPr lang="fr-FR" sz="1800" b="1">
                <a:effectLst>
                  <a:outerShdw blurRad="38100" dist="38100" dir="2700000" algn="tl">
                    <a:srgbClr val="DDDDDD"/>
                  </a:outerShdw>
                </a:effectLst>
                <a:cs typeface="+mn-cs"/>
              </a:rPr>
              <a:t>Point à Point</a:t>
            </a:r>
            <a:r>
              <a:rPr lang="fr-FR" sz="1800">
                <a:cs typeface="+mn-cs"/>
              </a:rPr>
              <a:t> entre le NT1 et l</a:t>
            </a:r>
            <a:r>
              <a:rPr lang="ja-JP" altLang="fr-FR" sz="1800">
                <a:latin typeface="Arial"/>
                <a:cs typeface="+mn-cs"/>
              </a:rPr>
              <a:t>’</a:t>
            </a:r>
            <a:r>
              <a:rPr lang="fr-FR" sz="1800">
                <a:cs typeface="+mn-cs"/>
              </a:rPr>
              <a:t>équipement ISDN, la distance peut atteindre </a:t>
            </a:r>
            <a:r>
              <a:rPr lang="fr-FR" sz="1800">
                <a:solidFill>
                  <a:srgbClr val="FF0000"/>
                </a:solidFill>
                <a:cs typeface="+mn-cs"/>
              </a:rPr>
              <a:t>1000m</a:t>
            </a:r>
            <a:r>
              <a:rPr lang="fr-FR" sz="1800">
                <a:cs typeface="+mn-cs"/>
              </a:rPr>
              <a:t>. Il ne peut y avoir qu</a:t>
            </a:r>
            <a:r>
              <a:rPr lang="ja-JP" altLang="fr-FR" sz="1800">
                <a:latin typeface="Arial"/>
                <a:cs typeface="+mn-cs"/>
              </a:rPr>
              <a:t>’</a:t>
            </a:r>
            <a:r>
              <a:rPr lang="fr-FR" sz="1800">
                <a:cs typeface="+mn-cs"/>
              </a:rPr>
              <a:t>un seul équipement dans ce type de raccordement. </a:t>
            </a:r>
            <a:endParaRPr lang="fr-FR" sz="1800" b="1">
              <a:effectLst>
                <a:outerShdw blurRad="38100" dist="38100" dir="2700000" algn="tl">
                  <a:srgbClr val="DDDDDD"/>
                </a:outerShdw>
              </a:effectLst>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2372B52B-F097-A044-B2A1-91A044939E49}"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3B20DAE6-FF96-4849-99CF-4DB856E230B0}" type="slidenum">
              <a:rPr lang="fr-FR"/>
              <a:pPr>
                <a:defRPr/>
              </a:pPr>
              <a:t>51</a:t>
            </a:fld>
            <a:endParaRPr lang="fr-FR"/>
          </a:p>
        </p:txBody>
      </p:sp>
      <p:sp>
        <p:nvSpPr>
          <p:cNvPr id="73730"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ISDN ou RNIS</a:t>
            </a:r>
            <a:endParaRPr lang="fr-FR" sz="4000" baseline="-25000" smtClean="0">
              <a:solidFill>
                <a:schemeClr val="tx1"/>
              </a:solidFill>
              <a:cs typeface="+mj-cs"/>
            </a:endParaRPr>
          </a:p>
        </p:txBody>
      </p:sp>
      <p:sp>
        <p:nvSpPr>
          <p:cNvPr id="73731" name="Text Box 3"/>
          <p:cNvSpPr txBox="1">
            <a:spLocks noChangeArrowheads="1"/>
          </p:cNvSpPr>
          <p:nvPr/>
        </p:nvSpPr>
        <p:spPr bwMode="auto">
          <a:xfrm>
            <a:off x="179388" y="3505200"/>
            <a:ext cx="863758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el-GR" sz="2000" b="1" i="1" dirty="0">
                <a:latin typeface="Arial-BoldItalicMT" charset="0"/>
                <a:cs typeface="+mn-cs"/>
              </a:rPr>
              <a:t>Ο τερματισμός του S-bus για όλες τις παραπάνω αναφερόμενες συνδέσεις επιτυγχάνεται τερματίζοντας το ζεύγος εκπομπής (</a:t>
            </a:r>
            <a:r>
              <a:rPr lang="el-GR" sz="2000" b="1" i="1" dirty="0" err="1">
                <a:latin typeface="Arial-BoldItalicMT" charset="0"/>
                <a:cs typeface="+mn-cs"/>
              </a:rPr>
              <a:t>Tx</a:t>
            </a:r>
            <a:r>
              <a:rPr lang="el-GR" sz="2000" b="1" i="1" dirty="0">
                <a:latin typeface="Arial-BoldItalicMT" charset="0"/>
                <a:cs typeface="+mn-cs"/>
              </a:rPr>
              <a:t>) και λήψης (Rx) της αρτηρίας µε αντιστάσεις 100 Ω, όπως φαίνεται στην παρακάτω εικόνα. Αναφέρεται ότι ορισμένες συσκευές ISDN έχουν ενσωματωμένες τις αντιστάσεις 100 Ω. Στην περίπτωση αυτή μπορείτε να τερματίσετε το S-bus τοποθετώντας μια τέτοια συσκευή στο άκρο του S-bus.</a:t>
            </a:r>
          </a:p>
        </p:txBody>
      </p:sp>
      <p:pic>
        <p:nvPicPr>
          <p:cNvPr id="737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0"/>
            <a:ext cx="53625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3735" name="AutoShape 7"/>
          <p:cNvSpPr>
            <a:spLocks noChangeAspect="1" noChangeArrowheads="1"/>
          </p:cNvSpPr>
          <p:nvPr/>
        </p:nvSpPr>
        <p:spPr bwMode="auto">
          <a:xfrm>
            <a:off x="4343400" y="5029200"/>
            <a:ext cx="1981200" cy="1485900"/>
          </a:xfrm>
          <a:prstGeom prst="flowChartMagneticDrum">
            <a:avLst/>
          </a:prstGeom>
          <a:gradFill rotWithShape="0">
            <a:gsLst>
              <a:gs pos="0">
                <a:srgbClr val="FFFFFF"/>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quarter" idx="10"/>
          </p:nvPr>
        </p:nvSpPr>
        <p:spPr/>
        <p:txBody>
          <a:bodyPr/>
          <a:lstStyle/>
          <a:p>
            <a:pPr>
              <a:defRPr/>
            </a:pPr>
            <a:r>
              <a:rPr lang="fr-FR"/>
              <a:t>© </a:t>
            </a:r>
            <a:fld id="{FF08DF73-2B08-364C-ABCD-BCBC0EE83428}" type="datetime1">
              <a:rPr lang="en-US" smtClean="0"/>
              <a:pPr>
                <a:defRPr/>
              </a:pPr>
              <a:t>23/03/17</a:t>
            </a:fld>
            <a:r>
              <a:rPr lang="fr-FR" smtClean="0"/>
              <a:t>,</a:t>
            </a:r>
            <a:endParaRPr lang="fr-FR"/>
          </a:p>
        </p:txBody>
      </p:sp>
      <p:sp>
        <p:nvSpPr>
          <p:cNvPr id="30"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31" name="Slide Number Placeholder 4"/>
          <p:cNvSpPr>
            <a:spLocks noGrp="1"/>
          </p:cNvSpPr>
          <p:nvPr>
            <p:ph type="sldNum" sz="quarter" idx="12"/>
          </p:nvPr>
        </p:nvSpPr>
        <p:spPr/>
        <p:txBody>
          <a:bodyPr/>
          <a:lstStyle/>
          <a:p>
            <a:pPr>
              <a:defRPr/>
            </a:pPr>
            <a:fld id="{559604FE-A09C-1A40-884B-FF9BABBBBAAD}" type="slidenum">
              <a:rPr lang="fr-FR"/>
              <a:pPr>
                <a:defRPr/>
              </a:pPr>
              <a:t>52</a:t>
            </a:fld>
            <a:endParaRPr lang="fr-FR"/>
          </a:p>
        </p:txBody>
      </p:sp>
      <p:sp>
        <p:nvSpPr>
          <p:cNvPr id="47106"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Multiplexage</a:t>
            </a:r>
            <a:endParaRPr lang="fr-FR" sz="4000" baseline="-25000" smtClean="0">
              <a:solidFill>
                <a:schemeClr val="tx1"/>
              </a:solidFill>
              <a:cs typeface="+mj-cs"/>
            </a:endParaRPr>
          </a:p>
        </p:txBody>
      </p:sp>
      <p:sp>
        <p:nvSpPr>
          <p:cNvPr id="47107" name="Text Box 3"/>
          <p:cNvSpPr txBox="1">
            <a:spLocks noChangeArrowheads="1"/>
          </p:cNvSpPr>
          <p:nvPr/>
        </p:nvSpPr>
        <p:spPr bwMode="auto">
          <a:xfrm>
            <a:off x="179388" y="2743200"/>
            <a:ext cx="87090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Objectif</a:t>
            </a:r>
          </a:p>
          <a:p>
            <a:pPr lvl="1" algn="just" eaLnBrk="0" hangingPunct="0">
              <a:defRPr/>
            </a:pPr>
            <a:r>
              <a:rPr lang="fr-FR" sz="2000">
                <a:cs typeface="Times New Roman" charset="0"/>
              </a:rPr>
              <a:t>Optimiser l</a:t>
            </a:r>
            <a:r>
              <a:rPr lang="ja-JP" altLang="fr-FR" sz="2000">
                <a:latin typeface="Arial"/>
                <a:cs typeface="Times New Roman" charset="0"/>
              </a:rPr>
              <a:t>’</a:t>
            </a:r>
            <a:r>
              <a:rPr lang="fr-FR" sz="2000">
                <a:cs typeface="Times New Roman" charset="0"/>
              </a:rPr>
              <a:t>usage des canaux des transmission </a:t>
            </a:r>
            <a:r>
              <a:rPr lang="fr-FR" sz="2000">
                <a:cs typeface="Times New Roman" charset="0"/>
                <a:sym typeface="Wingdings" charset="0"/>
              </a:rPr>
              <a:t> transit simultané du maximum d</a:t>
            </a:r>
            <a:r>
              <a:rPr lang="ja-JP" altLang="fr-FR" sz="2000">
                <a:latin typeface="Arial"/>
                <a:cs typeface="Times New Roman" charset="0"/>
                <a:sym typeface="Wingdings" charset="0"/>
              </a:rPr>
              <a:t>’</a:t>
            </a:r>
            <a:r>
              <a:rPr lang="fr-FR" sz="2000">
                <a:cs typeface="Times New Roman" charset="0"/>
                <a:sym typeface="Wingdings" charset="0"/>
              </a:rPr>
              <a:t>informations</a:t>
            </a:r>
            <a:endParaRPr lang="fr-FR" sz="2000">
              <a:cs typeface="+mn-cs"/>
            </a:endParaRPr>
          </a:p>
        </p:txBody>
      </p:sp>
      <p:sp>
        <p:nvSpPr>
          <p:cNvPr id="47110" name="Text Box 6"/>
          <p:cNvSpPr txBox="1">
            <a:spLocks noChangeArrowheads="1"/>
          </p:cNvSpPr>
          <p:nvPr/>
        </p:nvSpPr>
        <p:spPr bwMode="auto">
          <a:xfrm>
            <a:off x="179388" y="3917950"/>
            <a:ext cx="87090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Principe</a:t>
            </a:r>
          </a:p>
          <a:p>
            <a:pPr lvl="1" algn="just" eaLnBrk="0" hangingPunct="0">
              <a:defRPr/>
            </a:pPr>
            <a:r>
              <a:rPr lang="fr-FR" sz="2000">
                <a:cs typeface="Times New Roman" charset="0"/>
              </a:rPr>
              <a:t>Traiter le signal pour concentrer des flux d</a:t>
            </a:r>
            <a:r>
              <a:rPr lang="ja-JP" altLang="fr-FR" sz="2000">
                <a:latin typeface="Arial"/>
                <a:cs typeface="Times New Roman" charset="0"/>
              </a:rPr>
              <a:t>’</a:t>
            </a:r>
            <a:r>
              <a:rPr lang="fr-FR" sz="2000">
                <a:cs typeface="Times New Roman" charset="0"/>
              </a:rPr>
              <a:t>origines diverses sous forme d</a:t>
            </a:r>
            <a:r>
              <a:rPr lang="ja-JP" altLang="fr-FR" sz="2000">
                <a:latin typeface="Arial"/>
                <a:cs typeface="Times New Roman" charset="0"/>
              </a:rPr>
              <a:t>’</a:t>
            </a:r>
            <a:r>
              <a:rPr lang="fr-FR" sz="2000">
                <a:cs typeface="Times New Roman" charset="0"/>
              </a:rPr>
              <a:t>un signal composite unique </a:t>
            </a:r>
            <a:r>
              <a:rPr lang="fr-FR" sz="2000">
                <a:cs typeface="Times New Roman" charset="0"/>
                <a:sym typeface="Wingdings" charset="0"/>
              </a:rPr>
              <a:t> signal multiplex</a:t>
            </a:r>
            <a:endParaRPr lang="fr-FR" sz="2000">
              <a:cs typeface="+mn-cs"/>
            </a:endParaRPr>
          </a:p>
        </p:txBody>
      </p:sp>
      <p:sp>
        <p:nvSpPr>
          <p:cNvPr id="47111" name="Text Box 7"/>
          <p:cNvSpPr txBox="1">
            <a:spLocks noChangeArrowheads="1"/>
          </p:cNvSpPr>
          <p:nvPr/>
        </p:nvSpPr>
        <p:spPr bwMode="auto">
          <a:xfrm>
            <a:off x="179388" y="5105400"/>
            <a:ext cx="87090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Moyens</a:t>
            </a:r>
          </a:p>
          <a:p>
            <a:pPr lvl="1" algn="just" eaLnBrk="0" hangingPunct="0">
              <a:defRPr/>
            </a:pPr>
            <a:r>
              <a:rPr lang="fr-FR" sz="2000">
                <a:cs typeface="Times New Roman" charset="0"/>
              </a:rPr>
              <a:t>Multiplexage en fréquences</a:t>
            </a:r>
          </a:p>
          <a:p>
            <a:pPr lvl="1" algn="just" eaLnBrk="0" hangingPunct="0">
              <a:defRPr/>
            </a:pPr>
            <a:r>
              <a:rPr lang="fr-FR" sz="2000">
                <a:cs typeface="Times New Roman" charset="0"/>
              </a:rPr>
              <a:t>Multiplexage temporel</a:t>
            </a:r>
          </a:p>
          <a:p>
            <a:pPr lvl="1" algn="just" eaLnBrk="0" hangingPunct="0">
              <a:defRPr/>
            </a:pPr>
            <a:r>
              <a:rPr lang="fr-FR" sz="2000">
                <a:cs typeface="Times New Roman" charset="0"/>
              </a:rPr>
              <a:t>Multiplexage temporel statique</a:t>
            </a:r>
          </a:p>
        </p:txBody>
      </p:sp>
      <p:sp>
        <p:nvSpPr>
          <p:cNvPr id="47112" name="Rectangle 8"/>
          <p:cNvSpPr>
            <a:spLocks noChangeArrowheads="1"/>
          </p:cNvSpPr>
          <p:nvPr/>
        </p:nvSpPr>
        <p:spPr bwMode="auto">
          <a:xfrm>
            <a:off x="1798638" y="1079500"/>
            <a:ext cx="1116012" cy="792163"/>
          </a:xfrm>
          <a:prstGeom prst="rect">
            <a:avLst/>
          </a:prstGeom>
          <a:solidFill>
            <a:srgbClr val="DDDDDD"/>
          </a:solidFill>
          <a:ln w="9525">
            <a:solidFill>
              <a:schemeClr val="tx1"/>
            </a:solidFill>
            <a:miter lim="800000"/>
            <a:headEnd/>
            <a:tailEnd/>
          </a:ln>
          <a:effectLst>
            <a:outerShdw blurRad="63500" dist="107763" dir="13500000" algn="ctr" rotWithShape="0">
              <a:schemeClr val="bg2">
                <a:alpha val="74998"/>
              </a:schemeClr>
            </a:outerShdw>
          </a:effectLst>
        </p:spPr>
        <p:txBody>
          <a:bodyPr lIns="43200" tIns="21600" rIns="43200" bIns="21600" anchor="ctr"/>
          <a:lstStyle/>
          <a:p>
            <a:pPr algn="ctr">
              <a:defRPr/>
            </a:pPr>
            <a:r>
              <a:rPr lang="fr-FR" sz="1200" b="1">
                <a:cs typeface="+mn-cs"/>
              </a:rPr>
              <a:t>Multiplexeur / Demultiplexeur</a:t>
            </a:r>
          </a:p>
        </p:txBody>
      </p:sp>
      <p:sp>
        <p:nvSpPr>
          <p:cNvPr id="47113" name="Rectangle 9"/>
          <p:cNvSpPr>
            <a:spLocks noChangeArrowheads="1"/>
          </p:cNvSpPr>
          <p:nvPr/>
        </p:nvSpPr>
        <p:spPr bwMode="auto">
          <a:xfrm>
            <a:off x="3733800" y="1295400"/>
            <a:ext cx="468313" cy="360363"/>
          </a:xfrm>
          <a:prstGeom prst="rect">
            <a:avLst/>
          </a:prstGeom>
          <a:solidFill>
            <a:schemeClr val="accent2"/>
          </a:solidFill>
          <a:ln w="9525">
            <a:solidFill>
              <a:schemeClr val="tx1"/>
            </a:solidFill>
            <a:miter lim="800000"/>
            <a:headEnd/>
            <a:tailEnd/>
          </a:ln>
          <a:effectLst>
            <a:outerShdw blurRad="63500" dist="107763" dir="13500000" algn="ctr" rotWithShape="0">
              <a:schemeClr val="bg2">
                <a:alpha val="74998"/>
              </a:schemeClr>
            </a:outerShdw>
          </a:effectLst>
        </p:spPr>
        <p:txBody>
          <a:bodyPr wrap="none" anchor="ctr"/>
          <a:lstStyle/>
          <a:p>
            <a:pPr algn="ctr">
              <a:defRPr/>
            </a:pPr>
            <a:r>
              <a:rPr lang="fr-FR" sz="1200" b="1">
                <a:cs typeface="+mn-cs"/>
              </a:rPr>
              <a:t>M</a:t>
            </a:r>
          </a:p>
        </p:txBody>
      </p:sp>
      <p:sp>
        <p:nvSpPr>
          <p:cNvPr id="47114" name="Rectangle 10"/>
          <p:cNvSpPr>
            <a:spLocks noChangeArrowheads="1"/>
          </p:cNvSpPr>
          <p:nvPr/>
        </p:nvSpPr>
        <p:spPr bwMode="auto">
          <a:xfrm>
            <a:off x="6656388" y="1079500"/>
            <a:ext cx="1116012" cy="792163"/>
          </a:xfrm>
          <a:prstGeom prst="rect">
            <a:avLst/>
          </a:prstGeom>
          <a:solidFill>
            <a:srgbClr val="DDDDDD"/>
          </a:solidFill>
          <a:ln w="9525">
            <a:solidFill>
              <a:schemeClr val="tx1"/>
            </a:solidFill>
            <a:miter lim="800000"/>
            <a:headEnd/>
            <a:tailEnd/>
          </a:ln>
          <a:effectLst>
            <a:outerShdw blurRad="63500" dist="107763" dir="13500000" algn="ctr" rotWithShape="0">
              <a:schemeClr val="bg2">
                <a:alpha val="74998"/>
              </a:schemeClr>
            </a:outerShdw>
          </a:effectLst>
        </p:spPr>
        <p:txBody>
          <a:bodyPr lIns="43200" tIns="21600" rIns="43200" bIns="21600" anchor="ctr"/>
          <a:lstStyle/>
          <a:p>
            <a:pPr algn="ctr">
              <a:defRPr/>
            </a:pPr>
            <a:r>
              <a:rPr lang="fr-FR" sz="1200" b="1">
                <a:cs typeface="+mn-cs"/>
              </a:rPr>
              <a:t>Multiplexeur / Demultiplexeur</a:t>
            </a:r>
          </a:p>
        </p:txBody>
      </p:sp>
      <p:sp>
        <p:nvSpPr>
          <p:cNvPr id="47115" name="Rectangle 11"/>
          <p:cNvSpPr>
            <a:spLocks noChangeArrowheads="1"/>
          </p:cNvSpPr>
          <p:nvPr/>
        </p:nvSpPr>
        <p:spPr bwMode="auto">
          <a:xfrm>
            <a:off x="5334000" y="1295400"/>
            <a:ext cx="468313" cy="360363"/>
          </a:xfrm>
          <a:prstGeom prst="rect">
            <a:avLst/>
          </a:prstGeom>
          <a:solidFill>
            <a:schemeClr val="accent2"/>
          </a:solidFill>
          <a:ln w="9525">
            <a:solidFill>
              <a:schemeClr val="tx1"/>
            </a:solidFill>
            <a:miter lim="800000"/>
            <a:headEnd/>
            <a:tailEnd/>
          </a:ln>
          <a:effectLst>
            <a:outerShdw blurRad="63500" dist="107763" dir="13500000" algn="ctr" rotWithShape="0">
              <a:schemeClr val="bg2">
                <a:alpha val="74998"/>
              </a:schemeClr>
            </a:outerShdw>
          </a:effectLst>
        </p:spPr>
        <p:txBody>
          <a:bodyPr wrap="none" anchor="ctr"/>
          <a:lstStyle/>
          <a:p>
            <a:pPr algn="ctr">
              <a:defRPr/>
            </a:pPr>
            <a:r>
              <a:rPr lang="fr-FR" sz="1200" b="1">
                <a:cs typeface="+mn-cs"/>
              </a:rPr>
              <a:t>M</a:t>
            </a:r>
          </a:p>
        </p:txBody>
      </p:sp>
      <p:cxnSp>
        <p:nvCxnSpPr>
          <p:cNvPr id="47116" name="AutoShape 12"/>
          <p:cNvCxnSpPr>
            <a:cxnSpLocks noChangeShapeType="1"/>
            <a:stCxn id="47113" idx="3"/>
            <a:endCxn id="47115" idx="1"/>
          </p:cNvCxnSpPr>
          <p:nvPr/>
        </p:nvCxnSpPr>
        <p:spPr bwMode="auto">
          <a:xfrm>
            <a:off x="4202113" y="1476375"/>
            <a:ext cx="1131887" cy="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17" name="AutoShape 13"/>
          <p:cNvCxnSpPr>
            <a:cxnSpLocks noChangeShapeType="1"/>
            <a:stCxn id="47112" idx="3"/>
            <a:endCxn id="47113" idx="1"/>
          </p:cNvCxnSpPr>
          <p:nvPr/>
        </p:nvCxnSpPr>
        <p:spPr bwMode="auto">
          <a:xfrm>
            <a:off x="2914650" y="1476375"/>
            <a:ext cx="819150" cy="0"/>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18" name="AutoShape 14"/>
          <p:cNvCxnSpPr>
            <a:cxnSpLocks noChangeShapeType="1"/>
            <a:stCxn id="47115" idx="3"/>
            <a:endCxn id="47114" idx="1"/>
          </p:cNvCxnSpPr>
          <p:nvPr/>
        </p:nvCxnSpPr>
        <p:spPr bwMode="auto">
          <a:xfrm>
            <a:off x="5802313" y="1476375"/>
            <a:ext cx="854075" cy="0"/>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7119" name="Line 15"/>
          <p:cNvSpPr>
            <a:spLocks noChangeShapeType="1"/>
          </p:cNvSpPr>
          <p:nvPr/>
        </p:nvSpPr>
        <p:spPr bwMode="auto">
          <a:xfrm>
            <a:off x="1239838" y="1219200"/>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20" name="Line 16"/>
          <p:cNvSpPr>
            <a:spLocks noChangeShapeType="1"/>
          </p:cNvSpPr>
          <p:nvPr/>
        </p:nvSpPr>
        <p:spPr bwMode="auto">
          <a:xfrm>
            <a:off x="1239838" y="1371600"/>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21" name="Line 17"/>
          <p:cNvSpPr>
            <a:spLocks noChangeShapeType="1"/>
          </p:cNvSpPr>
          <p:nvPr/>
        </p:nvSpPr>
        <p:spPr bwMode="auto">
          <a:xfrm>
            <a:off x="1239838" y="1524000"/>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22" name="Line 18"/>
          <p:cNvSpPr>
            <a:spLocks noChangeShapeType="1"/>
          </p:cNvSpPr>
          <p:nvPr/>
        </p:nvSpPr>
        <p:spPr bwMode="auto">
          <a:xfrm>
            <a:off x="1239838" y="1676400"/>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23" name="AutoShape 19"/>
          <p:cNvSpPr>
            <a:spLocks/>
          </p:cNvSpPr>
          <p:nvPr/>
        </p:nvSpPr>
        <p:spPr bwMode="auto">
          <a:xfrm>
            <a:off x="990600" y="1219200"/>
            <a:ext cx="152400" cy="468313"/>
          </a:xfrm>
          <a:prstGeom prst="leftBrace">
            <a:avLst>
              <a:gd name="adj1" fmla="val 2560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24" name="Text Box 20"/>
          <p:cNvSpPr txBox="1">
            <a:spLocks noChangeArrowheads="1"/>
          </p:cNvSpPr>
          <p:nvPr/>
        </p:nvSpPr>
        <p:spPr bwMode="auto">
          <a:xfrm>
            <a:off x="450850" y="1235075"/>
            <a:ext cx="5397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200" b="1">
                <a:cs typeface="+mn-cs"/>
              </a:rPr>
              <a:t>Voies E/S</a:t>
            </a:r>
          </a:p>
        </p:txBody>
      </p:sp>
      <p:sp>
        <p:nvSpPr>
          <p:cNvPr id="47125" name="Line 21"/>
          <p:cNvSpPr>
            <a:spLocks noChangeShapeType="1"/>
          </p:cNvSpPr>
          <p:nvPr/>
        </p:nvSpPr>
        <p:spPr bwMode="auto">
          <a:xfrm>
            <a:off x="7848600" y="1219200"/>
            <a:ext cx="36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26" name="Line 22"/>
          <p:cNvSpPr>
            <a:spLocks noChangeShapeType="1"/>
          </p:cNvSpPr>
          <p:nvPr/>
        </p:nvSpPr>
        <p:spPr bwMode="auto">
          <a:xfrm>
            <a:off x="7848600" y="1371600"/>
            <a:ext cx="36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27" name="Line 23"/>
          <p:cNvSpPr>
            <a:spLocks noChangeShapeType="1"/>
          </p:cNvSpPr>
          <p:nvPr/>
        </p:nvSpPr>
        <p:spPr bwMode="auto">
          <a:xfrm>
            <a:off x="7848600" y="1524000"/>
            <a:ext cx="36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28" name="Line 24"/>
          <p:cNvSpPr>
            <a:spLocks noChangeShapeType="1"/>
          </p:cNvSpPr>
          <p:nvPr/>
        </p:nvSpPr>
        <p:spPr bwMode="auto">
          <a:xfrm>
            <a:off x="7848600" y="1676400"/>
            <a:ext cx="36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29" name="AutoShape 25"/>
          <p:cNvSpPr>
            <a:spLocks/>
          </p:cNvSpPr>
          <p:nvPr/>
        </p:nvSpPr>
        <p:spPr bwMode="auto">
          <a:xfrm flipH="1">
            <a:off x="8229600" y="1219200"/>
            <a:ext cx="152400" cy="468313"/>
          </a:xfrm>
          <a:prstGeom prst="leftBrace">
            <a:avLst>
              <a:gd name="adj1" fmla="val 2560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30" name="Text Box 26"/>
          <p:cNvSpPr txBox="1">
            <a:spLocks noChangeArrowheads="1"/>
          </p:cNvSpPr>
          <p:nvPr/>
        </p:nvSpPr>
        <p:spPr bwMode="auto">
          <a:xfrm>
            <a:off x="8375650" y="1235075"/>
            <a:ext cx="5397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200" b="1">
                <a:cs typeface="+mn-cs"/>
              </a:rPr>
              <a:t>Voies E/S</a:t>
            </a:r>
          </a:p>
        </p:txBody>
      </p:sp>
      <p:sp>
        <p:nvSpPr>
          <p:cNvPr id="47131" name="Text Box 27"/>
          <p:cNvSpPr txBox="1">
            <a:spLocks noChangeArrowheads="1"/>
          </p:cNvSpPr>
          <p:nvPr/>
        </p:nvSpPr>
        <p:spPr bwMode="auto">
          <a:xfrm>
            <a:off x="4337050" y="2073275"/>
            <a:ext cx="8445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200" b="1">
                <a:cs typeface="+mn-cs"/>
              </a:rPr>
              <a:t>Canal de transmission</a:t>
            </a:r>
          </a:p>
        </p:txBody>
      </p:sp>
      <p:cxnSp>
        <p:nvCxnSpPr>
          <p:cNvPr id="47132" name="AutoShape 28"/>
          <p:cNvCxnSpPr>
            <a:cxnSpLocks noChangeShapeType="1"/>
            <a:stCxn id="47131" idx="0"/>
          </p:cNvCxnSpPr>
          <p:nvPr/>
        </p:nvCxnSpPr>
        <p:spPr bwMode="auto">
          <a:xfrm flipH="1" flipV="1">
            <a:off x="4724400" y="1522413"/>
            <a:ext cx="34925" cy="5508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7133" name="Text Box 29"/>
          <p:cNvSpPr txBox="1">
            <a:spLocks noChangeArrowheads="1"/>
          </p:cNvSpPr>
          <p:nvPr/>
        </p:nvSpPr>
        <p:spPr bwMode="auto">
          <a:xfrm>
            <a:off x="3194050" y="2163763"/>
            <a:ext cx="53975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200" b="1">
                <a:cs typeface="+mn-cs"/>
              </a:rPr>
              <a:t>ETCD</a:t>
            </a:r>
          </a:p>
        </p:txBody>
      </p:sp>
      <p:cxnSp>
        <p:nvCxnSpPr>
          <p:cNvPr id="47134" name="AutoShape 30"/>
          <p:cNvCxnSpPr>
            <a:cxnSpLocks noChangeShapeType="1"/>
            <a:stCxn id="47133" idx="0"/>
            <a:endCxn id="47113" idx="2"/>
          </p:cNvCxnSpPr>
          <p:nvPr/>
        </p:nvCxnSpPr>
        <p:spPr bwMode="auto">
          <a:xfrm flipV="1">
            <a:off x="3463925" y="1655763"/>
            <a:ext cx="504825" cy="508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quarter" idx="10"/>
          </p:nvPr>
        </p:nvSpPr>
        <p:spPr/>
        <p:txBody>
          <a:bodyPr/>
          <a:lstStyle/>
          <a:p>
            <a:pPr>
              <a:defRPr/>
            </a:pPr>
            <a:r>
              <a:rPr lang="fr-FR"/>
              <a:t>© </a:t>
            </a:r>
            <a:fld id="{51D7BFE7-55AB-0143-8B71-939E3A4624CE}" type="datetime1">
              <a:rPr lang="en-US" smtClean="0"/>
              <a:pPr>
                <a:defRPr/>
              </a:pPr>
              <a:t>23/03/17</a:t>
            </a:fld>
            <a:r>
              <a:rPr lang="fr-FR" smtClean="0"/>
              <a:t>,</a:t>
            </a:r>
            <a:endParaRPr lang="fr-FR"/>
          </a:p>
        </p:txBody>
      </p:sp>
      <p:sp>
        <p:nvSpPr>
          <p:cNvPr id="1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8" name="Slide Number Placeholder 4"/>
          <p:cNvSpPr>
            <a:spLocks noGrp="1"/>
          </p:cNvSpPr>
          <p:nvPr>
            <p:ph type="sldNum" sz="quarter" idx="12"/>
          </p:nvPr>
        </p:nvSpPr>
        <p:spPr/>
        <p:txBody>
          <a:bodyPr/>
          <a:lstStyle/>
          <a:p>
            <a:pPr>
              <a:defRPr/>
            </a:pPr>
            <a:fld id="{194C780C-F5FD-2B49-A8A4-FC243E56AE3C}" type="slidenum">
              <a:rPr lang="fr-FR"/>
              <a:pPr>
                <a:defRPr/>
              </a:pPr>
              <a:t>53</a:t>
            </a:fld>
            <a:endParaRPr lang="fr-FR"/>
          </a:p>
        </p:txBody>
      </p:sp>
      <p:sp>
        <p:nvSpPr>
          <p:cNvPr id="57346"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Multiplexage en fréquence</a:t>
            </a:r>
            <a:endParaRPr lang="fr-FR" sz="4000" baseline="-25000" smtClean="0">
              <a:solidFill>
                <a:schemeClr val="tx1"/>
              </a:solidFill>
              <a:cs typeface="+mj-cs"/>
            </a:endParaRPr>
          </a:p>
        </p:txBody>
      </p:sp>
      <p:sp>
        <p:nvSpPr>
          <p:cNvPr id="57348" name="Text Box 4"/>
          <p:cNvSpPr txBox="1">
            <a:spLocks noChangeArrowheads="1"/>
          </p:cNvSpPr>
          <p:nvPr/>
        </p:nvSpPr>
        <p:spPr bwMode="auto">
          <a:xfrm>
            <a:off x="179388" y="3917950"/>
            <a:ext cx="87090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Principe</a:t>
            </a:r>
          </a:p>
          <a:p>
            <a:pPr lvl="1" algn="just" eaLnBrk="0" hangingPunct="0">
              <a:defRPr/>
            </a:pPr>
            <a:r>
              <a:rPr lang="fr-FR" sz="2000">
                <a:cs typeface="Times New Roman" charset="0"/>
              </a:rPr>
              <a:t>Découper la bande passante d</a:t>
            </a:r>
            <a:r>
              <a:rPr lang="ja-JP" altLang="fr-FR" sz="2000">
                <a:latin typeface="Arial"/>
                <a:cs typeface="Times New Roman" charset="0"/>
              </a:rPr>
              <a:t>’</a:t>
            </a:r>
            <a:r>
              <a:rPr lang="fr-FR" sz="2000">
                <a:cs typeface="Times New Roman" charset="0"/>
              </a:rPr>
              <a:t>un canal de transmission en plusieurs </a:t>
            </a:r>
            <a:r>
              <a:rPr lang="fr-FR" sz="2000">
                <a:solidFill>
                  <a:srgbClr val="FF0000"/>
                </a:solidFill>
                <a:cs typeface="Times New Roman" charset="0"/>
              </a:rPr>
              <a:t>sous bandes</a:t>
            </a:r>
            <a:r>
              <a:rPr lang="fr-FR" sz="2000">
                <a:cs typeface="Times New Roman" charset="0"/>
              </a:rPr>
              <a:t>, chaque sous bande est affectée à une voie de transmission</a:t>
            </a:r>
            <a:endParaRPr lang="fr-FR" sz="2000">
              <a:cs typeface="+mn-cs"/>
            </a:endParaRPr>
          </a:p>
        </p:txBody>
      </p:sp>
      <p:sp>
        <p:nvSpPr>
          <p:cNvPr id="57357" name="Line 13"/>
          <p:cNvSpPr>
            <a:spLocks noChangeShapeType="1"/>
          </p:cNvSpPr>
          <p:nvPr/>
        </p:nvSpPr>
        <p:spPr bwMode="auto">
          <a:xfrm>
            <a:off x="3944938" y="1587500"/>
            <a:ext cx="3598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7358" name="Line 14"/>
          <p:cNvSpPr>
            <a:spLocks noChangeShapeType="1"/>
          </p:cNvSpPr>
          <p:nvPr/>
        </p:nvSpPr>
        <p:spPr bwMode="auto">
          <a:xfrm>
            <a:off x="3944938" y="1946275"/>
            <a:ext cx="3598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7359" name="Line 15"/>
          <p:cNvSpPr>
            <a:spLocks noChangeShapeType="1"/>
          </p:cNvSpPr>
          <p:nvPr/>
        </p:nvSpPr>
        <p:spPr bwMode="auto">
          <a:xfrm>
            <a:off x="3944938" y="2306638"/>
            <a:ext cx="3598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7360" name="Line 16"/>
          <p:cNvSpPr>
            <a:spLocks noChangeShapeType="1"/>
          </p:cNvSpPr>
          <p:nvPr/>
        </p:nvSpPr>
        <p:spPr bwMode="auto">
          <a:xfrm>
            <a:off x="3944938" y="2667000"/>
            <a:ext cx="3598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7373" name="Line 29"/>
          <p:cNvSpPr>
            <a:spLocks noChangeShapeType="1"/>
          </p:cNvSpPr>
          <p:nvPr/>
        </p:nvSpPr>
        <p:spPr bwMode="auto">
          <a:xfrm rot="1320000">
            <a:off x="2559050" y="1295400"/>
            <a:ext cx="14398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7374" name="Line 30"/>
          <p:cNvSpPr>
            <a:spLocks noChangeShapeType="1"/>
          </p:cNvSpPr>
          <p:nvPr/>
        </p:nvSpPr>
        <p:spPr bwMode="auto">
          <a:xfrm rot="20280000" flipV="1">
            <a:off x="2559050" y="2949575"/>
            <a:ext cx="14398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7375" name="Text Box 31"/>
          <p:cNvSpPr txBox="1">
            <a:spLocks noChangeArrowheads="1"/>
          </p:cNvSpPr>
          <p:nvPr/>
        </p:nvSpPr>
        <p:spPr bwMode="auto">
          <a:xfrm>
            <a:off x="179388" y="1600200"/>
            <a:ext cx="208756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600">
                <a:solidFill>
                  <a:srgbClr val="FF0000"/>
                </a:solidFill>
                <a:cs typeface="+mn-cs"/>
              </a:rPr>
              <a:t>Lundi de 19</a:t>
            </a:r>
            <a:r>
              <a:rPr lang="fr-FR" sz="1600" baseline="30000">
                <a:solidFill>
                  <a:srgbClr val="FF0000"/>
                </a:solidFill>
                <a:cs typeface="+mn-cs"/>
              </a:rPr>
              <a:t>H</a:t>
            </a:r>
            <a:r>
              <a:rPr lang="fr-FR" sz="1600">
                <a:solidFill>
                  <a:srgbClr val="FF0000"/>
                </a:solidFill>
                <a:cs typeface="+mn-cs"/>
              </a:rPr>
              <a:t>00 à 21</a:t>
            </a:r>
            <a:r>
              <a:rPr lang="fr-FR" sz="1600" baseline="30000">
                <a:solidFill>
                  <a:srgbClr val="FF0000"/>
                </a:solidFill>
                <a:cs typeface="+mn-cs"/>
              </a:rPr>
              <a:t>H</a:t>
            </a:r>
            <a:r>
              <a:rPr lang="fr-FR" sz="1600">
                <a:solidFill>
                  <a:srgbClr val="FF0000"/>
                </a:solidFill>
                <a:cs typeface="+mn-cs"/>
              </a:rPr>
              <a:t>30</a:t>
            </a:r>
          </a:p>
        </p:txBody>
      </p:sp>
      <p:sp>
        <p:nvSpPr>
          <p:cNvPr id="57377" name="Text Box 33"/>
          <p:cNvSpPr txBox="1">
            <a:spLocks noChangeArrowheads="1"/>
          </p:cNvSpPr>
          <p:nvPr/>
        </p:nvSpPr>
        <p:spPr bwMode="auto">
          <a:xfrm>
            <a:off x="179388" y="1981200"/>
            <a:ext cx="20510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600">
                <a:solidFill>
                  <a:schemeClr val="accent2"/>
                </a:solidFill>
                <a:cs typeface="+mn-cs"/>
              </a:rPr>
              <a:t>Jeudi de 09</a:t>
            </a:r>
            <a:r>
              <a:rPr lang="fr-FR" sz="1600" baseline="30000">
                <a:solidFill>
                  <a:schemeClr val="accent2"/>
                </a:solidFill>
                <a:cs typeface="+mn-cs"/>
              </a:rPr>
              <a:t>H</a:t>
            </a:r>
            <a:r>
              <a:rPr lang="fr-FR" sz="1600">
                <a:solidFill>
                  <a:schemeClr val="accent2"/>
                </a:solidFill>
                <a:cs typeface="+mn-cs"/>
              </a:rPr>
              <a:t>00 à 11</a:t>
            </a:r>
            <a:r>
              <a:rPr lang="fr-FR" sz="1600" baseline="30000">
                <a:solidFill>
                  <a:schemeClr val="accent2"/>
                </a:solidFill>
                <a:cs typeface="+mn-cs"/>
              </a:rPr>
              <a:t>H</a:t>
            </a:r>
            <a:r>
              <a:rPr lang="fr-FR" sz="1600">
                <a:solidFill>
                  <a:schemeClr val="accent2"/>
                </a:solidFill>
                <a:cs typeface="+mn-cs"/>
              </a:rPr>
              <a:t>30</a:t>
            </a:r>
          </a:p>
        </p:txBody>
      </p:sp>
      <p:sp>
        <p:nvSpPr>
          <p:cNvPr id="57378" name="Text Box 34"/>
          <p:cNvSpPr txBox="1">
            <a:spLocks noChangeArrowheads="1"/>
          </p:cNvSpPr>
          <p:nvPr/>
        </p:nvSpPr>
        <p:spPr bwMode="auto">
          <a:xfrm>
            <a:off x="179388" y="2362200"/>
            <a:ext cx="23749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600">
                <a:solidFill>
                  <a:srgbClr val="33CC33"/>
                </a:solidFill>
                <a:cs typeface="+mn-cs"/>
              </a:rPr>
              <a:t>Vendredi de 19</a:t>
            </a:r>
            <a:r>
              <a:rPr lang="fr-FR" sz="1600" baseline="30000">
                <a:solidFill>
                  <a:srgbClr val="33CC33"/>
                </a:solidFill>
                <a:cs typeface="+mn-cs"/>
              </a:rPr>
              <a:t>H</a:t>
            </a:r>
            <a:r>
              <a:rPr lang="fr-FR" sz="1600">
                <a:solidFill>
                  <a:srgbClr val="33CC33"/>
                </a:solidFill>
                <a:cs typeface="+mn-cs"/>
              </a:rPr>
              <a:t>00 à 21</a:t>
            </a:r>
            <a:r>
              <a:rPr lang="fr-FR" sz="1600" baseline="30000">
                <a:solidFill>
                  <a:srgbClr val="33CC33"/>
                </a:solidFill>
                <a:cs typeface="+mn-cs"/>
              </a:rPr>
              <a:t>H</a:t>
            </a:r>
            <a:r>
              <a:rPr lang="fr-FR" sz="1600">
                <a:solidFill>
                  <a:srgbClr val="33CC33"/>
                </a:solidFill>
                <a:cs typeface="+mn-cs"/>
              </a:rPr>
              <a:t>30</a:t>
            </a:r>
          </a:p>
        </p:txBody>
      </p:sp>
      <p:sp>
        <p:nvSpPr>
          <p:cNvPr id="57379" name="Text Box 35"/>
          <p:cNvSpPr txBox="1">
            <a:spLocks noChangeArrowheads="1"/>
          </p:cNvSpPr>
          <p:nvPr/>
        </p:nvSpPr>
        <p:spPr bwMode="auto">
          <a:xfrm>
            <a:off x="4102100" y="1676400"/>
            <a:ext cx="208756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200">
                <a:solidFill>
                  <a:srgbClr val="FF0000"/>
                </a:solidFill>
                <a:cs typeface="+mn-cs"/>
              </a:rPr>
              <a:t>Lundi de 19</a:t>
            </a:r>
            <a:r>
              <a:rPr lang="fr-FR" sz="1200" baseline="30000">
                <a:solidFill>
                  <a:srgbClr val="FF0000"/>
                </a:solidFill>
                <a:cs typeface="+mn-cs"/>
              </a:rPr>
              <a:t>H</a:t>
            </a:r>
            <a:r>
              <a:rPr lang="fr-FR" sz="1200">
                <a:solidFill>
                  <a:srgbClr val="FF0000"/>
                </a:solidFill>
                <a:cs typeface="+mn-cs"/>
              </a:rPr>
              <a:t>00 à 21</a:t>
            </a:r>
            <a:r>
              <a:rPr lang="fr-FR" sz="1200" baseline="30000">
                <a:solidFill>
                  <a:srgbClr val="FF0000"/>
                </a:solidFill>
                <a:cs typeface="+mn-cs"/>
              </a:rPr>
              <a:t>H</a:t>
            </a:r>
            <a:r>
              <a:rPr lang="fr-FR" sz="1200">
                <a:solidFill>
                  <a:srgbClr val="FF0000"/>
                </a:solidFill>
                <a:cs typeface="+mn-cs"/>
              </a:rPr>
              <a:t>30</a:t>
            </a:r>
          </a:p>
        </p:txBody>
      </p:sp>
      <p:sp>
        <p:nvSpPr>
          <p:cNvPr id="57380" name="Text Box 36"/>
          <p:cNvSpPr txBox="1">
            <a:spLocks noChangeArrowheads="1"/>
          </p:cNvSpPr>
          <p:nvPr/>
        </p:nvSpPr>
        <p:spPr bwMode="auto">
          <a:xfrm>
            <a:off x="4102100" y="2362200"/>
            <a:ext cx="20510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200">
                <a:solidFill>
                  <a:schemeClr val="accent2"/>
                </a:solidFill>
                <a:cs typeface="+mn-cs"/>
              </a:rPr>
              <a:t>Jeudi de 09</a:t>
            </a:r>
            <a:r>
              <a:rPr lang="fr-FR" sz="1200" baseline="30000">
                <a:solidFill>
                  <a:schemeClr val="accent2"/>
                </a:solidFill>
                <a:cs typeface="+mn-cs"/>
              </a:rPr>
              <a:t>H</a:t>
            </a:r>
            <a:r>
              <a:rPr lang="fr-FR" sz="1200">
                <a:solidFill>
                  <a:schemeClr val="accent2"/>
                </a:solidFill>
                <a:cs typeface="+mn-cs"/>
              </a:rPr>
              <a:t>00 à 11</a:t>
            </a:r>
            <a:r>
              <a:rPr lang="fr-FR" sz="1200" baseline="30000">
                <a:solidFill>
                  <a:schemeClr val="accent2"/>
                </a:solidFill>
                <a:cs typeface="+mn-cs"/>
              </a:rPr>
              <a:t>H</a:t>
            </a:r>
            <a:r>
              <a:rPr lang="fr-FR" sz="1200">
                <a:solidFill>
                  <a:schemeClr val="accent2"/>
                </a:solidFill>
                <a:cs typeface="+mn-cs"/>
              </a:rPr>
              <a:t>30</a:t>
            </a:r>
          </a:p>
        </p:txBody>
      </p:sp>
      <p:sp>
        <p:nvSpPr>
          <p:cNvPr id="57381" name="Text Box 37"/>
          <p:cNvSpPr txBox="1">
            <a:spLocks noChangeArrowheads="1"/>
          </p:cNvSpPr>
          <p:nvPr/>
        </p:nvSpPr>
        <p:spPr bwMode="auto">
          <a:xfrm>
            <a:off x="4102100" y="1981200"/>
            <a:ext cx="23749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200">
                <a:solidFill>
                  <a:srgbClr val="33CC33"/>
                </a:solidFill>
                <a:cs typeface="+mn-cs"/>
              </a:rPr>
              <a:t>Vendredi de 19</a:t>
            </a:r>
            <a:r>
              <a:rPr lang="fr-FR" sz="1200" baseline="30000">
                <a:solidFill>
                  <a:srgbClr val="33CC33"/>
                </a:solidFill>
                <a:cs typeface="+mn-cs"/>
              </a:rPr>
              <a:t>H</a:t>
            </a:r>
            <a:r>
              <a:rPr lang="fr-FR" sz="1200">
                <a:solidFill>
                  <a:srgbClr val="33CC33"/>
                </a:solidFill>
                <a:cs typeface="+mn-cs"/>
              </a:rPr>
              <a:t>00 à 21</a:t>
            </a:r>
            <a:r>
              <a:rPr lang="fr-FR" sz="1200" baseline="30000">
                <a:solidFill>
                  <a:srgbClr val="33CC33"/>
                </a:solidFill>
                <a:cs typeface="+mn-cs"/>
              </a:rPr>
              <a:t>H</a:t>
            </a:r>
            <a:r>
              <a:rPr lang="fr-FR" sz="1200">
                <a:solidFill>
                  <a:srgbClr val="33CC33"/>
                </a:solidFill>
                <a:cs typeface="+mn-cs"/>
              </a:rPr>
              <a:t>30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p:cNvSpPr>
            <a:spLocks noGrp="1"/>
          </p:cNvSpPr>
          <p:nvPr>
            <p:ph type="dt" sz="quarter" idx="10"/>
          </p:nvPr>
        </p:nvSpPr>
        <p:spPr/>
        <p:txBody>
          <a:bodyPr/>
          <a:lstStyle/>
          <a:p>
            <a:pPr>
              <a:defRPr/>
            </a:pPr>
            <a:r>
              <a:rPr lang="fr-FR"/>
              <a:t>© </a:t>
            </a:r>
            <a:fld id="{6586C361-F5E5-D644-8686-530D9751EAB3}" type="datetime1">
              <a:rPr lang="en-US" smtClean="0"/>
              <a:pPr>
                <a:defRPr/>
              </a:pPr>
              <a:t>23/03/17</a:t>
            </a:fld>
            <a:r>
              <a:rPr lang="fr-FR" smtClean="0"/>
              <a:t>,</a:t>
            </a:r>
            <a:endParaRPr lang="fr-FR"/>
          </a:p>
        </p:txBody>
      </p:sp>
      <p:sp>
        <p:nvSpPr>
          <p:cNvPr id="2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30" name="Slide Number Placeholder 4"/>
          <p:cNvSpPr>
            <a:spLocks noGrp="1"/>
          </p:cNvSpPr>
          <p:nvPr>
            <p:ph type="sldNum" sz="quarter" idx="12"/>
          </p:nvPr>
        </p:nvSpPr>
        <p:spPr/>
        <p:txBody>
          <a:bodyPr/>
          <a:lstStyle/>
          <a:p>
            <a:pPr>
              <a:defRPr/>
            </a:pPr>
            <a:fld id="{210F3CB2-57CB-754D-A80D-730635BB53A7}" type="slidenum">
              <a:rPr lang="fr-FR"/>
              <a:pPr>
                <a:defRPr/>
              </a:pPr>
              <a:t>54</a:t>
            </a:fld>
            <a:endParaRPr lang="fr-FR"/>
          </a:p>
        </p:txBody>
      </p:sp>
      <p:sp>
        <p:nvSpPr>
          <p:cNvPr id="58370"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Multiplexage Temporel</a:t>
            </a:r>
            <a:endParaRPr lang="fr-FR" sz="4000" baseline="-25000" smtClean="0">
              <a:solidFill>
                <a:schemeClr val="tx1"/>
              </a:solidFill>
              <a:cs typeface="+mj-cs"/>
            </a:endParaRPr>
          </a:p>
        </p:txBody>
      </p:sp>
      <p:sp>
        <p:nvSpPr>
          <p:cNvPr id="58371" name="Text Box 3"/>
          <p:cNvSpPr txBox="1">
            <a:spLocks noChangeArrowheads="1"/>
          </p:cNvSpPr>
          <p:nvPr/>
        </p:nvSpPr>
        <p:spPr bwMode="auto">
          <a:xfrm>
            <a:off x="179388" y="3765550"/>
            <a:ext cx="87090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Principe</a:t>
            </a:r>
          </a:p>
          <a:p>
            <a:pPr lvl="1" algn="just" eaLnBrk="0" hangingPunct="0">
              <a:defRPr/>
            </a:pPr>
            <a:r>
              <a:rPr lang="fr-FR" sz="2000">
                <a:cs typeface="Times New Roman" charset="0"/>
              </a:rPr>
              <a:t>Des bits ou des octets sont prélevés successivement, de manière cyclique, sur les différentes voies reliées au multiplexeur pour construire un train des bits ou d</a:t>
            </a:r>
            <a:r>
              <a:rPr lang="ja-JP" altLang="fr-FR" sz="2000">
                <a:latin typeface="Arial"/>
                <a:cs typeface="Times New Roman" charset="0"/>
              </a:rPr>
              <a:t>’</a:t>
            </a:r>
            <a:r>
              <a:rPr lang="fr-FR" sz="2000">
                <a:cs typeface="Times New Roman" charset="0"/>
              </a:rPr>
              <a:t>octets qui constituera le </a:t>
            </a:r>
            <a:r>
              <a:rPr lang="fr-FR" sz="2000">
                <a:solidFill>
                  <a:srgbClr val="FF0000"/>
                </a:solidFill>
                <a:cs typeface="Times New Roman" charset="0"/>
              </a:rPr>
              <a:t>signal composite</a:t>
            </a:r>
            <a:r>
              <a:rPr lang="fr-FR" sz="2000">
                <a:cs typeface="Times New Roman" charset="0"/>
              </a:rPr>
              <a:t>.</a:t>
            </a:r>
            <a:endParaRPr lang="fr-FR" sz="2000">
              <a:cs typeface="+mn-cs"/>
            </a:endParaRPr>
          </a:p>
        </p:txBody>
      </p:sp>
      <p:sp>
        <p:nvSpPr>
          <p:cNvPr id="58374" name="Line 6"/>
          <p:cNvSpPr>
            <a:spLocks noChangeShapeType="1"/>
          </p:cNvSpPr>
          <p:nvPr/>
        </p:nvSpPr>
        <p:spPr bwMode="auto">
          <a:xfrm>
            <a:off x="3944938" y="2306638"/>
            <a:ext cx="3598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75" name="Line 7"/>
          <p:cNvSpPr>
            <a:spLocks noChangeShapeType="1"/>
          </p:cNvSpPr>
          <p:nvPr/>
        </p:nvSpPr>
        <p:spPr bwMode="auto">
          <a:xfrm>
            <a:off x="3944938" y="2667000"/>
            <a:ext cx="3598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76" name="Line 8"/>
          <p:cNvSpPr>
            <a:spLocks noChangeShapeType="1"/>
          </p:cNvSpPr>
          <p:nvPr/>
        </p:nvSpPr>
        <p:spPr bwMode="auto">
          <a:xfrm rot="1320000">
            <a:off x="2559050" y="2014538"/>
            <a:ext cx="143986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77" name="Line 9"/>
          <p:cNvSpPr>
            <a:spLocks noChangeShapeType="1"/>
          </p:cNvSpPr>
          <p:nvPr/>
        </p:nvSpPr>
        <p:spPr bwMode="auto">
          <a:xfrm rot="20280000" flipV="1">
            <a:off x="2559050" y="2949575"/>
            <a:ext cx="14398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78" name="Text Box 10"/>
          <p:cNvSpPr txBox="1">
            <a:spLocks noChangeArrowheads="1"/>
          </p:cNvSpPr>
          <p:nvPr/>
        </p:nvSpPr>
        <p:spPr bwMode="auto">
          <a:xfrm>
            <a:off x="687388" y="1952625"/>
            <a:ext cx="19796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600">
                <a:solidFill>
                  <a:srgbClr val="FF0000"/>
                </a:solidFill>
                <a:cs typeface="+mn-cs"/>
              </a:rPr>
              <a:t>111111111111111111</a:t>
            </a:r>
          </a:p>
        </p:txBody>
      </p:sp>
      <p:sp>
        <p:nvSpPr>
          <p:cNvPr id="58379" name="Text Box 11"/>
          <p:cNvSpPr txBox="1">
            <a:spLocks noChangeArrowheads="1"/>
          </p:cNvSpPr>
          <p:nvPr/>
        </p:nvSpPr>
        <p:spPr bwMode="auto">
          <a:xfrm>
            <a:off x="687388" y="2333625"/>
            <a:ext cx="19796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600">
                <a:solidFill>
                  <a:schemeClr val="accent2"/>
                </a:solidFill>
                <a:cs typeface="+mn-cs"/>
              </a:rPr>
              <a:t>333333333333333333</a:t>
            </a:r>
          </a:p>
        </p:txBody>
      </p:sp>
      <p:sp>
        <p:nvSpPr>
          <p:cNvPr id="58380" name="Text Box 12"/>
          <p:cNvSpPr txBox="1">
            <a:spLocks noChangeArrowheads="1"/>
          </p:cNvSpPr>
          <p:nvPr/>
        </p:nvSpPr>
        <p:spPr bwMode="auto">
          <a:xfrm>
            <a:off x="687388" y="2714625"/>
            <a:ext cx="19796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600">
                <a:solidFill>
                  <a:srgbClr val="33CC33"/>
                </a:solidFill>
                <a:cs typeface="+mn-cs"/>
              </a:rPr>
              <a:t>555555555555555555</a:t>
            </a:r>
          </a:p>
        </p:txBody>
      </p:sp>
      <p:sp>
        <p:nvSpPr>
          <p:cNvPr id="58381" name="Text Box 13"/>
          <p:cNvSpPr txBox="1">
            <a:spLocks noChangeArrowheads="1"/>
          </p:cNvSpPr>
          <p:nvPr/>
        </p:nvSpPr>
        <p:spPr bwMode="auto">
          <a:xfrm>
            <a:off x="4821238" y="2355850"/>
            <a:ext cx="36036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200">
                <a:solidFill>
                  <a:srgbClr val="FF0000"/>
                </a:solidFill>
                <a:cs typeface="+mn-cs"/>
              </a:rPr>
              <a:t>111</a:t>
            </a:r>
          </a:p>
        </p:txBody>
      </p:sp>
      <p:sp>
        <p:nvSpPr>
          <p:cNvPr id="58382" name="Text Box 14"/>
          <p:cNvSpPr txBox="1">
            <a:spLocks noChangeArrowheads="1"/>
          </p:cNvSpPr>
          <p:nvPr/>
        </p:nvSpPr>
        <p:spPr bwMode="auto">
          <a:xfrm>
            <a:off x="4102100" y="2338388"/>
            <a:ext cx="36036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200">
                <a:solidFill>
                  <a:schemeClr val="accent2"/>
                </a:solidFill>
                <a:cs typeface="+mn-cs"/>
              </a:rPr>
              <a:t>333</a:t>
            </a:r>
          </a:p>
        </p:txBody>
      </p:sp>
      <p:sp>
        <p:nvSpPr>
          <p:cNvPr id="58383" name="Text Box 15"/>
          <p:cNvSpPr txBox="1">
            <a:spLocks noChangeArrowheads="1"/>
          </p:cNvSpPr>
          <p:nvPr/>
        </p:nvSpPr>
        <p:spPr bwMode="auto">
          <a:xfrm>
            <a:off x="4462463" y="2355850"/>
            <a:ext cx="36036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200">
                <a:solidFill>
                  <a:srgbClr val="33CC33"/>
                </a:solidFill>
                <a:cs typeface="+mn-cs"/>
              </a:rPr>
              <a:t>555</a:t>
            </a:r>
          </a:p>
        </p:txBody>
      </p:sp>
      <p:sp>
        <p:nvSpPr>
          <p:cNvPr id="58384" name="Line 16"/>
          <p:cNvSpPr>
            <a:spLocks noChangeShapeType="1"/>
          </p:cNvSpPr>
          <p:nvPr/>
        </p:nvSpPr>
        <p:spPr bwMode="auto">
          <a:xfrm>
            <a:off x="4462463" y="23018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85" name="Line 17"/>
          <p:cNvSpPr>
            <a:spLocks noChangeShapeType="1"/>
          </p:cNvSpPr>
          <p:nvPr/>
        </p:nvSpPr>
        <p:spPr bwMode="auto">
          <a:xfrm>
            <a:off x="4821238" y="23018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86" name="Line 18"/>
          <p:cNvSpPr>
            <a:spLocks noChangeShapeType="1"/>
          </p:cNvSpPr>
          <p:nvPr/>
        </p:nvSpPr>
        <p:spPr bwMode="auto">
          <a:xfrm>
            <a:off x="6261100" y="23018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87" name="Line 19"/>
          <p:cNvSpPr>
            <a:spLocks noChangeShapeType="1"/>
          </p:cNvSpPr>
          <p:nvPr/>
        </p:nvSpPr>
        <p:spPr bwMode="auto">
          <a:xfrm>
            <a:off x="5181600" y="23018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88" name="Line 20"/>
          <p:cNvSpPr>
            <a:spLocks noChangeShapeType="1"/>
          </p:cNvSpPr>
          <p:nvPr/>
        </p:nvSpPr>
        <p:spPr bwMode="auto">
          <a:xfrm>
            <a:off x="5541963" y="23018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89" name="Line 21"/>
          <p:cNvSpPr>
            <a:spLocks noChangeShapeType="1"/>
          </p:cNvSpPr>
          <p:nvPr/>
        </p:nvSpPr>
        <p:spPr bwMode="auto">
          <a:xfrm>
            <a:off x="5900738" y="23018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90" name="Text Box 22"/>
          <p:cNvSpPr txBox="1">
            <a:spLocks noChangeArrowheads="1"/>
          </p:cNvSpPr>
          <p:nvPr/>
        </p:nvSpPr>
        <p:spPr bwMode="auto">
          <a:xfrm>
            <a:off x="5181600" y="2355850"/>
            <a:ext cx="36036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200">
                <a:solidFill>
                  <a:schemeClr val="accent2"/>
                </a:solidFill>
                <a:cs typeface="+mn-cs"/>
              </a:rPr>
              <a:t>333</a:t>
            </a:r>
          </a:p>
        </p:txBody>
      </p:sp>
      <p:sp>
        <p:nvSpPr>
          <p:cNvPr id="58391" name="Text Box 23"/>
          <p:cNvSpPr txBox="1">
            <a:spLocks noChangeArrowheads="1"/>
          </p:cNvSpPr>
          <p:nvPr/>
        </p:nvSpPr>
        <p:spPr bwMode="auto">
          <a:xfrm>
            <a:off x="5541963" y="2355850"/>
            <a:ext cx="36036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200">
                <a:solidFill>
                  <a:srgbClr val="33CC33"/>
                </a:solidFill>
                <a:cs typeface="+mn-cs"/>
              </a:rPr>
              <a:t>555</a:t>
            </a:r>
          </a:p>
        </p:txBody>
      </p:sp>
      <p:sp>
        <p:nvSpPr>
          <p:cNvPr id="58392" name="Text Box 24"/>
          <p:cNvSpPr txBox="1">
            <a:spLocks noChangeArrowheads="1"/>
          </p:cNvSpPr>
          <p:nvPr/>
        </p:nvSpPr>
        <p:spPr bwMode="auto">
          <a:xfrm>
            <a:off x="5900738" y="2355850"/>
            <a:ext cx="36036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200">
                <a:solidFill>
                  <a:srgbClr val="FF0000"/>
                </a:solidFill>
                <a:cs typeface="+mn-cs"/>
              </a:rPr>
              <a:t>111</a:t>
            </a:r>
          </a:p>
        </p:txBody>
      </p:sp>
      <p:sp>
        <p:nvSpPr>
          <p:cNvPr id="58393" name="Line 25"/>
          <p:cNvSpPr>
            <a:spLocks noChangeShapeType="1"/>
          </p:cNvSpPr>
          <p:nvPr/>
        </p:nvSpPr>
        <p:spPr bwMode="auto">
          <a:xfrm>
            <a:off x="6400800" y="2514600"/>
            <a:ext cx="19050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8394" name="AutoShape 26"/>
          <p:cNvSpPr>
            <a:spLocks/>
          </p:cNvSpPr>
          <p:nvPr/>
        </p:nvSpPr>
        <p:spPr bwMode="auto">
          <a:xfrm rot="-5400000">
            <a:off x="4925219" y="2563019"/>
            <a:ext cx="152400" cy="360362"/>
          </a:xfrm>
          <a:prstGeom prst="leftBrace">
            <a:avLst>
              <a:gd name="adj1" fmla="val 1970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8395" name="Text Box 27"/>
          <p:cNvSpPr txBox="1">
            <a:spLocks noChangeArrowheads="1"/>
          </p:cNvSpPr>
          <p:nvPr/>
        </p:nvSpPr>
        <p:spPr bwMode="auto">
          <a:xfrm>
            <a:off x="3786188" y="3276600"/>
            <a:ext cx="41386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400" b="1">
                <a:cs typeface="+mn-cs"/>
              </a:rPr>
              <a:t>Chaque intervalle de temps (</a:t>
            </a:r>
            <a:r>
              <a:rPr lang="fr-FR" sz="1400" b="1">
                <a:solidFill>
                  <a:srgbClr val="FF0000"/>
                </a:solidFill>
                <a:cs typeface="+mn-cs"/>
              </a:rPr>
              <a:t>IT</a:t>
            </a:r>
            <a:r>
              <a:rPr lang="fr-FR" sz="1400" b="1">
                <a:cs typeface="+mn-cs"/>
              </a:rPr>
              <a:t>) est affecté à une voie</a:t>
            </a:r>
          </a:p>
        </p:txBody>
      </p:sp>
      <p:cxnSp>
        <p:nvCxnSpPr>
          <p:cNvPr id="58396" name="AutoShape 28"/>
          <p:cNvCxnSpPr>
            <a:cxnSpLocks noChangeShapeType="1"/>
            <a:stCxn id="58395" idx="0"/>
            <a:endCxn id="58394" idx="1"/>
          </p:cNvCxnSpPr>
          <p:nvPr/>
        </p:nvCxnSpPr>
        <p:spPr bwMode="auto">
          <a:xfrm flipH="1" flipV="1">
            <a:off x="5000625" y="2819400"/>
            <a:ext cx="855663"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397" name="Text Box 29"/>
          <p:cNvSpPr txBox="1">
            <a:spLocks noChangeArrowheads="1"/>
          </p:cNvSpPr>
          <p:nvPr/>
        </p:nvSpPr>
        <p:spPr bwMode="auto">
          <a:xfrm>
            <a:off x="3022600" y="898525"/>
            <a:ext cx="30956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en-US" sz="1600" b="1" i="1">
                <a:cs typeface="+mn-cs"/>
              </a:rPr>
              <a:t>Time Division Multiplexing (</a:t>
            </a:r>
            <a:r>
              <a:rPr lang="en-US" sz="1600" b="1">
                <a:cs typeface="+mn-cs"/>
              </a:rPr>
              <a:t>TDM</a:t>
            </a:r>
            <a:r>
              <a:rPr lang="en-US" sz="1600" b="1" i="1">
                <a:cs typeface="+mn-cs"/>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EEFAAC38-C65E-444C-AB38-5579074B63F6}"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E8E4F3C5-DDA8-2A46-B2F5-9319532CACF6}" type="slidenum">
              <a:rPr lang="fr-FR"/>
              <a:pPr>
                <a:defRPr/>
              </a:pPr>
              <a:t>55</a:t>
            </a:fld>
            <a:endParaRPr lang="fr-FR"/>
          </a:p>
        </p:txBody>
      </p:sp>
      <p:sp>
        <p:nvSpPr>
          <p:cNvPr id="59394"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Multiplexage Temporel Statique</a:t>
            </a:r>
            <a:endParaRPr lang="fr-FR" sz="4000" baseline="-25000" smtClean="0">
              <a:solidFill>
                <a:schemeClr val="tx1"/>
              </a:solidFill>
              <a:cs typeface="+mj-cs"/>
            </a:endParaRPr>
          </a:p>
        </p:txBody>
      </p:sp>
      <p:sp>
        <p:nvSpPr>
          <p:cNvPr id="59395" name="Text Box 3"/>
          <p:cNvSpPr txBox="1">
            <a:spLocks noChangeArrowheads="1"/>
          </p:cNvSpPr>
          <p:nvPr/>
        </p:nvSpPr>
        <p:spPr bwMode="auto">
          <a:xfrm>
            <a:off x="179388" y="1676400"/>
            <a:ext cx="87090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Principe</a:t>
            </a:r>
          </a:p>
          <a:p>
            <a:pPr lvl="1" algn="just" eaLnBrk="0" hangingPunct="0">
              <a:defRPr/>
            </a:pPr>
            <a:r>
              <a:rPr lang="fr-FR" sz="2000">
                <a:cs typeface="Times New Roman" charset="0"/>
              </a:rPr>
              <a:t>Le prélèvement successif sur les différentes voies du multiplexeur n</a:t>
            </a:r>
            <a:r>
              <a:rPr lang="ja-JP" altLang="fr-FR" sz="2000">
                <a:latin typeface="Arial"/>
                <a:cs typeface="Times New Roman" charset="0"/>
              </a:rPr>
              <a:t>’</a:t>
            </a:r>
            <a:r>
              <a:rPr lang="fr-FR" sz="2000">
                <a:cs typeface="Times New Roman" charset="0"/>
              </a:rPr>
              <a:t>est plus cyclique mais modifié dynamiquement en permanence selon l</a:t>
            </a:r>
            <a:r>
              <a:rPr lang="ja-JP" altLang="fr-FR" sz="2000">
                <a:latin typeface="Arial"/>
                <a:cs typeface="Times New Roman" charset="0"/>
              </a:rPr>
              <a:t>’</a:t>
            </a:r>
            <a:r>
              <a:rPr lang="fr-FR" sz="2000">
                <a:cs typeface="Times New Roman" charset="0"/>
              </a:rPr>
              <a:t>activité réelle de chacune d</a:t>
            </a:r>
            <a:r>
              <a:rPr lang="ja-JP" altLang="fr-FR" sz="2000">
                <a:latin typeface="Arial"/>
                <a:cs typeface="Times New Roman" charset="0"/>
              </a:rPr>
              <a:t>’</a:t>
            </a:r>
            <a:r>
              <a:rPr lang="fr-FR" sz="2000">
                <a:cs typeface="Times New Roman" charset="0"/>
              </a:rPr>
              <a:t>elles.</a:t>
            </a:r>
          </a:p>
          <a:p>
            <a:pPr lvl="1" algn="just" eaLnBrk="0" hangingPunct="0">
              <a:defRPr/>
            </a:pPr>
            <a:r>
              <a:rPr lang="fr-FR" sz="2000">
                <a:cs typeface="Times New Roman" charset="0"/>
              </a:rPr>
              <a:t>Le multiplexage temporel statique peut récupérer la bande passante des voies inactives mais a l</a:t>
            </a:r>
            <a:r>
              <a:rPr lang="ja-JP" altLang="fr-FR" sz="2000">
                <a:latin typeface="Arial"/>
                <a:cs typeface="Times New Roman" charset="0"/>
              </a:rPr>
              <a:t>’</a:t>
            </a:r>
            <a:r>
              <a:rPr lang="fr-FR" sz="2000">
                <a:cs typeface="Times New Roman" charset="0"/>
              </a:rPr>
              <a:t>obligation de transmettre le numéro ou l</a:t>
            </a:r>
            <a:r>
              <a:rPr lang="ja-JP" altLang="fr-FR" sz="2000">
                <a:latin typeface="Arial"/>
                <a:cs typeface="Times New Roman" charset="0"/>
              </a:rPr>
              <a:t>’</a:t>
            </a:r>
            <a:r>
              <a:rPr lang="fr-FR" sz="2000">
                <a:cs typeface="Times New Roman" charset="0"/>
              </a:rPr>
              <a:t>adresse de la voie émettrice</a:t>
            </a:r>
            <a:endParaRPr lang="fr-FR" sz="2000">
              <a:cs typeface="+mn-cs"/>
            </a:endParaRPr>
          </a:p>
        </p:txBody>
      </p:sp>
      <p:sp>
        <p:nvSpPr>
          <p:cNvPr id="59419" name="Text Box 27"/>
          <p:cNvSpPr txBox="1">
            <a:spLocks noChangeArrowheads="1"/>
          </p:cNvSpPr>
          <p:nvPr/>
        </p:nvSpPr>
        <p:spPr bwMode="auto">
          <a:xfrm>
            <a:off x="3022600" y="898525"/>
            <a:ext cx="30956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en-US" sz="1600" b="1" i="1">
                <a:cs typeface="+mn-cs"/>
              </a:rPr>
              <a:t>Time Division Multiplexing (</a:t>
            </a:r>
            <a:r>
              <a:rPr lang="en-US" sz="1600" b="1">
                <a:cs typeface="+mn-cs"/>
              </a:rPr>
              <a:t>TDM</a:t>
            </a:r>
            <a:r>
              <a:rPr lang="en-US" sz="1600" b="1" i="1">
                <a:cs typeface="+mn-cs"/>
              </a:rPr>
              <a:t>)</a:t>
            </a:r>
          </a:p>
        </p:txBody>
      </p:sp>
      <p:sp>
        <p:nvSpPr>
          <p:cNvPr id="59420" name="Text Box 28"/>
          <p:cNvSpPr txBox="1">
            <a:spLocks noChangeArrowheads="1"/>
          </p:cNvSpPr>
          <p:nvPr/>
        </p:nvSpPr>
        <p:spPr bwMode="auto">
          <a:xfrm>
            <a:off x="179388" y="4283075"/>
            <a:ext cx="8709025"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eaLnBrk="0" hangingPunct="0">
              <a:defRPr/>
            </a:pPr>
            <a:r>
              <a:rPr lang="fr-FR" sz="2000" b="1">
                <a:cs typeface="Times New Roman" charset="0"/>
              </a:rPr>
              <a:t>Avantage</a:t>
            </a:r>
          </a:p>
          <a:p>
            <a:pPr lvl="1" algn="just" eaLnBrk="0" hangingPunct="0">
              <a:defRPr/>
            </a:pPr>
            <a:r>
              <a:rPr lang="fr-FR" sz="2000">
                <a:cs typeface="Times New Roman" charset="0"/>
              </a:rPr>
              <a:t>Utilisation d</a:t>
            </a:r>
            <a:r>
              <a:rPr lang="ja-JP" altLang="fr-FR" sz="2000">
                <a:latin typeface="Arial"/>
                <a:cs typeface="Times New Roman" charset="0"/>
              </a:rPr>
              <a:t>’</a:t>
            </a:r>
            <a:r>
              <a:rPr lang="fr-FR" sz="2000">
                <a:cs typeface="Times New Roman" charset="0"/>
              </a:rPr>
              <a:t>une voie d</a:t>
            </a:r>
            <a:r>
              <a:rPr lang="ja-JP" altLang="fr-FR" sz="2000">
                <a:latin typeface="Arial"/>
                <a:cs typeface="Times New Roman" charset="0"/>
              </a:rPr>
              <a:t>’</a:t>
            </a:r>
            <a:r>
              <a:rPr lang="fr-FR" sz="2000">
                <a:cs typeface="Times New Roman" charset="0"/>
              </a:rPr>
              <a:t>acheminement du signal composite dont le débit </a:t>
            </a:r>
            <a:r>
              <a:rPr lang="fr-FR" sz="2000" b="1">
                <a:effectLst>
                  <a:outerShdw blurRad="38100" dist="38100" dir="2700000" algn="tl">
                    <a:srgbClr val="DDDDDD"/>
                  </a:outerShdw>
                </a:effectLst>
                <a:cs typeface="Times New Roman" charset="0"/>
              </a:rPr>
              <a:t>Dt</a:t>
            </a:r>
            <a:r>
              <a:rPr lang="fr-FR" sz="2000">
                <a:cs typeface="Times New Roman" charset="0"/>
              </a:rPr>
              <a:t> est inférieur à la somme des débits des voies reliées au multiplexeur </a:t>
            </a:r>
            <a:r>
              <a:rPr lang="fr-FR" b="1">
                <a:effectLst>
                  <a:outerShdw blurRad="38100" dist="38100" dir="2700000" algn="tl">
                    <a:srgbClr val="DDDDDD"/>
                  </a:outerShdw>
                </a:effectLst>
                <a:cs typeface="Times New Roman" charset="0"/>
                <a:sym typeface="Symbol" charset="0"/>
              </a:rPr>
              <a:t></a:t>
            </a:r>
            <a:r>
              <a:rPr lang="fr-FR" sz="2000" b="1">
                <a:effectLst>
                  <a:outerShdw blurRad="38100" dist="38100" dir="2700000" algn="tl">
                    <a:srgbClr val="DDDDDD"/>
                  </a:outerShdw>
                </a:effectLst>
                <a:cs typeface="Times New Roman" charset="0"/>
                <a:sym typeface="Symbol" charset="0"/>
              </a:rPr>
              <a:t>Di</a:t>
            </a:r>
          </a:p>
          <a:p>
            <a:pPr lvl="1" algn="just" eaLnBrk="0" hangingPunct="0">
              <a:defRPr/>
            </a:pPr>
            <a:r>
              <a:rPr lang="fr-FR" sz="2000">
                <a:cs typeface="Times New Roman" charset="0"/>
                <a:sym typeface="Symbol" charset="0"/>
              </a:rPr>
              <a:t>La sur-allocation (</a:t>
            </a:r>
            <a:r>
              <a:rPr lang="en-US" sz="2000" i="1">
                <a:cs typeface="Times New Roman" charset="0"/>
                <a:sym typeface="Symbol" charset="0"/>
              </a:rPr>
              <a:t>Overbooking</a:t>
            </a:r>
            <a:r>
              <a:rPr lang="fr-FR" sz="2000">
                <a:cs typeface="Times New Roman" charset="0"/>
                <a:sym typeface="Symbol" charset="0"/>
              </a:rPr>
              <a:t>), rapport </a:t>
            </a:r>
            <a:r>
              <a:rPr lang="fr-FR" b="1">
                <a:effectLst>
                  <a:outerShdw blurRad="38100" dist="38100" dir="2700000" algn="tl">
                    <a:srgbClr val="DDDDDD"/>
                  </a:outerShdw>
                </a:effectLst>
                <a:cs typeface="Times New Roman" charset="0"/>
                <a:sym typeface="Symbol" charset="0"/>
              </a:rPr>
              <a:t></a:t>
            </a:r>
            <a:r>
              <a:rPr lang="fr-FR" sz="2000" b="1">
                <a:effectLst>
                  <a:outerShdw blurRad="38100" dist="38100" dir="2700000" algn="tl">
                    <a:srgbClr val="DDDDDD"/>
                  </a:outerShdw>
                </a:effectLst>
                <a:cs typeface="Times New Roman" charset="0"/>
                <a:sym typeface="Symbol" charset="0"/>
              </a:rPr>
              <a:t>Di </a:t>
            </a:r>
            <a:r>
              <a:rPr lang="fr-FR" b="1">
                <a:cs typeface="Times New Roman" charset="0"/>
                <a:sym typeface="Symbol" charset="0"/>
              </a:rPr>
              <a:t>/</a:t>
            </a:r>
            <a:r>
              <a:rPr lang="fr-FR" sz="2000" b="1">
                <a:effectLst>
                  <a:outerShdw blurRad="38100" dist="38100" dir="2700000" algn="tl">
                    <a:srgbClr val="DDDDDD"/>
                  </a:outerShdw>
                </a:effectLst>
                <a:cs typeface="Times New Roman" charset="0"/>
                <a:sym typeface="Symbol" charset="0"/>
              </a:rPr>
              <a:t> Dt</a:t>
            </a:r>
            <a:r>
              <a:rPr lang="fr-FR" sz="2000">
                <a:cs typeface="Times New Roman" charset="0"/>
                <a:sym typeface="Symbol" charset="0"/>
              </a:rPr>
              <a:t> couramment de 4 à 5, est très utilisée pour les lignes spécialisées permanentes.</a:t>
            </a:r>
            <a:endParaRPr lang="fr-FR" sz="2000">
              <a:cs typeface="Times New Roman"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636AE4B9-B7B2-5B41-A383-3ADF1F59075B}"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09634D12-B398-AB46-820C-3418D5885C3F}" type="slidenum">
              <a:rPr lang="fr-FR"/>
              <a:pPr>
                <a:defRPr/>
              </a:pPr>
              <a:t>56</a:t>
            </a:fld>
            <a:endParaRPr lang="fr-FR"/>
          </a:p>
        </p:txBody>
      </p:sp>
      <p:sp>
        <p:nvSpPr>
          <p:cNvPr id="6041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Types de transmissions</a:t>
            </a:r>
          </a:p>
        </p:txBody>
      </p:sp>
      <p:sp>
        <p:nvSpPr>
          <p:cNvPr id="60419" name="Text Box 3"/>
          <p:cNvSpPr txBox="1">
            <a:spLocks noChangeArrowheads="1"/>
          </p:cNvSpPr>
          <p:nvPr/>
        </p:nvSpPr>
        <p:spPr bwMode="auto">
          <a:xfrm>
            <a:off x="179388" y="1905000"/>
            <a:ext cx="87090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buFontTx/>
              <a:buChar char="•"/>
              <a:defRPr/>
            </a:pPr>
            <a:r>
              <a:rPr lang="fr-FR">
                <a:cs typeface="+mn-cs"/>
              </a:rPr>
              <a:t>Transmission analogique:</a:t>
            </a:r>
          </a:p>
          <a:p>
            <a:pPr lvl="1">
              <a:defRPr/>
            </a:pPr>
            <a:r>
              <a:rPr lang="fr-FR" sz="2000">
                <a:cs typeface="+mn-cs"/>
              </a:rPr>
              <a:t>Signal analogique (radio, téléphone, …)</a:t>
            </a:r>
          </a:p>
          <a:p>
            <a:pPr lvl="1">
              <a:defRPr/>
            </a:pPr>
            <a:r>
              <a:rPr lang="fr-FR" sz="2000">
                <a:cs typeface="+mn-cs"/>
              </a:rPr>
              <a:t>Signal numérique (ordinateur, …)</a:t>
            </a:r>
          </a:p>
        </p:txBody>
      </p:sp>
      <p:sp>
        <p:nvSpPr>
          <p:cNvPr id="60420" name="Text Box 4"/>
          <p:cNvSpPr txBox="1">
            <a:spLocks noChangeArrowheads="1"/>
          </p:cNvSpPr>
          <p:nvPr/>
        </p:nvSpPr>
        <p:spPr bwMode="auto">
          <a:xfrm>
            <a:off x="179388" y="3524250"/>
            <a:ext cx="87090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buFontTx/>
              <a:buChar char="•"/>
              <a:defRPr/>
            </a:pPr>
            <a:r>
              <a:rPr lang="fr-FR">
                <a:cs typeface="+mn-cs"/>
              </a:rPr>
              <a:t>Transmission numérique:</a:t>
            </a:r>
          </a:p>
          <a:p>
            <a:pPr lvl="1">
              <a:defRPr/>
            </a:pPr>
            <a:r>
              <a:rPr lang="fr-FR" sz="2000">
                <a:cs typeface="+mn-cs"/>
              </a:rPr>
              <a:t>Signal numérique (bande de base, téléphone, …)</a:t>
            </a:r>
          </a:p>
          <a:p>
            <a:pPr lvl="1">
              <a:defRPr/>
            </a:pPr>
            <a:r>
              <a:rPr lang="fr-FR" sz="2000">
                <a:cs typeface="+mn-cs"/>
              </a:rPr>
              <a:t>Signal analogique (MIC</a:t>
            </a:r>
            <a:r>
              <a:rPr lang="fr-FR" sz="2000" baseline="30000">
                <a:cs typeface="+mn-cs"/>
              </a:rPr>
              <a:t>*</a:t>
            </a:r>
            <a:r>
              <a:rPr lang="fr-FR" sz="2000">
                <a:cs typeface="+mn-cs"/>
              </a:rPr>
              <a:t>) </a:t>
            </a:r>
            <a:r>
              <a:rPr lang="fr-FR" sz="2000">
                <a:cs typeface="+mn-cs"/>
                <a:sym typeface="Wingdings" charset="0"/>
              </a:rPr>
              <a:t> </a:t>
            </a:r>
            <a:r>
              <a:rPr lang="fr-FR" sz="2000">
                <a:solidFill>
                  <a:srgbClr val="FF3300"/>
                </a:solidFill>
                <a:cs typeface="+mn-cs"/>
                <a:sym typeface="Wingdings" charset="0"/>
              </a:rPr>
              <a:t>nécessite la numérisation du signal</a:t>
            </a:r>
            <a:endParaRPr lang="fr-FR" sz="2000">
              <a:solidFill>
                <a:srgbClr val="FF3300"/>
              </a:solidFill>
              <a:cs typeface="+mn-cs"/>
            </a:endParaRPr>
          </a:p>
        </p:txBody>
      </p:sp>
      <p:sp>
        <p:nvSpPr>
          <p:cNvPr id="60421" name="Text Box 5"/>
          <p:cNvSpPr txBox="1">
            <a:spLocks noChangeArrowheads="1"/>
          </p:cNvSpPr>
          <p:nvPr/>
        </p:nvSpPr>
        <p:spPr bwMode="auto">
          <a:xfrm>
            <a:off x="304800" y="5383213"/>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sz="1800">
                <a:cs typeface="+mn-cs"/>
              </a:rPr>
              <a:t>* MIC – Modulation par impulsion et codage/</a:t>
            </a:r>
            <a:r>
              <a:rPr lang="en-US" sz="1800" i="1">
                <a:cs typeface="+mn-cs"/>
              </a:rPr>
              <a:t>Pulse Coding Modulation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quarter" idx="10"/>
          </p:nvPr>
        </p:nvSpPr>
        <p:spPr/>
        <p:txBody>
          <a:bodyPr/>
          <a:lstStyle/>
          <a:p>
            <a:pPr>
              <a:defRPr/>
            </a:pPr>
            <a:r>
              <a:rPr lang="fr-FR"/>
              <a:t>© </a:t>
            </a:r>
            <a:fld id="{C160728F-80F9-414D-891F-620AB3472876}" type="datetime1">
              <a:rPr lang="en-US" smtClean="0"/>
              <a:pPr>
                <a:defRPr/>
              </a:pPr>
              <a:t>23/03/17</a:t>
            </a:fld>
            <a:r>
              <a:rPr lang="fr-FR" smtClean="0"/>
              <a:t>,</a:t>
            </a:r>
            <a:endParaRPr lang="fr-FR"/>
          </a:p>
        </p:txBody>
      </p:sp>
      <p:sp>
        <p:nvSpPr>
          <p:cNvPr id="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0" name="Slide Number Placeholder 4"/>
          <p:cNvSpPr>
            <a:spLocks noGrp="1"/>
          </p:cNvSpPr>
          <p:nvPr>
            <p:ph type="sldNum" sz="quarter" idx="12"/>
          </p:nvPr>
        </p:nvSpPr>
        <p:spPr/>
        <p:txBody>
          <a:bodyPr/>
          <a:lstStyle/>
          <a:p>
            <a:pPr>
              <a:defRPr/>
            </a:pPr>
            <a:fld id="{C45882B7-459D-E34D-AFB4-B8AA5EE3088B}" type="slidenum">
              <a:rPr lang="fr-FR"/>
              <a:pPr>
                <a:defRPr/>
              </a:pPr>
              <a:t>57</a:t>
            </a:fld>
            <a:endParaRPr lang="fr-FR"/>
          </a:p>
        </p:txBody>
      </p:sp>
      <p:sp>
        <p:nvSpPr>
          <p:cNvPr id="61442"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Transmissions analogiques</a:t>
            </a:r>
          </a:p>
        </p:txBody>
      </p:sp>
      <p:sp>
        <p:nvSpPr>
          <p:cNvPr id="61443" name="Text Box 3"/>
          <p:cNvSpPr txBox="1">
            <a:spLocks noChangeArrowheads="1"/>
          </p:cNvSpPr>
          <p:nvPr/>
        </p:nvSpPr>
        <p:spPr bwMode="auto">
          <a:xfrm>
            <a:off x="179388" y="1258888"/>
            <a:ext cx="8709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a:cs typeface="+mn-cs"/>
              </a:rPr>
              <a:t>Appelées aussi </a:t>
            </a:r>
            <a:r>
              <a:rPr lang="fr-FR" i="1">
                <a:effectLst>
                  <a:outerShdw blurRad="38100" dist="38100" dir="2700000" algn="tl">
                    <a:srgbClr val="DDDDDD"/>
                  </a:outerShdw>
                </a:effectLst>
                <a:cs typeface="+mn-cs"/>
              </a:rPr>
              <a:t>Transmissions par Modulation d</a:t>
            </a:r>
            <a:r>
              <a:rPr lang="ja-JP" altLang="fr-FR" i="1">
                <a:effectLst>
                  <a:outerShdw blurRad="38100" dist="38100" dir="2700000" algn="tl">
                    <a:srgbClr val="DDDDDD"/>
                  </a:outerShdw>
                </a:effectLst>
                <a:latin typeface="Arial"/>
                <a:cs typeface="+mn-cs"/>
              </a:rPr>
              <a:t>’</a:t>
            </a:r>
            <a:r>
              <a:rPr lang="fr-FR" i="1">
                <a:effectLst>
                  <a:outerShdw blurRad="38100" dist="38100" dir="2700000" algn="tl">
                    <a:srgbClr val="DDDDDD"/>
                  </a:outerShdw>
                </a:effectLst>
                <a:cs typeface="+mn-cs"/>
              </a:rPr>
              <a:t>une Onde Porteuse</a:t>
            </a:r>
          </a:p>
        </p:txBody>
      </p:sp>
      <p:sp>
        <p:nvSpPr>
          <p:cNvPr id="61444" name="Text Box 4"/>
          <p:cNvSpPr txBox="1">
            <a:spLocks noChangeArrowheads="1"/>
          </p:cNvSpPr>
          <p:nvPr/>
        </p:nvSpPr>
        <p:spPr bwMode="auto">
          <a:xfrm>
            <a:off x="179388" y="1978025"/>
            <a:ext cx="8709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Le spectre des signaux modulés est centré sur la fréquence porteuse</a:t>
            </a:r>
          </a:p>
        </p:txBody>
      </p:sp>
      <p:sp>
        <p:nvSpPr>
          <p:cNvPr id="61445" name="Text Box 5"/>
          <p:cNvSpPr txBox="1">
            <a:spLocks noChangeArrowheads="1"/>
          </p:cNvSpPr>
          <p:nvPr/>
        </p:nvSpPr>
        <p:spPr bwMode="auto">
          <a:xfrm>
            <a:off x="179388" y="2733675"/>
            <a:ext cx="87090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La largeur du spectre est égale à la largeur du spectre des signaux à transmettre </a:t>
            </a:r>
            <a:r>
              <a:rPr lang="fr-FR">
                <a:cs typeface="+mn-cs"/>
                <a:sym typeface="Wingdings" charset="0"/>
              </a:rPr>
              <a:t> </a:t>
            </a:r>
            <a:r>
              <a:rPr lang="fr-FR">
                <a:solidFill>
                  <a:srgbClr val="FF3300"/>
                </a:solidFill>
                <a:cs typeface="+mn-cs"/>
                <a:sym typeface="Wingdings" charset="0"/>
              </a:rPr>
              <a:t>Transmission par transposition des fréquences</a:t>
            </a:r>
          </a:p>
        </p:txBody>
      </p:sp>
      <p:sp>
        <p:nvSpPr>
          <p:cNvPr id="61446" name="Text Box 6"/>
          <p:cNvSpPr txBox="1">
            <a:spLocks noChangeArrowheads="1"/>
          </p:cNvSpPr>
          <p:nvPr/>
        </p:nvSpPr>
        <p:spPr bwMode="auto">
          <a:xfrm>
            <a:off x="179388" y="3778250"/>
            <a:ext cx="87090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La porteuse n</a:t>
            </a:r>
            <a:r>
              <a:rPr lang="ja-JP" altLang="fr-FR">
                <a:latin typeface="Arial"/>
                <a:cs typeface="+mn-cs"/>
              </a:rPr>
              <a:t>’</a:t>
            </a:r>
            <a:r>
              <a:rPr lang="fr-FR">
                <a:cs typeface="+mn-cs"/>
              </a:rPr>
              <a:t>a d</a:t>
            </a:r>
            <a:r>
              <a:rPr lang="ja-JP" altLang="fr-FR">
                <a:latin typeface="Arial"/>
                <a:cs typeface="+mn-cs"/>
              </a:rPr>
              <a:t>’</a:t>
            </a:r>
            <a:r>
              <a:rPr lang="fr-FR">
                <a:cs typeface="+mn-cs"/>
              </a:rPr>
              <a:t>autre rôle que de transporter les signaux dans la bande passante du support. Elle ne véhicule en elle-même aucune information, seule sa modulation a une signification.</a:t>
            </a:r>
          </a:p>
        </p:txBody>
      </p:sp>
      <p:sp>
        <p:nvSpPr>
          <p:cNvPr id="61447" name="Text Box 7"/>
          <p:cNvSpPr txBox="1">
            <a:spLocks noChangeArrowheads="1"/>
          </p:cNvSpPr>
          <p:nvPr/>
        </p:nvSpPr>
        <p:spPr bwMode="auto">
          <a:xfrm>
            <a:off x="179388" y="5253038"/>
            <a:ext cx="87090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L</a:t>
            </a:r>
            <a:r>
              <a:rPr lang="ja-JP" altLang="fr-FR">
                <a:latin typeface="Arial"/>
                <a:cs typeface="+mn-cs"/>
              </a:rPr>
              <a:t>’</a:t>
            </a:r>
            <a:r>
              <a:rPr lang="fr-FR">
                <a:cs typeface="+mn-cs"/>
              </a:rPr>
              <a:t>opération de modulation/démodulation est réalisée par un </a:t>
            </a:r>
            <a:r>
              <a:rPr lang="fr-FR">
                <a:solidFill>
                  <a:srgbClr val="FF3300"/>
                </a:solidFill>
                <a:cs typeface="+mn-cs"/>
              </a:rPr>
              <a:t>modem</a:t>
            </a:r>
            <a:r>
              <a:rPr lang="fr-FR">
                <a:cs typeface="+mn-cs"/>
              </a:rPr>
              <a:t> (ou </a:t>
            </a:r>
            <a:r>
              <a:rPr lang="fr-FR">
                <a:solidFill>
                  <a:srgbClr val="FF3300"/>
                </a:solidFill>
                <a:cs typeface="+mn-cs"/>
              </a:rPr>
              <a:t>ETCD</a:t>
            </a:r>
            <a:r>
              <a:rPr lang="fr-FR">
                <a:cs typeface="+mn-cs"/>
              </a:rPr>
              <a:t>)</a:t>
            </a:r>
            <a:endParaRPr lang="fr-FR">
              <a:solidFill>
                <a:srgbClr val="FF3300"/>
              </a:solidFill>
              <a:cs typeface="+mn-cs"/>
              <a:sym typeface="Wingdings"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quarter" idx="10"/>
          </p:nvPr>
        </p:nvSpPr>
        <p:spPr/>
        <p:txBody>
          <a:bodyPr/>
          <a:lstStyle/>
          <a:p>
            <a:pPr>
              <a:defRPr/>
            </a:pPr>
            <a:r>
              <a:rPr lang="fr-FR"/>
              <a:t>© </a:t>
            </a:r>
            <a:fld id="{DC934D7D-EF31-EE4E-9814-16030540B44F}" type="datetime1">
              <a:rPr lang="en-US" smtClean="0"/>
              <a:pPr>
                <a:defRPr/>
              </a:pPr>
              <a:t>23/03/17</a:t>
            </a:fld>
            <a:r>
              <a:rPr lang="fr-FR" smtClean="0"/>
              <a:t>,</a:t>
            </a:r>
            <a:endParaRPr lang="fr-FR"/>
          </a:p>
        </p:txBody>
      </p:sp>
      <p:sp>
        <p:nvSpPr>
          <p:cNvPr id="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9" name="Slide Number Placeholder 4"/>
          <p:cNvSpPr>
            <a:spLocks noGrp="1"/>
          </p:cNvSpPr>
          <p:nvPr>
            <p:ph type="sldNum" sz="quarter" idx="12"/>
          </p:nvPr>
        </p:nvSpPr>
        <p:spPr/>
        <p:txBody>
          <a:bodyPr/>
          <a:lstStyle/>
          <a:p>
            <a:pPr>
              <a:defRPr/>
            </a:pPr>
            <a:fld id="{2947A74C-ECF3-E84E-A378-2FFA473C94E9}" type="slidenum">
              <a:rPr lang="fr-FR"/>
              <a:pPr>
                <a:defRPr/>
              </a:pPr>
              <a:t>58</a:t>
            </a:fld>
            <a:endParaRPr lang="fr-FR"/>
          </a:p>
        </p:txBody>
      </p:sp>
      <p:sp>
        <p:nvSpPr>
          <p:cNvPr id="6246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Transmissions analogiques</a:t>
            </a:r>
          </a:p>
        </p:txBody>
      </p:sp>
      <p:sp>
        <p:nvSpPr>
          <p:cNvPr id="62467" name="Text Box 3"/>
          <p:cNvSpPr txBox="1">
            <a:spLocks noChangeArrowheads="1"/>
          </p:cNvSpPr>
          <p:nvPr/>
        </p:nvSpPr>
        <p:spPr bwMode="auto">
          <a:xfrm>
            <a:off x="179388" y="1258888"/>
            <a:ext cx="8709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i="1">
                <a:effectLst>
                  <a:outerShdw blurRad="38100" dist="38100" dir="2700000" algn="tl">
                    <a:srgbClr val="DDDDDD"/>
                  </a:outerShdw>
                </a:effectLst>
                <a:cs typeface="+mn-cs"/>
              </a:rPr>
              <a:t>Utilisation des différentes modulations</a:t>
            </a:r>
          </a:p>
        </p:txBody>
      </p:sp>
      <p:sp>
        <p:nvSpPr>
          <p:cNvPr id="62468" name="Text Box 4"/>
          <p:cNvSpPr txBox="1">
            <a:spLocks noChangeArrowheads="1"/>
          </p:cNvSpPr>
          <p:nvPr/>
        </p:nvSpPr>
        <p:spPr bwMode="auto">
          <a:xfrm>
            <a:off x="179388" y="2159000"/>
            <a:ext cx="87090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b="1">
                <a:cs typeface="+mn-cs"/>
              </a:rPr>
              <a:t>Modulation d</a:t>
            </a:r>
            <a:r>
              <a:rPr lang="ja-JP" altLang="fr-FR" b="1">
                <a:latin typeface="Arial"/>
                <a:cs typeface="+mn-cs"/>
              </a:rPr>
              <a:t>’</a:t>
            </a:r>
            <a:r>
              <a:rPr lang="fr-FR" b="1">
                <a:cs typeface="+mn-cs"/>
              </a:rPr>
              <a:t>amplitude:</a:t>
            </a:r>
          </a:p>
          <a:p>
            <a:pPr lvl="1">
              <a:defRPr/>
            </a:pPr>
            <a:r>
              <a:rPr lang="fr-FR">
                <a:cs typeface="+mn-cs"/>
              </a:rPr>
              <a:t>Radiodiffusion mono et stéréophonique, téléphonie, …</a:t>
            </a:r>
          </a:p>
        </p:txBody>
      </p:sp>
      <p:sp>
        <p:nvSpPr>
          <p:cNvPr id="62469" name="Text Box 5"/>
          <p:cNvSpPr txBox="1">
            <a:spLocks noChangeArrowheads="1"/>
          </p:cNvSpPr>
          <p:nvPr/>
        </p:nvSpPr>
        <p:spPr bwMode="auto">
          <a:xfrm>
            <a:off x="179388" y="3238500"/>
            <a:ext cx="87090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b="1">
                <a:cs typeface="+mn-cs"/>
              </a:rPr>
              <a:t>Modulation de fréquence:</a:t>
            </a:r>
          </a:p>
          <a:p>
            <a:pPr lvl="1">
              <a:defRPr/>
            </a:pPr>
            <a:r>
              <a:rPr lang="fr-FR">
                <a:cs typeface="+mn-cs"/>
              </a:rPr>
              <a:t>Radiodiffusion stéréophonique, télédiffusion, téléphonie, …</a:t>
            </a:r>
            <a:endParaRPr lang="fr-FR">
              <a:solidFill>
                <a:srgbClr val="FF3300"/>
              </a:solidFill>
              <a:cs typeface="+mn-cs"/>
              <a:sym typeface="Wingdings" charset="0"/>
            </a:endParaRPr>
          </a:p>
        </p:txBody>
      </p:sp>
      <p:sp>
        <p:nvSpPr>
          <p:cNvPr id="62470" name="Text Box 6"/>
          <p:cNvSpPr txBox="1">
            <a:spLocks noChangeArrowheads="1"/>
          </p:cNvSpPr>
          <p:nvPr/>
        </p:nvSpPr>
        <p:spPr bwMode="auto">
          <a:xfrm>
            <a:off x="179388" y="4318000"/>
            <a:ext cx="87090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b="1">
                <a:cs typeface="+mn-cs"/>
              </a:rPr>
              <a:t>Modulation de phase:</a:t>
            </a:r>
          </a:p>
          <a:p>
            <a:pPr lvl="1">
              <a:defRPr/>
            </a:pPr>
            <a:r>
              <a:rPr lang="fr-FR">
                <a:cs typeface="+mn-cs"/>
              </a:rPr>
              <a:t>Transport des signaux numériques sur les circuits téléphoniques, faisceaux Hertziens (2GHz/370MHz), liaisons satellites,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quarter" idx="10"/>
          </p:nvPr>
        </p:nvSpPr>
        <p:spPr/>
        <p:txBody>
          <a:bodyPr/>
          <a:lstStyle/>
          <a:p>
            <a:pPr>
              <a:defRPr/>
            </a:pPr>
            <a:r>
              <a:rPr lang="fr-FR"/>
              <a:t>© </a:t>
            </a:r>
            <a:fld id="{0607076D-7DBB-D04B-986C-445E040B5458}" type="datetime1">
              <a:rPr lang="en-US" smtClean="0"/>
              <a:pPr>
                <a:defRPr/>
              </a:pPr>
              <a:t>23/03/17</a:t>
            </a:fld>
            <a:r>
              <a:rPr lang="fr-FR" smtClean="0"/>
              <a:t>,</a:t>
            </a:r>
            <a:endParaRPr lang="fr-FR"/>
          </a:p>
        </p:txBody>
      </p:sp>
      <p:sp>
        <p:nvSpPr>
          <p:cNvPr id="15"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6" name="Slide Number Placeholder 4"/>
          <p:cNvSpPr>
            <a:spLocks noGrp="1"/>
          </p:cNvSpPr>
          <p:nvPr>
            <p:ph type="sldNum" sz="quarter" idx="12"/>
          </p:nvPr>
        </p:nvSpPr>
        <p:spPr/>
        <p:txBody>
          <a:bodyPr/>
          <a:lstStyle/>
          <a:p>
            <a:pPr>
              <a:defRPr/>
            </a:pPr>
            <a:fld id="{2CE26179-A34E-9243-8BBD-298EBD77C5FD}" type="slidenum">
              <a:rPr lang="fr-FR"/>
              <a:pPr>
                <a:defRPr/>
              </a:pPr>
              <a:t>59</a:t>
            </a:fld>
            <a:endParaRPr lang="fr-FR"/>
          </a:p>
        </p:txBody>
      </p:sp>
      <p:sp>
        <p:nvSpPr>
          <p:cNvPr id="6349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Transmissions numériques</a:t>
            </a:r>
          </a:p>
        </p:txBody>
      </p:sp>
      <p:sp>
        <p:nvSpPr>
          <p:cNvPr id="63491" name="Text Box 3"/>
          <p:cNvSpPr txBox="1">
            <a:spLocks noChangeArrowheads="1"/>
          </p:cNvSpPr>
          <p:nvPr/>
        </p:nvSpPr>
        <p:spPr bwMode="auto">
          <a:xfrm>
            <a:off x="179388" y="1079500"/>
            <a:ext cx="8709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defRPr/>
            </a:pPr>
            <a:r>
              <a:rPr lang="fr-FR">
                <a:cs typeface="+mn-cs"/>
              </a:rPr>
              <a:t>Appelées aussi </a:t>
            </a:r>
            <a:r>
              <a:rPr lang="fr-FR" i="1">
                <a:effectLst>
                  <a:outerShdw blurRad="38100" dist="38100" dir="2700000" algn="tl">
                    <a:srgbClr val="DDDDDD"/>
                  </a:outerShdw>
                </a:effectLst>
                <a:cs typeface="+mn-cs"/>
              </a:rPr>
              <a:t>Transmissions Bande de Base</a:t>
            </a:r>
          </a:p>
        </p:txBody>
      </p:sp>
      <p:sp>
        <p:nvSpPr>
          <p:cNvPr id="63492" name="Text Box 4"/>
          <p:cNvSpPr txBox="1">
            <a:spLocks noChangeArrowheads="1"/>
          </p:cNvSpPr>
          <p:nvPr/>
        </p:nvSpPr>
        <p:spPr bwMode="auto">
          <a:xfrm>
            <a:off x="179388" y="1762125"/>
            <a:ext cx="87090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Un signal en </a:t>
            </a:r>
            <a:r>
              <a:rPr lang="fr-FR" i="1">
                <a:cs typeface="+mn-cs"/>
              </a:rPr>
              <a:t>Bande de Base</a:t>
            </a:r>
            <a:r>
              <a:rPr lang="fr-FR">
                <a:cs typeface="+mn-cs"/>
              </a:rPr>
              <a:t> ne subit pas de transposition en fréquence, l</a:t>
            </a:r>
            <a:r>
              <a:rPr lang="ja-JP" altLang="fr-FR">
                <a:latin typeface="Arial"/>
                <a:cs typeface="+mn-cs"/>
              </a:rPr>
              <a:t>’</a:t>
            </a:r>
            <a:r>
              <a:rPr lang="fr-FR">
                <a:cs typeface="+mn-cs"/>
              </a:rPr>
              <a:t>ETCD est un simple codeur (codeur bande de base), utilisable uniquement sur les supports n</a:t>
            </a:r>
            <a:r>
              <a:rPr lang="ja-JP" altLang="fr-FR">
                <a:latin typeface="Arial"/>
                <a:cs typeface="+mn-cs"/>
              </a:rPr>
              <a:t>’</a:t>
            </a:r>
            <a:r>
              <a:rPr lang="fr-FR">
                <a:cs typeface="+mn-cs"/>
              </a:rPr>
              <a:t>introduisant pas de décalage en fréquence.</a:t>
            </a:r>
          </a:p>
        </p:txBody>
      </p:sp>
      <p:sp>
        <p:nvSpPr>
          <p:cNvPr id="63493" name="Text Box 5"/>
          <p:cNvSpPr txBox="1">
            <a:spLocks noChangeArrowheads="1"/>
          </p:cNvSpPr>
          <p:nvPr/>
        </p:nvSpPr>
        <p:spPr bwMode="auto">
          <a:xfrm>
            <a:off x="179388" y="3489325"/>
            <a:ext cx="8709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Le signal en Bande de Base occupe toute la bande passante disponible</a:t>
            </a:r>
            <a:endParaRPr lang="fr-FR">
              <a:solidFill>
                <a:srgbClr val="FF3300"/>
              </a:solidFill>
              <a:cs typeface="+mn-cs"/>
              <a:sym typeface="Wingdings" charset="0"/>
            </a:endParaRPr>
          </a:p>
        </p:txBody>
      </p:sp>
      <p:sp>
        <p:nvSpPr>
          <p:cNvPr id="63494" name="Text Box 6"/>
          <p:cNvSpPr txBox="1">
            <a:spLocks noChangeArrowheads="1"/>
          </p:cNvSpPr>
          <p:nvPr/>
        </p:nvSpPr>
        <p:spPr bwMode="auto">
          <a:xfrm>
            <a:off x="179388" y="4173538"/>
            <a:ext cx="87090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Son avantage réside sur sa </a:t>
            </a:r>
            <a:r>
              <a:rPr lang="fr-FR">
                <a:solidFill>
                  <a:srgbClr val="FF3300"/>
                </a:solidFill>
                <a:cs typeface="+mn-cs"/>
              </a:rPr>
              <a:t>simplicité</a:t>
            </a:r>
            <a:r>
              <a:rPr lang="fr-FR">
                <a:cs typeface="+mn-cs"/>
              </a:rPr>
              <a:t> et son </a:t>
            </a:r>
            <a:r>
              <a:rPr lang="fr-FR">
                <a:solidFill>
                  <a:srgbClr val="FF3300"/>
                </a:solidFill>
                <a:cs typeface="+mn-cs"/>
              </a:rPr>
              <a:t>faible coût</a:t>
            </a:r>
            <a:r>
              <a:rPr lang="fr-FR">
                <a:cs typeface="+mn-cs"/>
              </a:rPr>
              <a:t> (pas de phase de modulation démodulation)</a:t>
            </a:r>
          </a:p>
        </p:txBody>
      </p:sp>
      <p:sp>
        <p:nvSpPr>
          <p:cNvPr id="63495" name="Rectangle 7"/>
          <p:cNvSpPr>
            <a:spLocks noChangeArrowheads="1"/>
          </p:cNvSpPr>
          <p:nvPr/>
        </p:nvSpPr>
        <p:spPr bwMode="auto">
          <a:xfrm>
            <a:off x="685800" y="5295900"/>
            <a:ext cx="1763713" cy="479425"/>
          </a:xfrm>
          <a:prstGeom prst="rect">
            <a:avLst/>
          </a:prstGeom>
          <a:solidFill>
            <a:srgbClr val="DDDDDD"/>
          </a:solidFill>
          <a:ln w="9525">
            <a:solidFill>
              <a:schemeClr val="tx1"/>
            </a:solidFill>
            <a:miter lim="800000"/>
            <a:headEnd/>
            <a:tailEnd/>
          </a:ln>
          <a:effectLst>
            <a:outerShdw blurRad="63500" dist="107763" dir="13500000" algn="ctr" rotWithShape="0">
              <a:schemeClr val="bg2">
                <a:alpha val="74998"/>
              </a:schemeClr>
            </a:outerShdw>
          </a:effectLst>
        </p:spPr>
        <p:txBody>
          <a:bodyPr lIns="43200" tIns="21600" rIns="43200" bIns="21600" anchor="ctr"/>
          <a:lstStyle/>
          <a:p>
            <a:pPr algn="ctr">
              <a:defRPr/>
            </a:pPr>
            <a:r>
              <a:rPr lang="fr-FR" sz="1400">
                <a:cs typeface="+mn-cs"/>
              </a:rPr>
              <a:t>Suite de symboles binaires de durée </a:t>
            </a:r>
            <a:r>
              <a:rPr lang="fr-FR" sz="1400" b="1" i="1">
                <a:cs typeface="+mn-cs"/>
              </a:rPr>
              <a:t>T</a:t>
            </a:r>
          </a:p>
        </p:txBody>
      </p:sp>
      <p:sp>
        <p:nvSpPr>
          <p:cNvPr id="63496" name="Rectangle 8"/>
          <p:cNvSpPr>
            <a:spLocks noChangeArrowheads="1"/>
          </p:cNvSpPr>
          <p:nvPr/>
        </p:nvSpPr>
        <p:spPr bwMode="auto">
          <a:xfrm>
            <a:off x="6172200" y="5295900"/>
            <a:ext cx="1763713" cy="479425"/>
          </a:xfrm>
          <a:prstGeom prst="rect">
            <a:avLst/>
          </a:prstGeom>
          <a:solidFill>
            <a:srgbClr val="DDDDDD"/>
          </a:solidFill>
          <a:ln w="9525">
            <a:solidFill>
              <a:schemeClr val="tx1"/>
            </a:solidFill>
            <a:miter lim="800000"/>
            <a:headEnd/>
            <a:tailEnd/>
          </a:ln>
          <a:effectLst>
            <a:outerShdw blurRad="63500" dist="107763" dir="13500000" algn="ctr" rotWithShape="0">
              <a:schemeClr val="bg2">
                <a:alpha val="74998"/>
              </a:schemeClr>
            </a:outerShdw>
          </a:effectLst>
        </p:spPr>
        <p:txBody>
          <a:bodyPr lIns="43200" tIns="21600" rIns="43200" bIns="21600" anchor="ctr"/>
          <a:lstStyle/>
          <a:p>
            <a:pPr algn="ctr">
              <a:defRPr/>
            </a:pPr>
            <a:r>
              <a:rPr lang="fr-FR" sz="1400">
                <a:cs typeface="+mn-cs"/>
              </a:rPr>
              <a:t>Suite de symboles transformés de durée </a:t>
            </a:r>
            <a:r>
              <a:rPr lang="fr-FR" sz="1400" b="1" i="1">
                <a:cs typeface="+mn-cs"/>
                <a:sym typeface="Symbol" charset="0"/>
              </a:rPr>
              <a:t></a:t>
            </a:r>
            <a:endParaRPr lang="fr-FR" sz="1400" b="1" i="1">
              <a:cs typeface="+mn-cs"/>
            </a:endParaRPr>
          </a:p>
        </p:txBody>
      </p:sp>
      <p:sp>
        <p:nvSpPr>
          <p:cNvPr id="63497" name="Rectangle 9"/>
          <p:cNvSpPr>
            <a:spLocks noChangeArrowheads="1"/>
          </p:cNvSpPr>
          <p:nvPr/>
        </p:nvSpPr>
        <p:spPr bwMode="auto">
          <a:xfrm>
            <a:off x="3429000" y="5295900"/>
            <a:ext cx="1763713" cy="479425"/>
          </a:xfrm>
          <a:prstGeom prst="rect">
            <a:avLst/>
          </a:prstGeom>
          <a:solidFill>
            <a:srgbClr val="DDDDDD"/>
          </a:solidFill>
          <a:ln w="9525">
            <a:solidFill>
              <a:schemeClr val="tx1"/>
            </a:solidFill>
            <a:miter lim="800000"/>
            <a:headEnd/>
            <a:tailEnd/>
          </a:ln>
          <a:effectLst>
            <a:outerShdw blurRad="63500" dist="107763" dir="13500000" algn="ctr" rotWithShape="0">
              <a:schemeClr val="bg2">
                <a:alpha val="74998"/>
              </a:schemeClr>
            </a:outerShdw>
          </a:effectLst>
        </p:spPr>
        <p:txBody>
          <a:bodyPr lIns="43200" tIns="21600" rIns="43200" bIns="21600" anchor="ctr"/>
          <a:lstStyle/>
          <a:p>
            <a:pPr algn="ctr">
              <a:defRPr/>
            </a:pPr>
            <a:r>
              <a:rPr lang="fr-FR" sz="1400">
                <a:cs typeface="+mn-cs"/>
              </a:rPr>
              <a:t>Codeur </a:t>
            </a:r>
            <a:r>
              <a:rPr lang="fr-FR" sz="1400" b="1" i="1">
                <a:cs typeface="+mn-cs"/>
              </a:rPr>
              <a:t>Bande de Base</a:t>
            </a:r>
          </a:p>
        </p:txBody>
      </p:sp>
      <p:sp>
        <p:nvSpPr>
          <p:cNvPr id="63498" name="Text Box 10"/>
          <p:cNvSpPr txBox="1">
            <a:spLocks noChangeArrowheads="1"/>
          </p:cNvSpPr>
          <p:nvPr/>
        </p:nvSpPr>
        <p:spPr bwMode="auto">
          <a:xfrm>
            <a:off x="3627438" y="5791200"/>
            <a:ext cx="1366837"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lstStyle/>
          <a:p>
            <a:pPr algn="ctr">
              <a:defRPr/>
            </a:pPr>
            <a:r>
              <a:rPr lang="fr-FR" sz="1200" b="1">
                <a:solidFill>
                  <a:srgbClr val="FF3300"/>
                </a:solidFill>
                <a:cs typeface="+mn-cs"/>
              </a:rPr>
              <a:t>Fonction de codage</a:t>
            </a:r>
          </a:p>
        </p:txBody>
      </p:sp>
      <p:cxnSp>
        <p:nvCxnSpPr>
          <p:cNvPr id="63499" name="AutoShape 11"/>
          <p:cNvCxnSpPr>
            <a:cxnSpLocks noChangeShapeType="1"/>
            <a:stCxn id="63495" idx="3"/>
            <a:endCxn id="63497" idx="1"/>
          </p:cNvCxnSpPr>
          <p:nvPr/>
        </p:nvCxnSpPr>
        <p:spPr bwMode="auto">
          <a:xfrm>
            <a:off x="2449513" y="5535613"/>
            <a:ext cx="9794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500" name="AutoShape 12"/>
          <p:cNvCxnSpPr>
            <a:cxnSpLocks noChangeShapeType="1"/>
            <a:stCxn id="63497" idx="3"/>
            <a:endCxn id="63496" idx="1"/>
          </p:cNvCxnSpPr>
          <p:nvPr/>
        </p:nvCxnSpPr>
        <p:spPr bwMode="auto">
          <a:xfrm>
            <a:off x="5192713" y="5535613"/>
            <a:ext cx="9794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3501" name="Text Box 13"/>
          <p:cNvSpPr txBox="1">
            <a:spLocks noChangeArrowheads="1"/>
          </p:cNvSpPr>
          <p:nvPr/>
        </p:nvSpPr>
        <p:spPr bwMode="auto">
          <a:xfrm>
            <a:off x="2209800" y="6159500"/>
            <a:ext cx="43434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a:defRPr/>
            </a:pPr>
            <a:r>
              <a:rPr lang="fr-FR" sz="1200" b="1">
                <a:cs typeface="+mn-cs"/>
              </a:rPr>
              <a:t>La suite des symboles transformés appartient à un alphabet fini:</a:t>
            </a:r>
            <a:r>
              <a:rPr lang="fr-FR" sz="1200" b="1">
                <a:solidFill>
                  <a:srgbClr val="FF3300"/>
                </a:solidFill>
                <a:cs typeface="+mn-cs"/>
              </a:rPr>
              <a:t> </a:t>
            </a:r>
            <a:r>
              <a:rPr lang="fr-FR" sz="1200" b="1">
                <a:solidFill>
                  <a:schemeClr val="accent2"/>
                </a:solidFill>
                <a:cs typeface="+mn-cs"/>
                <a:sym typeface="Symbol" charset="0"/>
              </a:rPr>
              <a:t> = n x T</a:t>
            </a:r>
            <a:r>
              <a:rPr lang="fr-FR" sz="1200" b="1">
                <a:cs typeface="+mn-cs"/>
                <a:sym typeface="Symbol" charset="0"/>
              </a:rPr>
              <a:t>,  </a:t>
            </a:r>
            <a:r>
              <a:rPr lang="fr-FR" sz="1200" b="1">
                <a:solidFill>
                  <a:schemeClr val="accent2"/>
                </a:solidFill>
                <a:cs typeface="+mn-cs"/>
                <a:sym typeface="Symbol" charset="0"/>
              </a:rPr>
              <a:t>(n  N, n &gt; 0)</a:t>
            </a:r>
            <a:endParaRPr lang="fr-FR" sz="1200" b="1">
              <a:solidFill>
                <a:schemeClr val="accent2"/>
              </a:solidFill>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2"/>
          <p:cNvSpPr>
            <a:spLocks noGrp="1"/>
          </p:cNvSpPr>
          <p:nvPr>
            <p:ph type="dt" sz="quarter" idx="10"/>
          </p:nvPr>
        </p:nvSpPr>
        <p:spPr/>
        <p:txBody>
          <a:bodyPr/>
          <a:lstStyle/>
          <a:p>
            <a:pPr>
              <a:defRPr/>
            </a:pPr>
            <a:r>
              <a:rPr lang="fr-FR"/>
              <a:t>© </a:t>
            </a:r>
            <a:fld id="{5F792B17-0F31-7D47-AC3D-77E9948D0DE8}" type="datetime1">
              <a:rPr lang="en-US" smtClean="0"/>
              <a:pPr>
                <a:defRPr/>
              </a:pPr>
              <a:t>23/03/17</a:t>
            </a:fld>
            <a:r>
              <a:rPr lang="fr-FR" smtClean="0"/>
              <a:t>,</a:t>
            </a:r>
            <a:endParaRPr lang="fr-FR"/>
          </a:p>
        </p:txBody>
      </p:sp>
      <p:sp>
        <p:nvSpPr>
          <p:cNvPr id="41"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42" name="Slide Number Placeholder 4"/>
          <p:cNvSpPr>
            <a:spLocks noGrp="1"/>
          </p:cNvSpPr>
          <p:nvPr>
            <p:ph type="sldNum" sz="quarter" idx="12"/>
          </p:nvPr>
        </p:nvSpPr>
        <p:spPr/>
        <p:txBody>
          <a:bodyPr/>
          <a:lstStyle/>
          <a:p>
            <a:pPr>
              <a:defRPr/>
            </a:pPr>
            <a:fld id="{53100773-C756-C74D-A1B2-6380ED7B4F73}" type="slidenum">
              <a:rPr lang="fr-FR"/>
              <a:pPr>
                <a:defRPr/>
              </a:pPr>
              <a:t>6</a:t>
            </a:fld>
            <a:endParaRPr lang="fr-FR"/>
          </a:p>
        </p:txBody>
      </p:sp>
      <p:sp>
        <p:nvSpPr>
          <p:cNvPr id="6146" name="Line 2"/>
          <p:cNvSpPr>
            <a:spLocks noChangeShapeType="1"/>
          </p:cNvSpPr>
          <p:nvPr/>
        </p:nvSpPr>
        <p:spPr bwMode="auto">
          <a:xfrm>
            <a:off x="5757863" y="1798638"/>
            <a:ext cx="0" cy="12588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6147" name="Line 3"/>
          <p:cNvSpPr>
            <a:spLocks noChangeShapeType="1"/>
          </p:cNvSpPr>
          <p:nvPr/>
        </p:nvSpPr>
        <p:spPr bwMode="auto">
          <a:xfrm>
            <a:off x="2949575" y="1798638"/>
            <a:ext cx="0" cy="12588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6148" name="Rectangle 4"/>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de Données</a:t>
            </a:r>
            <a:endParaRPr lang="fr-FR" sz="4000" b="1" smtClean="0">
              <a:solidFill>
                <a:schemeClr val="tx1"/>
              </a:solidFill>
              <a:cs typeface="+mj-cs"/>
            </a:endParaRPr>
          </a:p>
        </p:txBody>
      </p:sp>
      <p:sp>
        <p:nvSpPr>
          <p:cNvPr id="6149" name="Text Box 5"/>
          <p:cNvSpPr txBox="1">
            <a:spLocks noChangeAspect="1" noChangeArrowheads="1"/>
          </p:cNvSpPr>
          <p:nvPr/>
        </p:nvSpPr>
        <p:spPr bwMode="auto">
          <a:xfrm>
            <a:off x="1079500" y="4318000"/>
            <a:ext cx="416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0" hangingPunct="0">
              <a:defRPr/>
            </a:pPr>
            <a:r>
              <a:rPr lang="fr-FR" sz="1800">
                <a:cs typeface="+mn-cs"/>
              </a:rPr>
              <a:t>C.A. </a:t>
            </a:r>
            <a:r>
              <a:rPr lang="fr-FR" sz="1800" b="1">
                <a:effectLst>
                  <a:outerShdw blurRad="38100" dist="38100" dir="2700000" algn="tl">
                    <a:srgbClr val="DDDDDD"/>
                  </a:outerShdw>
                </a:effectLst>
                <a:cs typeface="+mn-cs"/>
                <a:sym typeface="Symbol" charset="0"/>
              </a:rPr>
              <a:t></a:t>
            </a:r>
            <a:r>
              <a:rPr lang="fr-FR" sz="1800">
                <a:cs typeface="+mn-cs"/>
                <a:sym typeface="Symbol" charset="0"/>
              </a:rPr>
              <a:t> </a:t>
            </a:r>
            <a:r>
              <a:rPr lang="fr-FR" sz="1800" b="1">
                <a:cs typeface="+mn-cs"/>
                <a:sym typeface="Symbol" charset="0"/>
              </a:rPr>
              <a:t>C</a:t>
            </a:r>
            <a:r>
              <a:rPr lang="fr-FR" sz="1800">
                <a:cs typeface="+mn-cs"/>
                <a:sym typeface="Symbol" charset="0"/>
              </a:rPr>
              <a:t>ommande d</a:t>
            </a:r>
            <a:r>
              <a:rPr lang="ja-JP" altLang="fr-FR" sz="1800">
                <a:latin typeface="Arial"/>
                <a:cs typeface="+mn-cs"/>
                <a:sym typeface="Symbol" charset="0"/>
              </a:rPr>
              <a:t>’</a:t>
            </a:r>
            <a:r>
              <a:rPr lang="fr-FR" sz="1800" b="1">
                <a:cs typeface="+mn-cs"/>
                <a:sym typeface="Symbol" charset="0"/>
              </a:rPr>
              <a:t>A</a:t>
            </a:r>
            <a:r>
              <a:rPr lang="fr-FR" sz="1800">
                <a:cs typeface="+mn-cs"/>
                <a:sym typeface="Symbol" charset="0"/>
              </a:rPr>
              <a:t>ppareils</a:t>
            </a:r>
            <a:endParaRPr lang="fr-FR" sz="1800">
              <a:cs typeface="+mn-cs"/>
            </a:endParaRPr>
          </a:p>
        </p:txBody>
      </p:sp>
      <p:sp>
        <p:nvSpPr>
          <p:cNvPr id="6150" name="Text Box 6"/>
          <p:cNvSpPr txBox="1">
            <a:spLocks noChangeAspect="1" noChangeArrowheads="1"/>
          </p:cNvSpPr>
          <p:nvPr/>
        </p:nvSpPr>
        <p:spPr bwMode="auto">
          <a:xfrm>
            <a:off x="1079500" y="4857750"/>
            <a:ext cx="416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0" hangingPunct="0">
              <a:defRPr/>
            </a:pPr>
            <a:r>
              <a:rPr lang="fr-FR" sz="1800">
                <a:cs typeface="+mn-cs"/>
              </a:rPr>
              <a:t>C.L. </a:t>
            </a:r>
            <a:r>
              <a:rPr lang="fr-FR" sz="1800" b="1">
                <a:effectLst>
                  <a:outerShdw blurRad="38100" dist="38100" dir="2700000" algn="tl">
                    <a:srgbClr val="DDDDDD"/>
                  </a:outerShdw>
                </a:effectLst>
                <a:cs typeface="+mn-cs"/>
                <a:sym typeface="Symbol" charset="0"/>
              </a:rPr>
              <a:t></a:t>
            </a:r>
            <a:r>
              <a:rPr lang="fr-FR" sz="1800">
                <a:cs typeface="+mn-cs"/>
                <a:sym typeface="Symbol" charset="0"/>
              </a:rPr>
              <a:t> </a:t>
            </a:r>
            <a:r>
              <a:rPr lang="fr-FR" sz="1800" b="1">
                <a:cs typeface="+mn-cs"/>
                <a:sym typeface="Symbol" charset="0"/>
              </a:rPr>
              <a:t>C</a:t>
            </a:r>
            <a:r>
              <a:rPr lang="fr-FR" sz="1800">
                <a:cs typeface="+mn-cs"/>
                <a:sym typeface="Symbol" charset="0"/>
              </a:rPr>
              <a:t>ommande de </a:t>
            </a:r>
            <a:r>
              <a:rPr lang="fr-FR" sz="1800" b="1">
                <a:cs typeface="+mn-cs"/>
                <a:sym typeface="Symbol" charset="0"/>
              </a:rPr>
              <a:t>L</a:t>
            </a:r>
            <a:r>
              <a:rPr lang="fr-FR" sz="1800">
                <a:cs typeface="+mn-cs"/>
                <a:sym typeface="Symbol" charset="0"/>
              </a:rPr>
              <a:t>iaison</a:t>
            </a:r>
            <a:endParaRPr lang="fr-FR" sz="1800">
              <a:cs typeface="+mn-cs"/>
            </a:endParaRPr>
          </a:p>
        </p:txBody>
      </p:sp>
      <p:sp>
        <p:nvSpPr>
          <p:cNvPr id="6151" name="Rectangle 7"/>
          <p:cNvSpPr>
            <a:spLocks noChangeAspect="1" noChangeArrowheads="1"/>
          </p:cNvSpPr>
          <p:nvPr/>
        </p:nvSpPr>
        <p:spPr bwMode="auto">
          <a:xfrm>
            <a:off x="1143000" y="1798638"/>
            <a:ext cx="900113" cy="900112"/>
          </a:xfrm>
          <a:prstGeom prst="rect">
            <a:avLst/>
          </a:prstGeom>
          <a:solidFill>
            <a:srgbClr val="C0C0C0"/>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defRPr/>
            </a:pPr>
            <a:r>
              <a:rPr lang="fr-FR" sz="2000">
                <a:cs typeface="+mn-cs"/>
              </a:rPr>
              <a:t>CA</a:t>
            </a:r>
          </a:p>
        </p:txBody>
      </p:sp>
      <p:sp>
        <p:nvSpPr>
          <p:cNvPr id="6152" name="Rectangle 8"/>
          <p:cNvSpPr>
            <a:spLocks noChangeAspect="1" noChangeArrowheads="1"/>
          </p:cNvSpPr>
          <p:nvPr/>
        </p:nvSpPr>
        <p:spPr bwMode="auto">
          <a:xfrm>
            <a:off x="2043113" y="1798638"/>
            <a:ext cx="900112" cy="900112"/>
          </a:xfrm>
          <a:prstGeom prst="rect">
            <a:avLst/>
          </a:prstGeom>
          <a:solidFill>
            <a:srgbClr val="B2B2B2"/>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B2B2B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defRPr/>
            </a:pPr>
            <a:r>
              <a:rPr lang="fr-FR" sz="2000">
                <a:cs typeface="+mn-cs"/>
              </a:rPr>
              <a:t>CL</a:t>
            </a:r>
          </a:p>
        </p:txBody>
      </p:sp>
      <p:sp>
        <p:nvSpPr>
          <p:cNvPr id="6153" name="Line 9"/>
          <p:cNvSpPr>
            <a:spLocks noChangeShapeType="1"/>
          </p:cNvSpPr>
          <p:nvPr/>
        </p:nvSpPr>
        <p:spPr bwMode="auto">
          <a:xfrm>
            <a:off x="2043113" y="1798638"/>
            <a:ext cx="0" cy="16732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6154" name="AutoShape 10"/>
          <p:cNvSpPr>
            <a:spLocks noChangeAspect="1" noChangeArrowheads="1"/>
          </p:cNvSpPr>
          <p:nvPr/>
        </p:nvSpPr>
        <p:spPr bwMode="auto">
          <a:xfrm>
            <a:off x="314325" y="1349375"/>
            <a:ext cx="360363" cy="360363"/>
          </a:xfrm>
          <a:prstGeom prst="flowChartConnector">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55" name="Text Box 11"/>
          <p:cNvSpPr txBox="1">
            <a:spLocks noChangeArrowheads="1"/>
          </p:cNvSpPr>
          <p:nvPr/>
        </p:nvSpPr>
        <p:spPr bwMode="auto">
          <a:xfrm>
            <a:off x="304800" y="1392238"/>
            <a:ext cx="379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800" b="1">
                <a:cs typeface="+mn-cs"/>
              </a:rPr>
              <a:t>a</a:t>
            </a:r>
            <a:r>
              <a:rPr lang="fr-FR" sz="1800" b="1" baseline="-25000">
                <a:cs typeface="+mn-cs"/>
              </a:rPr>
              <a:t>1</a:t>
            </a:r>
          </a:p>
        </p:txBody>
      </p:sp>
      <p:cxnSp>
        <p:nvCxnSpPr>
          <p:cNvPr id="6156" name="AutoShape 12"/>
          <p:cNvCxnSpPr>
            <a:cxnSpLocks noChangeShapeType="1"/>
            <a:stCxn id="6155" idx="3"/>
            <a:endCxn id="6151" idx="1"/>
          </p:cNvCxnSpPr>
          <p:nvPr/>
        </p:nvCxnSpPr>
        <p:spPr bwMode="auto">
          <a:xfrm>
            <a:off x="684213" y="1530350"/>
            <a:ext cx="458787" cy="719138"/>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57" name="AutoShape 13"/>
          <p:cNvSpPr>
            <a:spLocks noChangeAspect="1" noChangeArrowheads="1"/>
          </p:cNvSpPr>
          <p:nvPr/>
        </p:nvSpPr>
        <p:spPr bwMode="auto">
          <a:xfrm>
            <a:off x="312738" y="2068513"/>
            <a:ext cx="360362" cy="360362"/>
          </a:xfrm>
          <a:prstGeom prst="flowChartConnector">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58" name="Text Box 14"/>
          <p:cNvSpPr txBox="1">
            <a:spLocks noChangeArrowheads="1"/>
          </p:cNvSpPr>
          <p:nvPr/>
        </p:nvSpPr>
        <p:spPr bwMode="auto">
          <a:xfrm>
            <a:off x="304800" y="2111375"/>
            <a:ext cx="379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800" b="1">
                <a:cs typeface="+mn-cs"/>
              </a:rPr>
              <a:t>a</a:t>
            </a:r>
            <a:r>
              <a:rPr lang="fr-FR" sz="1800" b="1" baseline="-25000">
                <a:cs typeface="+mn-cs"/>
              </a:rPr>
              <a:t>2</a:t>
            </a:r>
          </a:p>
        </p:txBody>
      </p:sp>
      <p:sp>
        <p:nvSpPr>
          <p:cNvPr id="6159" name="AutoShape 15"/>
          <p:cNvSpPr>
            <a:spLocks noChangeAspect="1" noChangeArrowheads="1"/>
          </p:cNvSpPr>
          <p:nvPr/>
        </p:nvSpPr>
        <p:spPr bwMode="auto">
          <a:xfrm>
            <a:off x="314325" y="2751138"/>
            <a:ext cx="360363" cy="360362"/>
          </a:xfrm>
          <a:prstGeom prst="flowChartConnector">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60" name="Text Box 16"/>
          <p:cNvSpPr txBox="1">
            <a:spLocks noChangeArrowheads="1"/>
          </p:cNvSpPr>
          <p:nvPr/>
        </p:nvSpPr>
        <p:spPr bwMode="auto">
          <a:xfrm>
            <a:off x="304800" y="2792413"/>
            <a:ext cx="379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800" b="1">
                <a:cs typeface="+mn-cs"/>
              </a:rPr>
              <a:t>a</a:t>
            </a:r>
            <a:r>
              <a:rPr lang="fr-FR" sz="1800" b="1" baseline="-25000">
                <a:cs typeface="+mn-cs"/>
              </a:rPr>
              <a:t>3</a:t>
            </a:r>
          </a:p>
        </p:txBody>
      </p:sp>
      <p:cxnSp>
        <p:nvCxnSpPr>
          <p:cNvPr id="6161" name="AutoShape 17"/>
          <p:cNvCxnSpPr>
            <a:cxnSpLocks noChangeShapeType="1"/>
            <a:stCxn id="6158" idx="3"/>
            <a:endCxn id="6151" idx="1"/>
          </p:cNvCxnSpPr>
          <p:nvPr/>
        </p:nvCxnSpPr>
        <p:spPr bwMode="auto">
          <a:xfrm>
            <a:off x="684213" y="2249488"/>
            <a:ext cx="458787"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62" name="AutoShape 18"/>
          <p:cNvCxnSpPr>
            <a:cxnSpLocks noChangeShapeType="1"/>
            <a:stCxn id="6160" idx="3"/>
            <a:endCxn id="6151" idx="1"/>
          </p:cNvCxnSpPr>
          <p:nvPr/>
        </p:nvCxnSpPr>
        <p:spPr bwMode="auto">
          <a:xfrm flipV="1">
            <a:off x="684213" y="2249488"/>
            <a:ext cx="458787" cy="681037"/>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63" name="Rectangle 19"/>
          <p:cNvSpPr>
            <a:spLocks noChangeAspect="1" noChangeArrowheads="1"/>
          </p:cNvSpPr>
          <p:nvPr/>
        </p:nvSpPr>
        <p:spPr bwMode="auto">
          <a:xfrm>
            <a:off x="5757863" y="1798638"/>
            <a:ext cx="900112" cy="900112"/>
          </a:xfrm>
          <a:prstGeom prst="rect">
            <a:avLst/>
          </a:prstGeom>
          <a:solidFill>
            <a:srgbClr val="B2B2B2"/>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B2B2B2"/>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defRPr/>
            </a:pPr>
            <a:r>
              <a:rPr lang="fr-FR" sz="2000">
                <a:cs typeface="+mn-cs"/>
              </a:rPr>
              <a:t>CL</a:t>
            </a:r>
          </a:p>
        </p:txBody>
      </p:sp>
      <p:sp>
        <p:nvSpPr>
          <p:cNvPr id="6164" name="Rectangle 20"/>
          <p:cNvSpPr>
            <a:spLocks noChangeAspect="1" noChangeArrowheads="1"/>
          </p:cNvSpPr>
          <p:nvPr/>
        </p:nvSpPr>
        <p:spPr bwMode="auto">
          <a:xfrm>
            <a:off x="6656388" y="1798638"/>
            <a:ext cx="900112" cy="900112"/>
          </a:xfrm>
          <a:prstGeom prst="rect">
            <a:avLst/>
          </a:prstGeom>
          <a:solidFill>
            <a:srgbClr val="C0C0C0"/>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defRPr/>
            </a:pPr>
            <a:r>
              <a:rPr lang="fr-FR" sz="2000">
                <a:cs typeface="+mn-cs"/>
              </a:rPr>
              <a:t>CA</a:t>
            </a:r>
          </a:p>
        </p:txBody>
      </p:sp>
      <p:sp>
        <p:nvSpPr>
          <p:cNvPr id="6165" name="Line 21"/>
          <p:cNvSpPr>
            <a:spLocks noChangeShapeType="1"/>
          </p:cNvSpPr>
          <p:nvPr/>
        </p:nvSpPr>
        <p:spPr bwMode="auto">
          <a:xfrm>
            <a:off x="6656388" y="1798638"/>
            <a:ext cx="0" cy="16732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6166" name="AutoShape 22"/>
          <p:cNvSpPr>
            <a:spLocks noChangeAspect="1" noChangeArrowheads="1"/>
          </p:cNvSpPr>
          <p:nvPr/>
        </p:nvSpPr>
        <p:spPr bwMode="auto">
          <a:xfrm>
            <a:off x="8316913" y="1349375"/>
            <a:ext cx="360362" cy="360363"/>
          </a:xfrm>
          <a:prstGeom prst="flowChartConnector">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67" name="Text Box 23"/>
          <p:cNvSpPr txBox="1">
            <a:spLocks noChangeArrowheads="1"/>
          </p:cNvSpPr>
          <p:nvPr/>
        </p:nvSpPr>
        <p:spPr bwMode="auto">
          <a:xfrm>
            <a:off x="8307388" y="1392238"/>
            <a:ext cx="379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800" b="1">
                <a:cs typeface="+mn-cs"/>
              </a:rPr>
              <a:t>b</a:t>
            </a:r>
            <a:r>
              <a:rPr lang="fr-FR" sz="1800" b="1" baseline="-25000">
                <a:cs typeface="+mn-cs"/>
              </a:rPr>
              <a:t>1</a:t>
            </a:r>
          </a:p>
        </p:txBody>
      </p:sp>
      <p:sp>
        <p:nvSpPr>
          <p:cNvPr id="6168" name="AutoShape 24"/>
          <p:cNvSpPr>
            <a:spLocks noChangeAspect="1" noChangeArrowheads="1"/>
          </p:cNvSpPr>
          <p:nvPr/>
        </p:nvSpPr>
        <p:spPr bwMode="auto">
          <a:xfrm>
            <a:off x="8315325" y="2068513"/>
            <a:ext cx="360363" cy="360362"/>
          </a:xfrm>
          <a:prstGeom prst="flowChartConnector">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69" name="Text Box 25"/>
          <p:cNvSpPr txBox="1">
            <a:spLocks noChangeArrowheads="1"/>
          </p:cNvSpPr>
          <p:nvPr/>
        </p:nvSpPr>
        <p:spPr bwMode="auto">
          <a:xfrm>
            <a:off x="8307388" y="2111375"/>
            <a:ext cx="3794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800" b="1">
                <a:cs typeface="+mn-cs"/>
              </a:rPr>
              <a:t>b</a:t>
            </a:r>
            <a:r>
              <a:rPr lang="fr-FR" sz="1800" b="1" baseline="-25000">
                <a:cs typeface="+mn-cs"/>
              </a:rPr>
              <a:t>2</a:t>
            </a:r>
          </a:p>
        </p:txBody>
      </p:sp>
      <p:sp>
        <p:nvSpPr>
          <p:cNvPr id="6170" name="AutoShape 26"/>
          <p:cNvSpPr>
            <a:spLocks noChangeAspect="1" noChangeArrowheads="1"/>
          </p:cNvSpPr>
          <p:nvPr/>
        </p:nvSpPr>
        <p:spPr bwMode="auto">
          <a:xfrm>
            <a:off x="8316913" y="2751138"/>
            <a:ext cx="360362" cy="360362"/>
          </a:xfrm>
          <a:prstGeom prst="flowChartConnector">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71" name="Text Box 27"/>
          <p:cNvSpPr txBox="1">
            <a:spLocks noChangeArrowheads="1"/>
          </p:cNvSpPr>
          <p:nvPr/>
        </p:nvSpPr>
        <p:spPr bwMode="auto">
          <a:xfrm>
            <a:off x="8307388" y="2794000"/>
            <a:ext cx="3794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800" b="1">
                <a:cs typeface="+mn-cs"/>
              </a:rPr>
              <a:t>b</a:t>
            </a:r>
            <a:r>
              <a:rPr lang="fr-FR" sz="1800" b="1" baseline="-25000">
                <a:cs typeface="+mn-cs"/>
              </a:rPr>
              <a:t>3</a:t>
            </a:r>
          </a:p>
        </p:txBody>
      </p:sp>
      <p:cxnSp>
        <p:nvCxnSpPr>
          <p:cNvPr id="6172" name="AutoShape 28"/>
          <p:cNvCxnSpPr>
            <a:cxnSpLocks noChangeShapeType="1"/>
            <a:stCxn id="6169" idx="1"/>
            <a:endCxn id="6164" idx="3"/>
          </p:cNvCxnSpPr>
          <p:nvPr/>
        </p:nvCxnSpPr>
        <p:spPr bwMode="auto">
          <a:xfrm flipH="1">
            <a:off x="7556500" y="2249488"/>
            <a:ext cx="750888"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73" name="AutoShape 29"/>
          <p:cNvCxnSpPr>
            <a:cxnSpLocks noChangeShapeType="1"/>
            <a:stCxn id="6164" idx="3"/>
            <a:endCxn id="6167" idx="1"/>
          </p:cNvCxnSpPr>
          <p:nvPr/>
        </p:nvCxnSpPr>
        <p:spPr bwMode="auto">
          <a:xfrm flipV="1">
            <a:off x="7556500" y="1530350"/>
            <a:ext cx="750888" cy="719138"/>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74" name="AutoShape 30"/>
          <p:cNvCxnSpPr>
            <a:cxnSpLocks noChangeShapeType="1"/>
            <a:stCxn id="6164" idx="3"/>
            <a:endCxn id="6171" idx="1"/>
          </p:cNvCxnSpPr>
          <p:nvPr/>
        </p:nvCxnSpPr>
        <p:spPr bwMode="auto">
          <a:xfrm>
            <a:off x="7556500" y="2249488"/>
            <a:ext cx="750888" cy="682625"/>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75" name="AutoShape 31"/>
          <p:cNvCxnSpPr>
            <a:cxnSpLocks noChangeShapeType="1"/>
            <a:stCxn id="6152" idx="3"/>
            <a:endCxn id="6163" idx="1"/>
          </p:cNvCxnSpPr>
          <p:nvPr/>
        </p:nvCxnSpPr>
        <p:spPr bwMode="auto">
          <a:xfrm>
            <a:off x="2943225" y="2249488"/>
            <a:ext cx="2814638"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76" name="Text Box 32"/>
          <p:cNvSpPr txBox="1">
            <a:spLocks noChangeArrowheads="1"/>
          </p:cNvSpPr>
          <p:nvPr/>
        </p:nvSpPr>
        <p:spPr bwMode="auto">
          <a:xfrm>
            <a:off x="3238500" y="2914650"/>
            <a:ext cx="2143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Circuit de Données</a:t>
            </a:r>
          </a:p>
        </p:txBody>
      </p:sp>
      <p:sp>
        <p:nvSpPr>
          <p:cNvPr id="6177" name="Text Box 33"/>
          <p:cNvSpPr txBox="1">
            <a:spLocks noChangeArrowheads="1"/>
          </p:cNvSpPr>
          <p:nvPr/>
        </p:nvSpPr>
        <p:spPr bwMode="auto">
          <a:xfrm>
            <a:off x="3238500" y="3309938"/>
            <a:ext cx="2143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Liaison de Données</a:t>
            </a:r>
          </a:p>
        </p:txBody>
      </p:sp>
      <p:cxnSp>
        <p:nvCxnSpPr>
          <p:cNvPr id="6178" name="AutoShape 34"/>
          <p:cNvCxnSpPr>
            <a:cxnSpLocks noChangeShapeType="1"/>
            <a:stCxn id="6176" idx="3"/>
            <a:endCxn id="6146" idx="1"/>
          </p:cNvCxnSpPr>
          <p:nvPr/>
        </p:nvCxnSpPr>
        <p:spPr bwMode="auto">
          <a:xfrm flipV="1">
            <a:off x="5381625" y="3057525"/>
            <a:ext cx="376238" cy="95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79" name="AutoShape 35"/>
          <p:cNvCxnSpPr>
            <a:cxnSpLocks noChangeShapeType="1"/>
            <a:stCxn id="6176" idx="1"/>
            <a:endCxn id="6147" idx="1"/>
          </p:cNvCxnSpPr>
          <p:nvPr/>
        </p:nvCxnSpPr>
        <p:spPr bwMode="auto">
          <a:xfrm flipH="1" flipV="1">
            <a:off x="2949575" y="3057525"/>
            <a:ext cx="288925" cy="95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80" name="AutoShape 36"/>
          <p:cNvCxnSpPr>
            <a:cxnSpLocks noChangeShapeType="1"/>
            <a:stCxn id="6177" idx="1"/>
            <a:endCxn id="6153" idx="1"/>
          </p:cNvCxnSpPr>
          <p:nvPr/>
        </p:nvCxnSpPr>
        <p:spPr bwMode="auto">
          <a:xfrm flipH="1">
            <a:off x="2043113" y="3462338"/>
            <a:ext cx="1195387" cy="95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81" name="AutoShape 37"/>
          <p:cNvCxnSpPr>
            <a:cxnSpLocks noChangeShapeType="1"/>
            <a:stCxn id="6177" idx="3"/>
            <a:endCxn id="6165" idx="1"/>
          </p:cNvCxnSpPr>
          <p:nvPr/>
        </p:nvCxnSpPr>
        <p:spPr bwMode="auto">
          <a:xfrm>
            <a:off x="5381625" y="3462338"/>
            <a:ext cx="1274763" cy="95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82" name="Text Box 38"/>
          <p:cNvSpPr txBox="1">
            <a:spLocks noChangeArrowheads="1"/>
          </p:cNvSpPr>
          <p:nvPr/>
        </p:nvSpPr>
        <p:spPr bwMode="auto">
          <a:xfrm>
            <a:off x="1905000" y="1143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b="1">
                <a:cs typeface="+mn-cs"/>
              </a:rPr>
              <a:t>A</a:t>
            </a:r>
          </a:p>
        </p:txBody>
      </p:sp>
      <p:sp>
        <p:nvSpPr>
          <p:cNvPr id="6183" name="Text Box 39"/>
          <p:cNvSpPr txBox="1">
            <a:spLocks noChangeArrowheads="1"/>
          </p:cNvSpPr>
          <p:nvPr/>
        </p:nvSpPr>
        <p:spPr bwMode="auto">
          <a:xfrm>
            <a:off x="6477000" y="1143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b="1">
                <a:cs typeface="+mn-cs"/>
              </a:rPr>
              <a:t>B</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37B5E2BF-A81A-2945-9A9E-08A9A70A2FF9}"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B241B430-6573-0E4B-A1FA-4577FF26B48B}" type="slidenum">
              <a:rPr lang="fr-FR"/>
              <a:pPr>
                <a:defRPr/>
              </a:pPr>
              <a:t>60</a:t>
            </a:fld>
            <a:endParaRPr lang="fr-FR"/>
          </a:p>
        </p:txBody>
      </p:sp>
      <p:sp>
        <p:nvSpPr>
          <p:cNvPr id="6451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Codage d</a:t>
            </a:r>
            <a:r>
              <a:rPr lang="ja-JP" altLang="fr-FR" sz="4000" smtClean="0">
                <a:latin typeface="Arial"/>
                <a:cs typeface="+mj-cs"/>
              </a:rPr>
              <a:t>’</a:t>
            </a:r>
            <a:r>
              <a:rPr lang="fr-FR" sz="4000" smtClean="0">
                <a:cs typeface="+mj-cs"/>
              </a:rPr>
              <a:t>un signal</a:t>
            </a:r>
          </a:p>
        </p:txBody>
      </p:sp>
      <p:sp>
        <p:nvSpPr>
          <p:cNvPr id="64515" name="Text Box 3"/>
          <p:cNvSpPr txBox="1">
            <a:spLocks noChangeArrowheads="1"/>
          </p:cNvSpPr>
          <p:nvPr/>
        </p:nvSpPr>
        <p:spPr bwMode="auto">
          <a:xfrm>
            <a:off x="179388" y="898525"/>
            <a:ext cx="87090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La transmission directe d</a:t>
            </a:r>
            <a:r>
              <a:rPr lang="ja-JP" altLang="fr-FR">
                <a:latin typeface="Arial"/>
                <a:cs typeface="+mn-cs"/>
              </a:rPr>
              <a:t>’</a:t>
            </a:r>
            <a:r>
              <a:rPr lang="fr-FR">
                <a:cs typeface="+mn-cs"/>
              </a:rPr>
              <a:t>une suite de symboles binaires n</a:t>
            </a:r>
            <a:r>
              <a:rPr lang="ja-JP" altLang="fr-FR">
                <a:latin typeface="Arial"/>
                <a:cs typeface="+mn-cs"/>
              </a:rPr>
              <a:t>’</a:t>
            </a:r>
            <a:r>
              <a:rPr lang="fr-FR">
                <a:cs typeface="+mn-cs"/>
              </a:rPr>
              <a:t>est pas possible:</a:t>
            </a:r>
          </a:p>
          <a:p>
            <a:pPr lvl="1">
              <a:buFontTx/>
              <a:buChar char="•"/>
              <a:defRPr/>
            </a:pPr>
            <a:r>
              <a:rPr lang="fr-FR" sz="2000">
                <a:cs typeface="+mn-cs"/>
              </a:rPr>
              <a:t>Limitation de la bande passante vers les fréquences extrêmes de nombreux supports de transmission</a:t>
            </a:r>
          </a:p>
          <a:p>
            <a:pPr lvl="2">
              <a:buFontTx/>
              <a:buChar char="•"/>
              <a:defRPr/>
            </a:pPr>
            <a:r>
              <a:rPr lang="fr-FR" sz="1800">
                <a:cs typeface="+mn-cs"/>
              </a:rPr>
              <a:t>transformateurs d</a:t>
            </a:r>
            <a:r>
              <a:rPr lang="ja-JP" altLang="fr-FR" sz="1800">
                <a:latin typeface="Arial"/>
                <a:cs typeface="+mn-cs"/>
              </a:rPr>
              <a:t>’</a:t>
            </a:r>
            <a:r>
              <a:rPr lang="fr-FR" sz="1800">
                <a:cs typeface="+mn-cs"/>
              </a:rPr>
              <a:t>isolement,</a:t>
            </a:r>
          </a:p>
          <a:p>
            <a:pPr lvl="2">
              <a:buFontTx/>
              <a:buChar char="•"/>
              <a:defRPr/>
            </a:pPr>
            <a:r>
              <a:rPr lang="fr-FR" sz="1800">
                <a:cs typeface="+mn-cs"/>
              </a:rPr>
              <a:t>adaptateurs d</a:t>
            </a:r>
            <a:r>
              <a:rPr lang="ja-JP" altLang="fr-FR" sz="1800">
                <a:latin typeface="Arial"/>
                <a:cs typeface="+mn-cs"/>
              </a:rPr>
              <a:t>’</a:t>
            </a:r>
            <a:r>
              <a:rPr lang="fr-FR" sz="1800">
                <a:cs typeface="+mn-cs"/>
              </a:rPr>
              <a:t>impédance,</a:t>
            </a:r>
          </a:p>
          <a:p>
            <a:pPr lvl="2">
              <a:buFontTx/>
              <a:buChar char="•"/>
              <a:defRPr/>
            </a:pPr>
            <a:r>
              <a:rPr lang="fr-FR" sz="1800">
                <a:cs typeface="+mn-cs"/>
              </a:rPr>
              <a:t>…</a:t>
            </a:r>
          </a:p>
          <a:p>
            <a:pPr lvl="1">
              <a:buFontTx/>
              <a:buChar char="•"/>
              <a:defRPr/>
            </a:pPr>
            <a:r>
              <a:rPr lang="fr-FR" sz="2000">
                <a:cs typeface="+mn-cs"/>
              </a:rPr>
              <a:t>Transmission du rythme d</a:t>
            </a:r>
            <a:r>
              <a:rPr lang="ja-JP" altLang="fr-FR" sz="2000">
                <a:latin typeface="Arial"/>
                <a:cs typeface="+mn-cs"/>
              </a:rPr>
              <a:t>’</a:t>
            </a:r>
            <a:r>
              <a:rPr lang="fr-FR" sz="2000">
                <a:cs typeface="+mn-cs"/>
              </a:rPr>
              <a:t>horloge nécessaire à la reconstitution de la séquence des données reçues</a:t>
            </a:r>
          </a:p>
          <a:p>
            <a:pPr lvl="1">
              <a:buFontTx/>
              <a:buChar char="•"/>
              <a:defRPr/>
            </a:pPr>
            <a:r>
              <a:rPr lang="fr-FR" sz="2000">
                <a:cs typeface="+mn-cs"/>
              </a:rPr>
              <a:t>La déformation des signaux transmis augmente avec la largeur de la bande de fréquences utilisée (on cherche à réduire la fréquence principale du signal transmis)</a:t>
            </a:r>
            <a:endParaRPr lang="fr-FR" sz="2000" i="1">
              <a:effectLst>
                <a:outerShdw blurRad="38100" dist="38100" dir="2700000" algn="tl">
                  <a:srgbClr val="DDDDDD"/>
                </a:outerShdw>
              </a:effectLst>
              <a:cs typeface="+mn-cs"/>
            </a:endParaRPr>
          </a:p>
        </p:txBody>
      </p:sp>
      <p:sp>
        <p:nvSpPr>
          <p:cNvPr id="64516" name="Text Box 4"/>
          <p:cNvSpPr txBox="1">
            <a:spLocks noChangeArrowheads="1"/>
          </p:cNvSpPr>
          <p:nvPr/>
        </p:nvSpPr>
        <p:spPr bwMode="auto">
          <a:xfrm>
            <a:off x="179388" y="4857750"/>
            <a:ext cx="87090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Les fonctions de codage permettent d</a:t>
            </a:r>
            <a:r>
              <a:rPr lang="ja-JP" altLang="fr-FR">
                <a:latin typeface="Arial"/>
                <a:cs typeface="+mn-cs"/>
              </a:rPr>
              <a:t>’</a:t>
            </a:r>
            <a:r>
              <a:rPr lang="fr-FR">
                <a:cs typeface="+mn-cs"/>
              </a:rPr>
              <a:t>adapter le signal au support de transmission</a:t>
            </a:r>
            <a:endParaRPr lang="fr-FR">
              <a:solidFill>
                <a:srgbClr val="FF3300"/>
              </a:solidFill>
              <a:cs typeface="+mn-cs"/>
              <a:sym typeface="Wingdings" charset="0"/>
            </a:endParaRPr>
          </a:p>
        </p:txBody>
      </p:sp>
      <p:sp>
        <p:nvSpPr>
          <p:cNvPr id="64517" name="Text Box 5"/>
          <p:cNvSpPr txBox="1">
            <a:spLocks noChangeArrowheads="1"/>
          </p:cNvSpPr>
          <p:nvPr/>
        </p:nvSpPr>
        <p:spPr bwMode="auto">
          <a:xfrm>
            <a:off x="179388" y="5757863"/>
            <a:ext cx="8709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a:cs typeface="+mn-cs"/>
              </a:rPr>
              <a:t>Codage à deux (</a:t>
            </a:r>
            <a:r>
              <a:rPr lang="fr-FR" i="1">
                <a:solidFill>
                  <a:schemeClr val="accent2"/>
                </a:solidFill>
                <a:cs typeface="+mn-cs"/>
              </a:rPr>
              <a:t>-</a:t>
            </a:r>
            <a:r>
              <a:rPr lang="fr-FR" i="1">
                <a:solidFill>
                  <a:schemeClr val="accent2"/>
                </a:solidFill>
                <a:cs typeface="+mn-cs"/>
                <a:sym typeface="Symbol" charset="0"/>
              </a:rPr>
              <a:t>, + </a:t>
            </a:r>
            <a:r>
              <a:rPr lang="fr-FR">
                <a:cs typeface="+mn-cs"/>
                <a:sym typeface="Symbol" charset="0"/>
              </a:rPr>
              <a:t>), ou 3 </a:t>
            </a:r>
            <a:r>
              <a:rPr lang="fr-FR" i="1">
                <a:solidFill>
                  <a:schemeClr val="accent2"/>
                </a:solidFill>
                <a:cs typeface="+mn-cs"/>
              </a:rPr>
              <a:t>(-</a:t>
            </a:r>
            <a:r>
              <a:rPr lang="fr-FR" i="1">
                <a:solidFill>
                  <a:schemeClr val="accent2"/>
                </a:solidFill>
                <a:cs typeface="+mn-cs"/>
                <a:sym typeface="Symbol" charset="0"/>
              </a:rPr>
              <a:t>, 0, + </a:t>
            </a:r>
            <a:r>
              <a:rPr lang="fr-FR">
                <a:cs typeface="+mn-cs"/>
                <a:sym typeface="Symbol" charset="0"/>
              </a:rPr>
              <a:t>) niveaux</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48A39D0A-65D7-654F-BA4F-34FF8E9320E8}"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52123C88-4F3E-5542-9333-46046B3A4427}" type="slidenum">
              <a:rPr lang="fr-FR"/>
              <a:pPr>
                <a:defRPr/>
              </a:pPr>
              <a:t>61</a:t>
            </a:fld>
            <a:endParaRPr lang="fr-FR"/>
          </a:p>
        </p:txBody>
      </p:sp>
      <p:sp>
        <p:nvSpPr>
          <p:cNvPr id="6553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Fonctions de Codage</a:t>
            </a:r>
          </a:p>
        </p:txBody>
      </p:sp>
      <p:sp>
        <p:nvSpPr>
          <p:cNvPr id="65539" name="Text Box 3"/>
          <p:cNvSpPr txBox="1">
            <a:spLocks noChangeArrowheads="1"/>
          </p:cNvSpPr>
          <p:nvPr/>
        </p:nvSpPr>
        <p:spPr bwMode="auto">
          <a:xfrm>
            <a:off x="179388" y="1081088"/>
            <a:ext cx="87090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2000">
                <a:cs typeface="+mn-cs"/>
              </a:rPr>
              <a:t>Codage à deux niveaux:</a:t>
            </a:r>
          </a:p>
          <a:p>
            <a:pPr lvl="1">
              <a:defRPr/>
            </a:pPr>
            <a:r>
              <a:rPr lang="fr-FR" sz="1800">
                <a:cs typeface="+mn-cs"/>
              </a:rPr>
              <a:t>Codage NRZ (</a:t>
            </a:r>
            <a:r>
              <a:rPr lang="fr-FR" sz="1800" i="1">
                <a:cs typeface="+mn-cs"/>
              </a:rPr>
              <a:t>Non Return to Zero</a:t>
            </a:r>
            <a:r>
              <a:rPr lang="fr-FR" sz="1800">
                <a:cs typeface="+mn-cs"/>
              </a:rPr>
              <a:t>) </a:t>
            </a:r>
            <a:r>
              <a:rPr lang="fr-FR" sz="1800">
                <a:cs typeface="+mn-cs"/>
                <a:sym typeface="Wingdings" charset="0"/>
              </a:rPr>
              <a:t> 0 </a:t>
            </a:r>
            <a:r>
              <a:rPr lang="fr-FR" sz="1800">
                <a:cs typeface="+mn-cs"/>
                <a:sym typeface="Symbol" charset="0"/>
              </a:rPr>
              <a:t> </a:t>
            </a:r>
            <a:r>
              <a:rPr lang="fr-FR" sz="1800" i="1">
                <a:solidFill>
                  <a:schemeClr val="accent2"/>
                </a:solidFill>
                <a:cs typeface="+mn-cs"/>
              </a:rPr>
              <a:t>-</a:t>
            </a:r>
            <a:r>
              <a:rPr lang="fr-FR" sz="1800" i="1">
                <a:solidFill>
                  <a:schemeClr val="accent2"/>
                </a:solidFill>
                <a:cs typeface="+mn-cs"/>
                <a:sym typeface="Symbol" charset="0"/>
              </a:rPr>
              <a:t></a:t>
            </a:r>
            <a:r>
              <a:rPr lang="fr-FR" sz="1800">
                <a:cs typeface="+mn-cs"/>
                <a:sym typeface="Symbol" charset="0"/>
              </a:rPr>
              <a:t>, </a:t>
            </a:r>
            <a:r>
              <a:rPr lang="fr-FR" sz="1800">
                <a:solidFill>
                  <a:schemeClr val="accent2"/>
                </a:solidFill>
                <a:cs typeface="+mn-cs"/>
                <a:sym typeface="Symbol" charset="0"/>
              </a:rPr>
              <a:t>1 </a:t>
            </a:r>
            <a:r>
              <a:rPr lang="fr-FR" sz="1800">
                <a:cs typeface="+mn-cs"/>
                <a:sym typeface="Symbol" charset="0"/>
              </a:rPr>
              <a:t> </a:t>
            </a:r>
            <a:r>
              <a:rPr lang="fr-FR" sz="1800" i="1">
                <a:solidFill>
                  <a:schemeClr val="accent2"/>
                </a:solidFill>
                <a:cs typeface="+mn-cs"/>
                <a:sym typeface="Symbol" charset="0"/>
              </a:rPr>
              <a:t>+</a:t>
            </a:r>
            <a:r>
              <a:rPr lang="fr-FR" sz="1800">
                <a:cs typeface="+mn-cs"/>
                <a:sym typeface="Symbol" charset="0"/>
              </a:rPr>
              <a:t> </a:t>
            </a:r>
          </a:p>
          <a:p>
            <a:pPr lvl="1">
              <a:defRPr/>
            </a:pPr>
            <a:r>
              <a:rPr lang="fr-FR" sz="1800">
                <a:cs typeface="+mn-cs"/>
                <a:sym typeface="Symbol" charset="0"/>
              </a:rPr>
              <a:t>Exemple: la suite binaire </a:t>
            </a:r>
            <a:r>
              <a:rPr lang="fr-FR" sz="1800">
                <a:solidFill>
                  <a:srgbClr val="FF3300"/>
                </a:solidFill>
                <a:cs typeface="+mn-cs"/>
                <a:sym typeface="Symbol" charset="0"/>
              </a:rPr>
              <a:t>10000101111</a:t>
            </a:r>
            <a:r>
              <a:rPr lang="fr-FR" sz="1800">
                <a:cs typeface="+mn-cs"/>
                <a:sym typeface="Symbol" charset="0"/>
              </a:rPr>
              <a:t> est représentée par:</a:t>
            </a:r>
            <a:endParaRPr lang="fr-FR" sz="1800">
              <a:cs typeface="+mn-cs"/>
            </a:endParaRPr>
          </a:p>
        </p:txBody>
      </p:sp>
      <p:sp>
        <p:nvSpPr>
          <p:cNvPr id="65540" name="Text Box 4"/>
          <p:cNvSpPr txBox="1">
            <a:spLocks noChangeArrowheads="1"/>
          </p:cNvSpPr>
          <p:nvPr/>
        </p:nvSpPr>
        <p:spPr bwMode="auto">
          <a:xfrm>
            <a:off x="179388" y="4570413"/>
            <a:ext cx="8709025"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1800">
                <a:cs typeface="+mn-cs"/>
              </a:rPr>
              <a:t>Le débit maximum théorique est le double de la fréquence utilisée pour le signal </a:t>
            </a:r>
            <a:r>
              <a:rPr lang="fr-FR" sz="1800">
                <a:cs typeface="+mn-cs"/>
                <a:sym typeface="Wingdings" charset="0"/>
              </a:rPr>
              <a:t></a:t>
            </a:r>
            <a:r>
              <a:rPr lang="fr-FR" sz="1800">
                <a:solidFill>
                  <a:srgbClr val="FF3300"/>
                </a:solidFill>
                <a:cs typeface="+mn-cs"/>
                <a:sym typeface="Wingdings" charset="0"/>
              </a:rPr>
              <a:t> </a:t>
            </a:r>
            <a:r>
              <a:rPr lang="fr-FR" sz="1600" b="1">
                <a:solidFill>
                  <a:srgbClr val="FF3300"/>
                </a:solidFill>
                <a:cs typeface="+mn-cs"/>
              </a:rPr>
              <a:t>nous transmettons deux bits pour un hertz</a:t>
            </a:r>
          </a:p>
          <a:p>
            <a:pPr>
              <a:defRPr/>
            </a:pPr>
            <a:r>
              <a:rPr lang="fr-FR" sz="1800">
                <a:cs typeface="+mn-cs"/>
              </a:rPr>
              <a:t>Le spectre de puissance du signal NRZ est concentré au voisinage des basses fréquences </a:t>
            </a:r>
            <a:r>
              <a:rPr lang="fr-FR" sz="1800">
                <a:cs typeface="+mn-cs"/>
                <a:sym typeface="Wingdings" charset="0"/>
              </a:rPr>
              <a:t> </a:t>
            </a:r>
            <a:r>
              <a:rPr lang="fr-FR" sz="1600" b="1">
                <a:solidFill>
                  <a:srgbClr val="FF3300"/>
                </a:solidFill>
                <a:cs typeface="+mn-cs"/>
                <a:sym typeface="Wingdings" charset="0"/>
              </a:rPr>
              <a:t>mauvaise transmission par le support</a:t>
            </a:r>
          </a:p>
        </p:txBody>
      </p:sp>
      <p:pic>
        <p:nvPicPr>
          <p:cNvPr id="77831" name="Picture 5" descr="http://deptinfo.cnam.fr/Memoires/LUSTEAU.Franck/images/Imag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8" y="2057400"/>
            <a:ext cx="64230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27C57CC5-EB25-F043-9229-F19FFDB1F852}"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DC13FCAD-1CED-D44D-8D2D-15C29CEB6329}" type="slidenum">
              <a:rPr lang="fr-FR"/>
              <a:pPr>
                <a:defRPr/>
              </a:pPr>
              <a:t>62</a:t>
            </a:fld>
            <a:endParaRPr lang="fr-FR"/>
          </a:p>
        </p:txBody>
      </p:sp>
      <p:sp>
        <p:nvSpPr>
          <p:cNvPr id="66562"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Fonctions de Codage</a:t>
            </a:r>
          </a:p>
        </p:txBody>
      </p:sp>
      <p:sp>
        <p:nvSpPr>
          <p:cNvPr id="66563" name="Text Box 3"/>
          <p:cNvSpPr txBox="1">
            <a:spLocks noChangeArrowheads="1"/>
          </p:cNvSpPr>
          <p:nvPr/>
        </p:nvSpPr>
        <p:spPr bwMode="auto">
          <a:xfrm>
            <a:off x="179388" y="1079500"/>
            <a:ext cx="8709025" cy="1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2000">
                <a:cs typeface="+mn-cs"/>
              </a:rPr>
              <a:t>Codage à deux niveaux:</a:t>
            </a:r>
          </a:p>
          <a:p>
            <a:pPr lvl="1">
              <a:defRPr/>
            </a:pPr>
            <a:r>
              <a:rPr lang="fr-FR" sz="1800">
                <a:cs typeface="+mn-cs"/>
              </a:rPr>
              <a:t>Codage NRZI (</a:t>
            </a:r>
            <a:r>
              <a:rPr lang="fr-FR" sz="1800" i="1">
                <a:cs typeface="+mn-cs"/>
              </a:rPr>
              <a:t>Non Return to Zero Inverted</a:t>
            </a:r>
            <a:r>
              <a:rPr lang="fr-FR" sz="1800">
                <a:cs typeface="+mn-cs"/>
              </a:rPr>
              <a:t>) </a:t>
            </a:r>
            <a:r>
              <a:rPr lang="fr-FR" sz="1800">
                <a:cs typeface="+mn-cs"/>
                <a:sym typeface="Wingdings" charset="0"/>
              </a:rPr>
              <a:t> 0 </a:t>
            </a:r>
            <a:r>
              <a:rPr lang="fr-FR" sz="1800">
                <a:cs typeface="+mn-cs"/>
                <a:sym typeface="Symbol" charset="0"/>
              </a:rPr>
              <a:t> </a:t>
            </a:r>
            <a:r>
              <a:rPr lang="fr-FR" sz="1800" i="1">
                <a:solidFill>
                  <a:schemeClr val="accent2"/>
                </a:solidFill>
                <a:cs typeface="+mn-cs"/>
              </a:rPr>
              <a:t>-</a:t>
            </a:r>
            <a:r>
              <a:rPr lang="fr-FR" sz="1800" i="1">
                <a:solidFill>
                  <a:schemeClr val="accent2"/>
                </a:solidFill>
                <a:cs typeface="+mn-cs"/>
                <a:sym typeface="Symbol" charset="0"/>
              </a:rPr>
              <a:t></a:t>
            </a:r>
            <a:r>
              <a:rPr lang="fr-FR" sz="1800">
                <a:cs typeface="+mn-cs"/>
                <a:sym typeface="Symbol" charset="0"/>
              </a:rPr>
              <a:t>, </a:t>
            </a:r>
            <a:r>
              <a:rPr lang="fr-FR" sz="1800">
                <a:solidFill>
                  <a:schemeClr val="accent2"/>
                </a:solidFill>
                <a:cs typeface="+mn-cs"/>
                <a:sym typeface="Symbol" charset="0"/>
              </a:rPr>
              <a:t>1 </a:t>
            </a:r>
            <a:r>
              <a:rPr lang="fr-FR" sz="1800">
                <a:cs typeface="+mn-cs"/>
                <a:sym typeface="Symbol" charset="0"/>
              </a:rPr>
              <a:t> </a:t>
            </a:r>
            <a:r>
              <a:rPr lang="fr-FR" sz="1800" i="1">
                <a:solidFill>
                  <a:schemeClr val="accent2"/>
                </a:solidFill>
                <a:cs typeface="+mn-cs"/>
                <a:sym typeface="Symbol" charset="0"/>
              </a:rPr>
              <a:t>+</a:t>
            </a:r>
            <a:r>
              <a:rPr lang="fr-FR" sz="1800">
                <a:cs typeface="+mn-cs"/>
                <a:sym typeface="Symbol" charset="0"/>
              </a:rPr>
              <a:t> </a:t>
            </a:r>
          </a:p>
          <a:p>
            <a:pPr lvl="1">
              <a:defRPr/>
            </a:pPr>
            <a:r>
              <a:rPr lang="fr-FR" sz="1800" i="1">
                <a:effectLst>
                  <a:outerShdw blurRad="38100" dist="38100" dir="2700000" algn="tl">
                    <a:srgbClr val="DDDDDD"/>
                  </a:outerShdw>
                </a:effectLst>
                <a:cs typeface="+mn-cs"/>
                <a:sym typeface="Symbol" charset="0"/>
              </a:rPr>
              <a:t>Principe :</a:t>
            </a:r>
            <a:r>
              <a:rPr lang="fr-FR" sz="1800">
                <a:cs typeface="+mn-cs"/>
                <a:sym typeface="Symbol" charset="0"/>
              </a:rPr>
              <a:t> on produit une transition du signal pour chaque 1, pas de transition pour les 0.</a:t>
            </a:r>
          </a:p>
          <a:p>
            <a:pPr lvl="1">
              <a:defRPr/>
            </a:pPr>
            <a:r>
              <a:rPr lang="fr-FR" sz="1800">
                <a:cs typeface="+mn-cs"/>
                <a:sym typeface="Symbol" charset="0"/>
              </a:rPr>
              <a:t>Exemple: la suite binaire </a:t>
            </a:r>
            <a:r>
              <a:rPr lang="fr-FR" sz="1800">
                <a:solidFill>
                  <a:srgbClr val="FF3300"/>
                </a:solidFill>
                <a:cs typeface="+mn-cs"/>
                <a:sym typeface="Symbol" charset="0"/>
              </a:rPr>
              <a:t>10000101111</a:t>
            </a:r>
            <a:r>
              <a:rPr lang="fr-FR" sz="1800">
                <a:cs typeface="+mn-cs"/>
                <a:sym typeface="Symbol" charset="0"/>
              </a:rPr>
              <a:t> est représentée par:</a:t>
            </a:r>
          </a:p>
        </p:txBody>
      </p:sp>
      <p:sp>
        <p:nvSpPr>
          <p:cNvPr id="66564" name="Text Box 4"/>
          <p:cNvSpPr txBox="1">
            <a:spLocks noChangeArrowheads="1"/>
          </p:cNvSpPr>
          <p:nvPr/>
        </p:nvSpPr>
        <p:spPr bwMode="auto">
          <a:xfrm>
            <a:off x="179388" y="5054600"/>
            <a:ext cx="87090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1800">
                <a:cs typeface="+mn-cs"/>
                <a:sym typeface="Wingdings" charset="0"/>
              </a:rPr>
              <a:t>Avec le codage NRZI, nous voyons que la transmission de longues séries de 0 provoque un signal sans transition sur une longue période. Le débit binaire est le double de la fréquence maximale du signal  </a:t>
            </a:r>
            <a:r>
              <a:rPr lang="fr-FR" sz="1600" b="1">
                <a:solidFill>
                  <a:srgbClr val="FF3300"/>
                </a:solidFill>
                <a:cs typeface="+mn-cs"/>
                <a:sym typeface="Wingdings" charset="0"/>
              </a:rPr>
              <a:t>nous transmettons deux bits pour un hertz</a:t>
            </a:r>
          </a:p>
        </p:txBody>
      </p:sp>
      <p:pic>
        <p:nvPicPr>
          <p:cNvPr id="78855" name="Picture 5" descr="http://deptinfo.cnam.fr/Memoires/LUSTEAU.Franck/images/Image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8" y="2667000"/>
            <a:ext cx="642302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BE23193B-EBB7-D744-82B2-C7858BBE9F3E}"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AE2BAFD9-763B-5E4B-9D44-1F1BDA5948C6}" type="slidenum">
              <a:rPr lang="fr-FR"/>
              <a:pPr>
                <a:defRPr/>
              </a:pPr>
              <a:t>63</a:t>
            </a:fld>
            <a:endParaRPr lang="fr-FR"/>
          </a:p>
        </p:txBody>
      </p:sp>
      <p:sp>
        <p:nvSpPr>
          <p:cNvPr id="6758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Fonctions de Codage</a:t>
            </a:r>
          </a:p>
        </p:txBody>
      </p:sp>
      <p:sp>
        <p:nvSpPr>
          <p:cNvPr id="67587" name="Text Box 3"/>
          <p:cNvSpPr txBox="1">
            <a:spLocks noChangeArrowheads="1"/>
          </p:cNvSpPr>
          <p:nvPr/>
        </p:nvSpPr>
        <p:spPr bwMode="auto">
          <a:xfrm>
            <a:off x="179388" y="1079500"/>
            <a:ext cx="8202612" cy="1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2000">
                <a:cs typeface="+mn-cs"/>
              </a:rPr>
              <a:t>Codage à deux niveaux - </a:t>
            </a:r>
            <a:r>
              <a:rPr lang="fr-FR" sz="2000" i="1">
                <a:cs typeface="+mn-cs"/>
              </a:rPr>
              <a:t>Manchester</a:t>
            </a:r>
            <a:r>
              <a:rPr lang="fr-FR" sz="2000">
                <a:cs typeface="+mn-cs"/>
              </a:rPr>
              <a:t>:</a:t>
            </a:r>
          </a:p>
          <a:p>
            <a:pPr lvl="1">
              <a:defRPr/>
            </a:pPr>
            <a:r>
              <a:rPr lang="fr-FR" sz="1800">
                <a:cs typeface="+mn-cs"/>
              </a:rPr>
              <a:t>Consiste à introduire dans le signal des transitions au milieu de chaque intervalle </a:t>
            </a:r>
            <a:r>
              <a:rPr lang="fr-FR" sz="1800" b="1" i="1">
                <a:effectLst>
                  <a:outerShdw blurRad="38100" dist="38100" dir="2700000" algn="tl">
                    <a:srgbClr val="DDDDDD"/>
                  </a:outerShdw>
                </a:effectLst>
                <a:cs typeface="Times New Roman" charset="0"/>
              </a:rPr>
              <a:t>Ā</a:t>
            </a:r>
            <a:r>
              <a:rPr lang="fr-FR" sz="1800">
                <a:cs typeface="+mn-cs"/>
              </a:rPr>
              <a:t> </a:t>
            </a:r>
            <a:r>
              <a:rPr lang="fr-FR" sz="1800">
                <a:cs typeface="+mn-cs"/>
                <a:sym typeface="Wingdings" charset="0"/>
              </a:rPr>
              <a:t> 0 </a:t>
            </a:r>
            <a:r>
              <a:rPr lang="fr-FR" sz="1800">
                <a:cs typeface="+mn-cs"/>
                <a:sym typeface="Symbol" charset="0"/>
              </a:rPr>
              <a:t> </a:t>
            </a:r>
            <a:r>
              <a:rPr lang="fr-FR" sz="1800" i="1">
                <a:solidFill>
                  <a:schemeClr val="accent2"/>
                </a:solidFill>
                <a:cs typeface="+mn-cs"/>
              </a:rPr>
              <a:t>front montant</a:t>
            </a:r>
            <a:r>
              <a:rPr lang="fr-FR" sz="1800">
                <a:cs typeface="+mn-cs"/>
                <a:sym typeface="Symbol" charset="0"/>
              </a:rPr>
              <a:t>, 1  </a:t>
            </a:r>
            <a:r>
              <a:rPr lang="fr-FR" sz="1800" i="1">
                <a:solidFill>
                  <a:schemeClr val="accent2"/>
                </a:solidFill>
                <a:cs typeface="+mn-cs"/>
                <a:sym typeface="Symbol" charset="0"/>
              </a:rPr>
              <a:t>front descendant</a:t>
            </a:r>
            <a:r>
              <a:rPr lang="fr-FR" sz="1800">
                <a:cs typeface="+mn-cs"/>
                <a:sym typeface="Symbol" charset="0"/>
              </a:rPr>
              <a:t> </a:t>
            </a:r>
          </a:p>
          <a:p>
            <a:pPr lvl="1">
              <a:defRPr/>
            </a:pPr>
            <a:r>
              <a:rPr lang="fr-FR" sz="1800">
                <a:cs typeface="+mn-cs"/>
                <a:sym typeface="Symbol" charset="0"/>
              </a:rPr>
              <a:t>Exemple: la même suite binaire que précédemment (</a:t>
            </a:r>
            <a:r>
              <a:rPr lang="fr-FR" sz="1800">
                <a:solidFill>
                  <a:srgbClr val="FF3300"/>
                </a:solidFill>
                <a:cs typeface="+mn-cs"/>
                <a:sym typeface="Symbol" charset="0"/>
              </a:rPr>
              <a:t>10000101111</a:t>
            </a:r>
            <a:r>
              <a:rPr lang="fr-FR" sz="1800">
                <a:cs typeface="+mn-cs"/>
                <a:sym typeface="Symbol" charset="0"/>
              </a:rPr>
              <a:t>) sera codée:</a:t>
            </a:r>
          </a:p>
        </p:txBody>
      </p:sp>
      <p:sp>
        <p:nvSpPr>
          <p:cNvPr id="67588" name="Text Box 4"/>
          <p:cNvSpPr txBox="1">
            <a:spLocks noChangeArrowheads="1"/>
          </p:cNvSpPr>
          <p:nvPr/>
        </p:nvSpPr>
        <p:spPr bwMode="auto">
          <a:xfrm>
            <a:off x="179388" y="4354513"/>
            <a:ext cx="8709025" cy="221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1800">
                <a:cs typeface="+mn-cs"/>
              </a:rPr>
              <a:t>Un bit 0 ou 1 étant caractérisé par une transition du signal et non par un état (cas des autres codages) </a:t>
            </a:r>
            <a:r>
              <a:rPr lang="fr-FR" sz="1800">
                <a:cs typeface="+mn-cs"/>
                <a:sym typeface="Wingdings" charset="0"/>
              </a:rPr>
              <a:t> </a:t>
            </a:r>
            <a:r>
              <a:rPr lang="fr-FR" sz="1600">
                <a:solidFill>
                  <a:srgbClr val="FF3300"/>
                </a:solidFill>
                <a:cs typeface="+mn-cs"/>
              </a:rPr>
              <a:t>il est très peu sensible aux erreurs de transmission</a:t>
            </a:r>
          </a:p>
          <a:p>
            <a:pPr>
              <a:defRPr/>
            </a:pPr>
            <a:r>
              <a:rPr lang="fr-FR" sz="1800">
                <a:cs typeface="+mn-cs"/>
              </a:rPr>
              <a:t>La présence de parasites peut endommager le signal et le rendre incompréhensible par le récepteur, mais ne peut pas transformer accidentellement un 0 en 1 ou inversement</a:t>
            </a:r>
          </a:p>
          <a:p>
            <a:pPr>
              <a:defRPr/>
            </a:pPr>
            <a:r>
              <a:rPr lang="fr-FR" sz="1800">
                <a:cs typeface="+mn-cs"/>
              </a:rPr>
              <a:t>Le codage Manchester nécessite un débit sur le canal de transmission deux fois plus élevé que le codage binaire </a:t>
            </a:r>
            <a:r>
              <a:rPr lang="fr-FR" sz="1800">
                <a:cs typeface="+mn-cs"/>
                <a:sym typeface="Wingdings" charset="0"/>
              </a:rPr>
              <a:t> </a:t>
            </a:r>
            <a:r>
              <a:rPr lang="fr-FR" sz="1600" b="1">
                <a:solidFill>
                  <a:srgbClr val="FF3300"/>
                </a:solidFill>
                <a:cs typeface="+mn-cs"/>
              </a:rPr>
              <a:t>inconvénient</a:t>
            </a:r>
          </a:p>
          <a:p>
            <a:pPr>
              <a:defRPr/>
            </a:pPr>
            <a:r>
              <a:rPr lang="fr-FR" sz="1800">
                <a:cs typeface="+mn-cs"/>
              </a:rPr>
              <a:t>Le spectre de puissance du signal Manchester s</a:t>
            </a:r>
            <a:r>
              <a:rPr lang="ja-JP" altLang="fr-FR" sz="1800">
                <a:latin typeface="Arial"/>
                <a:cs typeface="+mn-cs"/>
              </a:rPr>
              <a:t>’</a:t>
            </a:r>
            <a:r>
              <a:rPr lang="fr-FR" sz="1800">
                <a:cs typeface="+mn-cs"/>
              </a:rPr>
              <a:t>étale sur la bande de fréquence (</a:t>
            </a:r>
            <a:r>
              <a:rPr lang="fr-FR" sz="1800" i="1">
                <a:solidFill>
                  <a:schemeClr val="accent2"/>
                </a:solidFill>
                <a:cs typeface="+mn-cs"/>
              </a:rPr>
              <a:t>0, 2</a:t>
            </a:r>
            <a:r>
              <a:rPr lang="fr-FR" sz="1800" i="1">
                <a:solidFill>
                  <a:schemeClr val="accent2"/>
                </a:solidFill>
                <a:cs typeface="+mn-cs"/>
                <a:sym typeface="Symbol" charset="0"/>
              </a:rPr>
              <a:t></a:t>
            </a:r>
            <a:r>
              <a:rPr lang="fr-FR" sz="1800">
                <a:cs typeface="+mn-cs"/>
                <a:sym typeface="Symbol" charset="0"/>
              </a:rPr>
              <a:t>)</a:t>
            </a:r>
            <a:r>
              <a:rPr lang="fr-FR" sz="1800">
                <a:cs typeface="+mn-cs"/>
              </a:rPr>
              <a:t> </a:t>
            </a:r>
            <a:r>
              <a:rPr lang="fr-FR" sz="1800">
                <a:cs typeface="+mn-cs"/>
                <a:sym typeface="Wingdings" charset="0"/>
              </a:rPr>
              <a:t> </a:t>
            </a:r>
            <a:r>
              <a:rPr lang="fr-FR" sz="1600">
                <a:solidFill>
                  <a:srgbClr val="FF3300"/>
                </a:solidFill>
                <a:cs typeface="+mn-cs"/>
                <a:sym typeface="Wingdings" charset="0"/>
              </a:rPr>
              <a:t>bien adapter à un support à bande passante assez large</a:t>
            </a:r>
          </a:p>
        </p:txBody>
      </p:sp>
      <p:pic>
        <p:nvPicPr>
          <p:cNvPr id="79879" name="Picture 5" descr="http://deptinfo.cnam.fr/Memoires/LUSTEAU.Franck/images/Imag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423025"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7E24D55C-9C43-A449-B46F-ED06FAA9D2B7}"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C335F3F0-F967-374B-B4A2-08345EA34F3D}" type="slidenum">
              <a:rPr lang="fr-FR"/>
              <a:pPr>
                <a:defRPr/>
              </a:pPr>
              <a:t>64</a:t>
            </a:fld>
            <a:endParaRPr lang="fr-FR"/>
          </a:p>
        </p:txBody>
      </p:sp>
      <p:sp>
        <p:nvSpPr>
          <p:cNvPr id="6861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Fonctions de Codage</a:t>
            </a:r>
          </a:p>
        </p:txBody>
      </p:sp>
      <p:sp>
        <p:nvSpPr>
          <p:cNvPr id="68611" name="Text Box 3"/>
          <p:cNvSpPr txBox="1">
            <a:spLocks noChangeArrowheads="1"/>
          </p:cNvSpPr>
          <p:nvPr/>
        </p:nvSpPr>
        <p:spPr bwMode="auto">
          <a:xfrm>
            <a:off x="179388" y="1079500"/>
            <a:ext cx="8709025" cy="172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2000">
                <a:cs typeface="+mn-cs"/>
              </a:rPr>
              <a:t>Codage à deux niveaux - </a:t>
            </a:r>
            <a:r>
              <a:rPr lang="fr-FR" sz="2000" i="1">
                <a:cs typeface="+mn-cs"/>
              </a:rPr>
              <a:t>Manchester différentiel</a:t>
            </a:r>
            <a:r>
              <a:rPr lang="fr-FR" sz="2000">
                <a:cs typeface="+mn-cs"/>
              </a:rPr>
              <a:t>:</a:t>
            </a:r>
          </a:p>
          <a:p>
            <a:pPr lvl="1">
              <a:defRPr/>
            </a:pPr>
            <a:r>
              <a:rPr lang="fr-FR" sz="1800">
                <a:cs typeface="+mn-cs"/>
              </a:rPr>
              <a:t>La présence ou l</a:t>
            </a:r>
            <a:r>
              <a:rPr lang="ja-JP" altLang="fr-FR" sz="1800">
                <a:latin typeface="Arial"/>
                <a:cs typeface="+mn-cs"/>
              </a:rPr>
              <a:t>’</a:t>
            </a:r>
            <a:r>
              <a:rPr lang="fr-FR" sz="1800">
                <a:cs typeface="+mn-cs"/>
              </a:rPr>
              <a:t>absence de transition au début de l</a:t>
            </a:r>
            <a:r>
              <a:rPr lang="ja-JP" altLang="fr-FR" sz="1800">
                <a:latin typeface="Arial"/>
                <a:cs typeface="+mn-cs"/>
              </a:rPr>
              <a:t>’</a:t>
            </a:r>
            <a:r>
              <a:rPr lang="fr-FR" sz="1800">
                <a:cs typeface="+mn-cs"/>
              </a:rPr>
              <a:t>intervalle du signal d</a:t>
            </a:r>
            <a:r>
              <a:rPr lang="ja-JP" altLang="fr-FR" sz="1800">
                <a:latin typeface="Arial"/>
                <a:cs typeface="+mn-cs"/>
              </a:rPr>
              <a:t>’</a:t>
            </a:r>
            <a:r>
              <a:rPr lang="fr-FR" sz="1800">
                <a:cs typeface="+mn-cs"/>
              </a:rPr>
              <a:t>horloge réalise le codage. Un 1 est codé par l</a:t>
            </a:r>
            <a:r>
              <a:rPr lang="ja-JP" altLang="fr-FR" sz="1800">
                <a:latin typeface="Arial"/>
                <a:cs typeface="+mn-cs"/>
              </a:rPr>
              <a:t>’</a:t>
            </a:r>
            <a:r>
              <a:rPr lang="fr-FR" sz="1800">
                <a:cs typeface="+mn-cs"/>
              </a:rPr>
              <a:t>absence de transition, un 0 est codé par une transition au début du cycle d</a:t>
            </a:r>
            <a:r>
              <a:rPr lang="ja-JP" altLang="fr-FR" sz="1800">
                <a:latin typeface="Arial"/>
                <a:cs typeface="+mn-cs"/>
              </a:rPr>
              <a:t>’</a:t>
            </a:r>
            <a:r>
              <a:rPr lang="fr-FR" sz="1800">
                <a:cs typeface="+mn-cs"/>
              </a:rPr>
              <a:t>horloge </a:t>
            </a:r>
            <a:r>
              <a:rPr lang="fr-FR" sz="1800">
                <a:cs typeface="+mn-cs"/>
                <a:sym typeface="Wingdings" charset="0"/>
              </a:rPr>
              <a:t> (</a:t>
            </a:r>
            <a:r>
              <a:rPr lang="fr-FR" sz="1800">
                <a:cs typeface="+mn-cs"/>
                <a:sym typeface="Symbol" charset="0"/>
              </a:rPr>
              <a:t></a:t>
            </a:r>
            <a:r>
              <a:rPr lang="fr-FR" sz="1800" baseline="-25000">
                <a:cs typeface="+mn-cs"/>
                <a:sym typeface="Symbol" charset="0"/>
              </a:rPr>
              <a:t></a:t>
            </a:r>
            <a:r>
              <a:rPr lang="fr-FR" sz="1800">
                <a:cs typeface="+mn-cs"/>
                <a:sym typeface="Wingdings" charset="0"/>
              </a:rPr>
              <a:t>-1) - </a:t>
            </a:r>
            <a:r>
              <a:rPr lang="fr-FR" sz="1800">
                <a:cs typeface="+mn-cs"/>
                <a:sym typeface="Symbol" charset="0"/>
              </a:rPr>
              <a:t></a:t>
            </a:r>
            <a:r>
              <a:rPr lang="fr-FR" sz="1800" baseline="-25000">
                <a:cs typeface="+mn-cs"/>
                <a:sym typeface="Symbol" charset="0"/>
              </a:rPr>
              <a:t></a:t>
            </a:r>
            <a:r>
              <a:rPr lang="fr-FR" sz="1800">
                <a:cs typeface="+mn-cs"/>
                <a:sym typeface="Wingdings" charset="0"/>
              </a:rPr>
              <a:t> = 0 </a:t>
            </a:r>
            <a:r>
              <a:rPr lang="fr-FR" sz="1800">
                <a:cs typeface="+mn-cs"/>
                <a:sym typeface="Symbol" charset="0"/>
              </a:rPr>
              <a:t> </a:t>
            </a:r>
            <a:r>
              <a:rPr lang="fr-FR" sz="1800" i="1">
                <a:solidFill>
                  <a:schemeClr val="accent2"/>
                </a:solidFill>
                <a:cs typeface="+mn-cs"/>
              </a:rPr>
              <a:t>front montant</a:t>
            </a:r>
            <a:r>
              <a:rPr lang="fr-FR" sz="1800">
                <a:cs typeface="+mn-cs"/>
                <a:sym typeface="Symbol" charset="0"/>
              </a:rPr>
              <a:t>, </a:t>
            </a:r>
            <a:r>
              <a:rPr lang="fr-FR" sz="1800">
                <a:cs typeface="+mn-cs"/>
                <a:sym typeface="Wingdings" charset="0"/>
              </a:rPr>
              <a:t>(</a:t>
            </a:r>
            <a:r>
              <a:rPr lang="fr-FR" sz="1800">
                <a:cs typeface="+mn-cs"/>
                <a:sym typeface="Symbol" charset="0"/>
              </a:rPr>
              <a:t></a:t>
            </a:r>
            <a:r>
              <a:rPr lang="fr-FR" sz="1800" baseline="-25000">
                <a:cs typeface="+mn-cs"/>
                <a:sym typeface="Symbol" charset="0"/>
              </a:rPr>
              <a:t></a:t>
            </a:r>
            <a:r>
              <a:rPr lang="fr-FR" sz="1800">
                <a:cs typeface="+mn-cs"/>
                <a:sym typeface="Wingdings" charset="0"/>
              </a:rPr>
              <a:t>-1) - </a:t>
            </a:r>
            <a:r>
              <a:rPr lang="fr-FR" sz="1800">
                <a:cs typeface="+mn-cs"/>
                <a:sym typeface="Symbol" charset="0"/>
              </a:rPr>
              <a:t></a:t>
            </a:r>
            <a:r>
              <a:rPr lang="fr-FR" sz="1800" baseline="-25000">
                <a:cs typeface="+mn-cs"/>
                <a:sym typeface="Symbol" charset="0"/>
              </a:rPr>
              <a:t></a:t>
            </a:r>
            <a:r>
              <a:rPr lang="fr-FR" sz="1800">
                <a:cs typeface="+mn-cs"/>
                <a:sym typeface="Wingdings" charset="0"/>
              </a:rPr>
              <a:t> =</a:t>
            </a:r>
            <a:r>
              <a:rPr lang="fr-FR" sz="1800">
                <a:cs typeface="+mn-cs"/>
                <a:sym typeface="Symbol" charset="0"/>
              </a:rPr>
              <a:t> 1  </a:t>
            </a:r>
            <a:r>
              <a:rPr lang="fr-FR" sz="1800" i="1">
                <a:solidFill>
                  <a:schemeClr val="accent2"/>
                </a:solidFill>
                <a:cs typeface="+mn-cs"/>
                <a:sym typeface="Symbol" charset="0"/>
              </a:rPr>
              <a:t>front descendant</a:t>
            </a:r>
            <a:endParaRPr lang="fr-FR" sz="1800">
              <a:cs typeface="+mn-cs"/>
            </a:endParaRPr>
          </a:p>
          <a:p>
            <a:pPr lvl="1">
              <a:defRPr/>
            </a:pPr>
            <a:r>
              <a:rPr lang="fr-FR" sz="1800">
                <a:cs typeface="+mn-cs"/>
                <a:sym typeface="Symbol" charset="0"/>
              </a:rPr>
              <a:t>Exemple: la même suite binaire que précédemment (</a:t>
            </a:r>
            <a:r>
              <a:rPr lang="fr-FR" sz="1800">
                <a:solidFill>
                  <a:srgbClr val="FF3300"/>
                </a:solidFill>
                <a:cs typeface="+mn-cs"/>
                <a:sym typeface="Symbol" charset="0"/>
              </a:rPr>
              <a:t>10000101111</a:t>
            </a:r>
            <a:r>
              <a:rPr lang="fr-FR" sz="1800">
                <a:cs typeface="+mn-cs"/>
                <a:sym typeface="Symbol" charset="0"/>
              </a:rPr>
              <a:t>) sera codée:</a:t>
            </a:r>
          </a:p>
        </p:txBody>
      </p:sp>
      <p:sp>
        <p:nvSpPr>
          <p:cNvPr id="68612" name="Text Box 4"/>
          <p:cNvSpPr txBox="1">
            <a:spLocks noChangeArrowheads="1"/>
          </p:cNvSpPr>
          <p:nvPr/>
        </p:nvSpPr>
        <p:spPr bwMode="auto">
          <a:xfrm>
            <a:off x="179388" y="5397500"/>
            <a:ext cx="87090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1800">
                <a:cs typeface="+mn-cs"/>
              </a:rPr>
              <a:t>Mêmes caractéristiques que précédemment</a:t>
            </a:r>
          </a:p>
          <a:p>
            <a:pPr>
              <a:defRPr/>
            </a:pPr>
            <a:r>
              <a:rPr lang="fr-FR" sz="1800">
                <a:cs typeface="+mn-cs"/>
              </a:rPr>
              <a:t>Les bits transmis sont représentés par les transitions du signal et non pas par les changements d</a:t>
            </a:r>
            <a:r>
              <a:rPr lang="ja-JP" altLang="fr-FR" sz="1800">
                <a:latin typeface="Arial"/>
                <a:cs typeface="+mn-cs"/>
              </a:rPr>
              <a:t>’</a:t>
            </a:r>
            <a:r>
              <a:rPr lang="fr-FR" sz="1800">
                <a:cs typeface="+mn-cs"/>
              </a:rPr>
              <a:t>états </a:t>
            </a:r>
            <a:r>
              <a:rPr lang="fr-FR" sz="1800">
                <a:cs typeface="+mn-cs"/>
                <a:sym typeface="Wingdings" charset="0"/>
              </a:rPr>
              <a:t> </a:t>
            </a:r>
            <a:r>
              <a:rPr lang="fr-FR" sz="1600">
                <a:solidFill>
                  <a:srgbClr val="FF3300"/>
                </a:solidFill>
                <a:cs typeface="+mn-cs"/>
                <a:sym typeface="Wingdings" charset="0"/>
              </a:rPr>
              <a:t>insensible aux inversions de fils dans le câblage - </a:t>
            </a:r>
            <a:r>
              <a:rPr lang="fr-FR" sz="1600" b="1">
                <a:solidFill>
                  <a:srgbClr val="FF3300"/>
                </a:solidFill>
                <a:cs typeface="+mn-cs"/>
                <a:sym typeface="Wingdings" charset="0"/>
              </a:rPr>
              <a:t>avantage</a:t>
            </a:r>
          </a:p>
        </p:txBody>
      </p:sp>
      <p:pic>
        <p:nvPicPr>
          <p:cNvPr id="80903" name="Picture 5" descr="http://deptinfo.cnam.fr/Memoires/LUSTEAU.Franck/images/Image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8" y="3074988"/>
            <a:ext cx="6423025"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5A4CA320-2B34-A546-B242-C5AEDBA69D15}"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02B9E920-1AEB-3E41-AD8B-0B0BAFE24531}" type="slidenum">
              <a:rPr lang="fr-FR"/>
              <a:pPr>
                <a:defRPr/>
              </a:pPr>
              <a:t>65</a:t>
            </a:fld>
            <a:endParaRPr lang="fr-FR"/>
          </a:p>
        </p:txBody>
      </p:sp>
      <p:sp>
        <p:nvSpPr>
          <p:cNvPr id="6963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Fonctions de Codage</a:t>
            </a:r>
          </a:p>
        </p:txBody>
      </p:sp>
      <p:sp>
        <p:nvSpPr>
          <p:cNvPr id="69635" name="Text Box 3"/>
          <p:cNvSpPr txBox="1">
            <a:spLocks noChangeArrowheads="1"/>
          </p:cNvSpPr>
          <p:nvPr/>
        </p:nvSpPr>
        <p:spPr bwMode="auto">
          <a:xfrm>
            <a:off x="179388" y="1079500"/>
            <a:ext cx="8709025"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2000">
                <a:cs typeface="+mn-cs"/>
              </a:rPr>
              <a:t>Codage à deux niveaux - </a:t>
            </a:r>
            <a:r>
              <a:rPr lang="fr-FR" sz="2000" i="1">
                <a:cs typeface="+mn-cs"/>
              </a:rPr>
              <a:t>Miller</a:t>
            </a:r>
            <a:r>
              <a:rPr lang="fr-FR" sz="2000">
                <a:cs typeface="+mn-cs"/>
              </a:rPr>
              <a:t>:</a:t>
            </a:r>
          </a:p>
          <a:p>
            <a:pPr lvl="1">
              <a:defRPr/>
            </a:pPr>
            <a:r>
              <a:rPr lang="fr-FR" sz="1800">
                <a:cs typeface="+mn-cs"/>
              </a:rPr>
              <a:t>Codage Manchester en supprimant une transition sur deux</a:t>
            </a:r>
          </a:p>
        </p:txBody>
      </p:sp>
      <p:sp>
        <p:nvSpPr>
          <p:cNvPr id="69636" name="Text Box 4"/>
          <p:cNvSpPr txBox="1">
            <a:spLocks noChangeArrowheads="1"/>
          </p:cNvSpPr>
          <p:nvPr/>
        </p:nvSpPr>
        <p:spPr bwMode="auto">
          <a:xfrm>
            <a:off x="179388" y="1978025"/>
            <a:ext cx="87090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2000">
                <a:cs typeface="+mn-cs"/>
              </a:rPr>
              <a:t>Codage à trois niveaux – </a:t>
            </a:r>
            <a:r>
              <a:rPr lang="fr-FR" sz="2000" i="1">
                <a:cs typeface="+mn-cs"/>
              </a:rPr>
              <a:t>Bipolaire simple</a:t>
            </a:r>
            <a:r>
              <a:rPr lang="fr-FR" sz="2000">
                <a:cs typeface="+mn-cs"/>
              </a:rPr>
              <a:t>:</a:t>
            </a:r>
          </a:p>
          <a:p>
            <a:pPr lvl="1">
              <a:defRPr/>
            </a:pPr>
            <a:r>
              <a:rPr lang="fr-FR" sz="1800">
                <a:cs typeface="+mn-cs"/>
              </a:rPr>
              <a:t>Le signal transmis vaut 0 si la donnée vaut 0</a:t>
            </a:r>
          </a:p>
          <a:p>
            <a:pPr lvl="1">
              <a:defRPr/>
            </a:pPr>
            <a:r>
              <a:rPr lang="fr-FR" sz="1800">
                <a:cs typeface="+mn-cs"/>
              </a:rPr>
              <a:t>Le signal transmis vaut alternativement </a:t>
            </a:r>
            <a:r>
              <a:rPr lang="fr-FR" sz="1800" i="1">
                <a:solidFill>
                  <a:schemeClr val="accent2"/>
                </a:solidFill>
                <a:cs typeface="+mn-cs"/>
              </a:rPr>
              <a:t>-</a:t>
            </a:r>
            <a:r>
              <a:rPr lang="fr-FR" sz="1800" i="1">
                <a:solidFill>
                  <a:schemeClr val="accent2"/>
                </a:solidFill>
                <a:cs typeface="+mn-cs"/>
                <a:sym typeface="Symbol" charset="0"/>
              </a:rPr>
              <a:t></a:t>
            </a:r>
            <a:r>
              <a:rPr lang="fr-FR" sz="1800">
                <a:cs typeface="+mn-cs"/>
                <a:sym typeface="Symbol" charset="0"/>
              </a:rPr>
              <a:t> ou </a:t>
            </a:r>
            <a:r>
              <a:rPr lang="fr-FR" sz="1800" i="1">
                <a:solidFill>
                  <a:schemeClr val="accent2"/>
                </a:solidFill>
                <a:cs typeface="+mn-cs"/>
              </a:rPr>
              <a:t>+</a:t>
            </a:r>
            <a:r>
              <a:rPr lang="fr-FR" sz="1800" i="1">
                <a:solidFill>
                  <a:schemeClr val="accent2"/>
                </a:solidFill>
                <a:cs typeface="+mn-cs"/>
                <a:sym typeface="Symbol" charset="0"/>
              </a:rPr>
              <a:t></a:t>
            </a:r>
            <a:r>
              <a:rPr lang="fr-FR" sz="1800">
                <a:cs typeface="+mn-cs"/>
                <a:sym typeface="Symbol" charset="0"/>
              </a:rPr>
              <a:t> si la donnée vaut 1</a:t>
            </a:r>
          </a:p>
        </p:txBody>
      </p:sp>
      <p:pic>
        <p:nvPicPr>
          <p:cNvPr id="81927" name="Picture 5" descr="http://deptinfo.cnam.fr/Memoires/LUSTEAU.Franck/images/Image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2878138"/>
            <a:ext cx="6423025"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FB5766AF-E544-3B4C-8444-80AC11C2BAA1}" type="datetime1">
              <a:rPr lang="en-US" smtClean="0"/>
              <a:pPr>
                <a:defRPr/>
              </a:pPr>
              <a:t>23/03/17</a:t>
            </a:fld>
            <a:r>
              <a:rPr lang="fr-FR" smtClean="0"/>
              <a:t>,</a:t>
            </a:r>
            <a:endParaRPr lang="fr-FR"/>
          </a:p>
        </p:txBody>
      </p:sp>
      <p:sp>
        <p:nvSpPr>
          <p:cNvPr id="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8" name="Slide Number Placeholder 4"/>
          <p:cNvSpPr>
            <a:spLocks noGrp="1"/>
          </p:cNvSpPr>
          <p:nvPr>
            <p:ph type="sldNum" sz="quarter" idx="12"/>
          </p:nvPr>
        </p:nvSpPr>
        <p:spPr/>
        <p:txBody>
          <a:bodyPr/>
          <a:lstStyle/>
          <a:p>
            <a:pPr>
              <a:defRPr/>
            </a:pPr>
            <a:fld id="{A29AD4C8-009F-2B48-9F1E-773D30701F70}" type="slidenum">
              <a:rPr lang="fr-FR"/>
              <a:pPr>
                <a:defRPr/>
              </a:pPr>
              <a:t>66</a:t>
            </a:fld>
            <a:endParaRPr lang="fr-FR"/>
          </a:p>
        </p:txBody>
      </p:sp>
      <p:sp>
        <p:nvSpPr>
          <p:cNvPr id="7065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Fonctions de Codage</a:t>
            </a:r>
          </a:p>
        </p:txBody>
      </p:sp>
      <p:sp>
        <p:nvSpPr>
          <p:cNvPr id="70659" name="Text Box 3"/>
          <p:cNvSpPr txBox="1">
            <a:spLocks noChangeArrowheads="1"/>
          </p:cNvSpPr>
          <p:nvPr/>
        </p:nvSpPr>
        <p:spPr bwMode="auto">
          <a:xfrm>
            <a:off x="179388" y="1079500"/>
            <a:ext cx="87090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2000">
                <a:cs typeface="+mn-cs"/>
              </a:rPr>
              <a:t>Codage à trois niveaux – </a:t>
            </a:r>
            <a:r>
              <a:rPr lang="fr-FR" sz="2000" i="1">
                <a:cs typeface="+mn-cs"/>
              </a:rPr>
              <a:t>BHD</a:t>
            </a:r>
            <a:r>
              <a:rPr lang="fr-FR" sz="2000" b="1" i="1">
                <a:effectLst>
                  <a:outerShdw blurRad="38100" dist="38100" dir="2700000" algn="tl">
                    <a:srgbClr val="DDDDDD"/>
                  </a:outerShdw>
                </a:effectLst>
                <a:cs typeface="+mn-cs"/>
              </a:rPr>
              <a:t>n</a:t>
            </a:r>
            <a:r>
              <a:rPr lang="fr-FR" sz="2000" baseline="30000">
                <a:cs typeface="+mn-cs"/>
              </a:rPr>
              <a:t>*</a:t>
            </a:r>
            <a:r>
              <a:rPr lang="fr-FR" sz="2000">
                <a:cs typeface="+mn-cs"/>
              </a:rPr>
              <a:t>(</a:t>
            </a:r>
            <a:r>
              <a:rPr lang="en-US" sz="2000" i="1">
                <a:cs typeface="+mn-cs"/>
              </a:rPr>
              <a:t>Binary High Density</a:t>
            </a:r>
            <a:r>
              <a:rPr lang="fr-FR" sz="2000">
                <a:cs typeface="+mn-cs"/>
              </a:rPr>
              <a:t>):</a:t>
            </a:r>
          </a:p>
          <a:p>
            <a:pPr lvl="1">
              <a:defRPr/>
            </a:pPr>
            <a:r>
              <a:rPr lang="fr-FR" sz="1800">
                <a:cs typeface="+mn-cs"/>
              </a:rPr>
              <a:t>Variantes du code </a:t>
            </a:r>
            <a:r>
              <a:rPr lang="fr-FR" sz="1800" i="1">
                <a:cs typeface="+mn-cs"/>
              </a:rPr>
              <a:t>Bipolaire Simple</a:t>
            </a:r>
            <a:r>
              <a:rPr lang="fr-FR" sz="1800">
                <a:cs typeface="+mn-cs"/>
              </a:rPr>
              <a:t> destinée à limiter le nombre des zéros successifs en introduisant un bit supplémentaire au signal pour terminer une série de </a:t>
            </a:r>
            <a:r>
              <a:rPr lang="fr-FR" sz="1800" b="1">
                <a:cs typeface="+mn-cs"/>
              </a:rPr>
              <a:t>n 0</a:t>
            </a:r>
            <a:r>
              <a:rPr lang="fr-FR" sz="1800">
                <a:cs typeface="+mn-cs"/>
              </a:rPr>
              <a:t> consécutifs. Ce bit supplémentaire est de même phase que le dernier 1 transmis pour pouvoir l</a:t>
            </a:r>
            <a:r>
              <a:rPr lang="ja-JP" altLang="fr-FR" sz="1800">
                <a:latin typeface="Arial"/>
                <a:cs typeface="+mn-cs"/>
              </a:rPr>
              <a:t>’</a:t>
            </a:r>
            <a:r>
              <a:rPr lang="fr-FR" sz="1800">
                <a:cs typeface="+mn-cs"/>
              </a:rPr>
              <a:t>identifier, afin qu</a:t>
            </a:r>
            <a:r>
              <a:rPr lang="ja-JP" altLang="fr-FR" sz="1800">
                <a:latin typeface="Arial"/>
                <a:cs typeface="+mn-cs"/>
              </a:rPr>
              <a:t>’</a:t>
            </a:r>
            <a:r>
              <a:rPr lang="fr-FR" sz="1800">
                <a:cs typeface="+mn-cs"/>
              </a:rPr>
              <a:t>il ne soit pas pris en compte dans l</a:t>
            </a:r>
            <a:r>
              <a:rPr lang="ja-JP" altLang="fr-FR" sz="1800">
                <a:latin typeface="Arial"/>
                <a:cs typeface="+mn-cs"/>
              </a:rPr>
              <a:t>’</a:t>
            </a:r>
            <a:r>
              <a:rPr lang="fr-FR" sz="1800">
                <a:cs typeface="+mn-cs"/>
              </a:rPr>
              <a:t>information transmise.</a:t>
            </a:r>
            <a:endParaRPr lang="fr-FR" sz="1800">
              <a:cs typeface="+mn-cs"/>
              <a:sym typeface="Symbol" charset="0"/>
            </a:endParaRPr>
          </a:p>
        </p:txBody>
      </p:sp>
      <p:pic>
        <p:nvPicPr>
          <p:cNvPr id="82950" name="Picture 4" descr="http://deptinfo.cnam.fr/Memoires/LUSTEAU.Franck/images/Image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2878138"/>
            <a:ext cx="6423025"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Text Box 5"/>
          <p:cNvSpPr txBox="1">
            <a:spLocks noChangeArrowheads="1"/>
          </p:cNvSpPr>
          <p:nvPr/>
        </p:nvSpPr>
        <p:spPr bwMode="auto">
          <a:xfrm>
            <a:off x="179388" y="5665788"/>
            <a:ext cx="858361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defRPr/>
            </a:pPr>
            <a:r>
              <a:rPr lang="fr-FR" sz="1600">
                <a:cs typeface="+mn-cs"/>
              </a:rPr>
              <a:t>* Codage HDBn (Haute Densité Binaire d'ordre n) ou BnZs (</a:t>
            </a:r>
            <a:r>
              <a:rPr lang="en-US" sz="1600">
                <a:cs typeface="+mn-cs"/>
              </a:rPr>
              <a:t>Bipolar with n Zero Substitution</a:t>
            </a:r>
            <a:r>
              <a:rPr lang="fr-FR" sz="1600">
                <a:cs typeface="+mn-cs"/>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Date Placeholder 2"/>
          <p:cNvSpPr>
            <a:spLocks noGrp="1"/>
          </p:cNvSpPr>
          <p:nvPr>
            <p:ph type="dt" sz="quarter" idx="10"/>
          </p:nvPr>
        </p:nvSpPr>
        <p:spPr/>
        <p:txBody>
          <a:bodyPr/>
          <a:lstStyle/>
          <a:p>
            <a:pPr>
              <a:defRPr/>
            </a:pPr>
            <a:r>
              <a:rPr lang="fr-FR"/>
              <a:t>© </a:t>
            </a:r>
            <a:fld id="{BED1829D-59A3-0341-A617-E32265548BAF}" type="datetime1">
              <a:rPr lang="en-US" smtClean="0"/>
              <a:pPr>
                <a:defRPr/>
              </a:pPr>
              <a:t>23/03/17</a:t>
            </a:fld>
            <a:r>
              <a:rPr lang="fr-FR" smtClean="0"/>
              <a:t>,</a:t>
            </a:r>
            <a:endParaRPr lang="fr-FR"/>
          </a:p>
        </p:txBody>
      </p:sp>
      <p:sp>
        <p:nvSpPr>
          <p:cNvPr id="70"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71" name="Slide Number Placeholder 4"/>
          <p:cNvSpPr>
            <a:spLocks noGrp="1"/>
          </p:cNvSpPr>
          <p:nvPr>
            <p:ph type="sldNum" sz="quarter" idx="12"/>
          </p:nvPr>
        </p:nvSpPr>
        <p:spPr/>
        <p:txBody>
          <a:bodyPr/>
          <a:lstStyle/>
          <a:p>
            <a:pPr>
              <a:defRPr/>
            </a:pPr>
            <a:fld id="{C32DFDAE-B94A-BD4E-9428-F088D3488D8F}" type="slidenum">
              <a:rPr lang="fr-FR"/>
              <a:pPr>
                <a:defRPr/>
              </a:pPr>
              <a:t>67</a:t>
            </a:fld>
            <a:endParaRPr lang="fr-FR"/>
          </a:p>
        </p:txBody>
      </p:sp>
      <p:sp>
        <p:nvSpPr>
          <p:cNvPr id="48130"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RS-232 C (DB9)</a:t>
            </a:r>
            <a:endParaRPr lang="fr-FR" sz="4000" baseline="-25000" smtClean="0">
              <a:solidFill>
                <a:schemeClr val="tx1"/>
              </a:solidFill>
              <a:cs typeface="+mj-cs"/>
            </a:endParaRPr>
          </a:p>
        </p:txBody>
      </p:sp>
      <p:sp>
        <p:nvSpPr>
          <p:cNvPr id="48131" name="Oval 3"/>
          <p:cNvSpPr>
            <a:spLocks noChangeAspect="1" noChangeArrowheads="1"/>
          </p:cNvSpPr>
          <p:nvPr/>
        </p:nvSpPr>
        <p:spPr bwMode="auto">
          <a:xfrm>
            <a:off x="4714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1</a:t>
            </a:r>
          </a:p>
        </p:txBody>
      </p:sp>
      <p:sp>
        <p:nvSpPr>
          <p:cNvPr id="48132" name="Oval 4"/>
          <p:cNvSpPr>
            <a:spLocks noChangeAspect="1" noChangeArrowheads="1"/>
          </p:cNvSpPr>
          <p:nvPr/>
        </p:nvSpPr>
        <p:spPr bwMode="auto">
          <a:xfrm>
            <a:off x="101123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2</a:t>
            </a:r>
          </a:p>
        </p:txBody>
      </p:sp>
      <p:sp>
        <p:nvSpPr>
          <p:cNvPr id="48133" name="Oval 5"/>
          <p:cNvSpPr>
            <a:spLocks noChangeAspect="1" noChangeArrowheads="1"/>
          </p:cNvSpPr>
          <p:nvPr/>
        </p:nvSpPr>
        <p:spPr bwMode="auto">
          <a:xfrm>
            <a:off x="15509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3</a:t>
            </a:r>
          </a:p>
        </p:txBody>
      </p:sp>
      <p:sp>
        <p:nvSpPr>
          <p:cNvPr id="48134" name="Oval 6"/>
          <p:cNvSpPr>
            <a:spLocks noChangeAspect="1" noChangeArrowheads="1"/>
          </p:cNvSpPr>
          <p:nvPr/>
        </p:nvSpPr>
        <p:spPr bwMode="auto">
          <a:xfrm>
            <a:off x="209073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4</a:t>
            </a:r>
          </a:p>
        </p:txBody>
      </p:sp>
      <p:sp>
        <p:nvSpPr>
          <p:cNvPr id="48135" name="Oval 7"/>
          <p:cNvSpPr>
            <a:spLocks noChangeAspect="1" noChangeArrowheads="1"/>
          </p:cNvSpPr>
          <p:nvPr/>
        </p:nvSpPr>
        <p:spPr bwMode="auto">
          <a:xfrm>
            <a:off x="26304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5</a:t>
            </a:r>
          </a:p>
        </p:txBody>
      </p:sp>
      <p:sp>
        <p:nvSpPr>
          <p:cNvPr id="48136" name="Oval 8"/>
          <p:cNvSpPr>
            <a:spLocks noChangeAspect="1" noChangeArrowheads="1"/>
          </p:cNvSpPr>
          <p:nvPr/>
        </p:nvSpPr>
        <p:spPr bwMode="auto">
          <a:xfrm>
            <a:off x="741363" y="2682875"/>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6</a:t>
            </a:r>
          </a:p>
        </p:txBody>
      </p:sp>
      <p:sp>
        <p:nvSpPr>
          <p:cNvPr id="48137" name="Oval 9"/>
          <p:cNvSpPr>
            <a:spLocks noChangeAspect="1" noChangeArrowheads="1"/>
          </p:cNvSpPr>
          <p:nvPr/>
        </p:nvSpPr>
        <p:spPr bwMode="auto">
          <a:xfrm>
            <a:off x="1281113" y="2682875"/>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7</a:t>
            </a:r>
          </a:p>
        </p:txBody>
      </p:sp>
      <p:sp>
        <p:nvSpPr>
          <p:cNvPr id="48138" name="Oval 10"/>
          <p:cNvSpPr>
            <a:spLocks noChangeAspect="1" noChangeArrowheads="1"/>
          </p:cNvSpPr>
          <p:nvPr/>
        </p:nvSpPr>
        <p:spPr bwMode="auto">
          <a:xfrm>
            <a:off x="1820863" y="2682875"/>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8</a:t>
            </a:r>
          </a:p>
        </p:txBody>
      </p:sp>
      <p:sp>
        <p:nvSpPr>
          <p:cNvPr id="48139" name="Oval 11"/>
          <p:cNvSpPr>
            <a:spLocks noChangeAspect="1" noChangeArrowheads="1"/>
          </p:cNvSpPr>
          <p:nvPr/>
        </p:nvSpPr>
        <p:spPr bwMode="auto">
          <a:xfrm>
            <a:off x="2360613" y="2682875"/>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9</a:t>
            </a:r>
          </a:p>
        </p:txBody>
      </p:sp>
      <p:sp>
        <p:nvSpPr>
          <p:cNvPr id="48140" name="Text Box 12"/>
          <p:cNvSpPr txBox="1">
            <a:spLocks noChangeArrowheads="1"/>
          </p:cNvSpPr>
          <p:nvPr/>
        </p:nvSpPr>
        <p:spPr bwMode="auto">
          <a:xfrm>
            <a:off x="381000" y="16764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DCD</a:t>
            </a:r>
          </a:p>
        </p:txBody>
      </p:sp>
      <p:sp>
        <p:nvSpPr>
          <p:cNvPr id="48141" name="Text Box 13"/>
          <p:cNvSpPr txBox="1">
            <a:spLocks noChangeArrowheads="1"/>
          </p:cNvSpPr>
          <p:nvPr/>
        </p:nvSpPr>
        <p:spPr bwMode="auto">
          <a:xfrm>
            <a:off x="650875" y="3763963"/>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DSR</a:t>
            </a:r>
          </a:p>
        </p:txBody>
      </p:sp>
      <p:sp>
        <p:nvSpPr>
          <p:cNvPr id="48142" name="Text Box 14"/>
          <p:cNvSpPr txBox="1">
            <a:spLocks noChangeArrowheads="1"/>
          </p:cNvSpPr>
          <p:nvPr/>
        </p:nvSpPr>
        <p:spPr bwMode="auto">
          <a:xfrm>
            <a:off x="2000250" y="1316038"/>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DTR</a:t>
            </a:r>
          </a:p>
        </p:txBody>
      </p:sp>
      <p:sp>
        <p:nvSpPr>
          <p:cNvPr id="48143" name="Text Box 15"/>
          <p:cNvSpPr txBox="1">
            <a:spLocks noChangeArrowheads="1"/>
          </p:cNvSpPr>
          <p:nvPr/>
        </p:nvSpPr>
        <p:spPr bwMode="auto">
          <a:xfrm>
            <a:off x="1190625" y="34036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RTS</a:t>
            </a:r>
          </a:p>
        </p:txBody>
      </p:sp>
      <p:sp>
        <p:nvSpPr>
          <p:cNvPr id="48144" name="Text Box 16"/>
          <p:cNvSpPr txBox="1">
            <a:spLocks noChangeArrowheads="1"/>
          </p:cNvSpPr>
          <p:nvPr/>
        </p:nvSpPr>
        <p:spPr bwMode="auto">
          <a:xfrm>
            <a:off x="1730375" y="3763963"/>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CTS</a:t>
            </a:r>
          </a:p>
        </p:txBody>
      </p:sp>
      <p:sp>
        <p:nvSpPr>
          <p:cNvPr id="48145" name="Text Box 17"/>
          <p:cNvSpPr txBox="1">
            <a:spLocks noChangeArrowheads="1"/>
          </p:cNvSpPr>
          <p:nvPr/>
        </p:nvSpPr>
        <p:spPr bwMode="auto">
          <a:xfrm>
            <a:off x="920750" y="1316038"/>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RD</a:t>
            </a:r>
          </a:p>
        </p:txBody>
      </p:sp>
      <p:sp>
        <p:nvSpPr>
          <p:cNvPr id="48146" name="Text Box 18"/>
          <p:cNvSpPr txBox="1">
            <a:spLocks noChangeArrowheads="1"/>
          </p:cNvSpPr>
          <p:nvPr/>
        </p:nvSpPr>
        <p:spPr bwMode="auto">
          <a:xfrm>
            <a:off x="1460500" y="16764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TD</a:t>
            </a:r>
          </a:p>
        </p:txBody>
      </p:sp>
      <p:sp>
        <p:nvSpPr>
          <p:cNvPr id="48147" name="Text Box 19"/>
          <p:cNvSpPr txBox="1">
            <a:spLocks noChangeArrowheads="1"/>
          </p:cNvSpPr>
          <p:nvPr/>
        </p:nvSpPr>
        <p:spPr bwMode="auto">
          <a:xfrm>
            <a:off x="2540000" y="16764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SG</a:t>
            </a:r>
          </a:p>
        </p:txBody>
      </p:sp>
      <p:sp>
        <p:nvSpPr>
          <p:cNvPr id="48148" name="Text Box 20"/>
          <p:cNvSpPr txBox="1">
            <a:spLocks noChangeArrowheads="1"/>
          </p:cNvSpPr>
          <p:nvPr/>
        </p:nvSpPr>
        <p:spPr bwMode="auto">
          <a:xfrm>
            <a:off x="2270125" y="34036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RI</a:t>
            </a:r>
          </a:p>
        </p:txBody>
      </p:sp>
      <p:cxnSp>
        <p:nvCxnSpPr>
          <p:cNvPr id="48149" name="AutoShape 21"/>
          <p:cNvCxnSpPr>
            <a:cxnSpLocks noChangeShapeType="1"/>
            <a:stCxn id="48147" idx="2"/>
            <a:endCxn id="48135" idx="0"/>
          </p:cNvCxnSpPr>
          <p:nvPr/>
        </p:nvCxnSpPr>
        <p:spPr bwMode="auto">
          <a:xfrm>
            <a:off x="2809875" y="1963738"/>
            <a:ext cx="1588"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50" name="AutoShape 22"/>
          <p:cNvCxnSpPr>
            <a:cxnSpLocks noChangeShapeType="1"/>
            <a:stCxn id="48148" idx="0"/>
            <a:endCxn id="48139" idx="4"/>
          </p:cNvCxnSpPr>
          <p:nvPr/>
        </p:nvCxnSpPr>
        <p:spPr bwMode="auto">
          <a:xfrm flipV="1">
            <a:off x="2540000" y="3043238"/>
            <a:ext cx="1588"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51" name="AutoShape 23"/>
          <p:cNvCxnSpPr>
            <a:cxnSpLocks noChangeShapeType="1"/>
            <a:stCxn id="48142" idx="2"/>
            <a:endCxn id="48134" idx="0"/>
          </p:cNvCxnSpPr>
          <p:nvPr/>
        </p:nvCxnSpPr>
        <p:spPr bwMode="auto">
          <a:xfrm>
            <a:off x="2270125" y="1603375"/>
            <a:ext cx="1588" cy="7207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52" name="AutoShape 24"/>
          <p:cNvCxnSpPr>
            <a:cxnSpLocks noChangeShapeType="1"/>
            <a:stCxn id="48146" idx="2"/>
            <a:endCxn id="48133" idx="0"/>
          </p:cNvCxnSpPr>
          <p:nvPr/>
        </p:nvCxnSpPr>
        <p:spPr bwMode="auto">
          <a:xfrm>
            <a:off x="1730375" y="1963738"/>
            <a:ext cx="1588"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53" name="AutoShape 25"/>
          <p:cNvCxnSpPr>
            <a:cxnSpLocks noChangeShapeType="1"/>
            <a:stCxn id="48145" idx="2"/>
            <a:endCxn id="48132" idx="0"/>
          </p:cNvCxnSpPr>
          <p:nvPr/>
        </p:nvCxnSpPr>
        <p:spPr bwMode="auto">
          <a:xfrm>
            <a:off x="1190625" y="1603375"/>
            <a:ext cx="1588" cy="7207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54" name="AutoShape 26"/>
          <p:cNvCxnSpPr>
            <a:cxnSpLocks noChangeShapeType="1"/>
            <a:stCxn id="48140" idx="2"/>
            <a:endCxn id="48131" idx="0"/>
          </p:cNvCxnSpPr>
          <p:nvPr/>
        </p:nvCxnSpPr>
        <p:spPr bwMode="auto">
          <a:xfrm>
            <a:off x="650875" y="1963738"/>
            <a:ext cx="1588"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55" name="AutoShape 27"/>
          <p:cNvCxnSpPr>
            <a:cxnSpLocks noChangeShapeType="1"/>
            <a:stCxn id="48143" idx="0"/>
            <a:endCxn id="48137" idx="4"/>
          </p:cNvCxnSpPr>
          <p:nvPr/>
        </p:nvCxnSpPr>
        <p:spPr bwMode="auto">
          <a:xfrm flipV="1">
            <a:off x="1460500" y="3043238"/>
            <a:ext cx="1588"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56" name="AutoShape 28"/>
          <p:cNvCxnSpPr>
            <a:cxnSpLocks noChangeShapeType="1"/>
            <a:stCxn id="48144" idx="0"/>
            <a:endCxn id="48138" idx="4"/>
          </p:cNvCxnSpPr>
          <p:nvPr/>
        </p:nvCxnSpPr>
        <p:spPr bwMode="auto">
          <a:xfrm flipV="1">
            <a:off x="2000250" y="3043238"/>
            <a:ext cx="1588" cy="7207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57" name="AutoShape 29"/>
          <p:cNvCxnSpPr>
            <a:cxnSpLocks noChangeShapeType="1"/>
            <a:stCxn id="48141" idx="0"/>
            <a:endCxn id="48136" idx="4"/>
          </p:cNvCxnSpPr>
          <p:nvPr/>
        </p:nvCxnSpPr>
        <p:spPr bwMode="auto">
          <a:xfrm flipV="1">
            <a:off x="920750" y="3043238"/>
            <a:ext cx="1588" cy="7207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158" name="Text Box 30"/>
          <p:cNvSpPr txBox="1">
            <a:spLocks noChangeArrowheads="1"/>
          </p:cNvSpPr>
          <p:nvPr/>
        </p:nvSpPr>
        <p:spPr bwMode="auto">
          <a:xfrm>
            <a:off x="3429000" y="2900363"/>
            <a:ext cx="22320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D</a:t>
            </a:r>
            <a:r>
              <a:rPr lang="en-US" sz="2000">
                <a:cs typeface="+mn-cs"/>
              </a:rPr>
              <a:t>ata </a:t>
            </a:r>
            <a:r>
              <a:rPr lang="en-US" sz="2000" b="1">
                <a:effectLst>
                  <a:outerShdw blurRad="38100" dist="38100" dir="2700000" algn="tl">
                    <a:srgbClr val="DDDDDD"/>
                  </a:outerShdw>
                </a:effectLst>
                <a:cs typeface="+mn-cs"/>
              </a:rPr>
              <a:t>S</a:t>
            </a:r>
            <a:r>
              <a:rPr lang="en-US" sz="2000">
                <a:cs typeface="+mn-cs"/>
              </a:rPr>
              <a:t>et </a:t>
            </a:r>
            <a:r>
              <a:rPr lang="en-US" sz="2000" b="1">
                <a:effectLst>
                  <a:outerShdw blurRad="38100" dist="38100" dir="2700000" algn="tl">
                    <a:srgbClr val="DDDDDD"/>
                  </a:outerShdw>
                </a:effectLst>
                <a:cs typeface="+mn-cs"/>
              </a:rPr>
              <a:t>R</a:t>
            </a:r>
            <a:r>
              <a:rPr lang="en-US" sz="2000">
                <a:cs typeface="+mn-cs"/>
              </a:rPr>
              <a:t>eady</a:t>
            </a:r>
          </a:p>
        </p:txBody>
      </p:sp>
      <p:sp>
        <p:nvSpPr>
          <p:cNvPr id="48159" name="Text Box 31"/>
          <p:cNvSpPr txBox="1">
            <a:spLocks noChangeArrowheads="1"/>
          </p:cNvSpPr>
          <p:nvPr/>
        </p:nvSpPr>
        <p:spPr bwMode="auto">
          <a:xfrm>
            <a:off x="3429000" y="1100138"/>
            <a:ext cx="22320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D</a:t>
            </a:r>
            <a:r>
              <a:rPr lang="en-US" sz="2000">
                <a:cs typeface="+mn-cs"/>
              </a:rPr>
              <a:t>ata </a:t>
            </a:r>
            <a:r>
              <a:rPr lang="en-US" sz="2000" b="1">
                <a:effectLst>
                  <a:outerShdw blurRad="38100" dist="38100" dir="2700000" algn="tl">
                    <a:srgbClr val="DDDDDD"/>
                  </a:outerShdw>
                </a:effectLst>
                <a:cs typeface="+mn-cs"/>
              </a:rPr>
              <a:t>C</a:t>
            </a:r>
            <a:r>
              <a:rPr lang="en-US" sz="2000">
                <a:cs typeface="+mn-cs"/>
              </a:rPr>
              <a:t>arrier </a:t>
            </a:r>
            <a:r>
              <a:rPr lang="en-US" sz="2000" b="1">
                <a:effectLst>
                  <a:outerShdw blurRad="38100" dist="38100" dir="2700000" algn="tl">
                    <a:srgbClr val="DDDDDD"/>
                  </a:outerShdw>
                </a:effectLst>
                <a:cs typeface="+mn-cs"/>
              </a:rPr>
              <a:t>D</a:t>
            </a:r>
            <a:r>
              <a:rPr lang="en-US" sz="2000">
                <a:cs typeface="+mn-cs"/>
              </a:rPr>
              <a:t>etect</a:t>
            </a:r>
          </a:p>
        </p:txBody>
      </p:sp>
      <p:sp>
        <p:nvSpPr>
          <p:cNvPr id="48160" name="Text Box 32"/>
          <p:cNvSpPr txBox="1">
            <a:spLocks noChangeArrowheads="1"/>
          </p:cNvSpPr>
          <p:nvPr/>
        </p:nvSpPr>
        <p:spPr bwMode="auto">
          <a:xfrm>
            <a:off x="3429000" y="2179638"/>
            <a:ext cx="22320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D</a:t>
            </a:r>
            <a:r>
              <a:rPr lang="en-US" sz="2000">
                <a:cs typeface="+mn-cs"/>
              </a:rPr>
              <a:t>ata </a:t>
            </a:r>
            <a:r>
              <a:rPr lang="en-US" sz="2000" b="1">
                <a:effectLst>
                  <a:outerShdw blurRad="38100" dist="38100" dir="2700000" algn="tl">
                    <a:srgbClr val="DDDDDD"/>
                  </a:outerShdw>
                </a:effectLst>
                <a:cs typeface="+mn-cs"/>
              </a:rPr>
              <a:t>T</a:t>
            </a:r>
            <a:r>
              <a:rPr lang="en-US" sz="2000">
                <a:cs typeface="+mn-cs"/>
              </a:rPr>
              <a:t>erminal </a:t>
            </a:r>
            <a:r>
              <a:rPr lang="en-US" sz="2000" b="1">
                <a:effectLst>
                  <a:outerShdw blurRad="38100" dist="38100" dir="2700000" algn="tl">
                    <a:srgbClr val="DDDDDD"/>
                  </a:outerShdw>
                </a:effectLst>
                <a:cs typeface="+mn-cs"/>
              </a:rPr>
              <a:t>R</a:t>
            </a:r>
            <a:r>
              <a:rPr lang="en-US" sz="2000">
                <a:cs typeface="+mn-cs"/>
              </a:rPr>
              <a:t>eady</a:t>
            </a:r>
          </a:p>
        </p:txBody>
      </p:sp>
      <p:sp>
        <p:nvSpPr>
          <p:cNvPr id="48161" name="Text Box 33"/>
          <p:cNvSpPr txBox="1">
            <a:spLocks noChangeArrowheads="1"/>
          </p:cNvSpPr>
          <p:nvPr/>
        </p:nvSpPr>
        <p:spPr bwMode="auto">
          <a:xfrm>
            <a:off x="3429000" y="1460500"/>
            <a:ext cx="22320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R</a:t>
            </a:r>
            <a:r>
              <a:rPr lang="en-US" sz="2000">
                <a:cs typeface="+mn-cs"/>
              </a:rPr>
              <a:t>eceive </a:t>
            </a:r>
            <a:r>
              <a:rPr lang="en-US" sz="2000" b="1">
                <a:effectLst>
                  <a:outerShdw blurRad="38100" dist="38100" dir="2700000" algn="tl">
                    <a:srgbClr val="DDDDDD"/>
                  </a:outerShdw>
                </a:effectLst>
                <a:cs typeface="+mn-cs"/>
              </a:rPr>
              <a:t>D</a:t>
            </a:r>
            <a:r>
              <a:rPr lang="en-US" sz="2000">
                <a:cs typeface="+mn-cs"/>
              </a:rPr>
              <a:t>ata</a:t>
            </a:r>
          </a:p>
        </p:txBody>
      </p:sp>
      <p:sp>
        <p:nvSpPr>
          <p:cNvPr id="48162" name="Text Box 34"/>
          <p:cNvSpPr txBox="1">
            <a:spLocks noChangeArrowheads="1"/>
          </p:cNvSpPr>
          <p:nvPr/>
        </p:nvSpPr>
        <p:spPr bwMode="auto">
          <a:xfrm>
            <a:off x="3429000" y="1820863"/>
            <a:ext cx="22320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T</a:t>
            </a:r>
            <a:r>
              <a:rPr lang="en-US" sz="2000">
                <a:cs typeface="+mn-cs"/>
              </a:rPr>
              <a:t>ransmit </a:t>
            </a:r>
            <a:r>
              <a:rPr lang="en-US" sz="2000" b="1">
                <a:effectLst>
                  <a:outerShdw blurRad="38100" dist="38100" dir="2700000" algn="tl">
                    <a:srgbClr val="DDDDDD"/>
                  </a:outerShdw>
                </a:effectLst>
                <a:cs typeface="+mn-cs"/>
              </a:rPr>
              <a:t>D</a:t>
            </a:r>
            <a:r>
              <a:rPr lang="en-US" sz="2000">
                <a:cs typeface="+mn-cs"/>
              </a:rPr>
              <a:t>ata</a:t>
            </a:r>
          </a:p>
        </p:txBody>
      </p:sp>
      <p:sp>
        <p:nvSpPr>
          <p:cNvPr id="48163" name="Text Box 35"/>
          <p:cNvSpPr txBox="1">
            <a:spLocks noChangeArrowheads="1"/>
          </p:cNvSpPr>
          <p:nvPr/>
        </p:nvSpPr>
        <p:spPr bwMode="auto">
          <a:xfrm>
            <a:off x="3429000" y="3979863"/>
            <a:ext cx="22320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R</a:t>
            </a:r>
            <a:r>
              <a:rPr lang="en-US" sz="2000">
                <a:cs typeface="+mn-cs"/>
              </a:rPr>
              <a:t>ing </a:t>
            </a:r>
            <a:r>
              <a:rPr lang="en-US" sz="2000" b="1">
                <a:effectLst>
                  <a:outerShdw blurRad="38100" dist="38100" dir="2700000" algn="tl">
                    <a:srgbClr val="DDDDDD"/>
                  </a:outerShdw>
                </a:effectLst>
                <a:cs typeface="+mn-cs"/>
              </a:rPr>
              <a:t>I</a:t>
            </a:r>
            <a:r>
              <a:rPr lang="en-US" sz="2000">
                <a:cs typeface="+mn-cs"/>
              </a:rPr>
              <a:t>ndicator</a:t>
            </a:r>
          </a:p>
        </p:txBody>
      </p:sp>
      <p:sp>
        <p:nvSpPr>
          <p:cNvPr id="48164" name="Text Box 36"/>
          <p:cNvSpPr txBox="1">
            <a:spLocks noChangeArrowheads="1"/>
          </p:cNvSpPr>
          <p:nvPr/>
        </p:nvSpPr>
        <p:spPr bwMode="auto">
          <a:xfrm>
            <a:off x="3429000" y="2540000"/>
            <a:ext cx="22320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S</a:t>
            </a:r>
            <a:r>
              <a:rPr lang="en-US" sz="2000">
                <a:cs typeface="+mn-cs"/>
              </a:rPr>
              <a:t>ignal </a:t>
            </a:r>
            <a:r>
              <a:rPr lang="en-US" sz="2000" b="1">
                <a:effectLst>
                  <a:outerShdw blurRad="38100" dist="38100" dir="2700000" algn="tl">
                    <a:srgbClr val="DDDDDD"/>
                  </a:outerShdw>
                </a:effectLst>
                <a:cs typeface="+mn-cs"/>
              </a:rPr>
              <a:t>G</a:t>
            </a:r>
            <a:r>
              <a:rPr lang="en-US" sz="2000">
                <a:cs typeface="+mn-cs"/>
              </a:rPr>
              <a:t>round</a:t>
            </a:r>
          </a:p>
        </p:txBody>
      </p:sp>
      <p:sp>
        <p:nvSpPr>
          <p:cNvPr id="48165" name="Text Box 37"/>
          <p:cNvSpPr txBox="1">
            <a:spLocks noChangeArrowheads="1"/>
          </p:cNvSpPr>
          <p:nvPr/>
        </p:nvSpPr>
        <p:spPr bwMode="auto">
          <a:xfrm>
            <a:off x="3429000" y="3260725"/>
            <a:ext cx="22320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R</a:t>
            </a:r>
            <a:r>
              <a:rPr lang="en-US" sz="2000">
                <a:cs typeface="+mn-cs"/>
              </a:rPr>
              <a:t>equest </a:t>
            </a:r>
            <a:r>
              <a:rPr lang="en-US" sz="2000" b="1">
                <a:effectLst>
                  <a:outerShdw blurRad="38100" dist="38100" dir="2700000" algn="tl">
                    <a:srgbClr val="DDDDDD"/>
                  </a:outerShdw>
                </a:effectLst>
                <a:cs typeface="+mn-cs"/>
              </a:rPr>
              <a:t>T</a:t>
            </a:r>
            <a:r>
              <a:rPr lang="en-US" sz="2000">
                <a:cs typeface="+mn-cs"/>
              </a:rPr>
              <a:t>o </a:t>
            </a:r>
            <a:r>
              <a:rPr lang="en-US" sz="2000" b="1">
                <a:effectLst>
                  <a:outerShdw blurRad="38100" dist="38100" dir="2700000" algn="tl">
                    <a:srgbClr val="DDDDDD"/>
                  </a:outerShdw>
                </a:effectLst>
                <a:cs typeface="+mn-cs"/>
              </a:rPr>
              <a:t>S</a:t>
            </a:r>
            <a:r>
              <a:rPr lang="en-US" sz="2000">
                <a:cs typeface="+mn-cs"/>
              </a:rPr>
              <a:t>end</a:t>
            </a:r>
          </a:p>
        </p:txBody>
      </p:sp>
      <p:sp>
        <p:nvSpPr>
          <p:cNvPr id="48166" name="Text Box 38"/>
          <p:cNvSpPr txBox="1">
            <a:spLocks noChangeArrowheads="1"/>
          </p:cNvSpPr>
          <p:nvPr/>
        </p:nvSpPr>
        <p:spPr bwMode="auto">
          <a:xfrm>
            <a:off x="3429000" y="3619500"/>
            <a:ext cx="22320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C</a:t>
            </a:r>
            <a:r>
              <a:rPr lang="en-US" sz="2000">
                <a:cs typeface="+mn-cs"/>
              </a:rPr>
              <a:t>lear </a:t>
            </a:r>
            <a:r>
              <a:rPr lang="en-US" sz="2000" b="1">
                <a:effectLst>
                  <a:outerShdw blurRad="38100" dist="38100" dir="2700000" algn="tl">
                    <a:srgbClr val="DDDDDD"/>
                  </a:outerShdw>
                </a:effectLst>
                <a:cs typeface="+mn-cs"/>
              </a:rPr>
              <a:t>T</a:t>
            </a:r>
            <a:r>
              <a:rPr lang="en-US" sz="2000">
                <a:cs typeface="+mn-cs"/>
              </a:rPr>
              <a:t>o </a:t>
            </a:r>
            <a:r>
              <a:rPr lang="en-US" sz="2000" b="1">
                <a:effectLst>
                  <a:outerShdw blurRad="38100" dist="38100" dir="2700000" algn="tl">
                    <a:srgbClr val="DDDDDD"/>
                  </a:outerShdw>
                </a:effectLst>
                <a:cs typeface="+mn-cs"/>
              </a:rPr>
              <a:t>S</a:t>
            </a:r>
            <a:r>
              <a:rPr lang="en-US" sz="2000">
                <a:cs typeface="+mn-cs"/>
              </a:rPr>
              <a:t>end</a:t>
            </a:r>
          </a:p>
        </p:txBody>
      </p:sp>
      <p:sp>
        <p:nvSpPr>
          <p:cNvPr id="48167" name="Text Box 39"/>
          <p:cNvSpPr txBox="1">
            <a:spLocks noChangeArrowheads="1"/>
          </p:cNvSpPr>
          <p:nvPr/>
        </p:nvSpPr>
        <p:spPr bwMode="auto">
          <a:xfrm>
            <a:off x="6807200" y="2878138"/>
            <a:ext cx="1793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1</a:t>
            </a:r>
          </a:p>
        </p:txBody>
      </p:sp>
      <p:sp>
        <p:nvSpPr>
          <p:cNvPr id="48168" name="Text Box 40"/>
          <p:cNvSpPr txBox="1">
            <a:spLocks noChangeArrowheads="1"/>
          </p:cNvSpPr>
          <p:nvPr/>
        </p:nvSpPr>
        <p:spPr bwMode="auto">
          <a:xfrm>
            <a:off x="8329613" y="2878138"/>
            <a:ext cx="179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1</a:t>
            </a:r>
          </a:p>
        </p:txBody>
      </p:sp>
      <p:sp>
        <p:nvSpPr>
          <p:cNvPr id="48169" name="Text Box 41"/>
          <p:cNvSpPr txBox="1">
            <a:spLocks noChangeArrowheads="1"/>
          </p:cNvSpPr>
          <p:nvPr/>
        </p:nvSpPr>
        <p:spPr bwMode="auto">
          <a:xfrm>
            <a:off x="6807200" y="3238500"/>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a:t>
            </a:r>
          </a:p>
        </p:txBody>
      </p:sp>
      <p:sp>
        <p:nvSpPr>
          <p:cNvPr id="48170" name="Text Box 42"/>
          <p:cNvSpPr txBox="1">
            <a:spLocks noChangeArrowheads="1"/>
          </p:cNvSpPr>
          <p:nvPr/>
        </p:nvSpPr>
        <p:spPr bwMode="auto">
          <a:xfrm>
            <a:off x="8329613" y="3238500"/>
            <a:ext cx="179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a:t>
            </a:r>
          </a:p>
        </p:txBody>
      </p:sp>
      <p:sp>
        <p:nvSpPr>
          <p:cNvPr id="48171" name="Text Box 43"/>
          <p:cNvSpPr txBox="1">
            <a:spLocks noChangeArrowheads="1"/>
          </p:cNvSpPr>
          <p:nvPr/>
        </p:nvSpPr>
        <p:spPr bwMode="auto">
          <a:xfrm>
            <a:off x="6807200" y="3598863"/>
            <a:ext cx="1793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3</a:t>
            </a:r>
          </a:p>
        </p:txBody>
      </p:sp>
      <p:sp>
        <p:nvSpPr>
          <p:cNvPr id="48172" name="Text Box 44"/>
          <p:cNvSpPr txBox="1">
            <a:spLocks noChangeArrowheads="1"/>
          </p:cNvSpPr>
          <p:nvPr/>
        </p:nvSpPr>
        <p:spPr bwMode="auto">
          <a:xfrm>
            <a:off x="8329613" y="3598863"/>
            <a:ext cx="179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3</a:t>
            </a:r>
          </a:p>
        </p:txBody>
      </p:sp>
      <p:sp>
        <p:nvSpPr>
          <p:cNvPr id="48173" name="Text Box 45"/>
          <p:cNvSpPr txBox="1">
            <a:spLocks noChangeArrowheads="1"/>
          </p:cNvSpPr>
          <p:nvPr/>
        </p:nvSpPr>
        <p:spPr bwMode="auto">
          <a:xfrm>
            <a:off x="6807200" y="3957638"/>
            <a:ext cx="1793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4</a:t>
            </a:r>
          </a:p>
        </p:txBody>
      </p:sp>
      <p:sp>
        <p:nvSpPr>
          <p:cNvPr id="48174" name="Text Box 46"/>
          <p:cNvSpPr txBox="1">
            <a:spLocks noChangeArrowheads="1"/>
          </p:cNvSpPr>
          <p:nvPr/>
        </p:nvSpPr>
        <p:spPr bwMode="auto">
          <a:xfrm>
            <a:off x="8329613" y="3957638"/>
            <a:ext cx="179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4</a:t>
            </a:r>
          </a:p>
        </p:txBody>
      </p:sp>
      <p:sp>
        <p:nvSpPr>
          <p:cNvPr id="48175" name="Text Box 47"/>
          <p:cNvSpPr txBox="1">
            <a:spLocks noChangeArrowheads="1"/>
          </p:cNvSpPr>
          <p:nvPr/>
        </p:nvSpPr>
        <p:spPr bwMode="auto">
          <a:xfrm>
            <a:off x="6807200" y="4318000"/>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5</a:t>
            </a:r>
          </a:p>
        </p:txBody>
      </p:sp>
      <p:sp>
        <p:nvSpPr>
          <p:cNvPr id="48176" name="Text Box 48"/>
          <p:cNvSpPr txBox="1">
            <a:spLocks noChangeArrowheads="1"/>
          </p:cNvSpPr>
          <p:nvPr/>
        </p:nvSpPr>
        <p:spPr bwMode="auto">
          <a:xfrm>
            <a:off x="8329613" y="4318000"/>
            <a:ext cx="179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5</a:t>
            </a:r>
          </a:p>
        </p:txBody>
      </p:sp>
      <p:sp>
        <p:nvSpPr>
          <p:cNvPr id="48177" name="Text Box 49"/>
          <p:cNvSpPr txBox="1">
            <a:spLocks noChangeArrowheads="1"/>
          </p:cNvSpPr>
          <p:nvPr/>
        </p:nvSpPr>
        <p:spPr bwMode="auto">
          <a:xfrm>
            <a:off x="6807200" y="4678363"/>
            <a:ext cx="1793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6</a:t>
            </a:r>
          </a:p>
        </p:txBody>
      </p:sp>
      <p:sp>
        <p:nvSpPr>
          <p:cNvPr id="48178" name="Text Box 50"/>
          <p:cNvSpPr txBox="1">
            <a:spLocks noChangeArrowheads="1"/>
          </p:cNvSpPr>
          <p:nvPr/>
        </p:nvSpPr>
        <p:spPr bwMode="auto">
          <a:xfrm>
            <a:off x="8329613" y="4678363"/>
            <a:ext cx="179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6</a:t>
            </a:r>
          </a:p>
        </p:txBody>
      </p:sp>
      <p:sp>
        <p:nvSpPr>
          <p:cNvPr id="48179" name="Text Box 51"/>
          <p:cNvSpPr txBox="1">
            <a:spLocks noChangeArrowheads="1"/>
          </p:cNvSpPr>
          <p:nvPr/>
        </p:nvSpPr>
        <p:spPr bwMode="auto">
          <a:xfrm>
            <a:off x="6807200" y="5037138"/>
            <a:ext cx="1793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7</a:t>
            </a:r>
          </a:p>
        </p:txBody>
      </p:sp>
      <p:sp>
        <p:nvSpPr>
          <p:cNvPr id="48180" name="Text Box 52"/>
          <p:cNvSpPr txBox="1">
            <a:spLocks noChangeArrowheads="1"/>
          </p:cNvSpPr>
          <p:nvPr/>
        </p:nvSpPr>
        <p:spPr bwMode="auto">
          <a:xfrm>
            <a:off x="8329613" y="5037138"/>
            <a:ext cx="179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7</a:t>
            </a:r>
          </a:p>
        </p:txBody>
      </p:sp>
      <p:sp>
        <p:nvSpPr>
          <p:cNvPr id="48181" name="Text Box 53"/>
          <p:cNvSpPr txBox="1">
            <a:spLocks noChangeArrowheads="1"/>
          </p:cNvSpPr>
          <p:nvPr/>
        </p:nvSpPr>
        <p:spPr bwMode="auto">
          <a:xfrm>
            <a:off x="6807200" y="5397500"/>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8</a:t>
            </a:r>
          </a:p>
        </p:txBody>
      </p:sp>
      <p:sp>
        <p:nvSpPr>
          <p:cNvPr id="48182" name="Text Box 54"/>
          <p:cNvSpPr txBox="1">
            <a:spLocks noChangeArrowheads="1"/>
          </p:cNvSpPr>
          <p:nvPr/>
        </p:nvSpPr>
        <p:spPr bwMode="auto">
          <a:xfrm>
            <a:off x="8329613" y="5397500"/>
            <a:ext cx="179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8</a:t>
            </a:r>
          </a:p>
        </p:txBody>
      </p:sp>
      <p:sp>
        <p:nvSpPr>
          <p:cNvPr id="48183" name="Text Box 55"/>
          <p:cNvSpPr txBox="1">
            <a:spLocks noChangeArrowheads="1"/>
          </p:cNvSpPr>
          <p:nvPr/>
        </p:nvSpPr>
        <p:spPr bwMode="auto">
          <a:xfrm>
            <a:off x="6807200" y="5757863"/>
            <a:ext cx="1793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9</a:t>
            </a:r>
          </a:p>
        </p:txBody>
      </p:sp>
      <p:sp>
        <p:nvSpPr>
          <p:cNvPr id="48184" name="Text Box 56"/>
          <p:cNvSpPr txBox="1">
            <a:spLocks noChangeArrowheads="1"/>
          </p:cNvSpPr>
          <p:nvPr/>
        </p:nvSpPr>
        <p:spPr bwMode="auto">
          <a:xfrm>
            <a:off x="8329613" y="5757863"/>
            <a:ext cx="179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9</a:t>
            </a:r>
          </a:p>
        </p:txBody>
      </p:sp>
      <p:sp>
        <p:nvSpPr>
          <p:cNvPr id="48185" name="Text Box 57"/>
          <p:cNvSpPr txBox="1">
            <a:spLocks noChangeArrowheads="1"/>
          </p:cNvSpPr>
          <p:nvPr/>
        </p:nvSpPr>
        <p:spPr bwMode="auto">
          <a:xfrm>
            <a:off x="6477000" y="22098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ETTD (DTE)</a:t>
            </a:r>
          </a:p>
        </p:txBody>
      </p:sp>
      <p:sp>
        <p:nvSpPr>
          <p:cNvPr id="48186" name="Text Box 58"/>
          <p:cNvSpPr txBox="1">
            <a:spLocks noChangeArrowheads="1"/>
          </p:cNvSpPr>
          <p:nvPr/>
        </p:nvSpPr>
        <p:spPr bwMode="auto">
          <a:xfrm>
            <a:off x="8001000" y="22098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ETCD (DCE)</a:t>
            </a:r>
          </a:p>
        </p:txBody>
      </p:sp>
      <p:cxnSp>
        <p:nvCxnSpPr>
          <p:cNvPr id="48187" name="AutoShape 59"/>
          <p:cNvCxnSpPr>
            <a:cxnSpLocks noChangeShapeType="1"/>
            <a:stCxn id="48168" idx="1"/>
            <a:endCxn id="48167" idx="3"/>
          </p:cNvCxnSpPr>
          <p:nvPr/>
        </p:nvCxnSpPr>
        <p:spPr bwMode="auto">
          <a:xfrm flipH="1">
            <a:off x="6986588" y="3022600"/>
            <a:ext cx="1343025"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88" name="AutoShape 60"/>
          <p:cNvCxnSpPr>
            <a:cxnSpLocks noChangeShapeType="1"/>
            <a:stCxn id="48172" idx="1"/>
            <a:endCxn id="48169" idx="3"/>
          </p:cNvCxnSpPr>
          <p:nvPr/>
        </p:nvCxnSpPr>
        <p:spPr bwMode="auto">
          <a:xfrm flipH="1" flipV="1">
            <a:off x="6986588" y="3382963"/>
            <a:ext cx="1343025"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89" name="AutoShape 61"/>
          <p:cNvCxnSpPr>
            <a:cxnSpLocks noChangeShapeType="1"/>
            <a:stCxn id="48171" idx="3"/>
            <a:endCxn id="48170" idx="1"/>
          </p:cNvCxnSpPr>
          <p:nvPr/>
        </p:nvCxnSpPr>
        <p:spPr bwMode="auto">
          <a:xfrm flipV="1">
            <a:off x="6986588" y="3382963"/>
            <a:ext cx="1343025"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90" name="AutoShape 62"/>
          <p:cNvCxnSpPr>
            <a:cxnSpLocks noChangeShapeType="1"/>
            <a:stCxn id="48173" idx="3"/>
            <a:endCxn id="48174" idx="1"/>
          </p:cNvCxnSpPr>
          <p:nvPr/>
        </p:nvCxnSpPr>
        <p:spPr bwMode="auto">
          <a:xfrm>
            <a:off x="6986588" y="4102100"/>
            <a:ext cx="1343025"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91" name="AutoShape 63"/>
          <p:cNvCxnSpPr>
            <a:cxnSpLocks noChangeShapeType="1"/>
            <a:stCxn id="48175" idx="3"/>
            <a:endCxn id="48176" idx="1"/>
          </p:cNvCxnSpPr>
          <p:nvPr/>
        </p:nvCxnSpPr>
        <p:spPr bwMode="auto">
          <a:xfrm>
            <a:off x="6986588" y="4462463"/>
            <a:ext cx="1343025"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92" name="AutoShape 64"/>
          <p:cNvCxnSpPr>
            <a:cxnSpLocks noChangeShapeType="1"/>
            <a:stCxn id="48178" idx="1"/>
            <a:endCxn id="48177" idx="3"/>
          </p:cNvCxnSpPr>
          <p:nvPr/>
        </p:nvCxnSpPr>
        <p:spPr bwMode="auto">
          <a:xfrm flipH="1">
            <a:off x="6986588" y="4822825"/>
            <a:ext cx="1343025"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93" name="AutoShape 65"/>
          <p:cNvCxnSpPr>
            <a:cxnSpLocks noChangeShapeType="1"/>
            <a:stCxn id="48179" idx="3"/>
            <a:endCxn id="48180" idx="1"/>
          </p:cNvCxnSpPr>
          <p:nvPr/>
        </p:nvCxnSpPr>
        <p:spPr bwMode="auto">
          <a:xfrm>
            <a:off x="6986588" y="5181600"/>
            <a:ext cx="1343025"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94" name="AutoShape 66"/>
          <p:cNvCxnSpPr>
            <a:cxnSpLocks noChangeShapeType="1"/>
            <a:stCxn id="48182" idx="1"/>
            <a:endCxn id="48181" idx="3"/>
          </p:cNvCxnSpPr>
          <p:nvPr/>
        </p:nvCxnSpPr>
        <p:spPr bwMode="auto">
          <a:xfrm flipH="1">
            <a:off x="6986588" y="5541963"/>
            <a:ext cx="1343025"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95" name="AutoShape 67"/>
          <p:cNvCxnSpPr>
            <a:cxnSpLocks noChangeShapeType="1"/>
            <a:stCxn id="48184" idx="1"/>
            <a:endCxn id="48183" idx="3"/>
          </p:cNvCxnSpPr>
          <p:nvPr/>
        </p:nvCxnSpPr>
        <p:spPr bwMode="auto">
          <a:xfrm flipH="1">
            <a:off x="6986588" y="5902325"/>
            <a:ext cx="1343025"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196" name="Text Box 68"/>
          <p:cNvSpPr txBox="1">
            <a:spLocks noChangeArrowheads="1"/>
          </p:cNvSpPr>
          <p:nvPr/>
        </p:nvSpPr>
        <p:spPr bwMode="auto">
          <a:xfrm>
            <a:off x="539750" y="5937250"/>
            <a:ext cx="441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600">
                <a:cs typeface="+mn-cs"/>
              </a:rPr>
              <a:t>NB: La flèche indique le sens du signal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Date Placeholder 2"/>
          <p:cNvSpPr>
            <a:spLocks noGrp="1"/>
          </p:cNvSpPr>
          <p:nvPr>
            <p:ph type="dt" sz="quarter" idx="10"/>
          </p:nvPr>
        </p:nvSpPr>
        <p:spPr/>
        <p:txBody>
          <a:bodyPr/>
          <a:lstStyle/>
          <a:p>
            <a:pPr>
              <a:defRPr/>
            </a:pPr>
            <a:r>
              <a:rPr lang="fr-FR"/>
              <a:t>© </a:t>
            </a:r>
            <a:fld id="{2F389BFD-EBEE-3A46-A346-59E39B70A140}" type="datetime1">
              <a:rPr lang="en-US" smtClean="0"/>
              <a:pPr>
                <a:defRPr/>
              </a:pPr>
              <a:t>23/03/17</a:t>
            </a:fld>
            <a:r>
              <a:rPr lang="fr-FR" smtClean="0"/>
              <a:t>,</a:t>
            </a:r>
            <a:endParaRPr lang="fr-FR"/>
          </a:p>
        </p:txBody>
      </p:sp>
      <p:sp>
        <p:nvSpPr>
          <p:cNvPr id="101"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02" name="Slide Number Placeholder 4"/>
          <p:cNvSpPr>
            <a:spLocks noGrp="1"/>
          </p:cNvSpPr>
          <p:nvPr>
            <p:ph type="sldNum" sz="quarter" idx="12"/>
          </p:nvPr>
        </p:nvSpPr>
        <p:spPr/>
        <p:txBody>
          <a:bodyPr/>
          <a:lstStyle/>
          <a:p>
            <a:pPr>
              <a:defRPr/>
            </a:pPr>
            <a:fld id="{64B05821-ADE7-6C42-952E-4C74DEE98876}" type="slidenum">
              <a:rPr lang="fr-FR"/>
              <a:pPr>
                <a:defRPr/>
              </a:pPr>
              <a:t>68</a:t>
            </a:fld>
            <a:endParaRPr lang="fr-FR"/>
          </a:p>
        </p:txBody>
      </p:sp>
      <p:sp>
        <p:nvSpPr>
          <p:cNvPr id="49154"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RS-232 C (DB25)</a:t>
            </a:r>
            <a:endParaRPr lang="fr-FR" sz="4000" baseline="-25000" smtClean="0">
              <a:solidFill>
                <a:schemeClr val="tx1"/>
              </a:solidFill>
              <a:cs typeface="+mj-cs"/>
            </a:endParaRPr>
          </a:p>
        </p:txBody>
      </p:sp>
      <p:sp>
        <p:nvSpPr>
          <p:cNvPr id="49155" name="Oval 3"/>
          <p:cNvSpPr>
            <a:spLocks noChangeAspect="1" noChangeArrowheads="1"/>
          </p:cNvSpPr>
          <p:nvPr/>
        </p:nvSpPr>
        <p:spPr bwMode="auto">
          <a:xfrm>
            <a:off x="4714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1</a:t>
            </a:r>
          </a:p>
        </p:txBody>
      </p:sp>
      <p:sp>
        <p:nvSpPr>
          <p:cNvPr id="49156" name="Oval 4"/>
          <p:cNvSpPr>
            <a:spLocks noChangeAspect="1" noChangeArrowheads="1"/>
          </p:cNvSpPr>
          <p:nvPr/>
        </p:nvSpPr>
        <p:spPr bwMode="auto">
          <a:xfrm>
            <a:off x="101123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2</a:t>
            </a:r>
          </a:p>
        </p:txBody>
      </p:sp>
      <p:sp>
        <p:nvSpPr>
          <p:cNvPr id="49157" name="Oval 5"/>
          <p:cNvSpPr>
            <a:spLocks noChangeAspect="1" noChangeArrowheads="1"/>
          </p:cNvSpPr>
          <p:nvPr/>
        </p:nvSpPr>
        <p:spPr bwMode="auto">
          <a:xfrm>
            <a:off x="15509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3</a:t>
            </a:r>
          </a:p>
        </p:txBody>
      </p:sp>
      <p:sp>
        <p:nvSpPr>
          <p:cNvPr id="49158" name="Oval 6"/>
          <p:cNvSpPr>
            <a:spLocks noChangeAspect="1" noChangeArrowheads="1"/>
          </p:cNvSpPr>
          <p:nvPr/>
        </p:nvSpPr>
        <p:spPr bwMode="auto">
          <a:xfrm>
            <a:off x="209073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4</a:t>
            </a:r>
          </a:p>
        </p:txBody>
      </p:sp>
      <p:sp>
        <p:nvSpPr>
          <p:cNvPr id="49159" name="Oval 7"/>
          <p:cNvSpPr>
            <a:spLocks noChangeAspect="1" noChangeArrowheads="1"/>
          </p:cNvSpPr>
          <p:nvPr/>
        </p:nvSpPr>
        <p:spPr bwMode="auto">
          <a:xfrm>
            <a:off x="26304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5</a:t>
            </a:r>
          </a:p>
        </p:txBody>
      </p:sp>
      <p:sp>
        <p:nvSpPr>
          <p:cNvPr id="49160" name="Oval 8"/>
          <p:cNvSpPr>
            <a:spLocks noChangeAspect="1" noChangeArrowheads="1"/>
          </p:cNvSpPr>
          <p:nvPr/>
        </p:nvSpPr>
        <p:spPr bwMode="auto">
          <a:xfrm>
            <a:off x="741363" y="2682875"/>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14</a:t>
            </a:r>
          </a:p>
        </p:txBody>
      </p:sp>
      <p:sp>
        <p:nvSpPr>
          <p:cNvPr id="49161" name="Oval 9"/>
          <p:cNvSpPr>
            <a:spLocks noChangeAspect="1" noChangeArrowheads="1"/>
          </p:cNvSpPr>
          <p:nvPr/>
        </p:nvSpPr>
        <p:spPr bwMode="auto">
          <a:xfrm>
            <a:off x="1281113" y="2682875"/>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15</a:t>
            </a:r>
          </a:p>
        </p:txBody>
      </p:sp>
      <p:sp>
        <p:nvSpPr>
          <p:cNvPr id="49162" name="Oval 10"/>
          <p:cNvSpPr>
            <a:spLocks noChangeAspect="1" noChangeArrowheads="1"/>
          </p:cNvSpPr>
          <p:nvPr/>
        </p:nvSpPr>
        <p:spPr bwMode="auto">
          <a:xfrm>
            <a:off x="1820863" y="2682875"/>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16</a:t>
            </a:r>
          </a:p>
        </p:txBody>
      </p:sp>
      <p:sp>
        <p:nvSpPr>
          <p:cNvPr id="49163" name="Oval 11"/>
          <p:cNvSpPr>
            <a:spLocks noChangeAspect="1" noChangeArrowheads="1"/>
          </p:cNvSpPr>
          <p:nvPr/>
        </p:nvSpPr>
        <p:spPr bwMode="auto">
          <a:xfrm>
            <a:off x="2360613" y="2682875"/>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17</a:t>
            </a:r>
          </a:p>
        </p:txBody>
      </p:sp>
      <p:sp>
        <p:nvSpPr>
          <p:cNvPr id="49164" name="Text Box 12"/>
          <p:cNvSpPr txBox="1">
            <a:spLocks noChangeArrowheads="1"/>
          </p:cNvSpPr>
          <p:nvPr/>
        </p:nvSpPr>
        <p:spPr bwMode="auto">
          <a:xfrm>
            <a:off x="4156075" y="16764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DCD</a:t>
            </a:r>
          </a:p>
        </p:txBody>
      </p:sp>
      <p:sp>
        <p:nvSpPr>
          <p:cNvPr id="49165" name="Text Box 13"/>
          <p:cNvSpPr txBox="1">
            <a:spLocks noChangeArrowheads="1"/>
          </p:cNvSpPr>
          <p:nvPr/>
        </p:nvSpPr>
        <p:spPr bwMode="auto">
          <a:xfrm>
            <a:off x="3076575" y="16764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DSR</a:t>
            </a:r>
          </a:p>
        </p:txBody>
      </p:sp>
      <p:sp>
        <p:nvSpPr>
          <p:cNvPr id="49166" name="Text Box 14"/>
          <p:cNvSpPr txBox="1">
            <a:spLocks noChangeArrowheads="1"/>
          </p:cNvSpPr>
          <p:nvPr/>
        </p:nvSpPr>
        <p:spPr bwMode="auto">
          <a:xfrm>
            <a:off x="3892550" y="34036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DTR</a:t>
            </a:r>
          </a:p>
        </p:txBody>
      </p:sp>
      <p:sp>
        <p:nvSpPr>
          <p:cNvPr id="49167" name="Text Box 15"/>
          <p:cNvSpPr txBox="1">
            <a:spLocks noChangeArrowheads="1"/>
          </p:cNvSpPr>
          <p:nvPr/>
        </p:nvSpPr>
        <p:spPr bwMode="auto">
          <a:xfrm>
            <a:off x="1997075" y="16764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RTS</a:t>
            </a:r>
          </a:p>
        </p:txBody>
      </p:sp>
      <p:sp>
        <p:nvSpPr>
          <p:cNvPr id="49168" name="Text Box 16"/>
          <p:cNvSpPr txBox="1">
            <a:spLocks noChangeArrowheads="1"/>
          </p:cNvSpPr>
          <p:nvPr/>
        </p:nvSpPr>
        <p:spPr bwMode="auto">
          <a:xfrm>
            <a:off x="2536825" y="1316038"/>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CTS</a:t>
            </a:r>
          </a:p>
        </p:txBody>
      </p:sp>
      <p:sp>
        <p:nvSpPr>
          <p:cNvPr id="49169" name="Text Box 17"/>
          <p:cNvSpPr txBox="1">
            <a:spLocks noChangeArrowheads="1"/>
          </p:cNvSpPr>
          <p:nvPr/>
        </p:nvSpPr>
        <p:spPr bwMode="auto">
          <a:xfrm>
            <a:off x="1457325" y="1316038"/>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RD</a:t>
            </a:r>
          </a:p>
        </p:txBody>
      </p:sp>
      <p:sp>
        <p:nvSpPr>
          <p:cNvPr id="49170" name="Text Box 18"/>
          <p:cNvSpPr txBox="1">
            <a:spLocks noChangeArrowheads="1"/>
          </p:cNvSpPr>
          <p:nvPr/>
        </p:nvSpPr>
        <p:spPr bwMode="auto">
          <a:xfrm>
            <a:off x="917575" y="16764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TD</a:t>
            </a:r>
          </a:p>
        </p:txBody>
      </p:sp>
      <p:sp>
        <p:nvSpPr>
          <p:cNvPr id="49171" name="Text Box 19"/>
          <p:cNvSpPr txBox="1">
            <a:spLocks noChangeArrowheads="1"/>
          </p:cNvSpPr>
          <p:nvPr/>
        </p:nvSpPr>
        <p:spPr bwMode="auto">
          <a:xfrm>
            <a:off x="3616325" y="1316038"/>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SG</a:t>
            </a:r>
          </a:p>
        </p:txBody>
      </p:sp>
      <p:sp>
        <p:nvSpPr>
          <p:cNvPr id="49172" name="Text Box 20"/>
          <p:cNvSpPr txBox="1">
            <a:spLocks noChangeArrowheads="1"/>
          </p:cNvSpPr>
          <p:nvPr/>
        </p:nvSpPr>
        <p:spPr bwMode="auto">
          <a:xfrm>
            <a:off x="4972050" y="3403600"/>
            <a:ext cx="5397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RI</a:t>
            </a:r>
          </a:p>
        </p:txBody>
      </p:sp>
      <p:cxnSp>
        <p:nvCxnSpPr>
          <p:cNvPr id="49173" name="AutoShape 21"/>
          <p:cNvCxnSpPr>
            <a:cxnSpLocks noChangeShapeType="1"/>
            <a:stCxn id="49171" idx="2"/>
            <a:endCxn id="49220" idx="0"/>
          </p:cNvCxnSpPr>
          <p:nvPr/>
        </p:nvCxnSpPr>
        <p:spPr bwMode="auto">
          <a:xfrm>
            <a:off x="3886200" y="1603375"/>
            <a:ext cx="4763" cy="7207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74" name="AutoShape 22"/>
          <p:cNvCxnSpPr>
            <a:cxnSpLocks noChangeShapeType="1"/>
            <a:stCxn id="49172" idx="0"/>
            <a:endCxn id="49231" idx="4"/>
          </p:cNvCxnSpPr>
          <p:nvPr/>
        </p:nvCxnSpPr>
        <p:spPr bwMode="auto">
          <a:xfrm flipH="1" flipV="1">
            <a:off x="5240338" y="3040063"/>
            <a:ext cx="1587" cy="36353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75" name="AutoShape 23"/>
          <p:cNvCxnSpPr>
            <a:cxnSpLocks noChangeShapeType="1"/>
            <a:stCxn id="49168" idx="2"/>
            <a:endCxn id="49159" idx="0"/>
          </p:cNvCxnSpPr>
          <p:nvPr/>
        </p:nvCxnSpPr>
        <p:spPr bwMode="auto">
          <a:xfrm>
            <a:off x="2806700" y="1603375"/>
            <a:ext cx="4763" cy="7207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76" name="AutoShape 24"/>
          <p:cNvCxnSpPr>
            <a:cxnSpLocks noChangeShapeType="1"/>
            <a:stCxn id="49170" idx="2"/>
            <a:endCxn id="49156" idx="0"/>
          </p:cNvCxnSpPr>
          <p:nvPr/>
        </p:nvCxnSpPr>
        <p:spPr bwMode="auto">
          <a:xfrm>
            <a:off x="1187450" y="1963738"/>
            <a:ext cx="4763"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77" name="AutoShape 25"/>
          <p:cNvCxnSpPr>
            <a:cxnSpLocks noChangeShapeType="1"/>
            <a:stCxn id="49169" idx="2"/>
            <a:endCxn id="49157" idx="0"/>
          </p:cNvCxnSpPr>
          <p:nvPr/>
        </p:nvCxnSpPr>
        <p:spPr bwMode="auto">
          <a:xfrm>
            <a:off x="1727200" y="1603375"/>
            <a:ext cx="4763" cy="7207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78" name="AutoShape 26"/>
          <p:cNvCxnSpPr>
            <a:cxnSpLocks noChangeShapeType="1"/>
            <a:stCxn id="49164" idx="2"/>
            <a:endCxn id="49221" idx="0"/>
          </p:cNvCxnSpPr>
          <p:nvPr/>
        </p:nvCxnSpPr>
        <p:spPr bwMode="auto">
          <a:xfrm>
            <a:off x="4425950" y="1963738"/>
            <a:ext cx="4763"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79" name="AutoShape 27"/>
          <p:cNvCxnSpPr>
            <a:cxnSpLocks noChangeShapeType="1"/>
            <a:stCxn id="49167" idx="2"/>
            <a:endCxn id="49158" idx="0"/>
          </p:cNvCxnSpPr>
          <p:nvPr/>
        </p:nvCxnSpPr>
        <p:spPr bwMode="auto">
          <a:xfrm>
            <a:off x="2266950" y="1963738"/>
            <a:ext cx="4763"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80" name="AutoShape 28"/>
          <p:cNvCxnSpPr>
            <a:cxnSpLocks noChangeShapeType="1"/>
            <a:stCxn id="49166" idx="0"/>
            <a:endCxn id="49229" idx="4"/>
          </p:cNvCxnSpPr>
          <p:nvPr/>
        </p:nvCxnSpPr>
        <p:spPr bwMode="auto">
          <a:xfrm flipH="1" flipV="1">
            <a:off x="4160838" y="3040063"/>
            <a:ext cx="1587" cy="36353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81" name="AutoShape 29"/>
          <p:cNvCxnSpPr>
            <a:cxnSpLocks noChangeShapeType="1"/>
            <a:stCxn id="49165" idx="2"/>
            <a:endCxn id="49219" idx="0"/>
          </p:cNvCxnSpPr>
          <p:nvPr/>
        </p:nvCxnSpPr>
        <p:spPr bwMode="auto">
          <a:xfrm>
            <a:off x="3346450" y="1963738"/>
            <a:ext cx="4763" cy="3603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182" name="Text Box 30"/>
          <p:cNvSpPr txBox="1">
            <a:spLocks noChangeArrowheads="1"/>
          </p:cNvSpPr>
          <p:nvPr/>
        </p:nvSpPr>
        <p:spPr bwMode="auto">
          <a:xfrm>
            <a:off x="6553200" y="4578350"/>
            <a:ext cx="25368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a:cs typeface="+mn-cs"/>
              </a:rPr>
              <a:t>e</a:t>
            </a:r>
            <a:r>
              <a:rPr lang="en-US" sz="2000" b="1">
                <a:effectLst>
                  <a:outerShdw blurRad="38100" dist="38100" dir="2700000" algn="tl">
                    <a:srgbClr val="DDDDDD"/>
                  </a:outerShdw>
                </a:effectLst>
                <a:cs typeface="+mn-cs"/>
              </a:rPr>
              <a:t>X</a:t>
            </a:r>
            <a:r>
              <a:rPr lang="en-US" sz="2000">
                <a:cs typeface="+mn-cs"/>
              </a:rPr>
              <a:t>ternal Tranmit  </a:t>
            </a:r>
            <a:r>
              <a:rPr lang="en-US" sz="2000" b="1">
                <a:effectLst>
                  <a:outerShdw blurRad="38100" dist="38100" dir="2700000" algn="tl">
                    <a:srgbClr val="DDDDDD"/>
                  </a:outerShdw>
                </a:effectLst>
                <a:cs typeface="+mn-cs"/>
              </a:rPr>
              <a:t>C</a:t>
            </a:r>
            <a:r>
              <a:rPr lang="en-US" sz="2000">
                <a:cs typeface="+mn-cs"/>
              </a:rPr>
              <a:t>lock</a:t>
            </a:r>
          </a:p>
        </p:txBody>
      </p:sp>
      <p:sp>
        <p:nvSpPr>
          <p:cNvPr id="49183" name="Text Box 31"/>
          <p:cNvSpPr txBox="1">
            <a:spLocks noChangeArrowheads="1"/>
          </p:cNvSpPr>
          <p:nvPr/>
        </p:nvSpPr>
        <p:spPr bwMode="auto">
          <a:xfrm>
            <a:off x="6553200" y="4938713"/>
            <a:ext cx="22320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R</a:t>
            </a:r>
            <a:r>
              <a:rPr lang="en-US" sz="2000">
                <a:cs typeface="+mn-cs"/>
              </a:rPr>
              <a:t>eceive </a:t>
            </a:r>
            <a:r>
              <a:rPr lang="en-US" sz="2000" b="1">
                <a:effectLst>
                  <a:outerShdw blurRad="38100" dist="38100" dir="2700000" algn="tl">
                    <a:srgbClr val="DDDDDD"/>
                  </a:outerShdw>
                </a:effectLst>
                <a:cs typeface="+mn-cs"/>
              </a:rPr>
              <a:t>C</a:t>
            </a:r>
            <a:r>
              <a:rPr lang="en-US" sz="2000">
                <a:cs typeface="+mn-cs"/>
              </a:rPr>
              <a:t>lock</a:t>
            </a:r>
          </a:p>
        </p:txBody>
      </p:sp>
      <p:sp>
        <p:nvSpPr>
          <p:cNvPr id="49184" name="Text Box 32"/>
          <p:cNvSpPr txBox="1">
            <a:spLocks noChangeArrowheads="1"/>
          </p:cNvSpPr>
          <p:nvPr/>
        </p:nvSpPr>
        <p:spPr bwMode="auto">
          <a:xfrm>
            <a:off x="6553200" y="5299075"/>
            <a:ext cx="22320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T</a:t>
            </a:r>
            <a:r>
              <a:rPr lang="en-US" sz="2000">
                <a:cs typeface="+mn-cs"/>
              </a:rPr>
              <a:t>ransmit </a:t>
            </a:r>
            <a:r>
              <a:rPr lang="en-US" sz="2000" b="1">
                <a:effectLst>
                  <a:outerShdw blurRad="38100" dist="38100" dir="2700000" algn="tl">
                    <a:srgbClr val="DDDDDD"/>
                  </a:outerShdw>
                </a:effectLst>
                <a:cs typeface="+mn-cs"/>
              </a:rPr>
              <a:t>C</a:t>
            </a:r>
            <a:r>
              <a:rPr lang="en-US" sz="2000">
                <a:cs typeface="+mn-cs"/>
              </a:rPr>
              <a:t>lock</a:t>
            </a:r>
          </a:p>
        </p:txBody>
      </p:sp>
      <p:sp>
        <p:nvSpPr>
          <p:cNvPr id="49185" name="Text Box 33"/>
          <p:cNvSpPr txBox="1">
            <a:spLocks noChangeArrowheads="1"/>
          </p:cNvSpPr>
          <p:nvPr/>
        </p:nvSpPr>
        <p:spPr bwMode="auto">
          <a:xfrm>
            <a:off x="6553200" y="5656263"/>
            <a:ext cx="22320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eaLnBrk="0" hangingPunct="0">
              <a:defRPr/>
            </a:pPr>
            <a:r>
              <a:rPr lang="en-US" sz="2000" b="1">
                <a:effectLst>
                  <a:outerShdw blurRad="38100" dist="38100" dir="2700000" algn="tl">
                    <a:srgbClr val="DDDDDD"/>
                  </a:outerShdw>
                </a:effectLst>
                <a:cs typeface="+mn-cs"/>
              </a:rPr>
              <a:t>P</a:t>
            </a:r>
            <a:r>
              <a:rPr lang="en-US" sz="2000">
                <a:cs typeface="+mn-cs"/>
              </a:rPr>
              <a:t>rotective </a:t>
            </a:r>
            <a:r>
              <a:rPr lang="en-US" sz="2000" b="1">
                <a:effectLst>
                  <a:outerShdw blurRad="38100" dist="38100" dir="2700000" algn="tl">
                    <a:srgbClr val="DDDDDD"/>
                  </a:outerShdw>
                </a:effectLst>
                <a:cs typeface="+mn-cs"/>
              </a:rPr>
              <a:t>G</a:t>
            </a:r>
            <a:r>
              <a:rPr lang="en-US" sz="2000">
                <a:cs typeface="+mn-cs"/>
              </a:rPr>
              <a:t>round</a:t>
            </a:r>
          </a:p>
        </p:txBody>
      </p:sp>
      <p:sp>
        <p:nvSpPr>
          <p:cNvPr id="49186" name="Text Box 34"/>
          <p:cNvSpPr txBox="1">
            <a:spLocks noChangeArrowheads="1"/>
          </p:cNvSpPr>
          <p:nvPr/>
        </p:nvSpPr>
        <p:spPr bwMode="auto">
          <a:xfrm>
            <a:off x="1155700" y="4838700"/>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1</a:t>
            </a:r>
          </a:p>
        </p:txBody>
      </p:sp>
      <p:sp>
        <p:nvSpPr>
          <p:cNvPr id="49187" name="Text Box 35"/>
          <p:cNvSpPr txBox="1">
            <a:spLocks noChangeArrowheads="1"/>
          </p:cNvSpPr>
          <p:nvPr/>
        </p:nvSpPr>
        <p:spPr bwMode="auto">
          <a:xfrm>
            <a:off x="1155700" y="5559425"/>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1</a:t>
            </a:r>
          </a:p>
        </p:txBody>
      </p:sp>
      <p:sp>
        <p:nvSpPr>
          <p:cNvPr id="49188" name="Text Box 36"/>
          <p:cNvSpPr txBox="1">
            <a:spLocks noChangeArrowheads="1"/>
          </p:cNvSpPr>
          <p:nvPr/>
        </p:nvSpPr>
        <p:spPr bwMode="auto">
          <a:xfrm>
            <a:off x="1514475" y="4838700"/>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a:t>
            </a:r>
          </a:p>
        </p:txBody>
      </p:sp>
      <p:sp>
        <p:nvSpPr>
          <p:cNvPr id="49189" name="Text Box 37"/>
          <p:cNvSpPr txBox="1">
            <a:spLocks noChangeArrowheads="1"/>
          </p:cNvSpPr>
          <p:nvPr/>
        </p:nvSpPr>
        <p:spPr bwMode="auto">
          <a:xfrm>
            <a:off x="1514475" y="5559425"/>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a:t>
            </a:r>
          </a:p>
        </p:txBody>
      </p:sp>
      <p:sp>
        <p:nvSpPr>
          <p:cNvPr id="49190" name="Text Box 38"/>
          <p:cNvSpPr txBox="1">
            <a:spLocks noChangeArrowheads="1"/>
          </p:cNvSpPr>
          <p:nvPr/>
        </p:nvSpPr>
        <p:spPr bwMode="auto">
          <a:xfrm>
            <a:off x="1874838" y="4838700"/>
            <a:ext cx="179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3</a:t>
            </a:r>
          </a:p>
        </p:txBody>
      </p:sp>
      <p:sp>
        <p:nvSpPr>
          <p:cNvPr id="49191" name="Text Box 39"/>
          <p:cNvSpPr txBox="1">
            <a:spLocks noChangeArrowheads="1"/>
          </p:cNvSpPr>
          <p:nvPr/>
        </p:nvSpPr>
        <p:spPr bwMode="auto">
          <a:xfrm>
            <a:off x="1874838" y="5559425"/>
            <a:ext cx="179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3</a:t>
            </a:r>
          </a:p>
        </p:txBody>
      </p:sp>
      <p:sp>
        <p:nvSpPr>
          <p:cNvPr id="49192" name="Text Box 40"/>
          <p:cNvSpPr txBox="1">
            <a:spLocks noChangeArrowheads="1"/>
          </p:cNvSpPr>
          <p:nvPr/>
        </p:nvSpPr>
        <p:spPr bwMode="auto">
          <a:xfrm>
            <a:off x="2235200" y="4838700"/>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4</a:t>
            </a:r>
          </a:p>
        </p:txBody>
      </p:sp>
      <p:sp>
        <p:nvSpPr>
          <p:cNvPr id="49193" name="Text Box 41"/>
          <p:cNvSpPr txBox="1">
            <a:spLocks noChangeArrowheads="1"/>
          </p:cNvSpPr>
          <p:nvPr/>
        </p:nvSpPr>
        <p:spPr bwMode="auto">
          <a:xfrm>
            <a:off x="2235200" y="5559425"/>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4</a:t>
            </a:r>
          </a:p>
        </p:txBody>
      </p:sp>
      <p:sp>
        <p:nvSpPr>
          <p:cNvPr id="49194" name="Text Box 42"/>
          <p:cNvSpPr txBox="1">
            <a:spLocks noChangeArrowheads="1"/>
          </p:cNvSpPr>
          <p:nvPr/>
        </p:nvSpPr>
        <p:spPr bwMode="auto">
          <a:xfrm>
            <a:off x="2593975" y="4838700"/>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5</a:t>
            </a:r>
          </a:p>
        </p:txBody>
      </p:sp>
      <p:sp>
        <p:nvSpPr>
          <p:cNvPr id="49195" name="Text Box 43"/>
          <p:cNvSpPr txBox="1">
            <a:spLocks noChangeArrowheads="1"/>
          </p:cNvSpPr>
          <p:nvPr/>
        </p:nvSpPr>
        <p:spPr bwMode="auto">
          <a:xfrm>
            <a:off x="2593975" y="5559425"/>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5</a:t>
            </a:r>
          </a:p>
        </p:txBody>
      </p:sp>
      <p:sp>
        <p:nvSpPr>
          <p:cNvPr id="49196" name="Text Box 44"/>
          <p:cNvSpPr txBox="1">
            <a:spLocks noChangeArrowheads="1"/>
          </p:cNvSpPr>
          <p:nvPr/>
        </p:nvSpPr>
        <p:spPr bwMode="auto">
          <a:xfrm>
            <a:off x="2954338" y="4838700"/>
            <a:ext cx="179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6</a:t>
            </a:r>
          </a:p>
        </p:txBody>
      </p:sp>
      <p:sp>
        <p:nvSpPr>
          <p:cNvPr id="49197" name="Text Box 45"/>
          <p:cNvSpPr txBox="1">
            <a:spLocks noChangeArrowheads="1"/>
          </p:cNvSpPr>
          <p:nvPr/>
        </p:nvSpPr>
        <p:spPr bwMode="auto">
          <a:xfrm>
            <a:off x="2954338" y="5559425"/>
            <a:ext cx="179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6</a:t>
            </a:r>
          </a:p>
        </p:txBody>
      </p:sp>
      <p:sp>
        <p:nvSpPr>
          <p:cNvPr id="49198" name="Text Box 46"/>
          <p:cNvSpPr txBox="1">
            <a:spLocks noChangeArrowheads="1"/>
          </p:cNvSpPr>
          <p:nvPr/>
        </p:nvSpPr>
        <p:spPr bwMode="auto">
          <a:xfrm>
            <a:off x="3314700" y="4838700"/>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7</a:t>
            </a:r>
          </a:p>
        </p:txBody>
      </p:sp>
      <p:sp>
        <p:nvSpPr>
          <p:cNvPr id="49199" name="Text Box 47"/>
          <p:cNvSpPr txBox="1">
            <a:spLocks noChangeArrowheads="1"/>
          </p:cNvSpPr>
          <p:nvPr/>
        </p:nvSpPr>
        <p:spPr bwMode="auto">
          <a:xfrm>
            <a:off x="3314700" y="5559425"/>
            <a:ext cx="179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7</a:t>
            </a:r>
          </a:p>
        </p:txBody>
      </p:sp>
      <p:sp>
        <p:nvSpPr>
          <p:cNvPr id="49200" name="Text Box 48"/>
          <p:cNvSpPr txBox="1">
            <a:spLocks noChangeArrowheads="1"/>
          </p:cNvSpPr>
          <p:nvPr/>
        </p:nvSpPr>
        <p:spPr bwMode="auto">
          <a:xfrm>
            <a:off x="3675063" y="4838700"/>
            <a:ext cx="179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8</a:t>
            </a:r>
          </a:p>
        </p:txBody>
      </p:sp>
      <p:sp>
        <p:nvSpPr>
          <p:cNvPr id="49201" name="Text Box 49"/>
          <p:cNvSpPr txBox="1">
            <a:spLocks noChangeArrowheads="1"/>
          </p:cNvSpPr>
          <p:nvPr/>
        </p:nvSpPr>
        <p:spPr bwMode="auto">
          <a:xfrm>
            <a:off x="3675063" y="5559425"/>
            <a:ext cx="179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8</a:t>
            </a:r>
          </a:p>
        </p:txBody>
      </p:sp>
      <p:sp>
        <p:nvSpPr>
          <p:cNvPr id="49202" name="Text Box 50"/>
          <p:cNvSpPr txBox="1">
            <a:spLocks noChangeArrowheads="1"/>
          </p:cNvSpPr>
          <p:nvPr/>
        </p:nvSpPr>
        <p:spPr bwMode="auto">
          <a:xfrm>
            <a:off x="4033838" y="4838700"/>
            <a:ext cx="304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15</a:t>
            </a:r>
          </a:p>
        </p:txBody>
      </p:sp>
      <p:sp>
        <p:nvSpPr>
          <p:cNvPr id="49203" name="Text Box 51"/>
          <p:cNvSpPr txBox="1">
            <a:spLocks noChangeArrowheads="1"/>
          </p:cNvSpPr>
          <p:nvPr/>
        </p:nvSpPr>
        <p:spPr bwMode="auto">
          <a:xfrm>
            <a:off x="4033838" y="5559425"/>
            <a:ext cx="304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15</a:t>
            </a:r>
          </a:p>
        </p:txBody>
      </p:sp>
      <p:sp>
        <p:nvSpPr>
          <p:cNvPr id="49204" name="Text Box 52"/>
          <p:cNvSpPr txBox="1">
            <a:spLocks noChangeArrowheads="1"/>
          </p:cNvSpPr>
          <p:nvPr/>
        </p:nvSpPr>
        <p:spPr bwMode="auto">
          <a:xfrm>
            <a:off x="76200" y="4678363"/>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ETTD (DTE)</a:t>
            </a:r>
          </a:p>
        </p:txBody>
      </p:sp>
      <p:sp>
        <p:nvSpPr>
          <p:cNvPr id="49205" name="Text Box 53"/>
          <p:cNvSpPr txBox="1">
            <a:spLocks noChangeArrowheads="1"/>
          </p:cNvSpPr>
          <p:nvPr/>
        </p:nvSpPr>
        <p:spPr bwMode="auto">
          <a:xfrm>
            <a:off x="76200" y="53975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2000">
                <a:cs typeface="+mn-cs"/>
              </a:rPr>
              <a:t>ETCD (DCE)</a:t>
            </a:r>
          </a:p>
        </p:txBody>
      </p:sp>
      <p:cxnSp>
        <p:nvCxnSpPr>
          <p:cNvPr id="49206" name="AutoShape 54"/>
          <p:cNvCxnSpPr>
            <a:cxnSpLocks noChangeShapeType="1"/>
            <a:stCxn id="49187" idx="0"/>
            <a:endCxn id="49186" idx="2"/>
          </p:cNvCxnSpPr>
          <p:nvPr/>
        </p:nvCxnSpPr>
        <p:spPr bwMode="auto">
          <a:xfrm flipV="1">
            <a:off x="1246188" y="5126038"/>
            <a:ext cx="0" cy="433387"/>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07" name="AutoShape 55"/>
          <p:cNvCxnSpPr>
            <a:cxnSpLocks noChangeShapeType="1"/>
            <a:stCxn id="49192" idx="2"/>
            <a:endCxn id="49193" idx="0"/>
          </p:cNvCxnSpPr>
          <p:nvPr/>
        </p:nvCxnSpPr>
        <p:spPr bwMode="auto">
          <a:xfrm>
            <a:off x="2325688" y="5126038"/>
            <a:ext cx="0" cy="4333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08" name="AutoShape 56"/>
          <p:cNvCxnSpPr>
            <a:cxnSpLocks noChangeShapeType="1"/>
            <a:stCxn id="49194" idx="2"/>
            <a:endCxn id="49195" idx="0"/>
          </p:cNvCxnSpPr>
          <p:nvPr/>
        </p:nvCxnSpPr>
        <p:spPr bwMode="auto">
          <a:xfrm>
            <a:off x="2684463" y="5126038"/>
            <a:ext cx="0" cy="433387"/>
          </a:xfrm>
          <a:prstGeom prst="straightConnector1">
            <a:avLst/>
          </a:prstGeom>
          <a:noFill/>
          <a:ln w="12700"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09" name="AutoShape 57"/>
          <p:cNvCxnSpPr>
            <a:cxnSpLocks noChangeShapeType="1"/>
            <a:stCxn id="49197" idx="0"/>
            <a:endCxn id="49196" idx="2"/>
          </p:cNvCxnSpPr>
          <p:nvPr/>
        </p:nvCxnSpPr>
        <p:spPr bwMode="auto">
          <a:xfrm flipV="1">
            <a:off x="3044825" y="5126038"/>
            <a:ext cx="0" cy="4333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10" name="AutoShape 58"/>
          <p:cNvCxnSpPr>
            <a:cxnSpLocks noChangeShapeType="1"/>
            <a:stCxn id="49198" idx="2"/>
            <a:endCxn id="49199" idx="0"/>
          </p:cNvCxnSpPr>
          <p:nvPr/>
        </p:nvCxnSpPr>
        <p:spPr bwMode="auto">
          <a:xfrm>
            <a:off x="3405188" y="5126038"/>
            <a:ext cx="0" cy="433387"/>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11" name="AutoShape 59"/>
          <p:cNvCxnSpPr>
            <a:cxnSpLocks noChangeShapeType="1"/>
            <a:stCxn id="49201" idx="0"/>
            <a:endCxn id="49200" idx="2"/>
          </p:cNvCxnSpPr>
          <p:nvPr/>
        </p:nvCxnSpPr>
        <p:spPr bwMode="auto">
          <a:xfrm flipV="1">
            <a:off x="3765550" y="5126038"/>
            <a:ext cx="0" cy="4333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12" name="AutoShape 60"/>
          <p:cNvCxnSpPr>
            <a:cxnSpLocks noChangeShapeType="1"/>
            <a:stCxn id="49203" idx="0"/>
            <a:endCxn id="49202" idx="2"/>
          </p:cNvCxnSpPr>
          <p:nvPr/>
        </p:nvCxnSpPr>
        <p:spPr bwMode="auto">
          <a:xfrm flipV="1">
            <a:off x="4186238" y="5126038"/>
            <a:ext cx="0" cy="433387"/>
          </a:xfrm>
          <a:prstGeom prst="straightConnector1">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213" name="Text Box 61"/>
          <p:cNvSpPr txBox="1">
            <a:spLocks noChangeArrowheads="1"/>
          </p:cNvSpPr>
          <p:nvPr/>
        </p:nvSpPr>
        <p:spPr bwMode="auto">
          <a:xfrm>
            <a:off x="533400" y="6172200"/>
            <a:ext cx="441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600">
                <a:cs typeface="+mn-cs"/>
              </a:rPr>
              <a:t>NB: La flèche indique le sens du signal</a:t>
            </a:r>
          </a:p>
        </p:txBody>
      </p:sp>
      <p:cxnSp>
        <p:nvCxnSpPr>
          <p:cNvPr id="49214" name="AutoShape 62"/>
          <p:cNvCxnSpPr>
            <a:cxnSpLocks noChangeShapeType="1"/>
            <a:stCxn id="49188" idx="2"/>
            <a:endCxn id="49189" idx="0"/>
          </p:cNvCxnSpPr>
          <p:nvPr/>
        </p:nvCxnSpPr>
        <p:spPr bwMode="auto">
          <a:xfrm>
            <a:off x="1604963" y="5126038"/>
            <a:ext cx="0" cy="4333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15" name="AutoShape 63"/>
          <p:cNvCxnSpPr>
            <a:cxnSpLocks noChangeShapeType="1"/>
            <a:stCxn id="49191" idx="0"/>
            <a:endCxn id="49190" idx="2"/>
          </p:cNvCxnSpPr>
          <p:nvPr/>
        </p:nvCxnSpPr>
        <p:spPr bwMode="auto">
          <a:xfrm flipV="1">
            <a:off x="1965325" y="5126038"/>
            <a:ext cx="0" cy="4333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216" name="Text Box 64"/>
          <p:cNvSpPr txBox="1">
            <a:spLocks noChangeArrowheads="1"/>
          </p:cNvSpPr>
          <p:nvPr/>
        </p:nvSpPr>
        <p:spPr bwMode="auto">
          <a:xfrm>
            <a:off x="4394200" y="4838700"/>
            <a:ext cx="304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17</a:t>
            </a:r>
          </a:p>
        </p:txBody>
      </p:sp>
      <p:sp>
        <p:nvSpPr>
          <p:cNvPr id="49217" name="Text Box 65"/>
          <p:cNvSpPr txBox="1">
            <a:spLocks noChangeArrowheads="1"/>
          </p:cNvSpPr>
          <p:nvPr/>
        </p:nvSpPr>
        <p:spPr bwMode="auto">
          <a:xfrm>
            <a:off x="4394200" y="5559425"/>
            <a:ext cx="304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17</a:t>
            </a:r>
          </a:p>
        </p:txBody>
      </p:sp>
      <p:cxnSp>
        <p:nvCxnSpPr>
          <p:cNvPr id="49218" name="AutoShape 66"/>
          <p:cNvCxnSpPr>
            <a:cxnSpLocks noChangeShapeType="1"/>
            <a:stCxn id="49217" idx="0"/>
            <a:endCxn id="49216" idx="2"/>
          </p:cNvCxnSpPr>
          <p:nvPr/>
        </p:nvCxnSpPr>
        <p:spPr bwMode="auto">
          <a:xfrm flipV="1">
            <a:off x="4546600" y="5126038"/>
            <a:ext cx="0" cy="433387"/>
          </a:xfrm>
          <a:prstGeom prst="straightConnector1">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219" name="Oval 67"/>
          <p:cNvSpPr>
            <a:spLocks noChangeAspect="1" noChangeArrowheads="1"/>
          </p:cNvSpPr>
          <p:nvPr/>
        </p:nvSpPr>
        <p:spPr bwMode="auto">
          <a:xfrm>
            <a:off x="317023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6</a:t>
            </a:r>
          </a:p>
        </p:txBody>
      </p:sp>
      <p:sp>
        <p:nvSpPr>
          <p:cNvPr id="49220" name="Oval 68"/>
          <p:cNvSpPr>
            <a:spLocks noChangeAspect="1" noChangeArrowheads="1"/>
          </p:cNvSpPr>
          <p:nvPr/>
        </p:nvSpPr>
        <p:spPr bwMode="auto">
          <a:xfrm>
            <a:off x="37099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7</a:t>
            </a:r>
          </a:p>
        </p:txBody>
      </p:sp>
      <p:sp>
        <p:nvSpPr>
          <p:cNvPr id="49221" name="Oval 69"/>
          <p:cNvSpPr>
            <a:spLocks noChangeAspect="1" noChangeArrowheads="1"/>
          </p:cNvSpPr>
          <p:nvPr/>
        </p:nvSpPr>
        <p:spPr bwMode="auto">
          <a:xfrm>
            <a:off x="424973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8</a:t>
            </a:r>
          </a:p>
        </p:txBody>
      </p:sp>
      <p:sp>
        <p:nvSpPr>
          <p:cNvPr id="49222" name="Oval 70"/>
          <p:cNvSpPr>
            <a:spLocks noChangeAspect="1" noChangeArrowheads="1"/>
          </p:cNvSpPr>
          <p:nvPr/>
        </p:nvSpPr>
        <p:spPr bwMode="auto">
          <a:xfrm>
            <a:off x="47894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solidFill>
                  <a:schemeClr val="bg1"/>
                </a:solidFill>
                <a:cs typeface="+mn-cs"/>
              </a:rPr>
              <a:t>9</a:t>
            </a:r>
          </a:p>
        </p:txBody>
      </p:sp>
      <p:sp>
        <p:nvSpPr>
          <p:cNvPr id="49223" name="Oval 71"/>
          <p:cNvSpPr>
            <a:spLocks noChangeAspect="1" noChangeArrowheads="1"/>
          </p:cNvSpPr>
          <p:nvPr/>
        </p:nvSpPr>
        <p:spPr bwMode="auto">
          <a:xfrm>
            <a:off x="532923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10</a:t>
            </a:r>
          </a:p>
        </p:txBody>
      </p:sp>
      <p:sp>
        <p:nvSpPr>
          <p:cNvPr id="49224" name="Oval 72"/>
          <p:cNvSpPr>
            <a:spLocks noChangeAspect="1" noChangeArrowheads="1"/>
          </p:cNvSpPr>
          <p:nvPr/>
        </p:nvSpPr>
        <p:spPr bwMode="auto">
          <a:xfrm>
            <a:off x="58689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11</a:t>
            </a:r>
          </a:p>
        </p:txBody>
      </p:sp>
      <p:sp>
        <p:nvSpPr>
          <p:cNvPr id="49225" name="Oval 73"/>
          <p:cNvSpPr>
            <a:spLocks noChangeAspect="1" noChangeArrowheads="1"/>
          </p:cNvSpPr>
          <p:nvPr/>
        </p:nvSpPr>
        <p:spPr bwMode="auto">
          <a:xfrm>
            <a:off x="640873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12</a:t>
            </a:r>
          </a:p>
        </p:txBody>
      </p:sp>
      <p:sp>
        <p:nvSpPr>
          <p:cNvPr id="49226" name="Oval 74"/>
          <p:cNvSpPr>
            <a:spLocks noChangeAspect="1" noChangeArrowheads="1"/>
          </p:cNvSpPr>
          <p:nvPr/>
        </p:nvSpPr>
        <p:spPr bwMode="auto">
          <a:xfrm>
            <a:off x="6948488" y="23241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13</a:t>
            </a:r>
          </a:p>
        </p:txBody>
      </p:sp>
      <p:sp>
        <p:nvSpPr>
          <p:cNvPr id="49227" name="Oval 75"/>
          <p:cNvSpPr>
            <a:spLocks noChangeAspect="1" noChangeArrowheads="1"/>
          </p:cNvSpPr>
          <p:nvPr/>
        </p:nvSpPr>
        <p:spPr bwMode="auto">
          <a:xfrm>
            <a:off x="2900363" y="26797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18</a:t>
            </a:r>
          </a:p>
        </p:txBody>
      </p:sp>
      <p:sp>
        <p:nvSpPr>
          <p:cNvPr id="49228" name="Oval 76"/>
          <p:cNvSpPr>
            <a:spLocks noChangeAspect="1" noChangeArrowheads="1"/>
          </p:cNvSpPr>
          <p:nvPr/>
        </p:nvSpPr>
        <p:spPr bwMode="auto">
          <a:xfrm>
            <a:off x="3440113" y="26797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19</a:t>
            </a:r>
          </a:p>
        </p:txBody>
      </p:sp>
      <p:sp>
        <p:nvSpPr>
          <p:cNvPr id="49229" name="Oval 77"/>
          <p:cNvSpPr>
            <a:spLocks noChangeAspect="1" noChangeArrowheads="1"/>
          </p:cNvSpPr>
          <p:nvPr/>
        </p:nvSpPr>
        <p:spPr bwMode="auto">
          <a:xfrm>
            <a:off x="3979863" y="26797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20</a:t>
            </a:r>
          </a:p>
        </p:txBody>
      </p:sp>
      <p:sp>
        <p:nvSpPr>
          <p:cNvPr id="49230" name="Oval 78"/>
          <p:cNvSpPr>
            <a:spLocks noChangeAspect="1" noChangeArrowheads="1"/>
          </p:cNvSpPr>
          <p:nvPr/>
        </p:nvSpPr>
        <p:spPr bwMode="auto">
          <a:xfrm>
            <a:off x="4519613" y="26797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21</a:t>
            </a:r>
          </a:p>
        </p:txBody>
      </p:sp>
      <p:sp>
        <p:nvSpPr>
          <p:cNvPr id="49231" name="Oval 79"/>
          <p:cNvSpPr>
            <a:spLocks noChangeAspect="1" noChangeArrowheads="1"/>
          </p:cNvSpPr>
          <p:nvPr/>
        </p:nvSpPr>
        <p:spPr bwMode="auto">
          <a:xfrm>
            <a:off x="5059363" y="26797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22</a:t>
            </a:r>
          </a:p>
        </p:txBody>
      </p:sp>
      <p:sp>
        <p:nvSpPr>
          <p:cNvPr id="49232" name="Oval 80"/>
          <p:cNvSpPr>
            <a:spLocks noChangeAspect="1" noChangeArrowheads="1"/>
          </p:cNvSpPr>
          <p:nvPr/>
        </p:nvSpPr>
        <p:spPr bwMode="auto">
          <a:xfrm>
            <a:off x="5599113" y="26797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23</a:t>
            </a:r>
          </a:p>
        </p:txBody>
      </p:sp>
      <p:sp>
        <p:nvSpPr>
          <p:cNvPr id="49233" name="Oval 81"/>
          <p:cNvSpPr>
            <a:spLocks noChangeAspect="1" noChangeArrowheads="1"/>
          </p:cNvSpPr>
          <p:nvPr/>
        </p:nvSpPr>
        <p:spPr bwMode="auto">
          <a:xfrm>
            <a:off x="6138863" y="26797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24</a:t>
            </a:r>
          </a:p>
        </p:txBody>
      </p:sp>
      <p:sp>
        <p:nvSpPr>
          <p:cNvPr id="49234" name="Oval 82"/>
          <p:cNvSpPr>
            <a:spLocks noChangeAspect="1" noChangeArrowheads="1"/>
          </p:cNvSpPr>
          <p:nvPr/>
        </p:nvSpPr>
        <p:spPr bwMode="auto">
          <a:xfrm>
            <a:off x="6678613" y="2679700"/>
            <a:ext cx="360362" cy="360363"/>
          </a:xfrm>
          <a:prstGeom prst="ellipse">
            <a:avLst/>
          </a:prstGeom>
          <a:solidFill>
            <a:srgbClr val="00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1800">
                <a:solidFill>
                  <a:schemeClr val="bg1"/>
                </a:solidFill>
                <a:cs typeface="+mn-cs"/>
              </a:rPr>
              <a:t>25</a:t>
            </a:r>
          </a:p>
        </p:txBody>
      </p:sp>
      <p:sp>
        <p:nvSpPr>
          <p:cNvPr id="49235" name="Text Box 83"/>
          <p:cNvSpPr txBox="1">
            <a:spLocks noChangeArrowheads="1"/>
          </p:cNvSpPr>
          <p:nvPr/>
        </p:nvSpPr>
        <p:spPr bwMode="auto">
          <a:xfrm>
            <a:off x="381000" y="1316038"/>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PG</a:t>
            </a:r>
          </a:p>
        </p:txBody>
      </p:sp>
      <p:cxnSp>
        <p:nvCxnSpPr>
          <p:cNvPr id="49236" name="AutoShape 84"/>
          <p:cNvCxnSpPr>
            <a:cxnSpLocks noChangeShapeType="1"/>
            <a:stCxn id="49235" idx="2"/>
            <a:endCxn id="49155" idx="0"/>
          </p:cNvCxnSpPr>
          <p:nvPr/>
        </p:nvCxnSpPr>
        <p:spPr bwMode="auto">
          <a:xfrm>
            <a:off x="650875" y="1603375"/>
            <a:ext cx="1588" cy="72072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237" name="Text Box 85"/>
          <p:cNvSpPr txBox="1">
            <a:spLocks noChangeArrowheads="1"/>
          </p:cNvSpPr>
          <p:nvPr/>
        </p:nvSpPr>
        <p:spPr bwMode="auto">
          <a:xfrm>
            <a:off x="1187450" y="3468688"/>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T</a:t>
            </a:r>
            <a:r>
              <a:rPr lang="fr-FR" sz="2000" baseline="-25000">
                <a:cs typeface="+mn-cs"/>
              </a:rPr>
              <a:t>CLK</a:t>
            </a:r>
          </a:p>
        </p:txBody>
      </p:sp>
      <p:sp>
        <p:nvSpPr>
          <p:cNvPr id="49238" name="Text Box 86"/>
          <p:cNvSpPr txBox="1">
            <a:spLocks noChangeArrowheads="1"/>
          </p:cNvSpPr>
          <p:nvPr/>
        </p:nvSpPr>
        <p:spPr bwMode="auto">
          <a:xfrm>
            <a:off x="2266950" y="3468688"/>
            <a:ext cx="5397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R</a:t>
            </a:r>
            <a:r>
              <a:rPr lang="fr-FR" sz="2000" baseline="-25000">
                <a:cs typeface="+mn-cs"/>
              </a:rPr>
              <a:t>CLK</a:t>
            </a:r>
          </a:p>
        </p:txBody>
      </p:sp>
      <p:cxnSp>
        <p:nvCxnSpPr>
          <p:cNvPr id="49239" name="AutoShape 87"/>
          <p:cNvCxnSpPr>
            <a:cxnSpLocks noChangeShapeType="1"/>
            <a:stCxn id="49237" idx="0"/>
            <a:endCxn id="49161" idx="4"/>
          </p:cNvCxnSpPr>
          <p:nvPr/>
        </p:nvCxnSpPr>
        <p:spPr bwMode="auto">
          <a:xfrm flipV="1">
            <a:off x="1457325" y="3043238"/>
            <a:ext cx="4763" cy="42545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40" name="AutoShape 88"/>
          <p:cNvCxnSpPr>
            <a:cxnSpLocks noChangeShapeType="1"/>
            <a:stCxn id="49238" idx="0"/>
            <a:endCxn id="49163" idx="4"/>
          </p:cNvCxnSpPr>
          <p:nvPr/>
        </p:nvCxnSpPr>
        <p:spPr bwMode="auto">
          <a:xfrm flipV="1">
            <a:off x="2536825" y="3043238"/>
            <a:ext cx="4763" cy="42545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241" name="Text Box 89"/>
          <p:cNvSpPr txBox="1">
            <a:spLocks noChangeArrowheads="1"/>
          </p:cNvSpPr>
          <p:nvPr/>
        </p:nvSpPr>
        <p:spPr bwMode="auto">
          <a:xfrm>
            <a:off x="6002338" y="3403600"/>
            <a:ext cx="6492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X</a:t>
            </a:r>
            <a:r>
              <a:rPr lang="fr-FR" sz="2000" baseline="-25000">
                <a:cs typeface="+mn-cs"/>
              </a:rPr>
              <a:t>TCLK</a:t>
            </a:r>
          </a:p>
        </p:txBody>
      </p:sp>
      <p:cxnSp>
        <p:nvCxnSpPr>
          <p:cNvPr id="49242" name="AutoShape 90"/>
          <p:cNvCxnSpPr>
            <a:cxnSpLocks noChangeShapeType="1"/>
            <a:stCxn id="49241" idx="0"/>
            <a:endCxn id="49233" idx="4"/>
          </p:cNvCxnSpPr>
          <p:nvPr/>
        </p:nvCxnSpPr>
        <p:spPr bwMode="auto">
          <a:xfrm flipH="1" flipV="1">
            <a:off x="6319838" y="3040063"/>
            <a:ext cx="7937" cy="36353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243" name="Text Box 91"/>
          <p:cNvSpPr txBox="1">
            <a:spLocks noChangeArrowheads="1"/>
          </p:cNvSpPr>
          <p:nvPr/>
        </p:nvSpPr>
        <p:spPr bwMode="auto">
          <a:xfrm>
            <a:off x="4754563" y="4838700"/>
            <a:ext cx="304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20</a:t>
            </a:r>
          </a:p>
        </p:txBody>
      </p:sp>
      <p:sp>
        <p:nvSpPr>
          <p:cNvPr id="49244" name="Text Box 92"/>
          <p:cNvSpPr txBox="1">
            <a:spLocks noChangeArrowheads="1"/>
          </p:cNvSpPr>
          <p:nvPr/>
        </p:nvSpPr>
        <p:spPr bwMode="auto">
          <a:xfrm>
            <a:off x="5113338" y="4838700"/>
            <a:ext cx="304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22</a:t>
            </a:r>
          </a:p>
        </p:txBody>
      </p:sp>
      <p:sp>
        <p:nvSpPr>
          <p:cNvPr id="49245" name="Text Box 93"/>
          <p:cNvSpPr txBox="1">
            <a:spLocks noChangeArrowheads="1"/>
          </p:cNvSpPr>
          <p:nvPr/>
        </p:nvSpPr>
        <p:spPr bwMode="auto">
          <a:xfrm>
            <a:off x="5473700" y="4840288"/>
            <a:ext cx="3048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24</a:t>
            </a:r>
          </a:p>
        </p:txBody>
      </p:sp>
      <p:sp>
        <p:nvSpPr>
          <p:cNvPr id="49246" name="Text Box 94"/>
          <p:cNvSpPr txBox="1">
            <a:spLocks noChangeArrowheads="1"/>
          </p:cNvSpPr>
          <p:nvPr/>
        </p:nvSpPr>
        <p:spPr bwMode="auto">
          <a:xfrm>
            <a:off x="4754563" y="5559425"/>
            <a:ext cx="304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20</a:t>
            </a:r>
          </a:p>
        </p:txBody>
      </p:sp>
      <p:sp>
        <p:nvSpPr>
          <p:cNvPr id="49247" name="Text Box 95"/>
          <p:cNvSpPr txBox="1">
            <a:spLocks noChangeArrowheads="1"/>
          </p:cNvSpPr>
          <p:nvPr/>
        </p:nvSpPr>
        <p:spPr bwMode="auto">
          <a:xfrm>
            <a:off x="5113338" y="5559425"/>
            <a:ext cx="304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22</a:t>
            </a:r>
          </a:p>
        </p:txBody>
      </p:sp>
      <p:sp>
        <p:nvSpPr>
          <p:cNvPr id="49248" name="Text Box 96"/>
          <p:cNvSpPr txBox="1">
            <a:spLocks noChangeArrowheads="1"/>
          </p:cNvSpPr>
          <p:nvPr/>
        </p:nvSpPr>
        <p:spPr bwMode="auto">
          <a:xfrm>
            <a:off x="5473700" y="5559425"/>
            <a:ext cx="304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defRPr/>
            </a:pPr>
            <a:r>
              <a:rPr lang="fr-FR" sz="2000">
                <a:cs typeface="+mn-cs"/>
              </a:rPr>
              <a:t>24</a:t>
            </a:r>
          </a:p>
        </p:txBody>
      </p:sp>
      <p:cxnSp>
        <p:nvCxnSpPr>
          <p:cNvPr id="49249" name="AutoShape 97"/>
          <p:cNvCxnSpPr>
            <a:cxnSpLocks noChangeShapeType="1"/>
            <a:stCxn id="49246" idx="0"/>
            <a:endCxn id="49243" idx="2"/>
          </p:cNvCxnSpPr>
          <p:nvPr/>
        </p:nvCxnSpPr>
        <p:spPr bwMode="auto">
          <a:xfrm flipV="1">
            <a:off x="4906963" y="5126038"/>
            <a:ext cx="0" cy="433387"/>
          </a:xfrm>
          <a:prstGeom prst="straightConnector1">
            <a:avLst/>
          </a:prstGeom>
          <a:noFill/>
          <a:ln w="12700"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50" name="AutoShape 98"/>
          <p:cNvCxnSpPr>
            <a:cxnSpLocks noChangeShapeType="1"/>
            <a:stCxn id="49244" idx="2"/>
            <a:endCxn id="49247" idx="0"/>
          </p:cNvCxnSpPr>
          <p:nvPr/>
        </p:nvCxnSpPr>
        <p:spPr bwMode="auto">
          <a:xfrm>
            <a:off x="5265738" y="5126038"/>
            <a:ext cx="0" cy="4333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251" name="AutoShape 99"/>
          <p:cNvCxnSpPr>
            <a:cxnSpLocks noChangeShapeType="1"/>
            <a:stCxn id="49248" idx="0"/>
            <a:endCxn id="49245" idx="2"/>
          </p:cNvCxnSpPr>
          <p:nvPr/>
        </p:nvCxnSpPr>
        <p:spPr bwMode="auto">
          <a:xfrm flipV="1">
            <a:off x="5626100" y="5127625"/>
            <a:ext cx="0" cy="431800"/>
          </a:xfrm>
          <a:prstGeom prst="straightConnector1">
            <a:avLst/>
          </a:prstGeom>
          <a:noFill/>
          <a:ln w="12700"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quarter" idx="10"/>
          </p:nvPr>
        </p:nvSpPr>
        <p:spPr/>
        <p:txBody>
          <a:bodyPr/>
          <a:lstStyle/>
          <a:p>
            <a:pPr>
              <a:defRPr/>
            </a:pPr>
            <a:r>
              <a:rPr lang="fr-FR"/>
              <a:t>© </a:t>
            </a:r>
            <a:fld id="{1FE106DA-6393-0041-ADA6-BA115C28F4E1}" type="datetime1">
              <a:rPr lang="en-US" smtClean="0"/>
              <a:pPr>
                <a:defRPr/>
              </a:pPr>
              <a:t>23/03/17</a:t>
            </a:fld>
            <a:r>
              <a:rPr lang="fr-FR" smtClean="0"/>
              <a:t>,</a:t>
            </a:r>
            <a:endParaRPr lang="fr-FR"/>
          </a:p>
        </p:txBody>
      </p:sp>
      <p:sp>
        <p:nvSpPr>
          <p:cNvPr id="30"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31" name="Slide Number Placeholder 4"/>
          <p:cNvSpPr>
            <a:spLocks noGrp="1"/>
          </p:cNvSpPr>
          <p:nvPr>
            <p:ph type="sldNum" sz="quarter" idx="12"/>
          </p:nvPr>
        </p:nvSpPr>
        <p:spPr/>
        <p:txBody>
          <a:bodyPr/>
          <a:lstStyle/>
          <a:p>
            <a:pPr>
              <a:defRPr/>
            </a:pPr>
            <a:fld id="{F6BA9C8A-CDFF-6745-A43B-F3F6FD03AE49}" type="slidenum">
              <a:rPr lang="fr-FR"/>
              <a:pPr>
                <a:defRPr/>
              </a:pPr>
              <a:t>69</a:t>
            </a:fld>
            <a:endParaRPr lang="fr-FR"/>
          </a:p>
        </p:txBody>
      </p:sp>
      <p:sp>
        <p:nvSpPr>
          <p:cNvPr id="50178" name="Rectangle 2"/>
          <p:cNvSpPr>
            <a:spLocks noGrp="1" noChangeAspect="1" noChangeArrowheads="1"/>
          </p:cNvSpPr>
          <p:nvPr>
            <p:ph type="title"/>
          </p:nvPr>
        </p:nvSpPr>
        <p:spPr>
          <a:xfrm>
            <a:off x="304800" y="0"/>
            <a:ext cx="8534400" cy="701675"/>
          </a:xfrm>
        </p:spPr>
        <p:txBody>
          <a:bodyPr>
            <a:spAutoFit/>
          </a:bodyPr>
          <a:lstStyle/>
          <a:p>
            <a:pPr eaLnBrk="1" hangingPunct="1">
              <a:defRPr/>
            </a:pPr>
            <a:r>
              <a:rPr lang="fr-FR" sz="4000" smtClean="0">
                <a:solidFill>
                  <a:schemeClr val="tx1"/>
                </a:solidFill>
                <a:cs typeface="+mj-cs"/>
              </a:rPr>
              <a:t>Niveaux électriques (transitions </a:t>
            </a:r>
            <a:r>
              <a:rPr lang="fr-FR" sz="2800" smtClean="0">
                <a:solidFill>
                  <a:schemeClr val="tx1"/>
                </a:solidFill>
                <a:cs typeface="+mj-cs"/>
              </a:rPr>
              <a:t>RS-232 C</a:t>
            </a:r>
            <a:r>
              <a:rPr lang="fr-FR" sz="4000" smtClean="0">
                <a:solidFill>
                  <a:schemeClr val="tx1"/>
                </a:solidFill>
                <a:cs typeface="+mj-cs"/>
              </a:rPr>
              <a:t>)</a:t>
            </a:r>
            <a:endParaRPr lang="fr-FR" sz="4000" baseline="-25000" smtClean="0">
              <a:solidFill>
                <a:schemeClr val="tx1"/>
              </a:solidFill>
              <a:cs typeface="+mj-cs"/>
            </a:endParaRPr>
          </a:p>
        </p:txBody>
      </p:sp>
      <p:sp>
        <p:nvSpPr>
          <p:cNvPr id="50179" name="Line 3"/>
          <p:cNvSpPr>
            <a:spLocks noChangeShapeType="1"/>
          </p:cNvSpPr>
          <p:nvPr/>
        </p:nvSpPr>
        <p:spPr bwMode="auto">
          <a:xfrm>
            <a:off x="1079500" y="1079500"/>
            <a:ext cx="0" cy="53990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180" name="Line 4"/>
          <p:cNvSpPr>
            <a:spLocks noChangeShapeType="1"/>
          </p:cNvSpPr>
          <p:nvPr/>
        </p:nvSpPr>
        <p:spPr bwMode="auto">
          <a:xfrm flipV="1">
            <a:off x="1600200" y="2159000"/>
            <a:ext cx="0" cy="143986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181" name="Line 5"/>
          <p:cNvSpPr>
            <a:spLocks noChangeShapeType="1"/>
          </p:cNvSpPr>
          <p:nvPr/>
        </p:nvSpPr>
        <p:spPr bwMode="auto">
          <a:xfrm>
            <a:off x="1600200" y="2159000"/>
            <a:ext cx="1439863"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182" name="Line 6"/>
          <p:cNvSpPr>
            <a:spLocks noChangeShapeType="1"/>
          </p:cNvSpPr>
          <p:nvPr/>
        </p:nvSpPr>
        <p:spPr bwMode="auto">
          <a:xfrm flipV="1">
            <a:off x="3040063" y="2159000"/>
            <a:ext cx="0" cy="2879725"/>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183" name="Line 7"/>
          <p:cNvSpPr>
            <a:spLocks noChangeShapeType="1"/>
          </p:cNvSpPr>
          <p:nvPr/>
        </p:nvSpPr>
        <p:spPr bwMode="auto">
          <a:xfrm>
            <a:off x="3040063" y="5037138"/>
            <a:ext cx="1439862"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184" name="Line 8"/>
          <p:cNvSpPr>
            <a:spLocks noChangeShapeType="1"/>
          </p:cNvSpPr>
          <p:nvPr/>
        </p:nvSpPr>
        <p:spPr bwMode="auto">
          <a:xfrm flipV="1">
            <a:off x="4478338" y="3598863"/>
            <a:ext cx="0" cy="1439862"/>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185" name="Line 9"/>
          <p:cNvSpPr>
            <a:spLocks noChangeShapeType="1"/>
          </p:cNvSpPr>
          <p:nvPr/>
        </p:nvSpPr>
        <p:spPr bwMode="auto">
          <a:xfrm>
            <a:off x="358775" y="3598863"/>
            <a:ext cx="7162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186" name="Text Box 10"/>
          <p:cNvSpPr txBox="1">
            <a:spLocks noChangeArrowheads="1"/>
          </p:cNvSpPr>
          <p:nvPr/>
        </p:nvSpPr>
        <p:spPr bwMode="auto">
          <a:xfrm>
            <a:off x="3124200" y="2347913"/>
            <a:ext cx="3505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800">
                <a:cs typeface="+mn-cs"/>
              </a:rPr>
              <a:t>Contrôle actif Bit de données à espace (zéro logique)</a:t>
            </a:r>
          </a:p>
        </p:txBody>
      </p:sp>
      <p:sp>
        <p:nvSpPr>
          <p:cNvPr id="50187" name="Text Box 11"/>
          <p:cNvSpPr txBox="1">
            <a:spLocks noChangeArrowheads="1"/>
          </p:cNvSpPr>
          <p:nvPr/>
        </p:nvSpPr>
        <p:spPr bwMode="auto">
          <a:xfrm>
            <a:off x="4572000" y="4327525"/>
            <a:ext cx="3886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800">
                <a:cs typeface="+mn-cs"/>
              </a:rPr>
              <a:t>Contrôle inactif. Bit de données à marque (zéro logique)</a:t>
            </a:r>
          </a:p>
        </p:txBody>
      </p:sp>
      <p:sp>
        <p:nvSpPr>
          <p:cNvPr id="50188" name="Text Box 12"/>
          <p:cNvSpPr txBox="1">
            <a:spLocks noChangeArrowheads="1"/>
          </p:cNvSpPr>
          <p:nvPr/>
        </p:nvSpPr>
        <p:spPr bwMode="auto">
          <a:xfrm>
            <a:off x="7239000" y="1828800"/>
            <a:ext cx="854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600" b="1">
                <a:cs typeface="+mn-cs"/>
              </a:rPr>
              <a:t>+15 Volts</a:t>
            </a:r>
          </a:p>
        </p:txBody>
      </p:sp>
      <p:sp>
        <p:nvSpPr>
          <p:cNvPr id="50189" name="Text Box 13"/>
          <p:cNvSpPr txBox="1">
            <a:spLocks noChangeArrowheads="1"/>
          </p:cNvSpPr>
          <p:nvPr/>
        </p:nvSpPr>
        <p:spPr bwMode="auto">
          <a:xfrm>
            <a:off x="7239000" y="5181600"/>
            <a:ext cx="854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600" b="1">
                <a:cs typeface="+mn-cs"/>
              </a:rPr>
              <a:t>-15 Volts</a:t>
            </a:r>
          </a:p>
        </p:txBody>
      </p:sp>
      <p:sp>
        <p:nvSpPr>
          <p:cNvPr id="50190" name="Text Box 14"/>
          <p:cNvSpPr txBox="1">
            <a:spLocks noChangeArrowheads="1"/>
          </p:cNvSpPr>
          <p:nvPr/>
        </p:nvSpPr>
        <p:spPr bwMode="auto">
          <a:xfrm>
            <a:off x="7239000" y="2743200"/>
            <a:ext cx="854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600" b="1">
                <a:cs typeface="+mn-cs"/>
              </a:rPr>
              <a:t>+5 Volts</a:t>
            </a:r>
          </a:p>
        </p:txBody>
      </p:sp>
      <p:sp>
        <p:nvSpPr>
          <p:cNvPr id="50191" name="Text Box 15"/>
          <p:cNvSpPr txBox="1">
            <a:spLocks noChangeArrowheads="1"/>
          </p:cNvSpPr>
          <p:nvPr/>
        </p:nvSpPr>
        <p:spPr bwMode="auto">
          <a:xfrm>
            <a:off x="7239000" y="3886200"/>
            <a:ext cx="854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600" b="1">
                <a:cs typeface="+mn-cs"/>
              </a:rPr>
              <a:t>-5 Volts</a:t>
            </a:r>
          </a:p>
        </p:txBody>
      </p:sp>
      <p:sp>
        <p:nvSpPr>
          <p:cNvPr id="50192" name="Line 16"/>
          <p:cNvSpPr>
            <a:spLocks noChangeShapeType="1"/>
          </p:cNvSpPr>
          <p:nvPr/>
        </p:nvSpPr>
        <p:spPr bwMode="auto">
          <a:xfrm>
            <a:off x="1079500" y="2159000"/>
            <a:ext cx="5757863"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193" name="Line 17"/>
          <p:cNvSpPr>
            <a:spLocks noChangeShapeType="1"/>
          </p:cNvSpPr>
          <p:nvPr/>
        </p:nvSpPr>
        <p:spPr bwMode="auto">
          <a:xfrm>
            <a:off x="1079500" y="3057525"/>
            <a:ext cx="5757863"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50194" name="AutoShape 18"/>
          <p:cNvCxnSpPr>
            <a:cxnSpLocks noChangeShapeType="1"/>
            <a:stCxn id="50188" idx="1"/>
            <a:endCxn id="50192" idx="1"/>
          </p:cNvCxnSpPr>
          <p:nvPr/>
        </p:nvCxnSpPr>
        <p:spPr bwMode="auto">
          <a:xfrm flipH="1">
            <a:off x="6837363" y="1951038"/>
            <a:ext cx="401637" cy="207962"/>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195" name="AutoShape 19"/>
          <p:cNvCxnSpPr>
            <a:cxnSpLocks noChangeShapeType="1"/>
            <a:stCxn id="50190" idx="1"/>
            <a:endCxn id="50193" idx="1"/>
          </p:cNvCxnSpPr>
          <p:nvPr/>
        </p:nvCxnSpPr>
        <p:spPr bwMode="auto">
          <a:xfrm flipH="1">
            <a:off x="6837363" y="2865438"/>
            <a:ext cx="401637" cy="1920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196" name="Line 20"/>
          <p:cNvSpPr>
            <a:spLocks noChangeShapeType="1"/>
          </p:cNvSpPr>
          <p:nvPr/>
        </p:nvSpPr>
        <p:spPr bwMode="auto">
          <a:xfrm>
            <a:off x="1079500" y="4138613"/>
            <a:ext cx="5757863"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197" name="Line 21"/>
          <p:cNvSpPr>
            <a:spLocks noChangeShapeType="1"/>
          </p:cNvSpPr>
          <p:nvPr/>
        </p:nvSpPr>
        <p:spPr bwMode="auto">
          <a:xfrm>
            <a:off x="1079500" y="5037138"/>
            <a:ext cx="5757863"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50198" name="AutoShape 22"/>
          <p:cNvCxnSpPr>
            <a:cxnSpLocks noChangeShapeType="1"/>
            <a:stCxn id="50191" idx="1"/>
            <a:endCxn id="50196" idx="1"/>
          </p:cNvCxnSpPr>
          <p:nvPr/>
        </p:nvCxnSpPr>
        <p:spPr bwMode="auto">
          <a:xfrm flipH="1">
            <a:off x="6837363" y="4008438"/>
            <a:ext cx="401637" cy="130175"/>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199" name="AutoShape 23"/>
          <p:cNvCxnSpPr>
            <a:cxnSpLocks noChangeShapeType="1"/>
            <a:stCxn id="50189" idx="1"/>
            <a:endCxn id="50197" idx="1"/>
          </p:cNvCxnSpPr>
          <p:nvPr/>
        </p:nvCxnSpPr>
        <p:spPr bwMode="auto">
          <a:xfrm flipH="1" flipV="1">
            <a:off x="6837363" y="5037138"/>
            <a:ext cx="401637" cy="26670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200" name="Line 24"/>
          <p:cNvSpPr>
            <a:spLocks noChangeShapeType="1"/>
          </p:cNvSpPr>
          <p:nvPr/>
        </p:nvSpPr>
        <p:spPr bwMode="auto">
          <a:xfrm>
            <a:off x="2286000" y="3048000"/>
            <a:ext cx="0" cy="106680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50201" name="Text Box 25"/>
          <p:cNvSpPr txBox="1">
            <a:spLocks noChangeArrowheads="1"/>
          </p:cNvSpPr>
          <p:nvPr/>
        </p:nvSpPr>
        <p:spPr bwMode="auto">
          <a:xfrm>
            <a:off x="7924800" y="3489325"/>
            <a:ext cx="854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600" b="1">
                <a:cs typeface="+mn-cs"/>
              </a:rPr>
              <a:t>0 Volts</a:t>
            </a:r>
          </a:p>
        </p:txBody>
      </p:sp>
      <p:cxnSp>
        <p:nvCxnSpPr>
          <p:cNvPr id="50202" name="AutoShape 26"/>
          <p:cNvCxnSpPr>
            <a:cxnSpLocks noChangeShapeType="1"/>
            <a:stCxn id="50201" idx="1"/>
            <a:endCxn id="50185" idx="1"/>
          </p:cNvCxnSpPr>
          <p:nvPr/>
        </p:nvCxnSpPr>
        <p:spPr bwMode="auto">
          <a:xfrm flipH="1">
            <a:off x="7521575" y="3611563"/>
            <a:ext cx="403225" cy="1587"/>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203" name="Text Box 27"/>
          <p:cNvSpPr txBox="1">
            <a:spLocks noChangeArrowheads="1"/>
          </p:cNvSpPr>
          <p:nvPr/>
        </p:nvSpPr>
        <p:spPr bwMode="auto">
          <a:xfrm>
            <a:off x="1524000" y="5257800"/>
            <a:ext cx="2438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defRPr/>
            </a:pPr>
            <a:r>
              <a:rPr lang="fr-FR" sz="1800">
                <a:cs typeface="+mn-cs"/>
              </a:rPr>
              <a:t>Zone de transition. Niveau de contrôle indéterminé</a:t>
            </a:r>
          </a:p>
        </p:txBody>
      </p:sp>
      <p:cxnSp>
        <p:nvCxnSpPr>
          <p:cNvPr id="50204" name="AutoShape 28"/>
          <p:cNvCxnSpPr>
            <a:cxnSpLocks noChangeShapeType="1"/>
            <a:stCxn id="50203" idx="0"/>
          </p:cNvCxnSpPr>
          <p:nvPr/>
        </p:nvCxnSpPr>
        <p:spPr bwMode="auto">
          <a:xfrm flipH="1" flipV="1">
            <a:off x="2362200" y="3733800"/>
            <a:ext cx="381000" cy="152400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Date Placeholder 2"/>
          <p:cNvSpPr>
            <a:spLocks noGrp="1"/>
          </p:cNvSpPr>
          <p:nvPr>
            <p:ph type="dt" sz="quarter" idx="10"/>
          </p:nvPr>
        </p:nvSpPr>
        <p:spPr/>
        <p:txBody>
          <a:bodyPr/>
          <a:lstStyle/>
          <a:p>
            <a:pPr>
              <a:defRPr/>
            </a:pPr>
            <a:r>
              <a:rPr lang="fr-FR"/>
              <a:t>© </a:t>
            </a:r>
            <a:fld id="{6ABC6B51-41FC-1A49-8CDC-6B7E53694B15}" type="datetime1">
              <a:rPr lang="en-US" smtClean="0"/>
              <a:pPr>
                <a:defRPr/>
              </a:pPr>
              <a:t>23/03/17</a:t>
            </a:fld>
            <a:r>
              <a:rPr lang="fr-FR" smtClean="0"/>
              <a:t>,</a:t>
            </a:r>
            <a:endParaRPr lang="fr-FR"/>
          </a:p>
        </p:txBody>
      </p:sp>
      <p:sp>
        <p:nvSpPr>
          <p:cNvPr id="67"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68" name="Slide Number Placeholder 4"/>
          <p:cNvSpPr>
            <a:spLocks noGrp="1"/>
          </p:cNvSpPr>
          <p:nvPr>
            <p:ph type="sldNum" sz="quarter" idx="12"/>
          </p:nvPr>
        </p:nvSpPr>
        <p:spPr/>
        <p:txBody>
          <a:bodyPr/>
          <a:lstStyle/>
          <a:p>
            <a:pPr>
              <a:defRPr/>
            </a:pPr>
            <a:fld id="{B3DE334F-8979-3E42-B87E-9B2B8468BCE4}" type="slidenum">
              <a:rPr lang="fr-FR"/>
              <a:pPr>
                <a:defRPr/>
              </a:pPr>
              <a:t>7</a:t>
            </a:fld>
            <a:endParaRPr lang="fr-FR"/>
          </a:p>
        </p:txBody>
      </p:sp>
      <p:sp>
        <p:nvSpPr>
          <p:cNvPr id="7170" name="Rectangle 2" descr="Diagonales vers le haut (blanc/noir)"/>
          <p:cNvSpPr>
            <a:spLocks noChangeArrowheads="1"/>
          </p:cNvSpPr>
          <p:nvPr/>
        </p:nvSpPr>
        <p:spPr bwMode="auto">
          <a:xfrm>
            <a:off x="1524000" y="2438400"/>
            <a:ext cx="5334000" cy="1600200"/>
          </a:xfrm>
          <a:prstGeom prst="rect">
            <a:avLst/>
          </a:prstGeom>
          <a:pattFill prst="ltUpDiag">
            <a:fgClr>
              <a:srgbClr val="FF6600"/>
            </a:fgClr>
            <a:bgClr>
              <a:srgbClr val="FFFFFF"/>
            </a:bgClr>
          </a:patt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1" name="AutoShape 3"/>
          <p:cNvSpPr>
            <a:spLocks noChangeArrowheads="1"/>
          </p:cNvSpPr>
          <p:nvPr/>
        </p:nvSpPr>
        <p:spPr bwMode="auto">
          <a:xfrm flipH="1">
            <a:off x="49530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2" name="AutoShape 4"/>
          <p:cNvSpPr>
            <a:spLocks noChangeArrowheads="1"/>
          </p:cNvSpPr>
          <p:nvPr/>
        </p:nvSpPr>
        <p:spPr bwMode="auto">
          <a:xfrm flipH="1">
            <a:off x="43434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3" name="AutoShape 5"/>
          <p:cNvSpPr>
            <a:spLocks noChangeArrowheads="1"/>
          </p:cNvSpPr>
          <p:nvPr/>
        </p:nvSpPr>
        <p:spPr bwMode="auto">
          <a:xfrm flipH="1">
            <a:off x="37338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4" name="Rectangle 6"/>
          <p:cNvSpPr>
            <a:spLocks noGrp="1" noChangeAspect="1" noChangeArrowheads="1"/>
          </p:cNvSpPr>
          <p:nvPr>
            <p:ph type="title"/>
          </p:nvPr>
        </p:nvSpPr>
        <p:spPr>
          <a:xfrm>
            <a:off x="0" y="0"/>
            <a:ext cx="9144000" cy="647700"/>
          </a:xfrm>
        </p:spPr>
        <p:txBody>
          <a:bodyPr lIns="0" tIns="0" rIns="0" bIns="0" anchorCtr="1">
            <a:spAutoFit/>
          </a:bodyPr>
          <a:lstStyle/>
          <a:p>
            <a:pPr eaLnBrk="1" hangingPunct="1">
              <a:defRPr/>
            </a:pPr>
            <a:r>
              <a:rPr lang="fr-FR" sz="4000" dirty="0" smtClean="0">
                <a:solidFill>
                  <a:schemeClr val="tx1"/>
                </a:solidFill>
                <a:cs typeface="+mj-cs"/>
              </a:rPr>
              <a:t>Nature de l</a:t>
            </a:r>
            <a:r>
              <a:rPr lang="ja-JP" altLang="fr-FR" sz="4000" dirty="0" smtClean="0">
                <a:solidFill>
                  <a:schemeClr val="tx1"/>
                </a:solidFill>
                <a:latin typeface="Arial"/>
                <a:cs typeface="+mj-cs"/>
              </a:rPr>
              <a:t>’</a:t>
            </a:r>
            <a:r>
              <a:rPr lang="fr-FR" sz="4000" dirty="0" smtClean="0">
                <a:solidFill>
                  <a:schemeClr val="tx1"/>
                </a:solidFill>
                <a:cs typeface="+mj-cs"/>
              </a:rPr>
              <a:t>information transportée</a:t>
            </a:r>
            <a:endParaRPr lang="fr-FR" sz="4000" b="1" dirty="0" smtClean="0">
              <a:solidFill>
                <a:schemeClr val="tx1"/>
              </a:solidFill>
              <a:cs typeface="+mj-cs"/>
            </a:endParaRPr>
          </a:p>
        </p:txBody>
      </p:sp>
      <p:pic>
        <p:nvPicPr>
          <p:cNvPr id="22537" name="Picture 7" descr="C:\Documents and Settings\Georges Arhodakis.MINOS\Application Data\Microsoft\Media Catalog\Downloaded Clips\cl0\BS00103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12382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AutoShape 8"/>
          <p:cNvSpPr>
            <a:spLocks noChangeArrowheads="1"/>
          </p:cNvSpPr>
          <p:nvPr/>
        </p:nvSpPr>
        <p:spPr bwMode="auto">
          <a:xfrm flipH="1">
            <a:off x="32004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7" name="AutoShape 9"/>
          <p:cNvSpPr>
            <a:spLocks noChangeArrowheads="1"/>
          </p:cNvSpPr>
          <p:nvPr/>
        </p:nvSpPr>
        <p:spPr bwMode="auto">
          <a:xfrm flipH="1">
            <a:off x="2590800" y="2743200"/>
            <a:ext cx="914400" cy="685800"/>
          </a:xfrm>
          <a:prstGeom prst="flowChartMagneticDrum">
            <a:avLst/>
          </a:prstGeom>
          <a:solidFill>
            <a:srgbClr val="DDDDDD"/>
          </a:solidFill>
          <a:ln w="12700" cap="sq">
            <a:solidFill>
              <a:srgbClr val="B2B2B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8" name="Text Box 10"/>
          <p:cNvSpPr txBox="1">
            <a:spLocks noChangeArrowheads="1"/>
          </p:cNvSpPr>
          <p:nvPr/>
        </p:nvSpPr>
        <p:spPr bwMode="auto">
          <a:xfrm>
            <a:off x="3024188" y="2932113"/>
            <a:ext cx="248443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algn="ctr" eaLnBrk="0" hangingPunct="0">
              <a:defRPr/>
            </a:pPr>
            <a:r>
              <a:rPr lang="fr-FR" sz="2000" dirty="0">
                <a:cs typeface="+mn-cs"/>
              </a:rPr>
              <a:t>Support de transmission</a:t>
            </a:r>
          </a:p>
        </p:txBody>
      </p:sp>
      <p:cxnSp>
        <p:nvCxnSpPr>
          <p:cNvPr id="7179" name="AutoShape 11"/>
          <p:cNvCxnSpPr>
            <a:cxnSpLocks noChangeShapeType="1"/>
            <a:stCxn id="22549" idx="3"/>
            <a:endCxn id="22546" idx="1"/>
          </p:cNvCxnSpPr>
          <p:nvPr/>
        </p:nvCxnSpPr>
        <p:spPr bwMode="auto">
          <a:xfrm flipV="1">
            <a:off x="6738938" y="2605088"/>
            <a:ext cx="263525" cy="481012"/>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80" name="AutoShape 12"/>
          <p:cNvCxnSpPr>
            <a:cxnSpLocks noChangeShapeType="1"/>
            <a:stCxn id="22537" idx="2"/>
            <a:endCxn id="22547" idx="1"/>
          </p:cNvCxnSpPr>
          <p:nvPr/>
        </p:nvCxnSpPr>
        <p:spPr bwMode="auto">
          <a:xfrm>
            <a:off x="923925" y="2876550"/>
            <a:ext cx="706438" cy="209550"/>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81" name="Text Box 13"/>
          <p:cNvSpPr txBox="1">
            <a:spLocks noChangeArrowheads="1"/>
          </p:cNvSpPr>
          <p:nvPr/>
        </p:nvSpPr>
        <p:spPr bwMode="auto">
          <a:xfrm>
            <a:off x="468313" y="2897188"/>
            <a:ext cx="6477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algn="ctr" eaLnBrk="0" hangingPunct="0">
              <a:defRPr/>
            </a:pPr>
            <a:r>
              <a:rPr lang="fr-FR" sz="2000" dirty="0">
                <a:cs typeface="+mn-cs"/>
              </a:rPr>
              <a:t>ETTD (</a:t>
            </a:r>
            <a:r>
              <a:rPr lang="fr-FR" sz="2000" i="1" dirty="0">
                <a:cs typeface="+mn-cs"/>
              </a:rPr>
              <a:t>DTE</a:t>
            </a:r>
            <a:r>
              <a:rPr lang="fr-FR" sz="2000" dirty="0">
                <a:cs typeface="+mn-cs"/>
              </a:rPr>
              <a:t>)</a:t>
            </a:r>
          </a:p>
        </p:txBody>
      </p:sp>
      <p:sp>
        <p:nvSpPr>
          <p:cNvPr id="7182" name="Text Box 14"/>
          <p:cNvSpPr txBox="1">
            <a:spLocks noChangeArrowheads="1"/>
          </p:cNvSpPr>
          <p:nvPr/>
        </p:nvSpPr>
        <p:spPr bwMode="auto">
          <a:xfrm>
            <a:off x="8153400" y="3098800"/>
            <a:ext cx="6477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algn="ctr" eaLnBrk="0" hangingPunct="0">
              <a:defRPr/>
            </a:pPr>
            <a:r>
              <a:rPr lang="fr-FR" sz="2000" dirty="0">
                <a:cs typeface="+mn-cs"/>
              </a:rPr>
              <a:t>ETTD (</a:t>
            </a:r>
            <a:r>
              <a:rPr lang="fr-FR" sz="2000" i="1" dirty="0">
                <a:cs typeface="+mn-cs"/>
              </a:rPr>
              <a:t>DTE</a:t>
            </a:r>
            <a:r>
              <a:rPr lang="fr-FR" sz="2000" dirty="0">
                <a:cs typeface="+mn-cs"/>
              </a:rPr>
              <a:t>)</a:t>
            </a:r>
          </a:p>
        </p:txBody>
      </p:sp>
      <p:sp>
        <p:nvSpPr>
          <p:cNvPr id="7183" name="Text Box 15"/>
          <p:cNvSpPr txBox="1">
            <a:spLocks noChangeArrowheads="1"/>
          </p:cNvSpPr>
          <p:nvPr/>
        </p:nvSpPr>
        <p:spPr bwMode="auto">
          <a:xfrm>
            <a:off x="3492500" y="5435600"/>
            <a:ext cx="414020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eaLnBrk="0" hangingPunct="0">
              <a:defRPr/>
            </a:pPr>
            <a:r>
              <a:rPr lang="fr-FR" sz="1600" dirty="0">
                <a:cs typeface="+mn-cs"/>
              </a:rPr>
              <a:t>Propagations des ondes:</a:t>
            </a:r>
          </a:p>
          <a:p>
            <a:pPr lvl="1" eaLnBrk="0" hangingPunct="0">
              <a:buFontTx/>
              <a:buChar char="•"/>
              <a:defRPr/>
            </a:pPr>
            <a:r>
              <a:rPr lang="fr-FR" sz="1600" dirty="0">
                <a:cs typeface="+mn-cs"/>
              </a:rPr>
              <a:t>Électrique (paires métalliques, coaxial, …)</a:t>
            </a:r>
          </a:p>
          <a:p>
            <a:pPr lvl="1" eaLnBrk="0" hangingPunct="0">
              <a:buFontTx/>
              <a:buChar char="•"/>
              <a:defRPr/>
            </a:pPr>
            <a:r>
              <a:rPr lang="fr-FR" sz="1600" dirty="0">
                <a:cs typeface="+mn-cs"/>
              </a:rPr>
              <a:t>Électromagnétique (milieu aérien)</a:t>
            </a:r>
          </a:p>
          <a:p>
            <a:pPr lvl="1" eaLnBrk="0" hangingPunct="0">
              <a:buFontTx/>
              <a:buChar char="•"/>
              <a:defRPr/>
            </a:pPr>
            <a:r>
              <a:rPr lang="fr-FR" sz="1600" dirty="0">
                <a:cs typeface="+mn-cs"/>
              </a:rPr>
              <a:t>Lumineuse (milieu aérien, fibre optique, …)</a:t>
            </a:r>
          </a:p>
        </p:txBody>
      </p:sp>
      <p:pic>
        <p:nvPicPr>
          <p:cNvPr id="22546" name="Picture 16" descr="C:\Documents and Settings\Georges Arhodakis.MINOS\Application Data\Microsoft\Media Catalog\Downloaded Clips\cl5f\j023992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463" y="1855788"/>
            <a:ext cx="1836737"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17" descr="C:\Documents and Settings\Georges Arhodakis.MINOS\Application Data\Microsoft\Media Catalog\Downloaded Clips\cl4e\j0197440.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63" y="2833688"/>
            <a:ext cx="6254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86" name="AutoShape 18"/>
          <p:cNvCxnSpPr>
            <a:cxnSpLocks noChangeShapeType="1"/>
            <a:stCxn id="22547" idx="3"/>
            <a:endCxn id="7177" idx="4"/>
          </p:cNvCxnSpPr>
          <p:nvPr/>
        </p:nvCxnSpPr>
        <p:spPr bwMode="auto">
          <a:xfrm>
            <a:off x="2255838" y="3086100"/>
            <a:ext cx="334962" cy="0"/>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22549" name="Picture 19" descr="C:\Documents and Settings\Georges Arhodakis.MINOS\Application Data\Microsoft\Media Catalog\Downloaded Clips\cl4e\j0197440.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463" y="2833688"/>
            <a:ext cx="6254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88" name="AutoShape 20"/>
          <p:cNvCxnSpPr>
            <a:cxnSpLocks noChangeShapeType="1"/>
            <a:stCxn id="7171" idx="1"/>
            <a:endCxn id="22549" idx="1"/>
          </p:cNvCxnSpPr>
          <p:nvPr/>
        </p:nvCxnSpPr>
        <p:spPr bwMode="auto">
          <a:xfrm flipV="1">
            <a:off x="5867400" y="3086100"/>
            <a:ext cx="246063" cy="0"/>
          </a:xfrm>
          <a:prstGeom prst="straightConnector1">
            <a:avLst/>
          </a:prstGeom>
          <a:noFill/>
          <a:ln w="28575"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89" name="Text Box 21"/>
          <p:cNvSpPr txBox="1">
            <a:spLocks noChangeArrowheads="1"/>
          </p:cNvSpPr>
          <p:nvPr/>
        </p:nvSpPr>
        <p:spPr bwMode="auto">
          <a:xfrm>
            <a:off x="1600200" y="3365500"/>
            <a:ext cx="684213"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algn="ctr" eaLnBrk="0" hangingPunct="0">
              <a:defRPr/>
            </a:pPr>
            <a:r>
              <a:rPr lang="fr-FR" sz="2000" dirty="0">
                <a:cs typeface="+mn-cs"/>
              </a:rPr>
              <a:t>ETCD (</a:t>
            </a:r>
            <a:r>
              <a:rPr lang="fr-FR" sz="2000" i="1" dirty="0">
                <a:cs typeface="+mn-cs"/>
              </a:rPr>
              <a:t>DCE</a:t>
            </a:r>
            <a:r>
              <a:rPr lang="fr-FR" sz="2000" dirty="0">
                <a:cs typeface="+mn-cs"/>
              </a:rPr>
              <a:t>)</a:t>
            </a:r>
          </a:p>
        </p:txBody>
      </p:sp>
      <p:sp>
        <p:nvSpPr>
          <p:cNvPr id="7190" name="Text Box 22"/>
          <p:cNvSpPr txBox="1">
            <a:spLocks noChangeArrowheads="1"/>
          </p:cNvSpPr>
          <p:nvPr/>
        </p:nvSpPr>
        <p:spPr bwMode="auto">
          <a:xfrm>
            <a:off x="6084888" y="3365500"/>
            <a:ext cx="68262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algn="ctr" eaLnBrk="0" hangingPunct="0">
              <a:defRPr/>
            </a:pPr>
            <a:r>
              <a:rPr lang="fr-FR" sz="2000" dirty="0">
                <a:cs typeface="+mn-cs"/>
              </a:rPr>
              <a:t>ETCD (</a:t>
            </a:r>
            <a:r>
              <a:rPr lang="fr-FR" sz="2000" i="1" dirty="0">
                <a:cs typeface="+mn-cs"/>
              </a:rPr>
              <a:t>DCE</a:t>
            </a:r>
            <a:r>
              <a:rPr lang="fr-FR" sz="2000" dirty="0">
                <a:cs typeface="+mn-cs"/>
              </a:rPr>
              <a:t>)</a:t>
            </a:r>
          </a:p>
        </p:txBody>
      </p:sp>
      <p:sp>
        <p:nvSpPr>
          <p:cNvPr id="7191" name="Text Box 23"/>
          <p:cNvSpPr txBox="1">
            <a:spLocks noChangeArrowheads="1"/>
          </p:cNvSpPr>
          <p:nvPr/>
        </p:nvSpPr>
        <p:spPr bwMode="auto">
          <a:xfrm>
            <a:off x="3001963" y="3633788"/>
            <a:ext cx="21240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algn="ctr" eaLnBrk="0" hangingPunct="0">
              <a:defRPr/>
            </a:pPr>
            <a:r>
              <a:rPr lang="fr-FR" sz="2000" b="1" dirty="0">
                <a:solidFill>
                  <a:srgbClr val="FF0000"/>
                </a:solidFill>
                <a:cs typeface="+mn-cs"/>
              </a:rPr>
              <a:t>Circuits de données</a:t>
            </a:r>
          </a:p>
        </p:txBody>
      </p:sp>
      <p:sp>
        <p:nvSpPr>
          <p:cNvPr id="7192" name="Text Box 24"/>
          <p:cNvSpPr txBox="1">
            <a:spLocks noChangeArrowheads="1"/>
          </p:cNvSpPr>
          <p:nvPr/>
        </p:nvSpPr>
        <p:spPr bwMode="auto">
          <a:xfrm>
            <a:off x="2806700" y="1906588"/>
            <a:ext cx="29718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algn="ctr" eaLnBrk="0" hangingPunct="0">
              <a:defRPr/>
            </a:pPr>
            <a:r>
              <a:rPr lang="fr-FR" sz="2000" dirty="0">
                <a:cs typeface="+mn-cs"/>
              </a:rPr>
              <a:t>Transmission des données</a:t>
            </a:r>
          </a:p>
        </p:txBody>
      </p:sp>
      <p:sp>
        <p:nvSpPr>
          <p:cNvPr id="7193" name="Line 25"/>
          <p:cNvSpPr>
            <a:spLocks noChangeShapeType="1"/>
          </p:cNvSpPr>
          <p:nvPr/>
        </p:nvSpPr>
        <p:spPr bwMode="auto">
          <a:xfrm>
            <a:off x="2733675" y="2266950"/>
            <a:ext cx="3124200" cy="0"/>
          </a:xfrm>
          <a:prstGeom prst="line">
            <a:avLst/>
          </a:prstGeom>
          <a:noFill/>
          <a:ln w="1905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194" name="Text Box 26"/>
          <p:cNvSpPr txBox="1">
            <a:spLocks noChangeArrowheads="1"/>
          </p:cNvSpPr>
          <p:nvPr/>
        </p:nvSpPr>
        <p:spPr bwMode="auto">
          <a:xfrm>
            <a:off x="762000" y="5106988"/>
            <a:ext cx="838200"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eaLnBrk="0" hangingPunct="0">
              <a:defRPr/>
            </a:pPr>
            <a:r>
              <a:rPr lang="fr-FR" sz="1200" b="1" dirty="0">
                <a:cs typeface="+mn-cs"/>
              </a:rPr>
              <a:t>Numérique</a:t>
            </a:r>
          </a:p>
        </p:txBody>
      </p:sp>
      <p:sp>
        <p:nvSpPr>
          <p:cNvPr id="7195" name="Text Box 27"/>
          <p:cNvSpPr txBox="1">
            <a:spLocks noChangeArrowheads="1"/>
          </p:cNvSpPr>
          <p:nvPr/>
        </p:nvSpPr>
        <p:spPr bwMode="auto">
          <a:xfrm>
            <a:off x="3810000" y="5106988"/>
            <a:ext cx="838200"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eaLnBrk="0" hangingPunct="0">
              <a:defRPr/>
            </a:pPr>
            <a:r>
              <a:rPr lang="fr-FR" sz="1200" b="1">
                <a:cs typeface="+mn-cs"/>
              </a:rPr>
              <a:t>Analogique</a:t>
            </a:r>
          </a:p>
        </p:txBody>
      </p:sp>
      <p:sp>
        <p:nvSpPr>
          <p:cNvPr id="7196" name="Text Box 28"/>
          <p:cNvSpPr txBox="1">
            <a:spLocks noChangeArrowheads="1"/>
          </p:cNvSpPr>
          <p:nvPr/>
        </p:nvSpPr>
        <p:spPr bwMode="auto">
          <a:xfrm>
            <a:off x="7086600" y="5106988"/>
            <a:ext cx="838200"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eaLnBrk="0" hangingPunct="0">
              <a:defRPr/>
            </a:pPr>
            <a:r>
              <a:rPr lang="fr-FR" sz="1200" b="1">
                <a:cs typeface="+mn-cs"/>
              </a:rPr>
              <a:t>Numérique</a:t>
            </a:r>
          </a:p>
        </p:txBody>
      </p:sp>
      <p:sp>
        <p:nvSpPr>
          <p:cNvPr id="7197" name="Line 29"/>
          <p:cNvSpPr>
            <a:spLocks noChangeShapeType="1"/>
          </p:cNvSpPr>
          <p:nvPr/>
        </p:nvSpPr>
        <p:spPr bwMode="auto">
          <a:xfrm>
            <a:off x="2266950" y="2338388"/>
            <a:ext cx="0" cy="2159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198" name="Line 30"/>
          <p:cNvSpPr>
            <a:spLocks noChangeShapeType="1"/>
          </p:cNvSpPr>
          <p:nvPr/>
        </p:nvSpPr>
        <p:spPr bwMode="auto">
          <a:xfrm>
            <a:off x="6081713" y="2338388"/>
            <a:ext cx="0" cy="2159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7199" name="AutoShape 31"/>
          <p:cNvCxnSpPr>
            <a:cxnSpLocks noChangeShapeType="1"/>
            <a:stCxn id="7197" idx="1"/>
          </p:cNvCxnSpPr>
          <p:nvPr/>
        </p:nvCxnSpPr>
        <p:spPr bwMode="auto">
          <a:xfrm flipH="1">
            <a:off x="304800" y="4497388"/>
            <a:ext cx="1962150" cy="0"/>
          </a:xfrm>
          <a:prstGeom prst="straightConnector1">
            <a:avLst/>
          </a:prstGeom>
          <a:noFill/>
          <a:ln w="12700" cap="sq">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00" name="AutoShape 32"/>
          <p:cNvCxnSpPr>
            <a:cxnSpLocks noChangeShapeType="1"/>
            <a:stCxn id="7197" idx="1"/>
            <a:endCxn id="22592" idx="1"/>
          </p:cNvCxnSpPr>
          <p:nvPr/>
        </p:nvCxnSpPr>
        <p:spPr bwMode="auto">
          <a:xfrm flipV="1">
            <a:off x="2266950" y="4491038"/>
            <a:ext cx="1474788" cy="6350"/>
          </a:xfrm>
          <a:prstGeom prst="straightConnector1">
            <a:avLst/>
          </a:prstGeom>
          <a:noFill/>
          <a:ln w="12700" cap="sq">
            <a:solidFill>
              <a:srgbClr val="FF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01" name="AutoShape 33"/>
          <p:cNvCxnSpPr>
            <a:cxnSpLocks noChangeShapeType="1"/>
            <a:stCxn id="7198" idx="1"/>
          </p:cNvCxnSpPr>
          <p:nvPr/>
        </p:nvCxnSpPr>
        <p:spPr bwMode="auto">
          <a:xfrm>
            <a:off x="6081713" y="4497388"/>
            <a:ext cx="2528887" cy="0"/>
          </a:xfrm>
          <a:prstGeom prst="straightConnector1">
            <a:avLst/>
          </a:prstGeom>
          <a:noFill/>
          <a:ln w="12700" cap="sq">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02" name="Line 34"/>
          <p:cNvSpPr>
            <a:spLocks noChangeShapeType="1"/>
          </p:cNvSpPr>
          <p:nvPr/>
        </p:nvSpPr>
        <p:spPr bwMode="auto">
          <a:xfrm>
            <a:off x="865188" y="4541838"/>
            <a:ext cx="0" cy="1793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03" name="Line 35"/>
          <p:cNvSpPr>
            <a:spLocks noChangeShapeType="1"/>
          </p:cNvSpPr>
          <p:nvPr/>
        </p:nvSpPr>
        <p:spPr bwMode="auto">
          <a:xfrm>
            <a:off x="865188" y="4541838"/>
            <a:ext cx="179387"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04" name="Line 36"/>
          <p:cNvSpPr>
            <a:spLocks noChangeShapeType="1"/>
          </p:cNvSpPr>
          <p:nvPr/>
        </p:nvSpPr>
        <p:spPr bwMode="auto">
          <a:xfrm>
            <a:off x="1044575" y="4721225"/>
            <a:ext cx="1793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05" name="Line 37"/>
          <p:cNvSpPr>
            <a:spLocks noChangeShapeType="1"/>
          </p:cNvSpPr>
          <p:nvPr/>
        </p:nvSpPr>
        <p:spPr bwMode="auto">
          <a:xfrm>
            <a:off x="685800" y="4721225"/>
            <a:ext cx="1793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06" name="Line 38"/>
          <p:cNvSpPr>
            <a:spLocks noChangeShapeType="1"/>
          </p:cNvSpPr>
          <p:nvPr/>
        </p:nvSpPr>
        <p:spPr bwMode="auto">
          <a:xfrm>
            <a:off x="1225550" y="4541838"/>
            <a:ext cx="1793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07" name="Line 39"/>
          <p:cNvSpPr>
            <a:spLocks noChangeShapeType="1"/>
          </p:cNvSpPr>
          <p:nvPr/>
        </p:nvSpPr>
        <p:spPr bwMode="auto">
          <a:xfrm>
            <a:off x="1404938" y="4541838"/>
            <a:ext cx="179387"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08" name="Line 40"/>
          <p:cNvSpPr>
            <a:spLocks noChangeShapeType="1"/>
          </p:cNvSpPr>
          <p:nvPr/>
        </p:nvSpPr>
        <p:spPr bwMode="auto">
          <a:xfrm>
            <a:off x="1044575" y="4541838"/>
            <a:ext cx="0" cy="1793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09" name="Line 41"/>
          <p:cNvSpPr>
            <a:spLocks noChangeShapeType="1"/>
          </p:cNvSpPr>
          <p:nvPr/>
        </p:nvSpPr>
        <p:spPr bwMode="auto">
          <a:xfrm>
            <a:off x="1225550" y="4541838"/>
            <a:ext cx="0" cy="1793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10" name="Line 42"/>
          <p:cNvSpPr>
            <a:spLocks noChangeShapeType="1"/>
          </p:cNvSpPr>
          <p:nvPr/>
        </p:nvSpPr>
        <p:spPr bwMode="auto">
          <a:xfrm>
            <a:off x="1584325" y="4541838"/>
            <a:ext cx="0" cy="1793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11" name="Line 43"/>
          <p:cNvSpPr>
            <a:spLocks noChangeShapeType="1"/>
          </p:cNvSpPr>
          <p:nvPr/>
        </p:nvSpPr>
        <p:spPr bwMode="auto">
          <a:xfrm>
            <a:off x="1584325" y="4721225"/>
            <a:ext cx="1793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12" name="Text Box 44"/>
          <p:cNvSpPr txBox="1">
            <a:spLocks noChangeArrowheads="1"/>
          </p:cNvSpPr>
          <p:nvPr/>
        </p:nvSpPr>
        <p:spPr bwMode="auto">
          <a:xfrm>
            <a:off x="947738" y="4770438"/>
            <a:ext cx="762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200" b="1">
                <a:cs typeface="+mn-cs"/>
              </a:rPr>
              <a:t>1</a:t>
            </a:r>
          </a:p>
        </p:txBody>
      </p:sp>
      <p:sp>
        <p:nvSpPr>
          <p:cNvPr id="7213" name="Text Box 45"/>
          <p:cNvSpPr txBox="1">
            <a:spLocks noChangeArrowheads="1"/>
          </p:cNvSpPr>
          <p:nvPr/>
        </p:nvSpPr>
        <p:spPr bwMode="auto">
          <a:xfrm>
            <a:off x="1100138" y="4770438"/>
            <a:ext cx="762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200" b="1">
                <a:cs typeface="+mn-cs"/>
              </a:rPr>
              <a:t>0</a:t>
            </a:r>
          </a:p>
        </p:txBody>
      </p:sp>
      <p:sp>
        <p:nvSpPr>
          <p:cNvPr id="7214" name="Text Box 46"/>
          <p:cNvSpPr txBox="1">
            <a:spLocks noChangeArrowheads="1"/>
          </p:cNvSpPr>
          <p:nvPr/>
        </p:nvSpPr>
        <p:spPr bwMode="auto">
          <a:xfrm>
            <a:off x="1328738" y="4770438"/>
            <a:ext cx="762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200" b="1">
                <a:cs typeface="+mn-cs"/>
              </a:rPr>
              <a:t>1</a:t>
            </a:r>
          </a:p>
        </p:txBody>
      </p:sp>
      <p:sp>
        <p:nvSpPr>
          <p:cNvPr id="7215" name="Text Box 47"/>
          <p:cNvSpPr txBox="1">
            <a:spLocks noChangeArrowheads="1"/>
          </p:cNvSpPr>
          <p:nvPr/>
        </p:nvSpPr>
        <p:spPr bwMode="auto">
          <a:xfrm>
            <a:off x="1481138" y="4770438"/>
            <a:ext cx="762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200" b="1">
                <a:cs typeface="+mn-cs"/>
              </a:rPr>
              <a:t>1</a:t>
            </a:r>
          </a:p>
        </p:txBody>
      </p:sp>
      <p:sp>
        <p:nvSpPr>
          <p:cNvPr id="7216" name="Line 48"/>
          <p:cNvSpPr>
            <a:spLocks noChangeShapeType="1"/>
          </p:cNvSpPr>
          <p:nvPr/>
        </p:nvSpPr>
        <p:spPr bwMode="auto">
          <a:xfrm>
            <a:off x="7113588" y="4541838"/>
            <a:ext cx="0" cy="1793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17" name="Line 49"/>
          <p:cNvSpPr>
            <a:spLocks noChangeShapeType="1"/>
          </p:cNvSpPr>
          <p:nvPr/>
        </p:nvSpPr>
        <p:spPr bwMode="auto">
          <a:xfrm>
            <a:off x="7113588" y="4541838"/>
            <a:ext cx="179387"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18" name="Line 50"/>
          <p:cNvSpPr>
            <a:spLocks noChangeShapeType="1"/>
          </p:cNvSpPr>
          <p:nvPr/>
        </p:nvSpPr>
        <p:spPr bwMode="auto">
          <a:xfrm>
            <a:off x="7292975" y="4721225"/>
            <a:ext cx="1793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19" name="Line 51"/>
          <p:cNvSpPr>
            <a:spLocks noChangeShapeType="1"/>
          </p:cNvSpPr>
          <p:nvPr/>
        </p:nvSpPr>
        <p:spPr bwMode="auto">
          <a:xfrm>
            <a:off x="6934200" y="4721225"/>
            <a:ext cx="1793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20" name="Line 52"/>
          <p:cNvSpPr>
            <a:spLocks noChangeShapeType="1"/>
          </p:cNvSpPr>
          <p:nvPr/>
        </p:nvSpPr>
        <p:spPr bwMode="auto">
          <a:xfrm>
            <a:off x="7473950" y="4541838"/>
            <a:ext cx="1793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21" name="Line 53"/>
          <p:cNvSpPr>
            <a:spLocks noChangeShapeType="1"/>
          </p:cNvSpPr>
          <p:nvPr/>
        </p:nvSpPr>
        <p:spPr bwMode="auto">
          <a:xfrm>
            <a:off x="7653338" y="4541838"/>
            <a:ext cx="179387"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22" name="Line 54"/>
          <p:cNvSpPr>
            <a:spLocks noChangeShapeType="1"/>
          </p:cNvSpPr>
          <p:nvPr/>
        </p:nvSpPr>
        <p:spPr bwMode="auto">
          <a:xfrm>
            <a:off x="7292975" y="4541838"/>
            <a:ext cx="0" cy="1793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23" name="Line 55"/>
          <p:cNvSpPr>
            <a:spLocks noChangeShapeType="1"/>
          </p:cNvSpPr>
          <p:nvPr/>
        </p:nvSpPr>
        <p:spPr bwMode="auto">
          <a:xfrm>
            <a:off x="7473950" y="4541838"/>
            <a:ext cx="0" cy="1793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24" name="Line 56"/>
          <p:cNvSpPr>
            <a:spLocks noChangeShapeType="1"/>
          </p:cNvSpPr>
          <p:nvPr/>
        </p:nvSpPr>
        <p:spPr bwMode="auto">
          <a:xfrm>
            <a:off x="7832725" y="4541838"/>
            <a:ext cx="0" cy="1793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25" name="Line 57"/>
          <p:cNvSpPr>
            <a:spLocks noChangeShapeType="1"/>
          </p:cNvSpPr>
          <p:nvPr/>
        </p:nvSpPr>
        <p:spPr bwMode="auto">
          <a:xfrm>
            <a:off x="7832725" y="4721225"/>
            <a:ext cx="1793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226" name="Text Box 58"/>
          <p:cNvSpPr txBox="1">
            <a:spLocks noChangeArrowheads="1"/>
          </p:cNvSpPr>
          <p:nvPr/>
        </p:nvSpPr>
        <p:spPr bwMode="auto">
          <a:xfrm>
            <a:off x="7196138" y="4770438"/>
            <a:ext cx="762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200" b="1">
                <a:cs typeface="+mn-cs"/>
              </a:rPr>
              <a:t>1</a:t>
            </a:r>
          </a:p>
        </p:txBody>
      </p:sp>
      <p:sp>
        <p:nvSpPr>
          <p:cNvPr id="7227" name="Text Box 59"/>
          <p:cNvSpPr txBox="1">
            <a:spLocks noChangeArrowheads="1"/>
          </p:cNvSpPr>
          <p:nvPr/>
        </p:nvSpPr>
        <p:spPr bwMode="auto">
          <a:xfrm>
            <a:off x="7348538" y="4770438"/>
            <a:ext cx="762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200" b="1">
                <a:cs typeface="+mn-cs"/>
              </a:rPr>
              <a:t>0</a:t>
            </a:r>
          </a:p>
        </p:txBody>
      </p:sp>
      <p:sp>
        <p:nvSpPr>
          <p:cNvPr id="7228" name="Text Box 60"/>
          <p:cNvSpPr txBox="1">
            <a:spLocks noChangeArrowheads="1"/>
          </p:cNvSpPr>
          <p:nvPr/>
        </p:nvSpPr>
        <p:spPr bwMode="auto">
          <a:xfrm>
            <a:off x="7577138" y="4770438"/>
            <a:ext cx="762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200" b="1">
                <a:cs typeface="+mn-cs"/>
              </a:rPr>
              <a:t>1</a:t>
            </a:r>
          </a:p>
        </p:txBody>
      </p:sp>
      <p:sp>
        <p:nvSpPr>
          <p:cNvPr id="7229" name="Text Box 61"/>
          <p:cNvSpPr txBox="1">
            <a:spLocks noChangeArrowheads="1"/>
          </p:cNvSpPr>
          <p:nvPr/>
        </p:nvSpPr>
        <p:spPr bwMode="auto">
          <a:xfrm>
            <a:off x="7729538" y="4770438"/>
            <a:ext cx="762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defRPr/>
            </a:pPr>
            <a:r>
              <a:rPr lang="fr-FR" sz="1200" b="1">
                <a:cs typeface="+mn-cs"/>
              </a:rPr>
              <a:t>1</a:t>
            </a:r>
          </a:p>
        </p:txBody>
      </p:sp>
      <p:pic>
        <p:nvPicPr>
          <p:cNvPr id="22592" name="Picture 62" descr="d:\Documents and Settings\Arhodakis\Application Data\Microsoft\Media Catalog\Downloaded Clips\cl45\j0173969.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741738" y="4119563"/>
            <a:ext cx="9937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231" name="AutoShape 63"/>
          <p:cNvCxnSpPr>
            <a:cxnSpLocks noChangeShapeType="1"/>
            <a:stCxn id="22592" idx="3"/>
            <a:endCxn id="7198" idx="1"/>
          </p:cNvCxnSpPr>
          <p:nvPr/>
        </p:nvCxnSpPr>
        <p:spPr bwMode="auto">
          <a:xfrm>
            <a:off x="4735513" y="4491038"/>
            <a:ext cx="1346200" cy="6350"/>
          </a:xfrm>
          <a:prstGeom prst="straightConnector1">
            <a:avLst/>
          </a:prstGeom>
          <a:noFill/>
          <a:ln w="12700" cap="sq">
            <a:solidFill>
              <a:srgbClr val="FF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32" name="Text Box 64"/>
          <p:cNvSpPr txBox="1">
            <a:spLocks noChangeArrowheads="1"/>
          </p:cNvSpPr>
          <p:nvPr/>
        </p:nvSpPr>
        <p:spPr bwMode="auto">
          <a:xfrm>
            <a:off x="1079500" y="4894263"/>
            <a:ext cx="381000"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eaLnBrk="0" hangingPunct="0">
              <a:defRPr/>
            </a:pPr>
            <a:r>
              <a:rPr lang="fr-FR" sz="1200" b="1">
                <a:cs typeface="+mn-cs"/>
              </a:rPr>
              <a:t>bits</a:t>
            </a:r>
          </a:p>
        </p:txBody>
      </p:sp>
      <p:sp>
        <p:nvSpPr>
          <p:cNvPr id="7233" name="Text Box 65"/>
          <p:cNvSpPr txBox="1">
            <a:spLocks noChangeArrowheads="1"/>
          </p:cNvSpPr>
          <p:nvPr/>
        </p:nvSpPr>
        <p:spPr bwMode="auto">
          <a:xfrm>
            <a:off x="7315200" y="4894263"/>
            <a:ext cx="381000"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200" tIns="21600" rIns="43200" bIns="21600" anchor="ctr">
            <a:spAutoFit/>
          </a:bodyPr>
          <a:lstStyle/>
          <a:p>
            <a:pPr eaLnBrk="0" hangingPunct="0">
              <a:defRPr/>
            </a:pPr>
            <a:r>
              <a:rPr lang="fr-FR" sz="1200" b="1">
                <a:cs typeface="+mn-cs"/>
              </a:rPr>
              <a:t>bits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
          <p:cNvSpPr>
            <a:spLocks noGrp="1"/>
          </p:cNvSpPr>
          <p:nvPr>
            <p:ph type="dt" sz="quarter" idx="10"/>
          </p:nvPr>
        </p:nvSpPr>
        <p:spPr/>
        <p:txBody>
          <a:bodyPr/>
          <a:lstStyle/>
          <a:p>
            <a:pPr>
              <a:defRPr/>
            </a:pPr>
            <a:r>
              <a:rPr lang="fr-FR"/>
              <a:t>© </a:t>
            </a:r>
            <a:fld id="{7D67852E-DF4B-494F-B525-81DABCF3172D}" type="datetime1">
              <a:rPr lang="en-US" smtClean="0"/>
              <a:pPr>
                <a:defRPr/>
              </a:pPr>
              <a:t>23/03/17</a:t>
            </a:fld>
            <a:r>
              <a:rPr lang="fr-FR" smtClean="0"/>
              <a:t>,</a:t>
            </a:r>
            <a:endParaRPr lang="fr-FR"/>
          </a:p>
        </p:txBody>
      </p:sp>
      <p:sp>
        <p:nvSpPr>
          <p:cNvPr id="28"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29" name="Slide Number Placeholder 4"/>
          <p:cNvSpPr>
            <a:spLocks noGrp="1"/>
          </p:cNvSpPr>
          <p:nvPr>
            <p:ph type="sldNum" sz="quarter" idx="12"/>
          </p:nvPr>
        </p:nvSpPr>
        <p:spPr/>
        <p:txBody>
          <a:bodyPr/>
          <a:lstStyle/>
          <a:p>
            <a:pPr>
              <a:defRPr/>
            </a:pPr>
            <a:fld id="{A41C5160-CC54-1B4E-A01A-6EC8197E742A}" type="slidenum">
              <a:rPr lang="fr-FR"/>
              <a:pPr>
                <a:defRPr/>
              </a:pPr>
              <a:t>70</a:t>
            </a:fld>
            <a:endParaRPr lang="fr-FR"/>
          </a:p>
        </p:txBody>
      </p:sp>
      <p:sp>
        <p:nvSpPr>
          <p:cNvPr id="51202" name="Rectangle 2"/>
          <p:cNvSpPr>
            <a:spLocks noGrp="1" noChangeAspect="1" noChangeArrowheads="1"/>
          </p:cNvSpPr>
          <p:nvPr>
            <p:ph type="title"/>
          </p:nvPr>
        </p:nvSpPr>
        <p:spPr>
          <a:xfrm>
            <a:off x="304800" y="0"/>
            <a:ext cx="8534400" cy="701675"/>
          </a:xfrm>
        </p:spPr>
        <p:txBody>
          <a:bodyPr>
            <a:spAutoFit/>
          </a:bodyPr>
          <a:lstStyle/>
          <a:p>
            <a:pPr eaLnBrk="1" hangingPunct="1">
              <a:defRPr/>
            </a:pPr>
            <a:r>
              <a:rPr lang="fr-FR" sz="4000" smtClean="0">
                <a:solidFill>
                  <a:schemeClr val="tx1"/>
                </a:solidFill>
                <a:cs typeface="+mj-cs"/>
              </a:rPr>
              <a:t>Etats &amp; Fonctions (transitions </a:t>
            </a:r>
            <a:r>
              <a:rPr lang="fr-FR" sz="2800" smtClean="0">
                <a:solidFill>
                  <a:schemeClr val="tx1"/>
                </a:solidFill>
                <a:cs typeface="+mj-cs"/>
              </a:rPr>
              <a:t>RS-232 C</a:t>
            </a:r>
            <a:r>
              <a:rPr lang="fr-FR" sz="4000" smtClean="0">
                <a:solidFill>
                  <a:schemeClr val="tx1"/>
                </a:solidFill>
                <a:cs typeface="+mj-cs"/>
              </a:rPr>
              <a:t>)</a:t>
            </a:r>
            <a:endParaRPr lang="fr-FR" sz="4000" baseline="-25000" smtClean="0">
              <a:solidFill>
                <a:schemeClr val="tx1"/>
              </a:solidFill>
              <a:cs typeface="+mj-cs"/>
            </a:endParaRPr>
          </a:p>
        </p:txBody>
      </p:sp>
      <p:graphicFrame>
        <p:nvGraphicFramePr>
          <p:cNvPr id="51203" name="Group 3"/>
          <p:cNvGraphicFramePr>
            <a:graphicFrameLocks noGrp="1"/>
          </p:cNvGraphicFramePr>
          <p:nvPr/>
        </p:nvGraphicFramePr>
        <p:xfrm>
          <a:off x="1143000" y="1397000"/>
          <a:ext cx="6858000" cy="4064000"/>
        </p:xfrm>
        <a:graphic>
          <a:graphicData uri="http://schemas.openxmlformats.org/drawingml/2006/table">
            <a:tbl>
              <a:tblPr/>
              <a:tblGrid>
                <a:gridCol w="2286000"/>
                <a:gridCol w="2286000"/>
                <a:gridCol w="2286000"/>
              </a:tblGrid>
              <a:tr h="81280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Notation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Alternance Voltage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81280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Positive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Négative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État binaire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État du signal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Espace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Marque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Fonction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On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a:ln>
                            <a:noFill/>
                          </a:ln>
                          <a:solidFill>
                            <a:schemeClr val="tx1"/>
                          </a:solidFill>
                          <a:effectLst/>
                          <a:latin typeface="Times New Roman" charset="0"/>
                          <a:ea typeface="ＭＳ Ｐゴシック" charset="0"/>
                        </a:rPr>
                        <a:t>Off</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
          <p:cNvSpPr>
            <a:spLocks noGrp="1"/>
          </p:cNvSpPr>
          <p:nvPr>
            <p:ph type="dt" sz="quarter" idx="10"/>
          </p:nvPr>
        </p:nvSpPr>
        <p:spPr/>
        <p:txBody>
          <a:bodyPr/>
          <a:lstStyle/>
          <a:p>
            <a:pPr>
              <a:defRPr/>
            </a:pPr>
            <a:r>
              <a:rPr lang="fr-FR"/>
              <a:t>© </a:t>
            </a:r>
            <a:fld id="{9B50DBBF-BBE6-9F4F-A49B-28AEEF06E504}" type="datetime1">
              <a:rPr lang="en-US" smtClean="0"/>
              <a:pPr>
                <a:defRPr/>
              </a:pPr>
              <a:t>23/03/17</a:t>
            </a:fld>
            <a:r>
              <a:rPr lang="fr-FR" smtClean="0"/>
              <a:t>,</a:t>
            </a:r>
            <a:endParaRPr lang="fr-FR"/>
          </a:p>
        </p:txBody>
      </p:sp>
      <p:sp>
        <p:nvSpPr>
          <p:cNvPr id="39" name="Footer Placeholder 4"/>
          <p:cNvSpPr>
            <a:spLocks noGrp="1"/>
          </p:cNvSpPr>
          <p:nvPr>
            <p:ph type="ftr" sz="quarter" idx="11"/>
          </p:nvPr>
        </p:nvSpPr>
        <p:spPr/>
        <p:txBody>
          <a:bodyPr/>
          <a:lstStyle/>
          <a:p>
            <a:pPr>
              <a:defRPr/>
            </a:pPr>
            <a:r>
              <a:rPr lang="fr-FR"/>
              <a:t>Georgios Arhodakis - Université Paris 8</a:t>
            </a:r>
            <a:endParaRPr lang="fr-FR"/>
          </a:p>
        </p:txBody>
      </p:sp>
      <p:sp>
        <p:nvSpPr>
          <p:cNvPr id="40" name="Slide Number Placeholder 5"/>
          <p:cNvSpPr>
            <a:spLocks noGrp="1"/>
          </p:cNvSpPr>
          <p:nvPr>
            <p:ph type="sldNum" sz="quarter" idx="12"/>
          </p:nvPr>
        </p:nvSpPr>
        <p:spPr/>
        <p:txBody>
          <a:bodyPr/>
          <a:lstStyle/>
          <a:p>
            <a:pPr>
              <a:defRPr/>
            </a:pPr>
            <a:fld id="{392C3DE7-E883-7A42-BAA0-9E1B39A9C94D}" type="slidenum">
              <a:rPr lang="fr-FR"/>
              <a:pPr>
                <a:defRPr/>
              </a:pPr>
              <a:t>8</a:t>
            </a:fld>
            <a:endParaRPr lang="fr-FR"/>
          </a:p>
        </p:txBody>
      </p:sp>
      <p:sp>
        <p:nvSpPr>
          <p:cNvPr id="8194" name="Rectangle 2"/>
          <p:cNvSpPr>
            <a:spLocks noGrp="1" noChangeArrowheads="1"/>
          </p:cNvSpPr>
          <p:nvPr>
            <p:ph type="title"/>
          </p:nvPr>
        </p:nvSpPr>
        <p:spPr>
          <a:xfrm>
            <a:off x="0" y="0"/>
            <a:ext cx="9144000" cy="677863"/>
          </a:xfrm>
        </p:spPr>
        <p:txBody>
          <a:bodyPr lIns="0" tIns="0" rIns="0" bIns="0" anchorCtr="1">
            <a:spAutoFit/>
          </a:bodyPr>
          <a:lstStyle/>
          <a:p>
            <a:pPr eaLnBrk="1" hangingPunct="1">
              <a:defRPr/>
            </a:pPr>
            <a:r>
              <a:rPr lang="fr-FR" dirty="0" smtClean="0">
                <a:cs typeface="+mj-cs"/>
              </a:rPr>
              <a:t>Supports de Transmission</a:t>
            </a:r>
          </a:p>
        </p:txBody>
      </p:sp>
      <p:graphicFrame>
        <p:nvGraphicFramePr>
          <p:cNvPr id="8195" name="Group 3"/>
          <p:cNvGraphicFramePr>
            <a:graphicFrameLocks noGrp="1"/>
          </p:cNvGraphicFramePr>
          <p:nvPr>
            <p:ph type="tbl" idx="1"/>
          </p:nvPr>
        </p:nvGraphicFramePr>
        <p:xfrm>
          <a:off x="228600" y="1066800"/>
          <a:ext cx="8610600" cy="4314825"/>
        </p:xfrm>
        <a:graphic>
          <a:graphicData uri="http://schemas.openxmlformats.org/drawingml/2006/table">
            <a:tbl>
              <a:tblPr/>
              <a:tblGrid>
                <a:gridCol w="2870200"/>
                <a:gridCol w="2870200"/>
                <a:gridCol w="2870200"/>
              </a:tblGrid>
              <a:tr h="6937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a:ln>
                            <a:noFill/>
                          </a:ln>
                          <a:solidFill>
                            <a:schemeClr val="tx1"/>
                          </a:solidFill>
                          <a:effectLst/>
                          <a:latin typeface="Times New Roman" charset="0"/>
                          <a:ea typeface="ＭＳ Ｐゴシック" charset="0"/>
                        </a:rPr>
                        <a:t>Type</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a:ln>
                            <a:noFill/>
                          </a:ln>
                          <a:solidFill>
                            <a:schemeClr val="tx1"/>
                          </a:solidFill>
                          <a:effectLst/>
                          <a:latin typeface="Times New Roman" charset="0"/>
                          <a:ea typeface="ＭＳ Ｐゴシック" charset="0"/>
                        </a:rPr>
                        <a:t>Bande Passante</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a:ln>
                            <a:noFill/>
                          </a:ln>
                          <a:solidFill>
                            <a:schemeClr val="tx1"/>
                          </a:solidFill>
                          <a:effectLst/>
                          <a:latin typeface="Times New Roman" charset="0"/>
                          <a:ea typeface="ＭＳ Ｐゴシック" charset="0"/>
                        </a:rPr>
                        <a:t>Utilisation</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937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charset="0"/>
                          <a:ea typeface="ＭＳ Ｐゴシック" charset="0"/>
                        </a:rPr>
                        <a:t>Paire Torsadée (TP)</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a:ln>
                            <a:noFill/>
                          </a:ln>
                          <a:solidFill>
                            <a:schemeClr val="tx1"/>
                          </a:solidFill>
                          <a:effectLst/>
                          <a:latin typeface="Times New Roman" charset="0"/>
                          <a:ea typeface="ＭＳ Ｐゴシック" charset="0"/>
                        </a:rPr>
                        <a:t>&gt; 100 kHz</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a:ln>
                            <a:noFill/>
                          </a:ln>
                          <a:solidFill>
                            <a:schemeClr val="tx1"/>
                          </a:solidFill>
                          <a:effectLst/>
                          <a:latin typeface="Times New Roman" charset="0"/>
                          <a:ea typeface="ＭＳ Ｐゴシック" charset="0"/>
                        </a:rPr>
                        <a:t>Téléphonie, LAN (UTP, STP)</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92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a:ln>
                            <a:noFill/>
                          </a:ln>
                          <a:solidFill>
                            <a:schemeClr val="tx1"/>
                          </a:solidFill>
                          <a:effectLst/>
                          <a:latin typeface="Times New Roman" charset="0"/>
                          <a:ea typeface="ＭＳ Ｐゴシック" charset="0"/>
                        </a:rPr>
                        <a:t>Câble Coaxial</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a:ln>
                            <a:noFill/>
                          </a:ln>
                          <a:solidFill>
                            <a:schemeClr val="tx1"/>
                          </a:solidFill>
                          <a:effectLst/>
                          <a:latin typeface="Times New Roman" charset="0"/>
                          <a:ea typeface="ＭＳ Ｐゴシック" charset="0"/>
                        </a:rPr>
                        <a:t>&gt; 100 MHz</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charset="0"/>
                          <a:ea typeface="ＭＳ Ｐゴシック" charset="0"/>
                        </a:rPr>
                        <a:t>Télévision, LAN, </a:t>
                      </a:r>
                      <a:r>
                        <a:rPr kumimoji="0" lang="fr-FR" sz="1600" b="0" i="0" u="none" strike="noStrike" cap="none" normalizeH="0" baseline="0" dirty="0" smtClean="0">
                          <a:ln>
                            <a:noFill/>
                          </a:ln>
                          <a:solidFill>
                            <a:schemeClr val="tx1"/>
                          </a:solidFill>
                          <a:effectLst/>
                          <a:latin typeface="Times New Roman" charset="0"/>
                          <a:ea typeface="ＭＳ Ｐゴシック" charset="0"/>
                        </a:rPr>
                        <a:t>RAN, MAN</a:t>
                      </a:r>
                      <a:endParaRPr kumimoji="0" lang="fr-FR" sz="1600" b="0" i="0" u="none" strike="noStrike" cap="none" normalizeH="0" baseline="0" dirty="0">
                        <a:ln>
                          <a:noFill/>
                        </a:ln>
                        <a:solidFill>
                          <a:schemeClr val="tx1"/>
                        </a:solidFill>
                        <a:effectLst/>
                        <a:latin typeface="Times New Roman" charset="0"/>
                        <a:ea typeface="ＭＳ Ｐゴシック" charset="0"/>
                      </a:endParaRP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474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a:ln>
                            <a:noFill/>
                          </a:ln>
                          <a:solidFill>
                            <a:schemeClr val="tx1"/>
                          </a:solidFill>
                          <a:effectLst/>
                          <a:latin typeface="Times New Roman" charset="0"/>
                          <a:ea typeface="ＭＳ Ｐゴシック" charset="0"/>
                        </a:rPr>
                        <a:t>Fibre Optique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1600" b="0" i="0" u="none" strike="noStrike" cap="none" normalizeH="0" baseline="0">
                        <a:ln>
                          <a:noFill/>
                        </a:ln>
                        <a:solidFill>
                          <a:schemeClr val="tx1"/>
                        </a:solidFill>
                        <a:effectLst/>
                        <a:latin typeface="Times New Roman" charset="0"/>
                        <a:ea typeface="ＭＳ Ｐゴシック" charset="0"/>
                      </a:endParaRP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a:ln>
                            <a:noFill/>
                          </a:ln>
                          <a:solidFill>
                            <a:schemeClr val="tx1"/>
                          </a:solidFill>
                          <a:effectLst/>
                          <a:latin typeface="Times New Roman" charset="0"/>
                          <a:ea typeface="ＭＳ Ｐゴシック" charset="0"/>
                        </a:rPr>
                        <a:t>&gt; 1 GHz</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1600" b="0" i="0" u="none" strike="noStrike" cap="none" normalizeH="0" baseline="0">
                        <a:ln>
                          <a:noFill/>
                        </a:ln>
                        <a:solidFill>
                          <a:schemeClr val="tx1"/>
                        </a:solidFill>
                        <a:effectLst/>
                        <a:latin typeface="Times New Roman" charset="0"/>
                        <a:ea typeface="ＭＳ Ｐゴシック" charset="0"/>
                      </a:endParaRP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charset="0"/>
                          <a:ea typeface="ＭＳ Ｐゴシック" charset="0"/>
                        </a:rPr>
                        <a:t>LAN, MAN, </a:t>
                      </a:r>
                      <a:r>
                        <a:rPr kumimoji="0" lang="fr-FR" sz="1600" b="0" i="0" u="none" strike="noStrike" cap="none" normalizeH="0" baseline="0" dirty="0" smtClean="0">
                          <a:ln>
                            <a:noFill/>
                          </a:ln>
                          <a:solidFill>
                            <a:schemeClr val="tx1"/>
                          </a:solidFill>
                          <a:effectLst/>
                          <a:latin typeface="Times New Roman" charset="0"/>
                          <a:ea typeface="ＭＳ Ｐゴシック" charset="0"/>
                        </a:rPr>
                        <a:t>RAN, WAN</a:t>
                      </a:r>
                      <a:endParaRPr kumimoji="0" lang="fr-FR" sz="1600" b="0" i="0" u="none" strike="noStrike" cap="none" normalizeH="0" baseline="0" dirty="0">
                        <a:ln>
                          <a:noFill/>
                        </a:ln>
                        <a:solidFill>
                          <a:schemeClr val="tx1"/>
                        </a:solidFill>
                        <a:effectLst/>
                        <a:latin typeface="Times New Roman"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cap="none" normalizeH="0" baseline="0" dirty="0">
                          <a:ln>
                            <a:noFill/>
                          </a:ln>
                          <a:solidFill>
                            <a:schemeClr val="tx1"/>
                          </a:solidFill>
                          <a:effectLst/>
                          <a:latin typeface="Times New Roman" charset="0"/>
                          <a:ea typeface="ＭＳ Ｐゴシック" charset="0"/>
                        </a:rPr>
                        <a:t>Mono mode </a:t>
                      </a:r>
                      <a:r>
                        <a:rPr kumimoji="0" lang="fr-FR" sz="1400" b="0" i="1"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fr-FR" sz="1400" b="0" i="1" u="none" strike="noStrike" cap="none" normalizeH="0" baseline="0" dirty="0">
                          <a:ln>
                            <a:noFill/>
                          </a:ln>
                          <a:solidFill>
                            <a:schemeClr val="tx1"/>
                          </a:solidFill>
                          <a:effectLst/>
                          <a:latin typeface="Times New Roman" charset="0"/>
                          <a:ea typeface="ＭＳ Ｐゴシック" charset="0"/>
                        </a:rPr>
                        <a:t>60km,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cap="none" normalizeH="0" baseline="0" dirty="0">
                          <a:ln>
                            <a:noFill/>
                          </a:ln>
                          <a:solidFill>
                            <a:schemeClr val="tx1"/>
                          </a:solidFill>
                          <a:effectLst/>
                          <a:latin typeface="Times New Roman" charset="0"/>
                          <a:ea typeface="ＭＳ Ｐゴシック" charset="0"/>
                        </a:rPr>
                        <a:t>Multi mode </a:t>
                      </a:r>
                      <a:r>
                        <a:rPr kumimoji="0" lang="fr-FR" sz="1400" b="0" i="1"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fr-FR" sz="1400" b="0" i="1" u="none" strike="noStrike" cap="none" normalizeH="0" baseline="0" dirty="0">
                          <a:ln>
                            <a:noFill/>
                          </a:ln>
                          <a:solidFill>
                            <a:schemeClr val="tx1"/>
                          </a:solidFill>
                          <a:effectLst/>
                          <a:latin typeface="Times New Roman" charset="0"/>
                          <a:ea typeface="ＭＳ Ｐゴシック" charset="0"/>
                        </a:rPr>
                        <a:t>2km</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937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a:ln>
                            <a:noFill/>
                          </a:ln>
                          <a:solidFill>
                            <a:schemeClr val="tx1"/>
                          </a:solidFill>
                          <a:effectLst/>
                          <a:latin typeface="Times New Roman" charset="0"/>
                          <a:ea typeface="ＭＳ Ｐゴシック" charset="0"/>
                        </a:rPr>
                        <a:t>Faisceaux Hertziens </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a:ln>
                            <a:noFill/>
                          </a:ln>
                          <a:solidFill>
                            <a:schemeClr val="tx1"/>
                          </a:solidFill>
                          <a:effectLst/>
                          <a:latin typeface="Times New Roman" charset="0"/>
                          <a:ea typeface="ＭＳ Ｐゴシック" charset="0"/>
                        </a:rPr>
                        <a:t>Variable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cap="none" normalizeH="0" baseline="0">
                          <a:ln>
                            <a:noFill/>
                          </a:ln>
                          <a:solidFill>
                            <a:schemeClr val="tx1"/>
                          </a:solidFill>
                          <a:effectLst/>
                          <a:latin typeface="Times New Roman" charset="0"/>
                          <a:ea typeface="ＭＳ Ｐゴシック" charset="0"/>
                        </a:rPr>
                        <a:t>(suivant nature &amp; fréquence)</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charset="0"/>
                          <a:ea typeface="ＭＳ Ｐゴシック" charset="0"/>
                        </a:rPr>
                        <a:t>MAN, </a:t>
                      </a:r>
                      <a:r>
                        <a:rPr kumimoji="0" lang="fr-FR" sz="1600" b="0" i="0" u="none" strike="noStrike" cap="none" normalizeH="0" baseline="0" dirty="0" smtClean="0">
                          <a:ln>
                            <a:noFill/>
                          </a:ln>
                          <a:solidFill>
                            <a:schemeClr val="tx1"/>
                          </a:solidFill>
                          <a:effectLst/>
                          <a:latin typeface="Times New Roman" charset="0"/>
                          <a:ea typeface="ＭＳ Ｐゴシック" charset="0"/>
                        </a:rPr>
                        <a:t>LAN, RAN</a:t>
                      </a:r>
                      <a:endParaRPr kumimoji="0" lang="fr-FR" sz="1600" b="0" i="0" u="none" strike="noStrike" cap="none" normalizeH="0" baseline="0" dirty="0">
                        <a:ln>
                          <a:noFill/>
                        </a:ln>
                        <a:solidFill>
                          <a:schemeClr val="tx1"/>
                        </a:solidFill>
                        <a:effectLst/>
                        <a:latin typeface="Times New Roman" charset="0"/>
                        <a:ea typeface="ＭＳ Ｐゴシック" charset="0"/>
                      </a:endParaRP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937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a:ln>
                            <a:noFill/>
                          </a:ln>
                          <a:solidFill>
                            <a:schemeClr val="tx1"/>
                          </a:solidFill>
                          <a:effectLst/>
                          <a:latin typeface="Times New Roman" charset="0"/>
                          <a:ea typeface="ＭＳ Ｐゴシック" charset="0"/>
                        </a:rPr>
                        <a:t>Satellites</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fr-FR" sz="1600" b="0" i="0" u="none" strike="noStrike" cap="none" normalizeH="0" baseline="0">
                          <a:ln>
                            <a:noFill/>
                          </a:ln>
                          <a:solidFill>
                            <a:schemeClr val="tx1"/>
                          </a:solidFill>
                          <a:effectLst/>
                          <a:latin typeface="Times New Roman" charset="0"/>
                          <a:ea typeface="ＭＳ Ｐゴシック" charset="0"/>
                        </a:rPr>
                        <a:t>&gt; 10 GHz</a:t>
                      </a:r>
                    </a:p>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fr-FR" sz="1600" b="1" i="1" u="none" strike="noStrike" cap="none" normalizeH="0" baseline="0">
                          <a:ln>
                            <a:noFill/>
                          </a:ln>
                          <a:solidFill>
                            <a:schemeClr val="tx1"/>
                          </a:solidFill>
                          <a:effectLst/>
                          <a:latin typeface="Times New Roman" charset="0"/>
                          <a:ea typeface="ＭＳ Ｐゴシック" charset="0"/>
                        </a:rPr>
                        <a:t>X</a:t>
                      </a:r>
                      <a:r>
                        <a:rPr kumimoji="0" lang="fr-FR" sz="1600" b="0" i="1" u="none" strike="noStrike" cap="none" normalizeH="0" baseline="0">
                          <a:ln>
                            <a:noFill/>
                          </a:ln>
                          <a:solidFill>
                            <a:schemeClr val="tx1"/>
                          </a:solidFill>
                          <a:effectLst/>
                          <a:latin typeface="Times New Roman" charset="0"/>
                          <a:ea typeface="ＭＳ Ｐゴシック" charset="0"/>
                        </a:rPr>
                        <a:t> canaux</a:t>
                      </a:r>
                      <a:endParaRPr kumimoji="0" lang="fr-FR" sz="1600" b="0" i="0" u="none" strike="noStrike" cap="none" normalizeH="0" baseline="0">
                        <a:ln>
                          <a:noFill/>
                        </a:ln>
                        <a:solidFill>
                          <a:schemeClr val="tx1"/>
                        </a:solidFill>
                        <a:effectLst/>
                        <a:latin typeface="Times New Roman" charset="0"/>
                        <a:ea typeface="ＭＳ Ｐゴシック" charset="0"/>
                      </a:endParaRP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charset="0"/>
                          <a:ea typeface="ＭＳ Ｐゴシック" charset="0"/>
                        </a:rPr>
                        <a:t>WAN</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8225" name="Text Box 33"/>
          <p:cNvSpPr txBox="1">
            <a:spLocks noChangeArrowheads="1"/>
          </p:cNvSpPr>
          <p:nvPr/>
        </p:nvSpPr>
        <p:spPr bwMode="auto">
          <a:xfrm>
            <a:off x="179388" y="5561013"/>
            <a:ext cx="18002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eaLnBrk="0" hangingPunct="0">
              <a:defRPr/>
            </a:pPr>
            <a:r>
              <a:rPr lang="en-US" sz="1200" dirty="0">
                <a:cs typeface="+mn-cs"/>
              </a:rPr>
              <a:t>LAN </a:t>
            </a:r>
            <a:r>
              <a:rPr lang="en-US" sz="1200" dirty="0">
                <a:cs typeface="+mn-cs"/>
                <a:sym typeface="Wingdings" charset="0"/>
              </a:rPr>
              <a:t> </a:t>
            </a:r>
            <a:r>
              <a:rPr lang="en-US" sz="1200" dirty="0">
                <a:cs typeface="+mn-cs"/>
              </a:rPr>
              <a:t>Local Area Network</a:t>
            </a:r>
          </a:p>
        </p:txBody>
      </p:sp>
      <p:sp>
        <p:nvSpPr>
          <p:cNvPr id="8226" name="Text Box 34"/>
          <p:cNvSpPr txBox="1">
            <a:spLocks noChangeArrowheads="1"/>
          </p:cNvSpPr>
          <p:nvPr/>
        </p:nvSpPr>
        <p:spPr bwMode="auto">
          <a:xfrm>
            <a:off x="2698750" y="5561013"/>
            <a:ext cx="2268538"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eaLnBrk="0" hangingPunct="0">
              <a:defRPr/>
            </a:pPr>
            <a:r>
              <a:rPr lang="en-US" sz="1200" dirty="0">
                <a:cs typeface="+mn-cs"/>
              </a:rPr>
              <a:t>MAN </a:t>
            </a:r>
            <a:r>
              <a:rPr lang="en-US" sz="1200" dirty="0">
                <a:cs typeface="+mn-cs"/>
                <a:sym typeface="Wingdings" charset="0"/>
              </a:rPr>
              <a:t> </a:t>
            </a:r>
            <a:r>
              <a:rPr lang="en-US" sz="1200" dirty="0">
                <a:cs typeface="+mn-cs"/>
              </a:rPr>
              <a:t>Metropolitan Area Network</a:t>
            </a:r>
          </a:p>
        </p:txBody>
      </p:sp>
      <p:sp>
        <p:nvSpPr>
          <p:cNvPr id="8227" name="Text Box 35"/>
          <p:cNvSpPr txBox="1">
            <a:spLocks noChangeArrowheads="1"/>
          </p:cNvSpPr>
          <p:nvPr/>
        </p:nvSpPr>
        <p:spPr bwMode="auto">
          <a:xfrm>
            <a:off x="5397500" y="5561013"/>
            <a:ext cx="18002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eaLnBrk="0" hangingPunct="0">
              <a:defRPr/>
            </a:pPr>
            <a:r>
              <a:rPr lang="en-US" sz="1200" dirty="0">
                <a:cs typeface="+mn-cs"/>
              </a:rPr>
              <a:t>WAN </a:t>
            </a:r>
            <a:r>
              <a:rPr lang="en-US" sz="1200" dirty="0">
                <a:cs typeface="+mn-cs"/>
                <a:sym typeface="Wingdings" charset="0"/>
              </a:rPr>
              <a:t> </a:t>
            </a:r>
            <a:r>
              <a:rPr lang="en-US" sz="1200" dirty="0">
                <a:cs typeface="+mn-cs"/>
              </a:rPr>
              <a:t>Wide Area Network</a:t>
            </a:r>
          </a:p>
        </p:txBody>
      </p:sp>
      <p:sp>
        <p:nvSpPr>
          <p:cNvPr id="8228" name="Text Box 36"/>
          <p:cNvSpPr txBox="1">
            <a:spLocks noChangeArrowheads="1"/>
          </p:cNvSpPr>
          <p:nvPr/>
        </p:nvSpPr>
        <p:spPr bwMode="auto">
          <a:xfrm>
            <a:off x="179388" y="5942013"/>
            <a:ext cx="20161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eaLnBrk="0" hangingPunct="0">
              <a:defRPr/>
            </a:pPr>
            <a:r>
              <a:rPr lang="en-US" sz="1200" dirty="0">
                <a:cs typeface="+mn-cs"/>
              </a:rPr>
              <a:t>UTP </a:t>
            </a:r>
            <a:r>
              <a:rPr lang="en-US" sz="1200" dirty="0">
                <a:cs typeface="+mn-cs"/>
                <a:sym typeface="Wingdings" charset="0"/>
              </a:rPr>
              <a:t> </a:t>
            </a:r>
            <a:r>
              <a:rPr lang="en-US" sz="1200" dirty="0">
                <a:cs typeface="+mn-cs"/>
              </a:rPr>
              <a:t>Unshielded Twisted Pair</a:t>
            </a:r>
          </a:p>
        </p:txBody>
      </p:sp>
      <p:sp>
        <p:nvSpPr>
          <p:cNvPr id="8229" name="Text Box 37"/>
          <p:cNvSpPr txBox="1">
            <a:spLocks noChangeArrowheads="1"/>
          </p:cNvSpPr>
          <p:nvPr/>
        </p:nvSpPr>
        <p:spPr bwMode="auto">
          <a:xfrm>
            <a:off x="2698750" y="5942013"/>
            <a:ext cx="1836738"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nchorCtr="1">
            <a:spAutoFit/>
          </a:bodyPr>
          <a:lstStyle/>
          <a:p>
            <a:pPr eaLnBrk="0" hangingPunct="0">
              <a:defRPr/>
            </a:pPr>
            <a:r>
              <a:rPr lang="en-US" sz="1200" dirty="0">
                <a:cs typeface="+mn-cs"/>
              </a:rPr>
              <a:t>STP </a:t>
            </a:r>
            <a:r>
              <a:rPr lang="en-US" sz="1200" dirty="0">
                <a:cs typeface="+mn-cs"/>
                <a:sym typeface="Wingdings" charset="0"/>
              </a:rPr>
              <a:t> </a:t>
            </a:r>
            <a:r>
              <a:rPr lang="en-US" sz="1200" dirty="0">
                <a:cs typeface="+mn-cs"/>
              </a:rPr>
              <a:t>Shielded Twisted Pair</a:t>
            </a:r>
          </a:p>
        </p:txBody>
      </p:sp>
      <p:sp>
        <p:nvSpPr>
          <p:cNvPr id="23592" name="Rectangle 1"/>
          <p:cNvSpPr>
            <a:spLocks noChangeArrowheads="1"/>
          </p:cNvSpPr>
          <p:nvPr/>
        </p:nvSpPr>
        <p:spPr bwMode="auto">
          <a:xfrm>
            <a:off x="5397500" y="5942013"/>
            <a:ext cx="2016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sz="1200">
                <a:solidFill>
                  <a:srgbClr val="000000"/>
                </a:solidFill>
                <a:sym typeface="Wingdings" charset="0"/>
              </a:rPr>
              <a:t>RAN  </a:t>
            </a:r>
            <a:r>
              <a:rPr lang="en-US" sz="1200">
                <a:solidFill>
                  <a:srgbClr val="000000"/>
                </a:solidFill>
              </a:rPr>
              <a:t>Regional Area Network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quarter" idx="10"/>
          </p:nvPr>
        </p:nvSpPr>
        <p:spPr/>
        <p:txBody>
          <a:bodyPr/>
          <a:lstStyle/>
          <a:p>
            <a:pPr>
              <a:defRPr/>
            </a:pPr>
            <a:r>
              <a:rPr lang="fr-FR"/>
              <a:t>© </a:t>
            </a:r>
            <a:fld id="{6BB0BDD3-0389-D641-A1D5-71C3EC3B3823}" type="datetime1">
              <a:rPr lang="en-US" smtClean="0"/>
              <a:pPr>
                <a:defRPr/>
              </a:pPr>
              <a:t>23/03/17</a:t>
            </a:fld>
            <a:r>
              <a:rPr lang="fr-FR" smtClean="0"/>
              <a:t>,</a:t>
            </a:r>
            <a:endParaRPr lang="fr-FR"/>
          </a:p>
        </p:txBody>
      </p:sp>
      <p:sp>
        <p:nvSpPr>
          <p:cNvPr id="9" name="Footer Placeholder 3"/>
          <p:cNvSpPr>
            <a:spLocks noGrp="1"/>
          </p:cNvSpPr>
          <p:nvPr>
            <p:ph type="ftr" sz="quarter" idx="11"/>
          </p:nvPr>
        </p:nvSpPr>
        <p:spPr/>
        <p:txBody>
          <a:bodyPr/>
          <a:lstStyle/>
          <a:p>
            <a:pPr>
              <a:defRPr/>
            </a:pPr>
            <a:r>
              <a:rPr lang="fr-FR"/>
              <a:t>Georgios Arhodakis - Université Paris 8</a:t>
            </a:r>
            <a:endParaRPr lang="fr-FR"/>
          </a:p>
        </p:txBody>
      </p:sp>
      <p:sp>
        <p:nvSpPr>
          <p:cNvPr id="10" name="Slide Number Placeholder 4"/>
          <p:cNvSpPr>
            <a:spLocks noGrp="1"/>
          </p:cNvSpPr>
          <p:nvPr>
            <p:ph type="sldNum" sz="quarter" idx="12"/>
          </p:nvPr>
        </p:nvSpPr>
        <p:spPr/>
        <p:txBody>
          <a:bodyPr/>
          <a:lstStyle/>
          <a:p>
            <a:pPr>
              <a:defRPr/>
            </a:pPr>
            <a:fld id="{4D958EB2-BEBE-3E48-BA30-C434BEF0520E}" type="slidenum">
              <a:rPr lang="fr-FR"/>
              <a:pPr>
                <a:defRPr/>
              </a:pPr>
              <a:t>9</a:t>
            </a:fld>
            <a:endParaRPr lang="fr-FR"/>
          </a:p>
        </p:txBody>
      </p:sp>
      <p:sp>
        <p:nvSpPr>
          <p:cNvPr id="9218" name="Rectangle 2"/>
          <p:cNvSpPr>
            <a:spLocks noGrp="1" noChangeAspect="1" noChangeArrowheads="1"/>
          </p:cNvSpPr>
          <p:nvPr>
            <p:ph type="title"/>
          </p:nvPr>
        </p:nvSpPr>
        <p:spPr>
          <a:xfrm>
            <a:off x="990600" y="0"/>
            <a:ext cx="7086600" cy="701675"/>
          </a:xfrm>
        </p:spPr>
        <p:txBody>
          <a:bodyPr>
            <a:spAutoFit/>
          </a:bodyPr>
          <a:lstStyle/>
          <a:p>
            <a:pPr eaLnBrk="1" hangingPunct="1">
              <a:defRPr/>
            </a:pPr>
            <a:r>
              <a:rPr lang="fr-FR" sz="4000" smtClean="0">
                <a:solidFill>
                  <a:schemeClr val="tx1"/>
                </a:solidFill>
                <a:cs typeface="+mj-cs"/>
              </a:rPr>
              <a:t>Liaison </a:t>
            </a:r>
            <a:r>
              <a:rPr lang="fr-FR" sz="4000" i="1" smtClean="0">
                <a:solidFill>
                  <a:schemeClr val="tx1"/>
                </a:solidFill>
                <a:cs typeface="+mj-cs"/>
              </a:rPr>
              <a:t>Point à Point</a:t>
            </a:r>
            <a:endParaRPr lang="fr-FR" sz="4000" b="1" i="1" smtClean="0">
              <a:solidFill>
                <a:schemeClr val="tx1"/>
              </a:solidFill>
              <a:cs typeface="+mj-cs"/>
            </a:endParaRPr>
          </a:p>
        </p:txBody>
      </p:sp>
      <p:pic>
        <p:nvPicPr>
          <p:cNvPr id="24581" name="Picture 3"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338388"/>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4" descr="E:\Program Files\Microsoft Office\Clipart\standard\stddir2\BS00306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700" y="2338388"/>
            <a:ext cx="18684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21" name="AutoShape 5"/>
          <p:cNvCxnSpPr>
            <a:cxnSpLocks noChangeShapeType="1"/>
            <a:stCxn id="24581" idx="3"/>
            <a:endCxn id="24582" idx="1"/>
          </p:cNvCxnSpPr>
          <p:nvPr/>
        </p:nvCxnSpPr>
        <p:spPr bwMode="auto">
          <a:xfrm>
            <a:off x="2820988" y="3098800"/>
            <a:ext cx="3795712" cy="0"/>
          </a:xfrm>
          <a:prstGeom prst="straightConnector1">
            <a:avLst/>
          </a:prstGeom>
          <a:noFill/>
          <a:ln w="12700"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22" name="Text Box 6"/>
          <p:cNvSpPr txBox="1">
            <a:spLocks noChangeAspect="1" noChangeArrowheads="1"/>
          </p:cNvSpPr>
          <p:nvPr/>
        </p:nvSpPr>
        <p:spPr bwMode="auto">
          <a:xfrm>
            <a:off x="889000" y="3957638"/>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Poste de travail </a:t>
            </a:r>
            <a:r>
              <a:rPr lang="fr-FR" sz="2000" b="1">
                <a:cs typeface="+mn-cs"/>
              </a:rPr>
              <a:t>A</a:t>
            </a:r>
          </a:p>
        </p:txBody>
      </p:sp>
      <p:sp>
        <p:nvSpPr>
          <p:cNvPr id="9223" name="Text Box 7"/>
          <p:cNvSpPr txBox="1">
            <a:spLocks noChangeAspect="1" noChangeArrowheads="1"/>
          </p:cNvSpPr>
          <p:nvPr/>
        </p:nvSpPr>
        <p:spPr bwMode="auto">
          <a:xfrm>
            <a:off x="6553200" y="3957638"/>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defRPr/>
            </a:pPr>
            <a:r>
              <a:rPr lang="fr-FR" sz="2000">
                <a:cs typeface="+mn-cs"/>
              </a:rPr>
              <a:t>Poste de travail </a:t>
            </a:r>
            <a:r>
              <a:rPr lang="fr-FR" sz="2000" b="1">
                <a:cs typeface="+mn-cs"/>
              </a:rPr>
              <a:t>B</a:t>
            </a:r>
          </a:p>
        </p:txBody>
      </p:sp>
    </p:spTree>
  </p:cSld>
  <p:clrMapOvr>
    <a:masterClrMapping/>
  </p:clrMapOvr>
</p:sld>
</file>

<file path=ppt/theme/theme1.xml><?xml version="1.0" encoding="utf-8"?>
<a:theme xmlns:a="http://schemas.openxmlformats.org/drawingml/2006/main" name="Modèle par défaut">
  <a:themeElements>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645</TotalTime>
  <Words>4942</Words>
  <Application>Microsoft Macintosh PowerPoint</Application>
  <PresentationFormat>On-screen Show (4:3)</PresentationFormat>
  <Paragraphs>1132</Paragraphs>
  <Slides>70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0" baseType="lpstr">
      <vt:lpstr>Times New Roman</vt:lpstr>
      <vt:lpstr>ＭＳ Ｐゴシック</vt:lpstr>
      <vt:lpstr>Arial</vt:lpstr>
      <vt:lpstr>Symbol</vt:lpstr>
      <vt:lpstr>Wingdings</vt:lpstr>
      <vt:lpstr>Courier</vt:lpstr>
      <vt:lpstr>ArialMT</vt:lpstr>
      <vt:lpstr>Arial-BoldItalicMT</vt:lpstr>
      <vt:lpstr>Modèle par défaut</vt:lpstr>
      <vt:lpstr>Microsoft Equation 3.0</vt:lpstr>
      <vt:lpstr>Transmission de l’information Éléments de base</vt:lpstr>
      <vt:lpstr>Cette présentation est tout à fait librement réutilisable !</vt:lpstr>
      <vt:lpstr>Historique</vt:lpstr>
      <vt:lpstr>Transport de l’information - proximité</vt:lpstr>
      <vt:lpstr>Transport de l’information - distance</vt:lpstr>
      <vt:lpstr>Liaison de Données</vt:lpstr>
      <vt:lpstr>Nature de l’information transportée</vt:lpstr>
      <vt:lpstr>Supports de Transmission</vt:lpstr>
      <vt:lpstr>Liaison Point à Point</vt:lpstr>
      <vt:lpstr>Liaisons Directes Point à Point</vt:lpstr>
      <vt:lpstr>Liaisons MultiPoint</vt:lpstr>
      <vt:lpstr>Liaisons en Boucle</vt:lpstr>
      <vt:lpstr>Liaison P2P: Échanges1</vt:lpstr>
      <vt:lpstr>Liaison P2P: Échanges2</vt:lpstr>
      <vt:lpstr>Liaison P2P: Échanges3</vt:lpstr>
      <vt:lpstr>Liaison PàP Simplex</vt:lpstr>
      <vt:lpstr>Liaison P2P Symétrique</vt:lpstr>
      <vt:lpstr>Liaison PàP Half-Duplex</vt:lpstr>
      <vt:lpstr>Liaison P2P Dissymétrique</vt:lpstr>
      <vt:lpstr>Liaison PàP Full-Duplex</vt:lpstr>
      <vt:lpstr>Liaison P2P Équilibré</vt:lpstr>
      <vt:lpstr>Liaison P2P FSA</vt:lpstr>
      <vt:lpstr>Liaison P2P FSA: Légende</vt:lpstr>
      <vt:lpstr>Transmission en Série</vt:lpstr>
      <vt:lpstr>Transmission en Série-Synchrone1</vt:lpstr>
      <vt:lpstr>Transmission en Série-Synchrone2</vt:lpstr>
      <vt:lpstr>Transmission en Série-Asynchrone</vt:lpstr>
      <vt:lpstr>Transmission en Parallèle</vt:lpstr>
      <vt:lpstr>Bande Passante (Hz)</vt:lpstr>
      <vt:lpstr>Transmission des données et Bande Passante</vt:lpstr>
      <vt:lpstr>Modulation: Principe</vt:lpstr>
      <vt:lpstr>Modulation: Principe</vt:lpstr>
      <vt:lpstr>Modulation: Principe</vt:lpstr>
      <vt:lpstr>Modulation: L’onde</vt:lpstr>
      <vt:lpstr>Modulation: Fréquence</vt:lpstr>
      <vt:lpstr>Modulation: Phase1</vt:lpstr>
      <vt:lpstr>Modulation: Phase2</vt:lpstr>
      <vt:lpstr>Modulation: Amplitude</vt:lpstr>
      <vt:lpstr>Modulation: Numérique1</vt:lpstr>
      <vt:lpstr>Modulation: Numérique2</vt:lpstr>
      <vt:lpstr>Modulation: Numérique3</vt:lpstr>
      <vt:lpstr>Modulation: Numérique4</vt:lpstr>
      <vt:lpstr>Modulation: Débit binaire / Bauds</vt:lpstr>
      <vt:lpstr>Modulation de la porteuse en fréquence</vt:lpstr>
      <vt:lpstr>Modulation et débit binaire</vt:lpstr>
      <vt:lpstr>Théorème de C. Shannon</vt:lpstr>
      <vt:lpstr>Théorème de H. Nyquist</vt:lpstr>
      <vt:lpstr>Les Modems</vt:lpstr>
      <vt:lpstr>ISDN ou RNIS</vt:lpstr>
      <vt:lpstr>S-Bus</vt:lpstr>
      <vt:lpstr>ISDN ou RNIS</vt:lpstr>
      <vt:lpstr>Multiplexage</vt:lpstr>
      <vt:lpstr>Multiplexage en fréquence</vt:lpstr>
      <vt:lpstr>Multiplexage Temporel</vt:lpstr>
      <vt:lpstr>Multiplexage Temporel Statique</vt:lpstr>
      <vt:lpstr>Types de transmissions</vt:lpstr>
      <vt:lpstr>Transmissions analogiques</vt:lpstr>
      <vt:lpstr>Transmissions analogiques</vt:lpstr>
      <vt:lpstr>Transmissions numériques</vt:lpstr>
      <vt:lpstr>Codage d’un signal</vt:lpstr>
      <vt:lpstr>Fonctions de Codage</vt:lpstr>
      <vt:lpstr>Fonctions de Codage</vt:lpstr>
      <vt:lpstr>Fonctions de Codage</vt:lpstr>
      <vt:lpstr>Fonctions de Codage</vt:lpstr>
      <vt:lpstr>Fonctions de Codage</vt:lpstr>
      <vt:lpstr>Fonctions de Codage</vt:lpstr>
      <vt:lpstr>RS-232 C (DB9)</vt:lpstr>
      <vt:lpstr>RS-232 C (DB25)</vt:lpstr>
      <vt:lpstr>Niveaux électriques (transitions RS-232 C)</vt:lpstr>
      <vt:lpstr>Etats &amp; Fonctions (transitions RS-232 C)</vt:lpstr>
    </vt:vector>
  </TitlesOfParts>
  <Company>Université Paris 8</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de l’information - Éléments de base</dc:title>
  <dc:subject>Systèmes &amp; Réseaux</dc:subject>
  <dc:creator>Georges Arhodakis</dc:creator>
  <cp:lastModifiedBy>Georges Arhodakis</cp:lastModifiedBy>
  <cp:revision>68</cp:revision>
  <dcterms:created xsi:type="dcterms:W3CDTF">2002-10-12T06:40:05Z</dcterms:created>
  <dcterms:modified xsi:type="dcterms:W3CDTF">2017-03-23T10:40:35Z</dcterms:modified>
</cp:coreProperties>
</file>