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73" r:id="rId3"/>
    <p:sldId id="274" r:id="rId4"/>
    <p:sldId id="275" r:id="rId5"/>
    <p:sldId id="276" r:id="rId6"/>
    <p:sldId id="277" r:id="rId7"/>
    <p:sldId id="296" r:id="rId8"/>
    <p:sldId id="297" r:id="rId9"/>
    <p:sldId id="298" r:id="rId10"/>
    <p:sldId id="299" r:id="rId11"/>
    <p:sldId id="300" r:id="rId12"/>
    <p:sldId id="301" r:id="rId13"/>
    <p:sldId id="302" r:id="rId14"/>
    <p:sldId id="303" r:id="rId15"/>
    <p:sldId id="304" r:id="rId16"/>
    <p:sldId id="305" r:id="rId17"/>
    <p:sldId id="278" r:id="rId18"/>
    <p:sldId id="279" r:id="rId19"/>
    <p:sldId id="280" r:id="rId20"/>
    <p:sldId id="281" r:id="rId21"/>
    <p:sldId id="282" r:id="rId22"/>
    <p:sldId id="283" r:id="rId23"/>
    <p:sldId id="284" r:id="rId24"/>
    <p:sldId id="285" r:id="rId25"/>
    <p:sldId id="258" r:id="rId26"/>
    <p:sldId id="257" r:id="rId27"/>
    <p:sldId id="259" r:id="rId28"/>
    <p:sldId id="265" r:id="rId29"/>
    <p:sldId id="266" r:id="rId30"/>
    <p:sldId id="264" r:id="rId31"/>
    <p:sldId id="262" r:id="rId32"/>
    <p:sldId id="261" r:id="rId33"/>
    <p:sldId id="260" r:id="rId34"/>
    <p:sldId id="267" r:id="rId35"/>
    <p:sldId id="270" r:id="rId36"/>
    <p:sldId id="268" r:id="rId37"/>
    <p:sldId id="269" r:id="rId38"/>
    <p:sldId id="289" r:id="rId39"/>
    <p:sldId id="271" r:id="rId40"/>
    <p:sldId id="263" r:id="rId41"/>
    <p:sldId id="286" r:id="rId42"/>
    <p:sldId id="272" r:id="rId43"/>
    <p:sldId id="287" r:id="rId44"/>
    <p:sldId id="288" r:id="rId45"/>
    <p:sldId id="290" r:id="rId46"/>
    <p:sldId id="291" r:id="rId47"/>
    <p:sldId id="292" r:id="rId48"/>
    <p:sldId id="293" r:id="rId49"/>
    <p:sldId id="294" r:id="rId50"/>
    <p:sldId id="295"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65" d="100"/>
          <a:sy n="165" d="100"/>
        </p:scale>
        <p:origin x="-20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24C1B1-A203-F248-BEE0-943437FAA63C}" type="datetimeFigureOut">
              <a:rPr lang="en-US" smtClean="0"/>
              <a:t>30/03/17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D2374-5584-994C-B470-5966E5BBB5A8}" type="slidenum">
              <a:rPr lang="en-US" smtClean="0"/>
              <a:t>‹#›</a:t>
            </a:fld>
            <a:endParaRPr lang="en-US"/>
          </a:p>
        </p:txBody>
      </p:sp>
    </p:spTree>
    <p:extLst>
      <p:ext uri="{BB962C8B-B14F-4D97-AF65-F5344CB8AC3E}">
        <p14:creationId xmlns:p14="http://schemas.microsoft.com/office/powerpoint/2010/main" val="40887650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04ECC8C2-75F3-4416-BC72-CFBADD3DCC67}" type="slidenum">
              <a:rPr lang="fr-FR" altLang="fr-FR" sz="1200"/>
              <a:pPr/>
              <a:t>7</a:t>
            </a:fld>
            <a:endParaRPr lang="fr-FR" altLang="fr-FR" sz="1200"/>
          </a:p>
        </p:txBody>
      </p:sp>
      <p:sp>
        <p:nvSpPr>
          <p:cNvPr id="116739"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pPr>
              <a:defRPr/>
            </a:pPr>
            <a:endParaRPr lang="fr-FR" smtClean="0">
              <a:ea typeface="ＭＳ Ｐゴシック" charset="0"/>
              <a:cs typeface="+mn-cs"/>
            </a:endParaRPr>
          </a:p>
        </p:txBody>
      </p:sp>
    </p:spTree>
    <p:extLst>
      <p:ext uri="{BB962C8B-B14F-4D97-AF65-F5344CB8AC3E}">
        <p14:creationId xmlns:p14="http://schemas.microsoft.com/office/powerpoint/2010/main" val="3899177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04ECC8C2-75F3-4416-BC72-CFBADD3DCC67}" type="slidenum">
              <a:rPr lang="fr-FR" altLang="fr-FR" sz="1200"/>
              <a:pPr/>
              <a:t>8</a:t>
            </a:fld>
            <a:endParaRPr lang="fr-FR" altLang="fr-FR" sz="1200"/>
          </a:p>
        </p:txBody>
      </p:sp>
      <p:sp>
        <p:nvSpPr>
          <p:cNvPr id="116739"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pPr>
              <a:defRPr/>
            </a:pPr>
            <a:endParaRPr lang="fr-FR" smtClean="0">
              <a:ea typeface="ＭＳ Ｐゴシック" charset="0"/>
              <a:cs typeface="+mn-cs"/>
            </a:endParaRPr>
          </a:p>
        </p:txBody>
      </p:sp>
    </p:spTree>
    <p:extLst>
      <p:ext uri="{BB962C8B-B14F-4D97-AF65-F5344CB8AC3E}">
        <p14:creationId xmlns:p14="http://schemas.microsoft.com/office/powerpoint/2010/main" val="4197939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04ECC8C2-75F3-4416-BC72-CFBADD3DCC67}" type="slidenum">
              <a:rPr lang="fr-FR" altLang="fr-FR" sz="1200"/>
              <a:pPr/>
              <a:t>9</a:t>
            </a:fld>
            <a:endParaRPr lang="fr-FR" altLang="fr-FR" sz="1200"/>
          </a:p>
        </p:txBody>
      </p:sp>
      <p:sp>
        <p:nvSpPr>
          <p:cNvPr id="116739"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pPr>
              <a:defRPr/>
            </a:pPr>
            <a:endParaRPr lang="fr-FR" smtClean="0">
              <a:ea typeface="ＭＳ Ｐゴシック" charset="0"/>
              <a:cs typeface="+mn-cs"/>
            </a:endParaRPr>
          </a:p>
        </p:txBody>
      </p:sp>
    </p:spTree>
    <p:extLst>
      <p:ext uri="{BB962C8B-B14F-4D97-AF65-F5344CB8AC3E}">
        <p14:creationId xmlns:p14="http://schemas.microsoft.com/office/powerpoint/2010/main" val="955219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04ECC8C2-75F3-4416-BC72-CFBADD3DCC67}" type="slidenum">
              <a:rPr lang="fr-FR" altLang="fr-FR" sz="1200"/>
              <a:pPr/>
              <a:t>10</a:t>
            </a:fld>
            <a:endParaRPr lang="fr-FR" altLang="fr-FR" sz="1200"/>
          </a:p>
        </p:txBody>
      </p:sp>
      <p:sp>
        <p:nvSpPr>
          <p:cNvPr id="116739"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pPr>
              <a:defRPr/>
            </a:pPr>
            <a:endParaRPr lang="fr-FR" smtClean="0">
              <a:ea typeface="ＭＳ Ｐゴシック" charset="0"/>
              <a:cs typeface="+mn-cs"/>
            </a:endParaRPr>
          </a:p>
        </p:txBody>
      </p:sp>
    </p:spTree>
    <p:extLst>
      <p:ext uri="{BB962C8B-B14F-4D97-AF65-F5344CB8AC3E}">
        <p14:creationId xmlns:p14="http://schemas.microsoft.com/office/powerpoint/2010/main" val="4235080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04ECC8C2-75F3-4416-BC72-CFBADD3DCC67}" type="slidenum">
              <a:rPr lang="fr-FR" altLang="fr-FR" sz="1200"/>
              <a:pPr/>
              <a:t>11</a:t>
            </a:fld>
            <a:endParaRPr lang="fr-FR" altLang="fr-FR" sz="1200"/>
          </a:p>
        </p:txBody>
      </p:sp>
      <p:sp>
        <p:nvSpPr>
          <p:cNvPr id="116739"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pPr>
              <a:defRPr/>
            </a:pPr>
            <a:endParaRPr lang="fr-FR" smtClean="0">
              <a:ea typeface="ＭＳ Ｐゴシック" charset="0"/>
              <a:cs typeface="+mn-cs"/>
            </a:endParaRPr>
          </a:p>
        </p:txBody>
      </p:sp>
    </p:spTree>
    <p:extLst>
      <p:ext uri="{BB962C8B-B14F-4D97-AF65-F5344CB8AC3E}">
        <p14:creationId xmlns:p14="http://schemas.microsoft.com/office/powerpoint/2010/main" val="4197939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04ECC8C2-75F3-4416-BC72-CFBADD3DCC67}" type="slidenum">
              <a:rPr lang="fr-FR" altLang="fr-FR" sz="1200"/>
              <a:pPr/>
              <a:t>12</a:t>
            </a:fld>
            <a:endParaRPr lang="fr-FR" altLang="fr-FR" sz="1200"/>
          </a:p>
        </p:txBody>
      </p:sp>
      <p:sp>
        <p:nvSpPr>
          <p:cNvPr id="116739"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pPr>
              <a:defRPr/>
            </a:pPr>
            <a:endParaRPr lang="fr-FR" smtClean="0">
              <a:ea typeface="ＭＳ Ｐゴシック" charset="0"/>
              <a:cs typeface="+mn-cs"/>
            </a:endParaRPr>
          </a:p>
        </p:txBody>
      </p:sp>
    </p:spTree>
    <p:extLst>
      <p:ext uri="{BB962C8B-B14F-4D97-AF65-F5344CB8AC3E}">
        <p14:creationId xmlns:p14="http://schemas.microsoft.com/office/powerpoint/2010/main" val="4197939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04ECC8C2-75F3-4416-BC72-CFBADD3DCC67}" type="slidenum">
              <a:rPr lang="fr-FR" altLang="fr-FR" sz="1200"/>
              <a:pPr/>
              <a:t>13</a:t>
            </a:fld>
            <a:endParaRPr lang="fr-FR" altLang="fr-FR" sz="1200"/>
          </a:p>
        </p:txBody>
      </p:sp>
      <p:sp>
        <p:nvSpPr>
          <p:cNvPr id="116739"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pPr>
              <a:defRPr/>
            </a:pPr>
            <a:endParaRPr lang="fr-FR" smtClean="0">
              <a:ea typeface="ＭＳ Ｐゴシック" charset="0"/>
              <a:cs typeface="+mn-cs"/>
            </a:endParaRPr>
          </a:p>
        </p:txBody>
      </p:sp>
    </p:spTree>
    <p:extLst>
      <p:ext uri="{BB962C8B-B14F-4D97-AF65-F5344CB8AC3E}">
        <p14:creationId xmlns:p14="http://schemas.microsoft.com/office/powerpoint/2010/main" val="1514590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09DDAB-CD18-7B4F-9F12-CEF9D95A3EF9}" type="datetimeFigureOut">
              <a:rPr lang="en-US" smtClean="0"/>
              <a:t>30/03/17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5D3B7-DBF2-8747-915A-BE0280601544}" type="slidenum">
              <a:rPr lang="en-US" smtClean="0"/>
              <a:t>‹#›</a:t>
            </a:fld>
            <a:endParaRPr lang="en-US"/>
          </a:p>
        </p:txBody>
      </p:sp>
    </p:spTree>
    <p:extLst>
      <p:ext uri="{BB962C8B-B14F-4D97-AF65-F5344CB8AC3E}">
        <p14:creationId xmlns:p14="http://schemas.microsoft.com/office/powerpoint/2010/main" val="19213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9DDAB-CD18-7B4F-9F12-CEF9D95A3EF9}" type="datetimeFigureOut">
              <a:rPr lang="en-US" smtClean="0"/>
              <a:t>30/03/17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5D3B7-DBF2-8747-915A-BE0280601544}" type="slidenum">
              <a:rPr lang="en-US" smtClean="0"/>
              <a:t>‹#›</a:t>
            </a:fld>
            <a:endParaRPr lang="en-US"/>
          </a:p>
        </p:txBody>
      </p:sp>
    </p:spTree>
    <p:extLst>
      <p:ext uri="{BB962C8B-B14F-4D97-AF65-F5344CB8AC3E}">
        <p14:creationId xmlns:p14="http://schemas.microsoft.com/office/powerpoint/2010/main" val="4115297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9DDAB-CD18-7B4F-9F12-CEF9D95A3EF9}" type="datetimeFigureOut">
              <a:rPr lang="en-US" smtClean="0"/>
              <a:t>30/03/17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5D3B7-DBF2-8747-915A-BE0280601544}" type="slidenum">
              <a:rPr lang="en-US" smtClean="0"/>
              <a:t>‹#›</a:t>
            </a:fld>
            <a:endParaRPr lang="en-US"/>
          </a:p>
        </p:txBody>
      </p:sp>
    </p:spTree>
    <p:extLst>
      <p:ext uri="{BB962C8B-B14F-4D97-AF65-F5344CB8AC3E}">
        <p14:creationId xmlns:p14="http://schemas.microsoft.com/office/powerpoint/2010/main" val="2637473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9DDAB-CD18-7B4F-9F12-CEF9D95A3EF9}" type="datetimeFigureOut">
              <a:rPr lang="en-US" smtClean="0"/>
              <a:t>30/03/17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5D3B7-DBF2-8747-915A-BE0280601544}" type="slidenum">
              <a:rPr lang="en-US" smtClean="0"/>
              <a:t>‹#›</a:t>
            </a:fld>
            <a:endParaRPr lang="en-US"/>
          </a:p>
        </p:txBody>
      </p:sp>
    </p:spTree>
    <p:extLst>
      <p:ext uri="{BB962C8B-B14F-4D97-AF65-F5344CB8AC3E}">
        <p14:creationId xmlns:p14="http://schemas.microsoft.com/office/powerpoint/2010/main" val="325323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09DDAB-CD18-7B4F-9F12-CEF9D95A3EF9}" type="datetimeFigureOut">
              <a:rPr lang="en-US" smtClean="0"/>
              <a:t>30/03/17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5D3B7-DBF2-8747-915A-BE0280601544}" type="slidenum">
              <a:rPr lang="en-US" smtClean="0"/>
              <a:t>‹#›</a:t>
            </a:fld>
            <a:endParaRPr lang="en-US"/>
          </a:p>
        </p:txBody>
      </p:sp>
    </p:spTree>
    <p:extLst>
      <p:ext uri="{BB962C8B-B14F-4D97-AF65-F5344CB8AC3E}">
        <p14:creationId xmlns:p14="http://schemas.microsoft.com/office/powerpoint/2010/main" val="3731180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09DDAB-CD18-7B4F-9F12-CEF9D95A3EF9}" type="datetimeFigureOut">
              <a:rPr lang="en-US" smtClean="0"/>
              <a:t>30/03/17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5D3B7-DBF2-8747-915A-BE0280601544}" type="slidenum">
              <a:rPr lang="en-US" smtClean="0"/>
              <a:t>‹#›</a:t>
            </a:fld>
            <a:endParaRPr lang="en-US"/>
          </a:p>
        </p:txBody>
      </p:sp>
    </p:spTree>
    <p:extLst>
      <p:ext uri="{BB962C8B-B14F-4D97-AF65-F5344CB8AC3E}">
        <p14:creationId xmlns:p14="http://schemas.microsoft.com/office/powerpoint/2010/main" val="1118993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09DDAB-CD18-7B4F-9F12-CEF9D95A3EF9}" type="datetimeFigureOut">
              <a:rPr lang="en-US" smtClean="0"/>
              <a:t>30/03/17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55D3B7-DBF2-8747-915A-BE0280601544}" type="slidenum">
              <a:rPr lang="en-US" smtClean="0"/>
              <a:t>‹#›</a:t>
            </a:fld>
            <a:endParaRPr lang="en-US"/>
          </a:p>
        </p:txBody>
      </p:sp>
    </p:spTree>
    <p:extLst>
      <p:ext uri="{BB962C8B-B14F-4D97-AF65-F5344CB8AC3E}">
        <p14:creationId xmlns:p14="http://schemas.microsoft.com/office/powerpoint/2010/main" val="419896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09DDAB-CD18-7B4F-9F12-CEF9D95A3EF9}" type="datetimeFigureOut">
              <a:rPr lang="en-US" smtClean="0"/>
              <a:t>30/03/17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5D3B7-DBF2-8747-915A-BE0280601544}" type="slidenum">
              <a:rPr lang="en-US" smtClean="0"/>
              <a:t>‹#›</a:t>
            </a:fld>
            <a:endParaRPr lang="en-US"/>
          </a:p>
        </p:txBody>
      </p:sp>
    </p:spTree>
    <p:extLst>
      <p:ext uri="{BB962C8B-B14F-4D97-AF65-F5344CB8AC3E}">
        <p14:creationId xmlns:p14="http://schemas.microsoft.com/office/powerpoint/2010/main" val="3628141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9DDAB-CD18-7B4F-9F12-CEF9D95A3EF9}" type="datetimeFigureOut">
              <a:rPr lang="en-US" smtClean="0"/>
              <a:t>30/03/17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55D3B7-DBF2-8747-915A-BE0280601544}" type="slidenum">
              <a:rPr lang="en-US" smtClean="0"/>
              <a:t>‹#›</a:t>
            </a:fld>
            <a:endParaRPr lang="en-US"/>
          </a:p>
        </p:txBody>
      </p:sp>
    </p:spTree>
    <p:extLst>
      <p:ext uri="{BB962C8B-B14F-4D97-AF65-F5344CB8AC3E}">
        <p14:creationId xmlns:p14="http://schemas.microsoft.com/office/powerpoint/2010/main" val="31662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09DDAB-CD18-7B4F-9F12-CEF9D95A3EF9}" type="datetimeFigureOut">
              <a:rPr lang="en-US" smtClean="0"/>
              <a:t>30/03/17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5D3B7-DBF2-8747-915A-BE0280601544}" type="slidenum">
              <a:rPr lang="en-US" smtClean="0"/>
              <a:t>‹#›</a:t>
            </a:fld>
            <a:endParaRPr lang="en-US"/>
          </a:p>
        </p:txBody>
      </p:sp>
    </p:spTree>
    <p:extLst>
      <p:ext uri="{BB962C8B-B14F-4D97-AF65-F5344CB8AC3E}">
        <p14:creationId xmlns:p14="http://schemas.microsoft.com/office/powerpoint/2010/main" val="48646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09DDAB-CD18-7B4F-9F12-CEF9D95A3EF9}" type="datetimeFigureOut">
              <a:rPr lang="en-US" smtClean="0"/>
              <a:t>30/03/17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5D3B7-DBF2-8747-915A-BE0280601544}" type="slidenum">
              <a:rPr lang="en-US" smtClean="0"/>
              <a:t>‹#›</a:t>
            </a:fld>
            <a:endParaRPr lang="en-US"/>
          </a:p>
        </p:txBody>
      </p:sp>
    </p:spTree>
    <p:extLst>
      <p:ext uri="{BB962C8B-B14F-4D97-AF65-F5344CB8AC3E}">
        <p14:creationId xmlns:p14="http://schemas.microsoft.com/office/powerpoint/2010/main" val="21845810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9DDAB-CD18-7B4F-9F12-CEF9D95A3EF9}" type="datetimeFigureOut">
              <a:rPr lang="en-US" smtClean="0"/>
              <a:t>30/03/17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5D3B7-DBF2-8747-915A-BE0280601544}" type="slidenum">
              <a:rPr lang="en-US" smtClean="0"/>
              <a:t>‹#›</a:t>
            </a:fld>
            <a:endParaRPr lang="en-US"/>
          </a:p>
        </p:txBody>
      </p:sp>
    </p:spTree>
    <p:extLst>
      <p:ext uri="{BB962C8B-B14F-4D97-AF65-F5344CB8AC3E}">
        <p14:creationId xmlns:p14="http://schemas.microsoft.com/office/powerpoint/2010/main" val="3589006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26883"/>
            <a:ext cx="7772400" cy="677108"/>
          </a:xfrm>
        </p:spPr>
        <p:txBody>
          <a:bodyPr lIns="0" tIns="0" rIns="0" bIns="0" anchor="ctr" anchorCtr="1">
            <a:spAutoFit/>
          </a:bodyPr>
          <a:lstStyle/>
          <a:p>
            <a:r>
              <a:rPr lang="en-US" dirty="0" smtClean="0"/>
              <a:t>Shell Script</a:t>
            </a:r>
            <a:endParaRPr lang="en-US" dirty="0"/>
          </a:p>
        </p:txBody>
      </p:sp>
      <p:sp>
        <p:nvSpPr>
          <p:cNvPr id="3" name="Subtitle 2"/>
          <p:cNvSpPr>
            <a:spLocks noGrp="1"/>
          </p:cNvSpPr>
          <p:nvPr>
            <p:ph type="subTitle" idx="1"/>
          </p:nvPr>
        </p:nvSpPr>
        <p:spPr>
          <a:xfrm>
            <a:off x="1371600" y="3932366"/>
            <a:ext cx="6400800" cy="1083374"/>
          </a:xfrm>
        </p:spPr>
        <p:txBody>
          <a:bodyPr lIns="0" tIns="0" rIns="0" bIns="0" anchor="ctr" anchorCtr="1">
            <a:spAutoFit/>
          </a:bodyPr>
          <a:lstStyle/>
          <a:p>
            <a:r>
              <a:rPr lang="fr-FR" dirty="0" err="1" smtClean="0"/>
              <a:t>Georgios</a:t>
            </a:r>
            <a:r>
              <a:rPr lang="fr-FR" dirty="0" smtClean="0"/>
              <a:t> Arhodakis</a:t>
            </a:r>
          </a:p>
          <a:p>
            <a:r>
              <a:rPr lang="fr-FR" dirty="0" smtClean="0"/>
              <a:t>Université Paris Dauphine</a:t>
            </a:r>
            <a:endParaRPr lang="fr-FR" dirty="0"/>
          </a:p>
        </p:txBody>
      </p:sp>
    </p:spTree>
    <p:extLst>
      <p:ext uri="{BB962C8B-B14F-4D97-AF65-F5344CB8AC3E}">
        <p14:creationId xmlns:p14="http://schemas.microsoft.com/office/powerpoint/2010/main" val="171506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Date Placeholder 2"/>
          <p:cNvSpPr>
            <a:spLocks noGrp="1"/>
          </p:cNvSpPr>
          <p:nvPr>
            <p:ph type="dt" sz="quarter" idx="10"/>
          </p:nvPr>
        </p:nvSpPr>
        <p:spPr>
          <a:xfrm>
            <a:off x="179388" y="6552000"/>
            <a:ext cx="1079500" cy="1846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fr-FR" altLang="fr-FR" sz="1200" dirty="0" smtClean="0">
                <a:latin typeface="Calibri" panose="020F0502020204030204" pitchFamily="34" charset="0"/>
                <a:cs typeface="Calibri" panose="020F0502020204030204" pitchFamily="34" charset="0"/>
              </a:rPr>
              <a:t>© </a:t>
            </a:r>
            <a:fld id="{E0C860F7-1A1C-439D-89F8-BD33966258F0}" type="datetime1">
              <a:rPr lang="fr-FR" altLang="fr-FR" sz="1200" smtClean="0">
                <a:latin typeface="Calibri" panose="020F0502020204030204" pitchFamily="34" charset="0"/>
                <a:cs typeface="Calibri" panose="020F0502020204030204" pitchFamily="34" charset="0"/>
              </a:rPr>
              <a:t>30/03/17</a:t>
            </a:fld>
            <a:endParaRPr lang="fr-FR" altLang="fr-FR" sz="1200" dirty="0">
              <a:latin typeface="Calibri" panose="020F0502020204030204" pitchFamily="34" charset="0"/>
              <a:cs typeface="Calibri" panose="020F0502020204030204" pitchFamily="34" charset="0"/>
            </a:endParaRPr>
          </a:p>
        </p:txBody>
      </p:sp>
      <p:sp>
        <p:nvSpPr>
          <p:cNvPr id="115715" name="Footer Placeholder 3"/>
          <p:cNvSpPr>
            <a:spLocks noGrp="1"/>
          </p:cNvSpPr>
          <p:nvPr>
            <p:ph type="ftr" sz="quarter" idx="11"/>
          </p:nvPr>
        </p:nvSpPr>
        <p:spPr>
          <a:xfrm>
            <a:off x="1258888" y="6552000"/>
            <a:ext cx="6120000" cy="1846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fr-FR" altLang="fr-FR" sz="1200" dirty="0">
                <a:latin typeface="Calibri" panose="020F0502020204030204" pitchFamily="34" charset="0"/>
                <a:cs typeface="Calibri" panose="020F0502020204030204" pitchFamily="34" charset="0"/>
              </a:rPr>
              <a:t>Georgios Arhodakis - Université Paris Dauphine</a:t>
            </a:r>
          </a:p>
        </p:txBody>
      </p:sp>
      <p:sp>
        <p:nvSpPr>
          <p:cNvPr id="115716" name="Slide Number Placeholder 4"/>
          <p:cNvSpPr>
            <a:spLocks noGrp="1"/>
          </p:cNvSpPr>
          <p:nvPr>
            <p:ph type="sldNum" sz="quarter" idx="12"/>
          </p:nvPr>
        </p:nvSpPr>
        <p:spPr>
          <a:xfrm>
            <a:off x="8604000" y="6552000"/>
            <a:ext cx="360000" cy="1846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D3C61643-18D7-4C95-9B42-E8E6D0A5F9C0}" type="slidenum">
              <a:rPr lang="fr-FR" altLang="fr-FR" sz="1200">
                <a:latin typeface="Calibri" panose="020F0502020204030204" pitchFamily="34" charset="0"/>
                <a:cs typeface="Calibri" panose="020F0502020204030204" pitchFamily="34" charset="0"/>
              </a:rPr>
              <a:pPr>
                <a:spcBef>
                  <a:spcPct val="0"/>
                </a:spcBef>
                <a:buFontTx/>
                <a:buNone/>
              </a:pPr>
              <a:t>10</a:t>
            </a:fld>
            <a:endParaRPr lang="fr-FR" altLang="fr-FR" sz="1200" dirty="0">
              <a:latin typeface="Calibri" panose="020F0502020204030204" pitchFamily="34" charset="0"/>
              <a:cs typeface="Calibri" panose="020F0502020204030204" pitchFamily="34" charset="0"/>
            </a:endParaRPr>
          </a:p>
        </p:txBody>
      </p:sp>
      <p:sp>
        <p:nvSpPr>
          <p:cNvPr id="252930" name="Rectangle 2"/>
          <p:cNvSpPr>
            <a:spLocks noGrp="1" noChangeArrowheads="1"/>
          </p:cNvSpPr>
          <p:nvPr>
            <p:ph type="title"/>
          </p:nvPr>
        </p:nvSpPr>
        <p:spPr>
          <a:xfrm>
            <a:off x="0" y="0"/>
            <a:ext cx="9144000" cy="615553"/>
          </a:xfrm>
          <a:extLst/>
        </p:spPr>
        <p:txBody>
          <a:bodyPr lIns="0" tIns="0" rIns="0" bIns="0" anchor="ctr" anchorCtr="1">
            <a:spAutoFit/>
          </a:bodyPr>
          <a:lstStyle/>
          <a:p>
            <a:pPr>
              <a:defRPr/>
            </a:pPr>
            <a:r>
              <a:rPr lang="fr-FR" dirty="0" smtClean="0">
                <a:latin typeface="Calibri" panose="020F0502020204030204" pitchFamily="34" charset="0"/>
                <a:ea typeface="+mj-ea"/>
                <a:cs typeface="Calibri" panose="020F0502020204030204" pitchFamily="34" charset="0"/>
              </a:rPr>
              <a:t>Allocation d’espace</a:t>
            </a:r>
          </a:p>
        </p:txBody>
      </p:sp>
      <p:sp>
        <p:nvSpPr>
          <p:cNvPr id="252931" name="Text Box 3"/>
          <p:cNvSpPr txBox="1">
            <a:spLocks noChangeArrowheads="1"/>
          </p:cNvSpPr>
          <p:nvPr/>
        </p:nvSpPr>
        <p:spPr bwMode="auto">
          <a:xfrm>
            <a:off x="7585440" y="1172645"/>
            <a:ext cx="1224000" cy="382822"/>
          </a:xfrm>
          <a:prstGeom prst="rect">
            <a:avLst/>
          </a:prstGeom>
          <a:noFill/>
          <a:ln>
            <a:noFill/>
          </a:ln>
          <a:effectLst/>
          <a:extLst/>
        </p:spPr>
        <p:txBody>
          <a:bodyPr wrap="square" lIns="0" tIns="0" rIns="0" bIns="0" anchor="ct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defRPr/>
            </a:pPr>
            <a:r>
              <a:rPr lang="fr-FR" altLang="fr-FR" sz="1200" b="1" dirty="0" smtClean="0">
                <a:latin typeface="Calibri" panose="020F0502020204030204" pitchFamily="34" charset="0"/>
                <a:cs typeface="Calibri" panose="020F0502020204030204" pitchFamily="34" charset="0"/>
              </a:rPr>
              <a:t>Espace de stockage des fichiers</a:t>
            </a:r>
          </a:p>
        </p:txBody>
      </p:sp>
      <p:sp>
        <p:nvSpPr>
          <p:cNvPr id="252932" name="AutoShape 4"/>
          <p:cNvSpPr>
            <a:spLocks noChangeArrowheads="1"/>
          </p:cNvSpPr>
          <p:nvPr/>
        </p:nvSpPr>
        <p:spPr bwMode="auto">
          <a:xfrm>
            <a:off x="7651682" y="40735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33" name="AutoShape 5"/>
          <p:cNvSpPr>
            <a:spLocks noChangeArrowheads="1"/>
          </p:cNvSpPr>
          <p:nvPr/>
        </p:nvSpPr>
        <p:spPr bwMode="auto">
          <a:xfrm>
            <a:off x="7651682" y="43783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34" name="AutoShape 6"/>
          <p:cNvSpPr>
            <a:spLocks noChangeArrowheads="1"/>
          </p:cNvSpPr>
          <p:nvPr/>
        </p:nvSpPr>
        <p:spPr bwMode="auto">
          <a:xfrm>
            <a:off x="7651682" y="46831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35" name="AutoShape 7"/>
          <p:cNvSpPr>
            <a:spLocks noChangeArrowheads="1"/>
          </p:cNvSpPr>
          <p:nvPr/>
        </p:nvSpPr>
        <p:spPr bwMode="auto">
          <a:xfrm>
            <a:off x="7651682" y="49879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36" name="AutoShape 8"/>
          <p:cNvSpPr>
            <a:spLocks noChangeArrowheads="1"/>
          </p:cNvSpPr>
          <p:nvPr/>
        </p:nvSpPr>
        <p:spPr bwMode="auto">
          <a:xfrm>
            <a:off x="7651682" y="52927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37" name="AutoShape 9"/>
          <p:cNvSpPr>
            <a:spLocks noChangeArrowheads="1"/>
          </p:cNvSpPr>
          <p:nvPr/>
        </p:nvSpPr>
        <p:spPr bwMode="auto">
          <a:xfrm>
            <a:off x="7651682" y="55975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38" name="AutoShape 10"/>
          <p:cNvSpPr>
            <a:spLocks noChangeArrowheads="1"/>
          </p:cNvSpPr>
          <p:nvPr/>
        </p:nvSpPr>
        <p:spPr bwMode="auto">
          <a:xfrm>
            <a:off x="7651682" y="59023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39" name="AutoShape 11"/>
          <p:cNvSpPr>
            <a:spLocks noChangeArrowheads="1"/>
          </p:cNvSpPr>
          <p:nvPr/>
        </p:nvSpPr>
        <p:spPr bwMode="auto">
          <a:xfrm>
            <a:off x="7651682" y="62071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40" name="AutoShape 12"/>
          <p:cNvSpPr>
            <a:spLocks noChangeArrowheads="1"/>
          </p:cNvSpPr>
          <p:nvPr/>
        </p:nvSpPr>
        <p:spPr bwMode="auto">
          <a:xfrm>
            <a:off x="7651682" y="16351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41" name="AutoShape 13"/>
          <p:cNvSpPr>
            <a:spLocks noChangeArrowheads="1"/>
          </p:cNvSpPr>
          <p:nvPr/>
        </p:nvSpPr>
        <p:spPr bwMode="auto">
          <a:xfrm>
            <a:off x="7651682" y="19399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42" name="AutoShape 14"/>
          <p:cNvSpPr>
            <a:spLocks noChangeArrowheads="1"/>
          </p:cNvSpPr>
          <p:nvPr/>
        </p:nvSpPr>
        <p:spPr bwMode="auto">
          <a:xfrm>
            <a:off x="7651682" y="22447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43" name="AutoShape 15"/>
          <p:cNvSpPr>
            <a:spLocks noChangeArrowheads="1"/>
          </p:cNvSpPr>
          <p:nvPr/>
        </p:nvSpPr>
        <p:spPr bwMode="auto">
          <a:xfrm>
            <a:off x="7651682" y="25495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44" name="AutoShape 16"/>
          <p:cNvSpPr>
            <a:spLocks noChangeArrowheads="1"/>
          </p:cNvSpPr>
          <p:nvPr/>
        </p:nvSpPr>
        <p:spPr bwMode="auto">
          <a:xfrm>
            <a:off x="7651682" y="28543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45" name="AutoShape 17"/>
          <p:cNvSpPr>
            <a:spLocks noChangeArrowheads="1"/>
          </p:cNvSpPr>
          <p:nvPr/>
        </p:nvSpPr>
        <p:spPr bwMode="auto">
          <a:xfrm>
            <a:off x="7651682" y="31591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46" name="AutoShape 18"/>
          <p:cNvSpPr>
            <a:spLocks noChangeArrowheads="1"/>
          </p:cNvSpPr>
          <p:nvPr/>
        </p:nvSpPr>
        <p:spPr bwMode="auto">
          <a:xfrm>
            <a:off x="7651682" y="34639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47" name="AutoShape 19"/>
          <p:cNvSpPr>
            <a:spLocks noChangeArrowheads="1"/>
          </p:cNvSpPr>
          <p:nvPr/>
        </p:nvSpPr>
        <p:spPr bwMode="auto">
          <a:xfrm>
            <a:off x="7651682" y="37687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48" name="AutoShape 20"/>
          <p:cNvSpPr>
            <a:spLocks noChangeArrowheads="1"/>
          </p:cNvSpPr>
          <p:nvPr/>
        </p:nvSpPr>
        <p:spPr bwMode="auto">
          <a:xfrm>
            <a:off x="180000" y="1800000"/>
            <a:ext cx="9360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spAutoFit/>
          </a:bodyPr>
          <a:lstStyle/>
          <a:p>
            <a:pPr algn="ctr">
              <a:defRPr/>
            </a:pPr>
            <a:r>
              <a:rPr lang="fr-FR" sz="800" dirty="0" smtClean="0">
                <a:latin typeface="Calibri" panose="020F0502020204030204" pitchFamily="34" charset="0"/>
                <a:ea typeface="ＭＳ Ｐゴシック" charset="0"/>
                <a:cs typeface="Calibri" panose="020F0502020204030204" pitchFamily="34" charset="0"/>
              </a:rPr>
              <a:t>Attributs « fichier »</a:t>
            </a:r>
            <a:endParaRPr lang="fr-FR" sz="800" dirty="0">
              <a:latin typeface="Calibri" panose="020F0502020204030204" pitchFamily="34" charset="0"/>
              <a:ea typeface="ＭＳ Ｐゴシック" charset="0"/>
              <a:cs typeface="Calibri" panose="020F0502020204030204" pitchFamily="34" charset="0"/>
            </a:endParaRPr>
          </a:p>
        </p:txBody>
      </p:sp>
      <p:sp>
        <p:nvSpPr>
          <p:cNvPr id="252949" name="AutoShape 21"/>
          <p:cNvSpPr>
            <a:spLocks noChangeArrowheads="1"/>
          </p:cNvSpPr>
          <p:nvPr/>
        </p:nvSpPr>
        <p:spPr bwMode="auto">
          <a:xfrm>
            <a:off x="180000" y="1950369"/>
            <a:ext cx="9360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spAutoFit/>
          </a:bodyPr>
          <a:lstStyle/>
          <a:p>
            <a:pPr algn="ctr">
              <a:defRPr/>
            </a:pPr>
            <a:r>
              <a:rPr lang="fr-FR" sz="800" dirty="0" smtClean="0">
                <a:latin typeface="Calibri" panose="020F0502020204030204" pitchFamily="34" charset="0"/>
                <a:ea typeface="ＭＳ Ｐゴシック" charset="0"/>
                <a:cs typeface="Calibri" panose="020F0502020204030204" pitchFamily="34" charset="0"/>
              </a:rPr>
              <a:t>Numéro du block</a:t>
            </a:r>
            <a:endParaRPr lang="fr-FR" sz="800" dirty="0">
              <a:latin typeface="Calibri" panose="020F0502020204030204" pitchFamily="34" charset="0"/>
              <a:ea typeface="ＭＳ Ｐゴシック" charset="0"/>
              <a:cs typeface="Calibri" panose="020F0502020204030204" pitchFamily="34" charset="0"/>
            </a:endParaRPr>
          </a:p>
        </p:txBody>
      </p:sp>
      <p:sp>
        <p:nvSpPr>
          <p:cNvPr id="252956" name="Text Box 28"/>
          <p:cNvSpPr txBox="1">
            <a:spLocks noChangeArrowheads="1"/>
          </p:cNvSpPr>
          <p:nvPr/>
        </p:nvSpPr>
        <p:spPr bwMode="auto">
          <a:xfrm>
            <a:off x="216000" y="1374895"/>
            <a:ext cx="864000" cy="369332"/>
          </a:xfrm>
          <a:prstGeom prst="rect">
            <a:avLst/>
          </a:prstGeom>
          <a:noFill/>
          <a:ln>
            <a:noFill/>
          </a:ln>
          <a:effectLst/>
          <a:extLst/>
        </p:spPr>
        <p:txBody>
          <a:bodyPr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defRPr/>
            </a:pPr>
            <a:r>
              <a:rPr lang="fr-FR" altLang="fr-FR" sz="1200" dirty="0" smtClean="0">
                <a:latin typeface="Calibri" panose="020F0502020204030204" pitchFamily="34" charset="0"/>
                <a:cs typeface="Calibri" panose="020F0502020204030204" pitchFamily="34" charset="0"/>
              </a:rPr>
              <a:t>Information</a:t>
            </a:r>
            <a:r>
              <a:rPr lang="fr-FR" altLang="fr-FR" sz="1200" dirty="0">
                <a:latin typeface="Calibri" panose="020F0502020204030204" pitchFamily="34" charset="0"/>
                <a:cs typeface="Calibri" panose="020F0502020204030204" pitchFamily="34" charset="0"/>
              </a:rPr>
              <a:t> </a:t>
            </a:r>
            <a:r>
              <a:rPr lang="fr-FR" altLang="fr-FR" sz="1200" dirty="0" smtClean="0">
                <a:latin typeface="Calibri" panose="020F0502020204030204" pitchFamily="34" charset="0"/>
                <a:cs typeface="Calibri" panose="020F0502020204030204" pitchFamily="34" charset="0"/>
              </a:rPr>
              <a:t>« </a:t>
            </a:r>
            <a:r>
              <a:rPr lang="fr-FR" altLang="fr-FR" sz="1200" b="1" i="1" dirty="0" smtClean="0">
                <a:latin typeface="Calibri" panose="020F0502020204030204" pitchFamily="34" charset="0"/>
                <a:cs typeface="Calibri" panose="020F0502020204030204" pitchFamily="34" charset="0"/>
              </a:rPr>
              <a:t>i-</a:t>
            </a:r>
            <a:r>
              <a:rPr lang="fr-FR" altLang="fr-FR" sz="1200" b="1" i="1" dirty="0" err="1" smtClean="0">
                <a:latin typeface="Calibri" panose="020F0502020204030204" pitchFamily="34" charset="0"/>
                <a:cs typeface="Calibri" panose="020F0502020204030204" pitchFamily="34" charset="0"/>
              </a:rPr>
              <a:t>node</a:t>
            </a:r>
            <a:r>
              <a:rPr lang="fr-FR" altLang="fr-FR" sz="1200" dirty="0" smtClean="0">
                <a:latin typeface="Calibri" panose="020F0502020204030204" pitchFamily="34" charset="0"/>
                <a:cs typeface="Calibri" panose="020F0502020204030204" pitchFamily="34" charset="0"/>
              </a:rPr>
              <a:t> »</a:t>
            </a:r>
          </a:p>
        </p:txBody>
      </p:sp>
      <p:sp>
        <p:nvSpPr>
          <p:cNvPr id="115744" name="Text Box 30"/>
          <p:cNvSpPr txBox="1">
            <a:spLocks noChangeArrowheads="1"/>
          </p:cNvSpPr>
          <p:nvPr/>
        </p:nvSpPr>
        <p:spPr bwMode="auto">
          <a:xfrm>
            <a:off x="6577440" y="5233056"/>
            <a:ext cx="100800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1000" dirty="0" smtClean="0">
                <a:latin typeface="Calibri" panose="020F0502020204030204" pitchFamily="34" charset="0"/>
                <a:cs typeface="Calibri" panose="020F0502020204030204" pitchFamily="34" charset="0"/>
              </a:rPr>
              <a:t>Contenu « </a:t>
            </a:r>
            <a:r>
              <a:rPr lang="fr-FR" altLang="fr-FR" sz="1000" b="1" i="1" dirty="0" smtClean="0">
                <a:latin typeface="Calibri" panose="020F0502020204030204" pitchFamily="34" charset="0"/>
                <a:cs typeface="Calibri" panose="020F0502020204030204" pitchFamily="34" charset="0"/>
              </a:rPr>
              <a:t>Fichier</a:t>
            </a:r>
            <a:r>
              <a:rPr lang="fr-FR" altLang="fr-FR" sz="1000" dirty="0" smtClean="0">
                <a:latin typeface="Calibri" panose="020F0502020204030204" pitchFamily="34" charset="0"/>
                <a:cs typeface="Calibri" panose="020F0502020204030204" pitchFamily="34" charset="0"/>
              </a:rPr>
              <a:t> »</a:t>
            </a:r>
            <a:endParaRPr lang="fr-FR" altLang="fr-FR" sz="1000" dirty="0">
              <a:latin typeface="Calibri" panose="020F0502020204030204" pitchFamily="34" charset="0"/>
              <a:cs typeface="Calibri" panose="020F0502020204030204" pitchFamily="34" charset="0"/>
            </a:endParaRPr>
          </a:p>
        </p:txBody>
      </p:sp>
      <p:cxnSp>
        <p:nvCxnSpPr>
          <p:cNvPr id="115749" name="AutoShape 45"/>
          <p:cNvCxnSpPr>
            <a:cxnSpLocks noChangeShapeType="1"/>
            <a:stCxn id="252943" idx="1"/>
            <a:endCxn id="252982" idx="3"/>
          </p:cNvCxnSpPr>
          <p:nvPr/>
        </p:nvCxnSpPr>
        <p:spPr bwMode="auto">
          <a:xfrm flipH="1">
            <a:off x="3078000" y="2684463"/>
            <a:ext cx="4573682" cy="617093"/>
          </a:xfrm>
          <a:prstGeom prst="straightConnector1">
            <a:avLst/>
          </a:prstGeom>
          <a:noFill/>
          <a:ln w="3175">
            <a:solidFill>
              <a:srgbClr val="891401"/>
            </a:solidFill>
            <a:prstDash val="sysDot"/>
            <a:round/>
            <a:headEnd type="triangle"/>
            <a:tailEnd type="none" w="med" len="med"/>
          </a:ln>
          <a:extLst>
            <a:ext uri="{909E8E84-426E-40dd-AFC4-6F175D3DCCD1}">
              <a14:hiddenFill xmlns:a14="http://schemas.microsoft.com/office/drawing/2010/main">
                <a:noFill/>
              </a14:hiddenFill>
            </a:ext>
          </a:extLst>
        </p:spPr>
      </p:cxnSp>
      <p:cxnSp>
        <p:nvCxnSpPr>
          <p:cNvPr id="115750" name="AutoShape 46"/>
          <p:cNvCxnSpPr>
            <a:cxnSpLocks noChangeShapeType="1"/>
            <a:stCxn id="85" idx="3"/>
            <a:endCxn id="103" idx="1"/>
          </p:cNvCxnSpPr>
          <p:nvPr/>
        </p:nvCxnSpPr>
        <p:spPr bwMode="auto">
          <a:xfrm>
            <a:off x="1116000" y="3688325"/>
            <a:ext cx="863711" cy="1675"/>
          </a:xfrm>
          <a:prstGeom prst="straightConnector1">
            <a:avLst/>
          </a:prstGeom>
          <a:noFill/>
          <a:ln w="3175">
            <a:solidFill>
              <a:srgbClr val="891401"/>
            </a:solidFill>
            <a:prstDash val="sysDot"/>
            <a:round/>
            <a:headEnd/>
            <a:tailEnd type="triangle" w="med" len="med"/>
          </a:ln>
          <a:extLst>
            <a:ext uri="{909E8E84-426E-40dd-AFC4-6F175D3DCCD1}">
              <a14:hiddenFill xmlns:a14="http://schemas.microsoft.com/office/drawing/2010/main">
                <a:noFill/>
              </a14:hiddenFill>
            </a:ext>
          </a:extLst>
        </p:spPr>
      </p:cxnSp>
      <p:sp>
        <p:nvSpPr>
          <p:cNvPr id="115757" name="AutoShape 53"/>
          <p:cNvSpPr>
            <a:spLocks/>
          </p:cNvSpPr>
          <p:nvPr/>
        </p:nvSpPr>
        <p:spPr bwMode="auto">
          <a:xfrm flipH="1">
            <a:off x="7589208" y="4700587"/>
            <a:ext cx="90488" cy="269875"/>
          </a:xfrm>
          <a:prstGeom prst="rightBrace">
            <a:avLst>
              <a:gd name="adj1" fmla="val 24854"/>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endParaRPr lang="fr-FR" altLang="fr-FR" dirty="0">
              <a:latin typeface="Calibri" panose="020F0502020204030204" pitchFamily="34" charset="0"/>
              <a:cs typeface="Calibri" panose="020F0502020204030204" pitchFamily="34" charset="0"/>
            </a:endParaRPr>
          </a:p>
        </p:txBody>
      </p:sp>
      <p:sp>
        <p:nvSpPr>
          <p:cNvPr id="252982" name="AutoShape 54"/>
          <p:cNvSpPr>
            <a:spLocks noChangeArrowheads="1"/>
          </p:cNvSpPr>
          <p:nvPr/>
        </p:nvSpPr>
        <p:spPr bwMode="auto">
          <a:xfrm>
            <a:off x="2142000" y="3240000"/>
            <a:ext cx="9360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spAutoFit/>
          </a:bodyPr>
          <a:lstStyle/>
          <a:p>
            <a:pPr algn="ctr">
              <a:defRPr/>
            </a:pPr>
            <a:r>
              <a:rPr lang="fr-FR" sz="800" dirty="0" smtClean="0">
                <a:latin typeface="Calibri" panose="020F0502020204030204" pitchFamily="34" charset="0"/>
                <a:ea typeface="ＭＳ Ｐゴシック" charset="0"/>
                <a:cs typeface="Calibri" panose="020F0502020204030204" pitchFamily="34" charset="0"/>
              </a:rPr>
              <a:t>Numéro du block</a:t>
            </a:r>
            <a:endParaRPr lang="fr-FR" sz="800" dirty="0">
              <a:latin typeface="Calibri" panose="020F0502020204030204" pitchFamily="34" charset="0"/>
              <a:ea typeface="ＭＳ Ｐゴシック" charset="0"/>
              <a:cs typeface="Calibri" panose="020F0502020204030204" pitchFamily="34" charset="0"/>
            </a:endParaRPr>
          </a:p>
        </p:txBody>
      </p:sp>
      <p:sp>
        <p:nvSpPr>
          <p:cNvPr id="252987" name="AutoShape 59"/>
          <p:cNvSpPr>
            <a:spLocks noChangeArrowheads="1"/>
          </p:cNvSpPr>
          <p:nvPr/>
        </p:nvSpPr>
        <p:spPr bwMode="auto">
          <a:xfrm>
            <a:off x="2142000" y="3960000"/>
            <a:ext cx="936000" cy="1224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a:defRPr/>
            </a:pPr>
            <a:r>
              <a:rPr lang="fr-FR" sz="800">
                <a:latin typeface="Calibri" panose="020F0502020204030204" pitchFamily="34" charset="0"/>
                <a:ea typeface="ＭＳ Ｐゴシック" charset="0"/>
                <a:cs typeface="Calibri" panose="020F0502020204030204" pitchFamily="34" charset="0"/>
              </a:rPr>
              <a:t>Numéro du block</a:t>
            </a:r>
            <a:endParaRPr lang="fr-FR" sz="800" dirty="0">
              <a:latin typeface="Calibri" panose="020F0502020204030204" pitchFamily="34" charset="0"/>
              <a:ea typeface="ＭＳ Ｐゴシック" charset="0"/>
              <a:cs typeface="Calibri" panose="020F0502020204030204" pitchFamily="34" charset="0"/>
            </a:endParaRPr>
          </a:p>
        </p:txBody>
      </p:sp>
      <p:sp>
        <p:nvSpPr>
          <p:cNvPr id="25" name="Rectangle 24"/>
          <p:cNvSpPr/>
          <p:nvPr/>
        </p:nvSpPr>
        <p:spPr bwMode="auto">
          <a:xfrm>
            <a:off x="2124000" y="3222000"/>
            <a:ext cx="972000" cy="900000"/>
          </a:xfrm>
          <a:prstGeom prst="rect">
            <a:avLst/>
          </a:prstGeom>
          <a:no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03" name="AutoShape 36"/>
          <p:cNvSpPr>
            <a:spLocks/>
          </p:cNvSpPr>
          <p:nvPr/>
        </p:nvSpPr>
        <p:spPr bwMode="auto">
          <a:xfrm>
            <a:off x="1979711" y="3240000"/>
            <a:ext cx="90000" cy="900000"/>
          </a:xfrm>
          <a:prstGeom prst="leftBrace">
            <a:avLst>
              <a:gd name="adj1" fmla="val 99415"/>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endParaRPr lang="fr-FR" altLang="fr-FR" dirty="0">
              <a:latin typeface="Calibri" panose="020F0502020204030204" pitchFamily="34" charset="0"/>
              <a:cs typeface="Calibri" panose="020F0502020204030204" pitchFamily="34" charset="0"/>
            </a:endParaRPr>
          </a:p>
        </p:txBody>
      </p:sp>
      <p:sp>
        <p:nvSpPr>
          <p:cNvPr id="107" name="Line 72"/>
          <p:cNvSpPr>
            <a:spLocks noChangeShapeType="1"/>
          </p:cNvSpPr>
          <p:nvPr/>
        </p:nvSpPr>
        <p:spPr bwMode="auto">
          <a:xfrm>
            <a:off x="2603469" y="3384128"/>
            <a:ext cx="2" cy="55967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fr-FR" dirty="0">
              <a:latin typeface="Calibri" panose="020F0502020204030204" pitchFamily="34" charset="0"/>
              <a:cs typeface="Calibri" panose="020F0502020204030204" pitchFamily="34" charset="0"/>
            </a:endParaRPr>
          </a:p>
        </p:txBody>
      </p:sp>
      <p:sp>
        <p:nvSpPr>
          <p:cNvPr id="69" name="AutoShape 21"/>
          <p:cNvSpPr>
            <a:spLocks noChangeArrowheads="1"/>
          </p:cNvSpPr>
          <p:nvPr/>
        </p:nvSpPr>
        <p:spPr bwMode="auto">
          <a:xfrm>
            <a:off x="180000" y="2102769"/>
            <a:ext cx="9360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spAutoFit/>
          </a:bodyPr>
          <a:lstStyle/>
          <a:p>
            <a:pPr algn="ctr">
              <a:defRPr/>
            </a:pPr>
            <a:r>
              <a:rPr lang="fr-FR" sz="800" dirty="0" smtClean="0">
                <a:latin typeface="Calibri" panose="020F0502020204030204" pitchFamily="34" charset="0"/>
                <a:ea typeface="ＭＳ Ｐゴシック" charset="0"/>
                <a:cs typeface="Calibri" panose="020F0502020204030204" pitchFamily="34" charset="0"/>
              </a:rPr>
              <a:t>,,,</a:t>
            </a:r>
            <a:endParaRPr lang="fr-FR" sz="800" dirty="0">
              <a:latin typeface="Calibri" panose="020F0502020204030204" pitchFamily="34" charset="0"/>
              <a:ea typeface="ＭＳ Ｐゴシック" charset="0"/>
              <a:cs typeface="Calibri" panose="020F0502020204030204" pitchFamily="34" charset="0"/>
            </a:endParaRPr>
          </a:p>
        </p:txBody>
      </p:sp>
      <p:sp>
        <p:nvSpPr>
          <p:cNvPr id="71" name="AutoShape 21"/>
          <p:cNvSpPr>
            <a:spLocks noChangeArrowheads="1"/>
          </p:cNvSpPr>
          <p:nvPr/>
        </p:nvSpPr>
        <p:spPr bwMode="auto">
          <a:xfrm>
            <a:off x="180000" y="2255169"/>
            <a:ext cx="9360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spAutoFit/>
          </a:bodyPr>
          <a:lstStyle/>
          <a:p>
            <a:pPr algn="ctr">
              <a:defRPr/>
            </a:pPr>
            <a:r>
              <a:rPr lang="fr-FR" sz="800" dirty="0" smtClean="0">
                <a:latin typeface="Calibri" panose="020F0502020204030204" pitchFamily="34" charset="0"/>
                <a:ea typeface="ＭＳ Ｐゴシック" charset="0"/>
                <a:cs typeface="Calibri" panose="020F0502020204030204" pitchFamily="34" charset="0"/>
              </a:rPr>
              <a:t>,,,</a:t>
            </a:r>
            <a:endParaRPr lang="fr-FR" sz="800" dirty="0">
              <a:latin typeface="Calibri" panose="020F0502020204030204" pitchFamily="34" charset="0"/>
              <a:ea typeface="ＭＳ Ｐゴシック" charset="0"/>
              <a:cs typeface="Calibri" panose="020F0502020204030204" pitchFamily="34" charset="0"/>
            </a:endParaRPr>
          </a:p>
        </p:txBody>
      </p:sp>
      <p:sp>
        <p:nvSpPr>
          <p:cNvPr id="72" name="AutoShape 21"/>
          <p:cNvSpPr>
            <a:spLocks noChangeArrowheads="1"/>
          </p:cNvSpPr>
          <p:nvPr/>
        </p:nvSpPr>
        <p:spPr bwMode="auto">
          <a:xfrm>
            <a:off x="180000" y="2407569"/>
            <a:ext cx="9360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spAutoFit/>
          </a:bodyPr>
          <a:lstStyle/>
          <a:p>
            <a:pPr algn="ctr">
              <a:defRPr/>
            </a:pPr>
            <a:r>
              <a:rPr lang="fr-FR" sz="800" dirty="0" smtClean="0">
                <a:latin typeface="Calibri" panose="020F0502020204030204" pitchFamily="34" charset="0"/>
                <a:ea typeface="ＭＳ Ｐゴシック" charset="0"/>
                <a:cs typeface="Calibri" panose="020F0502020204030204" pitchFamily="34" charset="0"/>
              </a:rPr>
              <a:t>,,,</a:t>
            </a:r>
            <a:endParaRPr lang="fr-FR" sz="800" dirty="0">
              <a:latin typeface="Calibri" panose="020F0502020204030204" pitchFamily="34" charset="0"/>
              <a:ea typeface="ＭＳ Ｐゴシック" charset="0"/>
              <a:cs typeface="Calibri" panose="020F0502020204030204" pitchFamily="34" charset="0"/>
            </a:endParaRPr>
          </a:p>
        </p:txBody>
      </p:sp>
      <p:sp>
        <p:nvSpPr>
          <p:cNvPr id="73" name="AutoShape 21"/>
          <p:cNvSpPr>
            <a:spLocks noChangeArrowheads="1"/>
          </p:cNvSpPr>
          <p:nvPr/>
        </p:nvSpPr>
        <p:spPr bwMode="auto">
          <a:xfrm>
            <a:off x="180000" y="2559969"/>
            <a:ext cx="9360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spAutoFit/>
          </a:bodyPr>
          <a:lstStyle/>
          <a:p>
            <a:pPr algn="ctr">
              <a:defRPr/>
            </a:pPr>
            <a:r>
              <a:rPr lang="fr-FR" sz="800" dirty="0" smtClean="0">
                <a:latin typeface="Calibri" panose="020F0502020204030204" pitchFamily="34" charset="0"/>
                <a:ea typeface="ＭＳ Ｐゴシック" charset="0"/>
                <a:cs typeface="Calibri" panose="020F0502020204030204" pitchFamily="34" charset="0"/>
              </a:rPr>
              <a:t>,,,</a:t>
            </a:r>
            <a:endParaRPr lang="fr-FR" sz="800" dirty="0">
              <a:latin typeface="Calibri" panose="020F0502020204030204" pitchFamily="34" charset="0"/>
              <a:ea typeface="ＭＳ Ｐゴシック" charset="0"/>
              <a:cs typeface="Calibri" panose="020F0502020204030204" pitchFamily="34" charset="0"/>
            </a:endParaRPr>
          </a:p>
        </p:txBody>
      </p:sp>
      <p:sp>
        <p:nvSpPr>
          <p:cNvPr id="75" name="AutoShape 21"/>
          <p:cNvSpPr>
            <a:spLocks noChangeArrowheads="1"/>
          </p:cNvSpPr>
          <p:nvPr/>
        </p:nvSpPr>
        <p:spPr bwMode="auto">
          <a:xfrm>
            <a:off x="180000" y="2712369"/>
            <a:ext cx="9360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spAutoFit/>
          </a:bodyPr>
          <a:lstStyle/>
          <a:p>
            <a:pPr algn="ctr">
              <a:defRPr/>
            </a:pPr>
            <a:r>
              <a:rPr lang="fr-FR" sz="800" dirty="0" smtClean="0">
                <a:latin typeface="Calibri" panose="020F0502020204030204" pitchFamily="34" charset="0"/>
                <a:ea typeface="ＭＳ Ｐゴシック" charset="0"/>
                <a:cs typeface="Calibri" panose="020F0502020204030204" pitchFamily="34" charset="0"/>
              </a:rPr>
              <a:t>,,,</a:t>
            </a:r>
            <a:endParaRPr lang="fr-FR" sz="800" dirty="0">
              <a:latin typeface="Calibri" panose="020F0502020204030204" pitchFamily="34" charset="0"/>
              <a:ea typeface="ＭＳ Ｐゴシック" charset="0"/>
              <a:cs typeface="Calibri" panose="020F0502020204030204" pitchFamily="34" charset="0"/>
            </a:endParaRPr>
          </a:p>
        </p:txBody>
      </p:sp>
      <p:sp>
        <p:nvSpPr>
          <p:cNvPr id="76" name="AutoShape 21"/>
          <p:cNvSpPr>
            <a:spLocks noChangeArrowheads="1"/>
          </p:cNvSpPr>
          <p:nvPr/>
        </p:nvSpPr>
        <p:spPr bwMode="auto">
          <a:xfrm>
            <a:off x="180000" y="2864769"/>
            <a:ext cx="9360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spAutoFit/>
          </a:bodyPr>
          <a:lstStyle/>
          <a:p>
            <a:pPr algn="ctr">
              <a:defRPr/>
            </a:pPr>
            <a:r>
              <a:rPr lang="fr-FR" sz="800" dirty="0" smtClean="0">
                <a:latin typeface="Calibri" panose="020F0502020204030204" pitchFamily="34" charset="0"/>
                <a:ea typeface="ＭＳ Ｐゴシック" charset="0"/>
                <a:cs typeface="Calibri" panose="020F0502020204030204" pitchFamily="34" charset="0"/>
              </a:rPr>
              <a:t>,,,</a:t>
            </a:r>
            <a:endParaRPr lang="fr-FR" sz="800" dirty="0">
              <a:latin typeface="Calibri" panose="020F0502020204030204" pitchFamily="34" charset="0"/>
              <a:ea typeface="ＭＳ Ｐゴシック" charset="0"/>
              <a:cs typeface="Calibri" panose="020F0502020204030204" pitchFamily="34" charset="0"/>
            </a:endParaRPr>
          </a:p>
        </p:txBody>
      </p:sp>
      <p:sp>
        <p:nvSpPr>
          <p:cNvPr id="77" name="AutoShape 21"/>
          <p:cNvSpPr>
            <a:spLocks noChangeArrowheads="1"/>
          </p:cNvSpPr>
          <p:nvPr/>
        </p:nvSpPr>
        <p:spPr bwMode="auto">
          <a:xfrm>
            <a:off x="180000" y="3017169"/>
            <a:ext cx="9360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spAutoFit/>
          </a:bodyPr>
          <a:lstStyle/>
          <a:p>
            <a:pPr algn="ctr">
              <a:defRPr/>
            </a:pPr>
            <a:r>
              <a:rPr lang="fr-FR" sz="800" dirty="0" smtClean="0">
                <a:latin typeface="Calibri" panose="020F0502020204030204" pitchFamily="34" charset="0"/>
                <a:ea typeface="ＭＳ Ｐゴシック" charset="0"/>
                <a:cs typeface="Calibri" panose="020F0502020204030204" pitchFamily="34" charset="0"/>
              </a:rPr>
              <a:t>,,,</a:t>
            </a:r>
            <a:endParaRPr lang="fr-FR" sz="800" dirty="0">
              <a:latin typeface="Calibri" panose="020F0502020204030204" pitchFamily="34" charset="0"/>
              <a:ea typeface="ＭＳ Ｐゴシック" charset="0"/>
              <a:cs typeface="Calibri" panose="020F0502020204030204" pitchFamily="34" charset="0"/>
            </a:endParaRPr>
          </a:p>
        </p:txBody>
      </p:sp>
      <p:sp>
        <p:nvSpPr>
          <p:cNvPr id="81" name="AutoShape 21"/>
          <p:cNvSpPr>
            <a:spLocks noChangeArrowheads="1"/>
          </p:cNvSpPr>
          <p:nvPr/>
        </p:nvSpPr>
        <p:spPr bwMode="auto">
          <a:xfrm>
            <a:off x="180000" y="3169569"/>
            <a:ext cx="9360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spAutoFit/>
          </a:bodyPr>
          <a:lstStyle/>
          <a:p>
            <a:pPr algn="ctr">
              <a:defRPr/>
            </a:pPr>
            <a:r>
              <a:rPr lang="fr-FR" sz="800" dirty="0" smtClean="0">
                <a:latin typeface="Calibri" panose="020F0502020204030204" pitchFamily="34" charset="0"/>
                <a:ea typeface="ＭＳ Ｐゴシック" charset="0"/>
                <a:cs typeface="Calibri" panose="020F0502020204030204" pitchFamily="34" charset="0"/>
              </a:rPr>
              <a:t>,,,</a:t>
            </a:r>
            <a:endParaRPr lang="fr-FR" sz="800" dirty="0">
              <a:latin typeface="Calibri" panose="020F0502020204030204" pitchFamily="34" charset="0"/>
              <a:ea typeface="ＭＳ Ｐゴシック" charset="0"/>
              <a:cs typeface="Calibri" panose="020F0502020204030204" pitchFamily="34" charset="0"/>
            </a:endParaRPr>
          </a:p>
        </p:txBody>
      </p:sp>
      <p:sp>
        <p:nvSpPr>
          <p:cNvPr id="82" name="AutoShape 21"/>
          <p:cNvSpPr>
            <a:spLocks noChangeArrowheads="1"/>
          </p:cNvSpPr>
          <p:nvPr/>
        </p:nvSpPr>
        <p:spPr bwMode="auto">
          <a:xfrm>
            <a:off x="180000" y="3321969"/>
            <a:ext cx="9360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spAutoFit/>
          </a:bodyPr>
          <a:lstStyle/>
          <a:p>
            <a:pPr algn="ctr">
              <a:defRPr/>
            </a:pPr>
            <a:r>
              <a:rPr lang="fr-FR" sz="800" dirty="0" smtClean="0">
                <a:latin typeface="Calibri" panose="020F0502020204030204" pitchFamily="34" charset="0"/>
                <a:ea typeface="ＭＳ Ｐゴシック" charset="0"/>
                <a:cs typeface="Calibri" panose="020F0502020204030204" pitchFamily="34" charset="0"/>
              </a:rPr>
              <a:t>,,,</a:t>
            </a:r>
            <a:endParaRPr lang="fr-FR" sz="800" dirty="0">
              <a:latin typeface="Calibri" panose="020F0502020204030204" pitchFamily="34" charset="0"/>
              <a:ea typeface="ＭＳ Ｐゴシック" charset="0"/>
              <a:cs typeface="Calibri" panose="020F0502020204030204" pitchFamily="34" charset="0"/>
            </a:endParaRPr>
          </a:p>
        </p:txBody>
      </p:sp>
      <p:sp>
        <p:nvSpPr>
          <p:cNvPr id="83" name="AutoShape 21"/>
          <p:cNvSpPr>
            <a:spLocks noChangeArrowheads="1"/>
          </p:cNvSpPr>
          <p:nvPr/>
        </p:nvSpPr>
        <p:spPr bwMode="auto">
          <a:xfrm>
            <a:off x="180000" y="3474369"/>
            <a:ext cx="9360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spAutoFit/>
          </a:bodyPr>
          <a:lstStyle/>
          <a:p>
            <a:pPr algn="ctr">
              <a:defRPr/>
            </a:pPr>
            <a:r>
              <a:rPr lang="fr-FR" sz="800" dirty="0" smtClean="0">
                <a:latin typeface="Calibri" panose="020F0502020204030204" pitchFamily="34" charset="0"/>
                <a:ea typeface="ＭＳ Ｐゴシック" charset="0"/>
                <a:cs typeface="Calibri" panose="020F0502020204030204" pitchFamily="34" charset="0"/>
              </a:rPr>
              <a:t>Numéro du block</a:t>
            </a:r>
            <a:endParaRPr lang="fr-FR" sz="800" dirty="0">
              <a:latin typeface="Calibri" panose="020F0502020204030204" pitchFamily="34" charset="0"/>
              <a:ea typeface="ＭＳ Ｐゴシック" charset="0"/>
              <a:cs typeface="Calibri" panose="020F0502020204030204" pitchFamily="34" charset="0"/>
            </a:endParaRPr>
          </a:p>
        </p:txBody>
      </p:sp>
      <p:sp>
        <p:nvSpPr>
          <p:cNvPr id="85" name="AutoShape 21"/>
          <p:cNvSpPr>
            <a:spLocks noChangeArrowheads="1"/>
          </p:cNvSpPr>
          <p:nvPr/>
        </p:nvSpPr>
        <p:spPr bwMode="auto">
          <a:xfrm>
            <a:off x="180000" y="3626769"/>
            <a:ext cx="9360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spAutoFit/>
          </a:bodyPr>
          <a:lstStyle/>
          <a:p>
            <a:pPr algn="ctr">
              <a:defRPr/>
            </a:pPr>
            <a:r>
              <a:rPr lang="fr-FR" sz="800" dirty="0" smtClean="0">
                <a:latin typeface="Calibri" panose="020F0502020204030204" pitchFamily="34" charset="0"/>
                <a:ea typeface="ＭＳ Ｐゴシック" charset="0"/>
                <a:cs typeface="Calibri" panose="020F0502020204030204" pitchFamily="34" charset="0"/>
              </a:rPr>
              <a:t>Simple niveau d’index</a:t>
            </a:r>
            <a:endParaRPr lang="fr-FR" sz="800" dirty="0">
              <a:latin typeface="Calibri" panose="020F0502020204030204" pitchFamily="34" charset="0"/>
              <a:ea typeface="ＭＳ Ｐゴシック" charset="0"/>
              <a:cs typeface="Calibri" panose="020F0502020204030204" pitchFamily="34" charset="0"/>
            </a:endParaRPr>
          </a:p>
        </p:txBody>
      </p:sp>
      <p:sp>
        <p:nvSpPr>
          <p:cNvPr id="86" name="AutoShape 21"/>
          <p:cNvSpPr>
            <a:spLocks noChangeArrowheads="1"/>
          </p:cNvSpPr>
          <p:nvPr/>
        </p:nvSpPr>
        <p:spPr bwMode="auto">
          <a:xfrm>
            <a:off x="180000" y="3779169"/>
            <a:ext cx="9360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spAutoFit/>
          </a:bodyPr>
          <a:lstStyle/>
          <a:p>
            <a:pPr algn="ctr">
              <a:defRPr/>
            </a:pPr>
            <a:r>
              <a:rPr lang="fr-FR" sz="800" dirty="0" smtClean="0">
                <a:latin typeface="Calibri" panose="020F0502020204030204" pitchFamily="34" charset="0"/>
                <a:ea typeface="ＭＳ Ｐゴシック" charset="0"/>
                <a:cs typeface="Calibri" panose="020F0502020204030204" pitchFamily="34" charset="0"/>
              </a:rPr>
              <a:t>Double niveau d’index</a:t>
            </a:r>
            <a:endParaRPr lang="fr-FR" sz="800" dirty="0">
              <a:latin typeface="Calibri" panose="020F0502020204030204" pitchFamily="34" charset="0"/>
              <a:ea typeface="ＭＳ Ｐゴシック" charset="0"/>
              <a:cs typeface="Calibri" panose="020F0502020204030204" pitchFamily="34" charset="0"/>
            </a:endParaRPr>
          </a:p>
        </p:txBody>
      </p:sp>
      <p:sp>
        <p:nvSpPr>
          <p:cNvPr id="88" name="AutoShape 21"/>
          <p:cNvSpPr>
            <a:spLocks noChangeArrowheads="1"/>
          </p:cNvSpPr>
          <p:nvPr/>
        </p:nvSpPr>
        <p:spPr bwMode="auto">
          <a:xfrm>
            <a:off x="180000" y="3931569"/>
            <a:ext cx="9360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spAutoFit/>
          </a:bodyPr>
          <a:lstStyle/>
          <a:p>
            <a:pPr algn="ctr">
              <a:defRPr/>
            </a:pPr>
            <a:r>
              <a:rPr lang="fr-FR" sz="800" dirty="0" smtClean="0">
                <a:latin typeface="Calibri" panose="020F0502020204030204" pitchFamily="34" charset="0"/>
                <a:ea typeface="ＭＳ Ｐゴシック" charset="0"/>
                <a:cs typeface="Calibri" panose="020F0502020204030204" pitchFamily="34" charset="0"/>
              </a:rPr>
              <a:t>Triple niveau d’index</a:t>
            </a:r>
            <a:endParaRPr lang="fr-FR" sz="800" dirty="0">
              <a:latin typeface="Calibri" panose="020F0502020204030204" pitchFamily="34" charset="0"/>
              <a:ea typeface="ＭＳ Ｐゴシック" charset="0"/>
              <a:cs typeface="Calibri" panose="020F0502020204030204" pitchFamily="34" charset="0"/>
            </a:endParaRPr>
          </a:p>
        </p:txBody>
      </p:sp>
      <p:sp>
        <p:nvSpPr>
          <p:cNvPr id="89" name="AutoShape 54"/>
          <p:cNvSpPr>
            <a:spLocks noChangeArrowheads="1"/>
          </p:cNvSpPr>
          <p:nvPr/>
        </p:nvSpPr>
        <p:spPr bwMode="auto">
          <a:xfrm>
            <a:off x="2141525" y="4248000"/>
            <a:ext cx="9360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spAutoFit/>
          </a:bodyPr>
          <a:lstStyle/>
          <a:p>
            <a:pPr algn="ctr">
              <a:defRPr/>
            </a:pPr>
            <a:r>
              <a:rPr lang="fr-FR" sz="800" dirty="0" smtClean="0">
                <a:latin typeface="Calibri" panose="020F0502020204030204" pitchFamily="34" charset="0"/>
                <a:ea typeface="ＭＳ Ｐゴシック" charset="0"/>
                <a:cs typeface="Calibri" panose="020F0502020204030204" pitchFamily="34" charset="0"/>
              </a:rPr>
              <a:t>Simple niveau d’index</a:t>
            </a:r>
            <a:endParaRPr lang="fr-FR" sz="800" dirty="0">
              <a:latin typeface="Calibri" panose="020F0502020204030204" pitchFamily="34" charset="0"/>
              <a:ea typeface="ＭＳ Ｐゴシック" charset="0"/>
              <a:cs typeface="Calibri" panose="020F0502020204030204" pitchFamily="34" charset="0"/>
            </a:endParaRPr>
          </a:p>
        </p:txBody>
      </p:sp>
      <p:sp>
        <p:nvSpPr>
          <p:cNvPr id="91" name="AutoShape 59"/>
          <p:cNvSpPr>
            <a:spLocks noChangeArrowheads="1"/>
          </p:cNvSpPr>
          <p:nvPr/>
        </p:nvSpPr>
        <p:spPr bwMode="auto">
          <a:xfrm>
            <a:off x="2141525" y="4968000"/>
            <a:ext cx="936000" cy="1224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a:defRPr/>
            </a:pPr>
            <a:r>
              <a:rPr lang="fr-FR" sz="800" dirty="0" smtClean="0">
                <a:latin typeface="Calibri" panose="020F0502020204030204" pitchFamily="34" charset="0"/>
                <a:ea typeface="ＭＳ Ｐゴシック" charset="0"/>
                <a:cs typeface="Calibri" panose="020F0502020204030204" pitchFamily="34" charset="0"/>
              </a:rPr>
              <a:t>Simple niveau d’index</a:t>
            </a:r>
            <a:endParaRPr lang="fr-FR" sz="800" dirty="0">
              <a:latin typeface="Calibri" panose="020F0502020204030204" pitchFamily="34" charset="0"/>
              <a:ea typeface="ＭＳ Ｐゴシック" charset="0"/>
              <a:cs typeface="Calibri" panose="020F0502020204030204" pitchFamily="34" charset="0"/>
            </a:endParaRPr>
          </a:p>
        </p:txBody>
      </p:sp>
      <p:sp>
        <p:nvSpPr>
          <p:cNvPr id="92" name="Rectangle 91"/>
          <p:cNvSpPr/>
          <p:nvPr/>
        </p:nvSpPr>
        <p:spPr bwMode="auto">
          <a:xfrm>
            <a:off x="2124000" y="4230000"/>
            <a:ext cx="972000" cy="900000"/>
          </a:xfrm>
          <a:prstGeom prst="rect">
            <a:avLst/>
          </a:prstGeom>
          <a:no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93" name="AutoShape 36"/>
          <p:cNvSpPr>
            <a:spLocks/>
          </p:cNvSpPr>
          <p:nvPr/>
        </p:nvSpPr>
        <p:spPr bwMode="auto">
          <a:xfrm>
            <a:off x="1985766" y="4233699"/>
            <a:ext cx="90000" cy="900000"/>
          </a:xfrm>
          <a:prstGeom prst="leftBrace">
            <a:avLst>
              <a:gd name="adj1" fmla="val 99415"/>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endParaRPr lang="fr-FR" altLang="fr-FR" dirty="0">
              <a:latin typeface="Calibri" panose="020F0502020204030204" pitchFamily="34" charset="0"/>
              <a:cs typeface="Calibri" panose="020F0502020204030204" pitchFamily="34" charset="0"/>
            </a:endParaRPr>
          </a:p>
        </p:txBody>
      </p:sp>
      <p:sp>
        <p:nvSpPr>
          <p:cNvPr id="94" name="Line 72"/>
          <p:cNvSpPr>
            <a:spLocks noChangeShapeType="1"/>
          </p:cNvSpPr>
          <p:nvPr/>
        </p:nvSpPr>
        <p:spPr bwMode="auto">
          <a:xfrm>
            <a:off x="2609524" y="4386850"/>
            <a:ext cx="2" cy="55967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fr-FR" dirty="0">
              <a:latin typeface="Calibri" panose="020F0502020204030204" pitchFamily="34" charset="0"/>
              <a:cs typeface="Calibri" panose="020F0502020204030204" pitchFamily="34" charset="0"/>
            </a:endParaRPr>
          </a:p>
        </p:txBody>
      </p:sp>
      <p:sp>
        <p:nvSpPr>
          <p:cNvPr id="95" name="AutoShape 54"/>
          <p:cNvSpPr>
            <a:spLocks noChangeArrowheads="1"/>
          </p:cNvSpPr>
          <p:nvPr/>
        </p:nvSpPr>
        <p:spPr bwMode="auto">
          <a:xfrm>
            <a:off x="4914000" y="5328000"/>
            <a:ext cx="9360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spAutoFit/>
          </a:bodyPr>
          <a:lstStyle/>
          <a:p>
            <a:pPr algn="ctr">
              <a:defRPr/>
            </a:pPr>
            <a:r>
              <a:rPr lang="fr-FR" sz="800" dirty="0" smtClean="0">
                <a:latin typeface="Calibri" panose="020F0502020204030204" pitchFamily="34" charset="0"/>
                <a:ea typeface="ＭＳ Ｐゴシック" charset="0"/>
                <a:cs typeface="Calibri" panose="020F0502020204030204" pitchFamily="34" charset="0"/>
              </a:rPr>
              <a:t>Numéro du block</a:t>
            </a:r>
            <a:endParaRPr lang="fr-FR" sz="800" dirty="0">
              <a:latin typeface="Calibri" panose="020F0502020204030204" pitchFamily="34" charset="0"/>
              <a:ea typeface="ＭＳ Ｐゴシック" charset="0"/>
              <a:cs typeface="Calibri" panose="020F0502020204030204" pitchFamily="34" charset="0"/>
            </a:endParaRPr>
          </a:p>
        </p:txBody>
      </p:sp>
      <p:sp>
        <p:nvSpPr>
          <p:cNvPr id="96" name="AutoShape 59"/>
          <p:cNvSpPr>
            <a:spLocks noChangeArrowheads="1"/>
          </p:cNvSpPr>
          <p:nvPr/>
        </p:nvSpPr>
        <p:spPr bwMode="auto">
          <a:xfrm>
            <a:off x="4914000" y="6048000"/>
            <a:ext cx="936000" cy="1224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a:defRPr/>
            </a:pPr>
            <a:r>
              <a:rPr lang="fr-FR" sz="800">
                <a:latin typeface="Calibri" panose="020F0502020204030204" pitchFamily="34" charset="0"/>
                <a:ea typeface="ＭＳ Ｐゴシック" charset="0"/>
                <a:cs typeface="Calibri" panose="020F0502020204030204" pitchFamily="34" charset="0"/>
              </a:rPr>
              <a:t>Numéro du block</a:t>
            </a:r>
            <a:endParaRPr lang="fr-FR" sz="800" dirty="0">
              <a:latin typeface="Calibri" panose="020F0502020204030204" pitchFamily="34" charset="0"/>
              <a:ea typeface="ＭＳ Ｐゴシック" charset="0"/>
              <a:cs typeface="Calibri" panose="020F0502020204030204" pitchFamily="34" charset="0"/>
            </a:endParaRPr>
          </a:p>
        </p:txBody>
      </p:sp>
      <p:sp>
        <p:nvSpPr>
          <p:cNvPr id="98" name="Rectangle 97"/>
          <p:cNvSpPr/>
          <p:nvPr/>
        </p:nvSpPr>
        <p:spPr bwMode="auto">
          <a:xfrm>
            <a:off x="4896000" y="5295818"/>
            <a:ext cx="972000" cy="900000"/>
          </a:xfrm>
          <a:prstGeom prst="rect">
            <a:avLst/>
          </a:prstGeom>
          <a:no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99" name="AutoShape 36"/>
          <p:cNvSpPr>
            <a:spLocks/>
          </p:cNvSpPr>
          <p:nvPr/>
        </p:nvSpPr>
        <p:spPr bwMode="auto">
          <a:xfrm>
            <a:off x="4778314" y="5313819"/>
            <a:ext cx="90000" cy="900000"/>
          </a:xfrm>
          <a:prstGeom prst="leftBrace">
            <a:avLst>
              <a:gd name="adj1" fmla="val 99415"/>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endParaRPr lang="fr-FR" altLang="fr-FR" dirty="0">
              <a:latin typeface="Calibri" panose="020F0502020204030204" pitchFamily="34" charset="0"/>
              <a:cs typeface="Calibri" panose="020F0502020204030204" pitchFamily="34" charset="0"/>
            </a:endParaRPr>
          </a:p>
        </p:txBody>
      </p:sp>
      <p:sp>
        <p:nvSpPr>
          <p:cNvPr id="100" name="Line 72"/>
          <p:cNvSpPr>
            <a:spLocks noChangeShapeType="1"/>
          </p:cNvSpPr>
          <p:nvPr/>
        </p:nvSpPr>
        <p:spPr bwMode="auto">
          <a:xfrm>
            <a:off x="5402072" y="5466970"/>
            <a:ext cx="2" cy="55967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fr-FR" dirty="0">
              <a:latin typeface="Calibri" panose="020F0502020204030204" pitchFamily="34" charset="0"/>
              <a:cs typeface="Calibri" panose="020F0502020204030204" pitchFamily="34" charset="0"/>
            </a:endParaRPr>
          </a:p>
        </p:txBody>
      </p:sp>
      <p:sp>
        <p:nvSpPr>
          <p:cNvPr id="102" name="AutoShape 54"/>
          <p:cNvSpPr>
            <a:spLocks noChangeArrowheads="1"/>
          </p:cNvSpPr>
          <p:nvPr/>
        </p:nvSpPr>
        <p:spPr bwMode="auto">
          <a:xfrm>
            <a:off x="3546000" y="3888000"/>
            <a:ext cx="9360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spAutoFit/>
          </a:bodyPr>
          <a:lstStyle/>
          <a:p>
            <a:pPr algn="ctr">
              <a:defRPr/>
            </a:pPr>
            <a:r>
              <a:rPr lang="fr-FR" sz="800" dirty="0" smtClean="0">
                <a:latin typeface="Calibri" panose="020F0502020204030204" pitchFamily="34" charset="0"/>
                <a:ea typeface="ＭＳ Ｐゴシック" charset="0"/>
                <a:cs typeface="Calibri" panose="020F0502020204030204" pitchFamily="34" charset="0"/>
              </a:rPr>
              <a:t>Numéro du block</a:t>
            </a:r>
            <a:endParaRPr lang="fr-FR" sz="800" dirty="0">
              <a:latin typeface="Calibri" panose="020F0502020204030204" pitchFamily="34" charset="0"/>
              <a:ea typeface="ＭＳ Ｐゴシック" charset="0"/>
              <a:cs typeface="Calibri" panose="020F0502020204030204" pitchFamily="34" charset="0"/>
            </a:endParaRPr>
          </a:p>
        </p:txBody>
      </p:sp>
      <p:sp>
        <p:nvSpPr>
          <p:cNvPr id="105" name="AutoShape 59"/>
          <p:cNvSpPr>
            <a:spLocks noChangeArrowheads="1"/>
          </p:cNvSpPr>
          <p:nvPr/>
        </p:nvSpPr>
        <p:spPr bwMode="auto">
          <a:xfrm>
            <a:off x="3546000" y="4608000"/>
            <a:ext cx="936000" cy="1224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a:defRPr/>
            </a:pPr>
            <a:r>
              <a:rPr lang="fr-FR" sz="800">
                <a:latin typeface="Calibri" panose="020F0502020204030204" pitchFamily="34" charset="0"/>
                <a:ea typeface="ＭＳ Ｐゴシック" charset="0"/>
                <a:cs typeface="Calibri" panose="020F0502020204030204" pitchFamily="34" charset="0"/>
              </a:rPr>
              <a:t>Numéro du block</a:t>
            </a:r>
            <a:endParaRPr lang="fr-FR" sz="800" dirty="0">
              <a:latin typeface="Calibri" panose="020F0502020204030204" pitchFamily="34" charset="0"/>
              <a:ea typeface="ＭＳ Ｐゴシック" charset="0"/>
              <a:cs typeface="Calibri" panose="020F0502020204030204" pitchFamily="34" charset="0"/>
            </a:endParaRPr>
          </a:p>
        </p:txBody>
      </p:sp>
      <p:sp>
        <p:nvSpPr>
          <p:cNvPr id="106" name="Rectangle 105"/>
          <p:cNvSpPr/>
          <p:nvPr/>
        </p:nvSpPr>
        <p:spPr bwMode="auto">
          <a:xfrm>
            <a:off x="3521316" y="3855658"/>
            <a:ext cx="972000" cy="900000"/>
          </a:xfrm>
          <a:prstGeom prst="rect">
            <a:avLst/>
          </a:prstGeom>
          <a:no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08" name="AutoShape 36"/>
          <p:cNvSpPr>
            <a:spLocks/>
          </p:cNvSpPr>
          <p:nvPr/>
        </p:nvSpPr>
        <p:spPr bwMode="auto">
          <a:xfrm>
            <a:off x="3419872" y="3873659"/>
            <a:ext cx="90000" cy="900000"/>
          </a:xfrm>
          <a:prstGeom prst="leftBrace">
            <a:avLst>
              <a:gd name="adj1" fmla="val 99415"/>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endParaRPr lang="fr-FR" altLang="fr-FR" dirty="0">
              <a:latin typeface="Calibri" panose="020F0502020204030204" pitchFamily="34" charset="0"/>
              <a:cs typeface="Calibri" panose="020F0502020204030204" pitchFamily="34" charset="0"/>
            </a:endParaRPr>
          </a:p>
        </p:txBody>
      </p:sp>
      <p:sp>
        <p:nvSpPr>
          <p:cNvPr id="109" name="Line 72"/>
          <p:cNvSpPr>
            <a:spLocks noChangeShapeType="1"/>
          </p:cNvSpPr>
          <p:nvPr/>
        </p:nvSpPr>
        <p:spPr bwMode="auto">
          <a:xfrm>
            <a:off x="4043630" y="4026810"/>
            <a:ext cx="2" cy="55967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fr-FR" dirty="0">
              <a:latin typeface="Calibri" panose="020F0502020204030204" pitchFamily="34" charset="0"/>
              <a:cs typeface="Calibri" panose="020F0502020204030204" pitchFamily="34" charset="0"/>
            </a:endParaRPr>
          </a:p>
        </p:txBody>
      </p:sp>
      <p:cxnSp>
        <p:nvCxnSpPr>
          <p:cNvPr id="110" name="AutoShape 46"/>
          <p:cNvCxnSpPr>
            <a:cxnSpLocks noChangeShapeType="1"/>
            <a:stCxn id="86" idx="3"/>
            <a:endCxn id="93" idx="1"/>
          </p:cNvCxnSpPr>
          <p:nvPr/>
        </p:nvCxnSpPr>
        <p:spPr bwMode="auto">
          <a:xfrm>
            <a:off x="1116000" y="3840725"/>
            <a:ext cx="869766" cy="842974"/>
          </a:xfrm>
          <a:prstGeom prst="straightConnector1">
            <a:avLst/>
          </a:prstGeom>
          <a:noFill/>
          <a:ln w="3175">
            <a:solidFill>
              <a:srgbClr val="891401"/>
            </a:solidFill>
            <a:prstDash val="sysDot"/>
            <a:round/>
            <a:headEnd/>
            <a:tailEnd type="triangle" w="med" len="med"/>
          </a:ln>
          <a:extLst>
            <a:ext uri="{909E8E84-426E-40dd-AFC4-6F175D3DCCD1}">
              <a14:hiddenFill xmlns:a14="http://schemas.microsoft.com/office/drawing/2010/main">
                <a:noFill/>
              </a14:hiddenFill>
            </a:ext>
          </a:extLst>
        </p:spPr>
      </p:cxnSp>
      <p:cxnSp>
        <p:nvCxnSpPr>
          <p:cNvPr id="111" name="AutoShape 46"/>
          <p:cNvCxnSpPr>
            <a:cxnSpLocks noChangeShapeType="1"/>
            <a:stCxn id="89" idx="3"/>
            <a:endCxn id="108" idx="1"/>
          </p:cNvCxnSpPr>
          <p:nvPr/>
        </p:nvCxnSpPr>
        <p:spPr bwMode="auto">
          <a:xfrm>
            <a:off x="3077525" y="4309556"/>
            <a:ext cx="342347" cy="14103"/>
          </a:xfrm>
          <a:prstGeom prst="straightConnector1">
            <a:avLst/>
          </a:prstGeom>
          <a:noFill/>
          <a:ln w="3175">
            <a:solidFill>
              <a:srgbClr val="891401"/>
            </a:solidFill>
            <a:prstDash val="sysDot"/>
            <a:round/>
            <a:headEnd/>
            <a:tailEnd type="triangle" w="med" len="med"/>
          </a:ln>
          <a:extLst>
            <a:ext uri="{909E8E84-426E-40dd-AFC4-6F175D3DCCD1}">
              <a14:hiddenFill xmlns:a14="http://schemas.microsoft.com/office/drawing/2010/main">
                <a:noFill/>
              </a14:hiddenFill>
            </a:ext>
          </a:extLst>
        </p:spPr>
      </p:cxnSp>
      <p:sp>
        <p:nvSpPr>
          <p:cNvPr id="112" name="AutoShape 54"/>
          <p:cNvSpPr>
            <a:spLocks noChangeArrowheads="1"/>
          </p:cNvSpPr>
          <p:nvPr/>
        </p:nvSpPr>
        <p:spPr bwMode="auto">
          <a:xfrm>
            <a:off x="2142000" y="5328000"/>
            <a:ext cx="9360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spAutoFit/>
          </a:bodyPr>
          <a:lstStyle/>
          <a:p>
            <a:pPr algn="ctr">
              <a:defRPr/>
            </a:pPr>
            <a:r>
              <a:rPr lang="fr-FR" sz="800" dirty="0" smtClean="0">
                <a:latin typeface="Calibri" panose="020F0502020204030204" pitchFamily="34" charset="0"/>
                <a:ea typeface="ＭＳ Ｐゴシック" charset="0"/>
                <a:cs typeface="Calibri" panose="020F0502020204030204" pitchFamily="34" charset="0"/>
              </a:rPr>
              <a:t>Double niveau d’index</a:t>
            </a:r>
            <a:endParaRPr lang="fr-FR" sz="800" dirty="0">
              <a:latin typeface="Calibri" panose="020F0502020204030204" pitchFamily="34" charset="0"/>
              <a:ea typeface="ＭＳ Ｐゴシック" charset="0"/>
              <a:cs typeface="Calibri" panose="020F0502020204030204" pitchFamily="34" charset="0"/>
            </a:endParaRPr>
          </a:p>
        </p:txBody>
      </p:sp>
      <p:sp>
        <p:nvSpPr>
          <p:cNvPr id="113" name="AutoShape 59"/>
          <p:cNvSpPr>
            <a:spLocks noChangeArrowheads="1"/>
          </p:cNvSpPr>
          <p:nvPr/>
        </p:nvSpPr>
        <p:spPr bwMode="auto">
          <a:xfrm>
            <a:off x="2142000" y="6048000"/>
            <a:ext cx="936000" cy="1224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a:defRPr/>
            </a:pPr>
            <a:r>
              <a:rPr lang="fr-FR" sz="800" dirty="0" smtClean="0">
                <a:latin typeface="Calibri" panose="020F0502020204030204" pitchFamily="34" charset="0"/>
                <a:ea typeface="ＭＳ Ｐゴシック" charset="0"/>
                <a:cs typeface="Calibri" panose="020F0502020204030204" pitchFamily="34" charset="0"/>
              </a:rPr>
              <a:t>Double niveau d’index</a:t>
            </a:r>
            <a:endParaRPr lang="fr-FR" sz="800" dirty="0">
              <a:latin typeface="Calibri" panose="020F0502020204030204" pitchFamily="34" charset="0"/>
              <a:ea typeface="ＭＳ Ｐゴシック" charset="0"/>
              <a:cs typeface="Calibri" panose="020F0502020204030204" pitchFamily="34" charset="0"/>
            </a:endParaRPr>
          </a:p>
        </p:txBody>
      </p:sp>
      <p:sp>
        <p:nvSpPr>
          <p:cNvPr id="114" name="Rectangle 113"/>
          <p:cNvSpPr/>
          <p:nvPr/>
        </p:nvSpPr>
        <p:spPr bwMode="auto">
          <a:xfrm>
            <a:off x="2124000" y="5310000"/>
            <a:ext cx="972000" cy="900000"/>
          </a:xfrm>
          <a:prstGeom prst="rect">
            <a:avLst/>
          </a:prstGeom>
          <a:no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15" name="AutoShape 36"/>
          <p:cNvSpPr>
            <a:spLocks/>
          </p:cNvSpPr>
          <p:nvPr/>
        </p:nvSpPr>
        <p:spPr bwMode="auto">
          <a:xfrm>
            <a:off x="1979712" y="5313819"/>
            <a:ext cx="90000" cy="900000"/>
          </a:xfrm>
          <a:prstGeom prst="leftBrace">
            <a:avLst>
              <a:gd name="adj1" fmla="val 99415"/>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endParaRPr lang="fr-FR" altLang="fr-FR" dirty="0">
              <a:latin typeface="Calibri" panose="020F0502020204030204" pitchFamily="34" charset="0"/>
              <a:cs typeface="Calibri" panose="020F0502020204030204" pitchFamily="34" charset="0"/>
            </a:endParaRPr>
          </a:p>
        </p:txBody>
      </p:sp>
      <p:sp>
        <p:nvSpPr>
          <p:cNvPr id="116" name="Line 72"/>
          <p:cNvSpPr>
            <a:spLocks noChangeShapeType="1"/>
          </p:cNvSpPr>
          <p:nvPr/>
        </p:nvSpPr>
        <p:spPr bwMode="auto">
          <a:xfrm>
            <a:off x="2603470" y="5466970"/>
            <a:ext cx="2" cy="55967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fr-FR" dirty="0">
              <a:latin typeface="Calibri" panose="020F0502020204030204" pitchFamily="34" charset="0"/>
              <a:cs typeface="Calibri" panose="020F0502020204030204" pitchFamily="34" charset="0"/>
            </a:endParaRPr>
          </a:p>
        </p:txBody>
      </p:sp>
      <p:sp>
        <p:nvSpPr>
          <p:cNvPr id="117" name="AutoShape 54"/>
          <p:cNvSpPr>
            <a:spLocks noChangeArrowheads="1"/>
          </p:cNvSpPr>
          <p:nvPr/>
        </p:nvSpPr>
        <p:spPr bwMode="auto">
          <a:xfrm>
            <a:off x="3546000" y="5328000"/>
            <a:ext cx="9360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spAutoFit/>
          </a:bodyPr>
          <a:lstStyle/>
          <a:p>
            <a:pPr algn="ctr">
              <a:defRPr/>
            </a:pPr>
            <a:r>
              <a:rPr lang="fr-FR" sz="800" dirty="0" smtClean="0">
                <a:latin typeface="Calibri" panose="020F0502020204030204" pitchFamily="34" charset="0"/>
                <a:ea typeface="ＭＳ Ｐゴシック" charset="0"/>
                <a:cs typeface="Calibri" panose="020F0502020204030204" pitchFamily="34" charset="0"/>
              </a:rPr>
              <a:t>Simple niveau d’index</a:t>
            </a:r>
            <a:endParaRPr lang="fr-FR" sz="800" dirty="0">
              <a:latin typeface="Calibri" panose="020F0502020204030204" pitchFamily="34" charset="0"/>
              <a:ea typeface="ＭＳ Ｐゴシック" charset="0"/>
              <a:cs typeface="Calibri" panose="020F0502020204030204" pitchFamily="34" charset="0"/>
            </a:endParaRPr>
          </a:p>
        </p:txBody>
      </p:sp>
      <p:sp>
        <p:nvSpPr>
          <p:cNvPr id="118" name="AutoShape 59"/>
          <p:cNvSpPr>
            <a:spLocks noChangeArrowheads="1"/>
          </p:cNvSpPr>
          <p:nvPr/>
        </p:nvSpPr>
        <p:spPr bwMode="auto">
          <a:xfrm>
            <a:off x="3546000" y="6048000"/>
            <a:ext cx="936000" cy="1224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a:defRPr/>
            </a:pPr>
            <a:r>
              <a:rPr lang="fr-FR" sz="800" dirty="0" smtClean="0">
                <a:latin typeface="Calibri" panose="020F0502020204030204" pitchFamily="34" charset="0"/>
                <a:ea typeface="ＭＳ Ｐゴシック" charset="0"/>
                <a:cs typeface="Calibri" panose="020F0502020204030204" pitchFamily="34" charset="0"/>
              </a:rPr>
              <a:t>Simple niveau d’index</a:t>
            </a:r>
            <a:endParaRPr lang="fr-FR" sz="800" dirty="0">
              <a:latin typeface="Calibri" panose="020F0502020204030204" pitchFamily="34" charset="0"/>
              <a:ea typeface="ＭＳ Ｐゴシック" charset="0"/>
              <a:cs typeface="Calibri" panose="020F0502020204030204" pitchFamily="34" charset="0"/>
            </a:endParaRPr>
          </a:p>
        </p:txBody>
      </p:sp>
      <p:sp>
        <p:nvSpPr>
          <p:cNvPr id="119" name="Rectangle 118"/>
          <p:cNvSpPr/>
          <p:nvPr/>
        </p:nvSpPr>
        <p:spPr bwMode="auto">
          <a:xfrm>
            <a:off x="3528000" y="5295818"/>
            <a:ext cx="972000" cy="900000"/>
          </a:xfrm>
          <a:prstGeom prst="rect">
            <a:avLst/>
          </a:prstGeom>
          <a:no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20" name="AutoShape 36"/>
          <p:cNvSpPr>
            <a:spLocks/>
          </p:cNvSpPr>
          <p:nvPr/>
        </p:nvSpPr>
        <p:spPr bwMode="auto">
          <a:xfrm>
            <a:off x="3369483" y="5313819"/>
            <a:ext cx="90000" cy="900000"/>
          </a:xfrm>
          <a:prstGeom prst="leftBrace">
            <a:avLst>
              <a:gd name="adj1" fmla="val 99415"/>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endParaRPr lang="fr-FR" altLang="fr-FR" dirty="0">
              <a:latin typeface="Calibri" panose="020F0502020204030204" pitchFamily="34" charset="0"/>
              <a:cs typeface="Calibri" panose="020F0502020204030204" pitchFamily="34" charset="0"/>
            </a:endParaRPr>
          </a:p>
        </p:txBody>
      </p:sp>
      <p:sp>
        <p:nvSpPr>
          <p:cNvPr id="121" name="Line 72"/>
          <p:cNvSpPr>
            <a:spLocks noChangeShapeType="1"/>
          </p:cNvSpPr>
          <p:nvPr/>
        </p:nvSpPr>
        <p:spPr bwMode="auto">
          <a:xfrm>
            <a:off x="3993241" y="5466970"/>
            <a:ext cx="2" cy="55967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fr-FR" dirty="0">
              <a:latin typeface="Calibri" panose="020F0502020204030204" pitchFamily="34" charset="0"/>
              <a:cs typeface="Calibri" panose="020F0502020204030204" pitchFamily="34" charset="0"/>
            </a:endParaRPr>
          </a:p>
        </p:txBody>
      </p:sp>
      <p:cxnSp>
        <p:nvCxnSpPr>
          <p:cNvPr id="122" name="AutoShape 46"/>
          <p:cNvCxnSpPr>
            <a:cxnSpLocks noChangeShapeType="1"/>
            <a:stCxn id="88" idx="3"/>
            <a:endCxn id="115" idx="1"/>
          </p:cNvCxnSpPr>
          <p:nvPr/>
        </p:nvCxnSpPr>
        <p:spPr bwMode="auto">
          <a:xfrm>
            <a:off x="1116000" y="3993125"/>
            <a:ext cx="863712" cy="1770694"/>
          </a:xfrm>
          <a:prstGeom prst="straightConnector1">
            <a:avLst/>
          </a:prstGeom>
          <a:noFill/>
          <a:ln w="3175">
            <a:solidFill>
              <a:srgbClr val="891401"/>
            </a:solidFill>
            <a:prstDash val="sysDot"/>
            <a:round/>
            <a:headEnd/>
            <a:tailEnd type="triangle" w="med" len="med"/>
          </a:ln>
          <a:extLst>
            <a:ext uri="{909E8E84-426E-40dd-AFC4-6F175D3DCCD1}">
              <a14:hiddenFill xmlns:a14="http://schemas.microsoft.com/office/drawing/2010/main">
                <a:noFill/>
              </a14:hiddenFill>
            </a:ext>
          </a:extLst>
        </p:spPr>
      </p:cxnSp>
      <p:cxnSp>
        <p:nvCxnSpPr>
          <p:cNvPr id="123" name="AutoShape 46"/>
          <p:cNvCxnSpPr>
            <a:cxnSpLocks noChangeShapeType="1"/>
            <a:stCxn id="112" idx="3"/>
            <a:endCxn id="120" idx="1"/>
          </p:cNvCxnSpPr>
          <p:nvPr/>
        </p:nvCxnSpPr>
        <p:spPr bwMode="auto">
          <a:xfrm>
            <a:off x="3078000" y="5389556"/>
            <a:ext cx="291483" cy="374263"/>
          </a:xfrm>
          <a:prstGeom prst="straightConnector1">
            <a:avLst/>
          </a:prstGeom>
          <a:noFill/>
          <a:ln w="3175">
            <a:solidFill>
              <a:srgbClr val="891401"/>
            </a:solidFill>
            <a:prstDash val="sysDot"/>
            <a:round/>
            <a:headEnd/>
            <a:tailEnd type="triangle" w="med" len="med"/>
          </a:ln>
          <a:extLst>
            <a:ext uri="{909E8E84-426E-40dd-AFC4-6F175D3DCCD1}">
              <a14:hiddenFill xmlns:a14="http://schemas.microsoft.com/office/drawing/2010/main">
                <a:noFill/>
              </a14:hiddenFill>
            </a:ext>
          </a:extLst>
        </p:spPr>
      </p:cxnSp>
      <p:cxnSp>
        <p:nvCxnSpPr>
          <p:cNvPr id="126" name="AutoShape 46"/>
          <p:cNvCxnSpPr>
            <a:cxnSpLocks noChangeShapeType="1"/>
            <a:stCxn id="117" idx="3"/>
            <a:endCxn id="99" idx="1"/>
          </p:cNvCxnSpPr>
          <p:nvPr/>
        </p:nvCxnSpPr>
        <p:spPr bwMode="auto">
          <a:xfrm>
            <a:off x="4482000" y="5389556"/>
            <a:ext cx="296314" cy="374263"/>
          </a:xfrm>
          <a:prstGeom prst="straightConnector1">
            <a:avLst/>
          </a:prstGeom>
          <a:noFill/>
          <a:ln w="3175">
            <a:solidFill>
              <a:srgbClr val="891401"/>
            </a:solidFill>
            <a:prstDash val="sysDot"/>
            <a:round/>
            <a:headEnd/>
            <a:tailEnd type="triangle" w="med" len="med"/>
          </a:ln>
          <a:extLst>
            <a:ext uri="{909E8E84-426E-40dd-AFC4-6F175D3DCCD1}">
              <a14:hiddenFill xmlns:a14="http://schemas.microsoft.com/office/drawing/2010/main">
                <a:noFill/>
              </a14:hiddenFill>
            </a:ext>
          </a:extLst>
        </p:spPr>
      </p:cxnSp>
      <p:cxnSp>
        <p:nvCxnSpPr>
          <p:cNvPr id="129" name="AutoShape 45"/>
          <p:cNvCxnSpPr>
            <a:cxnSpLocks noChangeShapeType="1"/>
            <a:stCxn id="252944" idx="1"/>
            <a:endCxn id="102" idx="3"/>
          </p:cNvCxnSpPr>
          <p:nvPr/>
        </p:nvCxnSpPr>
        <p:spPr bwMode="auto">
          <a:xfrm flipH="1">
            <a:off x="4482000" y="2989263"/>
            <a:ext cx="3169682" cy="960293"/>
          </a:xfrm>
          <a:prstGeom prst="straightConnector1">
            <a:avLst/>
          </a:prstGeom>
          <a:noFill/>
          <a:ln w="3175">
            <a:solidFill>
              <a:srgbClr val="891401"/>
            </a:solidFill>
            <a:prstDash val="sysDot"/>
            <a:round/>
            <a:headEnd type="triangle"/>
            <a:tailEnd type="none" w="med" len="med"/>
          </a:ln>
          <a:extLst>
            <a:ext uri="{909E8E84-426E-40dd-AFC4-6F175D3DCCD1}">
              <a14:hiddenFill xmlns:a14="http://schemas.microsoft.com/office/drawing/2010/main">
                <a:noFill/>
              </a14:hiddenFill>
            </a:ext>
          </a:extLst>
        </p:spPr>
      </p:cxnSp>
      <p:cxnSp>
        <p:nvCxnSpPr>
          <p:cNvPr id="132" name="AutoShape 45"/>
          <p:cNvCxnSpPr>
            <a:cxnSpLocks noChangeShapeType="1"/>
            <a:stCxn id="252932" idx="1"/>
            <a:endCxn id="95" idx="3"/>
          </p:cNvCxnSpPr>
          <p:nvPr/>
        </p:nvCxnSpPr>
        <p:spPr bwMode="auto">
          <a:xfrm flipH="1">
            <a:off x="5850000" y="4208463"/>
            <a:ext cx="1801682" cy="1181093"/>
          </a:xfrm>
          <a:prstGeom prst="straightConnector1">
            <a:avLst/>
          </a:prstGeom>
          <a:noFill/>
          <a:ln w="3175">
            <a:solidFill>
              <a:srgbClr val="891401"/>
            </a:solidFill>
            <a:prstDash val="sysDot"/>
            <a:round/>
            <a:headEnd type="triangle"/>
            <a:tailEnd type="none" w="med" len="med"/>
          </a:ln>
          <a:extLst>
            <a:ext uri="{909E8E84-426E-40dd-AFC4-6F175D3DCCD1}">
              <a14:hiddenFill xmlns:a14="http://schemas.microsoft.com/office/drawing/2010/main">
                <a:noFill/>
              </a14:hiddenFill>
            </a:ext>
          </a:extLst>
        </p:spPr>
      </p:cxnSp>
      <p:cxnSp>
        <p:nvCxnSpPr>
          <p:cNvPr id="135" name="AutoShape 45"/>
          <p:cNvCxnSpPr>
            <a:cxnSpLocks noChangeShapeType="1"/>
            <a:stCxn id="115757" idx="1"/>
            <a:endCxn id="115744" idx="0"/>
          </p:cNvCxnSpPr>
          <p:nvPr/>
        </p:nvCxnSpPr>
        <p:spPr bwMode="auto">
          <a:xfrm flipH="1">
            <a:off x="7081440" y="4835525"/>
            <a:ext cx="507768" cy="397531"/>
          </a:xfrm>
          <a:prstGeom prst="straightConnector1">
            <a:avLst/>
          </a:prstGeom>
          <a:noFill/>
          <a:ln w="3175">
            <a:solidFill>
              <a:srgbClr val="891401"/>
            </a:solidFill>
            <a:prstDash val="sysDot"/>
            <a:round/>
            <a:headEnd type="triangle"/>
            <a:tailEnd type="none" w="med" len="med"/>
          </a:ln>
          <a:extLst>
            <a:ext uri="{909E8E84-426E-40dd-AFC4-6F175D3DCCD1}">
              <a14:hiddenFill xmlns:a14="http://schemas.microsoft.com/office/drawing/2010/main">
                <a:noFill/>
              </a14:hiddenFill>
            </a:ext>
          </a:extLst>
        </p:spPr>
      </p:cxnSp>
      <p:cxnSp>
        <p:nvCxnSpPr>
          <p:cNvPr id="139" name="AutoShape 45"/>
          <p:cNvCxnSpPr>
            <a:cxnSpLocks noChangeShapeType="1"/>
            <a:stCxn id="252940" idx="1"/>
            <a:endCxn id="252949" idx="3"/>
          </p:cNvCxnSpPr>
          <p:nvPr/>
        </p:nvCxnSpPr>
        <p:spPr bwMode="auto">
          <a:xfrm flipH="1">
            <a:off x="1116000" y="1770063"/>
            <a:ext cx="6535682" cy="241862"/>
          </a:xfrm>
          <a:prstGeom prst="straightConnector1">
            <a:avLst/>
          </a:prstGeom>
          <a:noFill/>
          <a:ln w="3175">
            <a:solidFill>
              <a:srgbClr val="891401"/>
            </a:solidFill>
            <a:prstDash val="sysDot"/>
            <a:round/>
            <a:headEnd type="triangle"/>
            <a:tailEnd type="none" w="med" len="med"/>
          </a:ln>
          <a:extLst>
            <a:ext uri="{909E8E84-426E-40dd-AFC4-6F175D3DCCD1}">
              <a14:hiddenFill xmlns:a14="http://schemas.microsoft.com/office/drawing/2010/main">
                <a:noFill/>
              </a14:hiddenFill>
            </a:ext>
          </a:extLst>
        </p:spPr>
      </p:cxnSp>
      <p:sp>
        <p:nvSpPr>
          <p:cNvPr id="142" name="AutoShape 36"/>
          <p:cNvSpPr>
            <a:spLocks/>
          </p:cNvSpPr>
          <p:nvPr/>
        </p:nvSpPr>
        <p:spPr bwMode="auto">
          <a:xfrm flipH="1">
            <a:off x="1187624" y="1980000"/>
            <a:ext cx="90000" cy="1620000"/>
          </a:xfrm>
          <a:prstGeom prst="leftBrace">
            <a:avLst>
              <a:gd name="adj1" fmla="val 99415"/>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endParaRPr lang="fr-FR" altLang="fr-FR" dirty="0">
              <a:latin typeface="Calibri" panose="020F0502020204030204" pitchFamily="34" charset="0"/>
              <a:cs typeface="Calibri" panose="020F0502020204030204" pitchFamily="34" charset="0"/>
            </a:endParaRPr>
          </a:p>
        </p:txBody>
      </p:sp>
      <p:sp>
        <p:nvSpPr>
          <p:cNvPr id="143" name="Text Box 30"/>
          <p:cNvSpPr txBox="1">
            <a:spLocks noChangeArrowheads="1"/>
          </p:cNvSpPr>
          <p:nvPr/>
        </p:nvSpPr>
        <p:spPr bwMode="auto">
          <a:xfrm>
            <a:off x="1360691" y="2712368"/>
            <a:ext cx="5040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800" dirty="0" smtClean="0">
                <a:latin typeface="Calibri" panose="020F0502020204030204" pitchFamily="34" charset="0"/>
                <a:cs typeface="Calibri" panose="020F0502020204030204" pitchFamily="34" charset="0"/>
              </a:rPr>
              <a:t>Accès direct</a:t>
            </a:r>
            <a:endParaRPr lang="fr-FR" altLang="fr-FR"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87641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 name="Straight Connector 97"/>
          <p:cNvCxnSpPr>
            <a:stCxn id="92" idx="3"/>
            <a:endCxn id="96" idx="1"/>
          </p:cNvCxnSpPr>
          <p:nvPr/>
        </p:nvCxnSpPr>
        <p:spPr bwMode="auto">
          <a:xfrm>
            <a:off x="1115576" y="2294938"/>
            <a:ext cx="3960480" cy="0"/>
          </a:xfrm>
          <a:prstGeom prst="line">
            <a:avLst/>
          </a:prstGeom>
          <a:solidFill>
            <a:schemeClr val="accent1"/>
          </a:solidFill>
          <a:ln w="317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 name="Straight Connector 3"/>
          <p:cNvCxnSpPr>
            <a:stCxn id="77" idx="3"/>
            <a:endCxn id="88" idx="1"/>
          </p:cNvCxnSpPr>
          <p:nvPr/>
        </p:nvCxnSpPr>
        <p:spPr bwMode="auto">
          <a:xfrm>
            <a:off x="1512000" y="1574938"/>
            <a:ext cx="3168000" cy="0"/>
          </a:xfrm>
          <a:prstGeom prst="line">
            <a:avLst/>
          </a:prstGeom>
          <a:solidFill>
            <a:schemeClr val="accent1"/>
          </a:solidFill>
          <a:ln w="317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5714" name="Date Placeholder 2"/>
          <p:cNvSpPr>
            <a:spLocks noGrp="1"/>
          </p:cNvSpPr>
          <p:nvPr>
            <p:ph type="dt" sz="quarter" idx="10"/>
          </p:nvPr>
        </p:nvSpPr>
        <p:spPr>
          <a:xfrm>
            <a:off x="179388" y="6552000"/>
            <a:ext cx="1079500" cy="1846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fr-FR" altLang="fr-FR" sz="1200" dirty="0" smtClean="0">
                <a:latin typeface="Calibri" panose="020F0502020204030204" pitchFamily="34" charset="0"/>
                <a:cs typeface="Calibri" panose="020F0502020204030204" pitchFamily="34" charset="0"/>
              </a:rPr>
              <a:t>© </a:t>
            </a:r>
            <a:fld id="{F75DEE70-C184-4750-97F7-CE5B8FC4DC83}" type="datetime1">
              <a:rPr lang="fr-FR" altLang="fr-FR" sz="1200" smtClean="0">
                <a:latin typeface="Calibri" panose="020F0502020204030204" pitchFamily="34" charset="0"/>
                <a:cs typeface="Calibri" panose="020F0502020204030204" pitchFamily="34" charset="0"/>
              </a:rPr>
              <a:t>30/03/17</a:t>
            </a:fld>
            <a:endParaRPr lang="fr-FR" altLang="fr-FR" sz="1200" dirty="0">
              <a:latin typeface="Calibri" panose="020F0502020204030204" pitchFamily="34" charset="0"/>
              <a:cs typeface="Calibri" panose="020F0502020204030204" pitchFamily="34" charset="0"/>
            </a:endParaRPr>
          </a:p>
        </p:txBody>
      </p:sp>
      <p:sp>
        <p:nvSpPr>
          <p:cNvPr id="115715" name="Footer Placeholder 3"/>
          <p:cNvSpPr>
            <a:spLocks noGrp="1"/>
          </p:cNvSpPr>
          <p:nvPr>
            <p:ph type="ftr" sz="quarter" idx="11"/>
          </p:nvPr>
        </p:nvSpPr>
        <p:spPr>
          <a:xfrm>
            <a:off x="1258888" y="6552000"/>
            <a:ext cx="6120000" cy="1846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fr-FR" altLang="fr-FR" sz="1200" dirty="0">
                <a:latin typeface="Calibri" panose="020F0502020204030204" pitchFamily="34" charset="0"/>
                <a:cs typeface="Calibri" panose="020F0502020204030204" pitchFamily="34" charset="0"/>
              </a:rPr>
              <a:t>Georgios Arhodakis - Université Paris Dauphine</a:t>
            </a:r>
          </a:p>
        </p:txBody>
      </p:sp>
      <p:sp>
        <p:nvSpPr>
          <p:cNvPr id="115716" name="Slide Number Placeholder 4"/>
          <p:cNvSpPr>
            <a:spLocks noGrp="1"/>
          </p:cNvSpPr>
          <p:nvPr>
            <p:ph type="sldNum" sz="quarter" idx="12"/>
          </p:nvPr>
        </p:nvSpPr>
        <p:spPr>
          <a:xfrm>
            <a:off x="8604000" y="6552000"/>
            <a:ext cx="360000" cy="1846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D3C61643-18D7-4C95-9B42-E8E6D0A5F9C0}" type="slidenum">
              <a:rPr lang="fr-FR" altLang="fr-FR" sz="1200">
                <a:latin typeface="Calibri" panose="020F0502020204030204" pitchFamily="34" charset="0"/>
                <a:cs typeface="Calibri" panose="020F0502020204030204" pitchFamily="34" charset="0"/>
              </a:rPr>
              <a:pPr>
                <a:spcBef>
                  <a:spcPct val="0"/>
                </a:spcBef>
                <a:buFontTx/>
                <a:buNone/>
              </a:pPr>
              <a:t>11</a:t>
            </a:fld>
            <a:endParaRPr lang="fr-FR" altLang="fr-FR" sz="1200" dirty="0">
              <a:latin typeface="Calibri" panose="020F0502020204030204" pitchFamily="34" charset="0"/>
              <a:cs typeface="Calibri" panose="020F0502020204030204" pitchFamily="34" charset="0"/>
            </a:endParaRPr>
          </a:p>
        </p:txBody>
      </p:sp>
      <p:sp>
        <p:nvSpPr>
          <p:cNvPr id="252930" name="Rectangle 2"/>
          <p:cNvSpPr>
            <a:spLocks noGrp="1" noChangeArrowheads="1"/>
          </p:cNvSpPr>
          <p:nvPr>
            <p:ph type="title"/>
          </p:nvPr>
        </p:nvSpPr>
        <p:spPr>
          <a:xfrm>
            <a:off x="0" y="0"/>
            <a:ext cx="9144000" cy="615553"/>
          </a:xfrm>
          <a:extLst/>
        </p:spPr>
        <p:txBody>
          <a:bodyPr lIns="0" tIns="0" rIns="0" bIns="0" anchor="ctr" anchorCtr="1">
            <a:spAutoFit/>
          </a:bodyPr>
          <a:lstStyle/>
          <a:p>
            <a:pPr>
              <a:defRPr/>
            </a:pPr>
            <a:r>
              <a:rPr lang="fr-FR" dirty="0" smtClean="0">
                <a:latin typeface="Calibri" panose="020F0502020204030204" pitchFamily="34" charset="0"/>
                <a:ea typeface="+mj-ea"/>
                <a:cs typeface="Calibri" panose="020F0502020204030204" pitchFamily="34" charset="0"/>
              </a:rPr>
              <a:t>Système de fichiers - VFS</a:t>
            </a:r>
          </a:p>
        </p:txBody>
      </p:sp>
      <p:sp>
        <p:nvSpPr>
          <p:cNvPr id="252931" name="Text Box 3"/>
          <p:cNvSpPr txBox="1">
            <a:spLocks noChangeArrowheads="1"/>
          </p:cNvSpPr>
          <p:nvPr/>
        </p:nvSpPr>
        <p:spPr bwMode="auto">
          <a:xfrm>
            <a:off x="360000" y="5949280"/>
            <a:ext cx="1944000" cy="184666"/>
          </a:xfrm>
          <a:prstGeom prst="rect">
            <a:avLst/>
          </a:prstGeom>
          <a:noFill/>
          <a:ln>
            <a:noFill/>
          </a:ln>
          <a:effectLs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defRPr/>
            </a:pPr>
            <a:r>
              <a:rPr lang="fr-FR" altLang="fr-FR" sz="1200" b="1" dirty="0" smtClean="0">
                <a:latin typeface="Calibri" panose="020F0502020204030204" pitchFamily="34" charset="0"/>
                <a:cs typeface="Calibri" panose="020F0502020204030204" pitchFamily="34" charset="0"/>
              </a:rPr>
              <a:t>VFS - </a:t>
            </a:r>
            <a:r>
              <a:rPr lang="fr-FR" altLang="fr-FR" sz="1200" b="1" u="sng" dirty="0" smtClean="0">
                <a:latin typeface="Calibri" panose="020F0502020204030204" pitchFamily="34" charset="0"/>
                <a:cs typeface="Calibri" panose="020F0502020204030204" pitchFamily="34" charset="0"/>
              </a:rPr>
              <a:t>V</a:t>
            </a:r>
            <a:r>
              <a:rPr lang="fr-FR" altLang="fr-FR" sz="1200" dirty="0" smtClean="0">
                <a:latin typeface="Calibri" panose="020F0502020204030204" pitchFamily="34" charset="0"/>
                <a:cs typeface="Calibri" panose="020F0502020204030204" pitchFamily="34" charset="0"/>
              </a:rPr>
              <a:t>irtual </a:t>
            </a:r>
            <a:r>
              <a:rPr lang="fr-FR" altLang="fr-FR" sz="1200" b="1" u="sng" dirty="0" smtClean="0">
                <a:latin typeface="Calibri" panose="020F0502020204030204" pitchFamily="34" charset="0"/>
                <a:cs typeface="Calibri" panose="020F0502020204030204" pitchFamily="34" charset="0"/>
              </a:rPr>
              <a:t>F</a:t>
            </a:r>
            <a:r>
              <a:rPr lang="fr-FR" altLang="fr-FR" sz="1200" dirty="0" smtClean="0">
                <a:latin typeface="Calibri" panose="020F0502020204030204" pitchFamily="34" charset="0"/>
                <a:cs typeface="Calibri" panose="020F0502020204030204" pitchFamily="34" charset="0"/>
              </a:rPr>
              <a:t>ile system </a:t>
            </a:r>
            <a:r>
              <a:rPr lang="fr-FR" altLang="fr-FR" sz="1200" b="1" u="sng" dirty="0" smtClean="0">
                <a:latin typeface="Calibri" panose="020F0502020204030204" pitchFamily="34" charset="0"/>
                <a:cs typeface="Calibri" panose="020F0502020204030204" pitchFamily="34" charset="0"/>
              </a:rPr>
              <a:t>S</a:t>
            </a:r>
            <a:r>
              <a:rPr lang="fr-FR" altLang="fr-FR" sz="1200" dirty="0" smtClean="0">
                <a:latin typeface="Calibri" panose="020F0502020204030204" pitchFamily="34" charset="0"/>
                <a:cs typeface="Calibri" panose="020F0502020204030204" pitchFamily="34" charset="0"/>
              </a:rPr>
              <a:t>witch</a:t>
            </a:r>
          </a:p>
        </p:txBody>
      </p:sp>
      <p:sp>
        <p:nvSpPr>
          <p:cNvPr id="115744" name="Text Box 30"/>
          <p:cNvSpPr txBox="1">
            <a:spLocks noChangeArrowheads="1"/>
          </p:cNvSpPr>
          <p:nvPr/>
        </p:nvSpPr>
        <p:spPr bwMode="auto">
          <a:xfrm>
            <a:off x="5580112" y="792000"/>
            <a:ext cx="7560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800" dirty="0" smtClean="0">
                <a:latin typeface="Calibri" panose="020F0502020204030204" pitchFamily="34" charset="0"/>
                <a:cs typeface="Calibri" panose="020F0502020204030204" pitchFamily="34" charset="0"/>
              </a:rPr>
              <a:t>Espace Utilisateur</a:t>
            </a:r>
            <a:endParaRPr lang="fr-FR" altLang="fr-FR" sz="800" dirty="0">
              <a:latin typeface="Calibri" panose="020F0502020204030204" pitchFamily="34" charset="0"/>
              <a:cs typeface="Calibri" panose="020F0502020204030204" pitchFamily="34" charset="0"/>
            </a:endParaRPr>
          </a:p>
        </p:txBody>
      </p:sp>
      <p:sp>
        <p:nvSpPr>
          <p:cNvPr id="69" name="AutoShape 12"/>
          <p:cNvSpPr>
            <a:spLocks noChangeArrowheads="1"/>
          </p:cNvSpPr>
          <p:nvPr/>
        </p:nvSpPr>
        <p:spPr bwMode="auto">
          <a:xfrm>
            <a:off x="360000" y="144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ext</a:t>
            </a:r>
            <a:r>
              <a:rPr lang="fr-FR" sz="1000" baseline="-25000" dirty="0" smtClean="0">
                <a:latin typeface="Calibri" panose="020F0502020204030204" pitchFamily="34" charset="0"/>
                <a:ea typeface="ＭＳ Ｐゴシック" charset="0"/>
                <a:cs typeface="Calibri" panose="020F0502020204030204" pitchFamily="34" charset="0"/>
              </a:rPr>
              <a:t>234</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252942" name="AutoShape 14"/>
          <p:cNvSpPr>
            <a:spLocks noChangeArrowheads="1"/>
          </p:cNvSpPr>
          <p:nvPr/>
        </p:nvSpPr>
        <p:spPr bwMode="auto">
          <a:xfrm>
            <a:off x="360000" y="1080000"/>
            <a:ext cx="5076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Couche d’abstraction</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252943" name="AutoShape 15"/>
          <p:cNvSpPr>
            <a:spLocks noChangeArrowheads="1"/>
          </p:cNvSpPr>
          <p:nvPr/>
        </p:nvSpPr>
        <p:spPr bwMode="auto">
          <a:xfrm>
            <a:off x="360000" y="720000"/>
            <a:ext cx="5076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Utilisateur</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75" name="AutoShape 12"/>
          <p:cNvSpPr>
            <a:spLocks noChangeArrowheads="1"/>
          </p:cNvSpPr>
          <p:nvPr/>
        </p:nvSpPr>
        <p:spPr bwMode="auto">
          <a:xfrm>
            <a:off x="755576" y="144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HFS</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76" name="AutoShape 12"/>
          <p:cNvSpPr>
            <a:spLocks noChangeArrowheads="1"/>
          </p:cNvSpPr>
          <p:nvPr/>
        </p:nvSpPr>
        <p:spPr bwMode="auto">
          <a:xfrm>
            <a:off x="5076056" y="144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CIFS</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77" name="AutoShape 12"/>
          <p:cNvSpPr>
            <a:spLocks noChangeArrowheads="1"/>
          </p:cNvSpPr>
          <p:nvPr/>
        </p:nvSpPr>
        <p:spPr bwMode="auto">
          <a:xfrm>
            <a:off x="1152000" y="144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FFS</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81" name="AutoShape 12"/>
          <p:cNvSpPr>
            <a:spLocks noChangeArrowheads="1"/>
          </p:cNvSpPr>
          <p:nvPr/>
        </p:nvSpPr>
        <p:spPr bwMode="auto">
          <a:xfrm>
            <a:off x="1944000" y="144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NTFS</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83" name="AutoShape 12"/>
          <p:cNvSpPr>
            <a:spLocks noChangeArrowheads="1"/>
          </p:cNvSpPr>
          <p:nvPr/>
        </p:nvSpPr>
        <p:spPr bwMode="auto">
          <a:xfrm>
            <a:off x="2340000" y="144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err="1" smtClean="0">
                <a:latin typeface="Calibri" panose="020F0502020204030204" pitchFamily="34" charset="0"/>
                <a:ea typeface="ＭＳ Ｐゴシック" charset="0"/>
                <a:cs typeface="Calibri" panose="020F0502020204030204" pitchFamily="34" charset="0"/>
              </a:rPr>
              <a:t>vFAT</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85" name="AutoShape 12"/>
          <p:cNvSpPr>
            <a:spLocks noChangeArrowheads="1"/>
          </p:cNvSpPr>
          <p:nvPr/>
        </p:nvSpPr>
        <p:spPr bwMode="auto">
          <a:xfrm>
            <a:off x="3096000" y="144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USBFS</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86" name="AutoShape 12"/>
          <p:cNvSpPr>
            <a:spLocks noChangeArrowheads="1"/>
          </p:cNvSpPr>
          <p:nvPr/>
        </p:nvSpPr>
        <p:spPr bwMode="auto">
          <a:xfrm>
            <a:off x="3492000" y="144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ISOFS</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88" name="AutoShape 12"/>
          <p:cNvSpPr>
            <a:spLocks noChangeArrowheads="1"/>
          </p:cNvSpPr>
          <p:nvPr/>
        </p:nvSpPr>
        <p:spPr bwMode="auto">
          <a:xfrm>
            <a:off x="4680000" y="144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NFS</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89" name="AutoShape 15"/>
          <p:cNvSpPr>
            <a:spLocks noChangeArrowheads="1"/>
          </p:cNvSpPr>
          <p:nvPr/>
        </p:nvSpPr>
        <p:spPr bwMode="auto">
          <a:xfrm>
            <a:off x="360000" y="1800000"/>
            <a:ext cx="5076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Périphériques en mode </a:t>
            </a:r>
            <a:r>
              <a:rPr lang="fr-FR" sz="1000" b="1" dirty="0" smtClean="0">
                <a:latin typeface="Calibri" panose="020F0502020204030204" pitchFamily="34" charset="0"/>
                <a:ea typeface="ＭＳ Ｐゴシック" charset="0"/>
                <a:cs typeface="Calibri" panose="020F0502020204030204" pitchFamily="34" charset="0"/>
              </a:rPr>
              <a:t>bloc</a:t>
            </a:r>
            <a:r>
              <a:rPr lang="fr-FR" sz="1000" dirty="0" smtClean="0">
                <a:latin typeface="Calibri" panose="020F0502020204030204" pitchFamily="34" charset="0"/>
                <a:ea typeface="ＭＳ Ｐゴシック" charset="0"/>
                <a:cs typeface="Calibri" panose="020F0502020204030204" pitchFamily="34" charset="0"/>
              </a:rPr>
              <a:t> / Pilotes de périphériques</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91" name="AutoShape 12"/>
          <p:cNvSpPr>
            <a:spLocks noChangeArrowheads="1"/>
          </p:cNvSpPr>
          <p:nvPr/>
        </p:nvSpPr>
        <p:spPr bwMode="auto">
          <a:xfrm>
            <a:off x="360000" y="216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DD</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92" name="AutoShape 12"/>
          <p:cNvSpPr>
            <a:spLocks noChangeArrowheads="1"/>
          </p:cNvSpPr>
          <p:nvPr/>
        </p:nvSpPr>
        <p:spPr bwMode="auto">
          <a:xfrm>
            <a:off x="755576" y="216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DD</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93" name="AutoShape 12"/>
          <p:cNvSpPr>
            <a:spLocks noChangeArrowheads="1"/>
          </p:cNvSpPr>
          <p:nvPr/>
        </p:nvSpPr>
        <p:spPr bwMode="auto">
          <a:xfrm>
            <a:off x="1944000" y="216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CD</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94" name="AutoShape 12"/>
          <p:cNvSpPr>
            <a:spLocks noChangeArrowheads="1"/>
          </p:cNvSpPr>
          <p:nvPr/>
        </p:nvSpPr>
        <p:spPr bwMode="auto">
          <a:xfrm>
            <a:off x="2339752" y="216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DVD</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95" name="AutoShape 12"/>
          <p:cNvSpPr>
            <a:spLocks noChangeArrowheads="1"/>
          </p:cNvSpPr>
          <p:nvPr/>
        </p:nvSpPr>
        <p:spPr bwMode="auto">
          <a:xfrm>
            <a:off x="3096000" y="216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NIC</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96" name="AutoShape 12"/>
          <p:cNvSpPr>
            <a:spLocks noChangeArrowheads="1"/>
          </p:cNvSpPr>
          <p:nvPr/>
        </p:nvSpPr>
        <p:spPr bwMode="auto">
          <a:xfrm>
            <a:off x="5076056" y="216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err="1" smtClean="0">
                <a:latin typeface="Calibri" panose="020F0502020204030204" pitchFamily="34" charset="0"/>
                <a:ea typeface="ＭＳ Ｐゴシック" charset="0"/>
                <a:cs typeface="Calibri" panose="020F0502020204030204" pitchFamily="34" charset="0"/>
              </a:rPr>
              <a:t>USBs</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7" name="Right Brace 6"/>
          <p:cNvSpPr/>
          <p:nvPr/>
        </p:nvSpPr>
        <p:spPr bwMode="auto">
          <a:xfrm>
            <a:off x="5508104" y="684000"/>
            <a:ext cx="45719" cy="360040"/>
          </a:xfrm>
          <a:prstGeom prst="rightBrace">
            <a:avLst/>
          </a:prstGeom>
          <a:solidFill>
            <a:schemeClr val="bg1"/>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sp>
        <p:nvSpPr>
          <p:cNvPr id="99" name="Right Brace 98"/>
          <p:cNvSpPr/>
          <p:nvPr/>
        </p:nvSpPr>
        <p:spPr bwMode="auto">
          <a:xfrm>
            <a:off x="5508000" y="1080000"/>
            <a:ext cx="45719" cy="1008000"/>
          </a:xfrm>
          <a:prstGeom prst="rightBrace">
            <a:avLst/>
          </a:prstGeom>
          <a:solidFill>
            <a:schemeClr val="bg1"/>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sp>
        <p:nvSpPr>
          <p:cNvPr id="100" name="Right Brace 99"/>
          <p:cNvSpPr/>
          <p:nvPr/>
        </p:nvSpPr>
        <p:spPr bwMode="auto">
          <a:xfrm>
            <a:off x="5508104" y="2124000"/>
            <a:ext cx="45719" cy="360040"/>
          </a:xfrm>
          <a:prstGeom prst="rightBrace">
            <a:avLst/>
          </a:prstGeom>
          <a:solidFill>
            <a:schemeClr val="bg1"/>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sp>
        <p:nvSpPr>
          <p:cNvPr id="102" name="Text Box 30"/>
          <p:cNvSpPr txBox="1">
            <a:spLocks noChangeArrowheads="1"/>
          </p:cNvSpPr>
          <p:nvPr/>
        </p:nvSpPr>
        <p:spPr bwMode="auto">
          <a:xfrm>
            <a:off x="5580112" y="1512000"/>
            <a:ext cx="6840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800" dirty="0" smtClean="0">
                <a:latin typeface="Calibri" panose="020F0502020204030204" pitchFamily="34" charset="0"/>
                <a:cs typeface="Calibri" panose="020F0502020204030204" pitchFamily="34" charset="0"/>
              </a:rPr>
              <a:t>Espace Système</a:t>
            </a:r>
            <a:endParaRPr lang="fr-FR" altLang="fr-FR" sz="800" dirty="0">
              <a:latin typeface="Calibri" panose="020F0502020204030204" pitchFamily="34" charset="0"/>
              <a:cs typeface="Calibri" panose="020F0502020204030204" pitchFamily="34" charset="0"/>
            </a:endParaRPr>
          </a:p>
        </p:txBody>
      </p:sp>
      <p:sp>
        <p:nvSpPr>
          <p:cNvPr id="105" name="Text Box 30"/>
          <p:cNvSpPr txBox="1">
            <a:spLocks noChangeArrowheads="1"/>
          </p:cNvSpPr>
          <p:nvPr/>
        </p:nvSpPr>
        <p:spPr bwMode="auto">
          <a:xfrm>
            <a:off x="5580112" y="2232000"/>
            <a:ext cx="6840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800" dirty="0" smtClean="0">
                <a:latin typeface="Calibri" panose="020F0502020204030204" pitchFamily="34" charset="0"/>
                <a:cs typeface="Calibri" panose="020F0502020204030204" pitchFamily="34" charset="0"/>
              </a:rPr>
              <a:t>Espace Matériel</a:t>
            </a:r>
            <a:endParaRPr lang="fr-FR" altLang="fr-FR" sz="800" dirty="0">
              <a:latin typeface="Calibri" panose="020F0502020204030204" pitchFamily="34" charset="0"/>
              <a:cs typeface="Calibri" panose="020F0502020204030204" pitchFamily="34" charset="0"/>
            </a:endParaRPr>
          </a:p>
        </p:txBody>
      </p:sp>
      <p:sp>
        <p:nvSpPr>
          <p:cNvPr id="106" name="Right Brace 105"/>
          <p:cNvSpPr/>
          <p:nvPr/>
        </p:nvSpPr>
        <p:spPr bwMode="auto">
          <a:xfrm>
            <a:off x="6408000" y="684000"/>
            <a:ext cx="45719" cy="1836000"/>
          </a:xfrm>
          <a:prstGeom prst="rightBrace">
            <a:avLst/>
          </a:prstGeom>
          <a:solidFill>
            <a:schemeClr val="bg1"/>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sp>
        <p:nvSpPr>
          <p:cNvPr id="108" name="Text Box 30"/>
          <p:cNvSpPr txBox="1">
            <a:spLocks noChangeArrowheads="1"/>
          </p:cNvSpPr>
          <p:nvPr/>
        </p:nvSpPr>
        <p:spPr bwMode="auto">
          <a:xfrm>
            <a:off x="6516000" y="1512000"/>
            <a:ext cx="6840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800" dirty="0" smtClean="0">
                <a:latin typeface="Calibri" panose="020F0502020204030204" pitchFamily="34" charset="0"/>
                <a:cs typeface="Calibri" panose="020F0502020204030204" pitchFamily="34" charset="0"/>
              </a:rPr>
              <a:t>Modèle Abstrait</a:t>
            </a:r>
            <a:endParaRPr lang="fr-FR" altLang="fr-FR" sz="800" dirty="0">
              <a:latin typeface="Calibri" panose="020F0502020204030204" pitchFamily="34" charset="0"/>
              <a:cs typeface="Calibri" panose="020F0502020204030204" pitchFamily="34" charset="0"/>
            </a:endParaRPr>
          </a:p>
        </p:txBody>
      </p:sp>
      <p:cxnSp>
        <p:nvCxnSpPr>
          <p:cNvPr id="109" name="Straight Connector 108"/>
          <p:cNvCxnSpPr/>
          <p:nvPr/>
        </p:nvCxnSpPr>
        <p:spPr bwMode="auto">
          <a:xfrm>
            <a:off x="180000" y="2708920"/>
            <a:ext cx="8784976" cy="0"/>
          </a:xfrm>
          <a:prstGeom prst="line">
            <a:avLst/>
          </a:prstGeom>
          <a:solidFill>
            <a:schemeClr val="accent1"/>
          </a:solidFill>
          <a:ln w="317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0" name="AutoShape 15"/>
          <p:cNvSpPr>
            <a:spLocks noChangeArrowheads="1"/>
          </p:cNvSpPr>
          <p:nvPr/>
        </p:nvSpPr>
        <p:spPr bwMode="auto">
          <a:xfrm>
            <a:off x="360000" y="2880000"/>
            <a:ext cx="5076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Utilisateur</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11" name="AutoShape 15"/>
          <p:cNvSpPr>
            <a:spLocks noChangeArrowheads="1"/>
          </p:cNvSpPr>
          <p:nvPr/>
        </p:nvSpPr>
        <p:spPr bwMode="auto">
          <a:xfrm>
            <a:off x="360000" y="3240000"/>
            <a:ext cx="270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Bibliothèque</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12" name="AutoShape 15"/>
          <p:cNvSpPr>
            <a:spLocks noChangeArrowheads="1"/>
          </p:cNvSpPr>
          <p:nvPr/>
        </p:nvSpPr>
        <p:spPr bwMode="auto">
          <a:xfrm>
            <a:off x="360000" y="3600000"/>
            <a:ext cx="5076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Interface « Appels Système »</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13" name="AutoShape 15"/>
          <p:cNvSpPr>
            <a:spLocks noChangeArrowheads="1"/>
          </p:cNvSpPr>
          <p:nvPr/>
        </p:nvSpPr>
        <p:spPr bwMode="auto">
          <a:xfrm>
            <a:off x="360000" y="3960000"/>
            <a:ext cx="5076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Virtual File system Switch</a:t>
            </a:r>
            <a:endParaRPr lang="fr-FR" sz="1000" baseline="-25000" dirty="0">
              <a:latin typeface="Calibri" panose="020F0502020204030204" pitchFamily="34" charset="0"/>
              <a:ea typeface="ＭＳ Ｐゴシック" charset="0"/>
              <a:cs typeface="Calibri" panose="020F0502020204030204" pitchFamily="34" charset="0"/>
            </a:endParaRPr>
          </a:p>
        </p:txBody>
      </p:sp>
      <p:cxnSp>
        <p:nvCxnSpPr>
          <p:cNvPr id="114" name="Straight Connector 113"/>
          <p:cNvCxnSpPr>
            <a:stCxn id="118" idx="3"/>
            <a:endCxn id="123" idx="1"/>
          </p:cNvCxnSpPr>
          <p:nvPr/>
        </p:nvCxnSpPr>
        <p:spPr bwMode="auto">
          <a:xfrm>
            <a:off x="1512040" y="4454938"/>
            <a:ext cx="3168000" cy="0"/>
          </a:xfrm>
          <a:prstGeom prst="line">
            <a:avLst/>
          </a:prstGeom>
          <a:solidFill>
            <a:schemeClr val="accent1"/>
          </a:solidFill>
          <a:ln w="317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5" name="AutoShape 12"/>
          <p:cNvSpPr>
            <a:spLocks noChangeArrowheads="1"/>
          </p:cNvSpPr>
          <p:nvPr/>
        </p:nvSpPr>
        <p:spPr bwMode="auto">
          <a:xfrm>
            <a:off x="360040" y="432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FS</a:t>
            </a:r>
            <a:r>
              <a:rPr lang="fr-FR" sz="1000" baseline="-25000" dirty="0" smtClean="0">
                <a:latin typeface="Calibri" panose="020F0502020204030204" pitchFamily="34" charset="0"/>
                <a:ea typeface="ＭＳ Ｐゴシック" charset="0"/>
                <a:cs typeface="Calibri" panose="020F0502020204030204" pitchFamily="34" charset="0"/>
              </a:rPr>
              <a:t>0</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16" name="AutoShape 12"/>
          <p:cNvSpPr>
            <a:spLocks noChangeArrowheads="1"/>
          </p:cNvSpPr>
          <p:nvPr/>
        </p:nvSpPr>
        <p:spPr bwMode="auto">
          <a:xfrm>
            <a:off x="755616" y="432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FS</a:t>
            </a:r>
            <a:r>
              <a:rPr lang="fr-FR" sz="1000" baseline="-25000" dirty="0" smtClean="0">
                <a:latin typeface="Calibri" panose="020F0502020204030204" pitchFamily="34" charset="0"/>
                <a:ea typeface="ＭＳ Ｐゴシック" charset="0"/>
                <a:cs typeface="Calibri" panose="020F0502020204030204" pitchFamily="34" charset="0"/>
              </a:rPr>
              <a:t>1</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17" name="AutoShape 12"/>
          <p:cNvSpPr>
            <a:spLocks noChangeArrowheads="1"/>
          </p:cNvSpPr>
          <p:nvPr/>
        </p:nvSpPr>
        <p:spPr bwMode="auto">
          <a:xfrm>
            <a:off x="5076096" y="432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err="1" smtClean="0">
                <a:latin typeface="Calibri" panose="020F0502020204030204" pitchFamily="34" charset="0"/>
                <a:ea typeface="ＭＳ Ｐゴシック" charset="0"/>
                <a:cs typeface="Calibri" panose="020F0502020204030204" pitchFamily="34" charset="0"/>
              </a:rPr>
              <a:t>FS</a:t>
            </a:r>
            <a:r>
              <a:rPr lang="fr-FR" sz="1000" baseline="-25000" dirty="0" err="1" smtClean="0">
                <a:latin typeface="Calibri" panose="020F0502020204030204" pitchFamily="34" charset="0"/>
                <a:ea typeface="ＭＳ Ｐゴシック" charset="0"/>
                <a:cs typeface="Calibri" panose="020F0502020204030204" pitchFamily="34" charset="0"/>
              </a:rPr>
              <a:t>z</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18" name="AutoShape 12"/>
          <p:cNvSpPr>
            <a:spLocks noChangeArrowheads="1"/>
          </p:cNvSpPr>
          <p:nvPr/>
        </p:nvSpPr>
        <p:spPr bwMode="auto">
          <a:xfrm>
            <a:off x="1152040" y="432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FS</a:t>
            </a:r>
            <a:r>
              <a:rPr lang="fr-FR" sz="1000" baseline="-25000" dirty="0" smtClean="0">
                <a:latin typeface="Calibri" panose="020F0502020204030204" pitchFamily="34" charset="0"/>
                <a:ea typeface="ＭＳ Ｐゴシック" charset="0"/>
                <a:cs typeface="Calibri" panose="020F0502020204030204" pitchFamily="34" charset="0"/>
              </a:rPr>
              <a:t>2</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19" name="AutoShape 12"/>
          <p:cNvSpPr>
            <a:spLocks noChangeArrowheads="1"/>
          </p:cNvSpPr>
          <p:nvPr/>
        </p:nvSpPr>
        <p:spPr bwMode="auto">
          <a:xfrm>
            <a:off x="1944040" y="432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err="1" smtClean="0">
                <a:latin typeface="Calibri" panose="020F0502020204030204" pitchFamily="34" charset="0"/>
                <a:ea typeface="ＭＳ Ｐゴシック" charset="0"/>
                <a:cs typeface="Calibri" panose="020F0502020204030204" pitchFamily="34" charset="0"/>
              </a:rPr>
              <a:t>FS</a:t>
            </a:r>
            <a:r>
              <a:rPr lang="fr-FR" sz="1000" baseline="-25000" dirty="0" err="1" smtClean="0">
                <a:latin typeface="Calibri" panose="020F0502020204030204" pitchFamily="34" charset="0"/>
                <a:ea typeface="ＭＳ Ｐゴシック" charset="0"/>
                <a:cs typeface="Calibri" panose="020F0502020204030204" pitchFamily="34" charset="0"/>
              </a:rPr>
              <a:t>i</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20" name="AutoShape 12"/>
          <p:cNvSpPr>
            <a:spLocks noChangeArrowheads="1"/>
          </p:cNvSpPr>
          <p:nvPr/>
        </p:nvSpPr>
        <p:spPr bwMode="auto">
          <a:xfrm>
            <a:off x="2340040" y="432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err="1" smtClean="0">
                <a:latin typeface="Calibri" panose="020F0502020204030204" pitchFamily="34" charset="0"/>
                <a:ea typeface="ＭＳ Ｐゴシック" charset="0"/>
                <a:cs typeface="Calibri" panose="020F0502020204030204" pitchFamily="34" charset="0"/>
              </a:rPr>
              <a:t>FS</a:t>
            </a:r>
            <a:r>
              <a:rPr lang="fr-FR" sz="1000" baseline="-25000" dirty="0" err="1" smtClean="0">
                <a:latin typeface="Calibri" panose="020F0502020204030204" pitchFamily="34" charset="0"/>
                <a:ea typeface="ＭＳ Ｐゴシック" charset="0"/>
                <a:cs typeface="Calibri" panose="020F0502020204030204" pitchFamily="34" charset="0"/>
              </a:rPr>
              <a:t>j</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21" name="AutoShape 12"/>
          <p:cNvSpPr>
            <a:spLocks noChangeArrowheads="1"/>
          </p:cNvSpPr>
          <p:nvPr/>
        </p:nvSpPr>
        <p:spPr bwMode="auto">
          <a:xfrm>
            <a:off x="3096040" y="432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err="1" smtClean="0">
                <a:latin typeface="Calibri" panose="020F0502020204030204" pitchFamily="34" charset="0"/>
                <a:ea typeface="ＭＳ Ｐゴシック" charset="0"/>
                <a:cs typeface="Calibri" panose="020F0502020204030204" pitchFamily="34" charset="0"/>
              </a:rPr>
              <a:t>FS</a:t>
            </a:r>
            <a:r>
              <a:rPr lang="fr-FR" sz="1000" baseline="-25000" dirty="0" err="1" smtClean="0">
                <a:latin typeface="Calibri" panose="020F0502020204030204" pitchFamily="34" charset="0"/>
                <a:ea typeface="ＭＳ Ｐゴシック" charset="0"/>
                <a:cs typeface="Calibri" panose="020F0502020204030204" pitchFamily="34" charset="0"/>
              </a:rPr>
              <a:t>o</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22" name="AutoShape 12"/>
          <p:cNvSpPr>
            <a:spLocks noChangeArrowheads="1"/>
          </p:cNvSpPr>
          <p:nvPr/>
        </p:nvSpPr>
        <p:spPr bwMode="auto">
          <a:xfrm>
            <a:off x="3492040" y="432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err="1" smtClean="0">
                <a:latin typeface="Calibri" panose="020F0502020204030204" pitchFamily="34" charset="0"/>
                <a:ea typeface="ＭＳ Ｐゴシック" charset="0"/>
                <a:cs typeface="Calibri" panose="020F0502020204030204" pitchFamily="34" charset="0"/>
              </a:rPr>
              <a:t>FS</a:t>
            </a:r>
            <a:r>
              <a:rPr lang="fr-FR" sz="1000" baseline="-25000" dirty="0" err="1" smtClean="0">
                <a:latin typeface="Calibri" panose="020F0502020204030204" pitchFamily="34" charset="0"/>
                <a:ea typeface="ＭＳ Ｐゴシック" charset="0"/>
                <a:cs typeface="Calibri" panose="020F0502020204030204" pitchFamily="34" charset="0"/>
              </a:rPr>
              <a:t>p</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23" name="AutoShape 12"/>
          <p:cNvSpPr>
            <a:spLocks noChangeArrowheads="1"/>
          </p:cNvSpPr>
          <p:nvPr/>
        </p:nvSpPr>
        <p:spPr bwMode="auto">
          <a:xfrm>
            <a:off x="4680040" y="432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err="1" smtClean="0">
                <a:latin typeface="Calibri" panose="020F0502020204030204" pitchFamily="34" charset="0"/>
                <a:ea typeface="ＭＳ Ｐゴシック" charset="0"/>
                <a:cs typeface="Calibri" panose="020F0502020204030204" pitchFamily="34" charset="0"/>
              </a:rPr>
              <a:t>FS</a:t>
            </a:r>
            <a:r>
              <a:rPr lang="fr-FR" sz="1000" baseline="-25000" dirty="0" err="1" smtClean="0">
                <a:latin typeface="Calibri" panose="020F0502020204030204" pitchFamily="34" charset="0"/>
                <a:ea typeface="ＭＳ Ｐゴシック" charset="0"/>
                <a:cs typeface="Calibri" panose="020F0502020204030204" pitchFamily="34" charset="0"/>
              </a:rPr>
              <a:t>y</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24" name="AutoShape 15"/>
          <p:cNvSpPr>
            <a:spLocks noChangeArrowheads="1"/>
          </p:cNvSpPr>
          <p:nvPr/>
        </p:nvSpPr>
        <p:spPr bwMode="auto">
          <a:xfrm>
            <a:off x="360000" y="4680000"/>
            <a:ext cx="5076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Mode « Block »</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25" name="AutoShape 15"/>
          <p:cNvSpPr>
            <a:spLocks noChangeArrowheads="1"/>
          </p:cNvSpPr>
          <p:nvPr/>
        </p:nvSpPr>
        <p:spPr bwMode="auto">
          <a:xfrm>
            <a:off x="360000" y="5040000"/>
            <a:ext cx="5076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Pilotes de Périphériques</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26" name="Right Brace 125"/>
          <p:cNvSpPr/>
          <p:nvPr/>
        </p:nvSpPr>
        <p:spPr bwMode="auto">
          <a:xfrm>
            <a:off x="5508104" y="2880000"/>
            <a:ext cx="45719" cy="648000"/>
          </a:xfrm>
          <a:prstGeom prst="rightBrace">
            <a:avLst/>
          </a:prstGeom>
          <a:solidFill>
            <a:schemeClr val="bg1"/>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sp>
        <p:nvSpPr>
          <p:cNvPr id="127" name="Right Brace 126"/>
          <p:cNvSpPr/>
          <p:nvPr/>
        </p:nvSpPr>
        <p:spPr bwMode="auto">
          <a:xfrm>
            <a:off x="5508104" y="3600000"/>
            <a:ext cx="45719" cy="1728000"/>
          </a:xfrm>
          <a:prstGeom prst="rightBrace">
            <a:avLst/>
          </a:prstGeom>
          <a:solidFill>
            <a:schemeClr val="bg1"/>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sp>
        <p:nvSpPr>
          <p:cNvPr id="128" name="Text Box 30"/>
          <p:cNvSpPr txBox="1">
            <a:spLocks noChangeArrowheads="1"/>
          </p:cNvSpPr>
          <p:nvPr/>
        </p:nvSpPr>
        <p:spPr bwMode="auto">
          <a:xfrm>
            <a:off x="5580112" y="3132000"/>
            <a:ext cx="7560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800" dirty="0" smtClean="0">
                <a:latin typeface="Calibri" panose="020F0502020204030204" pitchFamily="34" charset="0"/>
                <a:cs typeface="Calibri" panose="020F0502020204030204" pitchFamily="34" charset="0"/>
              </a:rPr>
              <a:t>Espace Utilisateur</a:t>
            </a:r>
            <a:endParaRPr lang="fr-FR" altLang="fr-FR" sz="800" dirty="0">
              <a:latin typeface="Calibri" panose="020F0502020204030204" pitchFamily="34" charset="0"/>
              <a:cs typeface="Calibri" panose="020F0502020204030204" pitchFamily="34" charset="0"/>
            </a:endParaRPr>
          </a:p>
        </p:txBody>
      </p:sp>
      <p:sp>
        <p:nvSpPr>
          <p:cNvPr id="129" name="Text Box 30"/>
          <p:cNvSpPr txBox="1">
            <a:spLocks noChangeArrowheads="1"/>
          </p:cNvSpPr>
          <p:nvPr/>
        </p:nvSpPr>
        <p:spPr bwMode="auto">
          <a:xfrm>
            <a:off x="5580112" y="4392000"/>
            <a:ext cx="6840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800" dirty="0" smtClean="0">
                <a:latin typeface="Calibri" panose="020F0502020204030204" pitchFamily="34" charset="0"/>
                <a:cs typeface="Calibri" panose="020F0502020204030204" pitchFamily="34" charset="0"/>
              </a:rPr>
              <a:t>Espace Système</a:t>
            </a:r>
            <a:endParaRPr lang="fr-FR" altLang="fr-FR" sz="800" dirty="0">
              <a:latin typeface="Calibri" panose="020F0502020204030204" pitchFamily="34" charset="0"/>
              <a:cs typeface="Calibri" panose="020F0502020204030204" pitchFamily="34" charset="0"/>
            </a:endParaRPr>
          </a:p>
        </p:txBody>
      </p:sp>
      <p:sp>
        <p:nvSpPr>
          <p:cNvPr id="130" name="Right Brace 129"/>
          <p:cNvSpPr/>
          <p:nvPr/>
        </p:nvSpPr>
        <p:spPr bwMode="auto">
          <a:xfrm>
            <a:off x="6372200" y="2880000"/>
            <a:ext cx="45719" cy="2448000"/>
          </a:xfrm>
          <a:prstGeom prst="rightBrace">
            <a:avLst/>
          </a:prstGeom>
          <a:solidFill>
            <a:schemeClr val="bg1"/>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sp>
        <p:nvSpPr>
          <p:cNvPr id="131" name="Text Box 30"/>
          <p:cNvSpPr txBox="1">
            <a:spLocks noChangeArrowheads="1"/>
          </p:cNvSpPr>
          <p:nvPr/>
        </p:nvSpPr>
        <p:spPr bwMode="auto">
          <a:xfrm>
            <a:off x="6516216" y="4032000"/>
            <a:ext cx="8280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800" dirty="0" smtClean="0">
                <a:latin typeface="Calibri" panose="020F0502020204030204" pitchFamily="34" charset="0"/>
                <a:cs typeface="Calibri" panose="020F0502020204030204" pitchFamily="34" charset="0"/>
              </a:rPr>
              <a:t>Modèle en Couches</a:t>
            </a:r>
            <a:endParaRPr lang="fr-FR" altLang="fr-FR"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98198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Straight Arrow Connector 132"/>
          <p:cNvCxnSpPr/>
          <p:nvPr/>
        </p:nvCxnSpPr>
        <p:spPr bwMode="auto">
          <a:xfrm>
            <a:off x="611560" y="1908000"/>
            <a:ext cx="0" cy="792000"/>
          </a:xfrm>
          <a:prstGeom prst="straightConnector1">
            <a:avLst/>
          </a:prstGeom>
          <a:solidFill>
            <a:schemeClr val="accent1"/>
          </a:solidFill>
          <a:ln w="3175" cap="flat" cmpd="sng" algn="ctr">
            <a:solidFill>
              <a:schemeClr val="bg2">
                <a:lumMod val="60000"/>
                <a:lumOff val="40000"/>
              </a:schemeClr>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7" name="Straight Arrow Connector 106"/>
          <p:cNvCxnSpPr/>
          <p:nvPr/>
        </p:nvCxnSpPr>
        <p:spPr bwMode="auto">
          <a:xfrm>
            <a:off x="1547664" y="1908000"/>
            <a:ext cx="0" cy="792000"/>
          </a:xfrm>
          <a:prstGeom prst="straightConnector1">
            <a:avLst/>
          </a:prstGeom>
          <a:solidFill>
            <a:schemeClr val="accent1"/>
          </a:solidFill>
          <a:ln w="3175" cap="flat" cmpd="sng" algn="ctr">
            <a:solidFill>
              <a:schemeClr val="bg2">
                <a:lumMod val="60000"/>
                <a:lumOff val="40000"/>
              </a:schemeClr>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4" name="Straight Arrow Connector 103"/>
          <p:cNvCxnSpPr>
            <a:stCxn id="58" idx="2"/>
          </p:cNvCxnSpPr>
          <p:nvPr/>
        </p:nvCxnSpPr>
        <p:spPr bwMode="auto">
          <a:xfrm flipH="1">
            <a:off x="5076056" y="1916832"/>
            <a:ext cx="702312" cy="792088"/>
          </a:xfrm>
          <a:prstGeom prst="straightConnector1">
            <a:avLst/>
          </a:prstGeom>
          <a:solidFill>
            <a:schemeClr val="accent1"/>
          </a:solidFill>
          <a:ln w="3175" cap="flat" cmpd="sng" algn="ctr">
            <a:solidFill>
              <a:schemeClr val="bg2">
                <a:lumMod val="60000"/>
                <a:lumOff val="40000"/>
              </a:schemeClr>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Straight Arrow Connector 78"/>
          <p:cNvCxnSpPr>
            <a:stCxn id="61" idx="2"/>
            <a:endCxn id="73" idx="0"/>
          </p:cNvCxnSpPr>
          <p:nvPr/>
        </p:nvCxnSpPr>
        <p:spPr bwMode="auto">
          <a:xfrm>
            <a:off x="1853648" y="1349875"/>
            <a:ext cx="2808352" cy="558125"/>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 name="Straight Connector 3"/>
          <p:cNvCxnSpPr>
            <a:stCxn id="252943" idx="3"/>
            <a:endCxn id="62" idx="1"/>
          </p:cNvCxnSpPr>
          <p:nvPr/>
        </p:nvCxnSpPr>
        <p:spPr bwMode="auto">
          <a:xfrm>
            <a:off x="1260000" y="1214938"/>
            <a:ext cx="2952000" cy="0"/>
          </a:xfrm>
          <a:prstGeom prst="line">
            <a:avLst/>
          </a:prstGeom>
          <a:solidFill>
            <a:schemeClr val="accent1"/>
          </a:solidFill>
          <a:ln w="317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5714" name="Date Placeholder 2"/>
          <p:cNvSpPr>
            <a:spLocks noGrp="1"/>
          </p:cNvSpPr>
          <p:nvPr>
            <p:ph type="dt" sz="quarter" idx="10"/>
          </p:nvPr>
        </p:nvSpPr>
        <p:spPr>
          <a:xfrm>
            <a:off x="179388" y="6552000"/>
            <a:ext cx="1079500" cy="1846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fr-FR" altLang="fr-FR" sz="1200" dirty="0" smtClean="0">
                <a:latin typeface="Calibri" panose="020F0502020204030204" pitchFamily="34" charset="0"/>
                <a:cs typeface="Calibri" panose="020F0502020204030204" pitchFamily="34" charset="0"/>
              </a:rPr>
              <a:t>© </a:t>
            </a:r>
            <a:fld id="{F75DEE70-C184-4750-97F7-CE5B8FC4DC83}" type="datetime1">
              <a:rPr lang="fr-FR" altLang="fr-FR" sz="1200" smtClean="0">
                <a:latin typeface="Calibri" panose="020F0502020204030204" pitchFamily="34" charset="0"/>
                <a:cs typeface="Calibri" panose="020F0502020204030204" pitchFamily="34" charset="0"/>
              </a:rPr>
              <a:t>30/03/17</a:t>
            </a:fld>
            <a:endParaRPr lang="fr-FR" altLang="fr-FR" sz="1200" dirty="0">
              <a:latin typeface="Calibri" panose="020F0502020204030204" pitchFamily="34" charset="0"/>
              <a:cs typeface="Calibri" panose="020F0502020204030204" pitchFamily="34" charset="0"/>
            </a:endParaRPr>
          </a:p>
        </p:txBody>
      </p:sp>
      <p:sp>
        <p:nvSpPr>
          <p:cNvPr id="115715" name="Footer Placeholder 3"/>
          <p:cNvSpPr>
            <a:spLocks noGrp="1"/>
          </p:cNvSpPr>
          <p:nvPr>
            <p:ph type="ftr" sz="quarter" idx="11"/>
          </p:nvPr>
        </p:nvSpPr>
        <p:spPr>
          <a:xfrm>
            <a:off x="1258888" y="6552000"/>
            <a:ext cx="6120000" cy="1846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fr-FR" altLang="fr-FR" sz="1200" dirty="0">
                <a:latin typeface="Calibri" panose="020F0502020204030204" pitchFamily="34" charset="0"/>
                <a:cs typeface="Calibri" panose="020F0502020204030204" pitchFamily="34" charset="0"/>
              </a:rPr>
              <a:t>Georgios Arhodakis - Université Paris Dauphine</a:t>
            </a:r>
          </a:p>
        </p:txBody>
      </p:sp>
      <p:sp>
        <p:nvSpPr>
          <p:cNvPr id="115716" name="Slide Number Placeholder 4"/>
          <p:cNvSpPr>
            <a:spLocks noGrp="1"/>
          </p:cNvSpPr>
          <p:nvPr>
            <p:ph type="sldNum" sz="quarter" idx="12"/>
          </p:nvPr>
        </p:nvSpPr>
        <p:spPr>
          <a:xfrm>
            <a:off x="8604000" y="6552000"/>
            <a:ext cx="360000" cy="1846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D3C61643-18D7-4C95-9B42-E8E6D0A5F9C0}" type="slidenum">
              <a:rPr lang="fr-FR" altLang="fr-FR" sz="1200">
                <a:latin typeface="Calibri" panose="020F0502020204030204" pitchFamily="34" charset="0"/>
                <a:cs typeface="Calibri" panose="020F0502020204030204" pitchFamily="34" charset="0"/>
              </a:rPr>
              <a:pPr>
                <a:spcBef>
                  <a:spcPct val="0"/>
                </a:spcBef>
                <a:buFontTx/>
                <a:buNone/>
              </a:pPr>
              <a:t>12</a:t>
            </a:fld>
            <a:endParaRPr lang="fr-FR" altLang="fr-FR" sz="1200" dirty="0">
              <a:latin typeface="Calibri" panose="020F0502020204030204" pitchFamily="34" charset="0"/>
              <a:cs typeface="Calibri" panose="020F0502020204030204" pitchFamily="34" charset="0"/>
            </a:endParaRPr>
          </a:p>
        </p:txBody>
      </p:sp>
      <p:sp>
        <p:nvSpPr>
          <p:cNvPr id="252930" name="Rectangle 2"/>
          <p:cNvSpPr>
            <a:spLocks noGrp="1" noChangeArrowheads="1"/>
          </p:cNvSpPr>
          <p:nvPr>
            <p:ph type="title"/>
          </p:nvPr>
        </p:nvSpPr>
        <p:spPr>
          <a:xfrm>
            <a:off x="0" y="0"/>
            <a:ext cx="9144000" cy="615553"/>
          </a:xfrm>
          <a:extLst/>
        </p:spPr>
        <p:txBody>
          <a:bodyPr lIns="0" tIns="0" rIns="0" bIns="0" anchor="ctr" anchorCtr="1">
            <a:spAutoFit/>
          </a:bodyPr>
          <a:lstStyle/>
          <a:p>
            <a:pPr>
              <a:defRPr/>
            </a:pPr>
            <a:r>
              <a:rPr lang="fr-FR" dirty="0" smtClean="0">
                <a:latin typeface="Calibri" panose="020F0502020204030204" pitchFamily="34" charset="0"/>
                <a:ea typeface="+mj-ea"/>
                <a:cs typeface="Calibri" panose="020F0502020204030204" pitchFamily="34" charset="0"/>
              </a:rPr>
              <a:t>Système de fichiers - VFS</a:t>
            </a:r>
          </a:p>
        </p:txBody>
      </p:sp>
      <p:sp>
        <p:nvSpPr>
          <p:cNvPr id="252931" name="Text Box 3"/>
          <p:cNvSpPr txBox="1">
            <a:spLocks noChangeArrowheads="1"/>
          </p:cNvSpPr>
          <p:nvPr/>
        </p:nvSpPr>
        <p:spPr bwMode="auto">
          <a:xfrm>
            <a:off x="360000" y="5856947"/>
            <a:ext cx="1944000" cy="369332"/>
          </a:xfrm>
          <a:prstGeom prst="rect">
            <a:avLst/>
          </a:prstGeom>
          <a:noFill/>
          <a:ln>
            <a:noFill/>
          </a:ln>
          <a:effectLst/>
          <a:extLst/>
        </p:spPr>
        <p:txBody>
          <a:bodyPr wrap="square" lIns="0" tIns="0" rIns="0" bIns="0" anchor="ctr" anchorCtr="0">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defRPr/>
            </a:pPr>
            <a:r>
              <a:rPr lang="fr-FR" altLang="fr-FR" sz="1200" b="1" dirty="0" smtClean="0">
                <a:latin typeface="Calibri" panose="020F0502020204030204" pitchFamily="34" charset="0"/>
                <a:cs typeface="Calibri" panose="020F0502020204030204" pitchFamily="34" charset="0"/>
              </a:rPr>
              <a:t>DENTRY – </a:t>
            </a:r>
            <a:r>
              <a:rPr lang="fr-FR" altLang="fr-FR" sz="1200" b="1" u="sng" dirty="0" smtClean="0">
                <a:latin typeface="Calibri" panose="020F0502020204030204" pitchFamily="34" charset="0"/>
                <a:cs typeface="Calibri" panose="020F0502020204030204" pitchFamily="34" charset="0"/>
              </a:rPr>
              <a:t>D</a:t>
            </a:r>
            <a:r>
              <a:rPr lang="fr-FR" altLang="fr-FR" sz="1200" dirty="0" smtClean="0">
                <a:latin typeface="Calibri" panose="020F0502020204030204" pitchFamily="34" charset="0"/>
                <a:cs typeface="Calibri" panose="020F0502020204030204" pitchFamily="34" charset="0"/>
              </a:rPr>
              <a:t>irectory Entry</a:t>
            </a:r>
          </a:p>
          <a:p>
            <a:pPr>
              <a:defRPr/>
            </a:pPr>
            <a:r>
              <a:rPr lang="fr-FR" altLang="fr-FR" sz="1200" b="1" dirty="0" smtClean="0">
                <a:latin typeface="Calibri" panose="020F0502020204030204" pitchFamily="34" charset="0"/>
                <a:cs typeface="Calibri" panose="020F0502020204030204" pitchFamily="34" charset="0"/>
              </a:rPr>
              <a:t>FS</a:t>
            </a:r>
            <a:r>
              <a:rPr lang="fr-FR" altLang="fr-FR" sz="1200" dirty="0" smtClean="0">
                <a:latin typeface="Calibri" panose="020F0502020204030204" pitchFamily="34" charset="0"/>
                <a:cs typeface="Calibri" panose="020F0502020204030204" pitchFamily="34" charset="0"/>
              </a:rPr>
              <a:t> – </a:t>
            </a:r>
            <a:r>
              <a:rPr lang="fr-FR" altLang="fr-FR" sz="1200" b="1" dirty="0" smtClean="0">
                <a:latin typeface="Calibri" panose="020F0502020204030204" pitchFamily="34" charset="0"/>
                <a:cs typeface="Calibri" panose="020F0502020204030204" pitchFamily="34" charset="0"/>
              </a:rPr>
              <a:t>F</a:t>
            </a:r>
            <a:r>
              <a:rPr lang="fr-FR" altLang="fr-FR" sz="1200" dirty="0" smtClean="0">
                <a:latin typeface="Calibri" panose="020F0502020204030204" pitchFamily="34" charset="0"/>
                <a:cs typeface="Calibri" panose="020F0502020204030204" pitchFamily="34" charset="0"/>
              </a:rPr>
              <a:t>ile </a:t>
            </a:r>
            <a:r>
              <a:rPr lang="fr-FR" altLang="fr-FR" sz="1200" b="1" dirty="0" smtClean="0">
                <a:latin typeface="Calibri" panose="020F0502020204030204" pitchFamily="34" charset="0"/>
                <a:cs typeface="Calibri" panose="020F0502020204030204" pitchFamily="34" charset="0"/>
              </a:rPr>
              <a:t>S</a:t>
            </a:r>
            <a:r>
              <a:rPr lang="fr-FR" altLang="fr-FR" sz="1200" dirty="0" smtClean="0">
                <a:latin typeface="Calibri" panose="020F0502020204030204" pitchFamily="34" charset="0"/>
                <a:cs typeface="Calibri" panose="020F0502020204030204" pitchFamily="34" charset="0"/>
              </a:rPr>
              <a:t>ystem</a:t>
            </a:r>
          </a:p>
        </p:txBody>
      </p:sp>
      <p:sp>
        <p:nvSpPr>
          <p:cNvPr id="69" name="AutoShape 12"/>
          <p:cNvSpPr>
            <a:spLocks noChangeArrowheads="1"/>
          </p:cNvSpPr>
          <p:nvPr/>
        </p:nvSpPr>
        <p:spPr bwMode="auto">
          <a:xfrm>
            <a:off x="360000" y="2160000"/>
            <a:ext cx="90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Objet « i-</a:t>
            </a:r>
            <a:r>
              <a:rPr lang="fr-FR" sz="1000" dirty="0" err="1" smtClean="0">
                <a:latin typeface="Calibri" panose="020F0502020204030204" pitchFamily="34" charset="0"/>
                <a:ea typeface="ＭＳ Ｐゴシック" charset="0"/>
                <a:cs typeface="Calibri" panose="020F0502020204030204" pitchFamily="34" charset="0"/>
              </a:rPr>
              <a:t>node</a:t>
            </a:r>
            <a:r>
              <a:rPr lang="fr-FR" sz="1000" dirty="0" smtClean="0">
                <a:latin typeface="Calibri" panose="020F0502020204030204" pitchFamily="34" charset="0"/>
                <a:ea typeface="ＭＳ Ｐゴシック" charset="0"/>
                <a:cs typeface="Calibri" panose="020F0502020204030204" pitchFamily="34" charset="0"/>
              </a:rPr>
              <a:t> »</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252942" name="AutoShape 14"/>
          <p:cNvSpPr>
            <a:spLocks noChangeArrowheads="1"/>
          </p:cNvSpPr>
          <p:nvPr/>
        </p:nvSpPr>
        <p:spPr bwMode="auto">
          <a:xfrm>
            <a:off x="360000" y="1620000"/>
            <a:ext cx="899632"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Objet « </a:t>
            </a:r>
            <a:r>
              <a:rPr lang="fr-FR" sz="1000" dirty="0" err="1" smtClean="0">
                <a:latin typeface="Calibri" panose="020F0502020204030204" pitchFamily="34" charset="0"/>
                <a:ea typeface="ＭＳ Ｐゴシック" charset="0"/>
                <a:cs typeface="Calibri" panose="020F0502020204030204" pitchFamily="34" charset="0"/>
              </a:rPr>
              <a:t>Dentry</a:t>
            </a:r>
            <a:r>
              <a:rPr lang="fr-FR" sz="1000" dirty="0" smtClean="0">
                <a:latin typeface="Calibri" panose="020F0502020204030204" pitchFamily="34" charset="0"/>
                <a:ea typeface="ＭＳ Ｐゴシック" charset="0"/>
                <a:cs typeface="Calibri" panose="020F0502020204030204" pitchFamily="34" charset="0"/>
              </a:rPr>
              <a:t> »</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252943" name="AutoShape 15"/>
          <p:cNvSpPr>
            <a:spLocks noChangeArrowheads="1"/>
          </p:cNvSpPr>
          <p:nvPr/>
        </p:nvSpPr>
        <p:spPr bwMode="auto">
          <a:xfrm>
            <a:off x="360000" y="1080000"/>
            <a:ext cx="90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Objet « Fichier »</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89" name="AutoShape 15"/>
          <p:cNvSpPr>
            <a:spLocks noChangeArrowheads="1"/>
          </p:cNvSpPr>
          <p:nvPr/>
        </p:nvSpPr>
        <p:spPr bwMode="auto">
          <a:xfrm>
            <a:off x="360000" y="2700000"/>
            <a:ext cx="5076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Objet « Super Block »</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06" name="Right Brace 105"/>
          <p:cNvSpPr/>
          <p:nvPr/>
        </p:nvSpPr>
        <p:spPr bwMode="auto">
          <a:xfrm>
            <a:off x="6408000" y="684000"/>
            <a:ext cx="45719" cy="1836000"/>
          </a:xfrm>
          <a:prstGeom prst="rightBrace">
            <a:avLst/>
          </a:prstGeom>
          <a:solidFill>
            <a:schemeClr val="bg1"/>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sp>
        <p:nvSpPr>
          <p:cNvPr id="108" name="Text Box 30"/>
          <p:cNvSpPr txBox="1">
            <a:spLocks noChangeArrowheads="1"/>
          </p:cNvSpPr>
          <p:nvPr/>
        </p:nvSpPr>
        <p:spPr bwMode="auto">
          <a:xfrm>
            <a:off x="6516000" y="1450445"/>
            <a:ext cx="684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800" dirty="0" smtClean="0">
                <a:latin typeface="Calibri" panose="020F0502020204030204" pitchFamily="34" charset="0"/>
                <a:cs typeface="Calibri" panose="020F0502020204030204" pitchFamily="34" charset="0"/>
              </a:rPr>
              <a:t>Relation entre « objets »</a:t>
            </a:r>
            <a:endParaRPr lang="fr-FR" altLang="fr-FR" sz="800" dirty="0">
              <a:latin typeface="Calibri" panose="020F0502020204030204" pitchFamily="34" charset="0"/>
              <a:cs typeface="Calibri" panose="020F0502020204030204" pitchFamily="34" charset="0"/>
            </a:endParaRPr>
          </a:p>
        </p:txBody>
      </p:sp>
      <p:cxnSp>
        <p:nvCxnSpPr>
          <p:cNvPr id="109" name="Straight Connector 108"/>
          <p:cNvCxnSpPr/>
          <p:nvPr/>
        </p:nvCxnSpPr>
        <p:spPr bwMode="auto">
          <a:xfrm>
            <a:off x="180000" y="3060000"/>
            <a:ext cx="8784976" cy="0"/>
          </a:xfrm>
          <a:prstGeom prst="line">
            <a:avLst/>
          </a:prstGeom>
          <a:solidFill>
            <a:schemeClr val="accent1"/>
          </a:solidFill>
          <a:ln w="317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0" name="AutoShape 15"/>
          <p:cNvSpPr>
            <a:spLocks noChangeArrowheads="1"/>
          </p:cNvSpPr>
          <p:nvPr/>
        </p:nvSpPr>
        <p:spPr bwMode="auto">
          <a:xfrm>
            <a:off x="360000" y="3213247"/>
            <a:ext cx="5076000" cy="630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Applications</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12" name="AutoShape 15"/>
          <p:cNvSpPr>
            <a:spLocks noChangeArrowheads="1"/>
          </p:cNvSpPr>
          <p:nvPr/>
        </p:nvSpPr>
        <p:spPr bwMode="auto">
          <a:xfrm>
            <a:off x="360000" y="3933248"/>
            <a:ext cx="5076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API – Application Program Interface</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13" name="AutoShape 15"/>
          <p:cNvSpPr>
            <a:spLocks noChangeArrowheads="1"/>
          </p:cNvSpPr>
          <p:nvPr/>
        </p:nvSpPr>
        <p:spPr bwMode="auto">
          <a:xfrm>
            <a:off x="360000" y="4293248"/>
            <a:ext cx="2484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 </a:t>
            </a:r>
            <a:r>
              <a:rPr lang="fr-FR" sz="1000" dirty="0" err="1" smtClean="0">
                <a:latin typeface="Calibri" panose="020F0502020204030204" pitchFamily="34" charset="0"/>
                <a:ea typeface="ＭＳ Ｐゴシック" charset="0"/>
                <a:cs typeface="Calibri" panose="020F0502020204030204" pitchFamily="34" charset="0"/>
              </a:rPr>
              <a:t>Dentry</a:t>
            </a:r>
            <a:r>
              <a:rPr lang="fr-FR" sz="1000" dirty="0" smtClean="0">
                <a:latin typeface="Calibri" panose="020F0502020204030204" pitchFamily="34" charset="0"/>
                <a:ea typeface="ＭＳ Ｐゴシック" charset="0"/>
                <a:cs typeface="Calibri" panose="020F0502020204030204" pitchFamily="34" charset="0"/>
              </a:rPr>
              <a:t> » Cache</a:t>
            </a:r>
            <a:endParaRPr lang="fr-FR" sz="1000" baseline="-25000" dirty="0">
              <a:latin typeface="Calibri" panose="020F0502020204030204" pitchFamily="34" charset="0"/>
              <a:ea typeface="ＭＳ Ｐゴシック" charset="0"/>
              <a:cs typeface="Calibri" panose="020F0502020204030204" pitchFamily="34" charset="0"/>
            </a:endParaRPr>
          </a:p>
        </p:txBody>
      </p:sp>
      <p:cxnSp>
        <p:nvCxnSpPr>
          <p:cNvPr id="114" name="Straight Connector 113"/>
          <p:cNvCxnSpPr>
            <a:stCxn id="118" idx="3"/>
            <a:endCxn id="123" idx="1"/>
          </p:cNvCxnSpPr>
          <p:nvPr/>
        </p:nvCxnSpPr>
        <p:spPr bwMode="auto">
          <a:xfrm>
            <a:off x="1512040" y="4788186"/>
            <a:ext cx="3168000" cy="0"/>
          </a:xfrm>
          <a:prstGeom prst="line">
            <a:avLst/>
          </a:prstGeom>
          <a:solidFill>
            <a:schemeClr val="accent1"/>
          </a:solidFill>
          <a:ln w="317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5" name="AutoShape 12"/>
          <p:cNvSpPr>
            <a:spLocks noChangeArrowheads="1"/>
          </p:cNvSpPr>
          <p:nvPr/>
        </p:nvSpPr>
        <p:spPr bwMode="auto">
          <a:xfrm>
            <a:off x="360040" y="4653248"/>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FS</a:t>
            </a:r>
            <a:r>
              <a:rPr lang="fr-FR" sz="1000" baseline="-25000" dirty="0" smtClean="0">
                <a:latin typeface="Calibri" panose="020F0502020204030204" pitchFamily="34" charset="0"/>
                <a:ea typeface="ＭＳ Ｐゴシック" charset="0"/>
                <a:cs typeface="Calibri" panose="020F0502020204030204" pitchFamily="34" charset="0"/>
              </a:rPr>
              <a:t>0</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16" name="AutoShape 12"/>
          <p:cNvSpPr>
            <a:spLocks noChangeArrowheads="1"/>
          </p:cNvSpPr>
          <p:nvPr/>
        </p:nvSpPr>
        <p:spPr bwMode="auto">
          <a:xfrm>
            <a:off x="755616" y="4653248"/>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FS</a:t>
            </a:r>
            <a:r>
              <a:rPr lang="fr-FR" sz="1000" baseline="-25000" dirty="0" smtClean="0">
                <a:latin typeface="Calibri" panose="020F0502020204030204" pitchFamily="34" charset="0"/>
                <a:ea typeface="ＭＳ Ｐゴシック" charset="0"/>
                <a:cs typeface="Calibri" panose="020F0502020204030204" pitchFamily="34" charset="0"/>
              </a:rPr>
              <a:t>1</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17" name="AutoShape 12"/>
          <p:cNvSpPr>
            <a:spLocks noChangeArrowheads="1"/>
          </p:cNvSpPr>
          <p:nvPr/>
        </p:nvSpPr>
        <p:spPr bwMode="auto">
          <a:xfrm>
            <a:off x="5076096" y="4653248"/>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err="1" smtClean="0">
                <a:latin typeface="Calibri" panose="020F0502020204030204" pitchFamily="34" charset="0"/>
                <a:ea typeface="ＭＳ Ｐゴシック" charset="0"/>
                <a:cs typeface="Calibri" panose="020F0502020204030204" pitchFamily="34" charset="0"/>
              </a:rPr>
              <a:t>FS</a:t>
            </a:r>
            <a:r>
              <a:rPr lang="fr-FR" sz="1000" baseline="-25000" dirty="0" err="1" smtClean="0">
                <a:latin typeface="Calibri" panose="020F0502020204030204" pitchFamily="34" charset="0"/>
                <a:ea typeface="ＭＳ Ｐゴシック" charset="0"/>
                <a:cs typeface="Calibri" panose="020F0502020204030204" pitchFamily="34" charset="0"/>
              </a:rPr>
              <a:t>z</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18" name="AutoShape 12"/>
          <p:cNvSpPr>
            <a:spLocks noChangeArrowheads="1"/>
          </p:cNvSpPr>
          <p:nvPr/>
        </p:nvSpPr>
        <p:spPr bwMode="auto">
          <a:xfrm>
            <a:off x="1152040" y="4653248"/>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FS</a:t>
            </a:r>
            <a:r>
              <a:rPr lang="fr-FR" sz="1000" baseline="-25000" dirty="0" smtClean="0">
                <a:latin typeface="Calibri" panose="020F0502020204030204" pitchFamily="34" charset="0"/>
                <a:ea typeface="ＭＳ Ｐゴシック" charset="0"/>
                <a:cs typeface="Calibri" panose="020F0502020204030204" pitchFamily="34" charset="0"/>
              </a:rPr>
              <a:t>2</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19" name="AutoShape 12"/>
          <p:cNvSpPr>
            <a:spLocks noChangeArrowheads="1"/>
          </p:cNvSpPr>
          <p:nvPr/>
        </p:nvSpPr>
        <p:spPr bwMode="auto">
          <a:xfrm>
            <a:off x="1944040" y="4653248"/>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err="1" smtClean="0">
                <a:latin typeface="Calibri" panose="020F0502020204030204" pitchFamily="34" charset="0"/>
                <a:ea typeface="ＭＳ Ｐゴシック" charset="0"/>
                <a:cs typeface="Calibri" panose="020F0502020204030204" pitchFamily="34" charset="0"/>
              </a:rPr>
              <a:t>FS</a:t>
            </a:r>
            <a:r>
              <a:rPr lang="fr-FR" sz="1000" baseline="-25000" dirty="0" err="1" smtClean="0">
                <a:latin typeface="Calibri" panose="020F0502020204030204" pitchFamily="34" charset="0"/>
                <a:ea typeface="ＭＳ Ｐゴシック" charset="0"/>
                <a:cs typeface="Calibri" panose="020F0502020204030204" pitchFamily="34" charset="0"/>
              </a:rPr>
              <a:t>i</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20" name="AutoShape 12"/>
          <p:cNvSpPr>
            <a:spLocks noChangeArrowheads="1"/>
          </p:cNvSpPr>
          <p:nvPr/>
        </p:nvSpPr>
        <p:spPr bwMode="auto">
          <a:xfrm>
            <a:off x="2340040" y="4653248"/>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err="1" smtClean="0">
                <a:latin typeface="Calibri" panose="020F0502020204030204" pitchFamily="34" charset="0"/>
                <a:ea typeface="ＭＳ Ｐゴシック" charset="0"/>
                <a:cs typeface="Calibri" panose="020F0502020204030204" pitchFamily="34" charset="0"/>
              </a:rPr>
              <a:t>FS</a:t>
            </a:r>
            <a:r>
              <a:rPr lang="fr-FR" sz="1000" baseline="-25000" dirty="0" err="1" smtClean="0">
                <a:latin typeface="Calibri" panose="020F0502020204030204" pitchFamily="34" charset="0"/>
                <a:ea typeface="ＭＳ Ｐゴシック" charset="0"/>
                <a:cs typeface="Calibri" panose="020F0502020204030204" pitchFamily="34" charset="0"/>
              </a:rPr>
              <a:t>j</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21" name="AutoShape 12"/>
          <p:cNvSpPr>
            <a:spLocks noChangeArrowheads="1"/>
          </p:cNvSpPr>
          <p:nvPr/>
        </p:nvSpPr>
        <p:spPr bwMode="auto">
          <a:xfrm>
            <a:off x="3096040" y="4653248"/>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err="1" smtClean="0">
                <a:latin typeface="Calibri" panose="020F0502020204030204" pitchFamily="34" charset="0"/>
                <a:ea typeface="ＭＳ Ｐゴシック" charset="0"/>
                <a:cs typeface="Calibri" panose="020F0502020204030204" pitchFamily="34" charset="0"/>
              </a:rPr>
              <a:t>FS</a:t>
            </a:r>
            <a:r>
              <a:rPr lang="fr-FR" sz="1000" baseline="-25000" dirty="0" err="1" smtClean="0">
                <a:latin typeface="Calibri" panose="020F0502020204030204" pitchFamily="34" charset="0"/>
                <a:ea typeface="ＭＳ Ｐゴシック" charset="0"/>
                <a:cs typeface="Calibri" panose="020F0502020204030204" pitchFamily="34" charset="0"/>
              </a:rPr>
              <a:t>o</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22" name="AutoShape 12"/>
          <p:cNvSpPr>
            <a:spLocks noChangeArrowheads="1"/>
          </p:cNvSpPr>
          <p:nvPr/>
        </p:nvSpPr>
        <p:spPr bwMode="auto">
          <a:xfrm>
            <a:off x="3492040" y="4653248"/>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err="1" smtClean="0">
                <a:latin typeface="Calibri" panose="020F0502020204030204" pitchFamily="34" charset="0"/>
                <a:ea typeface="ＭＳ Ｐゴシック" charset="0"/>
                <a:cs typeface="Calibri" panose="020F0502020204030204" pitchFamily="34" charset="0"/>
              </a:rPr>
              <a:t>FS</a:t>
            </a:r>
            <a:r>
              <a:rPr lang="fr-FR" sz="1000" baseline="-25000" dirty="0" err="1" smtClean="0">
                <a:latin typeface="Calibri" panose="020F0502020204030204" pitchFamily="34" charset="0"/>
                <a:ea typeface="ＭＳ Ｐゴシック" charset="0"/>
                <a:cs typeface="Calibri" panose="020F0502020204030204" pitchFamily="34" charset="0"/>
              </a:rPr>
              <a:t>p</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23" name="AutoShape 12"/>
          <p:cNvSpPr>
            <a:spLocks noChangeArrowheads="1"/>
          </p:cNvSpPr>
          <p:nvPr/>
        </p:nvSpPr>
        <p:spPr bwMode="auto">
          <a:xfrm>
            <a:off x="4680040" y="4653248"/>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err="1" smtClean="0">
                <a:latin typeface="Calibri" panose="020F0502020204030204" pitchFamily="34" charset="0"/>
                <a:ea typeface="ＭＳ Ｐゴシック" charset="0"/>
                <a:cs typeface="Calibri" panose="020F0502020204030204" pitchFamily="34" charset="0"/>
              </a:rPr>
              <a:t>FS</a:t>
            </a:r>
            <a:r>
              <a:rPr lang="fr-FR" sz="1000" baseline="-25000" dirty="0" err="1" smtClean="0">
                <a:latin typeface="Calibri" panose="020F0502020204030204" pitchFamily="34" charset="0"/>
                <a:ea typeface="ＭＳ Ｐゴシック" charset="0"/>
                <a:cs typeface="Calibri" panose="020F0502020204030204" pitchFamily="34" charset="0"/>
              </a:rPr>
              <a:t>y</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24" name="AutoShape 15"/>
          <p:cNvSpPr>
            <a:spLocks noChangeArrowheads="1"/>
          </p:cNvSpPr>
          <p:nvPr/>
        </p:nvSpPr>
        <p:spPr bwMode="auto">
          <a:xfrm>
            <a:off x="360000" y="5013248"/>
            <a:ext cx="2483808"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 Page » Cache</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25" name="AutoShape 15"/>
          <p:cNvSpPr>
            <a:spLocks noChangeArrowheads="1"/>
          </p:cNvSpPr>
          <p:nvPr/>
        </p:nvSpPr>
        <p:spPr bwMode="auto">
          <a:xfrm>
            <a:off x="360000" y="5373248"/>
            <a:ext cx="5076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Pilotes de Périphériques</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26" name="Right Brace 125"/>
          <p:cNvSpPr/>
          <p:nvPr/>
        </p:nvSpPr>
        <p:spPr bwMode="auto">
          <a:xfrm>
            <a:off x="5508104" y="3213248"/>
            <a:ext cx="45719" cy="648000"/>
          </a:xfrm>
          <a:prstGeom prst="rightBrace">
            <a:avLst/>
          </a:prstGeom>
          <a:solidFill>
            <a:schemeClr val="bg1"/>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sp>
        <p:nvSpPr>
          <p:cNvPr id="127" name="Right Brace 126"/>
          <p:cNvSpPr/>
          <p:nvPr/>
        </p:nvSpPr>
        <p:spPr bwMode="auto">
          <a:xfrm>
            <a:off x="5508104" y="3933248"/>
            <a:ext cx="45719" cy="1728000"/>
          </a:xfrm>
          <a:prstGeom prst="rightBrace">
            <a:avLst/>
          </a:prstGeom>
          <a:solidFill>
            <a:schemeClr val="bg1"/>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sp>
        <p:nvSpPr>
          <p:cNvPr id="128" name="Text Box 30"/>
          <p:cNvSpPr txBox="1">
            <a:spLocks noChangeArrowheads="1"/>
          </p:cNvSpPr>
          <p:nvPr/>
        </p:nvSpPr>
        <p:spPr bwMode="auto">
          <a:xfrm>
            <a:off x="5580112" y="3465248"/>
            <a:ext cx="7560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800" dirty="0" smtClean="0">
                <a:latin typeface="Calibri" panose="020F0502020204030204" pitchFamily="34" charset="0"/>
                <a:cs typeface="Calibri" panose="020F0502020204030204" pitchFamily="34" charset="0"/>
              </a:rPr>
              <a:t>Espace Utilisateur</a:t>
            </a:r>
            <a:endParaRPr lang="fr-FR" altLang="fr-FR" sz="800" dirty="0">
              <a:latin typeface="Calibri" panose="020F0502020204030204" pitchFamily="34" charset="0"/>
              <a:cs typeface="Calibri" panose="020F0502020204030204" pitchFamily="34" charset="0"/>
            </a:endParaRPr>
          </a:p>
        </p:txBody>
      </p:sp>
      <p:sp>
        <p:nvSpPr>
          <p:cNvPr id="129" name="Text Box 30"/>
          <p:cNvSpPr txBox="1">
            <a:spLocks noChangeArrowheads="1"/>
          </p:cNvSpPr>
          <p:nvPr/>
        </p:nvSpPr>
        <p:spPr bwMode="auto">
          <a:xfrm>
            <a:off x="5580112" y="4725248"/>
            <a:ext cx="6840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800" dirty="0" smtClean="0">
                <a:latin typeface="Calibri" panose="020F0502020204030204" pitchFamily="34" charset="0"/>
                <a:cs typeface="Calibri" panose="020F0502020204030204" pitchFamily="34" charset="0"/>
              </a:rPr>
              <a:t>Espace Système</a:t>
            </a:r>
            <a:endParaRPr lang="fr-FR" altLang="fr-FR" sz="800" dirty="0">
              <a:latin typeface="Calibri" panose="020F0502020204030204" pitchFamily="34" charset="0"/>
              <a:cs typeface="Calibri" panose="020F0502020204030204" pitchFamily="34" charset="0"/>
            </a:endParaRPr>
          </a:p>
        </p:txBody>
      </p:sp>
      <p:sp>
        <p:nvSpPr>
          <p:cNvPr id="130" name="Right Brace 129"/>
          <p:cNvSpPr/>
          <p:nvPr/>
        </p:nvSpPr>
        <p:spPr bwMode="auto">
          <a:xfrm>
            <a:off x="6372200" y="3213248"/>
            <a:ext cx="45719" cy="2448000"/>
          </a:xfrm>
          <a:prstGeom prst="rightBrace">
            <a:avLst/>
          </a:prstGeom>
          <a:solidFill>
            <a:schemeClr val="bg1"/>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sp>
        <p:nvSpPr>
          <p:cNvPr id="131" name="Text Box 30"/>
          <p:cNvSpPr txBox="1">
            <a:spLocks noChangeArrowheads="1"/>
          </p:cNvSpPr>
          <p:nvPr/>
        </p:nvSpPr>
        <p:spPr bwMode="auto">
          <a:xfrm>
            <a:off x="6516216" y="4365248"/>
            <a:ext cx="8280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800" dirty="0" smtClean="0">
                <a:latin typeface="Calibri" panose="020F0502020204030204" pitchFamily="34" charset="0"/>
                <a:cs typeface="Calibri" panose="020F0502020204030204" pitchFamily="34" charset="0"/>
              </a:rPr>
              <a:t>Vue «  évoluée »</a:t>
            </a:r>
            <a:endParaRPr lang="fr-FR" altLang="fr-FR" sz="800" dirty="0">
              <a:latin typeface="Calibri" panose="020F0502020204030204" pitchFamily="34" charset="0"/>
              <a:cs typeface="Calibri" panose="020F0502020204030204" pitchFamily="34" charset="0"/>
            </a:endParaRPr>
          </a:p>
        </p:txBody>
      </p:sp>
      <p:sp>
        <p:nvSpPr>
          <p:cNvPr id="58" name="AutoShape 14"/>
          <p:cNvSpPr>
            <a:spLocks noChangeArrowheads="1"/>
          </p:cNvSpPr>
          <p:nvPr/>
        </p:nvSpPr>
        <p:spPr bwMode="auto">
          <a:xfrm>
            <a:off x="5328552" y="1646957"/>
            <a:ext cx="899632"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VFS Mount</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59" name="AutoShape 15"/>
          <p:cNvSpPr>
            <a:spLocks noChangeArrowheads="1"/>
          </p:cNvSpPr>
          <p:nvPr/>
        </p:nvSpPr>
        <p:spPr bwMode="auto">
          <a:xfrm>
            <a:off x="2952000" y="5013248"/>
            <a:ext cx="2484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 Buffer » Cache</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60" name="AutoShape 15"/>
          <p:cNvSpPr>
            <a:spLocks noChangeArrowheads="1"/>
          </p:cNvSpPr>
          <p:nvPr/>
        </p:nvSpPr>
        <p:spPr bwMode="auto">
          <a:xfrm>
            <a:off x="2952000" y="4293248"/>
            <a:ext cx="2484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 i-</a:t>
            </a:r>
            <a:r>
              <a:rPr lang="fr-FR" sz="1000" dirty="0" err="1" smtClean="0">
                <a:latin typeface="Calibri" panose="020F0502020204030204" pitchFamily="34" charset="0"/>
                <a:ea typeface="ＭＳ Ｐゴシック" charset="0"/>
                <a:cs typeface="Calibri" panose="020F0502020204030204" pitchFamily="34" charset="0"/>
              </a:rPr>
              <a:t>node</a:t>
            </a:r>
            <a:r>
              <a:rPr lang="fr-FR" sz="1000" dirty="0" smtClean="0">
                <a:latin typeface="Calibri" panose="020F0502020204030204" pitchFamily="34" charset="0"/>
                <a:ea typeface="ＭＳ Ｐゴシック" charset="0"/>
                <a:cs typeface="Calibri" panose="020F0502020204030204" pitchFamily="34" charset="0"/>
              </a:rPr>
              <a:t> » Cache</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61" name="AutoShape 15"/>
          <p:cNvSpPr>
            <a:spLocks noChangeArrowheads="1"/>
          </p:cNvSpPr>
          <p:nvPr/>
        </p:nvSpPr>
        <p:spPr bwMode="auto">
          <a:xfrm>
            <a:off x="1403648" y="1080000"/>
            <a:ext cx="90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Objet « Fichier »</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62" name="AutoShape 15"/>
          <p:cNvSpPr>
            <a:spLocks noChangeArrowheads="1"/>
          </p:cNvSpPr>
          <p:nvPr/>
        </p:nvSpPr>
        <p:spPr bwMode="auto">
          <a:xfrm>
            <a:off x="4212000" y="1080000"/>
            <a:ext cx="90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Objet « Fichier »</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63" name="AutoShape 14"/>
          <p:cNvSpPr>
            <a:spLocks noChangeArrowheads="1"/>
          </p:cNvSpPr>
          <p:nvPr/>
        </p:nvSpPr>
        <p:spPr bwMode="auto">
          <a:xfrm>
            <a:off x="1403648" y="1628800"/>
            <a:ext cx="899632"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Objet « </a:t>
            </a:r>
            <a:r>
              <a:rPr lang="fr-FR" sz="1000" dirty="0" err="1" smtClean="0">
                <a:latin typeface="Calibri" panose="020F0502020204030204" pitchFamily="34" charset="0"/>
                <a:ea typeface="ＭＳ Ｐゴシック" charset="0"/>
                <a:cs typeface="Calibri" panose="020F0502020204030204" pitchFamily="34" charset="0"/>
              </a:rPr>
              <a:t>Dentry</a:t>
            </a:r>
            <a:r>
              <a:rPr lang="fr-FR" sz="1000" dirty="0" smtClean="0">
                <a:latin typeface="Calibri" panose="020F0502020204030204" pitchFamily="34" charset="0"/>
                <a:ea typeface="ＭＳ Ｐゴシック" charset="0"/>
                <a:cs typeface="Calibri" panose="020F0502020204030204" pitchFamily="34" charset="0"/>
              </a:rPr>
              <a:t> »</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64" name="AutoShape 14"/>
          <p:cNvSpPr>
            <a:spLocks noChangeArrowheads="1"/>
          </p:cNvSpPr>
          <p:nvPr/>
        </p:nvSpPr>
        <p:spPr bwMode="auto">
          <a:xfrm>
            <a:off x="3131840" y="1628800"/>
            <a:ext cx="899632"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Objet « </a:t>
            </a:r>
            <a:r>
              <a:rPr lang="fr-FR" sz="1000" dirty="0" err="1" smtClean="0">
                <a:latin typeface="Calibri" panose="020F0502020204030204" pitchFamily="34" charset="0"/>
                <a:ea typeface="ＭＳ Ｐゴシック" charset="0"/>
                <a:cs typeface="Calibri" panose="020F0502020204030204" pitchFamily="34" charset="0"/>
              </a:rPr>
              <a:t>Dentry</a:t>
            </a:r>
            <a:r>
              <a:rPr lang="fr-FR" sz="1000" dirty="0" smtClean="0">
                <a:latin typeface="Calibri" panose="020F0502020204030204" pitchFamily="34" charset="0"/>
                <a:ea typeface="ＭＳ Ｐゴシック" charset="0"/>
                <a:cs typeface="Calibri" panose="020F0502020204030204" pitchFamily="34" charset="0"/>
              </a:rPr>
              <a:t> »</a:t>
            </a:r>
            <a:endParaRPr lang="fr-FR" sz="1000" baseline="-25000" dirty="0">
              <a:latin typeface="Calibri" panose="020F0502020204030204" pitchFamily="34" charset="0"/>
              <a:ea typeface="ＭＳ Ｐゴシック" charset="0"/>
              <a:cs typeface="Calibri" panose="020F0502020204030204" pitchFamily="34" charset="0"/>
            </a:endParaRPr>
          </a:p>
        </p:txBody>
      </p:sp>
      <p:cxnSp>
        <p:nvCxnSpPr>
          <p:cNvPr id="68" name="Straight Connector 67"/>
          <p:cNvCxnSpPr>
            <a:stCxn id="252942" idx="3"/>
            <a:endCxn id="64" idx="1"/>
          </p:cNvCxnSpPr>
          <p:nvPr/>
        </p:nvCxnSpPr>
        <p:spPr bwMode="auto">
          <a:xfrm>
            <a:off x="1259632" y="1754938"/>
            <a:ext cx="1872208" cy="8800"/>
          </a:xfrm>
          <a:prstGeom prst="line">
            <a:avLst/>
          </a:prstGeom>
          <a:solidFill>
            <a:schemeClr val="accent1"/>
          </a:solidFill>
          <a:ln w="317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AutoShape 12"/>
          <p:cNvSpPr>
            <a:spLocks noChangeArrowheads="1"/>
          </p:cNvSpPr>
          <p:nvPr/>
        </p:nvSpPr>
        <p:spPr bwMode="auto">
          <a:xfrm>
            <a:off x="1403648" y="2160000"/>
            <a:ext cx="90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Objet « i-</a:t>
            </a:r>
            <a:r>
              <a:rPr lang="fr-FR" sz="1000" dirty="0" err="1" smtClean="0">
                <a:latin typeface="Calibri" panose="020F0502020204030204" pitchFamily="34" charset="0"/>
                <a:ea typeface="ＭＳ Ｐゴシック" charset="0"/>
                <a:cs typeface="Calibri" panose="020F0502020204030204" pitchFamily="34" charset="0"/>
              </a:rPr>
              <a:t>node</a:t>
            </a:r>
            <a:r>
              <a:rPr lang="fr-FR" sz="1000" dirty="0" smtClean="0">
                <a:latin typeface="Calibri" panose="020F0502020204030204" pitchFamily="34" charset="0"/>
                <a:ea typeface="ＭＳ Ｐゴシック" charset="0"/>
                <a:cs typeface="Calibri" panose="020F0502020204030204" pitchFamily="34" charset="0"/>
              </a:rPr>
              <a:t> »</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72" name="AutoShape 12"/>
          <p:cNvSpPr>
            <a:spLocks noChangeArrowheads="1"/>
          </p:cNvSpPr>
          <p:nvPr/>
        </p:nvSpPr>
        <p:spPr bwMode="auto">
          <a:xfrm>
            <a:off x="2448000" y="2160000"/>
            <a:ext cx="90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Objet « i-</a:t>
            </a:r>
            <a:r>
              <a:rPr lang="fr-FR" sz="1000" dirty="0" err="1" smtClean="0">
                <a:latin typeface="Calibri" panose="020F0502020204030204" pitchFamily="34" charset="0"/>
                <a:ea typeface="ＭＳ Ｐゴシック" charset="0"/>
                <a:cs typeface="Calibri" panose="020F0502020204030204" pitchFamily="34" charset="0"/>
              </a:rPr>
              <a:t>node</a:t>
            </a:r>
            <a:r>
              <a:rPr lang="fr-FR" sz="1000" dirty="0" smtClean="0">
                <a:latin typeface="Calibri" panose="020F0502020204030204" pitchFamily="34" charset="0"/>
                <a:ea typeface="ＭＳ Ｐゴシック" charset="0"/>
                <a:cs typeface="Calibri" panose="020F0502020204030204" pitchFamily="34" charset="0"/>
              </a:rPr>
              <a:t> »</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73" name="AutoShape 14"/>
          <p:cNvSpPr>
            <a:spLocks noChangeArrowheads="1"/>
          </p:cNvSpPr>
          <p:nvPr/>
        </p:nvSpPr>
        <p:spPr bwMode="auto">
          <a:xfrm>
            <a:off x="4212184" y="1908000"/>
            <a:ext cx="899632"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Objet « </a:t>
            </a:r>
            <a:r>
              <a:rPr lang="fr-FR" sz="1000" dirty="0" err="1" smtClean="0">
                <a:latin typeface="Calibri" panose="020F0502020204030204" pitchFamily="34" charset="0"/>
                <a:ea typeface="ＭＳ Ｐゴシック" charset="0"/>
                <a:cs typeface="Calibri" panose="020F0502020204030204" pitchFamily="34" charset="0"/>
              </a:rPr>
              <a:t>Dentry</a:t>
            </a:r>
            <a:r>
              <a:rPr lang="fr-FR" sz="1000" dirty="0" smtClean="0">
                <a:latin typeface="Calibri" panose="020F0502020204030204" pitchFamily="34" charset="0"/>
                <a:ea typeface="ＭＳ Ｐゴシック" charset="0"/>
                <a:cs typeface="Calibri" panose="020F0502020204030204" pitchFamily="34" charset="0"/>
              </a:rPr>
              <a:t> »</a:t>
            </a:r>
            <a:endParaRPr lang="fr-FR" sz="1000" baseline="-25000" dirty="0">
              <a:latin typeface="Calibri" panose="020F0502020204030204" pitchFamily="34" charset="0"/>
              <a:ea typeface="ＭＳ Ｐゴシック" charset="0"/>
              <a:cs typeface="Calibri" panose="020F0502020204030204" pitchFamily="34" charset="0"/>
            </a:endParaRPr>
          </a:p>
        </p:txBody>
      </p:sp>
      <p:cxnSp>
        <p:nvCxnSpPr>
          <p:cNvPr id="10" name="Straight Arrow Connector 9"/>
          <p:cNvCxnSpPr>
            <a:stCxn id="64" idx="2"/>
            <a:endCxn id="73" idx="1"/>
          </p:cNvCxnSpPr>
          <p:nvPr/>
        </p:nvCxnSpPr>
        <p:spPr bwMode="auto">
          <a:xfrm>
            <a:off x="3581656" y="1898675"/>
            <a:ext cx="630528" cy="144263"/>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8" name="Straight Arrow Connector 77"/>
          <p:cNvCxnSpPr>
            <a:stCxn id="62" idx="3"/>
            <a:endCxn id="58" idx="0"/>
          </p:cNvCxnSpPr>
          <p:nvPr/>
        </p:nvCxnSpPr>
        <p:spPr bwMode="auto">
          <a:xfrm>
            <a:off x="5112000" y="1214938"/>
            <a:ext cx="666368" cy="432019"/>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2" name="Straight Arrow Connector 81"/>
          <p:cNvCxnSpPr>
            <a:stCxn id="252943" idx="2"/>
            <a:endCxn id="252942" idx="0"/>
          </p:cNvCxnSpPr>
          <p:nvPr/>
        </p:nvCxnSpPr>
        <p:spPr bwMode="auto">
          <a:xfrm flipH="1">
            <a:off x="809816" y="1349875"/>
            <a:ext cx="184" cy="270125"/>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7" name="Straight Arrow Connector 86"/>
          <p:cNvCxnSpPr>
            <a:stCxn id="252942" idx="2"/>
            <a:endCxn id="69" idx="0"/>
          </p:cNvCxnSpPr>
          <p:nvPr/>
        </p:nvCxnSpPr>
        <p:spPr bwMode="auto">
          <a:xfrm>
            <a:off x="809816" y="1889875"/>
            <a:ext cx="184" cy="270125"/>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 name="Straight Arrow Connector 89"/>
          <p:cNvCxnSpPr>
            <a:stCxn id="69" idx="2"/>
          </p:cNvCxnSpPr>
          <p:nvPr/>
        </p:nvCxnSpPr>
        <p:spPr bwMode="auto">
          <a:xfrm>
            <a:off x="810000" y="2429875"/>
            <a:ext cx="0" cy="279045"/>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7" name="Straight Arrow Connector 96"/>
          <p:cNvCxnSpPr>
            <a:stCxn id="71" idx="2"/>
          </p:cNvCxnSpPr>
          <p:nvPr/>
        </p:nvCxnSpPr>
        <p:spPr bwMode="auto">
          <a:xfrm flipH="1">
            <a:off x="1835696" y="2429875"/>
            <a:ext cx="0" cy="279045"/>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1" name="Straight Arrow Connector 100"/>
          <p:cNvCxnSpPr>
            <a:stCxn id="72" idx="2"/>
            <a:endCxn id="89" idx="0"/>
          </p:cNvCxnSpPr>
          <p:nvPr/>
        </p:nvCxnSpPr>
        <p:spPr bwMode="auto">
          <a:xfrm>
            <a:off x="2898000" y="2429875"/>
            <a:ext cx="0" cy="270125"/>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3" name="Straight Arrow Connector 102"/>
          <p:cNvCxnSpPr/>
          <p:nvPr/>
        </p:nvCxnSpPr>
        <p:spPr bwMode="auto">
          <a:xfrm flipH="1">
            <a:off x="4788024" y="2177875"/>
            <a:ext cx="0" cy="531045"/>
          </a:xfrm>
          <a:prstGeom prst="straightConnector1">
            <a:avLst/>
          </a:prstGeom>
          <a:solidFill>
            <a:schemeClr val="accent1"/>
          </a:solidFill>
          <a:ln w="3175" cap="flat" cmpd="sng" algn="ctr">
            <a:solidFill>
              <a:schemeClr val="bg2">
                <a:lumMod val="60000"/>
                <a:lumOff val="40000"/>
              </a:schemeClr>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4" name="Straight Arrow Connector 133"/>
          <p:cNvCxnSpPr/>
          <p:nvPr/>
        </p:nvCxnSpPr>
        <p:spPr bwMode="auto">
          <a:xfrm>
            <a:off x="3491880" y="1908000"/>
            <a:ext cx="0" cy="792000"/>
          </a:xfrm>
          <a:prstGeom prst="straightConnector1">
            <a:avLst/>
          </a:prstGeom>
          <a:solidFill>
            <a:schemeClr val="accent1"/>
          </a:solidFill>
          <a:ln w="3175" cap="flat" cmpd="sng" algn="ctr">
            <a:solidFill>
              <a:schemeClr val="bg2">
                <a:lumMod val="60000"/>
                <a:lumOff val="40000"/>
              </a:schemeClr>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5" name="Straight Arrow Connector 134"/>
          <p:cNvCxnSpPr>
            <a:stCxn id="73" idx="2"/>
            <a:endCxn id="72" idx="3"/>
          </p:cNvCxnSpPr>
          <p:nvPr/>
        </p:nvCxnSpPr>
        <p:spPr bwMode="auto">
          <a:xfrm flipH="1">
            <a:off x="3348000" y="2177875"/>
            <a:ext cx="1314000" cy="117063"/>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417799850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Oval 177"/>
          <p:cNvSpPr/>
          <p:nvPr/>
        </p:nvSpPr>
        <p:spPr bwMode="auto">
          <a:xfrm>
            <a:off x="900000" y="2808000"/>
            <a:ext cx="720080" cy="216396"/>
          </a:xfrm>
          <a:prstGeom prst="ellipse">
            <a:avLst/>
          </a:prstGeom>
          <a:solidFill>
            <a:schemeClr val="bg1">
              <a:lumMod val="95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77" name="Oval 176"/>
          <p:cNvSpPr/>
          <p:nvPr/>
        </p:nvSpPr>
        <p:spPr bwMode="auto">
          <a:xfrm>
            <a:off x="828000" y="2772000"/>
            <a:ext cx="720080" cy="216396"/>
          </a:xfrm>
          <a:prstGeom prst="ellipse">
            <a:avLst/>
          </a:prstGeom>
          <a:solidFill>
            <a:schemeClr val="bg1">
              <a:lumMod val="95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76" name="Oval 175"/>
          <p:cNvSpPr/>
          <p:nvPr/>
        </p:nvSpPr>
        <p:spPr bwMode="auto">
          <a:xfrm>
            <a:off x="756000" y="2736000"/>
            <a:ext cx="720080" cy="216396"/>
          </a:xfrm>
          <a:prstGeom prst="ellipse">
            <a:avLst/>
          </a:prstGeom>
          <a:solidFill>
            <a:schemeClr val="bg1">
              <a:lumMod val="95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cxnSp>
        <p:nvCxnSpPr>
          <p:cNvPr id="105" name="Straight Arrow Connector 104"/>
          <p:cNvCxnSpPr>
            <a:stCxn id="77" idx="4"/>
            <a:endCxn id="168" idx="0"/>
          </p:cNvCxnSpPr>
          <p:nvPr/>
        </p:nvCxnSpPr>
        <p:spPr bwMode="auto">
          <a:xfrm flipH="1">
            <a:off x="1034728" y="1836396"/>
            <a:ext cx="3285312" cy="8636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2962" name="Straight Arrow Connector 252961"/>
          <p:cNvCxnSpPr>
            <a:stCxn id="4" idx="4"/>
            <a:endCxn id="94" idx="0"/>
          </p:cNvCxnSpPr>
          <p:nvPr/>
        </p:nvCxnSpPr>
        <p:spPr bwMode="auto">
          <a:xfrm>
            <a:off x="4572000" y="1116396"/>
            <a:ext cx="1998040" cy="86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2960" name="Straight Arrow Connector 252959"/>
          <p:cNvCxnSpPr>
            <a:stCxn id="4" idx="4"/>
            <a:endCxn id="72" idx="0"/>
          </p:cNvCxnSpPr>
          <p:nvPr/>
        </p:nvCxnSpPr>
        <p:spPr bwMode="auto">
          <a:xfrm>
            <a:off x="4572000" y="1116396"/>
            <a:ext cx="1098040" cy="86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2929" name="Straight Arrow Connector 252928"/>
          <p:cNvCxnSpPr>
            <a:stCxn id="4" idx="4"/>
            <a:endCxn id="96" idx="0"/>
          </p:cNvCxnSpPr>
          <p:nvPr/>
        </p:nvCxnSpPr>
        <p:spPr bwMode="auto">
          <a:xfrm flipH="1">
            <a:off x="3870040" y="1116396"/>
            <a:ext cx="701960" cy="86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2958" name="Straight Arrow Connector 252957"/>
          <p:cNvCxnSpPr>
            <a:stCxn id="4" idx="4"/>
            <a:endCxn id="95" idx="0"/>
          </p:cNvCxnSpPr>
          <p:nvPr/>
        </p:nvCxnSpPr>
        <p:spPr bwMode="auto">
          <a:xfrm>
            <a:off x="4572000" y="1116396"/>
            <a:ext cx="198040" cy="86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Arrow Connector 30"/>
          <p:cNvCxnSpPr>
            <a:stCxn id="4" idx="4"/>
            <a:endCxn id="98" idx="0"/>
          </p:cNvCxnSpPr>
          <p:nvPr/>
        </p:nvCxnSpPr>
        <p:spPr bwMode="auto">
          <a:xfrm flipH="1">
            <a:off x="2970040" y="1116396"/>
            <a:ext cx="1601960" cy="86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9" name="Straight Arrow Connector 28"/>
          <p:cNvCxnSpPr>
            <a:stCxn id="4" idx="4"/>
            <a:endCxn id="99" idx="0"/>
          </p:cNvCxnSpPr>
          <p:nvPr/>
        </p:nvCxnSpPr>
        <p:spPr bwMode="auto">
          <a:xfrm flipH="1">
            <a:off x="2070040" y="1116396"/>
            <a:ext cx="2501960" cy="86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Straight Arrow Connector 26"/>
          <p:cNvCxnSpPr>
            <a:stCxn id="4" idx="4"/>
            <a:endCxn id="92" idx="0"/>
          </p:cNvCxnSpPr>
          <p:nvPr/>
        </p:nvCxnSpPr>
        <p:spPr bwMode="auto">
          <a:xfrm flipH="1">
            <a:off x="1170040" y="1116396"/>
            <a:ext cx="3401960" cy="86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Arrow Connector 21"/>
          <p:cNvCxnSpPr>
            <a:stCxn id="4" idx="4"/>
            <a:endCxn id="83" idx="0"/>
          </p:cNvCxnSpPr>
          <p:nvPr/>
        </p:nvCxnSpPr>
        <p:spPr bwMode="auto">
          <a:xfrm>
            <a:off x="4572000" y="1116396"/>
            <a:ext cx="2898040" cy="863604"/>
          </a:xfrm>
          <a:prstGeom prst="straightConnector1">
            <a:avLst/>
          </a:prstGeom>
          <a:solidFill>
            <a:schemeClr val="accent1"/>
          </a:solidFill>
          <a:ln w="3175"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5714" name="Date Placeholder 2"/>
          <p:cNvSpPr>
            <a:spLocks noGrp="1"/>
          </p:cNvSpPr>
          <p:nvPr>
            <p:ph type="dt" sz="quarter" idx="10"/>
          </p:nvPr>
        </p:nvSpPr>
        <p:spPr>
          <a:xfrm>
            <a:off x="179388" y="6552000"/>
            <a:ext cx="1079500" cy="1846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fr-FR" altLang="fr-FR" sz="1200" dirty="0" smtClean="0">
                <a:latin typeface="Calibri" panose="020F0502020204030204" pitchFamily="34" charset="0"/>
                <a:cs typeface="Calibri" panose="020F0502020204030204" pitchFamily="34" charset="0"/>
              </a:rPr>
              <a:t>© </a:t>
            </a:r>
            <a:fld id="{3A49B1D0-1424-47BF-911D-B5FAB2209F2B}" type="datetime1">
              <a:rPr lang="fr-FR" altLang="fr-FR" sz="1200" smtClean="0">
                <a:latin typeface="Calibri" panose="020F0502020204030204" pitchFamily="34" charset="0"/>
                <a:cs typeface="Calibri" panose="020F0502020204030204" pitchFamily="34" charset="0"/>
              </a:rPr>
              <a:t>30/03/17</a:t>
            </a:fld>
            <a:endParaRPr lang="fr-FR" altLang="fr-FR" sz="1200" dirty="0">
              <a:latin typeface="Calibri" panose="020F0502020204030204" pitchFamily="34" charset="0"/>
              <a:cs typeface="Calibri" panose="020F0502020204030204" pitchFamily="34" charset="0"/>
            </a:endParaRPr>
          </a:p>
        </p:txBody>
      </p:sp>
      <p:sp>
        <p:nvSpPr>
          <p:cNvPr id="115715" name="Footer Placeholder 3"/>
          <p:cNvSpPr>
            <a:spLocks noGrp="1"/>
          </p:cNvSpPr>
          <p:nvPr>
            <p:ph type="ftr" sz="quarter" idx="11"/>
          </p:nvPr>
        </p:nvSpPr>
        <p:spPr>
          <a:xfrm>
            <a:off x="1258888" y="6552000"/>
            <a:ext cx="6120000" cy="1846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fr-FR" altLang="fr-FR" sz="1200" dirty="0">
                <a:latin typeface="Calibri" panose="020F0502020204030204" pitchFamily="34" charset="0"/>
                <a:cs typeface="Calibri" panose="020F0502020204030204" pitchFamily="34" charset="0"/>
              </a:rPr>
              <a:t>Georgios Arhodakis - Université Paris Dauphine</a:t>
            </a:r>
          </a:p>
        </p:txBody>
      </p:sp>
      <p:sp>
        <p:nvSpPr>
          <p:cNvPr id="115716" name="Slide Number Placeholder 4"/>
          <p:cNvSpPr>
            <a:spLocks noGrp="1"/>
          </p:cNvSpPr>
          <p:nvPr>
            <p:ph type="sldNum" sz="quarter" idx="12"/>
          </p:nvPr>
        </p:nvSpPr>
        <p:spPr>
          <a:xfrm>
            <a:off x="8604000" y="6552000"/>
            <a:ext cx="360000" cy="1846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D3C61643-18D7-4C95-9B42-E8E6D0A5F9C0}" type="slidenum">
              <a:rPr lang="fr-FR" altLang="fr-FR" sz="1200">
                <a:latin typeface="Calibri" panose="020F0502020204030204" pitchFamily="34" charset="0"/>
                <a:cs typeface="Calibri" panose="020F0502020204030204" pitchFamily="34" charset="0"/>
              </a:rPr>
              <a:pPr>
                <a:spcBef>
                  <a:spcPct val="0"/>
                </a:spcBef>
                <a:buFontTx/>
                <a:buNone/>
              </a:pPr>
              <a:t>13</a:t>
            </a:fld>
            <a:endParaRPr lang="fr-FR" altLang="fr-FR" sz="1200" dirty="0">
              <a:latin typeface="Calibri" panose="020F0502020204030204" pitchFamily="34" charset="0"/>
              <a:cs typeface="Calibri" panose="020F0502020204030204" pitchFamily="34" charset="0"/>
            </a:endParaRPr>
          </a:p>
        </p:txBody>
      </p:sp>
      <p:sp>
        <p:nvSpPr>
          <p:cNvPr id="252930" name="Rectangle 2"/>
          <p:cNvSpPr>
            <a:spLocks noGrp="1" noChangeArrowheads="1"/>
          </p:cNvSpPr>
          <p:nvPr>
            <p:ph type="title"/>
          </p:nvPr>
        </p:nvSpPr>
        <p:spPr>
          <a:xfrm>
            <a:off x="0" y="0"/>
            <a:ext cx="9144000" cy="615553"/>
          </a:xfrm>
          <a:extLst/>
        </p:spPr>
        <p:txBody>
          <a:bodyPr lIns="0" tIns="0" rIns="0" bIns="0" anchor="ctr" anchorCtr="1">
            <a:spAutoFit/>
          </a:bodyPr>
          <a:lstStyle/>
          <a:p>
            <a:pPr>
              <a:defRPr/>
            </a:pPr>
            <a:r>
              <a:rPr lang="fr-FR" dirty="0" smtClean="0">
                <a:latin typeface="Calibri" panose="020F0502020204030204" pitchFamily="34" charset="0"/>
                <a:ea typeface="+mj-ea"/>
                <a:cs typeface="Calibri" panose="020F0502020204030204" pitchFamily="34" charset="0"/>
              </a:rPr>
              <a:t>Système de fichiers</a:t>
            </a:r>
          </a:p>
        </p:txBody>
      </p:sp>
      <p:sp>
        <p:nvSpPr>
          <p:cNvPr id="4" name="Oval 3"/>
          <p:cNvSpPr/>
          <p:nvPr/>
        </p:nvSpPr>
        <p:spPr bwMode="auto">
          <a:xfrm>
            <a:off x="4211960" y="900000"/>
            <a:ext cx="720080" cy="216396"/>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Calibri" panose="020F0502020204030204" pitchFamily="34" charset="0"/>
                <a:ea typeface="ＭＳ Ｐゴシック" charset="0"/>
                <a:cs typeface="Calibri" panose="020F0502020204030204" pitchFamily="34" charset="0"/>
              </a:rPr>
              <a:t>/</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71" name="Oval 70"/>
          <p:cNvSpPr/>
          <p:nvPr/>
        </p:nvSpPr>
        <p:spPr bwMode="auto">
          <a:xfrm>
            <a:off x="360000" y="1620000"/>
            <a:ext cx="720080" cy="216396"/>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Calibri" panose="020F0502020204030204" pitchFamily="34" charset="0"/>
                <a:ea typeface="ＭＳ Ｐゴシック" charset="0"/>
                <a:cs typeface="Calibri" panose="020F0502020204030204" pitchFamily="34" charset="0"/>
              </a:rPr>
              <a:t>bin</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72" name="Oval 71"/>
          <p:cNvSpPr/>
          <p:nvPr/>
        </p:nvSpPr>
        <p:spPr bwMode="auto">
          <a:xfrm>
            <a:off x="5310000" y="1980000"/>
            <a:ext cx="720080" cy="216396"/>
          </a:xfrm>
          <a:prstGeom prst="ellipse">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err="1" smtClean="0">
                <a:ln>
                  <a:noFill/>
                </a:ln>
                <a:solidFill>
                  <a:schemeClr val="tx1"/>
                </a:solidFill>
                <a:effectLst/>
                <a:latin typeface="Calibri" panose="020F0502020204030204" pitchFamily="34" charset="0"/>
                <a:ea typeface="ＭＳ Ｐゴシック" charset="0"/>
                <a:cs typeface="Calibri" panose="020F0502020204030204" pitchFamily="34" charset="0"/>
              </a:rPr>
              <a:t>usr</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73" name="Oval 72"/>
          <p:cNvSpPr/>
          <p:nvPr/>
        </p:nvSpPr>
        <p:spPr bwMode="auto">
          <a:xfrm>
            <a:off x="1260000" y="1620000"/>
            <a:ext cx="720080" cy="216396"/>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Calibri" panose="020F0502020204030204" pitchFamily="34" charset="0"/>
                <a:ea typeface="ＭＳ Ｐゴシック" charset="0"/>
                <a:cs typeface="Calibri" panose="020F0502020204030204" pitchFamily="34" charset="0"/>
              </a:rPr>
              <a:t>boot</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75" name="Oval 74"/>
          <p:cNvSpPr/>
          <p:nvPr/>
        </p:nvSpPr>
        <p:spPr bwMode="auto">
          <a:xfrm>
            <a:off x="2160000" y="1620000"/>
            <a:ext cx="720080" cy="216396"/>
          </a:xfrm>
          <a:prstGeom prst="ellipse">
            <a:avLst/>
          </a:prstGeom>
          <a:solidFill>
            <a:schemeClr val="bg1">
              <a:lumMod val="50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err="1" smtClean="0">
                <a:ln>
                  <a:noFill/>
                </a:ln>
                <a:solidFill>
                  <a:schemeClr val="tx1"/>
                </a:solidFill>
                <a:effectLst/>
                <a:latin typeface="Calibri" panose="020F0502020204030204" pitchFamily="34" charset="0"/>
                <a:ea typeface="ＭＳ Ｐゴシック" charset="0"/>
                <a:cs typeface="Calibri" panose="020F0502020204030204" pitchFamily="34" charset="0"/>
              </a:rPr>
              <a:t>dev</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76" name="Oval 75"/>
          <p:cNvSpPr/>
          <p:nvPr/>
        </p:nvSpPr>
        <p:spPr bwMode="auto">
          <a:xfrm>
            <a:off x="3060000" y="1620000"/>
            <a:ext cx="720080" cy="216396"/>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err="1" smtClean="0">
                <a:ln>
                  <a:noFill/>
                </a:ln>
                <a:solidFill>
                  <a:schemeClr val="tx1"/>
                </a:solidFill>
                <a:effectLst/>
                <a:latin typeface="Calibri" panose="020F0502020204030204" pitchFamily="34" charset="0"/>
                <a:ea typeface="ＭＳ Ｐゴシック" charset="0"/>
                <a:cs typeface="Calibri" panose="020F0502020204030204" pitchFamily="34" charset="0"/>
              </a:rPr>
              <a:t>etc</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77" name="Oval 76"/>
          <p:cNvSpPr/>
          <p:nvPr/>
        </p:nvSpPr>
        <p:spPr bwMode="auto">
          <a:xfrm>
            <a:off x="3960000" y="1620000"/>
            <a:ext cx="720080" cy="216396"/>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Calibri" panose="020F0502020204030204" pitchFamily="34" charset="0"/>
                <a:ea typeface="ＭＳ Ｐゴシック" charset="0"/>
                <a:cs typeface="Calibri" panose="020F0502020204030204" pitchFamily="34" charset="0"/>
              </a:rPr>
              <a:t>home</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81" name="Oval 80"/>
          <p:cNvSpPr/>
          <p:nvPr/>
        </p:nvSpPr>
        <p:spPr bwMode="auto">
          <a:xfrm>
            <a:off x="4860000" y="1620000"/>
            <a:ext cx="720080" cy="216396"/>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Calibri" panose="020F0502020204030204" pitchFamily="34" charset="0"/>
                <a:ea typeface="ＭＳ Ｐゴシック" charset="0"/>
                <a:cs typeface="Calibri" panose="020F0502020204030204" pitchFamily="34" charset="0"/>
              </a:rPr>
              <a:t>lib</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83" name="Oval 82"/>
          <p:cNvSpPr/>
          <p:nvPr/>
        </p:nvSpPr>
        <p:spPr bwMode="auto">
          <a:xfrm>
            <a:off x="7110000" y="1980000"/>
            <a:ext cx="720080" cy="216396"/>
          </a:xfrm>
          <a:prstGeom prst="ellipse">
            <a:avLst/>
          </a:prstGeom>
          <a:solidFill>
            <a:srgbClr val="FFC000">
              <a:alpha val="50000"/>
            </a:srgb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Calibri" panose="020F0502020204030204" pitchFamily="34" charset="0"/>
                <a:ea typeface="ＭＳ Ｐゴシック" charset="0"/>
                <a:cs typeface="Calibri" panose="020F0502020204030204" pitchFamily="34" charset="0"/>
              </a:rPr>
              <a:t>media</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85" name="Oval 84"/>
          <p:cNvSpPr/>
          <p:nvPr/>
        </p:nvSpPr>
        <p:spPr bwMode="auto">
          <a:xfrm>
            <a:off x="6660232" y="1620000"/>
            <a:ext cx="720080" cy="216396"/>
          </a:xfrm>
          <a:prstGeom prst="ellipse">
            <a:avLst/>
          </a:prstGeom>
          <a:solidFill>
            <a:srgbClr val="FFC000"/>
          </a:solidFill>
          <a:ln w="9525"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err="1" smtClean="0">
                <a:ln>
                  <a:noFill/>
                </a:ln>
                <a:solidFill>
                  <a:schemeClr val="tx1"/>
                </a:solidFill>
                <a:effectLst/>
                <a:latin typeface="Calibri" panose="020F0502020204030204" pitchFamily="34" charset="0"/>
                <a:ea typeface="ＭＳ Ｐゴシック" charset="0"/>
                <a:cs typeface="Calibri" panose="020F0502020204030204" pitchFamily="34" charset="0"/>
              </a:rPr>
              <a:t>mnt</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86" name="Oval 85"/>
          <p:cNvSpPr/>
          <p:nvPr/>
        </p:nvSpPr>
        <p:spPr bwMode="auto">
          <a:xfrm>
            <a:off x="5760000" y="1620000"/>
            <a:ext cx="720080" cy="216396"/>
          </a:xfrm>
          <a:prstGeom prst="ellipse">
            <a:avLst/>
          </a:prstGeom>
          <a:solidFill>
            <a:srgbClr val="FF0000"/>
          </a:solidFill>
          <a:ln w="9525"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none" lIns="0" tIns="0" rIns="0" bIns="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err="1" smtClean="0">
                <a:ln>
                  <a:noFill/>
                </a:ln>
                <a:solidFill>
                  <a:schemeClr val="tx1"/>
                </a:solidFill>
                <a:effectLst/>
                <a:latin typeface="Calibri" panose="020F0502020204030204" pitchFamily="34" charset="0"/>
                <a:ea typeface="ＭＳ Ｐゴシック" charset="0"/>
                <a:cs typeface="Calibri" panose="020F0502020204030204" pitchFamily="34" charset="0"/>
              </a:rPr>
              <a:t>lost+found</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92" name="Oval 91"/>
          <p:cNvSpPr/>
          <p:nvPr/>
        </p:nvSpPr>
        <p:spPr bwMode="auto">
          <a:xfrm>
            <a:off x="810000" y="1980000"/>
            <a:ext cx="720080" cy="216396"/>
          </a:xfrm>
          <a:prstGeom prst="ellipse">
            <a:avLst/>
          </a:prstGeom>
          <a:solidFill>
            <a:srgbClr val="BBB96B">
              <a:alpha val="50000"/>
            </a:srgb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Calibri" panose="020F0502020204030204" pitchFamily="34" charset="0"/>
                <a:ea typeface="ＭＳ Ｐゴシック" charset="0"/>
                <a:cs typeface="Calibri" panose="020F0502020204030204" pitchFamily="34" charset="0"/>
              </a:rPr>
              <a:t>proc</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93" name="Oval 92"/>
          <p:cNvSpPr/>
          <p:nvPr/>
        </p:nvSpPr>
        <p:spPr bwMode="auto">
          <a:xfrm>
            <a:off x="7560000" y="1620000"/>
            <a:ext cx="720080" cy="216396"/>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err="1" smtClean="0">
                <a:ln>
                  <a:noFill/>
                </a:ln>
                <a:solidFill>
                  <a:schemeClr val="tx1"/>
                </a:solidFill>
                <a:effectLst/>
                <a:latin typeface="Calibri" panose="020F0502020204030204" pitchFamily="34" charset="0"/>
                <a:ea typeface="ＭＳ Ｐゴシック" charset="0"/>
                <a:cs typeface="Calibri" panose="020F0502020204030204" pitchFamily="34" charset="0"/>
              </a:rPr>
              <a:t>opt</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94" name="Oval 93"/>
          <p:cNvSpPr/>
          <p:nvPr/>
        </p:nvSpPr>
        <p:spPr bwMode="auto">
          <a:xfrm>
            <a:off x="6210000" y="1980000"/>
            <a:ext cx="720080" cy="216396"/>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Calibri" panose="020F0502020204030204" pitchFamily="34" charset="0"/>
                <a:ea typeface="ＭＳ Ｐゴシック" charset="0"/>
                <a:cs typeface="Calibri" panose="020F0502020204030204" pitchFamily="34" charset="0"/>
              </a:rPr>
              <a:t>var</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95" name="Oval 94"/>
          <p:cNvSpPr/>
          <p:nvPr/>
        </p:nvSpPr>
        <p:spPr bwMode="auto">
          <a:xfrm>
            <a:off x="4410000" y="1980000"/>
            <a:ext cx="720080" cy="216396"/>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err="1" smtClean="0">
                <a:ln>
                  <a:noFill/>
                </a:ln>
                <a:solidFill>
                  <a:schemeClr val="tx1"/>
                </a:solidFill>
                <a:effectLst/>
                <a:latin typeface="Calibri" panose="020F0502020204030204" pitchFamily="34" charset="0"/>
                <a:ea typeface="ＭＳ Ｐゴシック" charset="0"/>
                <a:cs typeface="Calibri" panose="020F0502020204030204" pitchFamily="34" charset="0"/>
              </a:rPr>
              <a:t>tmp</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96" name="Oval 95"/>
          <p:cNvSpPr/>
          <p:nvPr/>
        </p:nvSpPr>
        <p:spPr bwMode="auto">
          <a:xfrm>
            <a:off x="3510000" y="1980000"/>
            <a:ext cx="720080" cy="216396"/>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err="1" smtClean="0">
                <a:ln>
                  <a:noFill/>
                </a:ln>
                <a:solidFill>
                  <a:schemeClr val="tx1"/>
                </a:solidFill>
                <a:effectLst/>
                <a:latin typeface="Calibri" panose="020F0502020204030204" pitchFamily="34" charset="0"/>
                <a:ea typeface="ＭＳ Ｐゴシック" charset="0"/>
                <a:cs typeface="Calibri" panose="020F0502020204030204" pitchFamily="34" charset="0"/>
              </a:rPr>
              <a:t>sbin</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98" name="Oval 97"/>
          <p:cNvSpPr/>
          <p:nvPr/>
        </p:nvSpPr>
        <p:spPr bwMode="auto">
          <a:xfrm>
            <a:off x="2610000" y="1980000"/>
            <a:ext cx="720080" cy="216396"/>
          </a:xfrm>
          <a:prstGeom prst="ellipse">
            <a:avLst/>
          </a:prstGeom>
          <a:solidFill>
            <a:srgbClr val="00B050">
              <a:alpha val="50000"/>
            </a:srgb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err="1" smtClean="0">
                <a:ln>
                  <a:noFill/>
                </a:ln>
                <a:solidFill>
                  <a:schemeClr val="tx1"/>
                </a:solidFill>
                <a:effectLst/>
                <a:latin typeface="Calibri" panose="020F0502020204030204" pitchFamily="34" charset="0"/>
                <a:ea typeface="ＭＳ Ｐゴシック" charset="0"/>
                <a:cs typeface="Calibri" panose="020F0502020204030204" pitchFamily="34" charset="0"/>
              </a:rPr>
              <a:t>run</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99" name="Oval 98"/>
          <p:cNvSpPr/>
          <p:nvPr/>
        </p:nvSpPr>
        <p:spPr bwMode="auto">
          <a:xfrm>
            <a:off x="1710000" y="1980000"/>
            <a:ext cx="720080" cy="216396"/>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err="1" smtClean="0">
                <a:ln>
                  <a:noFill/>
                </a:ln>
                <a:solidFill>
                  <a:schemeClr val="tx1"/>
                </a:solidFill>
                <a:effectLst/>
                <a:latin typeface="Calibri" panose="020F0502020204030204" pitchFamily="34" charset="0"/>
                <a:ea typeface="ＭＳ Ｐゴシック" charset="0"/>
                <a:cs typeface="Calibri" panose="020F0502020204030204" pitchFamily="34" charset="0"/>
              </a:rPr>
              <a:t>root</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cxnSp>
        <p:nvCxnSpPr>
          <p:cNvPr id="6" name="Straight Arrow Connector 5"/>
          <p:cNvCxnSpPr>
            <a:stCxn id="4" idx="4"/>
            <a:endCxn id="71" idx="0"/>
          </p:cNvCxnSpPr>
          <p:nvPr/>
        </p:nvCxnSpPr>
        <p:spPr bwMode="auto">
          <a:xfrm flipH="1">
            <a:off x="720040" y="1116396"/>
            <a:ext cx="3851960"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 name="Straight Arrow Connector 7"/>
          <p:cNvCxnSpPr>
            <a:stCxn id="4" idx="4"/>
            <a:endCxn id="73" idx="0"/>
          </p:cNvCxnSpPr>
          <p:nvPr/>
        </p:nvCxnSpPr>
        <p:spPr bwMode="auto">
          <a:xfrm flipH="1">
            <a:off x="1620040" y="1116396"/>
            <a:ext cx="2951960"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Arrow Connector 9"/>
          <p:cNvCxnSpPr>
            <a:stCxn id="4" idx="4"/>
            <a:endCxn id="75" idx="0"/>
          </p:cNvCxnSpPr>
          <p:nvPr/>
        </p:nvCxnSpPr>
        <p:spPr bwMode="auto">
          <a:xfrm flipH="1">
            <a:off x="2520040" y="1116396"/>
            <a:ext cx="2051960"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Arrow Connector 11"/>
          <p:cNvCxnSpPr>
            <a:stCxn id="4" idx="4"/>
            <a:endCxn id="76" idx="0"/>
          </p:cNvCxnSpPr>
          <p:nvPr/>
        </p:nvCxnSpPr>
        <p:spPr bwMode="auto">
          <a:xfrm flipH="1">
            <a:off x="3420040" y="1116396"/>
            <a:ext cx="1151960"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Arrow Connector 13"/>
          <p:cNvCxnSpPr>
            <a:stCxn id="4" idx="4"/>
            <a:endCxn id="77" idx="0"/>
          </p:cNvCxnSpPr>
          <p:nvPr/>
        </p:nvCxnSpPr>
        <p:spPr bwMode="auto">
          <a:xfrm flipH="1">
            <a:off x="4320040" y="1116396"/>
            <a:ext cx="251960"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Arrow Connector 15"/>
          <p:cNvCxnSpPr>
            <a:stCxn id="4" idx="4"/>
            <a:endCxn id="81" idx="0"/>
          </p:cNvCxnSpPr>
          <p:nvPr/>
        </p:nvCxnSpPr>
        <p:spPr bwMode="auto">
          <a:xfrm>
            <a:off x="4572000" y="1116396"/>
            <a:ext cx="648040"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8" name="Straight Arrow Connector 17"/>
          <p:cNvCxnSpPr>
            <a:stCxn id="4" idx="4"/>
            <a:endCxn id="86" idx="0"/>
          </p:cNvCxnSpPr>
          <p:nvPr/>
        </p:nvCxnSpPr>
        <p:spPr bwMode="auto">
          <a:xfrm>
            <a:off x="4572000" y="1116396"/>
            <a:ext cx="1548040"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Straight Arrow Connector 19"/>
          <p:cNvCxnSpPr>
            <a:stCxn id="4" idx="4"/>
            <a:endCxn id="85" idx="0"/>
          </p:cNvCxnSpPr>
          <p:nvPr/>
        </p:nvCxnSpPr>
        <p:spPr bwMode="auto">
          <a:xfrm>
            <a:off x="4572000" y="1116396"/>
            <a:ext cx="2448272"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Straight Arrow Connector 23"/>
          <p:cNvCxnSpPr>
            <a:stCxn id="4" idx="4"/>
            <a:endCxn id="93" idx="0"/>
          </p:cNvCxnSpPr>
          <p:nvPr/>
        </p:nvCxnSpPr>
        <p:spPr bwMode="auto">
          <a:xfrm>
            <a:off x="4572000" y="1116396"/>
            <a:ext cx="3348040"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6" name="Oval 125"/>
          <p:cNvSpPr/>
          <p:nvPr/>
        </p:nvSpPr>
        <p:spPr bwMode="auto">
          <a:xfrm>
            <a:off x="3330000" y="2700000"/>
            <a:ext cx="720080" cy="216396"/>
          </a:xfrm>
          <a:prstGeom prst="ellipse">
            <a:avLst/>
          </a:prstGeom>
          <a:solidFill>
            <a:schemeClr val="accent5">
              <a:lumMod val="40000"/>
              <a:lumOff val="60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Calibri" panose="020F0502020204030204" pitchFamily="34" charset="0"/>
                <a:ea typeface="ＭＳ Ｐゴシック" charset="0"/>
                <a:cs typeface="Calibri" panose="020F0502020204030204" pitchFamily="34" charset="0"/>
              </a:rPr>
              <a:t>bin</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27" name="Oval 126"/>
          <p:cNvSpPr/>
          <p:nvPr/>
        </p:nvSpPr>
        <p:spPr bwMode="auto">
          <a:xfrm>
            <a:off x="4140000" y="2700000"/>
            <a:ext cx="720080" cy="216396"/>
          </a:xfrm>
          <a:prstGeom prst="ellipse">
            <a:avLst/>
          </a:prstGeom>
          <a:solidFill>
            <a:schemeClr val="accent5">
              <a:lumMod val="40000"/>
              <a:lumOff val="60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err="1" smtClean="0">
                <a:ln>
                  <a:noFill/>
                </a:ln>
                <a:solidFill>
                  <a:schemeClr val="tx1"/>
                </a:solidFill>
                <a:effectLst/>
                <a:latin typeface="Calibri" panose="020F0502020204030204" pitchFamily="34" charset="0"/>
                <a:ea typeface="ＭＳ Ｐゴシック" charset="0"/>
                <a:cs typeface="Calibri" panose="020F0502020204030204" pitchFamily="34" charset="0"/>
              </a:rPr>
              <a:t>games</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28" name="Oval 127"/>
          <p:cNvSpPr/>
          <p:nvPr/>
        </p:nvSpPr>
        <p:spPr bwMode="auto">
          <a:xfrm>
            <a:off x="4950000" y="2700000"/>
            <a:ext cx="720080" cy="216396"/>
          </a:xfrm>
          <a:prstGeom prst="ellipse">
            <a:avLst/>
          </a:prstGeom>
          <a:solidFill>
            <a:schemeClr val="accent5">
              <a:lumMod val="40000"/>
              <a:lumOff val="60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err="1" smtClean="0">
                <a:ln>
                  <a:noFill/>
                </a:ln>
                <a:solidFill>
                  <a:schemeClr val="tx1"/>
                </a:solidFill>
                <a:effectLst/>
                <a:latin typeface="Calibri" panose="020F0502020204030204" pitchFamily="34" charset="0"/>
                <a:ea typeface="ＭＳ Ｐゴシック" charset="0"/>
                <a:cs typeface="Calibri" panose="020F0502020204030204" pitchFamily="34" charset="0"/>
              </a:rPr>
              <a:t>include</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29" name="Oval 128"/>
          <p:cNvSpPr/>
          <p:nvPr/>
        </p:nvSpPr>
        <p:spPr bwMode="auto">
          <a:xfrm>
            <a:off x="5760000" y="2700000"/>
            <a:ext cx="720080" cy="216396"/>
          </a:xfrm>
          <a:prstGeom prst="ellipse">
            <a:avLst/>
          </a:prstGeom>
          <a:solidFill>
            <a:schemeClr val="accent5">
              <a:lumMod val="40000"/>
              <a:lumOff val="60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Calibri" panose="020F0502020204030204" pitchFamily="34" charset="0"/>
                <a:ea typeface="ＭＳ Ｐゴシック" charset="0"/>
                <a:cs typeface="Calibri" panose="020F0502020204030204" pitchFamily="34" charset="0"/>
              </a:rPr>
              <a:t>lib</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30" name="Oval 129"/>
          <p:cNvSpPr/>
          <p:nvPr/>
        </p:nvSpPr>
        <p:spPr bwMode="auto">
          <a:xfrm>
            <a:off x="6570000" y="2700000"/>
            <a:ext cx="720080" cy="216396"/>
          </a:xfrm>
          <a:prstGeom prst="ellipse">
            <a:avLst/>
          </a:prstGeom>
          <a:solidFill>
            <a:schemeClr val="accent5">
              <a:lumMod val="40000"/>
              <a:lumOff val="60000"/>
              <a:alpha val="50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Calibri" panose="020F0502020204030204" pitchFamily="34" charset="0"/>
                <a:ea typeface="ＭＳ Ｐゴシック" charset="0"/>
                <a:cs typeface="Calibri" panose="020F0502020204030204" pitchFamily="34" charset="0"/>
              </a:rPr>
              <a:t>local</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33" name="Oval 132"/>
          <p:cNvSpPr/>
          <p:nvPr/>
        </p:nvSpPr>
        <p:spPr bwMode="auto">
          <a:xfrm>
            <a:off x="7380000" y="2700000"/>
            <a:ext cx="720080" cy="216396"/>
          </a:xfrm>
          <a:prstGeom prst="ellipse">
            <a:avLst/>
          </a:prstGeom>
          <a:solidFill>
            <a:schemeClr val="accent5">
              <a:lumMod val="40000"/>
              <a:lumOff val="60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err="1" smtClean="0">
                <a:ln>
                  <a:noFill/>
                </a:ln>
                <a:solidFill>
                  <a:schemeClr val="tx1"/>
                </a:solidFill>
                <a:effectLst/>
                <a:latin typeface="Calibri" panose="020F0502020204030204" pitchFamily="34" charset="0"/>
                <a:ea typeface="ＭＳ Ｐゴシック" charset="0"/>
                <a:cs typeface="Calibri" panose="020F0502020204030204" pitchFamily="34" charset="0"/>
              </a:rPr>
              <a:t>sbin</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34" name="Oval 133"/>
          <p:cNvSpPr/>
          <p:nvPr/>
        </p:nvSpPr>
        <p:spPr bwMode="auto">
          <a:xfrm>
            <a:off x="8190000" y="2700000"/>
            <a:ext cx="720080" cy="216396"/>
          </a:xfrm>
          <a:prstGeom prst="ellipse">
            <a:avLst/>
          </a:prstGeom>
          <a:solidFill>
            <a:schemeClr val="accent5">
              <a:lumMod val="40000"/>
              <a:lumOff val="60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err="1" smtClean="0">
                <a:ln>
                  <a:noFill/>
                </a:ln>
                <a:solidFill>
                  <a:schemeClr val="tx1"/>
                </a:solidFill>
                <a:effectLst/>
                <a:latin typeface="Calibri" panose="020F0502020204030204" pitchFamily="34" charset="0"/>
                <a:ea typeface="ＭＳ Ｐゴシック" charset="0"/>
                <a:cs typeface="Calibri" panose="020F0502020204030204" pitchFamily="34" charset="0"/>
              </a:rPr>
              <a:t>share</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cxnSp>
        <p:nvCxnSpPr>
          <p:cNvPr id="252966" name="Straight Arrow Connector 252965"/>
          <p:cNvCxnSpPr>
            <a:stCxn id="72" idx="4"/>
            <a:endCxn id="126" idx="0"/>
          </p:cNvCxnSpPr>
          <p:nvPr/>
        </p:nvCxnSpPr>
        <p:spPr bwMode="auto">
          <a:xfrm flipH="1">
            <a:off x="3690040" y="2196396"/>
            <a:ext cx="1980000"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2968" name="Straight Arrow Connector 252967"/>
          <p:cNvCxnSpPr>
            <a:stCxn id="72" idx="4"/>
            <a:endCxn id="127" idx="0"/>
          </p:cNvCxnSpPr>
          <p:nvPr/>
        </p:nvCxnSpPr>
        <p:spPr bwMode="auto">
          <a:xfrm flipH="1">
            <a:off x="4500040" y="2196396"/>
            <a:ext cx="1170000"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2970" name="Straight Arrow Connector 252969"/>
          <p:cNvCxnSpPr>
            <a:stCxn id="72" idx="4"/>
            <a:endCxn id="128" idx="0"/>
          </p:cNvCxnSpPr>
          <p:nvPr/>
        </p:nvCxnSpPr>
        <p:spPr bwMode="auto">
          <a:xfrm flipH="1">
            <a:off x="5310040" y="2196396"/>
            <a:ext cx="360000"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2972" name="Straight Arrow Connector 252971"/>
          <p:cNvCxnSpPr>
            <a:stCxn id="72" idx="4"/>
            <a:endCxn id="129" idx="0"/>
          </p:cNvCxnSpPr>
          <p:nvPr/>
        </p:nvCxnSpPr>
        <p:spPr bwMode="auto">
          <a:xfrm>
            <a:off x="5670040" y="2196396"/>
            <a:ext cx="450000"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2974" name="Straight Arrow Connector 252973"/>
          <p:cNvCxnSpPr>
            <a:stCxn id="72" idx="4"/>
            <a:endCxn id="130" idx="0"/>
          </p:cNvCxnSpPr>
          <p:nvPr/>
        </p:nvCxnSpPr>
        <p:spPr bwMode="auto">
          <a:xfrm>
            <a:off x="5670040" y="2196396"/>
            <a:ext cx="1260000"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2976" name="Straight Arrow Connector 252975"/>
          <p:cNvCxnSpPr>
            <a:stCxn id="72" idx="4"/>
            <a:endCxn id="133" idx="0"/>
          </p:cNvCxnSpPr>
          <p:nvPr/>
        </p:nvCxnSpPr>
        <p:spPr bwMode="auto">
          <a:xfrm>
            <a:off x="5670040" y="2196396"/>
            <a:ext cx="2070000"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2978" name="Straight Arrow Connector 252977"/>
          <p:cNvCxnSpPr>
            <a:stCxn id="72" idx="4"/>
            <a:endCxn id="134" idx="0"/>
          </p:cNvCxnSpPr>
          <p:nvPr/>
        </p:nvCxnSpPr>
        <p:spPr bwMode="auto">
          <a:xfrm>
            <a:off x="5670040" y="2196396"/>
            <a:ext cx="2880000"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1" name="Oval 150"/>
          <p:cNvSpPr/>
          <p:nvPr/>
        </p:nvSpPr>
        <p:spPr bwMode="auto">
          <a:xfrm>
            <a:off x="4194408" y="3420000"/>
            <a:ext cx="720080" cy="216396"/>
          </a:xfrm>
          <a:prstGeom prst="ellipse">
            <a:avLst/>
          </a:prstGeom>
          <a:solidFill>
            <a:schemeClr val="accent5">
              <a:lumMod val="40000"/>
              <a:lumOff val="60000"/>
              <a:alpha val="50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Calibri" panose="020F0502020204030204" pitchFamily="34" charset="0"/>
                <a:ea typeface="ＭＳ Ｐゴシック" charset="0"/>
                <a:cs typeface="Calibri" panose="020F0502020204030204" pitchFamily="34" charset="0"/>
              </a:rPr>
              <a:t>bin</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52" name="Oval 151"/>
          <p:cNvSpPr/>
          <p:nvPr/>
        </p:nvSpPr>
        <p:spPr bwMode="auto">
          <a:xfrm>
            <a:off x="5004408" y="3420000"/>
            <a:ext cx="720080" cy="216396"/>
          </a:xfrm>
          <a:prstGeom prst="ellipse">
            <a:avLst/>
          </a:prstGeom>
          <a:solidFill>
            <a:schemeClr val="accent5">
              <a:lumMod val="40000"/>
              <a:lumOff val="60000"/>
              <a:alpha val="50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err="1" smtClean="0">
                <a:ln>
                  <a:noFill/>
                </a:ln>
                <a:solidFill>
                  <a:schemeClr val="tx1"/>
                </a:solidFill>
                <a:effectLst/>
                <a:latin typeface="Calibri" panose="020F0502020204030204" pitchFamily="34" charset="0"/>
                <a:ea typeface="ＭＳ Ｐゴシック" charset="0"/>
                <a:cs typeface="Calibri" panose="020F0502020204030204" pitchFamily="34" charset="0"/>
              </a:rPr>
              <a:t>etc</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53" name="Oval 152"/>
          <p:cNvSpPr/>
          <p:nvPr/>
        </p:nvSpPr>
        <p:spPr bwMode="auto">
          <a:xfrm>
            <a:off x="5814408" y="3420000"/>
            <a:ext cx="720080" cy="216396"/>
          </a:xfrm>
          <a:prstGeom prst="ellipse">
            <a:avLst/>
          </a:prstGeom>
          <a:solidFill>
            <a:schemeClr val="accent5">
              <a:lumMod val="40000"/>
              <a:lumOff val="60000"/>
              <a:alpha val="50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err="1" smtClean="0">
                <a:ln>
                  <a:noFill/>
                </a:ln>
                <a:solidFill>
                  <a:schemeClr val="tx1"/>
                </a:solidFill>
                <a:effectLst/>
                <a:latin typeface="Calibri" panose="020F0502020204030204" pitchFamily="34" charset="0"/>
                <a:ea typeface="ＭＳ Ｐゴシック" charset="0"/>
                <a:cs typeface="Calibri" panose="020F0502020204030204" pitchFamily="34" charset="0"/>
              </a:rPr>
              <a:t>include</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54" name="Oval 153"/>
          <p:cNvSpPr/>
          <p:nvPr/>
        </p:nvSpPr>
        <p:spPr bwMode="auto">
          <a:xfrm>
            <a:off x="6624408" y="3420000"/>
            <a:ext cx="720080" cy="216396"/>
          </a:xfrm>
          <a:prstGeom prst="ellipse">
            <a:avLst/>
          </a:prstGeom>
          <a:solidFill>
            <a:schemeClr val="accent5">
              <a:lumMod val="40000"/>
              <a:lumOff val="60000"/>
              <a:alpha val="50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Calibri" panose="020F0502020204030204" pitchFamily="34" charset="0"/>
                <a:ea typeface="ＭＳ Ｐゴシック" charset="0"/>
                <a:cs typeface="Calibri" panose="020F0502020204030204" pitchFamily="34" charset="0"/>
              </a:rPr>
              <a:t>lib</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56" name="Oval 155"/>
          <p:cNvSpPr/>
          <p:nvPr/>
        </p:nvSpPr>
        <p:spPr bwMode="auto">
          <a:xfrm>
            <a:off x="7434408" y="3420000"/>
            <a:ext cx="720080" cy="216396"/>
          </a:xfrm>
          <a:prstGeom prst="ellipse">
            <a:avLst/>
          </a:prstGeom>
          <a:solidFill>
            <a:schemeClr val="accent5">
              <a:lumMod val="40000"/>
              <a:lumOff val="60000"/>
              <a:alpha val="50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err="1" smtClean="0">
                <a:ln>
                  <a:noFill/>
                </a:ln>
                <a:solidFill>
                  <a:schemeClr val="tx1"/>
                </a:solidFill>
                <a:effectLst/>
                <a:latin typeface="Calibri" panose="020F0502020204030204" pitchFamily="34" charset="0"/>
                <a:ea typeface="ＭＳ Ｐゴシック" charset="0"/>
                <a:cs typeface="Calibri" panose="020F0502020204030204" pitchFamily="34" charset="0"/>
              </a:rPr>
              <a:t>sbin</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57" name="Oval 156"/>
          <p:cNvSpPr/>
          <p:nvPr/>
        </p:nvSpPr>
        <p:spPr bwMode="auto">
          <a:xfrm>
            <a:off x="8244408" y="3420000"/>
            <a:ext cx="720080" cy="216396"/>
          </a:xfrm>
          <a:prstGeom prst="ellipse">
            <a:avLst/>
          </a:prstGeom>
          <a:solidFill>
            <a:schemeClr val="accent5">
              <a:lumMod val="40000"/>
              <a:lumOff val="60000"/>
              <a:alpha val="50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err="1" smtClean="0">
                <a:ln>
                  <a:noFill/>
                </a:ln>
                <a:solidFill>
                  <a:schemeClr val="tx1"/>
                </a:solidFill>
                <a:effectLst/>
                <a:latin typeface="Calibri" panose="020F0502020204030204" pitchFamily="34" charset="0"/>
                <a:ea typeface="ＭＳ Ｐゴシック" charset="0"/>
                <a:cs typeface="Calibri" panose="020F0502020204030204" pitchFamily="34" charset="0"/>
              </a:rPr>
              <a:t>share</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cxnSp>
        <p:nvCxnSpPr>
          <p:cNvPr id="252980" name="Straight Arrow Connector 252979"/>
          <p:cNvCxnSpPr>
            <a:stCxn id="130" idx="4"/>
            <a:endCxn id="151" idx="0"/>
          </p:cNvCxnSpPr>
          <p:nvPr/>
        </p:nvCxnSpPr>
        <p:spPr bwMode="auto">
          <a:xfrm flipH="1">
            <a:off x="4554448" y="2916396"/>
            <a:ext cx="2375592"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2990" name="Straight Arrow Connector 252989"/>
          <p:cNvCxnSpPr>
            <a:stCxn id="130" idx="4"/>
            <a:endCxn id="153" idx="0"/>
          </p:cNvCxnSpPr>
          <p:nvPr/>
        </p:nvCxnSpPr>
        <p:spPr bwMode="auto">
          <a:xfrm flipH="1">
            <a:off x="6174448" y="2916396"/>
            <a:ext cx="755592"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4" name="Straight Arrow Connector 63"/>
          <p:cNvCxnSpPr>
            <a:stCxn id="130" idx="4"/>
            <a:endCxn id="154" idx="0"/>
          </p:cNvCxnSpPr>
          <p:nvPr/>
        </p:nvCxnSpPr>
        <p:spPr bwMode="auto">
          <a:xfrm>
            <a:off x="6930040" y="2916396"/>
            <a:ext cx="54408"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8" name="Straight Arrow Connector 67"/>
          <p:cNvCxnSpPr>
            <a:stCxn id="130" idx="4"/>
            <a:endCxn id="156" idx="0"/>
          </p:cNvCxnSpPr>
          <p:nvPr/>
        </p:nvCxnSpPr>
        <p:spPr bwMode="auto">
          <a:xfrm>
            <a:off x="6930040" y="2916396"/>
            <a:ext cx="864408"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0" name="Straight Arrow Connector 99"/>
          <p:cNvCxnSpPr>
            <a:stCxn id="130" idx="4"/>
            <a:endCxn id="157" idx="0"/>
          </p:cNvCxnSpPr>
          <p:nvPr/>
        </p:nvCxnSpPr>
        <p:spPr bwMode="auto">
          <a:xfrm>
            <a:off x="6930040" y="2916396"/>
            <a:ext cx="1674408"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8" name="Oval 167"/>
          <p:cNvSpPr/>
          <p:nvPr/>
        </p:nvSpPr>
        <p:spPr bwMode="auto">
          <a:xfrm>
            <a:off x="674688" y="2700000"/>
            <a:ext cx="720080" cy="216396"/>
          </a:xfrm>
          <a:prstGeom prst="ellipse">
            <a:avLst/>
          </a:prstGeom>
          <a:solidFill>
            <a:schemeClr val="bg1">
              <a:lumMod val="95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err="1" smtClean="0">
                <a:ln>
                  <a:noFill/>
                </a:ln>
                <a:solidFill>
                  <a:schemeClr val="tx1"/>
                </a:solidFill>
                <a:effectLst/>
                <a:latin typeface="Calibri" panose="020F0502020204030204" pitchFamily="34" charset="0"/>
                <a:ea typeface="ＭＳ Ｐゴシック" charset="0"/>
                <a:cs typeface="Calibri" panose="020F0502020204030204" pitchFamily="34" charset="0"/>
              </a:rPr>
              <a:t>ga</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71" name="Oval 170"/>
          <p:cNvSpPr/>
          <p:nvPr/>
        </p:nvSpPr>
        <p:spPr bwMode="auto">
          <a:xfrm>
            <a:off x="179388" y="3420000"/>
            <a:ext cx="720080" cy="216396"/>
          </a:xfrm>
          <a:prstGeom prst="ellipse">
            <a:avLst/>
          </a:prstGeom>
          <a:solidFill>
            <a:schemeClr val="bg1">
              <a:lumMod val="95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Calibri" panose="020F0502020204030204" pitchFamily="34" charset="0"/>
                <a:ea typeface="ＭＳ Ｐゴシック" charset="0"/>
                <a:cs typeface="Calibri" panose="020F0502020204030204" pitchFamily="34" charset="0"/>
              </a:rPr>
              <a:t>Desktop</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72" name="Oval 171"/>
          <p:cNvSpPr/>
          <p:nvPr/>
        </p:nvSpPr>
        <p:spPr bwMode="auto">
          <a:xfrm>
            <a:off x="990000" y="3418037"/>
            <a:ext cx="720080" cy="216396"/>
          </a:xfrm>
          <a:prstGeom prst="ellipse">
            <a:avLst/>
          </a:prstGeom>
          <a:solidFill>
            <a:schemeClr val="bg1">
              <a:lumMod val="95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none" lIns="0" tIns="0" rIns="0" bIns="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err="1" smtClean="0">
                <a:ln>
                  <a:noFill/>
                </a:ln>
                <a:solidFill>
                  <a:schemeClr val="tx1"/>
                </a:solidFill>
                <a:effectLst/>
                <a:latin typeface="Calibri" panose="020F0502020204030204" pitchFamily="34" charset="0"/>
                <a:ea typeface="ＭＳ Ｐゴシック" charset="0"/>
                <a:cs typeface="Calibri" panose="020F0502020204030204" pitchFamily="34" charset="0"/>
              </a:rPr>
              <a:t>Downloads</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73" name="Oval 172"/>
          <p:cNvSpPr/>
          <p:nvPr/>
        </p:nvSpPr>
        <p:spPr bwMode="auto">
          <a:xfrm>
            <a:off x="1800000" y="3418037"/>
            <a:ext cx="720080" cy="216396"/>
          </a:xfrm>
          <a:prstGeom prst="ellipse">
            <a:avLst/>
          </a:prstGeom>
          <a:solidFill>
            <a:schemeClr val="bg1">
              <a:lumMod val="95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none" lIns="0" tIns="0" rIns="0" bIns="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Calibri" panose="020F0502020204030204" pitchFamily="34" charset="0"/>
                <a:ea typeface="ＭＳ Ｐゴシック" charset="0"/>
                <a:cs typeface="Calibri" panose="020F0502020204030204" pitchFamily="34" charset="0"/>
              </a:rPr>
              <a:t>Documents</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74" name="Oval 173"/>
          <p:cNvSpPr/>
          <p:nvPr/>
        </p:nvSpPr>
        <p:spPr bwMode="auto">
          <a:xfrm>
            <a:off x="2610000" y="3418037"/>
            <a:ext cx="720080" cy="216396"/>
          </a:xfrm>
          <a:prstGeom prst="ellipse">
            <a:avLst/>
          </a:prstGeom>
          <a:solidFill>
            <a:schemeClr val="bg1">
              <a:lumMod val="95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Calibri" panose="020F0502020204030204" pitchFamily="34" charset="0"/>
                <a:ea typeface="ＭＳ Ｐゴシック" charset="0"/>
                <a:cs typeface="Calibri" panose="020F0502020204030204" pitchFamily="34" charset="0"/>
              </a:rPr>
              <a:t>Music</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75" name="Oval 174"/>
          <p:cNvSpPr/>
          <p:nvPr/>
        </p:nvSpPr>
        <p:spPr bwMode="auto">
          <a:xfrm>
            <a:off x="3420000" y="3418037"/>
            <a:ext cx="720080" cy="216396"/>
          </a:xfrm>
          <a:prstGeom prst="ellipse">
            <a:avLst/>
          </a:prstGeom>
          <a:solidFill>
            <a:schemeClr val="bg1">
              <a:lumMod val="95000"/>
            </a:schemeClr>
          </a:solidFill>
          <a:ln w="0" cap="flat" cmpd="sng" algn="ctr">
            <a:solidFill>
              <a:schemeClr val="tx1"/>
            </a:solidFill>
            <a:prstDash val="solid"/>
            <a:round/>
            <a:headEnd type="none" w="med" len="med"/>
            <a:tailEnd type="none" w="med" len="med"/>
          </a:ln>
          <a:effectLst>
            <a:innerShdw blurRad="63500" dist="50800" dir="2700000">
              <a:prstClr val="black">
                <a:alpha val="50000"/>
              </a:prstClr>
            </a:innerShdw>
          </a:effectLst>
          <a:extLst/>
        </p:spPr>
        <p:txBody>
          <a:bodyPr vert="horz" wrap="square" lIns="0" tIns="0" rIns="0" bIns="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err="1" smtClean="0">
                <a:ln>
                  <a:noFill/>
                </a:ln>
                <a:solidFill>
                  <a:schemeClr val="tx1"/>
                </a:solidFill>
                <a:effectLst/>
                <a:latin typeface="Calibri" panose="020F0502020204030204" pitchFamily="34" charset="0"/>
                <a:ea typeface="ＭＳ Ｐゴシック" charset="0"/>
                <a:cs typeface="Calibri" panose="020F0502020204030204" pitchFamily="34" charset="0"/>
              </a:rPr>
              <a:t>Pictures</a:t>
            </a:r>
            <a:endParaRPr kumimoji="0" lang="fr-FR" sz="1000" b="0" i="0" u="none" strike="noStrike" cap="none" normalizeH="0" baseline="0" dirty="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cxnSp>
        <p:nvCxnSpPr>
          <p:cNvPr id="108" name="Straight Arrow Connector 107"/>
          <p:cNvCxnSpPr>
            <a:stCxn id="168" idx="4"/>
            <a:endCxn id="171" idx="0"/>
          </p:cNvCxnSpPr>
          <p:nvPr/>
        </p:nvCxnSpPr>
        <p:spPr bwMode="auto">
          <a:xfrm flipH="1">
            <a:off x="539428" y="2916396"/>
            <a:ext cx="495300" cy="50360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0" name="Straight Arrow Connector 109"/>
          <p:cNvCxnSpPr>
            <a:stCxn id="168" idx="4"/>
            <a:endCxn id="172" idx="0"/>
          </p:cNvCxnSpPr>
          <p:nvPr/>
        </p:nvCxnSpPr>
        <p:spPr bwMode="auto">
          <a:xfrm>
            <a:off x="1034728" y="2916396"/>
            <a:ext cx="315312" cy="501641"/>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2" name="Straight Arrow Connector 111"/>
          <p:cNvCxnSpPr>
            <a:stCxn id="168" idx="4"/>
            <a:endCxn id="173" idx="0"/>
          </p:cNvCxnSpPr>
          <p:nvPr/>
        </p:nvCxnSpPr>
        <p:spPr bwMode="auto">
          <a:xfrm>
            <a:off x="1034728" y="2916396"/>
            <a:ext cx="1125312" cy="501641"/>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4" name="Straight Arrow Connector 113"/>
          <p:cNvCxnSpPr>
            <a:stCxn id="168" idx="4"/>
            <a:endCxn id="174" idx="0"/>
          </p:cNvCxnSpPr>
          <p:nvPr/>
        </p:nvCxnSpPr>
        <p:spPr bwMode="auto">
          <a:xfrm>
            <a:off x="1034728" y="2916396"/>
            <a:ext cx="1935312" cy="501641"/>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6" name="Straight Arrow Connector 115"/>
          <p:cNvCxnSpPr>
            <a:stCxn id="168" idx="4"/>
            <a:endCxn id="175" idx="0"/>
          </p:cNvCxnSpPr>
          <p:nvPr/>
        </p:nvCxnSpPr>
        <p:spPr bwMode="auto">
          <a:xfrm>
            <a:off x="1034728" y="2916396"/>
            <a:ext cx="2745312" cy="501641"/>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7" name="TextBox 116"/>
          <p:cNvSpPr txBox="1"/>
          <p:nvPr/>
        </p:nvSpPr>
        <p:spPr>
          <a:xfrm>
            <a:off x="180000" y="4225731"/>
            <a:ext cx="8784000" cy="172354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fr-FR" sz="1400" dirty="0" smtClean="0">
                <a:latin typeface="Calibri" panose="020F0502020204030204" pitchFamily="34" charset="0"/>
                <a:cs typeface="Calibri" panose="020F0502020204030204" pitchFamily="34" charset="0"/>
              </a:rPr>
              <a:t>Structure arborescente</a:t>
            </a:r>
          </a:p>
          <a:p>
            <a:pPr marL="742950" lvl="1" indent="-285750">
              <a:buFont typeface="Wingdings" panose="05000000000000000000" pitchFamily="2" charset="2"/>
              <a:buChar char="ü"/>
            </a:pPr>
            <a:r>
              <a:rPr lang="fr-FR" sz="1400" dirty="0" smtClean="0">
                <a:latin typeface="Calibri" panose="020F0502020204030204" pitchFamily="34" charset="0"/>
                <a:cs typeface="Calibri" panose="020F0502020204030204" pitchFamily="34" charset="0"/>
              </a:rPr>
              <a:t>Au moins un système de fichier présent - le « </a:t>
            </a:r>
            <a:r>
              <a:rPr lang="fr-FR" sz="1400" b="1" i="1" dirty="0" err="1" smtClean="0">
                <a:solidFill>
                  <a:srgbClr val="FF0000"/>
                </a:solidFill>
                <a:latin typeface="Calibri" panose="020F0502020204030204" pitchFamily="34" charset="0"/>
                <a:cs typeface="Calibri" panose="020F0502020204030204" pitchFamily="34" charset="0"/>
              </a:rPr>
              <a:t>root</a:t>
            </a:r>
            <a:r>
              <a:rPr lang="fr-FR" sz="1400" i="1" dirty="0" smtClean="0">
                <a:solidFill>
                  <a:srgbClr val="FF0000"/>
                </a:solidFill>
                <a:latin typeface="Calibri" panose="020F0502020204030204" pitchFamily="34" charset="0"/>
                <a:cs typeface="Calibri" panose="020F0502020204030204" pitchFamily="34" charset="0"/>
              </a:rPr>
              <a:t> F.S. (</a:t>
            </a:r>
            <a:r>
              <a:rPr lang="fr-FR" sz="1400" b="1" i="1" dirty="0" smtClean="0">
                <a:solidFill>
                  <a:srgbClr val="FF0000"/>
                </a:solidFill>
                <a:latin typeface="Calibri" panose="020F0502020204030204" pitchFamily="34" charset="0"/>
                <a:cs typeface="Calibri" panose="020F0502020204030204" pitchFamily="34" charset="0"/>
              </a:rPr>
              <a:t>F</a:t>
            </a:r>
            <a:r>
              <a:rPr lang="fr-FR" sz="1400" i="1" dirty="0" smtClean="0">
                <a:solidFill>
                  <a:srgbClr val="FF0000"/>
                </a:solidFill>
                <a:latin typeface="Calibri" panose="020F0502020204030204" pitchFamily="34" charset="0"/>
                <a:cs typeface="Calibri" panose="020F0502020204030204" pitchFamily="34" charset="0"/>
              </a:rPr>
              <a:t>ile </a:t>
            </a:r>
            <a:r>
              <a:rPr lang="fr-FR" sz="1400" b="1" i="1" dirty="0" smtClean="0">
                <a:solidFill>
                  <a:srgbClr val="FF0000"/>
                </a:solidFill>
                <a:latin typeface="Calibri" panose="020F0502020204030204" pitchFamily="34" charset="0"/>
                <a:cs typeface="Calibri" panose="020F0502020204030204" pitchFamily="34" charset="0"/>
              </a:rPr>
              <a:t>S</a:t>
            </a:r>
            <a:r>
              <a:rPr lang="fr-FR" sz="1400" i="1" dirty="0" smtClean="0">
                <a:solidFill>
                  <a:srgbClr val="FF0000"/>
                </a:solidFill>
                <a:latin typeface="Calibri" panose="020F0502020204030204" pitchFamily="34" charset="0"/>
                <a:cs typeface="Calibri" panose="020F0502020204030204" pitchFamily="34" charset="0"/>
              </a:rPr>
              <a:t>ystem) - /</a:t>
            </a:r>
            <a:r>
              <a:rPr lang="fr-FR" sz="1400" dirty="0" smtClean="0">
                <a:latin typeface="Calibri" panose="020F0502020204030204" pitchFamily="34" charset="0"/>
                <a:cs typeface="Calibri" panose="020F0502020204030204" pitchFamily="34" charset="0"/>
              </a:rPr>
              <a:t> »</a:t>
            </a:r>
          </a:p>
          <a:p>
            <a:pPr marL="742950" lvl="1" indent="-285750">
              <a:buFont typeface="Wingdings" panose="05000000000000000000" pitchFamily="2" charset="2"/>
              <a:buChar char="ü"/>
            </a:pPr>
            <a:r>
              <a:rPr lang="fr-FR" sz="1400" dirty="0" smtClean="0">
                <a:latin typeface="Calibri" panose="020F0502020204030204" pitchFamily="34" charset="0"/>
                <a:cs typeface="Calibri" panose="020F0502020204030204" pitchFamily="34" charset="0"/>
              </a:rPr>
              <a:t>Tout F.S., autre que le « / F.S. », peut être associé/dissocié du système selon les besoins utilisateur</a:t>
            </a:r>
          </a:p>
          <a:p>
            <a:pPr marL="285750" indent="-285750">
              <a:buFont typeface="Arial" panose="020B0604020202020204" pitchFamily="34" charset="0"/>
              <a:buChar char="•"/>
            </a:pPr>
            <a:r>
              <a:rPr lang="fr-FR" sz="1400" dirty="0" smtClean="0">
                <a:latin typeface="Calibri" panose="020F0502020204030204" pitchFamily="34" charset="0"/>
                <a:cs typeface="Calibri" panose="020F0502020204030204" pitchFamily="34" charset="0"/>
              </a:rPr>
              <a:t>Commandes:</a:t>
            </a:r>
          </a:p>
          <a:p>
            <a:pPr marL="742950" lvl="1" indent="-285750">
              <a:buFont typeface="Wingdings" panose="05000000000000000000" pitchFamily="2" charset="2"/>
              <a:buChar char="ü"/>
            </a:pPr>
            <a:r>
              <a:rPr lang="fr-FR" sz="1400" b="1" dirty="0" err="1" smtClean="0">
                <a:latin typeface="Calibri" panose="020F0502020204030204" pitchFamily="34" charset="0"/>
                <a:cs typeface="Calibri" panose="020F0502020204030204" pitchFamily="34" charset="0"/>
              </a:rPr>
              <a:t>mkfs</a:t>
            </a:r>
            <a:r>
              <a:rPr lang="fr-FR" sz="1400" dirty="0" smtClean="0">
                <a:latin typeface="Calibri" panose="020F0502020204030204" pitchFamily="34" charset="0"/>
                <a:cs typeface="Calibri" panose="020F0502020204030204" pitchFamily="34" charset="0"/>
              </a:rPr>
              <a:t> – création d’un F.S. de type [ext2, ext3, ext4, </a:t>
            </a:r>
            <a:r>
              <a:rPr lang="fr-FR" sz="1400" dirty="0" err="1" smtClean="0">
                <a:latin typeface="Calibri" panose="020F0502020204030204" pitchFamily="34" charset="0"/>
                <a:cs typeface="Calibri" panose="020F0502020204030204" pitchFamily="34" charset="0"/>
              </a:rPr>
              <a:t>msdos</a:t>
            </a:r>
            <a:r>
              <a:rPr lang="fr-FR" sz="1400" dirty="0" smtClean="0">
                <a:latin typeface="Calibri" panose="020F0502020204030204" pitchFamily="34" charset="0"/>
                <a:cs typeface="Calibri" panose="020F0502020204030204" pitchFamily="34" charset="0"/>
              </a:rPr>
              <a:t>, …]</a:t>
            </a:r>
          </a:p>
          <a:p>
            <a:pPr marL="742950" lvl="1" indent="-285750">
              <a:buFont typeface="Wingdings" panose="05000000000000000000" pitchFamily="2" charset="2"/>
              <a:buChar char="ü"/>
            </a:pPr>
            <a:r>
              <a:rPr lang="fr-FR" sz="1400" b="1" dirty="0" err="1" smtClean="0">
                <a:latin typeface="Calibri" panose="020F0502020204030204" pitchFamily="34" charset="0"/>
                <a:cs typeface="Calibri" panose="020F0502020204030204" pitchFamily="34" charset="0"/>
              </a:rPr>
              <a:t>fsck</a:t>
            </a:r>
            <a:r>
              <a:rPr lang="fr-FR" sz="1400" dirty="0" smtClean="0">
                <a:latin typeface="Calibri" panose="020F0502020204030204" pitchFamily="34" charset="0"/>
                <a:cs typeface="Calibri" panose="020F0502020204030204" pitchFamily="34" charset="0"/>
              </a:rPr>
              <a:t> – tester et ‘éventuellement’ réparer d’un F.S. </a:t>
            </a:r>
          </a:p>
          <a:p>
            <a:pPr marL="742950" lvl="1" indent="-285750">
              <a:buFont typeface="Wingdings" panose="05000000000000000000" pitchFamily="2" charset="2"/>
              <a:buChar char="ü"/>
            </a:pPr>
            <a:r>
              <a:rPr lang="fr-FR" sz="1400" b="1" dirty="0" err="1" smtClean="0">
                <a:latin typeface="Calibri" panose="020F0502020204030204" pitchFamily="34" charset="0"/>
                <a:cs typeface="Calibri" panose="020F0502020204030204" pitchFamily="34" charset="0"/>
              </a:rPr>
              <a:t>mount</a:t>
            </a:r>
            <a:r>
              <a:rPr lang="fr-FR" sz="1400" dirty="0" smtClean="0">
                <a:latin typeface="Calibri" panose="020F0502020204030204" pitchFamily="34" charset="0"/>
                <a:cs typeface="Calibri" panose="020F0502020204030204" pitchFamily="34" charset="0"/>
              </a:rPr>
              <a:t> / </a:t>
            </a:r>
            <a:r>
              <a:rPr lang="fr-FR" sz="1400" b="1" dirty="0" err="1" smtClean="0">
                <a:latin typeface="Calibri" panose="020F0502020204030204" pitchFamily="34" charset="0"/>
                <a:cs typeface="Calibri" panose="020F0502020204030204" pitchFamily="34" charset="0"/>
              </a:rPr>
              <a:t>umount</a:t>
            </a:r>
            <a:r>
              <a:rPr lang="fr-FR" sz="1400" dirty="0" smtClean="0">
                <a:latin typeface="Calibri" panose="020F0502020204030204" pitchFamily="34" charset="0"/>
                <a:cs typeface="Calibri" panose="020F0502020204030204" pitchFamily="34" charset="0"/>
              </a:rPr>
              <a:t> – Associer/Dissocier un FS au « / »</a:t>
            </a:r>
            <a:r>
              <a:rPr lang="fr-FR" sz="1400" dirty="0">
                <a:latin typeface="Calibri" panose="020F0502020204030204" pitchFamily="34" charset="0"/>
                <a:cs typeface="Calibri" panose="020F0502020204030204" pitchFamily="34" charset="0"/>
              </a:rPr>
              <a:t> F.S</a:t>
            </a:r>
            <a:r>
              <a:rPr lang="fr-FR" sz="1400" dirty="0" smtClean="0">
                <a:latin typeface="Calibri" panose="020F0502020204030204" pitchFamily="34" charset="0"/>
                <a:cs typeface="Calibri" panose="020F0502020204030204" pitchFamily="34" charset="0"/>
              </a:rPr>
              <a:t>.</a:t>
            </a:r>
          </a:p>
          <a:p>
            <a:pPr marL="742950" lvl="1" indent="-285750">
              <a:buFont typeface="Wingdings" panose="05000000000000000000" pitchFamily="2" charset="2"/>
              <a:buChar char="ü"/>
            </a:pPr>
            <a:r>
              <a:rPr lang="fr-FR" sz="1400" b="1" dirty="0" err="1" smtClean="0">
                <a:latin typeface="Calibri" panose="020F0502020204030204" pitchFamily="34" charset="0"/>
                <a:cs typeface="Calibri" panose="020F0502020204030204" pitchFamily="34" charset="0"/>
              </a:rPr>
              <a:t>df</a:t>
            </a:r>
            <a:r>
              <a:rPr lang="fr-FR" sz="1400" dirty="0" smtClean="0">
                <a:latin typeface="Calibri" panose="020F0502020204030204" pitchFamily="34" charset="0"/>
                <a:cs typeface="Calibri" panose="020F0502020204030204" pitchFamily="34" charset="0"/>
              </a:rPr>
              <a:t> – Utilisation de l’espace [nb </a:t>
            </a:r>
            <a:r>
              <a:rPr lang="fr-FR" sz="1400" dirty="0" err="1" smtClean="0">
                <a:latin typeface="Calibri" panose="020F0502020204030204" pitchFamily="34" charset="0"/>
                <a:cs typeface="Calibri" panose="020F0502020204030204" pitchFamily="34" charset="0"/>
              </a:rPr>
              <a:t>inodes</a:t>
            </a:r>
            <a:r>
              <a:rPr lang="fr-FR" sz="1400" dirty="0" smtClean="0">
                <a:latin typeface="Calibri" panose="020F0502020204030204" pitchFamily="34" charset="0"/>
                <a:cs typeface="Calibri" panose="020F0502020204030204" pitchFamily="34" charset="0"/>
              </a:rPr>
              <a:t>, utilisé, libre, %, Associer à] d’un F.S.</a:t>
            </a:r>
            <a:endParaRPr lang="fr-FR"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3506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a:xfrm>
            <a:off x="457200" y="0"/>
            <a:ext cx="8229600" cy="701675"/>
          </a:xfrm>
          <a:noFill/>
          <a:ln/>
        </p:spPr>
        <p:txBody>
          <a:bodyPr>
            <a:spAutoFit/>
          </a:bodyPr>
          <a:lstStyle/>
          <a:p>
            <a:r>
              <a:rPr lang="fr-FR" sz="4000"/>
              <a:t>Set bit</a:t>
            </a:r>
            <a:endParaRPr lang="en-US" sz="4000"/>
          </a:p>
        </p:txBody>
      </p:sp>
      <p:sp>
        <p:nvSpPr>
          <p:cNvPr id="3077" name="Text Box 5"/>
          <p:cNvSpPr txBox="1">
            <a:spLocks noChangeArrowheads="1"/>
          </p:cNvSpPr>
          <p:nvPr/>
        </p:nvSpPr>
        <p:spPr bwMode="auto">
          <a:xfrm>
            <a:off x="468313" y="1926184"/>
            <a:ext cx="8424862" cy="415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r>
              <a:rPr lang="en-US" sz="2400" dirty="0">
                <a:latin typeface="Calibri"/>
                <a:cs typeface="Calibri"/>
              </a:rPr>
              <a:t>#</a:t>
            </a:r>
            <a:r>
              <a:rPr lang="en-US" sz="2400" dirty="0" err="1">
                <a:latin typeface="Calibri"/>
                <a:cs typeface="Calibri"/>
              </a:rPr>
              <a:t>ifdef</a:t>
            </a:r>
            <a:r>
              <a:rPr lang="en-US" sz="2400" dirty="0">
                <a:latin typeface="Calibri"/>
                <a:cs typeface="Calibri"/>
              </a:rPr>
              <a:t>	__STDC__</a:t>
            </a:r>
          </a:p>
          <a:p>
            <a:r>
              <a:rPr lang="en-US" sz="2400" dirty="0">
                <a:latin typeface="Calibri"/>
                <a:cs typeface="Calibri"/>
              </a:rPr>
              <a:t>static	void </a:t>
            </a:r>
            <a:r>
              <a:rPr lang="en-US" sz="2400" dirty="0" err="1">
                <a:latin typeface="Calibri"/>
                <a:cs typeface="Calibri"/>
              </a:rPr>
              <a:t>s_bm</a:t>
            </a:r>
            <a:r>
              <a:rPr lang="en-US" sz="2400" dirty="0">
                <a:latin typeface="Calibri"/>
                <a:cs typeface="Calibri"/>
              </a:rPr>
              <a:t>(unsigned char *map, </a:t>
            </a:r>
            <a:r>
              <a:rPr lang="en-US" sz="2400" dirty="0" err="1">
                <a:latin typeface="Calibri"/>
                <a:cs typeface="Calibri"/>
              </a:rPr>
              <a:t>int</a:t>
            </a:r>
            <a:r>
              <a:rPr lang="en-US" sz="2400" dirty="0">
                <a:latin typeface="Calibri"/>
                <a:cs typeface="Calibri"/>
              </a:rPr>
              <a:t> </a:t>
            </a:r>
            <a:r>
              <a:rPr lang="en-US" sz="2400" dirty="0" smtClean="0">
                <a:latin typeface="Calibri"/>
                <a:cs typeface="Calibri"/>
              </a:rPr>
              <a:t>c)</a:t>
            </a:r>
            <a:endParaRPr lang="en-US" sz="2400" dirty="0">
              <a:latin typeface="Calibri"/>
              <a:cs typeface="Calibri"/>
            </a:endParaRPr>
          </a:p>
          <a:p>
            <a:r>
              <a:rPr lang="en-US" sz="2400" dirty="0">
                <a:latin typeface="Calibri"/>
                <a:cs typeface="Calibri"/>
              </a:rPr>
              <a:t>#else</a:t>
            </a:r>
          </a:p>
          <a:p>
            <a:r>
              <a:rPr lang="en-US" sz="2400" dirty="0">
                <a:latin typeface="Calibri"/>
                <a:cs typeface="Calibri"/>
              </a:rPr>
              <a:t>static	void </a:t>
            </a:r>
            <a:r>
              <a:rPr lang="en-US" sz="2400" dirty="0" err="1">
                <a:latin typeface="Calibri"/>
                <a:cs typeface="Calibri"/>
              </a:rPr>
              <a:t>s_bm</a:t>
            </a:r>
            <a:r>
              <a:rPr lang="en-US" sz="2400" dirty="0">
                <a:latin typeface="Calibri"/>
                <a:cs typeface="Calibri"/>
              </a:rPr>
              <a:t>(map, </a:t>
            </a:r>
            <a:r>
              <a:rPr lang="en-US" sz="2400" dirty="0" smtClean="0">
                <a:latin typeface="Calibri"/>
                <a:cs typeface="Calibri"/>
              </a:rPr>
              <a:t>c)</a:t>
            </a:r>
            <a:endParaRPr lang="en-US" sz="2400" dirty="0">
              <a:latin typeface="Calibri"/>
              <a:cs typeface="Calibri"/>
            </a:endParaRPr>
          </a:p>
          <a:p>
            <a:r>
              <a:rPr lang="en-US" sz="2400" dirty="0">
                <a:latin typeface="Calibri"/>
                <a:cs typeface="Calibri"/>
              </a:rPr>
              <a:t>unsigned char *map;</a:t>
            </a:r>
          </a:p>
          <a:p>
            <a:r>
              <a:rPr lang="en-US" sz="2400" dirty="0" err="1">
                <a:latin typeface="Calibri"/>
                <a:cs typeface="Calibri"/>
              </a:rPr>
              <a:t>int</a:t>
            </a:r>
            <a:r>
              <a:rPr lang="en-US" sz="2400" dirty="0">
                <a:latin typeface="Calibri"/>
                <a:cs typeface="Calibri"/>
              </a:rPr>
              <a:t>	c;</a:t>
            </a:r>
          </a:p>
          <a:p>
            <a:r>
              <a:rPr lang="en-US" sz="2400" dirty="0" smtClean="0">
                <a:latin typeface="Calibri"/>
                <a:cs typeface="Calibri"/>
              </a:rPr>
              <a:t>#</a:t>
            </a:r>
            <a:r>
              <a:rPr lang="en-US" sz="2400" dirty="0" err="1">
                <a:latin typeface="Calibri"/>
                <a:cs typeface="Calibri"/>
              </a:rPr>
              <a:t>endif</a:t>
            </a:r>
            <a:endParaRPr lang="en-US" sz="2400" dirty="0">
              <a:latin typeface="Calibri"/>
              <a:cs typeface="Calibri"/>
            </a:endParaRPr>
          </a:p>
          <a:p>
            <a:r>
              <a:rPr lang="en-US" sz="2400" dirty="0">
                <a:latin typeface="Calibri"/>
                <a:cs typeface="Calibri"/>
              </a:rPr>
              <a:t>{</a:t>
            </a:r>
          </a:p>
          <a:p>
            <a:r>
              <a:rPr lang="en-US" sz="2400" dirty="0">
                <a:latin typeface="Calibri"/>
                <a:cs typeface="Calibri"/>
              </a:rPr>
              <a:t>	map[c &gt;&gt; 3]  |= 1 &lt;&lt; (c &amp; 0x07);</a:t>
            </a:r>
          </a:p>
          <a:p>
            <a:r>
              <a:rPr lang="en-US" sz="2400" dirty="0">
                <a:latin typeface="Calibri"/>
                <a:cs typeface="Calibri"/>
              </a:rPr>
              <a:t>	return;</a:t>
            </a:r>
          </a:p>
          <a:p>
            <a:r>
              <a:rPr lang="en-US" sz="2400" dirty="0">
                <a:latin typeface="Calibri"/>
                <a:cs typeface="Calibri"/>
              </a:rPr>
              <a:t>}</a:t>
            </a:r>
          </a:p>
        </p:txBody>
      </p:sp>
    </p:spTree>
    <p:extLst>
      <p:ext uri="{BB962C8B-B14F-4D97-AF65-F5344CB8AC3E}">
        <p14:creationId xmlns:p14="http://schemas.microsoft.com/office/powerpoint/2010/main" val="12150072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0"/>
            <a:ext cx="8229600" cy="701675"/>
          </a:xfrm>
          <a:noFill/>
          <a:ln/>
        </p:spPr>
        <p:txBody>
          <a:bodyPr>
            <a:spAutoFit/>
          </a:bodyPr>
          <a:lstStyle/>
          <a:p>
            <a:r>
              <a:rPr lang="fr-FR" sz="4000"/>
              <a:t>ReSet bit</a:t>
            </a:r>
            <a:endParaRPr lang="en-US" sz="4000"/>
          </a:p>
        </p:txBody>
      </p:sp>
      <p:sp>
        <p:nvSpPr>
          <p:cNvPr id="5123" name="Text Box 3"/>
          <p:cNvSpPr txBox="1">
            <a:spLocks noChangeArrowheads="1"/>
          </p:cNvSpPr>
          <p:nvPr/>
        </p:nvSpPr>
        <p:spPr bwMode="auto">
          <a:xfrm>
            <a:off x="395288" y="1923009"/>
            <a:ext cx="8424862" cy="415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r>
              <a:rPr lang="en-US" sz="2400" dirty="0">
                <a:latin typeface="Calibri"/>
                <a:cs typeface="Calibri"/>
              </a:rPr>
              <a:t>#</a:t>
            </a:r>
            <a:r>
              <a:rPr lang="en-US" sz="2400" dirty="0" err="1">
                <a:latin typeface="Calibri"/>
                <a:cs typeface="Calibri"/>
              </a:rPr>
              <a:t>ifdef</a:t>
            </a:r>
            <a:r>
              <a:rPr lang="en-US" sz="2400" dirty="0">
                <a:latin typeface="Calibri"/>
                <a:cs typeface="Calibri"/>
              </a:rPr>
              <a:t>	__STDC__</a:t>
            </a:r>
          </a:p>
          <a:p>
            <a:r>
              <a:rPr lang="en-US" sz="2400" dirty="0">
                <a:latin typeface="Calibri"/>
                <a:cs typeface="Calibri"/>
              </a:rPr>
              <a:t>static	void </a:t>
            </a:r>
            <a:r>
              <a:rPr lang="en-US" sz="2400" dirty="0" err="1">
                <a:latin typeface="Calibri"/>
                <a:cs typeface="Calibri"/>
              </a:rPr>
              <a:t>r_bm</a:t>
            </a:r>
            <a:r>
              <a:rPr lang="en-US" sz="2400" dirty="0">
                <a:latin typeface="Calibri"/>
                <a:cs typeface="Calibri"/>
              </a:rPr>
              <a:t>(unsigned char *map, </a:t>
            </a:r>
            <a:r>
              <a:rPr lang="en-US" sz="2400" dirty="0" err="1">
                <a:latin typeface="Calibri"/>
                <a:cs typeface="Calibri"/>
              </a:rPr>
              <a:t>int</a:t>
            </a:r>
            <a:r>
              <a:rPr lang="en-US" sz="2400" dirty="0">
                <a:latin typeface="Calibri"/>
                <a:cs typeface="Calibri"/>
              </a:rPr>
              <a:t> </a:t>
            </a:r>
            <a:r>
              <a:rPr lang="en-US" sz="2400" dirty="0" smtClean="0">
                <a:latin typeface="Calibri"/>
                <a:cs typeface="Calibri"/>
              </a:rPr>
              <a:t>c)</a:t>
            </a:r>
            <a:endParaRPr lang="en-US" sz="2400" dirty="0">
              <a:latin typeface="Calibri"/>
              <a:cs typeface="Calibri"/>
            </a:endParaRPr>
          </a:p>
          <a:p>
            <a:r>
              <a:rPr lang="en-US" sz="2400" dirty="0">
                <a:latin typeface="Calibri"/>
                <a:cs typeface="Calibri"/>
              </a:rPr>
              <a:t>#else</a:t>
            </a:r>
          </a:p>
          <a:p>
            <a:r>
              <a:rPr lang="en-US" sz="2400" dirty="0">
                <a:latin typeface="Calibri"/>
                <a:cs typeface="Calibri"/>
              </a:rPr>
              <a:t>static	void </a:t>
            </a:r>
            <a:r>
              <a:rPr lang="en-US" sz="2400" dirty="0" err="1">
                <a:latin typeface="Calibri"/>
                <a:cs typeface="Calibri"/>
              </a:rPr>
              <a:t>r_bm</a:t>
            </a:r>
            <a:r>
              <a:rPr lang="en-US" sz="2400" dirty="0">
                <a:latin typeface="Calibri"/>
                <a:cs typeface="Calibri"/>
              </a:rPr>
              <a:t>(map, </a:t>
            </a:r>
            <a:r>
              <a:rPr lang="en-US" sz="2400" dirty="0" smtClean="0">
                <a:latin typeface="Calibri"/>
                <a:cs typeface="Calibri"/>
              </a:rPr>
              <a:t>c)</a:t>
            </a:r>
            <a:endParaRPr lang="en-US" sz="2400" dirty="0">
              <a:latin typeface="Calibri"/>
              <a:cs typeface="Calibri"/>
            </a:endParaRPr>
          </a:p>
          <a:p>
            <a:r>
              <a:rPr lang="en-US" sz="2400" dirty="0">
                <a:latin typeface="Calibri"/>
                <a:cs typeface="Calibri"/>
              </a:rPr>
              <a:t>unsigned char *map;</a:t>
            </a:r>
          </a:p>
          <a:p>
            <a:r>
              <a:rPr lang="en-US" sz="2400" dirty="0" err="1">
                <a:latin typeface="Calibri"/>
                <a:cs typeface="Calibri"/>
              </a:rPr>
              <a:t>int</a:t>
            </a:r>
            <a:r>
              <a:rPr lang="en-US" sz="2400" dirty="0">
                <a:latin typeface="Calibri"/>
                <a:cs typeface="Calibri"/>
              </a:rPr>
              <a:t>	c;</a:t>
            </a:r>
          </a:p>
          <a:p>
            <a:r>
              <a:rPr lang="en-US" sz="2400" dirty="0" smtClean="0">
                <a:latin typeface="Calibri"/>
                <a:cs typeface="Calibri"/>
              </a:rPr>
              <a:t>#</a:t>
            </a:r>
            <a:r>
              <a:rPr lang="en-US" sz="2400" dirty="0" err="1">
                <a:latin typeface="Calibri"/>
                <a:cs typeface="Calibri"/>
              </a:rPr>
              <a:t>endif</a:t>
            </a:r>
            <a:endParaRPr lang="en-US" sz="2400" dirty="0">
              <a:latin typeface="Calibri"/>
              <a:cs typeface="Calibri"/>
            </a:endParaRPr>
          </a:p>
          <a:p>
            <a:r>
              <a:rPr lang="en-US" sz="2400" dirty="0">
                <a:latin typeface="Calibri"/>
                <a:cs typeface="Calibri"/>
              </a:rPr>
              <a:t>{</a:t>
            </a:r>
          </a:p>
          <a:p>
            <a:r>
              <a:rPr lang="en-US" sz="2400" dirty="0">
                <a:latin typeface="Calibri"/>
                <a:cs typeface="Calibri"/>
              </a:rPr>
              <a:t>	map[c &gt;&gt; 3]  &amp;=  ~(1 &lt;&lt; (c &amp; 0x07));</a:t>
            </a:r>
          </a:p>
          <a:p>
            <a:r>
              <a:rPr lang="en-US" sz="2400" dirty="0">
                <a:latin typeface="Calibri"/>
                <a:cs typeface="Calibri"/>
              </a:rPr>
              <a:t>	return;</a:t>
            </a:r>
          </a:p>
          <a:p>
            <a:r>
              <a:rPr lang="en-US" sz="2400" dirty="0">
                <a:latin typeface="Calibri"/>
                <a:cs typeface="Calibri"/>
              </a:rPr>
              <a:t>}</a:t>
            </a:r>
          </a:p>
        </p:txBody>
      </p:sp>
    </p:spTree>
    <p:extLst>
      <p:ext uri="{BB962C8B-B14F-4D97-AF65-F5344CB8AC3E}">
        <p14:creationId xmlns:p14="http://schemas.microsoft.com/office/powerpoint/2010/main" val="154261035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0"/>
            <a:ext cx="8229600" cy="701675"/>
          </a:xfrm>
          <a:noFill/>
          <a:ln/>
        </p:spPr>
        <p:txBody>
          <a:bodyPr>
            <a:spAutoFit/>
          </a:bodyPr>
          <a:lstStyle/>
          <a:p>
            <a:r>
              <a:rPr lang="fr-FR" sz="4000"/>
              <a:t>Test bit</a:t>
            </a:r>
            <a:endParaRPr lang="en-US" sz="4000"/>
          </a:p>
        </p:txBody>
      </p:sp>
      <p:sp>
        <p:nvSpPr>
          <p:cNvPr id="6147" name="Text Box 3"/>
          <p:cNvSpPr txBox="1">
            <a:spLocks noChangeArrowheads="1"/>
          </p:cNvSpPr>
          <p:nvPr/>
        </p:nvSpPr>
        <p:spPr bwMode="auto">
          <a:xfrm>
            <a:off x="395288" y="2106087"/>
            <a:ext cx="842486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r>
              <a:rPr lang="en-US" sz="2400" dirty="0">
                <a:latin typeface="Calibri"/>
                <a:cs typeface="Calibri"/>
              </a:rPr>
              <a:t>#</a:t>
            </a:r>
            <a:r>
              <a:rPr lang="en-US" sz="2400" dirty="0" err="1">
                <a:latin typeface="Calibri"/>
                <a:cs typeface="Calibri"/>
              </a:rPr>
              <a:t>ifdef</a:t>
            </a:r>
            <a:r>
              <a:rPr lang="en-US" sz="2400" dirty="0">
                <a:latin typeface="Calibri"/>
                <a:cs typeface="Calibri"/>
              </a:rPr>
              <a:t>	__STDC__</a:t>
            </a:r>
          </a:p>
          <a:p>
            <a:r>
              <a:rPr lang="en-US" sz="2400" dirty="0">
                <a:latin typeface="Calibri"/>
                <a:cs typeface="Calibri"/>
              </a:rPr>
              <a:t>static	</a:t>
            </a:r>
            <a:r>
              <a:rPr lang="en-US" sz="2400" dirty="0" err="1">
                <a:latin typeface="Calibri"/>
                <a:cs typeface="Calibri"/>
              </a:rPr>
              <a:t>int</a:t>
            </a:r>
            <a:r>
              <a:rPr lang="en-US" sz="2400" dirty="0">
                <a:latin typeface="Calibri"/>
                <a:cs typeface="Calibri"/>
              </a:rPr>
              <a:t> </a:t>
            </a:r>
            <a:r>
              <a:rPr lang="en-US" sz="2400" dirty="0" err="1">
                <a:latin typeface="Calibri"/>
                <a:cs typeface="Calibri"/>
              </a:rPr>
              <a:t>t_bm</a:t>
            </a:r>
            <a:r>
              <a:rPr lang="en-US" sz="2400" dirty="0">
                <a:latin typeface="Calibri"/>
                <a:cs typeface="Calibri"/>
              </a:rPr>
              <a:t>(unsigned char *map, </a:t>
            </a:r>
            <a:r>
              <a:rPr lang="en-US" sz="2400" dirty="0" err="1">
                <a:latin typeface="Calibri"/>
                <a:cs typeface="Calibri"/>
              </a:rPr>
              <a:t>int</a:t>
            </a:r>
            <a:r>
              <a:rPr lang="en-US" sz="2400" dirty="0">
                <a:latin typeface="Calibri"/>
                <a:cs typeface="Calibri"/>
              </a:rPr>
              <a:t> c)</a:t>
            </a:r>
          </a:p>
          <a:p>
            <a:r>
              <a:rPr lang="en-US" sz="2400" dirty="0">
                <a:latin typeface="Calibri"/>
                <a:cs typeface="Calibri"/>
              </a:rPr>
              <a:t>#else</a:t>
            </a:r>
          </a:p>
          <a:p>
            <a:r>
              <a:rPr lang="en-US" sz="2400" dirty="0">
                <a:latin typeface="Calibri"/>
                <a:cs typeface="Calibri"/>
              </a:rPr>
              <a:t>static	</a:t>
            </a:r>
            <a:r>
              <a:rPr lang="en-US" sz="2400" dirty="0" err="1">
                <a:latin typeface="Calibri"/>
                <a:cs typeface="Calibri"/>
              </a:rPr>
              <a:t>int</a:t>
            </a:r>
            <a:r>
              <a:rPr lang="en-US" sz="2400" dirty="0">
                <a:latin typeface="Calibri"/>
                <a:cs typeface="Calibri"/>
              </a:rPr>
              <a:t> </a:t>
            </a:r>
            <a:r>
              <a:rPr lang="en-US" sz="2400" dirty="0" err="1">
                <a:latin typeface="Calibri"/>
                <a:cs typeface="Calibri"/>
              </a:rPr>
              <a:t>t_bm</a:t>
            </a:r>
            <a:r>
              <a:rPr lang="en-US" sz="2400" dirty="0">
                <a:latin typeface="Calibri"/>
                <a:cs typeface="Calibri"/>
              </a:rPr>
              <a:t>(map, c)</a:t>
            </a:r>
          </a:p>
          <a:p>
            <a:r>
              <a:rPr lang="en-US" sz="2400" dirty="0">
                <a:latin typeface="Calibri"/>
                <a:cs typeface="Calibri"/>
              </a:rPr>
              <a:t>unsigned char *map;</a:t>
            </a:r>
          </a:p>
          <a:p>
            <a:r>
              <a:rPr lang="en-US" sz="2400" dirty="0" err="1">
                <a:latin typeface="Calibri"/>
                <a:cs typeface="Calibri"/>
              </a:rPr>
              <a:t>int</a:t>
            </a:r>
            <a:r>
              <a:rPr lang="en-US" sz="2400" dirty="0">
                <a:latin typeface="Calibri"/>
                <a:cs typeface="Calibri"/>
              </a:rPr>
              <a:t> c;</a:t>
            </a:r>
          </a:p>
          <a:p>
            <a:r>
              <a:rPr lang="en-US" sz="2400" dirty="0">
                <a:latin typeface="Calibri"/>
                <a:cs typeface="Calibri"/>
              </a:rPr>
              <a:t>#</a:t>
            </a:r>
            <a:r>
              <a:rPr lang="en-US" sz="2400" dirty="0" err="1">
                <a:latin typeface="Calibri"/>
                <a:cs typeface="Calibri"/>
              </a:rPr>
              <a:t>endif</a:t>
            </a:r>
            <a:endParaRPr lang="en-US" sz="2400" dirty="0">
              <a:latin typeface="Calibri"/>
              <a:cs typeface="Calibri"/>
            </a:endParaRPr>
          </a:p>
          <a:p>
            <a:r>
              <a:rPr lang="en-US" sz="2400" dirty="0">
                <a:latin typeface="Calibri"/>
                <a:cs typeface="Calibri"/>
              </a:rPr>
              <a:t>{</a:t>
            </a:r>
          </a:p>
          <a:p>
            <a:r>
              <a:rPr lang="en-US" sz="2400" dirty="0">
                <a:latin typeface="Calibri"/>
                <a:cs typeface="Calibri"/>
              </a:rPr>
              <a:t>	return(map[c &gt;&gt; 3] &amp; (1 &lt;&lt; (c &amp; 0x07)));</a:t>
            </a:r>
          </a:p>
          <a:p>
            <a:r>
              <a:rPr lang="en-US" sz="2400" dirty="0">
                <a:latin typeface="Calibri"/>
                <a:cs typeface="Calibri"/>
              </a:rPr>
              <a:t>}</a:t>
            </a:r>
          </a:p>
        </p:txBody>
      </p:sp>
    </p:spTree>
    <p:extLst>
      <p:ext uri="{BB962C8B-B14F-4D97-AF65-F5344CB8AC3E}">
        <p14:creationId xmlns:p14="http://schemas.microsoft.com/office/powerpoint/2010/main" val="37022536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53998"/>
          </a:xfrm>
        </p:spPr>
        <p:txBody>
          <a:bodyPr lIns="0" tIns="0" rIns="0" bIns="0" anchor="ctr" anchorCtr="1">
            <a:spAutoFit/>
          </a:bodyPr>
          <a:lstStyle/>
          <a:p>
            <a:r>
              <a:rPr lang="fr-FR" sz="3600" dirty="0" smtClean="0"/>
              <a:t>Répertoires &amp; i-</a:t>
            </a:r>
            <a:r>
              <a:rPr lang="fr-FR" sz="3600" dirty="0" err="1" smtClean="0"/>
              <a:t>nodes</a:t>
            </a:r>
            <a:endParaRPr lang="fr-FR" sz="3600" dirty="0"/>
          </a:p>
        </p:txBody>
      </p:sp>
      <p:pic>
        <p:nvPicPr>
          <p:cNvPr id="3" name="Picture 2"/>
          <p:cNvPicPr>
            <a:picLocks noChangeAspect="1"/>
          </p:cNvPicPr>
          <p:nvPr/>
        </p:nvPicPr>
        <p:blipFill>
          <a:blip r:embed="rId2"/>
          <a:stretch>
            <a:fillRect/>
          </a:stretch>
        </p:blipFill>
        <p:spPr>
          <a:xfrm>
            <a:off x="0" y="1320800"/>
            <a:ext cx="9144000" cy="4210035"/>
          </a:xfrm>
          <a:prstGeom prst="rect">
            <a:avLst/>
          </a:prstGeom>
        </p:spPr>
      </p:pic>
    </p:spTree>
    <p:extLst>
      <p:ext uri="{BB962C8B-B14F-4D97-AF65-F5344CB8AC3E}">
        <p14:creationId xmlns:p14="http://schemas.microsoft.com/office/powerpoint/2010/main" val="17268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53998"/>
          </a:xfrm>
        </p:spPr>
        <p:txBody>
          <a:bodyPr lIns="0" tIns="0" rIns="0" bIns="0" anchor="ctr" anchorCtr="1">
            <a:spAutoFit/>
          </a:bodyPr>
          <a:lstStyle/>
          <a:p>
            <a:r>
              <a:rPr lang="fr-FR" sz="3600" dirty="0" smtClean="0"/>
              <a:t>Système de gestion de fichiers</a:t>
            </a:r>
            <a:endParaRPr lang="fr-FR" sz="3600" dirty="0"/>
          </a:p>
        </p:txBody>
      </p:sp>
      <p:pic>
        <p:nvPicPr>
          <p:cNvPr id="3" name="Picture 2"/>
          <p:cNvPicPr>
            <a:picLocks noChangeAspect="1"/>
          </p:cNvPicPr>
          <p:nvPr/>
        </p:nvPicPr>
        <p:blipFill>
          <a:blip r:embed="rId2"/>
          <a:stretch>
            <a:fillRect/>
          </a:stretch>
        </p:blipFill>
        <p:spPr>
          <a:xfrm>
            <a:off x="744765" y="644429"/>
            <a:ext cx="7654471" cy="5802340"/>
          </a:xfrm>
          <a:prstGeom prst="rect">
            <a:avLst/>
          </a:prstGeom>
        </p:spPr>
      </p:pic>
    </p:spTree>
    <p:extLst>
      <p:ext uri="{BB962C8B-B14F-4D97-AF65-F5344CB8AC3E}">
        <p14:creationId xmlns:p14="http://schemas.microsoft.com/office/powerpoint/2010/main" val="277367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53998"/>
          </a:xfrm>
        </p:spPr>
        <p:txBody>
          <a:bodyPr lIns="0" tIns="0" rIns="0" bIns="0" anchor="ctr" anchorCtr="1">
            <a:spAutoFit/>
          </a:bodyPr>
          <a:lstStyle/>
          <a:p>
            <a:r>
              <a:rPr lang="fr-FR" sz="3600" dirty="0" smtClean="0"/>
              <a:t>« </a:t>
            </a:r>
            <a:r>
              <a:rPr lang="fr-FR" sz="3600" dirty="0" err="1" smtClean="0"/>
              <a:t>mount</a:t>
            </a:r>
            <a:r>
              <a:rPr lang="fr-FR" sz="3600" dirty="0" smtClean="0"/>
              <a:t> » un Système de gestion de fichiers</a:t>
            </a:r>
            <a:endParaRPr lang="fr-FR" sz="3600" dirty="0"/>
          </a:p>
        </p:txBody>
      </p:sp>
      <p:pic>
        <p:nvPicPr>
          <p:cNvPr id="4" name="Picture 3"/>
          <p:cNvPicPr>
            <a:picLocks noChangeAspect="1"/>
          </p:cNvPicPr>
          <p:nvPr/>
        </p:nvPicPr>
        <p:blipFill>
          <a:blip r:embed="rId2"/>
          <a:stretch>
            <a:fillRect/>
          </a:stretch>
        </p:blipFill>
        <p:spPr>
          <a:xfrm>
            <a:off x="737810" y="915984"/>
            <a:ext cx="7668381" cy="5473496"/>
          </a:xfrm>
          <a:prstGeom prst="rect">
            <a:avLst/>
          </a:prstGeom>
        </p:spPr>
      </p:pic>
    </p:spTree>
    <p:extLst>
      <p:ext uri="{BB962C8B-B14F-4D97-AF65-F5344CB8AC3E}">
        <p14:creationId xmlns:p14="http://schemas.microsoft.com/office/powerpoint/2010/main" val="418938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53998"/>
          </a:xfrm>
        </p:spPr>
        <p:txBody>
          <a:bodyPr lIns="0" tIns="0" rIns="0" bIns="0" anchor="ctr" anchorCtr="1">
            <a:spAutoFit/>
          </a:bodyPr>
          <a:lstStyle/>
          <a:p>
            <a:r>
              <a:rPr lang="fr-FR" sz="3600" dirty="0" smtClean="0"/>
              <a:t>Le noyau et les « </a:t>
            </a:r>
            <a:r>
              <a:rPr lang="fr-FR" sz="3600" dirty="0" err="1" smtClean="0"/>
              <a:t>shells</a:t>
            </a:r>
            <a:r>
              <a:rPr lang="fr-FR" sz="3600" dirty="0" smtClean="0"/>
              <a:t> »</a:t>
            </a:r>
            <a:endParaRPr lang="fr-FR" sz="3600" dirty="0"/>
          </a:p>
        </p:txBody>
      </p:sp>
      <p:pic>
        <p:nvPicPr>
          <p:cNvPr id="3" name="Picture 2"/>
          <p:cNvPicPr>
            <a:picLocks noChangeAspect="1"/>
          </p:cNvPicPr>
          <p:nvPr/>
        </p:nvPicPr>
        <p:blipFill>
          <a:blip r:embed="rId2"/>
          <a:stretch>
            <a:fillRect/>
          </a:stretch>
        </p:blipFill>
        <p:spPr>
          <a:xfrm>
            <a:off x="0" y="990600"/>
            <a:ext cx="9144000" cy="4853400"/>
          </a:xfrm>
          <a:prstGeom prst="rect">
            <a:avLst/>
          </a:prstGeom>
        </p:spPr>
      </p:pic>
    </p:spTree>
    <p:extLst>
      <p:ext uri="{BB962C8B-B14F-4D97-AF65-F5344CB8AC3E}">
        <p14:creationId xmlns:p14="http://schemas.microsoft.com/office/powerpoint/2010/main" val="371672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53998"/>
          </a:xfrm>
        </p:spPr>
        <p:txBody>
          <a:bodyPr lIns="0" tIns="0" rIns="0" bIns="0" anchor="ctr" anchorCtr="1">
            <a:spAutoFit/>
          </a:bodyPr>
          <a:lstStyle/>
          <a:p>
            <a:r>
              <a:rPr lang="fr-FR" sz="3600" dirty="0" smtClean="0"/>
              <a:t>Les E/S « </a:t>
            </a:r>
            <a:r>
              <a:rPr lang="fr-FR" sz="3600" dirty="0" err="1" smtClean="0"/>
              <a:t>stdin</a:t>
            </a:r>
            <a:r>
              <a:rPr lang="fr-FR" sz="3600" dirty="0" smtClean="0"/>
              <a:t>, </a:t>
            </a:r>
            <a:r>
              <a:rPr lang="fr-FR" sz="3600" dirty="0" err="1" smtClean="0"/>
              <a:t>stdout</a:t>
            </a:r>
            <a:r>
              <a:rPr lang="fr-FR" sz="3600" dirty="0" smtClean="0"/>
              <a:t> &amp; </a:t>
            </a:r>
            <a:r>
              <a:rPr lang="fr-FR" sz="3600" dirty="0" err="1" smtClean="0"/>
              <a:t>stderr</a:t>
            </a:r>
            <a:r>
              <a:rPr lang="fr-FR" sz="3600" dirty="0" smtClean="0"/>
              <a:t> » et le « </a:t>
            </a:r>
            <a:r>
              <a:rPr lang="fr-FR" sz="3600" dirty="0" err="1" smtClean="0"/>
              <a:t>shell</a:t>
            </a:r>
            <a:r>
              <a:rPr lang="fr-FR" sz="3600" dirty="0" smtClean="0"/>
              <a:t> »</a:t>
            </a:r>
            <a:endParaRPr lang="fr-FR" sz="3600" dirty="0"/>
          </a:p>
        </p:txBody>
      </p:sp>
      <p:pic>
        <p:nvPicPr>
          <p:cNvPr id="3" name="Picture 2"/>
          <p:cNvPicPr>
            <a:picLocks noChangeAspect="1"/>
          </p:cNvPicPr>
          <p:nvPr/>
        </p:nvPicPr>
        <p:blipFill>
          <a:blip r:embed="rId2"/>
          <a:stretch>
            <a:fillRect/>
          </a:stretch>
        </p:blipFill>
        <p:spPr>
          <a:xfrm>
            <a:off x="0" y="927100"/>
            <a:ext cx="9144000" cy="4980042"/>
          </a:xfrm>
          <a:prstGeom prst="rect">
            <a:avLst/>
          </a:prstGeom>
        </p:spPr>
      </p:pic>
    </p:spTree>
    <p:extLst>
      <p:ext uri="{BB962C8B-B14F-4D97-AF65-F5344CB8AC3E}">
        <p14:creationId xmlns:p14="http://schemas.microsoft.com/office/powerpoint/2010/main" val="3724810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53998"/>
          </a:xfrm>
        </p:spPr>
        <p:txBody>
          <a:bodyPr lIns="0" tIns="0" rIns="0" bIns="0" anchor="ctr" anchorCtr="1">
            <a:spAutoFit/>
          </a:bodyPr>
          <a:lstStyle/>
          <a:p>
            <a:r>
              <a:rPr lang="fr-FR" sz="3600" dirty="0" smtClean="0"/>
              <a:t>Redirection de « </a:t>
            </a:r>
            <a:r>
              <a:rPr lang="fr-FR" sz="3600" dirty="0" err="1" smtClean="0"/>
              <a:t>stdin</a:t>
            </a:r>
            <a:r>
              <a:rPr lang="fr-FR" sz="3600" dirty="0" smtClean="0"/>
              <a:t> » et « </a:t>
            </a:r>
            <a:r>
              <a:rPr lang="fr-FR" sz="3600" dirty="0" err="1" smtClean="0"/>
              <a:t>stdout</a:t>
            </a:r>
            <a:r>
              <a:rPr lang="fr-FR" sz="3600" dirty="0" smtClean="0"/>
              <a:t> »</a:t>
            </a:r>
            <a:endParaRPr lang="fr-FR" sz="3600" dirty="0"/>
          </a:p>
        </p:txBody>
      </p:sp>
      <p:pic>
        <p:nvPicPr>
          <p:cNvPr id="4" name="Picture 3"/>
          <p:cNvPicPr>
            <a:picLocks noChangeAspect="1"/>
          </p:cNvPicPr>
          <p:nvPr/>
        </p:nvPicPr>
        <p:blipFill>
          <a:blip r:embed="rId2"/>
          <a:stretch>
            <a:fillRect/>
          </a:stretch>
        </p:blipFill>
        <p:spPr>
          <a:xfrm>
            <a:off x="846970" y="703825"/>
            <a:ext cx="7450061" cy="5936460"/>
          </a:xfrm>
          <a:prstGeom prst="rect">
            <a:avLst/>
          </a:prstGeom>
        </p:spPr>
      </p:pic>
    </p:spTree>
    <p:extLst>
      <p:ext uri="{BB962C8B-B14F-4D97-AF65-F5344CB8AC3E}">
        <p14:creationId xmlns:p14="http://schemas.microsoft.com/office/powerpoint/2010/main" val="870863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53998"/>
          </a:xfrm>
        </p:spPr>
        <p:txBody>
          <a:bodyPr lIns="0" tIns="0" rIns="0" bIns="0" anchor="ctr" anchorCtr="1">
            <a:spAutoFit/>
          </a:bodyPr>
          <a:lstStyle/>
          <a:p>
            <a:r>
              <a:rPr lang="fr-FR" sz="3600" dirty="0" smtClean="0"/>
              <a:t>« </a:t>
            </a:r>
            <a:r>
              <a:rPr lang="fr-FR" sz="3600" dirty="0" err="1" smtClean="0"/>
              <a:t>stdin</a:t>
            </a:r>
            <a:r>
              <a:rPr lang="fr-FR" sz="3600" dirty="0" smtClean="0"/>
              <a:t> » inutilisable</a:t>
            </a:r>
            <a:endParaRPr lang="fr-FR" sz="3600" dirty="0"/>
          </a:p>
        </p:txBody>
      </p:sp>
      <p:pic>
        <p:nvPicPr>
          <p:cNvPr id="4" name="Picture 3"/>
          <p:cNvPicPr>
            <a:picLocks noChangeAspect="1"/>
          </p:cNvPicPr>
          <p:nvPr/>
        </p:nvPicPr>
        <p:blipFill>
          <a:blip r:embed="rId2"/>
          <a:stretch>
            <a:fillRect/>
          </a:stretch>
        </p:blipFill>
        <p:spPr>
          <a:xfrm>
            <a:off x="0" y="1117600"/>
            <a:ext cx="9144000" cy="4597789"/>
          </a:xfrm>
          <a:prstGeom prst="rect">
            <a:avLst/>
          </a:prstGeom>
        </p:spPr>
      </p:pic>
    </p:spTree>
    <p:extLst>
      <p:ext uri="{BB962C8B-B14F-4D97-AF65-F5344CB8AC3E}">
        <p14:creationId xmlns:p14="http://schemas.microsoft.com/office/powerpoint/2010/main" val="1922991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53998"/>
          </a:xfrm>
        </p:spPr>
        <p:txBody>
          <a:bodyPr lIns="0" tIns="0" rIns="0" bIns="0" anchor="ctr" anchorCtr="1">
            <a:spAutoFit/>
          </a:bodyPr>
          <a:lstStyle/>
          <a:p>
            <a:r>
              <a:rPr lang="fr-FR" sz="3600" dirty="0" smtClean="0"/>
              <a:t>« pipe » Simple</a:t>
            </a:r>
            <a:endParaRPr lang="fr-FR" sz="3600" dirty="0"/>
          </a:p>
        </p:txBody>
      </p:sp>
      <p:pic>
        <p:nvPicPr>
          <p:cNvPr id="3" name="Picture 2"/>
          <p:cNvPicPr>
            <a:picLocks noChangeAspect="1"/>
          </p:cNvPicPr>
          <p:nvPr/>
        </p:nvPicPr>
        <p:blipFill>
          <a:blip r:embed="rId2"/>
          <a:stretch>
            <a:fillRect/>
          </a:stretch>
        </p:blipFill>
        <p:spPr>
          <a:xfrm>
            <a:off x="0" y="977900"/>
            <a:ext cx="9144000" cy="4896191"/>
          </a:xfrm>
          <a:prstGeom prst="rect">
            <a:avLst/>
          </a:prstGeom>
        </p:spPr>
      </p:pic>
    </p:spTree>
    <p:extLst>
      <p:ext uri="{BB962C8B-B14F-4D97-AF65-F5344CB8AC3E}">
        <p14:creationId xmlns:p14="http://schemas.microsoft.com/office/powerpoint/2010/main" val="2086616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53998"/>
          </a:xfrm>
        </p:spPr>
        <p:txBody>
          <a:bodyPr lIns="0" tIns="0" rIns="0" bIns="0" anchor="ctr" anchorCtr="1">
            <a:spAutoFit/>
          </a:bodyPr>
          <a:lstStyle/>
          <a:p>
            <a:r>
              <a:rPr lang="fr-FR" sz="3600" dirty="0" smtClean="0"/>
              <a:t>Redirection de « </a:t>
            </a:r>
            <a:r>
              <a:rPr lang="fr-FR" sz="3600" dirty="0" err="1" smtClean="0"/>
              <a:t>stderr</a:t>
            </a:r>
            <a:r>
              <a:rPr lang="fr-FR" sz="3600" dirty="0" smtClean="0"/>
              <a:t> »</a:t>
            </a:r>
            <a:endParaRPr lang="fr-FR" sz="3600" dirty="0"/>
          </a:p>
        </p:txBody>
      </p:sp>
      <p:pic>
        <p:nvPicPr>
          <p:cNvPr id="3" name="Picture 2"/>
          <p:cNvPicPr>
            <a:picLocks noChangeAspect="1"/>
          </p:cNvPicPr>
          <p:nvPr/>
        </p:nvPicPr>
        <p:blipFill>
          <a:blip r:embed="rId2"/>
          <a:stretch>
            <a:fillRect/>
          </a:stretch>
        </p:blipFill>
        <p:spPr>
          <a:xfrm>
            <a:off x="0" y="589640"/>
            <a:ext cx="9144000" cy="5957911"/>
          </a:xfrm>
          <a:prstGeom prst="rect">
            <a:avLst/>
          </a:prstGeom>
        </p:spPr>
      </p:pic>
    </p:spTree>
    <p:extLst>
      <p:ext uri="{BB962C8B-B14F-4D97-AF65-F5344CB8AC3E}">
        <p14:creationId xmlns:p14="http://schemas.microsoft.com/office/powerpoint/2010/main" val="3768642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nchor="ctr" anchorCtr="1">
            <a:spAutoFit/>
          </a:bodyPr>
          <a:lstStyle/>
          <a:p>
            <a:r>
              <a:rPr lang="fr-FR" sz="4000" dirty="0" smtClean="0"/>
              <a:t>Redirections d’E/S</a:t>
            </a:r>
            <a:endParaRPr lang="fr-FR" sz="4000" dirty="0"/>
          </a:p>
        </p:txBody>
      </p:sp>
      <p:sp>
        <p:nvSpPr>
          <p:cNvPr id="3" name="Content Placeholder 2"/>
          <p:cNvSpPr>
            <a:spLocks noGrp="1"/>
          </p:cNvSpPr>
          <p:nvPr>
            <p:ph idx="1"/>
          </p:nvPr>
        </p:nvSpPr>
        <p:spPr>
          <a:xfrm>
            <a:off x="124728" y="699516"/>
            <a:ext cx="9019272" cy="3428082"/>
          </a:xfrm>
        </p:spPr>
        <p:txBody>
          <a:bodyPr>
            <a:normAutofit/>
          </a:bodyPr>
          <a:lstStyle/>
          <a:p>
            <a:r>
              <a:rPr lang="fr-FR" sz="1400" dirty="0" smtClean="0"/>
              <a:t>E/S par défaut:</a:t>
            </a:r>
          </a:p>
          <a:p>
            <a:pPr lvl="1"/>
            <a:r>
              <a:rPr lang="fr-FR" sz="1000" dirty="0" smtClean="0"/>
              <a:t>0 – </a:t>
            </a:r>
            <a:r>
              <a:rPr lang="fr-FR" sz="1000" dirty="0" err="1" smtClean="0"/>
              <a:t>stdin</a:t>
            </a:r>
            <a:r>
              <a:rPr lang="fr-FR" sz="1000" dirty="0" smtClean="0"/>
              <a:t>,</a:t>
            </a:r>
          </a:p>
          <a:p>
            <a:pPr lvl="1"/>
            <a:r>
              <a:rPr lang="fr-FR" sz="1000" dirty="0" smtClean="0"/>
              <a:t>1 – </a:t>
            </a:r>
            <a:r>
              <a:rPr lang="fr-FR" sz="1000" dirty="0" err="1" smtClean="0"/>
              <a:t>stdout</a:t>
            </a:r>
            <a:r>
              <a:rPr lang="fr-FR" sz="1000" dirty="0" smtClean="0"/>
              <a:t>,</a:t>
            </a:r>
          </a:p>
          <a:p>
            <a:pPr lvl="1"/>
            <a:r>
              <a:rPr lang="fr-FR" sz="1000" dirty="0" smtClean="0"/>
              <a:t>2 – </a:t>
            </a:r>
            <a:r>
              <a:rPr lang="fr-FR" sz="1000" dirty="0" err="1" smtClean="0"/>
              <a:t>stderr</a:t>
            </a:r>
            <a:r>
              <a:rPr lang="fr-FR" sz="1000" dirty="0" smtClean="0"/>
              <a:t>,</a:t>
            </a:r>
          </a:p>
          <a:p>
            <a:pPr lvl="1"/>
            <a:r>
              <a:rPr lang="fr-FR" sz="1000" i="1" dirty="0" err="1" smtClean="0"/>
              <a:t>stdaux</a:t>
            </a:r>
            <a:r>
              <a:rPr lang="fr-FR" sz="1000" dirty="0" smtClean="0"/>
              <a:t> &amp; </a:t>
            </a:r>
            <a:r>
              <a:rPr lang="fr-FR" sz="1000" i="1" dirty="0" err="1" smtClean="0"/>
              <a:t>stdprn</a:t>
            </a:r>
            <a:r>
              <a:rPr lang="fr-FR" sz="1000" dirty="0" smtClean="0"/>
              <a:t> dépendent de l’implémentation</a:t>
            </a:r>
          </a:p>
          <a:p>
            <a:r>
              <a:rPr lang="fr-FR" sz="1400" dirty="0" smtClean="0"/>
              <a:t>Redirection </a:t>
            </a:r>
            <a:r>
              <a:rPr lang="fr-FR" sz="1400" i="1" dirty="0" smtClean="0"/>
              <a:t>standard</a:t>
            </a:r>
            <a:r>
              <a:rPr lang="fr-FR" sz="1400" dirty="0" smtClean="0"/>
              <a:t>:</a:t>
            </a:r>
          </a:p>
          <a:p>
            <a:pPr lvl="1"/>
            <a:r>
              <a:rPr lang="fr-FR" sz="1000" i="1" dirty="0" smtClean="0"/>
              <a:t>cmd</a:t>
            </a:r>
            <a:r>
              <a:rPr lang="fr-FR" sz="1000" dirty="0" smtClean="0"/>
              <a:t> &lt; </a:t>
            </a:r>
            <a:r>
              <a:rPr lang="fr-FR" sz="1000" i="1" dirty="0" err="1" smtClean="0"/>
              <a:t>fd</a:t>
            </a:r>
            <a:r>
              <a:rPr lang="fr-FR" sz="1000" dirty="0" smtClean="0"/>
              <a:t> – les entrées viennent de </a:t>
            </a:r>
            <a:r>
              <a:rPr lang="fr-FR" sz="1000" i="1" dirty="0" err="1" smtClean="0"/>
              <a:t>fd</a:t>
            </a:r>
            <a:endParaRPr lang="fr-FR" sz="1000" dirty="0" smtClean="0"/>
          </a:p>
          <a:p>
            <a:pPr lvl="1"/>
            <a:r>
              <a:rPr lang="fr-FR" sz="1000" i="1" dirty="0" smtClean="0"/>
              <a:t>cmd</a:t>
            </a:r>
            <a:r>
              <a:rPr lang="fr-FR" sz="1000" dirty="0" smtClean="0"/>
              <a:t> &gt; </a:t>
            </a:r>
            <a:r>
              <a:rPr lang="fr-FR" sz="1000" i="1" dirty="0" err="1" smtClean="0"/>
              <a:t>fd</a:t>
            </a:r>
            <a:r>
              <a:rPr lang="fr-FR" sz="1000" dirty="0" smtClean="0"/>
              <a:t> – les sorties vont à</a:t>
            </a:r>
            <a:r>
              <a:rPr lang="fr-FR" sz="1000" i="1" dirty="0" smtClean="0"/>
              <a:t> </a:t>
            </a:r>
            <a:r>
              <a:rPr lang="fr-FR" sz="1000" i="1" dirty="0" err="1" smtClean="0"/>
              <a:t>fd</a:t>
            </a:r>
            <a:endParaRPr lang="fr-FR" sz="1000" dirty="0" smtClean="0"/>
          </a:p>
          <a:p>
            <a:pPr lvl="1"/>
            <a:r>
              <a:rPr lang="fr-FR" sz="1000" i="1" dirty="0" smtClean="0"/>
              <a:t>cmd</a:t>
            </a:r>
            <a:r>
              <a:rPr lang="fr-FR" sz="1000" i="1" baseline="-25000" dirty="0" smtClean="0"/>
              <a:t>1</a:t>
            </a:r>
            <a:r>
              <a:rPr lang="fr-FR" sz="1000" dirty="0" smtClean="0"/>
              <a:t> | </a:t>
            </a:r>
            <a:r>
              <a:rPr lang="fr-FR" sz="1000" i="1" dirty="0" smtClean="0"/>
              <a:t>cmd</a:t>
            </a:r>
            <a:r>
              <a:rPr lang="fr-FR" sz="1000" i="1" baseline="-25000" dirty="0" smtClean="0"/>
              <a:t>2</a:t>
            </a:r>
            <a:r>
              <a:rPr lang="fr-FR" sz="1000" dirty="0" smtClean="0"/>
              <a:t> – les sorties de cmd</a:t>
            </a:r>
            <a:r>
              <a:rPr lang="fr-FR" sz="1000" baseline="-25000" dirty="0" smtClean="0"/>
              <a:t>1</a:t>
            </a:r>
            <a:r>
              <a:rPr lang="fr-FR" sz="1000" dirty="0" smtClean="0"/>
              <a:t> constituent les entrées de cmd</a:t>
            </a:r>
            <a:r>
              <a:rPr lang="fr-FR" sz="1000" baseline="-25000" dirty="0" smtClean="0"/>
              <a:t>2</a:t>
            </a:r>
          </a:p>
          <a:p>
            <a:pPr lvl="1"/>
            <a:r>
              <a:rPr lang="fr-FR" sz="1000" i="1" dirty="0" smtClean="0"/>
              <a:t>cmd</a:t>
            </a:r>
            <a:r>
              <a:rPr lang="fr-FR" sz="1000" i="1" baseline="-25000" dirty="0" smtClean="0"/>
              <a:t>1</a:t>
            </a:r>
            <a:r>
              <a:rPr lang="fr-FR" sz="1000" dirty="0" smtClean="0"/>
              <a:t> ; </a:t>
            </a:r>
            <a:r>
              <a:rPr lang="fr-FR" sz="1000" i="1" dirty="0" smtClean="0"/>
              <a:t>cmd</a:t>
            </a:r>
            <a:r>
              <a:rPr lang="fr-FR" sz="1000" i="1" baseline="-25000" dirty="0" smtClean="0"/>
              <a:t>2</a:t>
            </a:r>
            <a:r>
              <a:rPr lang="fr-FR" sz="1000" dirty="0" smtClean="0"/>
              <a:t> – exécution de cmd</a:t>
            </a:r>
            <a:r>
              <a:rPr lang="fr-FR" sz="1000" baseline="-25000" dirty="0" smtClean="0"/>
              <a:t>1</a:t>
            </a:r>
            <a:r>
              <a:rPr lang="fr-FR" sz="1000" dirty="0" smtClean="0"/>
              <a:t>, puis de cmd</a:t>
            </a:r>
            <a:r>
              <a:rPr lang="fr-FR" sz="1000" baseline="-25000" dirty="0" smtClean="0"/>
              <a:t>2</a:t>
            </a:r>
            <a:r>
              <a:rPr lang="fr-FR" sz="1000" dirty="0" smtClean="0"/>
              <a:t>, puis …</a:t>
            </a:r>
          </a:p>
          <a:p>
            <a:pPr lvl="1"/>
            <a:r>
              <a:rPr lang="fr-FR" sz="1000" i="1" dirty="0" smtClean="0"/>
              <a:t>2&gt;&amp;1</a:t>
            </a:r>
            <a:r>
              <a:rPr lang="fr-FR" sz="1000" dirty="0" smtClean="0"/>
              <a:t> – Redirection de </a:t>
            </a:r>
            <a:r>
              <a:rPr lang="fr-FR" sz="1000" i="1" dirty="0" err="1" smtClean="0"/>
              <a:t>stderr</a:t>
            </a:r>
            <a:r>
              <a:rPr lang="fr-FR" sz="1000" dirty="0" smtClean="0"/>
              <a:t> vers </a:t>
            </a:r>
            <a:r>
              <a:rPr lang="fr-FR" sz="1000" i="1" dirty="0" err="1" smtClean="0"/>
              <a:t>stdout</a:t>
            </a:r>
            <a:endParaRPr lang="fr-FR" sz="1000" i="1" dirty="0" smtClean="0"/>
          </a:p>
          <a:p>
            <a:pPr lvl="1"/>
            <a:r>
              <a:rPr lang="fr-FR" sz="1000" i="1" dirty="0" smtClean="0"/>
              <a:t>1&gt;&amp;2</a:t>
            </a:r>
            <a:r>
              <a:rPr lang="fr-FR" sz="1000" dirty="0" smtClean="0"/>
              <a:t> – Redirection de </a:t>
            </a:r>
            <a:r>
              <a:rPr lang="fr-FR" sz="1000" i="1" dirty="0" err="1" smtClean="0"/>
              <a:t>stdout</a:t>
            </a:r>
            <a:r>
              <a:rPr lang="fr-FR" sz="1000" dirty="0" smtClean="0"/>
              <a:t> vers </a:t>
            </a:r>
            <a:r>
              <a:rPr lang="fr-FR" sz="1000" i="1" dirty="0" err="1" smtClean="0"/>
              <a:t>stderr</a:t>
            </a:r>
            <a:endParaRPr lang="fr-FR" sz="1000" dirty="0" smtClean="0"/>
          </a:p>
          <a:p>
            <a:r>
              <a:rPr lang="fr-FR" sz="1400" dirty="0" smtClean="0"/>
              <a:t>Fermeture des E/S</a:t>
            </a:r>
          </a:p>
          <a:p>
            <a:pPr lvl="1"/>
            <a:r>
              <a:rPr lang="fr-FR" sz="1000" i="1" dirty="0" smtClean="0"/>
              <a:t>n&lt;&amp;-</a:t>
            </a:r>
            <a:r>
              <a:rPr lang="fr-FR" sz="1000" dirty="0" smtClean="0"/>
              <a:t> – Fermeture d’entrée du </a:t>
            </a:r>
            <a:r>
              <a:rPr lang="fr-FR" sz="1000" i="1" dirty="0" smtClean="0"/>
              <a:t>file descripteur</a:t>
            </a:r>
            <a:r>
              <a:rPr lang="fr-FR" sz="1000" dirty="0" smtClean="0"/>
              <a:t> </a:t>
            </a:r>
            <a:r>
              <a:rPr lang="fr-FR" sz="1000" b="1" dirty="0" smtClean="0"/>
              <a:t>n</a:t>
            </a:r>
          </a:p>
          <a:p>
            <a:pPr lvl="1"/>
            <a:r>
              <a:rPr lang="fr-FR" sz="1000" i="1" dirty="0" smtClean="0"/>
              <a:t>0&lt;&amp;-</a:t>
            </a:r>
            <a:r>
              <a:rPr lang="fr-FR" sz="1000" dirty="0" smtClean="0"/>
              <a:t> ou </a:t>
            </a:r>
            <a:r>
              <a:rPr lang="fr-FR" sz="1000" i="1" dirty="0" smtClean="0"/>
              <a:t>&lt;&amp;-</a:t>
            </a:r>
            <a:r>
              <a:rPr lang="fr-FR" sz="1000" dirty="0" smtClean="0"/>
              <a:t> – Fermeture d’entrée du </a:t>
            </a:r>
            <a:r>
              <a:rPr lang="fr-FR" sz="1000" i="1" dirty="0" smtClean="0"/>
              <a:t>file descripteur</a:t>
            </a:r>
            <a:r>
              <a:rPr lang="fr-FR" sz="1000" dirty="0" smtClean="0"/>
              <a:t> </a:t>
            </a:r>
            <a:r>
              <a:rPr lang="fr-FR" sz="1000" b="1" dirty="0" smtClean="0"/>
              <a:t>0</a:t>
            </a:r>
            <a:r>
              <a:rPr lang="fr-FR" sz="1000" dirty="0" smtClean="0"/>
              <a:t> (</a:t>
            </a:r>
            <a:r>
              <a:rPr lang="fr-FR" sz="1000" i="1" dirty="0" err="1" smtClean="0"/>
              <a:t>stdin</a:t>
            </a:r>
            <a:r>
              <a:rPr lang="fr-FR" sz="1000" dirty="0" smtClean="0"/>
              <a:t>)</a:t>
            </a:r>
          </a:p>
          <a:p>
            <a:pPr lvl="1"/>
            <a:r>
              <a:rPr lang="fr-FR" sz="1000" i="1" dirty="0" smtClean="0"/>
              <a:t>n&gt;&amp;-</a:t>
            </a:r>
            <a:r>
              <a:rPr lang="fr-FR" sz="1000" dirty="0" smtClean="0"/>
              <a:t> – Fermeture de sortie du </a:t>
            </a:r>
            <a:r>
              <a:rPr lang="fr-FR" sz="1000" i="1" dirty="0" smtClean="0"/>
              <a:t>file descripteur</a:t>
            </a:r>
            <a:r>
              <a:rPr lang="fr-FR" sz="1000" dirty="0" smtClean="0"/>
              <a:t> </a:t>
            </a:r>
            <a:r>
              <a:rPr lang="fr-FR" sz="1000" b="1" dirty="0" smtClean="0"/>
              <a:t>n</a:t>
            </a:r>
          </a:p>
          <a:p>
            <a:pPr lvl="1"/>
            <a:r>
              <a:rPr lang="en-US" sz="1000" i="1" dirty="0"/>
              <a:t>1&gt;&amp;</a:t>
            </a:r>
            <a:r>
              <a:rPr lang="en-US" sz="1000" i="1" dirty="0" smtClean="0"/>
              <a:t>-</a:t>
            </a:r>
            <a:r>
              <a:rPr lang="en-US" sz="1000" dirty="0" smtClean="0"/>
              <a:t> </a:t>
            </a:r>
            <a:r>
              <a:rPr lang="en-US" sz="1000" dirty="0" err="1" smtClean="0"/>
              <a:t>ou</a:t>
            </a:r>
            <a:r>
              <a:rPr lang="en-US" sz="1000" dirty="0" smtClean="0"/>
              <a:t> </a:t>
            </a:r>
            <a:r>
              <a:rPr lang="en-US" sz="1000" i="1" dirty="0"/>
              <a:t>&gt;&amp;</a:t>
            </a:r>
            <a:r>
              <a:rPr lang="en-US" sz="1000" i="1" dirty="0" smtClean="0"/>
              <a:t>-</a:t>
            </a:r>
            <a:r>
              <a:rPr lang="en-US" sz="1000" dirty="0" smtClean="0"/>
              <a:t> </a:t>
            </a:r>
            <a:r>
              <a:rPr lang="fr-FR" sz="1000" dirty="0" smtClean="0"/>
              <a:t>– Fermeture de sortie du </a:t>
            </a:r>
            <a:r>
              <a:rPr lang="fr-FR" sz="1000" i="1" dirty="0" smtClean="0"/>
              <a:t>file descripteur</a:t>
            </a:r>
            <a:r>
              <a:rPr lang="fr-FR" sz="1000" dirty="0" smtClean="0"/>
              <a:t> </a:t>
            </a:r>
            <a:r>
              <a:rPr lang="fr-FR" sz="1000" b="1" dirty="0" smtClean="0"/>
              <a:t>1</a:t>
            </a:r>
            <a:r>
              <a:rPr lang="fr-FR" sz="1000" dirty="0" smtClean="0"/>
              <a:t> (</a:t>
            </a:r>
            <a:r>
              <a:rPr lang="fr-FR" sz="1000" i="1" dirty="0" err="1" smtClean="0"/>
              <a:t>stdout</a:t>
            </a:r>
            <a:r>
              <a:rPr lang="fr-FR" sz="1000" dirty="0" smtClean="0"/>
              <a:t>)</a:t>
            </a:r>
            <a:endParaRPr lang="fr-FR" sz="1000" b="1" dirty="0" smtClean="0"/>
          </a:p>
          <a:p>
            <a:pPr marL="0" indent="0">
              <a:buNone/>
            </a:pPr>
            <a:endParaRPr lang="fr-FR" sz="1400" dirty="0"/>
          </a:p>
        </p:txBody>
      </p:sp>
      <p:pic>
        <p:nvPicPr>
          <p:cNvPr id="4" name="Picture 3"/>
          <p:cNvPicPr>
            <a:picLocks noChangeAspect="1"/>
          </p:cNvPicPr>
          <p:nvPr/>
        </p:nvPicPr>
        <p:blipFill>
          <a:blip r:embed="rId2"/>
          <a:stretch>
            <a:fillRect/>
          </a:stretch>
        </p:blipFill>
        <p:spPr>
          <a:xfrm>
            <a:off x="2815319" y="4179436"/>
            <a:ext cx="3101477" cy="1889114"/>
          </a:xfrm>
          <a:prstGeom prst="rect">
            <a:avLst/>
          </a:prstGeom>
        </p:spPr>
      </p:pic>
      <p:sp>
        <p:nvSpPr>
          <p:cNvPr id="5" name="TextBox 4"/>
          <p:cNvSpPr txBox="1"/>
          <p:nvPr/>
        </p:nvSpPr>
        <p:spPr>
          <a:xfrm>
            <a:off x="544266" y="6453251"/>
            <a:ext cx="3978329" cy="184666"/>
          </a:xfrm>
          <a:prstGeom prst="rect">
            <a:avLst/>
          </a:prstGeom>
          <a:noFill/>
        </p:spPr>
        <p:txBody>
          <a:bodyPr wrap="square" lIns="0" tIns="0" rIns="0" bIns="0" rtlCol="0">
            <a:spAutoFit/>
          </a:bodyPr>
          <a:lstStyle/>
          <a:p>
            <a:r>
              <a:rPr lang="fr-FR" sz="1200" i="1" dirty="0" err="1" smtClean="0"/>
              <a:t>fd</a:t>
            </a:r>
            <a:r>
              <a:rPr lang="fr-FR" sz="1200" dirty="0" smtClean="0"/>
              <a:t>: désigne un périphérique quelconque, un fichier régulier, …</a:t>
            </a:r>
          </a:p>
        </p:txBody>
      </p:sp>
    </p:spTree>
    <p:extLst>
      <p:ext uri="{BB962C8B-B14F-4D97-AF65-F5344CB8AC3E}">
        <p14:creationId xmlns:p14="http://schemas.microsoft.com/office/powerpoint/2010/main" val="281908004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nchor="ctr" anchorCtr="1">
            <a:spAutoFit/>
          </a:bodyPr>
          <a:lstStyle/>
          <a:p>
            <a:r>
              <a:rPr lang="fr-FR" sz="4000" dirty="0" smtClean="0"/>
              <a:t>Les variables</a:t>
            </a:r>
            <a:endParaRPr lang="fr-FR" sz="4000" dirty="0"/>
          </a:p>
        </p:txBody>
      </p:sp>
      <p:sp>
        <p:nvSpPr>
          <p:cNvPr id="3" name="Content Placeholder 2"/>
          <p:cNvSpPr>
            <a:spLocks noGrp="1"/>
          </p:cNvSpPr>
          <p:nvPr>
            <p:ph idx="1"/>
          </p:nvPr>
        </p:nvSpPr>
        <p:spPr>
          <a:xfrm>
            <a:off x="0" y="399483"/>
            <a:ext cx="9144000" cy="6377127"/>
          </a:xfrm>
        </p:spPr>
        <p:txBody>
          <a:bodyPr lIns="0" tIns="0" rIns="0" bIns="0" anchor="ctr" anchorCtr="1">
            <a:spAutoFit/>
          </a:bodyPr>
          <a:lstStyle/>
          <a:p>
            <a:pPr marL="0" indent="0" algn="just">
              <a:buNone/>
            </a:pPr>
            <a:r>
              <a:rPr lang="fr-FR" sz="1400" b="1" u="sng" dirty="0">
                <a:solidFill>
                  <a:srgbClr val="FF0000"/>
                </a:solidFill>
              </a:rPr>
              <a:t>En </a:t>
            </a:r>
            <a:r>
              <a:rPr lang="fr-FR" sz="1400" b="1" u="sng" dirty="0" smtClean="0">
                <a:solidFill>
                  <a:srgbClr val="FF0000"/>
                </a:solidFill>
              </a:rPr>
              <a:t>Définition</a:t>
            </a:r>
            <a:endParaRPr lang="fr-FR" sz="1400" b="1" dirty="0">
              <a:solidFill>
                <a:srgbClr val="FF0000"/>
              </a:solidFill>
            </a:endParaRPr>
          </a:p>
          <a:p>
            <a:pPr algn="just"/>
            <a:r>
              <a:rPr lang="fr-FR" sz="1400" dirty="0" err="1" smtClean="0"/>
              <a:t>Foo</a:t>
            </a:r>
            <a:r>
              <a:rPr lang="fr-FR" sz="1400" dirty="0" smtClean="0"/>
              <a:t> = 123</a:t>
            </a:r>
          </a:p>
          <a:p>
            <a:pPr marL="0" indent="0" algn="just">
              <a:buNone/>
            </a:pPr>
            <a:r>
              <a:rPr lang="fr-FR" sz="1400" b="1" u="sng" dirty="0">
                <a:solidFill>
                  <a:srgbClr val="FF0000"/>
                </a:solidFill>
              </a:rPr>
              <a:t>En </a:t>
            </a:r>
            <a:r>
              <a:rPr lang="fr-FR" sz="1400" b="1" u="sng" dirty="0" smtClean="0">
                <a:solidFill>
                  <a:srgbClr val="FF0000"/>
                </a:solidFill>
              </a:rPr>
              <a:t>Usage</a:t>
            </a:r>
            <a:endParaRPr lang="fr-FR" sz="1400" b="1" dirty="0">
              <a:solidFill>
                <a:srgbClr val="FF0000"/>
              </a:solidFill>
            </a:endParaRPr>
          </a:p>
          <a:p>
            <a:pPr algn="just"/>
            <a:r>
              <a:rPr lang="fr-FR" sz="1400" dirty="0" smtClean="0"/>
              <a:t>Echo $</a:t>
            </a:r>
            <a:r>
              <a:rPr lang="fr-FR" sz="1400" dirty="0" err="1" smtClean="0"/>
              <a:t>Foo</a:t>
            </a:r>
            <a:endParaRPr lang="fr-FR" sz="1400" b="1" u="sng" dirty="0">
              <a:solidFill>
                <a:srgbClr val="FF0000"/>
              </a:solidFill>
            </a:endParaRPr>
          </a:p>
          <a:p>
            <a:pPr marL="0" indent="0" algn="just">
              <a:buNone/>
            </a:pPr>
            <a:r>
              <a:rPr lang="fr-FR" sz="1400" b="1" u="sng" dirty="0" smtClean="0">
                <a:solidFill>
                  <a:srgbClr val="FF0000"/>
                </a:solidFill>
              </a:rPr>
              <a:t>En Environnement</a:t>
            </a:r>
            <a:endParaRPr lang="fr-FR" sz="1400" b="1" dirty="0">
              <a:solidFill>
                <a:srgbClr val="FF0000"/>
              </a:solidFill>
            </a:endParaRPr>
          </a:p>
          <a:p>
            <a:pPr algn="just"/>
            <a:r>
              <a:rPr lang="fr-FR" sz="1400" b="1" dirty="0" smtClean="0"/>
              <a:t>DISPLAY</a:t>
            </a:r>
            <a:r>
              <a:rPr lang="fr-FR" sz="1400" dirty="0"/>
              <a:t> </a:t>
            </a:r>
            <a:r>
              <a:rPr lang="fr-FR" sz="1400" dirty="0" smtClean="0"/>
              <a:t>: L'écran </a:t>
            </a:r>
            <a:r>
              <a:rPr lang="fr-FR" sz="1400" dirty="0"/>
              <a:t>sur lequel les programmes X travaillent. Cette variable est souvent de la forme : </a:t>
            </a:r>
            <a:r>
              <a:rPr lang="fr-FR" sz="1400" b="1" dirty="0" smtClean="0">
                <a:solidFill>
                  <a:srgbClr val="FF0000"/>
                </a:solidFill>
              </a:rPr>
              <a:t>FQDN or IP:</a:t>
            </a:r>
            <a:r>
              <a:rPr lang="fr-FR" sz="1400" b="1" dirty="0">
                <a:solidFill>
                  <a:srgbClr val="FF0000"/>
                </a:solidFill>
              </a:rPr>
              <a:t>0.0</a:t>
            </a:r>
            <a:r>
              <a:rPr lang="fr-FR" sz="1400" dirty="0"/>
              <a:t> Si cette variable est vide, c'est qu'il n'y a pas d'affichage graphique possible.</a:t>
            </a:r>
          </a:p>
          <a:p>
            <a:pPr algn="just"/>
            <a:r>
              <a:rPr lang="fr-FR" sz="1400" b="1" dirty="0" smtClean="0"/>
              <a:t>PRINTER </a:t>
            </a:r>
            <a:r>
              <a:rPr lang="fr-FR" sz="1400" dirty="0" smtClean="0"/>
              <a:t>: Pour </a:t>
            </a:r>
            <a:r>
              <a:rPr lang="fr-FR" sz="1400" dirty="0"/>
              <a:t>les commandes d'impression. Contient le nom de l'imprimante sur laquelle il faut envoyer </a:t>
            </a:r>
            <a:r>
              <a:rPr lang="fr-FR" sz="1400" dirty="0" smtClean="0"/>
              <a:t>les </a:t>
            </a:r>
            <a:r>
              <a:rPr lang="fr-FR" sz="1400" dirty="0"/>
              <a:t>fichiers.</a:t>
            </a:r>
          </a:p>
          <a:p>
            <a:pPr algn="just"/>
            <a:r>
              <a:rPr lang="fr-FR" sz="1400" b="1" dirty="0" smtClean="0"/>
              <a:t>EDITOR</a:t>
            </a:r>
            <a:r>
              <a:rPr lang="fr-FR" sz="1400" dirty="0"/>
              <a:t>	 </a:t>
            </a:r>
            <a:r>
              <a:rPr lang="fr-FR" sz="1400" dirty="0" smtClean="0"/>
              <a:t>: Contient </a:t>
            </a:r>
            <a:r>
              <a:rPr lang="fr-FR" sz="1400" dirty="0"/>
              <a:t>le nom de </a:t>
            </a:r>
            <a:r>
              <a:rPr lang="fr-FR" sz="1400" dirty="0" smtClean="0"/>
              <a:t>l’éditeur </a:t>
            </a:r>
            <a:r>
              <a:rPr lang="fr-FR" sz="1400" dirty="0"/>
              <a:t>de textes préféré.</a:t>
            </a:r>
          </a:p>
          <a:p>
            <a:pPr algn="just"/>
            <a:r>
              <a:rPr lang="fr-FR" sz="1400" b="1" dirty="0"/>
              <a:t>VISUAL</a:t>
            </a:r>
            <a:r>
              <a:rPr lang="fr-FR" sz="1400" dirty="0"/>
              <a:t> : </a:t>
            </a:r>
            <a:r>
              <a:rPr lang="fr-FR" sz="1400" dirty="0" smtClean="0"/>
              <a:t>Même </a:t>
            </a:r>
            <a:r>
              <a:rPr lang="fr-FR" sz="1400" dirty="0"/>
              <a:t>chose qu'EDITOR.</a:t>
            </a:r>
          </a:p>
          <a:p>
            <a:pPr algn="just"/>
            <a:r>
              <a:rPr lang="fr-FR" sz="1400" b="1" dirty="0"/>
              <a:t>SHELL</a:t>
            </a:r>
            <a:r>
              <a:rPr lang="fr-FR" sz="1400" dirty="0"/>
              <a:t> : </a:t>
            </a:r>
            <a:r>
              <a:rPr lang="fr-FR" sz="1400" dirty="0" smtClean="0"/>
              <a:t>Contient </a:t>
            </a:r>
            <a:r>
              <a:rPr lang="fr-FR" sz="1400" dirty="0"/>
              <a:t>le nom </a:t>
            </a:r>
            <a:r>
              <a:rPr lang="fr-FR" sz="1400" dirty="0" smtClean="0"/>
              <a:t>du « </a:t>
            </a:r>
            <a:r>
              <a:rPr lang="fr-FR" sz="1400" dirty="0" err="1" smtClean="0"/>
              <a:t>shell</a:t>
            </a:r>
            <a:r>
              <a:rPr lang="fr-FR" sz="1400" dirty="0" smtClean="0"/>
              <a:t> » en usage.</a:t>
            </a:r>
            <a:endParaRPr lang="fr-FR" sz="1400" dirty="0"/>
          </a:p>
          <a:p>
            <a:pPr algn="just"/>
            <a:r>
              <a:rPr lang="fr-FR" sz="1400" b="1" dirty="0"/>
              <a:t>HOME</a:t>
            </a:r>
            <a:r>
              <a:rPr lang="fr-FR" sz="1400" dirty="0"/>
              <a:t> : </a:t>
            </a:r>
            <a:r>
              <a:rPr lang="fr-FR" sz="1400" dirty="0" smtClean="0"/>
              <a:t>Contient </a:t>
            </a:r>
            <a:r>
              <a:rPr lang="fr-FR" sz="1400" dirty="0"/>
              <a:t>le nom </a:t>
            </a:r>
            <a:r>
              <a:rPr lang="fr-FR" sz="1400" dirty="0" smtClean="0"/>
              <a:t>du répertoire personnel.</a:t>
            </a:r>
            <a:endParaRPr lang="fr-FR" sz="1400" dirty="0"/>
          </a:p>
          <a:p>
            <a:pPr algn="just"/>
            <a:r>
              <a:rPr lang="fr-FR" sz="1400" b="1" dirty="0"/>
              <a:t>USER</a:t>
            </a:r>
            <a:r>
              <a:rPr lang="fr-FR" sz="1400" dirty="0"/>
              <a:t> : </a:t>
            </a:r>
            <a:r>
              <a:rPr lang="fr-FR" sz="1400" dirty="0" smtClean="0"/>
              <a:t>Contient le </a:t>
            </a:r>
            <a:r>
              <a:rPr lang="fr-FR" sz="1400" dirty="0"/>
              <a:t>nom de </a:t>
            </a:r>
            <a:r>
              <a:rPr lang="fr-FR" sz="1400" dirty="0" smtClean="0"/>
              <a:t>« login ».</a:t>
            </a:r>
            <a:endParaRPr lang="fr-FR" sz="1400" dirty="0"/>
          </a:p>
          <a:p>
            <a:pPr algn="just"/>
            <a:r>
              <a:rPr lang="fr-FR" sz="1400" b="1" dirty="0"/>
              <a:t>LOGNAME</a:t>
            </a:r>
            <a:r>
              <a:rPr lang="fr-FR" sz="1400" dirty="0"/>
              <a:t> : </a:t>
            </a:r>
            <a:r>
              <a:rPr lang="fr-FR" sz="1400" dirty="0" smtClean="0"/>
              <a:t>Même </a:t>
            </a:r>
            <a:r>
              <a:rPr lang="fr-FR" sz="1400" dirty="0"/>
              <a:t>chose que USER.</a:t>
            </a:r>
          </a:p>
          <a:p>
            <a:pPr algn="just"/>
            <a:r>
              <a:rPr lang="fr-FR" sz="1400" b="1" dirty="0"/>
              <a:t>PATH</a:t>
            </a:r>
            <a:r>
              <a:rPr lang="fr-FR" sz="1400" dirty="0"/>
              <a:t> : </a:t>
            </a:r>
            <a:r>
              <a:rPr lang="fr-FR" sz="1400" dirty="0" smtClean="0"/>
              <a:t>Contient </a:t>
            </a:r>
            <a:r>
              <a:rPr lang="fr-FR" sz="1400" dirty="0"/>
              <a:t>une liste de répertoires dans lesquels le </a:t>
            </a:r>
            <a:r>
              <a:rPr lang="fr-FR" sz="1400" dirty="0" smtClean="0"/>
              <a:t>« </a:t>
            </a:r>
            <a:r>
              <a:rPr lang="fr-FR" sz="1400" dirty="0" err="1" smtClean="0"/>
              <a:t>shell</a:t>
            </a:r>
            <a:r>
              <a:rPr lang="fr-FR" sz="1400" dirty="0" smtClean="0"/>
              <a:t> » </a:t>
            </a:r>
            <a:r>
              <a:rPr lang="fr-FR" sz="1400" dirty="0"/>
              <a:t>va chercher les commandes</a:t>
            </a:r>
            <a:r>
              <a:rPr lang="fr-FR" sz="1400" dirty="0" smtClean="0"/>
              <a:t>.</a:t>
            </a:r>
            <a:endParaRPr lang="fr-FR" sz="1400" dirty="0"/>
          </a:p>
          <a:p>
            <a:pPr marL="0" indent="0" algn="just">
              <a:buNone/>
            </a:pPr>
            <a:r>
              <a:rPr lang="fr-FR" sz="1400" b="1" u="sng" dirty="0" smtClean="0">
                <a:solidFill>
                  <a:srgbClr val="FF0000"/>
                </a:solidFill>
              </a:rPr>
              <a:t>En Script</a:t>
            </a:r>
          </a:p>
          <a:p>
            <a:r>
              <a:rPr lang="fr-FR" sz="1400" dirty="0"/>
              <a:t>$0	Le nom de la commande (i.e. : du script)	</a:t>
            </a:r>
          </a:p>
          <a:p>
            <a:r>
              <a:rPr lang="fr-FR" sz="1400" dirty="0"/>
              <a:t>$</a:t>
            </a:r>
            <a:r>
              <a:rPr lang="fr-FR" sz="1400" dirty="0" smtClean="0"/>
              <a:t>1	Le premier</a:t>
            </a:r>
            <a:r>
              <a:rPr lang="fr-FR" sz="1400" dirty="0"/>
              <a:t> </a:t>
            </a:r>
            <a:r>
              <a:rPr lang="fr-FR" sz="1400" dirty="0" smtClean="0"/>
              <a:t>argument </a:t>
            </a:r>
            <a:r>
              <a:rPr lang="fr-FR" sz="1400" dirty="0"/>
              <a:t>passés au script.</a:t>
            </a:r>
          </a:p>
          <a:p>
            <a:r>
              <a:rPr lang="fr-FR" sz="1400" dirty="0" smtClean="0"/>
              <a:t>$2</a:t>
            </a:r>
            <a:r>
              <a:rPr lang="fr-FR" sz="1400" dirty="0"/>
              <a:t>	Le </a:t>
            </a:r>
            <a:r>
              <a:rPr lang="fr-FR" sz="1400" dirty="0" smtClean="0"/>
              <a:t>deuxième argument </a:t>
            </a:r>
            <a:r>
              <a:rPr lang="fr-FR" sz="1400" dirty="0"/>
              <a:t>passés au script.</a:t>
            </a:r>
          </a:p>
          <a:p>
            <a:r>
              <a:rPr lang="fr-FR" sz="1400" dirty="0" smtClean="0"/>
              <a:t>etc</a:t>
            </a:r>
            <a:r>
              <a:rPr lang="fr-FR" sz="1400" dirty="0"/>
              <a:t>.	</a:t>
            </a:r>
            <a:r>
              <a:rPr lang="fr-FR" sz="1400" dirty="0" smtClean="0"/>
              <a:t>Les « n » arguments </a:t>
            </a:r>
            <a:r>
              <a:rPr lang="fr-FR" sz="1400" dirty="0"/>
              <a:t>passés au script.	</a:t>
            </a:r>
          </a:p>
          <a:p>
            <a:r>
              <a:rPr lang="fr-FR" sz="1400" dirty="0"/>
              <a:t>$*	La liste de tous les arguments passés au script.	</a:t>
            </a:r>
          </a:p>
          <a:p>
            <a:r>
              <a:rPr lang="fr-FR" sz="1400" dirty="0"/>
              <a:t>$#	Le nombre d'arguments passés au script.	</a:t>
            </a:r>
          </a:p>
          <a:p>
            <a:r>
              <a:rPr lang="fr-FR" sz="1400" dirty="0"/>
              <a:t>$?	Le code de retour de la dernière commande lancée.	</a:t>
            </a:r>
          </a:p>
          <a:p>
            <a:r>
              <a:rPr lang="fr-FR" sz="1400" dirty="0"/>
              <a:t>$!	Le numéro de </a:t>
            </a:r>
            <a:r>
              <a:rPr lang="fr-FR" sz="1400" dirty="0" smtClean="0"/>
              <a:t>processus </a:t>
            </a:r>
            <a:r>
              <a:rPr lang="fr-FR" sz="1400" dirty="0"/>
              <a:t>de la dernière commande lancée en tâche de fond.	</a:t>
            </a:r>
          </a:p>
          <a:p>
            <a:r>
              <a:rPr lang="fr-FR" sz="1400" dirty="0"/>
              <a:t>$$	Le numéro de </a:t>
            </a:r>
            <a:r>
              <a:rPr lang="fr-FR" sz="1400" dirty="0" smtClean="0"/>
              <a:t>processus </a:t>
            </a:r>
            <a:r>
              <a:rPr lang="fr-FR" sz="1400" dirty="0"/>
              <a:t>du </a:t>
            </a:r>
            <a:r>
              <a:rPr lang="fr-FR" sz="1400" dirty="0" smtClean="0"/>
              <a:t>« </a:t>
            </a:r>
            <a:r>
              <a:rPr lang="fr-FR" sz="1400" dirty="0" err="1" smtClean="0"/>
              <a:t>shell</a:t>
            </a:r>
            <a:r>
              <a:rPr lang="fr-FR" sz="1400" dirty="0" smtClean="0"/>
              <a:t> » </a:t>
            </a:r>
            <a:r>
              <a:rPr lang="fr-FR" sz="1400" dirty="0"/>
              <a:t>lui-même</a:t>
            </a:r>
            <a:r>
              <a:rPr lang="fr-FR" sz="1400" dirty="0" smtClean="0"/>
              <a:t>.</a:t>
            </a:r>
            <a:endParaRPr lang="en-US" sz="1400" dirty="0"/>
          </a:p>
        </p:txBody>
      </p:sp>
    </p:spTree>
    <p:extLst>
      <p:ext uri="{BB962C8B-B14F-4D97-AF65-F5344CB8AC3E}">
        <p14:creationId xmlns:p14="http://schemas.microsoft.com/office/powerpoint/2010/main" val="419106986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nchor="ctr" anchorCtr="1">
            <a:spAutoFit/>
          </a:bodyPr>
          <a:lstStyle/>
          <a:p>
            <a:r>
              <a:rPr lang="fr-FR" sz="4000" dirty="0" smtClean="0"/>
              <a:t>Un Exemple</a:t>
            </a:r>
            <a:endParaRPr lang="fr-FR" sz="4000" dirty="0"/>
          </a:p>
        </p:txBody>
      </p:sp>
      <p:sp>
        <p:nvSpPr>
          <p:cNvPr id="3" name="Content Placeholder 2"/>
          <p:cNvSpPr>
            <a:spLocks noGrp="1"/>
          </p:cNvSpPr>
          <p:nvPr>
            <p:ph idx="1"/>
          </p:nvPr>
        </p:nvSpPr>
        <p:spPr>
          <a:xfrm>
            <a:off x="71273" y="1341010"/>
            <a:ext cx="9019272" cy="4525963"/>
          </a:xfrm>
        </p:spPr>
        <p:txBody>
          <a:bodyPr>
            <a:normAutofit/>
          </a:bodyPr>
          <a:lstStyle/>
          <a:p>
            <a:r>
              <a:rPr lang="en-US" sz="1400" dirty="0" smtClean="0"/>
              <a:t>for </a:t>
            </a:r>
            <a:r>
              <a:rPr lang="en-US" sz="1400" dirty="0"/>
              <a:t>file in *;do if [ -f "$file" ];then echo "$file" | `</a:t>
            </a:r>
            <a:r>
              <a:rPr lang="en-US" sz="1400" dirty="0" err="1"/>
              <a:t>sed</a:t>
            </a:r>
            <a:r>
              <a:rPr lang="en-US" sz="1400" dirty="0"/>
              <a:t> "s/ / /g" &gt;</a:t>
            </a:r>
            <a:r>
              <a:rPr lang="en-US" sz="1400" dirty="0" err="1"/>
              <a:t>new`;value</a:t>
            </a:r>
            <a:r>
              <a:rPr lang="en-US" sz="1400" dirty="0"/>
              <a:t>=`cat </a:t>
            </a:r>
            <a:r>
              <a:rPr lang="en-US" sz="1400" dirty="0" err="1"/>
              <a:t>new`;echo</a:t>
            </a:r>
            <a:r>
              <a:rPr lang="en-US" sz="1400" dirty="0"/>
              <a:t> "$value";</a:t>
            </a:r>
            <a:r>
              <a:rPr lang="en-US" sz="1400" dirty="0" err="1"/>
              <a:t>fi;done</a:t>
            </a:r>
            <a:endParaRPr lang="en-US" sz="1400" dirty="0"/>
          </a:p>
          <a:p>
            <a:r>
              <a:rPr lang="en-US" sz="1400" dirty="0" smtClean="0"/>
              <a:t>for file in *;do if [ -f "$file" ];then echo "$file" | `</a:t>
            </a:r>
            <a:r>
              <a:rPr lang="en-US" sz="1400" dirty="0" err="1" smtClean="0"/>
              <a:t>sed</a:t>
            </a:r>
            <a:r>
              <a:rPr lang="en-US" sz="1400" dirty="0" smtClean="0"/>
              <a:t> "s/ /_/g" &gt;</a:t>
            </a:r>
            <a:r>
              <a:rPr lang="en-US" sz="1400" dirty="0" err="1" smtClean="0"/>
              <a:t>new`;value</a:t>
            </a:r>
            <a:r>
              <a:rPr lang="en-US" sz="1400" dirty="0" smtClean="0"/>
              <a:t>=`cat </a:t>
            </a:r>
            <a:r>
              <a:rPr lang="en-US" sz="1400" dirty="0" err="1" smtClean="0"/>
              <a:t>new`;echo</a:t>
            </a:r>
            <a:r>
              <a:rPr lang="en-US" sz="1400" dirty="0" smtClean="0"/>
              <a:t> "$value";</a:t>
            </a:r>
            <a:r>
              <a:rPr lang="en-US" sz="1400" dirty="0" err="1" smtClean="0"/>
              <a:t>fi;done</a:t>
            </a:r>
            <a:endParaRPr lang="en-US" sz="1400" dirty="0" smtClean="0"/>
          </a:p>
          <a:p>
            <a:r>
              <a:rPr lang="en-US" sz="1400" dirty="0" smtClean="0"/>
              <a:t>for </a:t>
            </a:r>
            <a:r>
              <a:rPr lang="en-US" sz="1400" dirty="0"/>
              <a:t>file in *;do if [ -f "$file" ];then mv "$file" 01-"$file";</a:t>
            </a:r>
            <a:r>
              <a:rPr lang="en-US" sz="1400" dirty="0" err="1"/>
              <a:t>fi;done</a:t>
            </a:r>
            <a:endParaRPr lang="en-US" sz="1400" dirty="0"/>
          </a:p>
          <a:p>
            <a:r>
              <a:rPr lang="en-US" sz="1400" dirty="0"/>
              <a:t>for file in *;do if [ -f "$file" ];then echo "$file" | `</a:t>
            </a:r>
            <a:r>
              <a:rPr lang="en-US" sz="1400" dirty="0" err="1"/>
              <a:t>sed</a:t>
            </a:r>
            <a:r>
              <a:rPr lang="en-US" sz="1400" dirty="0"/>
              <a:t> "s/ - / /1" &gt;</a:t>
            </a:r>
            <a:r>
              <a:rPr lang="en-US" sz="1400" dirty="0" err="1"/>
              <a:t>new`;value</a:t>
            </a:r>
            <a:r>
              <a:rPr lang="en-US" sz="1400" dirty="0"/>
              <a:t>=`cat </a:t>
            </a:r>
            <a:r>
              <a:rPr lang="en-US" sz="1400" dirty="0" err="1"/>
              <a:t>new`;mv</a:t>
            </a:r>
            <a:r>
              <a:rPr lang="en-US" sz="1400" dirty="0"/>
              <a:t> "$file" 04-"$value";</a:t>
            </a:r>
            <a:r>
              <a:rPr lang="en-US" sz="1400" dirty="0" err="1"/>
              <a:t>fi;</a:t>
            </a:r>
            <a:r>
              <a:rPr lang="en-US" sz="1400" dirty="0" err="1" smtClean="0"/>
              <a:t>done</a:t>
            </a:r>
            <a:endParaRPr lang="en-US" sz="1400" dirty="0" smtClean="0"/>
          </a:p>
          <a:p>
            <a:endParaRPr lang="en-US" sz="1400" dirty="0"/>
          </a:p>
        </p:txBody>
      </p:sp>
    </p:spTree>
    <p:extLst>
      <p:ext uri="{BB962C8B-B14F-4D97-AF65-F5344CB8AC3E}">
        <p14:creationId xmlns:p14="http://schemas.microsoft.com/office/powerpoint/2010/main" val="239560648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nchor="ctr" anchorCtr="1">
            <a:spAutoFit/>
          </a:bodyPr>
          <a:lstStyle/>
          <a:p>
            <a:r>
              <a:rPr lang="fr-FR" sz="4000" dirty="0" smtClean="0"/>
              <a:t>Les droits - Principe</a:t>
            </a:r>
            <a:endParaRPr lang="fr-FR" sz="4000" dirty="0"/>
          </a:p>
        </p:txBody>
      </p:sp>
      <p:sp>
        <p:nvSpPr>
          <p:cNvPr id="5" name="Oval 4"/>
          <p:cNvSpPr/>
          <p:nvPr/>
        </p:nvSpPr>
        <p:spPr>
          <a:xfrm>
            <a:off x="2378737" y="5946720"/>
            <a:ext cx="3898238" cy="519351"/>
          </a:xfrm>
          <a:prstGeom prst="ellipse">
            <a:avLst/>
          </a:prstGeom>
          <a:solidFill>
            <a:schemeClr val="accent4">
              <a:lumMod val="50000"/>
            </a:schemeClr>
          </a:solidFill>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lIns="0" tIns="0" rIns="0" bIns="0" rtlCol="0" anchor="ctr" anchorCtr="1">
            <a:spAutoFit/>
          </a:bodyPr>
          <a:lstStyle/>
          <a:p>
            <a:pPr algn="ctr"/>
            <a:r>
              <a:rPr lang="fr-FR" sz="1200" dirty="0" smtClean="0"/>
              <a:t>OBJETS</a:t>
            </a:r>
          </a:p>
          <a:p>
            <a:pPr algn="ctr"/>
            <a:r>
              <a:rPr lang="fr-FR" sz="1200" dirty="0" smtClean="0"/>
              <a:t>« System Wide »</a:t>
            </a:r>
            <a:endParaRPr lang="fr-FR" sz="1200" dirty="0"/>
          </a:p>
        </p:txBody>
      </p:sp>
      <p:sp>
        <p:nvSpPr>
          <p:cNvPr id="6" name="Oval 5"/>
          <p:cNvSpPr/>
          <p:nvPr/>
        </p:nvSpPr>
        <p:spPr>
          <a:xfrm>
            <a:off x="2523318" y="5516340"/>
            <a:ext cx="648000" cy="259675"/>
          </a:xfrm>
          <a:prstGeom prst="ellipse">
            <a:avLst/>
          </a:prstGeom>
          <a:solidFill>
            <a:schemeClr val="accent1">
              <a:lumMod val="75000"/>
            </a:schemeClr>
          </a:solidFill>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lIns="0" tIns="0" rIns="0" bIns="0" rtlCol="0" anchor="ctr" anchorCtr="1">
            <a:spAutoFit/>
          </a:bodyPr>
          <a:lstStyle/>
          <a:p>
            <a:pPr algn="ctr"/>
            <a:r>
              <a:rPr lang="fr-FR" sz="1200" dirty="0" smtClean="0"/>
              <a:t>Group</a:t>
            </a:r>
            <a:r>
              <a:rPr lang="fr-FR" sz="1200" baseline="-25000" dirty="0" smtClean="0"/>
              <a:t>1</a:t>
            </a:r>
            <a:endParaRPr lang="fr-FR" sz="1200" baseline="-25000" dirty="0"/>
          </a:p>
        </p:txBody>
      </p:sp>
      <p:sp>
        <p:nvSpPr>
          <p:cNvPr id="7" name="Oval 6"/>
          <p:cNvSpPr/>
          <p:nvPr/>
        </p:nvSpPr>
        <p:spPr>
          <a:xfrm>
            <a:off x="2509854" y="3985713"/>
            <a:ext cx="504000" cy="259675"/>
          </a:xfrm>
          <a:prstGeom prst="ellipse">
            <a:avLst/>
          </a:prstGeom>
          <a:solidFill>
            <a:schemeClr val="bg1">
              <a:lumMod val="50000"/>
            </a:schemeClr>
          </a:solidFill>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lIns="0" tIns="0" rIns="0" bIns="0" rtlCol="0" anchor="ctr" anchorCtr="1">
            <a:spAutoFit/>
          </a:bodyPr>
          <a:lstStyle/>
          <a:p>
            <a:pPr algn="ctr"/>
            <a:r>
              <a:rPr lang="fr-FR" sz="1200" dirty="0" smtClean="0"/>
              <a:t>User</a:t>
            </a:r>
            <a:r>
              <a:rPr lang="fr-FR" sz="1200" baseline="-25000" dirty="0" smtClean="0"/>
              <a:t>1</a:t>
            </a:r>
            <a:endParaRPr lang="fr-FR" sz="1200" baseline="-25000" dirty="0"/>
          </a:p>
        </p:txBody>
      </p:sp>
      <p:sp>
        <p:nvSpPr>
          <p:cNvPr id="8" name="Oval 7"/>
          <p:cNvSpPr/>
          <p:nvPr/>
        </p:nvSpPr>
        <p:spPr>
          <a:xfrm>
            <a:off x="3400872" y="5085959"/>
            <a:ext cx="648000" cy="259675"/>
          </a:xfrm>
          <a:prstGeom prst="ellipse">
            <a:avLst/>
          </a:prstGeom>
          <a:solidFill>
            <a:schemeClr val="accent1">
              <a:lumMod val="75000"/>
            </a:schemeClr>
          </a:solidFill>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lIns="0" tIns="0" rIns="0" bIns="0" rtlCol="0" anchor="ctr" anchorCtr="1">
            <a:spAutoFit/>
          </a:bodyPr>
          <a:lstStyle/>
          <a:p>
            <a:pPr algn="ctr"/>
            <a:r>
              <a:rPr lang="fr-FR" sz="1200" dirty="0" smtClean="0"/>
              <a:t>Group</a:t>
            </a:r>
            <a:r>
              <a:rPr lang="fr-FR" sz="1200" baseline="-25000" dirty="0" smtClean="0"/>
              <a:t>2</a:t>
            </a:r>
            <a:endParaRPr lang="fr-FR" sz="1200" baseline="-25000" dirty="0"/>
          </a:p>
        </p:txBody>
      </p:sp>
      <p:sp>
        <p:nvSpPr>
          <p:cNvPr id="9" name="Oval 8"/>
          <p:cNvSpPr/>
          <p:nvPr/>
        </p:nvSpPr>
        <p:spPr>
          <a:xfrm>
            <a:off x="4248000" y="5492478"/>
            <a:ext cx="648000" cy="259675"/>
          </a:xfrm>
          <a:prstGeom prst="ellipse">
            <a:avLst/>
          </a:prstGeom>
          <a:solidFill>
            <a:schemeClr val="accent1">
              <a:lumMod val="75000"/>
            </a:schemeClr>
          </a:solidFill>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lIns="0" tIns="0" rIns="0" bIns="0" rtlCol="0" anchor="ctr" anchorCtr="1">
            <a:spAutoFit/>
          </a:bodyPr>
          <a:lstStyle/>
          <a:p>
            <a:pPr algn="ctr"/>
            <a:r>
              <a:rPr lang="fr-FR" sz="1200" dirty="0" err="1" smtClean="0"/>
              <a:t>Group</a:t>
            </a:r>
            <a:r>
              <a:rPr lang="fr-FR" sz="1200" baseline="-25000" dirty="0" err="1" smtClean="0"/>
              <a:t>j</a:t>
            </a:r>
            <a:endParaRPr lang="fr-FR" sz="1200" baseline="-25000" dirty="0"/>
          </a:p>
        </p:txBody>
      </p:sp>
      <p:sp>
        <p:nvSpPr>
          <p:cNvPr id="10" name="Oval 9"/>
          <p:cNvSpPr/>
          <p:nvPr/>
        </p:nvSpPr>
        <p:spPr>
          <a:xfrm>
            <a:off x="5091111" y="5038235"/>
            <a:ext cx="648000" cy="259675"/>
          </a:xfrm>
          <a:prstGeom prst="ellipse">
            <a:avLst/>
          </a:prstGeom>
          <a:solidFill>
            <a:schemeClr val="accent1">
              <a:lumMod val="75000"/>
            </a:schemeClr>
          </a:solidFill>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lIns="0" tIns="0" rIns="0" bIns="0" rtlCol="0" anchor="ctr" anchorCtr="1">
            <a:spAutoFit/>
          </a:bodyPr>
          <a:lstStyle/>
          <a:p>
            <a:pPr algn="ctr"/>
            <a:r>
              <a:rPr lang="fr-FR" sz="1200" dirty="0" err="1" smtClean="0"/>
              <a:t>Group</a:t>
            </a:r>
            <a:r>
              <a:rPr lang="fr-FR" sz="1200" baseline="-25000" dirty="0" err="1" smtClean="0"/>
              <a:t>i</a:t>
            </a:r>
            <a:endParaRPr lang="fr-FR" sz="1200" baseline="-25000" dirty="0"/>
          </a:p>
        </p:txBody>
      </p:sp>
      <p:sp>
        <p:nvSpPr>
          <p:cNvPr id="11" name="Oval 10"/>
          <p:cNvSpPr/>
          <p:nvPr/>
        </p:nvSpPr>
        <p:spPr>
          <a:xfrm>
            <a:off x="3538890" y="3991874"/>
            <a:ext cx="504000" cy="259675"/>
          </a:xfrm>
          <a:prstGeom prst="ellipse">
            <a:avLst/>
          </a:prstGeom>
          <a:solidFill>
            <a:schemeClr val="bg1">
              <a:lumMod val="50000"/>
            </a:schemeClr>
          </a:solidFill>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lIns="0" tIns="0" rIns="0" bIns="0" rtlCol="0" anchor="ctr" anchorCtr="1">
            <a:spAutoFit/>
          </a:bodyPr>
          <a:lstStyle/>
          <a:p>
            <a:pPr algn="ctr"/>
            <a:r>
              <a:rPr lang="fr-FR" sz="1200" dirty="0" smtClean="0"/>
              <a:t>User</a:t>
            </a:r>
            <a:r>
              <a:rPr lang="fr-FR" sz="1200" baseline="-25000" dirty="0" smtClean="0"/>
              <a:t>2</a:t>
            </a:r>
            <a:endParaRPr lang="fr-FR" sz="1200" baseline="-25000" dirty="0"/>
          </a:p>
        </p:txBody>
      </p:sp>
      <p:sp>
        <p:nvSpPr>
          <p:cNvPr id="12" name="Oval 11"/>
          <p:cNvSpPr/>
          <p:nvPr/>
        </p:nvSpPr>
        <p:spPr>
          <a:xfrm>
            <a:off x="4248000" y="4318856"/>
            <a:ext cx="504000" cy="259675"/>
          </a:xfrm>
          <a:prstGeom prst="ellipse">
            <a:avLst/>
          </a:prstGeom>
          <a:solidFill>
            <a:schemeClr val="bg1">
              <a:lumMod val="50000"/>
            </a:schemeClr>
          </a:solidFill>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lIns="0" tIns="0" rIns="0" bIns="0" rtlCol="0" anchor="ctr" anchorCtr="1">
            <a:spAutoFit/>
          </a:bodyPr>
          <a:lstStyle/>
          <a:p>
            <a:pPr algn="ctr"/>
            <a:r>
              <a:rPr lang="fr-FR" sz="1200" dirty="0" err="1" smtClean="0"/>
              <a:t>User</a:t>
            </a:r>
            <a:r>
              <a:rPr lang="fr-FR" sz="1200" baseline="-25000" dirty="0" err="1" smtClean="0"/>
              <a:t>n</a:t>
            </a:r>
            <a:endParaRPr lang="fr-FR" sz="1200" baseline="-25000" dirty="0"/>
          </a:p>
        </p:txBody>
      </p:sp>
      <p:sp>
        <p:nvSpPr>
          <p:cNvPr id="13" name="Oval 12"/>
          <p:cNvSpPr/>
          <p:nvPr/>
        </p:nvSpPr>
        <p:spPr>
          <a:xfrm>
            <a:off x="4752000" y="4571230"/>
            <a:ext cx="504000" cy="259675"/>
          </a:xfrm>
          <a:prstGeom prst="ellipse">
            <a:avLst/>
          </a:prstGeom>
          <a:solidFill>
            <a:schemeClr val="bg1">
              <a:lumMod val="50000"/>
            </a:schemeClr>
          </a:solidFill>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lIns="0" tIns="0" rIns="0" bIns="0" rtlCol="0" anchor="ctr" anchorCtr="1">
            <a:spAutoFit/>
          </a:bodyPr>
          <a:lstStyle/>
          <a:p>
            <a:pPr algn="ctr"/>
            <a:r>
              <a:rPr lang="fr-FR" sz="1200" dirty="0" err="1" smtClean="0"/>
              <a:t>User</a:t>
            </a:r>
            <a:r>
              <a:rPr lang="fr-FR" sz="1200" baseline="-25000" dirty="0" err="1" smtClean="0"/>
              <a:t>l</a:t>
            </a:r>
            <a:endParaRPr lang="fr-FR" sz="1200" baseline="-25000" dirty="0"/>
          </a:p>
        </p:txBody>
      </p:sp>
      <p:cxnSp>
        <p:nvCxnSpPr>
          <p:cNvPr id="15" name="Straight Arrow Connector 14"/>
          <p:cNvCxnSpPr>
            <a:stCxn id="7" idx="4"/>
            <a:endCxn id="6" idx="0"/>
          </p:cNvCxnSpPr>
          <p:nvPr/>
        </p:nvCxnSpPr>
        <p:spPr>
          <a:xfrm>
            <a:off x="2761854" y="4245388"/>
            <a:ext cx="85464" cy="1270952"/>
          </a:xfrm>
          <a:prstGeom prst="straightConnector1">
            <a:avLst/>
          </a:prstGeom>
          <a:ln w="3175" cmpd="sng">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7" idx="4"/>
            <a:endCxn id="10" idx="2"/>
          </p:cNvCxnSpPr>
          <p:nvPr/>
        </p:nvCxnSpPr>
        <p:spPr>
          <a:xfrm>
            <a:off x="2761854" y="4245388"/>
            <a:ext cx="2329257" cy="922685"/>
          </a:xfrm>
          <a:prstGeom prst="straightConnector1">
            <a:avLst/>
          </a:prstGeom>
          <a:ln w="3175" cmpd="sng">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360002" y="900000"/>
            <a:ext cx="8388000" cy="2215991"/>
          </a:xfrm>
          <a:prstGeom prst="rect">
            <a:avLst/>
          </a:prstGeom>
          <a:noFill/>
        </p:spPr>
        <p:txBody>
          <a:bodyPr wrap="square" lIns="0" tIns="0" rIns="0" bIns="0" rtlCol="0" anchor="ctr" anchorCtr="0">
            <a:spAutoFit/>
          </a:bodyPr>
          <a:lstStyle/>
          <a:p>
            <a:pPr marL="171450" indent="-171450" algn="just">
              <a:buFont typeface="Arial"/>
              <a:buChar char="•"/>
            </a:pPr>
            <a:r>
              <a:rPr lang="fr-FR" sz="1200" dirty="0" smtClean="0"/>
              <a:t>Tout « </a:t>
            </a:r>
            <a:r>
              <a:rPr lang="fr-FR" sz="1200" b="1" i="1" dirty="0" smtClean="0"/>
              <a:t>objet</a:t>
            </a:r>
            <a:r>
              <a:rPr lang="fr-FR" sz="1200" dirty="0" smtClean="0"/>
              <a:t> » interagissant avec le système est « </a:t>
            </a:r>
            <a:r>
              <a:rPr lang="fr-FR" sz="1200" b="1" i="1" dirty="0" smtClean="0"/>
              <a:t>identifié</a:t>
            </a:r>
            <a:r>
              <a:rPr lang="fr-FR" sz="1200" dirty="0" smtClean="0"/>
              <a:t> / </a:t>
            </a:r>
            <a:r>
              <a:rPr lang="fr-FR" sz="1200" b="1" i="1" dirty="0" smtClean="0"/>
              <a:t>authentifié</a:t>
            </a:r>
            <a:r>
              <a:rPr lang="fr-FR" sz="1200" dirty="0" smtClean="0"/>
              <a:t> »</a:t>
            </a:r>
          </a:p>
          <a:p>
            <a:pPr marL="628650" lvl="1" indent="-171450" algn="just">
              <a:buFont typeface="Wingdings" charset="2"/>
              <a:buChar char="ü"/>
            </a:pPr>
            <a:r>
              <a:rPr lang="fr-FR" sz="1200" dirty="0" smtClean="0"/>
              <a:t>Identification / Authentification par un nom unique – nom et mot de passe de l’utilisateur (voir </a:t>
            </a:r>
            <a:r>
              <a:rPr lang="fr-FR" sz="1200" i="1" dirty="0" smtClean="0">
                <a:solidFill>
                  <a:srgbClr val="FF0000"/>
                </a:solidFill>
              </a:rPr>
              <a:t>/</a:t>
            </a:r>
            <a:r>
              <a:rPr lang="fr-FR" sz="1200" i="1" dirty="0" err="1" smtClean="0">
                <a:solidFill>
                  <a:srgbClr val="FF0000"/>
                </a:solidFill>
              </a:rPr>
              <a:t>etc</a:t>
            </a:r>
            <a:r>
              <a:rPr lang="fr-FR" sz="1200" i="1" dirty="0" smtClean="0">
                <a:solidFill>
                  <a:srgbClr val="FF0000"/>
                </a:solidFill>
              </a:rPr>
              <a:t>/</a:t>
            </a:r>
            <a:r>
              <a:rPr lang="fr-FR" sz="1200" i="1" dirty="0" err="1" smtClean="0">
                <a:solidFill>
                  <a:srgbClr val="FF0000"/>
                </a:solidFill>
              </a:rPr>
              <a:t>passwd</a:t>
            </a:r>
            <a:r>
              <a:rPr lang="fr-FR" sz="1200" dirty="0" smtClean="0"/>
              <a:t> et </a:t>
            </a:r>
            <a:r>
              <a:rPr lang="fr-FR" sz="1200" i="1" dirty="0" smtClean="0">
                <a:solidFill>
                  <a:srgbClr val="FF0000"/>
                </a:solidFill>
              </a:rPr>
              <a:t>/</a:t>
            </a:r>
            <a:r>
              <a:rPr lang="fr-FR" sz="1200" i="1" dirty="0" err="1" smtClean="0">
                <a:solidFill>
                  <a:srgbClr val="FF0000"/>
                </a:solidFill>
              </a:rPr>
              <a:t>etc</a:t>
            </a:r>
            <a:r>
              <a:rPr lang="fr-FR" sz="1200" i="1" dirty="0" smtClean="0">
                <a:solidFill>
                  <a:srgbClr val="FF0000"/>
                </a:solidFill>
              </a:rPr>
              <a:t>/</a:t>
            </a:r>
            <a:r>
              <a:rPr lang="fr-FR" sz="1200" i="1" dirty="0" err="1" smtClean="0">
                <a:solidFill>
                  <a:srgbClr val="FF0000"/>
                </a:solidFill>
              </a:rPr>
              <a:t>shadow</a:t>
            </a:r>
            <a:r>
              <a:rPr lang="fr-FR" sz="1200" dirty="0" smtClean="0"/>
              <a:t>)</a:t>
            </a:r>
          </a:p>
          <a:p>
            <a:pPr marL="628650" lvl="1" indent="-171450" algn="just">
              <a:buFont typeface="Wingdings" charset="2"/>
              <a:buChar char="ü"/>
            </a:pPr>
            <a:r>
              <a:rPr lang="fr-FR" sz="1200" dirty="0" smtClean="0"/>
              <a:t>Après Identification / Authentification un numéro unique – UID (</a:t>
            </a:r>
            <a:r>
              <a:rPr lang="fr-FR" sz="1200" b="1" dirty="0" smtClean="0"/>
              <a:t>U</a:t>
            </a:r>
            <a:r>
              <a:rPr lang="fr-FR" sz="1200" dirty="0" smtClean="0"/>
              <a:t>ser </a:t>
            </a:r>
            <a:r>
              <a:rPr lang="fr-FR" sz="1200" b="1" dirty="0" err="1" smtClean="0"/>
              <a:t>ID</a:t>
            </a:r>
            <a:r>
              <a:rPr lang="fr-FR" sz="1200" dirty="0" err="1" smtClean="0"/>
              <a:t>entification</a:t>
            </a:r>
            <a:r>
              <a:rPr lang="fr-FR" sz="1200" dirty="0" smtClean="0"/>
              <a:t> </a:t>
            </a:r>
            <a:r>
              <a:rPr lang="fr-FR" sz="1200" dirty="0" err="1" smtClean="0"/>
              <a:t>number</a:t>
            </a:r>
            <a:r>
              <a:rPr lang="fr-FR" sz="1200" dirty="0" smtClean="0"/>
              <a:t>) – est attribué (celui contenu dans </a:t>
            </a:r>
            <a:r>
              <a:rPr lang="fr-FR" sz="1200" i="1" dirty="0" smtClean="0"/>
              <a:t>/</a:t>
            </a:r>
            <a:r>
              <a:rPr lang="fr-FR" sz="1200" i="1" dirty="0" err="1" smtClean="0"/>
              <a:t>etc</a:t>
            </a:r>
            <a:r>
              <a:rPr lang="fr-FR" sz="1200" i="1" dirty="0" smtClean="0"/>
              <a:t>/</a:t>
            </a:r>
            <a:r>
              <a:rPr lang="fr-FR" sz="1200" i="1" dirty="0" err="1" smtClean="0"/>
              <a:t>passwd</a:t>
            </a:r>
            <a:r>
              <a:rPr lang="fr-FR" sz="1200" dirty="0" smtClean="0"/>
              <a:t>)</a:t>
            </a:r>
          </a:p>
          <a:p>
            <a:pPr marL="171450" indent="-171450" algn="just">
              <a:buFont typeface="Arial"/>
              <a:buChar char="•"/>
            </a:pPr>
            <a:r>
              <a:rPr lang="fr-FR" sz="1200" dirty="0" smtClean="0"/>
              <a:t>Les « objets » n’ont pas tous les mêmes droits – raison de </a:t>
            </a:r>
            <a:r>
              <a:rPr lang="fr-FR" sz="1200" i="1" dirty="0" smtClean="0">
                <a:solidFill>
                  <a:srgbClr val="FF0000"/>
                </a:solidFill>
              </a:rPr>
              <a:t>sécurité</a:t>
            </a:r>
            <a:endParaRPr lang="fr-FR" sz="1200" dirty="0" smtClean="0"/>
          </a:p>
          <a:p>
            <a:pPr marL="171450" indent="-171450" algn="just">
              <a:buFont typeface="Arial"/>
              <a:buChar char="•"/>
            </a:pPr>
            <a:r>
              <a:rPr lang="fr-FR" sz="1200" dirty="0" smtClean="0"/>
              <a:t>Les « objets » n’ont pas tous la possibilité de identification / authentification – cas de « </a:t>
            </a:r>
            <a:r>
              <a:rPr lang="fr-FR" sz="1200" b="1" i="1" dirty="0" smtClean="0">
                <a:solidFill>
                  <a:srgbClr val="FF0000"/>
                </a:solidFill>
              </a:rPr>
              <a:t>daemons</a:t>
            </a:r>
            <a:r>
              <a:rPr lang="fr-FR" sz="1200" dirty="0" smtClean="0"/>
              <a:t> » (processus de Calcul / Traitement en arrière-plan et donc pas de </a:t>
            </a:r>
            <a:r>
              <a:rPr lang="fr-FR" sz="1200" i="1" dirty="0" smtClean="0">
                <a:solidFill>
                  <a:srgbClr val="FF0000"/>
                </a:solidFill>
              </a:rPr>
              <a:t>session de contrôle</a:t>
            </a:r>
            <a:r>
              <a:rPr lang="fr-FR" sz="1200" dirty="0" smtClean="0"/>
              <a:t>)</a:t>
            </a:r>
          </a:p>
          <a:p>
            <a:pPr marL="171450" indent="-171450" algn="just">
              <a:buFont typeface="Arial"/>
              <a:buChar char="•"/>
            </a:pPr>
            <a:r>
              <a:rPr lang="fr-FR" sz="1200" dirty="0" smtClean="0"/>
              <a:t>Les « objets » peuvent être rassembler en </a:t>
            </a:r>
            <a:r>
              <a:rPr lang="fr-FR" sz="1200" b="1" dirty="0" smtClean="0"/>
              <a:t>groupe</a:t>
            </a:r>
            <a:r>
              <a:rPr lang="fr-FR" sz="1200" dirty="0" smtClean="0"/>
              <a:t>. Un « objet » appartient au moins à un groupe et </a:t>
            </a:r>
            <a:r>
              <a:rPr lang="fr-FR" sz="1200" i="1" dirty="0" smtClean="0"/>
              <a:t>éventuellement à plusieurs</a:t>
            </a:r>
            <a:r>
              <a:rPr lang="fr-FR" sz="1200" dirty="0" smtClean="0"/>
              <a:t> (</a:t>
            </a:r>
            <a:r>
              <a:rPr lang="fr-FR" sz="1200" dirty="0"/>
              <a:t>voir </a:t>
            </a:r>
            <a:r>
              <a:rPr lang="fr-FR" sz="1200" i="1" dirty="0">
                <a:solidFill>
                  <a:srgbClr val="FF0000"/>
                </a:solidFill>
              </a:rPr>
              <a:t>/</a:t>
            </a:r>
            <a:r>
              <a:rPr lang="fr-FR" sz="1200" i="1" dirty="0" err="1">
                <a:solidFill>
                  <a:srgbClr val="FF0000"/>
                </a:solidFill>
              </a:rPr>
              <a:t>etc</a:t>
            </a:r>
            <a:r>
              <a:rPr lang="fr-FR" sz="1200" i="1" dirty="0">
                <a:solidFill>
                  <a:srgbClr val="FF0000"/>
                </a:solidFill>
              </a:rPr>
              <a:t>/group</a:t>
            </a:r>
            <a:r>
              <a:rPr lang="fr-FR" sz="1200" dirty="0" smtClean="0"/>
              <a:t>) et ceci afin d’attribuer des droits communs</a:t>
            </a:r>
          </a:p>
          <a:p>
            <a:pPr marL="171450" indent="-171450" algn="just">
              <a:buFont typeface="Arial"/>
              <a:buChar char="•"/>
            </a:pPr>
            <a:r>
              <a:rPr lang="fr-FR" sz="1200" dirty="0" smtClean="0"/>
              <a:t>Tout « objet » possède un </a:t>
            </a:r>
            <a:r>
              <a:rPr lang="fr-FR" sz="1200" b="1" dirty="0" smtClean="0"/>
              <a:t>propriétaire</a:t>
            </a:r>
            <a:r>
              <a:rPr lang="fr-FR" sz="1200" dirty="0" smtClean="0"/>
              <a:t> (propriétaire créateur)</a:t>
            </a:r>
          </a:p>
          <a:p>
            <a:pPr marL="171450" indent="-171450" algn="just">
              <a:buFont typeface="Arial"/>
              <a:buChar char="•"/>
            </a:pPr>
            <a:r>
              <a:rPr lang="fr-FR" sz="1200" dirty="0" smtClean="0"/>
              <a:t>Tout « système » a un utilisateur ayant TOUS LES DROITS (</a:t>
            </a:r>
            <a:r>
              <a:rPr lang="fr-FR" sz="1200" b="1" dirty="0" err="1" smtClean="0"/>
              <a:t>root</a:t>
            </a:r>
            <a:r>
              <a:rPr lang="fr-FR" sz="1200" dirty="0" smtClean="0"/>
              <a:t> pour les systèmes UNIX/LINUX/MAC OS X/</a:t>
            </a:r>
            <a:r>
              <a:rPr lang="is-IS" sz="1200" dirty="0" smtClean="0"/>
              <a:t>…, </a:t>
            </a:r>
            <a:r>
              <a:rPr lang="is-IS" sz="1200" b="1" dirty="0" smtClean="0"/>
              <a:t>administrator</a:t>
            </a:r>
            <a:r>
              <a:rPr lang="is-IS" sz="1200" dirty="0" smtClean="0"/>
              <a:t> pour MS Windows, etc.)</a:t>
            </a:r>
            <a:endParaRPr lang="fr-FR" sz="1200" dirty="0"/>
          </a:p>
        </p:txBody>
      </p:sp>
      <p:cxnSp>
        <p:nvCxnSpPr>
          <p:cNvPr id="17" name="Straight Arrow Connector 16"/>
          <p:cNvCxnSpPr>
            <a:stCxn id="11" idx="4"/>
            <a:endCxn id="8" idx="0"/>
          </p:cNvCxnSpPr>
          <p:nvPr/>
        </p:nvCxnSpPr>
        <p:spPr>
          <a:xfrm flipH="1">
            <a:off x="3724872" y="4251549"/>
            <a:ext cx="66018" cy="834410"/>
          </a:xfrm>
          <a:prstGeom prst="straightConnector1">
            <a:avLst/>
          </a:prstGeom>
          <a:ln w="3175" cmpd="sng">
            <a:solidFill>
              <a:schemeClr val="tx1"/>
            </a:solidFill>
            <a:prstDash val="dot"/>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4"/>
            <a:endCxn id="8" idx="0"/>
          </p:cNvCxnSpPr>
          <p:nvPr/>
        </p:nvCxnSpPr>
        <p:spPr>
          <a:xfrm flipH="1">
            <a:off x="3724872" y="4578531"/>
            <a:ext cx="775128" cy="507428"/>
          </a:xfrm>
          <a:prstGeom prst="straightConnector1">
            <a:avLst/>
          </a:prstGeom>
          <a:ln w="3175" cmpd="sng">
            <a:solidFill>
              <a:schemeClr val="tx1"/>
            </a:solidFill>
            <a:prstDash val="dot"/>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4"/>
          </p:cNvCxnSpPr>
          <p:nvPr/>
        </p:nvCxnSpPr>
        <p:spPr>
          <a:xfrm flipH="1">
            <a:off x="3724872" y="4830905"/>
            <a:ext cx="1279128" cy="266742"/>
          </a:xfrm>
          <a:prstGeom prst="straightConnector1">
            <a:avLst/>
          </a:prstGeom>
          <a:ln w="3175" cmpd="sng">
            <a:solidFill>
              <a:schemeClr val="tx1"/>
            </a:solidFill>
            <a:prstDash val="dot"/>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4"/>
            <a:endCxn id="9" idx="0"/>
          </p:cNvCxnSpPr>
          <p:nvPr/>
        </p:nvCxnSpPr>
        <p:spPr>
          <a:xfrm>
            <a:off x="4500000" y="4578531"/>
            <a:ext cx="72000" cy="913947"/>
          </a:xfrm>
          <a:prstGeom prst="straightConnector1">
            <a:avLst/>
          </a:prstGeom>
          <a:ln w="3175" cmpd="sng">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4"/>
            <a:endCxn id="9" idx="0"/>
          </p:cNvCxnSpPr>
          <p:nvPr/>
        </p:nvCxnSpPr>
        <p:spPr>
          <a:xfrm flipH="1">
            <a:off x="4572000" y="4830905"/>
            <a:ext cx="432000" cy="661573"/>
          </a:xfrm>
          <a:prstGeom prst="straightConnector1">
            <a:avLst/>
          </a:prstGeom>
          <a:ln w="3175" cmpd="sng">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7" idx="4"/>
          </p:cNvCxnSpPr>
          <p:nvPr/>
        </p:nvCxnSpPr>
        <p:spPr>
          <a:xfrm>
            <a:off x="2761854" y="4245388"/>
            <a:ext cx="963018" cy="1861966"/>
          </a:xfrm>
          <a:prstGeom prst="straightConnector1">
            <a:avLst/>
          </a:prstGeom>
          <a:ln w="3175" cmpd="sng">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1" idx="4"/>
            <a:endCxn id="5" idx="0"/>
          </p:cNvCxnSpPr>
          <p:nvPr/>
        </p:nvCxnSpPr>
        <p:spPr>
          <a:xfrm>
            <a:off x="3790890" y="4251549"/>
            <a:ext cx="536966" cy="1695171"/>
          </a:xfrm>
          <a:prstGeom prst="straightConnector1">
            <a:avLst/>
          </a:prstGeom>
          <a:ln w="3175" cmpd="sng">
            <a:solidFill>
              <a:schemeClr val="tx1"/>
            </a:solidFill>
            <a:prstDash val="dot"/>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3" idx="4"/>
          </p:cNvCxnSpPr>
          <p:nvPr/>
        </p:nvCxnSpPr>
        <p:spPr>
          <a:xfrm>
            <a:off x="5004000" y="4830905"/>
            <a:ext cx="159145" cy="1276449"/>
          </a:xfrm>
          <a:prstGeom prst="straightConnector1">
            <a:avLst/>
          </a:prstGeom>
          <a:ln w="3175" cmpd="sng">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6" idx="4"/>
          </p:cNvCxnSpPr>
          <p:nvPr/>
        </p:nvCxnSpPr>
        <p:spPr>
          <a:xfrm>
            <a:off x="2847318" y="5776015"/>
            <a:ext cx="877554" cy="331339"/>
          </a:xfrm>
          <a:prstGeom prst="straightConnector1">
            <a:avLst/>
          </a:prstGeom>
          <a:ln w="3175" cmpd="sng">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8" idx="4"/>
            <a:endCxn id="5" idx="0"/>
          </p:cNvCxnSpPr>
          <p:nvPr/>
        </p:nvCxnSpPr>
        <p:spPr>
          <a:xfrm>
            <a:off x="3724872" y="5345634"/>
            <a:ext cx="602984" cy="601086"/>
          </a:xfrm>
          <a:prstGeom prst="straightConnector1">
            <a:avLst/>
          </a:prstGeom>
          <a:ln w="3175" cmpd="sng">
            <a:solidFill>
              <a:schemeClr val="tx1"/>
            </a:solidFill>
            <a:prstDash val="dot"/>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9" idx="4"/>
          </p:cNvCxnSpPr>
          <p:nvPr/>
        </p:nvCxnSpPr>
        <p:spPr>
          <a:xfrm>
            <a:off x="4572000" y="5752153"/>
            <a:ext cx="591146" cy="304147"/>
          </a:xfrm>
          <a:prstGeom prst="straightConnector1">
            <a:avLst/>
          </a:prstGeom>
          <a:ln w="3175" cmpd="sng">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192968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nchor="ctr" anchorCtr="1">
            <a:spAutoFit/>
          </a:bodyPr>
          <a:lstStyle/>
          <a:p>
            <a:r>
              <a:rPr lang="fr-FR" sz="4000" dirty="0" smtClean="0"/>
              <a:t>Les droits – User/Group</a:t>
            </a:r>
            <a:endParaRPr lang="fr-FR" sz="4000" dirty="0"/>
          </a:p>
        </p:txBody>
      </p:sp>
      <p:sp>
        <p:nvSpPr>
          <p:cNvPr id="3" name="TextBox 2"/>
          <p:cNvSpPr txBox="1"/>
          <p:nvPr/>
        </p:nvSpPr>
        <p:spPr>
          <a:xfrm>
            <a:off x="360000" y="1336809"/>
            <a:ext cx="8388000" cy="3231653"/>
          </a:xfrm>
          <a:prstGeom prst="rect">
            <a:avLst/>
          </a:prstGeom>
          <a:noFill/>
        </p:spPr>
        <p:txBody>
          <a:bodyPr wrap="square" lIns="0" tIns="0" rIns="0" bIns="0" rtlCol="0" anchor="ctr" anchorCtr="0">
            <a:spAutoFit/>
          </a:bodyPr>
          <a:lstStyle/>
          <a:p>
            <a:r>
              <a:rPr lang="fr-FR" sz="1200" dirty="0" err="1" smtClean="0">
                <a:latin typeface="Courier"/>
                <a:cs typeface="Courier"/>
              </a:rPr>
              <a:t>drwxr</a:t>
            </a:r>
            <a:r>
              <a:rPr lang="fr-FR" sz="1200" dirty="0" smtClean="0">
                <a:latin typeface="Courier"/>
                <a:cs typeface="Courier"/>
              </a:rPr>
              <a:t>-</a:t>
            </a:r>
            <a:r>
              <a:rPr lang="fr-FR" sz="1200" dirty="0" err="1" smtClean="0">
                <a:latin typeface="Courier"/>
                <a:cs typeface="Courier"/>
              </a:rPr>
              <a:t>xr</a:t>
            </a:r>
            <a:r>
              <a:rPr lang="fr-FR" sz="1200" dirty="0" smtClean="0">
                <a:latin typeface="Courier"/>
                <a:cs typeface="Courier"/>
              </a:rPr>
              <a:t>-x  8 </a:t>
            </a:r>
            <a:r>
              <a:rPr lang="fr-FR" sz="1200" dirty="0" err="1" smtClean="0">
                <a:latin typeface="Courier"/>
                <a:cs typeface="Courier"/>
              </a:rPr>
              <a:t>root</a:t>
            </a:r>
            <a:r>
              <a:rPr lang="fr-FR" sz="1200" dirty="0" smtClean="0">
                <a:latin typeface="Courier"/>
                <a:cs typeface="Courier"/>
              </a:rPr>
              <a:t> </a:t>
            </a:r>
            <a:r>
              <a:rPr lang="fr-FR" sz="1200" dirty="0" err="1" smtClean="0">
                <a:latin typeface="Courier"/>
                <a:cs typeface="Courier"/>
              </a:rPr>
              <a:t>root</a:t>
            </a:r>
            <a:r>
              <a:rPr lang="fr-FR" sz="1200" dirty="0" smtClean="0">
                <a:latin typeface="Courier"/>
                <a:cs typeface="Courier"/>
              </a:rPr>
              <a:t>	4096 </a:t>
            </a:r>
            <a:r>
              <a:rPr lang="fr-FR" sz="1200" dirty="0" err="1" smtClean="0">
                <a:latin typeface="Courier"/>
                <a:cs typeface="Courier"/>
              </a:rPr>
              <a:t>Nov</a:t>
            </a:r>
            <a:r>
              <a:rPr lang="fr-FR" sz="1200" dirty="0" smtClean="0">
                <a:latin typeface="Courier"/>
                <a:cs typeface="Courier"/>
              </a:rPr>
              <a:t> 19  2013 </a:t>
            </a:r>
            <a:r>
              <a:rPr lang="fr-FR" sz="1200" dirty="0" err="1" smtClean="0">
                <a:latin typeface="Courier"/>
                <a:cs typeface="Courier"/>
              </a:rPr>
              <a:t>SynologyAssistant</a:t>
            </a:r>
            <a:endParaRPr lang="fr-FR" sz="1200" dirty="0" smtClean="0">
              <a:latin typeface="Courier"/>
              <a:cs typeface="Courier"/>
            </a:endParaRPr>
          </a:p>
          <a:p>
            <a:r>
              <a:rPr lang="fr-FR" sz="1200" dirty="0" err="1" smtClean="0">
                <a:latin typeface="Courier"/>
                <a:cs typeface="Courier"/>
              </a:rPr>
              <a:t>drwxrwsr</a:t>
            </a:r>
            <a:r>
              <a:rPr lang="fr-FR" sz="1200" dirty="0" smtClean="0">
                <a:latin typeface="Courier"/>
                <a:cs typeface="Courier"/>
              </a:rPr>
              <a:t>-x  2 </a:t>
            </a:r>
            <a:r>
              <a:rPr lang="fr-FR" sz="1200" dirty="0" err="1" smtClean="0">
                <a:latin typeface="Courier"/>
                <a:cs typeface="Courier"/>
              </a:rPr>
              <a:t>root</a:t>
            </a:r>
            <a:r>
              <a:rPr lang="fr-FR" sz="1200" dirty="0" smtClean="0">
                <a:latin typeface="Courier"/>
                <a:cs typeface="Courier"/>
              </a:rPr>
              <a:t> staff 4096 May 28  2014 bin</a:t>
            </a:r>
          </a:p>
          <a:p>
            <a:r>
              <a:rPr lang="fr-FR" sz="1200" dirty="0" err="1" smtClean="0">
                <a:latin typeface="Courier"/>
                <a:cs typeface="Courier"/>
              </a:rPr>
              <a:t>drwxrwsr</a:t>
            </a:r>
            <a:r>
              <a:rPr lang="fr-FR" sz="1200" dirty="0" smtClean="0">
                <a:latin typeface="Courier"/>
                <a:cs typeface="Courier"/>
              </a:rPr>
              <a:t>-x  2 </a:t>
            </a:r>
            <a:r>
              <a:rPr lang="fr-FR" sz="1200" dirty="0" err="1" smtClean="0">
                <a:latin typeface="Courier"/>
                <a:cs typeface="Courier"/>
              </a:rPr>
              <a:t>root</a:t>
            </a:r>
            <a:r>
              <a:rPr lang="fr-FR" sz="1200" dirty="0" smtClean="0">
                <a:latin typeface="Courier"/>
                <a:cs typeface="Courier"/>
              </a:rPr>
              <a:t> staff 4096 Mar  7  2014 </a:t>
            </a:r>
            <a:r>
              <a:rPr lang="fr-FR" sz="1200" dirty="0" err="1" smtClean="0">
                <a:latin typeface="Courier"/>
                <a:cs typeface="Courier"/>
              </a:rPr>
              <a:t>etc</a:t>
            </a:r>
            <a:endParaRPr lang="fr-FR" sz="1200" dirty="0" smtClean="0">
              <a:latin typeface="Courier"/>
              <a:cs typeface="Courier"/>
            </a:endParaRPr>
          </a:p>
          <a:p>
            <a:r>
              <a:rPr lang="fr-FR" sz="1200" dirty="0" err="1" smtClean="0">
                <a:latin typeface="Courier"/>
                <a:cs typeface="Courier"/>
              </a:rPr>
              <a:t>drwxr</a:t>
            </a:r>
            <a:r>
              <a:rPr lang="fr-FR" sz="1200" dirty="0" smtClean="0">
                <a:latin typeface="Courier"/>
                <a:cs typeface="Courier"/>
              </a:rPr>
              <a:t>-</a:t>
            </a:r>
            <a:r>
              <a:rPr lang="fr-FR" sz="1200" dirty="0" err="1" smtClean="0">
                <a:latin typeface="Courier"/>
                <a:cs typeface="Courier"/>
              </a:rPr>
              <a:t>xr</a:t>
            </a:r>
            <a:r>
              <a:rPr lang="fr-FR" sz="1200" dirty="0" smtClean="0">
                <a:latin typeface="Courier"/>
                <a:cs typeface="Courier"/>
              </a:rPr>
              <a:t>-x 10 </a:t>
            </a:r>
            <a:r>
              <a:rPr lang="fr-FR" sz="1200" dirty="0" err="1" smtClean="0">
                <a:latin typeface="Courier"/>
                <a:cs typeface="Courier"/>
              </a:rPr>
              <a:t>root</a:t>
            </a:r>
            <a:r>
              <a:rPr lang="fr-FR" sz="1200" dirty="0" smtClean="0">
                <a:latin typeface="Courier"/>
                <a:cs typeface="Courier"/>
              </a:rPr>
              <a:t> </a:t>
            </a:r>
            <a:r>
              <a:rPr lang="fr-FR" sz="1200" dirty="0" err="1" smtClean="0">
                <a:latin typeface="Courier"/>
                <a:cs typeface="Courier"/>
              </a:rPr>
              <a:t>root</a:t>
            </a:r>
            <a:r>
              <a:rPr lang="fr-FR" sz="1200" dirty="0" smtClean="0">
                <a:latin typeface="Courier"/>
                <a:cs typeface="Courier"/>
              </a:rPr>
              <a:t>  4096 </a:t>
            </a:r>
            <a:r>
              <a:rPr lang="fr-FR" sz="1200" dirty="0" err="1" smtClean="0">
                <a:latin typeface="Courier"/>
                <a:cs typeface="Courier"/>
              </a:rPr>
              <a:t>Feb</a:t>
            </a:r>
            <a:r>
              <a:rPr lang="fr-FR" sz="1200" dirty="0" smtClean="0">
                <a:latin typeface="Courier"/>
                <a:cs typeface="Courier"/>
              </a:rPr>
              <a:t>  4  2016 </a:t>
            </a:r>
            <a:r>
              <a:rPr lang="fr-FR" sz="1200" dirty="0" err="1" smtClean="0">
                <a:latin typeface="Courier"/>
                <a:cs typeface="Courier"/>
              </a:rPr>
              <a:t>firefox</a:t>
            </a:r>
            <a:endParaRPr lang="fr-FR" sz="1200" dirty="0" smtClean="0">
              <a:latin typeface="Courier"/>
              <a:cs typeface="Courier"/>
            </a:endParaRPr>
          </a:p>
          <a:p>
            <a:r>
              <a:rPr lang="fr-FR" sz="1200" dirty="0" err="1" smtClean="0">
                <a:latin typeface="Courier"/>
                <a:cs typeface="Courier"/>
              </a:rPr>
              <a:t>drwx</a:t>
            </a:r>
            <a:r>
              <a:rPr lang="fr-FR" sz="1200" dirty="0" smtClean="0">
                <a:latin typeface="Courier"/>
                <a:cs typeface="Courier"/>
              </a:rPr>
              <a:t>--S---  3 </a:t>
            </a:r>
            <a:r>
              <a:rPr lang="fr-FR" sz="1200" dirty="0" err="1" smtClean="0">
                <a:latin typeface="Courier"/>
                <a:cs typeface="Courier"/>
              </a:rPr>
              <a:t>ga</a:t>
            </a:r>
            <a:r>
              <a:rPr lang="fr-FR" sz="1200" dirty="0" smtClean="0">
                <a:latin typeface="Courier"/>
                <a:cs typeface="Courier"/>
              </a:rPr>
              <a:t>   </a:t>
            </a:r>
            <a:r>
              <a:rPr lang="fr-FR" sz="1200" dirty="0" err="1" smtClean="0">
                <a:latin typeface="Courier"/>
                <a:cs typeface="Courier"/>
              </a:rPr>
              <a:t>ga</a:t>
            </a:r>
            <a:r>
              <a:rPr lang="fr-FR" sz="1200" dirty="0" smtClean="0">
                <a:latin typeface="Courier"/>
                <a:cs typeface="Courier"/>
              </a:rPr>
              <a:t>    4096 </a:t>
            </a:r>
            <a:r>
              <a:rPr lang="fr-FR" sz="1200" dirty="0" err="1" smtClean="0">
                <a:latin typeface="Courier"/>
                <a:cs typeface="Courier"/>
              </a:rPr>
              <a:t>Feb</a:t>
            </a:r>
            <a:r>
              <a:rPr lang="fr-FR" sz="1200" dirty="0" smtClean="0">
                <a:latin typeface="Courier"/>
                <a:cs typeface="Courier"/>
              </a:rPr>
              <a:t>  4  2015 </a:t>
            </a:r>
            <a:r>
              <a:rPr lang="fr-FR" sz="1200" dirty="0" err="1" smtClean="0">
                <a:latin typeface="Courier"/>
                <a:cs typeface="Courier"/>
              </a:rPr>
              <a:t>tor</a:t>
            </a:r>
            <a:r>
              <a:rPr lang="fr-FR" sz="1200" dirty="0" smtClean="0">
                <a:latin typeface="Courier"/>
                <a:cs typeface="Courier"/>
              </a:rPr>
              <a:t>-</a:t>
            </a:r>
            <a:r>
              <a:rPr lang="fr-FR" sz="1200" dirty="0" err="1" smtClean="0">
                <a:latin typeface="Courier"/>
                <a:cs typeface="Courier"/>
              </a:rPr>
              <a:t>browser_en</a:t>
            </a:r>
            <a:r>
              <a:rPr lang="fr-FR" sz="1200" dirty="0" smtClean="0">
                <a:latin typeface="Courier"/>
                <a:cs typeface="Courier"/>
              </a:rPr>
              <a:t>-US</a:t>
            </a:r>
          </a:p>
          <a:p>
            <a:r>
              <a:rPr lang="de-DE" sz="1200" dirty="0"/>
              <a:t>-</a:t>
            </a:r>
            <a:r>
              <a:rPr lang="de-DE" sz="1200" dirty="0" err="1"/>
              <a:t>rwx</a:t>
            </a:r>
            <a:r>
              <a:rPr lang="de-DE" sz="1200" dirty="0"/>
              <a:t>------  </a:t>
            </a:r>
            <a:r>
              <a:rPr lang="de-DE" sz="1200" dirty="0" smtClean="0"/>
              <a:t>              1   </a:t>
            </a:r>
            <a:r>
              <a:rPr lang="de-DE" sz="1200" dirty="0" err="1" smtClean="0"/>
              <a:t>ga</a:t>
            </a:r>
            <a:r>
              <a:rPr lang="de-DE" sz="1200" dirty="0" smtClean="0"/>
              <a:t>         </a:t>
            </a:r>
            <a:r>
              <a:rPr lang="de-DE" sz="1200" dirty="0" err="1" smtClean="0"/>
              <a:t>ga</a:t>
            </a:r>
            <a:r>
              <a:rPr lang="de-DE" sz="1200" dirty="0" smtClean="0"/>
              <a:t>             1765  </a:t>
            </a:r>
            <a:r>
              <a:rPr lang="de-DE" sz="1200" dirty="0"/>
              <a:t>Feb  </a:t>
            </a:r>
            <a:r>
              <a:rPr lang="de-DE" sz="1200" dirty="0" smtClean="0"/>
              <a:t>      4      12</a:t>
            </a:r>
            <a:r>
              <a:rPr lang="de-DE" sz="1200" dirty="0"/>
              <a:t>:</a:t>
            </a:r>
            <a:r>
              <a:rPr lang="de-DE" sz="1200" dirty="0" smtClean="0"/>
              <a:t>01  </a:t>
            </a:r>
            <a:r>
              <a:rPr lang="de-DE" sz="1200" dirty="0"/>
              <a:t>start-tor-</a:t>
            </a:r>
            <a:r>
              <a:rPr lang="de-DE" sz="1200" dirty="0" err="1"/>
              <a:t>browser.desktop</a:t>
            </a:r>
            <a:endParaRPr lang="de-DE" sz="1200" dirty="0"/>
          </a:p>
          <a:p>
            <a:endParaRPr lang="fr-FR" sz="1200" dirty="0" smtClean="0">
              <a:latin typeface="Courier"/>
              <a:cs typeface="Courier"/>
            </a:endParaRPr>
          </a:p>
          <a:p>
            <a:endParaRPr lang="fr-FR" sz="1200" dirty="0" smtClean="0">
              <a:latin typeface="Courier"/>
              <a:cs typeface="Courier"/>
            </a:endParaRPr>
          </a:p>
          <a:p>
            <a:pPr marL="171450" indent="-171450">
              <a:buFont typeface="Arial"/>
              <a:buChar char="•"/>
            </a:pPr>
            <a:r>
              <a:rPr lang="fr-FR" sz="1200" dirty="0" smtClean="0">
                <a:cs typeface="Courier"/>
              </a:rPr>
              <a:t>Pour changer:</a:t>
            </a:r>
          </a:p>
          <a:p>
            <a:pPr marL="628650" lvl="1" indent="-171450">
              <a:buFont typeface="Wingdings" charset="2"/>
              <a:buChar char="ü"/>
            </a:pPr>
            <a:r>
              <a:rPr lang="fr-FR" sz="1200" dirty="0" smtClean="0">
                <a:cs typeface="Courier"/>
              </a:rPr>
              <a:t>Le propriétaire d‘un objet: </a:t>
            </a:r>
            <a:r>
              <a:rPr lang="fr-FR" sz="1200" i="1" dirty="0" err="1" smtClean="0">
                <a:solidFill>
                  <a:srgbClr val="FF0000"/>
                </a:solidFill>
                <a:cs typeface="Courier"/>
              </a:rPr>
              <a:t>chown</a:t>
            </a:r>
            <a:r>
              <a:rPr lang="fr-FR" sz="1200" i="1" dirty="0" smtClean="0">
                <a:solidFill>
                  <a:srgbClr val="FF0000"/>
                </a:solidFill>
                <a:cs typeface="Courier"/>
              </a:rPr>
              <a:t> </a:t>
            </a:r>
            <a:r>
              <a:rPr lang="fr-FR" sz="1200" i="1" dirty="0" err="1" smtClean="0">
                <a:solidFill>
                  <a:srgbClr val="FF0000"/>
                </a:solidFill>
                <a:cs typeface="Courier"/>
              </a:rPr>
              <a:t>NomUser</a:t>
            </a:r>
            <a:r>
              <a:rPr lang="fr-FR" sz="1200" i="1" dirty="0" smtClean="0">
                <a:solidFill>
                  <a:srgbClr val="FF0000"/>
                </a:solidFill>
                <a:cs typeface="Courier"/>
              </a:rPr>
              <a:t> Objet</a:t>
            </a:r>
          </a:p>
          <a:p>
            <a:pPr marL="628650" lvl="1" indent="-171450">
              <a:buFont typeface="Wingdings" charset="2"/>
              <a:buChar char="ü"/>
            </a:pPr>
            <a:r>
              <a:rPr lang="fr-FR" sz="1200" dirty="0" smtClean="0">
                <a:cs typeface="Courier"/>
              </a:rPr>
              <a:t>Le groupe d‘appartenance de un objet: </a:t>
            </a:r>
            <a:r>
              <a:rPr lang="fr-FR" sz="1200" i="1" dirty="0" err="1" smtClean="0">
                <a:solidFill>
                  <a:srgbClr val="FF0000"/>
                </a:solidFill>
                <a:cs typeface="Courier"/>
              </a:rPr>
              <a:t>chgrp</a:t>
            </a:r>
            <a:r>
              <a:rPr lang="fr-FR" sz="1200" i="1" dirty="0" smtClean="0">
                <a:solidFill>
                  <a:srgbClr val="FF0000"/>
                </a:solidFill>
                <a:cs typeface="Courier"/>
              </a:rPr>
              <a:t> </a:t>
            </a:r>
            <a:r>
              <a:rPr lang="fr-FR" sz="1200" i="1" dirty="0" err="1" smtClean="0">
                <a:solidFill>
                  <a:srgbClr val="FF0000"/>
                </a:solidFill>
                <a:cs typeface="Courier"/>
              </a:rPr>
              <a:t>NomGroupe</a:t>
            </a:r>
            <a:r>
              <a:rPr lang="fr-FR" sz="1200" i="1" dirty="0" smtClean="0">
                <a:solidFill>
                  <a:srgbClr val="FF0000"/>
                </a:solidFill>
                <a:cs typeface="Courier"/>
              </a:rPr>
              <a:t> Objet</a:t>
            </a:r>
          </a:p>
          <a:p>
            <a:pPr marL="171450" indent="-171450">
              <a:buFont typeface="Arial"/>
              <a:buChar char="•"/>
            </a:pPr>
            <a:r>
              <a:rPr lang="fr-FR" sz="1200" dirty="0" smtClean="0">
                <a:cs typeface="Courier"/>
              </a:rPr>
              <a:t>Seul les propriétaires créateur et/ou l’utilisateur ayant l’ensemble des droits – </a:t>
            </a:r>
            <a:r>
              <a:rPr lang="fr-FR" sz="1200" dirty="0" err="1" smtClean="0">
                <a:cs typeface="Courier"/>
              </a:rPr>
              <a:t>root</a:t>
            </a:r>
            <a:r>
              <a:rPr lang="fr-FR" sz="1200" dirty="0" smtClean="0">
                <a:cs typeface="Courier"/>
              </a:rPr>
              <a:t> pour UNIX – peuvent procéder au changement de propriétaire et/ou groupe</a:t>
            </a:r>
          </a:p>
          <a:p>
            <a:pPr marL="171450" indent="-171450">
              <a:buFont typeface="Arial"/>
              <a:buChar char="•"/>
            </a:pPr>
            <a:r>
              <a:rPr lang="fr-FR" sz="1200" dirty="0" smtClean="0">
                <a:cs typeface="Courier"/>
              </a:rPr>
              <a:t>Exemples:</a:t>
            </a:r>
          </a:p>
          <a:p>
            <a:pPr marL="628650" lvl="1" indent="-171450">
              <a:buFont typeface="Wingdings" charset="2"/>
              <a:buChar char="ü"/>
            </a:pPr>
            <a:r>
              <a:rPr lang="fr-FR" sz="1200" dirty="0" err="1" smtClean="0">
                <a:cs typeface="Courier"/>
              </a:rPr>
              <a:t>chown</a:t>
            </a:r>
            <a:r>
              <a:rPr lang="fr-FR" sz="1200" dirty="0" smtClean="0">
                <a:cs typeface="Courier"/>
              </a:rPr>
              <a:t> </a:t>
            </a:r>
            <a:r>
              <a:rPr lang="fr-FR" sz="1200" dirty="0" err="1" smtClean="0">
                <a:cs typeface="Courier"/>
              </a:rPr>
              <a:t>root</a:t>
            </a:r>
            <a:r>
              <a:rPr lang="fr-FR" sz="1200" dirty="0" smtClean="0">
                <a:cs typeface="Courier"/>
              </a:rPr>
              <a:t> </a:t>
            </a:r>
            <a:r>
              <a:rPr lang="fr-FR" sz="1200" dirty="0" err="1" smtClean="0">
                <a:cs typeface="Courier"/>
              </a:rPr>
              <a:t>tor</a:t>
            </a:r>
            <a:r>
              <a:rPr lang="fr-FR" sz="1200" dirty="0" smtClean="0">
                <a:cs typeface="Courier"/>
              </a:rPr>
              <a:t>-</a:t>
            </a:r>
            <a:r>
              <a:rPr lang="fr-FR" sz="1200" dirty="0" err="1" smtClean="0">
                <a:cs typeface="Courier"/>
              </a:rPr>
              <a:t>browser_en</a:t>
            </a:r>
            <a:r>
              <a:rPr lang="fr-FR" sz="1200" dirty="0" smtClean="0">
                <a:cs typeface="Courier"/>
              </a:rPr>
              <a:t>-US</a:t>
            </a:r>
          </a:p>
          <a:p>
            <a:pPr marL="628650" lvl="1" indent="-171450">
              <a:buFont typeface="Wingdings" charset="2"/>
              <a:buChar char="ü"/>
            </a:pPr>
            <a:r>
              <a:rPr lang="fr-FR" sz="1200" dirty="0" err="1">
                <a:cs typeface="Courier"/>
              </a:rPr>
              <a:t>chown</a:t>
            </a:r>
            <a:r>
              <a:rPr lang="fr-FR" sz="1200" dirty="0">
                <a:cs typeface="Courier"/>
              </a:rPr>
              <a:t> </a:t>
            </a:r>
            <a:r>
              <a:rPr lang="fr-FR" sz="1200" dirty="0" err="1" smtClean="0">
                <a:solidFill>
                  <a:srgbClr val="FF0000"/>
                </a:solidFill>
                <a:cs typeface="Courier"/>
              </a:rPr>
              <a:t>root:staff</a:t>
            </a:r>
            <a:r>
              <a:rPr lang="fr-FR" sz="1200" dirty="0" smtClean="0">
                <a:cs typeface="Courier"/>
              </a:rPr>
              <a:t> </a:t>
            </a:r>
            <a:r>
              <a:rPr lang="fr-FR" sz="1200" dirty="0" err="1">
                <a:cs typeface="Courier"/>
              </a:rPr>
              <a:t>tor</a:t>
            </a:r>
            <a:r>
              <a:rPr lang="fr-FR" sz="1200" dirty="0">
                <a:cs typeface="Courier"/>
              </a:rPr>
              <a:t>-</a:t>
            </a:r>
            <a:r>
              <a:rPr lang="fr-FR" sz="1200" dirty="0" err="1">
                <a:cs typeface="Courier"/>
              </a:rPr>
              <a:t>browser_en</a:t>
            </a:r>
            <a:r>
              <a:rPr lang="fr-FR" sz="1200" dirty="0">
                <a:cs typeface="Courier"/>
              </a:rPr>
              <a:t>-</a:t>
            </a:r>
            <a:r>
              <a:rPr lang="fr-FR" sz="1200" dirty="0" smtClean="0">
                <a:cs typeface="Courier"/>
              </a:rPr>
              <a:t>US // Changer le propriétaire et le groupe d’appartenance</a:t>
            </a:r>
            <a:endParaRPr lang="fr-FR" sz="1200" dirty="0">
              <a:cs typeface="Courier"/>
            </a:endParaRPr>
          </a:p>
          <a:p>
            <a:pPr marL="628650" lvl="1" indent="-171450">
              <a:buFont typeface="Wingdings" charset="2"/>
              <a:buChar char="ü"/>
            </a:pPr>
            <a:r>
              <a:rPr lang="fr-FR" sz="1200" dirty="0" err="1" smtClean="0">
                <a:cs typeface="Courier"/>
              </a:rPr>
              <a:t>chgrp</a:t>
            </a:r>
            <a:r>
              <a:rPr lang="fr-FR" sz="1200" dirty="0" smtClean="0">
                <a:cs typeface="Courier"/>
              </a:rPr>
              <a:t> </a:t>
            </a:r>
            <a:r>
              <a:rPr lang="fr-FR" sz="1200" dirty="0" err="1" smtClean="0">
                <a:cs typeface="Courier"/>
              </a:rPr>
              <a:t>ga</a:t>
            </a:r>
            <a:r>
              <a:rPr lang="fr-FR" sz="1200" dirty="0" smtClean="0">
                <a:cs typeface="Courier"/>
              </a:rPr>
              <a:t> </a:t>
            </a:r>
            <a:r>
              <a:rPr lang="fr-FR" sz="1200" dirty="0" err="1" smtClean="0">
                <a:cs typeface="Courier"/>
              </a:rPr>
              <a:t>firefox</a:t>
            </a:r>
            <a:endParaRPr lang="fr-FR" sz="1200" dirty="0">
              <a:cs typeface="Courier"/>
            </a:endParaRPr>
          </a:p>
        </p:txBody>
      </p:sp>
      <p:sp>
        <p:nvSpPr>
          <p:cNvPr id="4" name="Left Brace 3"/>
          <p:cNvSpPr/>
          <p:nvPr/>
        </p:nvSpPr>
        <p:spPr>
          <a:xfrm rot="5400000">
            <a:off x="1800000" y="1260000"/>
            <a:ext cx="45719" cy="360000"/>
          </a:xfrm>
          <a:prstGeom prst="leftBrac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1476000" y="1080000"/>
            <a:ext cx="648000" cy="153888"/>
          </a:xfrm>
          <a:prstGeom prst="rect">
            <a:avLst/>
          </a:prstGeom>
          <a:noFill/>
        </p:spPr>
        <p:txBody>
          <a:bodyPr wrap="square" lIns="0" tIns="0" rIns="0" bIns="0" rtlCol="0" anchor="ctr" anchorCtr="1">
            <a:spAutoFit/>
          </a:bodyPr>
          <a:lstStyle/>
          <a:p>
            <a:r>
              <a:rPr lang="fr-FR" sz="1000" dirty="0" smtClean="0"/>
              <a:t>Propriétaire</a:t>
            </a:r>
            <a:endParaRPr lang="fr-FR" sz="1000" dirty="0"/>
          </a:p>
        </p:txBody>
      </p:sp>
      <p:cxnSp>
        <p:nvCxnSpPr>
          <p:cNvPr id="19" name="Straight Arrow Connector 18"/>
          <p:cNvCxnSpPr>
            <a:stCxn id="14" idx="2"/>
            <a:endCxn id="4" idx="1"/>
          </p:cNvCxnSpPr>
          <p:nvPr/>
        </p:nvCxnSpPr>
        <p:spPr>
          <a:xfrm>
            <a:off x="1800000" y="1233888"/>
            <a:ext cx="22860" cy="183253"/>
          </a:xfrm>
          <a:prstGeom prst="straightConnector1">
            <a:avLst/>
          </a:prstGeom>
          <a:ln w="31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Left Brace 30"/>
          <p:cNvSpPr/>
          <p:nvPr/>
        </p:nvSpPr>
        <p:spPr>
          <a:xfrm rot="5400000">
            <a:off x="2304000" y="1224000"/>
            <a:ext cx="45719" cy="432000"/>
          </a:xfrm>
          <a:prstGeom prst="leftBrac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a:off x="2197325" y="1080000"/>
            <a:ext cx="396000" cy="153888"/>
          </a:xfrm>
          <a:prstGeom prst="rect">
            <a:avLst/>
          </a:prstGeom>
          <a:noFill/>
        </p:spPr>
        <p:txBody>
          <a:bodyPr wrap="square" lIns="0" tIns="0" rIns="0" bIns="0" rtlCol="0" anchor="ctr" anchorCtr="1">
            <a:spAutoFit/>
          </a:bodyPr>
          <a:lstStyle/>
          <a:p>
            <a:r>
              <a:rPr lang="fr-FR" sz="1000" dirty="0" smtClean="0"/>
              <a:t>Groupe</a:t>
            </a:r>
            <a:endParaRPr lang="fr-FR" sz="1000" dirty="0"/>
          </a:p>
        </p:txBody>
      </p:sp>
      <p:cxnSp>
        <p:nvCxnSpPr>
          <p:cNvPr id="33" name="Straight Arrow Connector 32"/>
          <p:cNvCxnSpPr>
            <a:stCxn id="32" idx="2"/>
            <a:endCxn id="31" idx="1"/>
          </p:cNvCxnSpPr>
          <p:nvPr/>
        </p:nvCxnSpPr>
        <p:spPr>
          <a:xfrm flipH="1">
            <a:off x="2326860" y="1233888"/>
            <a:ext cx="68465" cy="183253"/>
          </a:xfrm>
          <a:prstGeom prst="straightConnector1">
            <a:avLst/>
          </a:prstGeom>
          <a:ln w="31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5" name="Left Brace 34"/>
          <p:cNvSpPr/>
          <p:nvPr/>
        </p:nvSpPr>
        <p:spPr>
          <a:xfrm rot="5400000">
            <a:off x="4932000" y="792000"/>
            <a:ext cx="45719" cy="1260000"/>
          </a:xfrm>
          <a:prstGeom prst="leftBrac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4824000" y="1079237"/>
            <a:ext cx="288000" cy="153888"/>
          </a:xfrm>
          <a:prstGeom prst="rect">
            <a:avLst/>
          </a:prstGeom>
          <a:noFill/>
        </p:spPr>
        <p:txBody>
          <a:bodyPr wrap="square" lIns="0" tIns="0" rIns="0" bIns="0" rtlCol="0" anchor="ctr" anchorCtr="1">
            <a:spAutoFit/>
          </a:bodyPr>
          <a:lstStyle/>
          <a:p>
            <a:r>
              <a:rPr lang="fr-FR" sz="1000" dirty="0" smtClean="0"/>
              <a:t>Objet</a:t>
            </a:r>
            <a:endParaRPr lang="fr-FR" sz="1000" dirty="0"/>
          </a:p>
        </p:txBody>
      </p:sp>
      <p:cxnSp>
        <p:nvCxnSpPr>
          <p:cNvPr id="38" name="Straight Arrow Connector 37"/>
          <p:cNvCxnSpPr>
            <a:stCxn id="36" idx="2"/>
            <a:endCxn id="35" idx="1"/>
          </p:cNvCxnSpPr>
          <p:nvPr/>
        </p:nvCxnSpPr>
        <p:spPr>
          <a:xfrm flipH="1">
            <a:off x="4954860" y="1233125"/>
            <a:ext cx="13140" cy="166016"/>
          </a:xfrm>
          <a:prstGeom prst="straightConnector1">
            <a:avLst/>
          </a:prstGeom>
          <a:ln w="31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8594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53998"/>
          </a:xfrm>
        </p:spPr>
        <p:txBody>
          <a:bodyPr lIns="0" tIns="0" rIns="0" bIns="0" anchor="ctr" anchorCtr="1">
            <a:spAutoFit/>
          </a:bodyPr>
          <a:lstStyle/>
          <a:p>
            <a:r>
              <a:rPr lang="fr-FR" sz="3600" dirty="0" smtClean="0"/>
              <a:t>Processus « père &amp; fils »</a:t>
            </a:r>
            <a:endParaRPr lang="fr-FR" sz="3600" dirty="0"/>
          </a:p>
        </p:txBody>
      </p:sp>
      <p:pic>
        <p:nvPicPr>
          <p:cNvPr id="3" name="Picture 2"/>
          <p:cNvPicPr>
            <a:picLocks noChangeAspect="1"/>
          </p:cNvPicPr>
          <p:nvPr/>
        </p:nvPicPr>
        <p:blipFill>
          <a:blip r:embed="rId2"/>
          <a:stretch>
            <a:fillRect/>
          </a:stretch>
        </p:blipFill>
        <p:spPr>
          <a:xfrm>
            <a:off x="0" y="1003300"/>
            <a:ext cx="9144000" cy="4842024"/>
          </a:xfrm>
          <a:prstGeom prst="rect">
            <a:avLst/>
          </a:prstGeom>
        </p:spPr>
      </p:pic>
    </p:spTree>
    <p:extLst>
      <p:ext uri="{BB962C8B-B14F-4D97-AF65-F5344CB8AC3E}">
        <p14:creationId xmlns:p14="http://schemas.microsoft.com/office/powerpoint/2010/main" val="1162009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nchor="ctr" anchorCtr="1">
            <a:spAutoFit/>
          </a:bodyPr>
          <a:lstStyle/>
          <a:p>
            <a:r>
              <a:rPr lang="fr-FR" sz="4000" dirty="0" smtClean="0"/>
              <a:t>Les droits - Privilèges</a:t>
            </a:r>
            <a:endParaRPr lang="fr-FR" sz="4000" dirty="0"/>
          </a:p>
        </p:txBody>
      </p:sp>
      <p:sp>
        <p:nvSpPr>
          <p:cNvPr id="3" name="Content Placeholder 2"/>
          <p:cNvSpPr>
            <a:spLocks noGrp="1"/>
          </p:cNvSpPr>
          <p:nvPr>
            <p:ph idx="1"/>
          </p:nvPr>
        </p:nvSpPr>
        <p:spPr>
          <a:xfrm>
            <a:off x="0" y="2608159"/>
            <a:ext cx="9144000" cy="3434786"/>
          </a:xfrm>
        </p:spPr>
        <p:txBody>
          <a:bodyPr lIns="0" tIns="0" rIns="0" bIns="0" anchor="ctr" anchorCtr="0">
            <a:spAutoFit/>
          </a:bodyPr>
          <a:lstStyle/>
          <a:p>
            <a:r>
              <a:rPr lang="fr-FR" sz="1200" dirty="0" smtClean="0"/>
              <a:t>Type:</a:t>
            </a:r>
          </a:p>
          <a:p>
            <a:pPr lvl="1"/>
            <a:r>
              <a:rPr lang="fr-FR" sz="1200" dirty="0" smtClean="0"/>
              <a:t>Regular File: </a:t>
            </a:r>
            <a:r>
              <a:rPr lang="fr-FR" sz="1200" b="1" dirty="0" smtClean="0">
                <a:solidFill>
                  <a:srgbClr val="FF0000"/>
                </a:solidFill>
              </a:rPr>
              <a:t>-</a:t>
            </a:r>
            <a:r>
              <a:rPr lang="fr-FR" sz="1200" dirty="0" smtClean="0"/>
              <a:t> (champs vide)</a:t>
            </a:r>
          </a:p>
          <a:p>
            <a:pPr lvl="1"/>
            <a:r>
              <a:rPr lang="fr-FR" sz="1200" dirty="0" err="1" smtClean="0"/>
              <a:t>Device</a:t>
            </a:r>
            <a:r>
              <a:rPr lang="fr-FR" sz="1200" dirty="0" smtClean="0"/>
              <a:t> File: </a:t>
            </a:r>
            <a:r>
              <a:rPr lang="fr-FR" sz="1200" b="1" u="sng" dirty="0" smtClean="0">
                <a:solidFill>
                  <a:srgbClr val="FF0000"/>
                </a:solidFill>
              </a:rPr>
              <a:t>c</a:t>
            </a:r>
            <a:r>
              <a:rPr lang="fr-FR" sz="1200" dirty="0" smtClean="0"/>
              <a:t> pour des périphériques de type </a:t>
            </a:r>
            <a:r>
              <a:rPr lang="fr-FR" sz="1200" i="1" dirty="0" smtClean="0"/>
              <a:t>caractère</a:t>
            </a:r>
            <a:r>
              <a:rPr lang="fr-FR" sz="1200" dirty="0" smtClean="0"/>
              <a:t>, </a:t>
            </a:r>
            <a:r>
              <a:rPr lang="fr-FR" sz="1200" b="1" u="sng" dirty="0" smtClean="0">
                <a:solidFill>
                  <a:srgbClr val="FF0000"/>
                </a:solidFill>
              </a:rPr>
              <a:t>b</a:t>
            </a:r>
            <a:r>
              <a:rPr lang="fr-FR" sz="1200" dirty="0" smtClean="0"/>
              <a:t> pour des périphériques de type </a:t>
            </a:r>
            <a:r>
              <a:rPr lang="fr-FR" sz="1200" i="1" dirty="0" smtClean="0"/>
              <a:t>bloc</a:t>
            </a:r>
          </a:p>
          <a:p>
            <a:pPr lvl="1"/>
            <a:r>
              <a:rPr lang="fr-FR" sz="1200" dirty="0" smtClean="0"/>
              <a:t>Directory File: </a:t>
            </a:r>
            <a:r>
              <a:rPr lang="fr-FR" sz="1200" b="1" u="sng" dirty="0" smtClean="0">
                <a:solidFill>
                  <a:srgbClr val="FF0000"/>
                </a:solidFill>
              </a:rPr>
              <a:t>d</a:t>
            </a:r>
            <a:r>
              <a:rPr lang="fr-FR" sz="1200" dirty="0" smtClean="0"/>
              <a:t> pour des fichiers de type </a:t>
            </a:r>
            <a:r>
              <a:rPr lang="fr-FR" sz="1200" i="1" dirty="0" smtClean="0"/>
              <a:t>répertoire</a:t>
            </a:r>
          </a:p>
          <a:p>
            <a:pPr lvl="1"/>
            <a:r>
              <a:rPr lang="fr-FR" sz="1200" dirty="0" err="1" smtClean="0"/>
              <a:t>Linked</a:t>
            </a:r>
            <a:r>
              <a:rPr lang="fr-FR" sz="1200" dirty="0" smtClean="0"/>
              <a:t> File: </a:t>
            </a:r>
            <a:r>
              <a:rPr lang="fr-FR" sz="1200" b="1" u="sng" dirty="0" smtClean="0">
                <a:solidFill>
                  <a:srgbClr val="FF0000"/>
                </a:solidFill>
              </a:rPr>
              <a:t>l</a:t>
            </a:r>
            <a:r>
              <a:rPr lang="fr-FR" sz="1200" dirty="0" smtClean="0"/>
              <a:t> pour des fichiers </a:t>
            </a:r>
            <a:r>
              <a:rPr lang="fr-FR" sz="1200" i="1" dirty="0" smtClean="0"/>
              <a:t>liés</a:t>
            </a:r>
          </a:p>
          <a:p>
            <a:pPr lvl="1"/>
            <a:r>
              <a:rPr lang="fr-FR" sz="1200" dirty="0" smtClean="0"/>
              <a:t>Socket: </a:t>
            </a:r>
            <a:r>
              <a:rPr lang="fr-FR" sz="1200" b="1" u="sng" dirty="0" smtClean="0">
                <a:solidFill>
                  <a:srgbClr val="FF0000"/>
                </a:solidFill>
              </a:rPr>
              <a:t>s</a:t>
            </a:r>
            <a:r>
              <a:rPr lang="fr-FR" sz="1200" dirty="0" smtClean="0"/>
              <a:t> pour les sockets locales</a:t>
            </a:r>
          </a:p>
          <a:p>
            <a:pPr lvl="1"/>
            <a:r>
              <a:rPr lang="fr-FR" sz="1200" dirty="0" smtClean="0"/>
              <a:t>Pipe: </a:t>
            </a:r>
            <a:r>
              <a:rPr lang="fr-FR" sz="1200" b="1" u="sng" dirty="0" smtClean="0">
                <a:solidFill>
                  <a:srgbClr val="FF0000"/>
                </a:solidFill>
              </a:rPr>
              <a:t>p</a:t>
            </a:r>
            <a:r>
              <a:rPr lang="fr-FR" sz="1200" dirty="0" smtClean="0"/>
              <a:t> pour les tubes nommés</a:t>
            </a:r>
          </a:p>
          <a:p>
            <a:r>
              <a:rPr lang="fr-FR" sz="1200" dirty="0" err="1" smtClean="0"/>
              <a:t>Rights</a:t>
            </a:r>
            <a:r>
              <a:rPr lang="fr-FR" sz="1200" dirty="0" smtClean="0"/>
              <a:t>:</a:t>
            </a:r>
          </a:p>
          <a:p>
            <a:pPr lvl="1"/>
            <a:r>
              <a:rPr lang="fr-FR" sz="1200" b="1" u="sng" dirty="0" smtClean="0"/>
              <a:t>S</a:t>
            </a:r>
            <a:r>
              <a:rPr lang="fr-FR" sz="1200" dirty="0" smtClean="0"/>
              <a:t>et UID on </a:t>
            </a:r>
            <a:r>
              <a:rPr lang="fr-FR" sz="1200" dirty="0" err="1" smtClean="0"/>
              <a:t>eXecution</a:t>
            </a:r>
            <a:r>
              <a:rPr lang="fr-FR" sz="1200" dirty="0" smtClean="0"/>
              <a:t> [</a:t>
            </a:r>
            <a:r>
              <a:rPr lang="fr-FR" sz="1200" dirty="0" smtClean="0">
                <a:solidFill>
                  <a:srgbClr val="FF0000"/>
                </a:solidFill>
              </a:rPr>
              <a:t>4000</a:t>
            </a:r>
            <a:r>
              <a:rPr lang="fr-FR" sz="1200" dirty="0" smtClean="0"/>
              <a:t> | </a:t>
            </a:r>
            <a:r>
              <a:rPr lang="fr-FR" sz="1200" b="1" u="sng" dirty="0" smtClean="0">
                <a:solidFill>
                  <a:srgbClr val="FF0000"/>
                </a:solidFill>
              </a:rPr>
              <a:t>s</a:t>
            </a:r>
            <a:r>
              <a:rPr lang="fr-FR" sz="1200" dirty="0" smtClean="0"/>
              <a:t>] – Exécution sous l’égide de l’utilisateur propriétaire du programme</a:t>
            </a:r>
          </a:p>
          <a:p>
            <a:pPr lvl="1"/>
            <a:r>
              <a:rPr lang="fr-FR" sz="1200" b="1" u="sng" dirty="0" smtClean="0"/>
              <a:t>S</a:t>
            </a:r>
            <a:r>
              <a:rPr lang="fr-FR" sz="1200" dirty="0" smtClean="0"/>
              <a:t>et GUI on </a:t>
            </a:r>
            <a:r>
              <a:rPr lang="fr-FR" sz="1200" dirty="0" err="1" smtClean="0"/>
              <a:t>eXecution</a:t>
            </a:r>
            <a:r>
              <a:rPr lang="fr-FR" sz="1200" dirty="0" smtClean="0"/>
              <a:t> [</a:t>
            </a:r>
            <a:r>
              <a:rPr lang="fr-FR" sz="1200" dirty="0" smtClean="0">
                <a:solidFill>
                  <a:srgbClr val="FF0000"/>
                </a:solidFill>
              </a:rPr>
              <a:t>2000</a:t>
            </a:r>
            <a:r>
              <a:rPr lang="fr-FR" sz="1200" dirty="0" smtClean="0"/>
              <a:t> | </a:t>
            </a:r>
            <a:r>
              <a:rPr lang="fr-FR" sz="1200" b="1" u="sng" dirty="0" smtClean="0">
                <a:solidFill>
                  <a:srgbClr val="FF0000"/>
                </a:solidFill>
              </a:rPr>
              <a:t>s</a:t>
            </a:r>
            <a:r>
              <a:rPr lang="fr-FR" sz="1200" dirty="0" smtClean="0"/>
              <a:t>] – Exécution sous l’égide du groupe de l’utilisateur propriétaire du programme. Création d’un fichier sous l’égide du groupe du répertoire à l’intérieur duquel le fichier est créé</a:t>
            </a:r>
          </a:p>
          <a:p>
            <a:pPr lvl="1"/>
            <a:r>
              <a:rPr lang="fr-FR" sz="1200" dirty="0" err="1" smtClean="0"/>
              <a:t>s</a:t>
            </a:r>
            <a:r>
              <a:rPr lang="fr-FR" sz="1200" b="1" u="sng" dirty="0" err="1" smtClean="0"/>
              <a:t>T</a:t>
            </a:r>
            <a:r>
              <a:rPr lang="fr-FR" sz="1200" dirty="0" err="1" smtClean="0"/>
              <a:t>icky</a:t>
            </a:r>
            <a:r>
              <a:rPr lang="fr-FR" sz="1200" dirty="0" smtClean="0"/>
              <a:t> Bit [</a:t>
            </a:r>
            <a:r>
              <a:rPr lang="fr-FR" sz="1200" dirty="0" smtClean="0">
                <a:solidFill>
                  <a:srgbClr val="FF0000"/>
                </a:solidFill>
              </a:rPr>
              <a:t>1000</a:t>
            </a:r>
            <a:r>
              <a:rPr lang="fr-FR" sz="1200" dirty="0" smtClean="0"/>
              <a:t> | </a:t>
            </a:r>
            <a:r>
              <a:rPr lang="fr-FR" sz="1200" b="1" u="sng" dirty="0" smtClean="0">
                <a:solidFill>
                  <a:srgbClr val="FF0000"/>
                </a:solidFill>
              </a:rPr>
              <a:t>t</a:t>
            </a:r>
            <a:r>
              <a:rPr lang="fr-FR" sz="1200" dirty="0" smtClean="0"/>
              <a:t>] – Traitement spécial des fichiers et répertoires(en Système V, l’ exécutable reste résidant en </a:t>
            </a:r>
            <a:r>
              <a:rPr lang="fr-FR" sz="1200" i="1" dirty="0" smtClean="0"/>
              <a:t>swap area</a:t>
            </a:r>
            <a:r>
              <a:rPr lang="fr-FR" sz="1200" dirty="0" smtClean="0"/>
              <a:t>)</a:t>
            </a:r>
          </a:p>
          <a:p>
            <a:pPr lvl="1"/>
            <a:r>
              <a:rPr lang="fr-FR" sz="1200" b="1" u="sng" dirty="0"/>
              <a:t>R</a:t>
            </a:r>
            <a:r>
              <a:rPr lang="fr-FR" sz="1200" dirty="0"/>
              <a:t>ead </a:t>
            </a:r>
            <a:r>
              <a:rPr lang="fr-FR" sz="1200" dirty="0" err="1" smtClean="0"/>
              <a:t>permitted</a:t>
            </a:r>
            <a:r>
              <a:rPr lang="fr-FR" sz="1200" dirty="0" smtClean="0"/>
              <a:t> [</a:t>
            </a:r>
            <a:r>
              <a:rPr lang="fr-FR" sz="1200" dirty="0" smtClean="0">
                <a:solidFill>
                  <a:srgbClr val="FF0000"/>
                </a:solidFill>
              </a:rPr>
              <a:t>0400</a:t>
            </a:r>
            <a:r>
              <a:rPr lang="fr-FR" sz="1200" dirty="0" smtClean="0"/>
              <a:t> | </a:t>
            </a:r>
            <a:r>
              <a:rPr lang="fr-FR" sz="1200" dirty="0" smtClean="0">
                <a:solidFill>
                  <a:srgbClr val="FF0000"/>
                </a:solidFill>
              </a:rPr>
              <a:t>0040</a:t>
            </a:r>
            <a:r>
              <a:rPr lang="fr-FR" sz="1200" dirty="0" smtClean="0"/>
              <a:t> | </a:t>
            </a:r>
            <a:r>
              <a:rPr lang="fr-FR" sz="1200" dirty="0" smtClean="0">
                <a:solidFill>
                  <a:srgbClr val="FF0000"/>
                </a:solidFill>
              </a:rPr>
              <a:t>0004</a:t>
            </a:r>
            <a:r>
              <a:rPr lang="fr-FR" sz="1200" dirty="0" smtClean="0"/>
              <a:t> | </a:t>
            </a:r>
            <a:r>
              <a:rPr lang="fr-FR" sz="1200" b="1" u="sng" dirty="0" smtClean="0">
                <a:solidFill>
                  <a:srgbClr val="FF0000"/>
                </a:solidFill>
              </a:rPr>
              <a:t>r</a:t>
            </a:r>
            <a:r>
              <a:rPr lang="fr-FR" sz="1200" dirty="0" smtClean="0"/>
              <a:t>] -</a:t>
            </a:r>
            <a:endParaRPr lang="fr-FR" sz="1200" dirty="0"/>
          </a:p>
          <a:p>
            <a:pPr lvl="1"/>
            <a:r>
              <a:rPr lang="fr-FR" sz="1200" b="1" u="sng" dirty="0" err="1"/>
              <a:t>W</a:t>
            </a:r>
            <a:r>
              <a:rPr lang="fr-FR" sz="1200" dirty="0" err="1"/>
              <a:t>rite</a:t>
            </a:r>
            <a:r>
              <a:rPr lang="fr-FR" sz="1200" dirty="0"/>
              <a:t> </a:t>
            </a:r>
            <a:r>
              <a:rPr lang="fr-FR" sz="1200" dirty="0" err="1" smtClean="0"/>
              <a:t>permitted</a:t>
            </a:r>
            <a:r>
              <a:rPr lang="fr-FR" sz="1200" dirty="0" smtClean="0"/>
              <a:t> [</a:t>
            </a:r>
            <a:r>
              <a:rPr lang="fr-FR" sz="1200" dirty="0" smtClean="0">
                <a:solidFill>
                  <a:srgbClr val="FF0000"/>
                </a:solidFill>
              </a:rPr>
              <a:t>0200</a:t>
            </a:r>
            <a:r>
              <a:rPr lang="fr-FR" sz="1200" dirty="0" smtClean="0"/>
              <a:t> | </a:t>
            </a:r>
            <a:r>
              <a:rPr lang="fr-FR" sz="1200" dirty="0" smtClean="0">
                <a:solidFill>
                  <a:srgbClr val="FF0000"/>
                </a:solidFill>
              </a:rPr>
              <a:t>0020</a:t>
            </a:r>
            <a:r>
              <a:rPr lang="fr-FR" sz="1200" dirty="0" smtClean="0"/>
              <a:t> | </a:t>
            </a:r>
            <a:r>
              <a:rPr lang="fr-FR" sz="1200" dirty="0" smtClean="0">
                <a:solidFill>
                  <a:srgbClr val="FF0000"/>
                </a:solidFill>
              </a:rPr>
              <a:t>0002</a:t>
            </a:r>
            <a:r>
              <a:rPr lang="fr-FR" sz="1200" dirty="0" smtClean="0"/>
              <a:t> | </a:t>
            </a:r>
            <a:r>
              <a:rPr lang="fr-FR" sz="1200" b="1" u="sng" dirty="0" smtClean="0">
                <a:solidFill>
                  <a:srgbClr val="FF0000"/>
                </a:solidFill>
              </a:rPr>
              <a:t>w</a:t>
            </a:r>
            <a:r>
              <a:rPr lang="fr-FR" sz="1200" dirty="0" smtClean="0"/>
              <a:t>] - </a:t>
            </a:r>
            <a:endParaRPr lang="fr-FR" sz="1200" dirty="0"/>
          </a:p>
          <a:p>
            <a:pPr lvl="1"/>
            <a:r>
              <a:rPr lang="fr-FR" sz="1200" dirty="0" err="1"/>
              <a:t>e</a:t>
            </a:r>
            <a:r>
              <a:rPr lang="fr-FR" sz="1200" b="1" u="sng" dirty="0" err="1"/>
              <a:t>X</a:t>
            </a:r>
            <a:r>
              <a:rPr lang="fr-FR" sz="1200" dirty="0" err="1"/>
              <a:t>ecute</a:t>
            </a:r>
            <a:r>
              <a:rPr lang="fr-FR" sz="1200" dirty="0"/>
              <a:t> </a:t>
            </a:r>
            <a:r>
              <a:rPr lang="fr-FR" sz="1200" dirty="0" smtClean="0"/>
              <a:t>[</a:t>
            </a:r>
            <a:r>
              <a:rPr lang="fr-FR" sz="1200" dirty="0" smtClean="0">
                <a:solidFill>
                  <a:srgbClr val="FF0000"/>
                </a:solidFill>
              </a:rPr>
              <a:t>0100</a:t>
            </a:r>
            <a:r>
              <a:rPr lang="fr-FR" sz="1200" dirty="0" smtClean="0"/>
              <a:t> | </a:t>
            </a:r>
            <a:r>
              <a:rPr lang="fr-FR" sz="1200" dirty="0" smtClean="0">
                <a:solidFill>
                  <a:srgbClr val="FF0000"/>
                </a:solidFill>
              </a:rPr>
              <a:t>0010</a:t>
            </a:r>
            <a:r>
              <a:rPr lang="fr-FR" sz="1200" dirty="0" smtClean="0"/>
              <a:t> | </a:t>
            </a:r>
            <a:r>
              <a:rPr lang="fr-FR" sz="1200" dirty="0" smtClean="0">
                <a:solidFill>
                  <a:srgbClr val="FF0000"/>
                </a:solidFill>
              </a:rPr>
              <a:t>0001</a:t>
            </a:r>
            <a:r>
              <a:rPr lang="fr-FR" sz="1200" dirty="0" smtClean="0"/>
              <a:t> | </a:t>
            </a:r>
            <a:r>
              <a:rPr lang="fr-FR" sz="1200" b="1" u="sng" dirty="0" smtClean="0">
                <a:solidFill>
                  <a:srgbClr val="FF0000"/>
                </a:solidFill>
              </a:rPr>
              <a:t>x</a:t>
            </a:r>
            <a:r>
              <a:rPr lang="fr-FR" sz="1200" dirty="0" smtClean="0"/>
              <a:t>] – Pour les fichiers l'exécution est permise sous « </a:t>
            </a:r>
            <a:r>
              <a:rPr lang="fr-FR" sz="1200" b="1" u="sng" dirty="0" smtClean="0"/>
              <a:t>u</a:t>
            </a:r>
            <a:r>
              <a:rPr lang="fr-FR" sz="1200" dirty="0" smtClean="0"/>
              <a:t>ser</a:t>
            </a:r>
            <a:r>
              <a:rPr lang="fr-FR" sz="1200" dirty="0"/>
              <a:t>, </a:t>
            </a:r>
            <a:r>
              <a:rPr lang="fr-FR" sz="1200" b="1" u="sng" dirty="0"/>
              <a:t>g</a:t>
            </a:r>
            <a:r>
              <a:rPr lang="fr-FR" sz="1200" dirty="0"/>
              <a:t>roup or </a:t>
            </a:r>
            <a:r>
              <a:rPr lang="fr-FR" sz="1200" b="1" u="sng" dirty="0" err="1" smtClean="0"/>
              <a:t>o</a:t>
            </a:r>
            <a:r>
              <a:rPr lang="fr-FR" sz="1200" dirty="0" err="1" smtClean="0"/>
              <a:t>thers</a:t>
            </a:r>
            <a:r>
              <a:rPr lang="fr-FR" sz="1200" dirty="0" smtClean="0"/>
              <a:t> ». Pour les répertoires le parcours/recherche est permise sous « </a:t>
            </a:r>
            <a:r>
              <a:rPr lang="fr-FR" sz="1200" b="1" u="sng" dirty="0" smtClean="0"/>
              <a:t>u</a:t>
            </a:r>
            <a:r>
              <a:rPr lang="fr-FR" sz="1200" dirty="0" smtClean="0"/>
              <a:t>ser</a:t>
            </a:r>
            <a:r>
              <a:rPr lang="fr-FR" sz="1200" dirty="0"/>
              <a:t>, </a:t>
            </a:r>
            <a:r>
              <a:rPr lang="fr-FR" sz="1200" b="1" u="sng" dirty="0"/>
              <a:t>g</a:t>
            </a:r>
            <a:r>
              <a:rPr lang="fr-FR" sz="1200" dirty="0"/>
              <a:t>roup or </a:t>
            </a:r>
            <a:r>
              <a:rPr lang="fr-FR" sz="1200" b="1" u="sng" dirty="0" err="1" smtClean="0"/>
              <a:t>o</a:t>
            </a:r>
            <a:r>
              <a:rPr lang="fr-FR" sz="1200" dirty="0" err="1" smtClean="0"/>
              <a:t>thers</a:t>
            </a:r>
            <a:r>
              <a:rPr lang="fr-FR" sz="1200" dirty="0" smtClean="0"/>
              <a:t> »</a:t>
            </a:r>
          </a:p>
        </p:txBody>
      </p:sp>
      <p:sp>
        <p:nvSpPr>
          <p:cNvPr id="4" name="Minus 3"/>
          <p:cNvSpPr/>
          <p:nvPr/>
        </p:nvSpPr>
        <p:spPr>
          <a:xfrm>
            <a:off x="720000" y="1260000"/>
            <a:ext cx="720000" cy="540000"/>
          </a:xfrm>
          <a:prstGeom prst="mathMinus">
            <a:avLst/>
          </a:prstGeom>
        </p:spPr>
        <p:style>
          <a:lnRef idx="1">
            <a:schemeClr val="accent1"/>
          </a:lnRef>
          <a:fillRef idx="3">
            <a:schemeClr val="accent1"/>
          </a:fillRef>
          <a:effectRef idx="2">
            <a:schemeClr val="accent1"/>
          </a:effectRef>
          <a:fontRef idx="minor">
            <a:schemeClr val="lt1"/>
          </a:fontRef>
        </p:style>
        <p:txBody>
          <a:bodyPr lIns="0" tIns="0" rIns="0" bIns="0" rtlCol="0" anchor="ctr" anchorCtr="1">
            <a:spAutoFit/>
          </a:bodyPr>
          <a:lstStyle/>
          <a:p>
            <a:pPr algn="ctr"/>
            <a:endParaRPr lang="en-US" sz="1200" dirty="0"/>
          </a:p>
        </p:txBody>
      </p:sp>
      <p:sp>
        <p:nvSpPr>
          <p:cNvPr id="5" name="Minus 4"/>
          <p:cNvSpPr/>
          <p:nvPr/>
        </p:nvSpPr>
        <p:spPr>
          <a:xfrm>
            <a:off x="1440000" y="1260000"/>
            <a:ext cx="720000" cy="540000"/>
          </a:xfrm>
          <a:prstGeom prst="mathMinus">
            <a:avLst/>
          </a:prstGeom>
        </p:spPr>
        <p:style>
          <a:lnRef idx="1">
            <a:schemeClr val="accent1"/>
          </a:lnRef>
          <a:fillRef idx="3">
            <a:schemeClr val="accent1"/>
          </a:fillRef>
          <a:effectRef idx="2">
            <a:schemeClr val="accent1"/>
          </a:effectRef>
          <a:fontRef idx="minor">
            <a:schemeClr val="lt1"/>
          </a:fontRef>
        </p:style>
        <p:txBody>
          <a:bodyPr lIns="0" tIns="0" rIns="0" bIns="0" rtlCol="0" anchor="ctr" anchorCtr="1">
            <a:spAutoFit/>
          </a:bodyPr>
          <a:lstStyle/>
          <a:p>
            <a:pPr algn="ctr"/>
            <a:endParaRPr lang="en-US" sz="1200" dirty="0"/>
          </a:p>
        </p:txBody>
      </p:sp>
      <p:sp>
        <p:nvSpPr>
          <p:cNvPr id="6" name="Minus 5"/>
          <p:cNvSpPr/>
          <p:nvPr/>
        </p:nvSpPr>
        <p:spPr>
          <a:xfrm>
            <a:off x="2160000" y="1260000"/>
            <a:ext cx="720000" cy="540000"/>
          </a:xfrm>
          <a:prstGeom prst="mathMinus">
            <a:avLst/>
          </a:prstGeom>
        </p:spPr>
        <p:style>
          <a:lnRef idx="1">
            <a:schemeClr val="accent1"/>
          </a:lnRef>
          <a:fillRef idx="3">
            <a:schemeClr val="accent1"/>
          </a:fillRef>
          <a:effectRef idx="2">
            <a:schemeClr val="accent1"/>
          </a:effectRef>
          <a:fontRef idx="minor">
            <a:schemeClr val="lt1"/>
          </a:fontRef>
        </p:style>
        <p:txBody>
          <a:bodyPr lIns="0" tIns="0" rIns="0" bIns="0" rtlCol="0" anchor="ctr" anchorCtr="1">
            <a:spAutoFit/>
          </a:bodyPr>
          <a:lstStyle/>
          <a:p>
            <a:pPr algn="ctr"/>
            <a:endParaRPr lang="en-US" sz="1200" dirty="0"/>
          </a:p>
        </p:txBody>
      </p:sp>
      <p:sp>
        <p:nvSpPr>
          <p:cNvPr id="7" name="Minus 6"/>
          <p:cNvSpPr/>
          <p:nvPr/>
        </p:nvSpPr>
        <p:spPr>
          <a:xfrm>
            <a:off x="2880000" y="1260000"/>
            <a:ext cx="720000" cy="540000"/>
          </a:xfrm>
          <a:prstGeom prst="mathMinus">
            <a:avLst/>
          </a:prstGeom>
        </p:spPr>
        <p:style>
          <a:lnRef idx="1">
            <a:schemeClr val="accent1"/>
          </a:lnRef>
          <a:fillRef idx="3">
            <a:schemeClr val="accent1"/>
          </a:fillRef>
          <a:effectRef idx="2">
            <a:schemeClr val="accent1"/>
          </a:effectRef>
          <a:fontRef idx="minor">
            <a:schemeClr val="lt1"/>
          </a:fontRef>
        </p:style>
        <p:txBody>
          <a:bodyPr lIns="0" tIns="0" rIns="0" bIns="0" rtlCol="0" anchor="ctr" anchorCtr="1">
            <a:spAutoFit/>
          </a:bodyPr>
          <a:lstStyle/>
          <a:p>
            <a:pPr algn="ctr"/>
            <a:endParaRPr lang="en-US" sz="1200" dirty="0"/>
          </a:p>
        </p:txBody>
      </p:sp>
      <p:sp>
        <p:nvSpPr>
          <p:cNvPr id="8" name="Minus 7"/>
          <p:cNvSpPr/>
          <p:nvPr/>
        </p:nvSpPr>
        <p:spPr>
          <a:xfrm>
            <a:off x="3600000" y="1260000"/>
            <a:ext cx="720000" cy="540000"/>
          </a:xfrm>
          <a:prstGeom prst="mathMinus">
            <a:avLst/>
          </a:prstGeom>
        </p:spPr>
        <p:style>
          <a:lnRef idx="1">
            <a:schemeClr val="accent1"/>
          </a:lnRef>
          <a:fillRef idx="3">
            <a:schemeClr val="accent1"/>
          </a:fillRef>
          <a:effectRef idx="2">
            <a:schemeClr val="accent1"/>
          </a:effectRef>
          <a:fontRef idx="minor">
            <a:schemeClr val="lt1"/>
          </a:fontRef>
        </p:style>
        <p:txBody>
          <a:bodyPr lIns="0" tIns="0" rIns="0" bIns="0" rtlCol="0" anchor="ctr" anchorCtr="1">
            <a:spAutoFit/>
          </a:bodyPr>
          <a:lstStyle/>
          <a:p>
            <a:pPr algn="ctr"/>
            <a:endParaRPr lang="en-US" sz="1200" dirty="0"/>
          </a:p>
        </p:txBody>
      </p:sp>
      <p:sp>
        <p:nvSpPr>
          <p:cNvPr id="9" name="Minus 8"/>
          <p:cNvSpPr/>
          <p:nvPr/>
        </p:nvSpPr>
        <p:spPr>
          <a:xfrm>
            <a:off x="4320000" y="1260000"/>
            <a:ext cx="720000" cy="540000"/>
          </a:xfrm>
          <a:prstGeom prst="mathMinus">
            <a:avLst/>
          </a:prstGeom>
        </p:spPr>
        <p:style>
          <a:lnRef idx="1">
            <a:schemeClr val="accent1"/>
          </a:lnRef>
          <a:fillRef idx="3">
            <a:schemeClr val="accent1"/>
          </a:fillRef>
          <a:effectRef idx="2">
            <a:schemeClr val="accent1"/>
          </a:effectRef>
          <a:fontRef idx="minor">
            <a:schemeClr val="lt1"/>
          </a:fontRef>
        </p:style>
        <p:txBody>
          <a:bodyPr lIns="0" tIns="0" rIns="0" bIns="0" rtlCol="0" anchor="ctr" anchorCtr="1">
            <a:spAutoFit/>
          </a:bodyPr>
          <a:lstStyle/>
          <a:p>
            <a:pPr algn="ctr"/>
            <a:endParaRPr lang="en-US" sz="1200" dirty="0"/>
          </a:p>
        </p:txBody>
      </p:sp>
      <p:sp>
        <p:nvSpPr>
          <p:cNvPr id="10" name="Minus 9"/>
          <p:cNvSpPr/>
          <p:nvPr/>
        </p:nvSpPr>
        <p:spPr>
          <a:xfrm>
            <a:off x="5040000" y="1260000"/>
            <a:ext cx="720000" cy="540000"/>
          </a:xfrm>
          <a:prstGeom prst="mathMinus">
            <a:avLst/>
          </a:prstGeom>
        </p:spPr>
        <p:style>
          <a:lnRef idx="1">
            <a:schemeClr val="accent1"/>
          </a:lnRef>
          <a:fillRef idx="3">
            <a:schemeClr val="accent1"/>
          </a:fillRef>
          <a:effectRef idx="2">
            <a:schemeClr val="accent1"/>
          </a:effectRef>
          <a:fontRef idx="minor">
            <a:schemeClr val="lt1"/>
          </a:fontRef>
        </p:style>
        <p:txBody>
          <a:bodyPr lIns="0" tIns="0" rIns="0" bIns="0" rtlCol="0" anchor="ctr" anchorCtr="1">
            <a:spAutoFit/>
          </a:bodyPr>
          <a:lstStyle/>
          <a:p>
            <a:pPr algn="ctr"/>
            <a:endParaRPr lang="en-US" sz="1200" dirty="0"/>
          </a:p>
        </p:txBody>
      </p:sp>
      <p:sp>
        <p:nvSpPr>
          <p:cNvPr id="11" name="Minus 10"/>
          <p:cNvSpPr/>
          <p:nvPr/>
        </p:nvSpPr>
        <p:spPr>
          <a:xfrm>
            <a:off x="5760000" y="1260000"/>
            <a:ext cx="720000" cy="540000"/>
          </a:xfrm>
          <a:prstGeom prst="mathMinus">
            <a:avLst/>
          </a:prstGeom>
        </p:spPr>
        <p:style>
          <a:lnRef idx="1">
            <a:schemeClr val="accent1"/>
          </a:lnRef>
          <a:fillRef idx="3">
            <a:schemeClr val="accent1"/>
          </a:fillRef>
          <a:effectRef idx="2">
            <a:schemeClr val="accent1"/>
          </a:effectRef>
          <a:fontRef idx="minor">
            <a:schemeClr val="lt1"/>
          </a:fontRef>
        </p:style>
        <p:txBody>
          <a:bodyPr lIns="0" tIns="0" rIns="0" bIns="0" rtlCol="0" anchor="ctr" anchorCtr="1">
            <a:spAutoFit/>
          </a:bodyPr>
          <a:lstStyle/>
          <a:p>
            <a:pPr algn="ctr"/>
            <a:endParaRPr lang="en-US" sz="1200" dirty="0"/>
          </a:p>
        </p:txBody>
      </p:sp>
      <p:sp>
        <p:nvSpPr>
          <p:cNvPr id="12" name="Minus 11"/>
          <p:cNvSpPr/>
          <p:nvPr/>
        </p:nvSpPr>
        <p:spPr>
          <a:xfrm>
            <a:off x="6480000" y="1260000"/>
            <a:ext cx="720000" cy="540000"/>
          </a:xfrm>
          <a:prstGeom prst="mathMinus">
            <a:avLst/>
          </a:prstGeom>
        </p:spPr>
        <p:style>
          <a:lnRef idx="1">
            <a:schemeClr val="accent1"/>
          </a:lnRef>
          <a:fillRef idx="3">
            <a:schemeClr val="accent1"/>
          </a:fillRef>
          <a:effectRef idx="2">
            <a:schemeClr val="accent1"/>
          </a:effectRef>
          <a:fontRef idx="minor">
            <a:schemeClr val="lt1"/>
          </a:fontRef>
        </p:style>
        <p:txBody>
          <a:bodyPr lIns="0" tIns="0" rIns="0" bIns="0" rtlCol="0" anchor="ctr" anchorCtr="1">
            <a:spAutoFit/>
          </a:bodyPr>
          <a:lstStyle/>
          <a:p>
            <a:pPr algn="ctr"/>
            <a:endParaRPr lang="en-US" sz="1200" dirty="0"/>
          </a:p>
        </p:txBody>
      </p:sp>
      <p:sp>
        <p:nvSpPr>
          <p:cNvPr id="13" name="Minus 12"/>
          <p:cNvSpPr/>
          <p:nvPr/>
        </p:nvSpPr>
        <p:spPr>
          <a:xfrm>
            <a:off x="7200000" y="1260000"/>
            <a:ext cx="720000" cy="540000"/>
          </a:xfrm>
          <a:prstGeom prst="mathMinus">
            <a:avLst/>
          </a:prstGeom>
        </p:spPr>
        <p:style>
          <a:lnRef idx="1">
            <a:schemeClr val="accent1"/>
          </a:lnRef>
          <a:fillRef idx="3">
            <a:schemeClr val="accent1"/>
          </a:fillRef>
          <a:effectRef idx="2">
            <a:schemeClr val="accent1"/>
          </a:effectRef>
          <a:fontRef idx="minor">
            <a:schemeClr val="lt1"/>
          </a:fontRef>
        </p:style>
        <p:txBody>
          <a:bodyPr lIns="0" tIns="0" rIns="0" bIns="0" rtlCol="0" anchor="ctr" anchorCtr="1">
            <a:spAutoFit/>
          </a:bodyPr>
          <a:lstStyle/>
          <a:p>
            <a:pPr algn="ctr"/>
            <a:endParaRPr lang="en-US" sz="1200" dirty="0"/>
          </a:p>
        </p:txBody>
      </p:sp>
      <p:cxnSp>
        <p:nvCxnSpPr>
          <p:cNvPr id="15" name="Straight Connector 14"/>
          <p:cNvCxnSpPr/>
          <p:nvPr/>
        </p:nvCxnSpPr>
        <p:spPr>
          <a:xfrm>
            <a:off x="1440000" y="1170000"/>
            <a:ext cx="0" cy="72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600000" y="1170000"/>
            <a:ext cx="0" cy="72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760000" y="1170000"/>
            <a:ext cx="0" cy="720000"/>
          </a:xfrm>
          <a:prstGeom prst="line">
            <a:avLst/>
          </a:prstGeom>
        </p:spPr>
        <p:style>
          <a:lnRef idx="2">
            <a:schemeClr val="accent1"/>
          </a:lnRef>
          <a:fillRef idx="0">
            <a:schemeClr val="accent1"/>
          </a:fillRef>
          <a:effectRef idx="1">
            <a:schemeClr val="accent1"/>
          </a:effectRef>
          <a:fontRef idx="minor">
            <a:schemeClr val="tx1"/>
          </a:fontRef>
        </p:style>
      </p:cxnSp>
      <p:sp>
        <p:nvSpPr>
          <p:cNvPr id="18" name="Left Brace 17"/>
          <p:cNvSpPr/>
          <p:nvPr/>
        </p:nvSpPr>
        <p:spPr>
          <a:xfrm rot="16200000">
            <a:off x="2520000" y="900000"/>
            <a:ext cx="36000" cy="1872000"/>
          </a:xfrm>
          <a:prstGeom prst="leftBrace">
            <a:avLst/>
          </a:prstGeom>
          <a:solidFill>
            <a:schemeClr val="tx1"/>
          </a:solid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e 18"/>
          <p:cNvSpPr/>
          <p:nvPr/>
        </p:nvSpPr>
        <p:spPr>
          <a:xfrm rot="16200000">
            <a:off x="6840000" y="900000"/>
            <a:ext cx="36000" cy="1872000"/>
          </a:xfrm>
          <a:prstGeom prst="leftBrace">
            <a:avLst/>
          </a:prstGeom>
          <a:solidFill>
            <a:srgbClr val="000000"/>
          </a:solidFill>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Left Brace 19"/>
          <p:cNvSpPr/>
          <p:nvPr/>
        </p:nvSpPr>
        <p:spPr>
          <a:xfrm rot="16200000">
            <a:off x="4680000" y="899799"/>
            <a:ext cx="36000" cy="1872000"/>
          </a:xfrm>
          <a:prstGeom prst="leftBrace">
            <a:avLst/>
          </a:prstGeom>
          <a:solidFill>
            <a:srgbClr val="000000"/>
          </a:solidFill>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2160000" y="1928676"/>
            <a:ext cx="756000" cy="369332"/>
          </a:xfrm>
          <a:prstGeom prst="rect">
            <a:avLst/>
          </a:prstGeom>
          <a:noFill/>
        </p:spPr>
        <p:txBody>
          <a:bodyPr wrap="square" lIns="0" tIns="0" rIns="0" bIns="0" rtlCol="0" anchor="ctr" anchorCtr="1">
            <a:spAutoFit/>
          </a:bodyPr>
          <a:lstStyle/>
          <a:p>
            <a:pPr algn="ctr"/>
            <a:r>
              <a:rPr lang="fr-FR" sz="1200" dirty="0" smtClean="0"/>
              <a:t>Propriétaire</a:t>
            </a:r>
          </a:p>
          <a:p>
            <a:pPr algn="ctr"/>
            <a:r>
              <a:rPr lang="fr-FR" sz="1200" b="1" i="1" u="sng" dirty="0" smtClean="0"/>
              <a:t>U</a:t>
            </a:r>
            <a:r>
              <a:rPr lang="fr-FR" sz="1200" i="1" dirty="0" smtClean="0"/>
              <a:t>ser</a:t>
            </a:r>
            <a:endParaRPr lang="fr-FR" sz="1200" i="1" dirty="0"/>
          </a:p>
        </p:txBody>
      </p:sp>
      <p:sp>
        <p:nvSpPr>
          <p:cNvPr id="22" name="TextBox 21"/>
          <p:cNvSpPr txBox="1"/>
          <p:nvPr/>
        </p:nvSpPr>
        <p:spPr>
          <a:xfrm>
            <a:off x="4464986" y="1928450"/>
            <a:ext cx="468000" cy="369332"/>
          </a:xfrm>
          <a:prstGeom prst="rect">
            <a:avLst/>
          </a:prstGeom>
          <a:noFill/>
        </p:spPr>
        <p:txBody>
          <a:bodyPr wrap="square" lIns="0" tIns="0" rIns="0" bIns="0" rtlCol="0" anchor="ctr" anchorCtr="1">
            <a:spAutoFit/>
          </a:bodyPr>
          <a:lstStyle/>
          <a:p>
            <a:pPr algn="ctr"/>
            <a:r>
              <a:rPr lang="fr-FR" sz="1200" dirty="0" smtClean="0"/>
              <a:t>Groupe</a:t>
            </a:r>
          </a:p>
          <a:p>
            <a:pPr algn="ctr"/>
            <a:r>
              <a:rPr lang="fr-FR" sz="1200" b="1" i="1" u="sng" dirty="0" smtClean="0"/>
              <a:t>G</a:t>
            </a:r>
            <a:r>
              <a:rPr lang="fr-FR" sz="1200" i="1" dirty="0" smtClean="0"/>
              <a:t>roup</a:t>
            </a:r>
            <a:endParaRPr lang="fr-FR" sz="1200" i="1" dirty="0"/>
          </a:p>
        </p:txBody>
      </p:sp>
      <p:sp>
        <p:nvSpPr>
          <p:cNvPr id="23" name="TextBox 22"/>
          <p:cNvSpPr txBox="1"/>
          <p:nvPr/>
        </p:nvSpPr>
        <p:spPr>
          <a:xfrm>
            <a:off x="6633533" y="1928450"/>
            <a:ext cx="432000" cy="369332"/>
          </a:xfrm>
          <a:prstGeom prst="rect">
            <a:avLst/>
          </a:prstGeom>
          <a:noFill/>
        </p:spPr>
        <p:txBody>
          <a:bodyPr wrap="square" lIns="0" tIns="0" rIns="0" bIns="0" rtlCol="0" anchor="ctr" anchorCtr="1">
            <a:spAutoFit/>
          </a:bodyPr>
          <a:lstStyle/>
          <a:p>
            <a:pPr algn="ctr"/>
            <a:r>
              <a:rPr lang="fr-FR" sz="1200" dirty="0" smtClean="0"/>
              <a:t>Autres</a:t>
            </a:r>
          </a:p>
          <a:p>
            <a:pPr algn="ctr"/>
            <a:r>
              <a:rPr lang="fr-FR" sz="1200" b="1" i="1" u="sng" dirty="0" err="1" smtClean="0"/>
              <a:t>O</a:t>
            </a:r>
            <a:r>
              <a:rPr lang="fr-FR" sz="1200" dirty="0" err="1" smtClean="0"/>
              <a:t>thers</a:t>
            </a:r>
            <a:endParaRPr lang="fr-FR" sz="1200" dirty="0"/>
          </a:p>
        </p:txBody>
      </p:sp>
      <p:sp>
        <p:nvSpPr>
          <p:cNvPr id="24" name="Left Brace 23"/>
          <p:cNvSpPr/>
          <p:nvPr/>
        </p:nvSpPr>
        <p:spPr>
          <a:xfrm rot="16200000">
            <a:off x="1080000" y="1656000"/>
            <a:ext cx="36000" cy="360000"/>
          </a:xfrm>
          <a:prstGeom prst="leftBrace">
            <a:avLst/>
          </a:prstGeom>
          <a:solidFill>
            <a:schemeClr val="tx1"/>
          </a:solid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929618" y="1928450"/>
            <a:ext cx="324000" cy="184666"/>
          </a:xfrm>
          <a:prstGeom prst="rect">
            <a:avLst/>
          </a:prstGeom>
          <a:noFill/>
        </p:spPr>
        <p:txBody>
          <a:bodyPr wrap="square" lIns="0" tIns="0" rIns="0" bIns="0" rtlCol="0" anchor="ctr" anchorCtr="1">
            <a:spAutoFit/>
          </a:bodyPr>
          <a:lstStyle/>
          <a:p>
            <a:pPr algn="ctr"/>
            <a:r>
              <a:rPr lang="fr-FR" sz="1200" dirty="0" smtClean="0"/>
              <a:t>Type</a:t>
            </a:r>
            <a:endParaRPr lang="fr-FR" sz="1200" dirty="0"/>
          </a:p>
        </p:txBody>
      </p:sp>
      <p:sp>
        <p:nvSpPr>
          <p:cNvPr id="26" name="TextBox 25"/>
          <p:cNvSpPr txBox="1"/>
          <p:nvPr/>
        </p:nvSpPr>
        <p:spPr>
          <a:xfrm>
            <a:off x="4140000" y="864000"/>
            <a:ext cx="1080000" cy="184666"/>
          </a:xfrm>
          <a:prstGeom prst="rect">
            <a:avLst/>
          </a:prstGeom>
          <a:noFill/>
        </p:spPr>
        <p:txBody>
          <a:bodyPr wrap="square" lIns="0" tIns="0" rIns="0" bIns="0" rtlCol="0" anchor="ctr" anchorCtr="1">
            <a:spAutoFit/>
          </a:bodyPr>
          <a:lstStyle/>
          <a:p>
            <a:pPr algn="ctr"/>
            <a:r>
              <a:rPr lang="fr-FR" sz="1200" dirty="0" smtClean="0"/>
              <a:t>Privilèges (</a:t>
            </a:r>
            <a:r>
              <a:rPr lang="fr-FR" sz="1200" i="1" dirty="0" err="1" smtClean="0"/>
              <a:t>rights</a:t>
            </a:r>
            <a:r>
              <a:rPr lang="fr-FR" sz="1200" dirty="0" smtClean="0"/>
              <a:t>)</a:t>
            </a:r>
          </a:p>
        </p:txBody>
      </p:sp>
      <p:sp>
        <p:nvSpPr>
          <p:cNvPr id="27" name="Left Brace 26"/>
          <p:cNvSpPr/>
          <p:nvPr/>
        </p:nvSpPr>
        <p:spPr>
          <a:xfrm rot="5400000" flipV="1">
            <a:off x="4662000" y="-2016000"/>
            <a:ext cx="36000" cy="6264000"/>
          </a:xfrm>
          <a:prstGeom prst="leftBrace">
            <a:avLst/>
          </a:prstGeom>
          <a:solidFill>
            <a:schemeClr val="tx1"/>
          </a:solidFill>
          <a:ln>
            <a:solidFill>
              <a:schemeClr val="tx1"/>
            </a:solidFill>
          </a:ln>
        </p:spPr>
        <p:style>
          <a:lnRef idx="2">
            <a:schemeClr val="accent1"/>
          </a:lnRef>
          <a:fillRef idx="0">
            <a:schemeClr val="accent1"/>
          </a:fillRef>
          <a:effectRef idx="1">
            <a:schemeClr val="accent1"/>
          </a:effectRef>
          <a:fontRef idx="minor">
            <a:schemeClr val="tx1"/>
          </a:fontRef>
        </p:style>
        <p:txBody>
          <a:bodyPr lIns="0" tIns="0" rIns="0" bIns="0" rtlCol="0" anchor="ctr" anchorCtr="1">
            <a:spAutoFit/>
          </a:bodyPr>
          <a:lstStyle/>
          <a:p>
            <a:pPr algn="ctr"/>
            <a:endParaRPr lang="en-US"/>
          </a:p>
        </p:txBody>
      </p:sp>
    </p:spTree>
    <p:extLst>
      <p:ext uri="{BB962C8B-B14F-4D97-AF65-F5344CB8AC3E}">
        <p14:creationId xmlns:p14="http://schemas.microsoft.com/office/powerpoint/2010/main" val="218253126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nchor="ctr" anchorCtr="1">
            <a:spAutoFit/>
          </a:bodyPr>
          <a:lstStyle/>
          <a:p>
            <a:r>
              <a:rPr lang="fr-FR" sz="4000" dirty="0" smtClean="0"/>
              <a:t>Caractères spéciaux</a:t>
            </a:r>
            <a:endParaRPr lang="fr-FR" sz="4000" dirty="0"/>
          </a:p>
        </p:txBody>
      </p:sp>
      <p:sp>
        <p:nvSpPr>
          <p:cNvPr id="3" name="Content Placeholder 2"/>
          <p:cNvSpPr>
            <a:spLocks noGrp="1"/>
          </p:cNvSpPr>
          <p:nvPr>
            <p:ph idx="1"/>
          </p:nvPr>
        </p:nvSpPr>
        <p:spPr>
          <a:xfrm>
            <a:off x="71273" y="1341010"/>
            <a:ext cx="9019272" cy="4525963"/>
          </a:xfrm>
        </p:spPr>
        <p:txBody>
          <a:bodyPr>
            <a:normAutofit/>
          </a:bodyPr>
          <a:lstStyle/>
          <a:p>
            <a:pPr marL="0" indent="0">
              <a:buNone/>
            </a:pPr>
            <a:r>
              <a:rPr lang="fr-FR" sz="1400" dirty="0" smtClean="0">
                <a:solidFill>
                  <a:srgbClr val="FF0000"/>
                </a:solidFill>
              </a:rPr>
              <a:t>‘</a:t>
            </a:r>
            <a:r>
              <a:rPr lang="fr-FR" sz="1400" dirty="0" smtClean="0"/>
              <a:t>…</a:t>
            </a:r>
            <a:r>
              <a:rPr lang="fr-FR" sz="1400" dirty="0" smtClean="0">
                <a:solidFill>
                  <a:srgbClr val="FF0000"/>
                </a:solidFill>
              </a:rPr>
              <a:t>’</a:t>
            </a:r>
            <a:r>
              <a:rPr lang="fr-FR" sz="1400" dirty="0"/>
              <a:t>	</a:t>
            </a:r>
            <a:r>
              <a:rPr lang="fr-FR" sz="1400" dirty="0" smtClean="0"/>
              <a:t>Définition d’une chaine des caractères qui ne sera pas évaluée par le ‘Shell’</a:t>
            </a:r>
          </a:p>
          <a:p>
            <a:pPr marL="0" indent="0">
              <a:buNone/>
            </a:pPr>
            <a:r>
              <a:rPr lang="fr-FR" sz="1400" dirty="0" smtClean="0">
                <a:solidFill>
                  <a:srgbClr val="FF0000"/>
                </a:solidFill>
              </a:rPr>
              <a:t>“</a:t>
            </a:r>
            <a:r>
              <a:rPr lang="fr-FR" sz="1400" dirty="0" smtClean="0"/>
              <a:t>…</a:t>
            </a:r>
            <a:r>
              <a:rPr lang="fr-FR" sz="1400" dirty="0" smtClean="0">
                <a:solidFill>
                  <a:srgbClr val="FF0000"/>
                </a:solidFill>
              </a:rPr>
              <a:t>“</a:t>
            </a:r>
            <a:r>
              <a:rPr lang="fr-FR" sz="1400" dirty="0"/>
              <a:t>	</a:t>
            </a:r>
            <a:r>
              <a:rPr lang="fr-FR" sz="1400" dirty="0" smtClean="0"/>
              <a:t>Définition d’une chaine de caractères dont les variables seront évaluées par le ‘Shell’</a:t>
            </a:r>
          </a:p>
          <a:p>
            <a:pPr marL="0" indent="0">
              <a:buNone/>
            </a:pPr>
            <a:r>
              <a:rPr lang="fr-FR" sz="1400" dirty="0" smtClean="0">
                <a:solidFill>
                  <a:srgbClr val="FF0000"/>
                </a:solidFill>
              </a:rPr>
              <a:t>;	</a:t>
            </a:r>
            <a:r>
              <a:rPr lang="fr-FR" sz="1400" dirty="0" smtClean="0"/>
              <a:t>Séparateur de +++ commandes écrites sur la même ligne</a:t>
            </a:r>
          </a:p>
          <a:p>
            <a:pPr marL="0" indent="0">
              <a:buNone/>
            </a:pPr>
            <a:r>
              <a:rPr lang="fr-FR" sz="1400" dirty="0" smtClean="0">
                <a:solidFill>
                  <a:srgbClr val="FF0000"/>
                </a:solidFill>
              </a:rPr>
              <a:t>&amp;</a:t>
            </a:r>
            <a:r>
              <a:rPr lang="fr-FR" sz="1400" dirty="0" smtClean="0"/>
              <a:t>	Lancement d’un processus en arrière plan</a:t>
            </a:r>
          </a:p>
          <a:p>
            <a:pPr marL="0" indent="0">
              <a:buNone/>
            </a:pPr>
            <a:r>
              <a:rPr lang="fr-FR" sz="1400" dirty="0" smtClean="0">
                <a:solidFill>
                  <a:srgbClr val="FF0000"/>
                </a:solidFill>
              </a:rPr>
              <a:t>|</a:t>
            </a:r>
            <a:r>
              <a:rPr lang="fr-FR" sz="1400" dirty="0" smtClean="0"/>
              <a:t>	Communication par ‘TUBE’ entre deux processus</a:t>
            </a:r>
          </a:p>
          <a:p>
            <a:pPr marL="0" indent="0">
              <a:buNone/>
            </a:pPr>
            <a:r>
              <a:rPr lang="fr-FR" sz="1400" dirty="0" smtClean="0">
                <a:solidFill>
                  <a:srgbClr val="FF0000"/>
                </a:solidFill>
              </a:rPr>
              <a:t>&amp;&amp;</a:t>
            </a:r>
            <a:r>
              <a:rPr lang="fr-FR" sz="1400" dirty="0" smtClean="0"/>
              <a:t>	Evaluer la commande suivante que si la précédente est terminée sans erreur (</a:t>
            </a:r>
            <a:r>
              <a:rPr lang="fr-FR" sz="1400" i="1" dirty="0" smtClean="0"/>
              <a:t>ET Logique</a:t>
            </a:r>
            <a:r>
              <a:rPr lang="fr-FR" sz="1400" dirty="0" smtClean="0"/>
              <a:t>)</a:t>
            </a:r>
          </a:p>
          <a:p>
            <a:pPr marL="0" indent="0">
              <a:buNone/>
            </a:pPr>
            <a:r>
              <a:rPr lang="fr-FR" sz="1400" dirty="0" smtClean="0">
                <a:solidFill>
                  <a:srgbClr val="FF0000"/>
                </a:solidFill>
              </a:rPr>
              <a:t>||</a:t>
            </a:r>
            <a:r>
              <a:rPr lang="fr-FR" sz="1400" dirty="0" smtClean="0"/>
              <a:t>	Evaluer la commande suivante que si la précédente a échouée (</a:t>
            </a:r>
            <a:r>
              <a:rPr lang="fr-FR" sz="1400" i="1" dirty="0" smtClean="0"/>
              <a:t>OU Logique</a:t>
            </a:r>
            <a:r>
              <a:rPr lang="fr-FR" sz="1400" dirty="0" smtClean="0"/>
              <a:t>)</a:t>
            </a:r>
          </a:p>
          <a:p>
            <a:pPr marL="0" indent="0">
              <a:buNone/>
            </a:pPr>
            <a:r>
              <a:rPr lang="fr-FR" sz="1400" dirty="0" smtClean="0">
                <a:solidFill>
                  <a:srgbClr val="FF0000"/>
                </a:solidFill>
              </a:rPr>
              <a:t>`</a:t>
            </a:r>
            <a:r>
              <a:rPr lang="fr-FR" sz="1400" dirty="0" smtClean="0"/>
              <a:t>…</a:t>
            </a:r>
            <a:r>
              <a:rPr lang="fr-FR" sz="1400" dirty="0" smtClean="0">
                <a:solidFill>
                  <a:srgbClr val="FF0000"/>
                </a:solidFill>
              </a:rPr>
              <a:t>`</a:t>
            </a:r>
            <a:r>
              <a:rPr lang="fr-FR" sz="1400" dirty="0" smtClean="0"/>
              <a:t>	Définition d’une chaine des caractères qui sera interprétée comme une commande</a:t>
            </a:r>
          </a:p>
          <a:p>
            <a:pPr marL="0" indent="0">
              <a:buNone/>
            </a:pPr>
            <a:r>
              <a:rPr lang="fr-FR" sz="1400" dirty="0" smtClean="0">
                <a:solidFill>
                  <a:srgbClr val="FF0000"/>
                </a:solidFill>
              </a:rPr>
              <a:t>( )</a:t>
            </a:r>
            <a:r>
              <a:rPr lang="fr-FR" sz="1400" dirty="0" smtClean="0"/>
              <a:t>	Regroupement des commandes</a:t>
            </a:r>
          </a:p>
          <a:p>
            <a:pPr marL="0" indent="0">
              <a:buNone/>
            </a:pPr>
            <a:r>
              <a:rPr lang="fr-FR" sz="1400" dirty="0" smtClean="0">
                <a:solidFill>
                  <a:srgbClr val="FF0000"/>
                </a:solidFill>
              </a:rPr>
              <a:t>#</a:t>
            </a:r>
            <a:r>
              <a:rPr lang="fr-FR" sz="1400" dirty="0" smtClean="0"/>
              <a:t>	Introduction d’un commentaire</a:t>
            </a:r>
          </a:p>
          <a:p>
            <a:pPr marL="0" indent="0">
              <a:buNone/>
            </a:pPr>
            <a:r>
              <a:rPr lang="fr-FR" sz="1400" dirty="0" smtClean="0">
                <a:solidFill>
                  <a:srgbClr val="FF0000"/>
                </a:solidFill>
              </a:rPr>
              <a:t>\</a:t>
            </a:r>
            <a:r>
              <a:rPr lang="fr-FR" sz="1400" dirty="0" smtClean="0"/>
              <a:t>	Déspécialise le caractère suivant</a:t>
            </a:r>
          </a:p>
          <a:p>
            <a:pPr marL="0" indent="0">
              <a:buNone/>
            </a:pPr>
            <a:r>
              <a:rPr lang="fr-FR" sz="1400" dirty="0" smtClean="0">
                <a:solidFill>
                  <a:srgbClr val="FF0000"/>
                </a:solidFill>
              </a:rPr>
              <a:t>~</a:t>
            </a:r>
            <a:r>
              <a:rPr lang="fr-FR" sz="1400" dirty="0" smtClean="0"/>
              <a:t>	Désigne le répertoire courant de l’utilisateur</a:t>
            </a:r>
          </a:p>
          <a:p>
            <a:pPr marL="0" indent="0">
              <a:buNone/>
            </a:pPr>
            <a:r>
              <a:rPr lang="fr-FR" sz="1400" dirty="0" smtClean="0">
                <a:solidFill>
                  <a:srgbClr val="FF0000"/>
                </a:solidFill>
              </a:rPr>
              <a:t>$(</a:t>
            </a:r>
            <a:r>
              <a:rPr lang="fr-FR" sz="1400" dirty="0" smtClean="0"/>
              <a:t>…</a:t>
            </a:r>
            <a:r>
              <a:rPr lang="fr-FR" sz="1400" dirty="0" smtClean="0">
                <a:solidFill>
                  <a:srgbClr val="FF0000"/>
                </a:solidFill>
              </a:rPr>
              <a:t>)</a:t>
            </a:r>
            <a:r>
              <a:rPr lang="fr-FR" sz="1400" dirty="0" smtClean="0"/>
              <a:t>	La commande ‘…’ est remplacer par son résultat</a:t>
            </a:r>
            <a:endParaRPr lang="fr-FR" sz="1400" dirty="0"/>
          </a:p>
          <a:p>
            <a:pPr marL="0" indent="0">
              <a:buNone/>
            </a:pPr>
            <a:r>
              <a:rPr lang="fr-FR" sz="1400" dirty="0" smtClean="0">
                <a:solidFill>
                  <a:srgbClr val="FF0000"/>
                </a:solidFill>
              </a:rPr>
              <a:t>$</a:t>
            </a:r>
            <a:r>
              <a:rPr lang="fr-FR" sz="1400" i="1" dirty="0" smtClean="0"/>
              <a:t>Var</a:t>
            </a:r>
            <a:r>
              <a:rPr lang="fr-FR" sz="1400" dirty="0" smtClean="0"/>
              <a:t>	Contenu de la variable ‘Var’</a:t>
            </a:r>
          </a:p>
          <a:p>
            <a:pPr marL="0" indent="0">
              <a:buNone/>
            </a:pPr>
            <a:endParaRPr lang="fr-FR" sz="1400" dirty="0"/>
          </a:p>
        </p:txBody>
      </p:sp>
    </p:spTree>
    <p:extLst>
      <p:ext uri="{BB962C8B-B14F-4D97-AF65-F5344CB8AC3E}">
        <p14:creationId xmlns:p14="http://schemas.microsoft.com/office/powerpoint/2010/main" val="300059179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spAutoFit/>
          </a:bodyPr>
          <a:lstStyle/>
          <a:p>
            <a:r>
              <a:rPr lang="fr-FR" sz="4000" dirty="0" err="1" smtClean="0"/>
              <a:t>Eval</a:t>
            </a:r>
            <a:r>
              <a:rPr lang="fr-FR" sz="4000" dirty="0" smtClean="0"/>
              <a:t> « </a:t>
            </a:r>
            <a:r>
              <a:rPr lang="fr-FR" sz="4000" dirty="0" err="1" smtClean="0"/>
              <a:t>bash</a:t>
            </a:r>
            <a:r>
              <a:rPr lang="fr-FR" sz="4000" dirty="0" smtClean="0"/>
              <a:t> </a:t>
            </a:r>
            <a:r>
              <a:rPr lang="fr-FR" sz="4000" dirty="0" err="1" smtClean="0"/>
              <a:t>Internal</a:t>
            </a:r>
            <a:r>
              <a:rPr lang="fr-FR" sz="4000" dirty="0" smtClean="0"/>
              <a:t> command »</a:t>
            </a:r>
            <a:endParaRPr lang="fr-FR" sz="4000" dirty="0"/>
          </a:p>
        </p:txBody>
      </p:sp>
      <p:sp>
        <p:nvSpPr>
          <p:cNvPr id="3" name="Content Placeholder 2"/>
          <p:cNvSpPr>
            <a:spLocks noGrp="1"/>
          </p:cNvSpPr>
          <p:nvPr>
            <p:ph idx="1"/>
          </p:nvPr>
        </p:nvSpPr>
        <p:spPr>
          <a:xfrm>
            <a:off x="71273" y="1341010"/>
            <a:ext cx="9019272" cy="2724745"/>
          </a:xfrm>
        </p:spPr>
        <p:txBody>
          <a:bodyPr>
            <a:normAutofit/>
          </a:bodyPr>
          <a:lstStyle/>
          <a:p>
            <a:pPr marL="0" indent="0">
              <a:buNone/>
            </a:pPr>
            <a:endParaRPr lang="fr-FR" sz="1400" dirty="0" smtClean="0"/>
          </a:p>
          <a:p>
            <a:pPr marL="0" indent="0">
              <a:buNone/>
            </a:pPr>
            <a:r>
              <a:rPr lang="fr-FR" sz="1400" dirty="0" smtClean="0"/>
              <a:t># Séquences de déroulement </a:t>
            </a:r>
          </a:p>
          <a:p>
            <a:pPr marL="0" indent="0">
              <a:buNone/>
            </a:pPr>
            <a:r>
              <a:rPr lang="fr-FR" sz="1400" dirty="0" smtClean="0"/>
              <a:t>« 1 » </a:t>
            </a:r>
            <a:r>
              <a:rPr lang="fr-FR" sz="1400" dirty="0" err="1" smtClean="0"/>
              <a:t>foo</a:t>
            </a:r>
            <a:r>
              <a:rPr lang="fr-FR" sz="1400" dirty="0" smtClean="0"/>
              <a:t>=10 x=</a:t>
            </a:r>
            <a:r>
              <a:rPr lang="fr-FR" sz="1400" dirty="0" err="1" smtClean="0"/>
              <a:t>foo</a:t>
            </a:r>
            <a:r>
              <a:rPr lang="fr-FR" sz="1400" dirty="0"/>
              <a:t>	</a:t>
            </a:r>
            <a:r>
              <a:rPr lang="fr-FR" sz="1400" dirty="0" smtClean="0"/>
              <a:t>	# Définition de ‘</a:t>
            </a:r>
            <a:r>
              <a:rPr lang="fr-FR" sz="1400" dirty="0" err="1" smtClean="0"/>
              <a:t>foo</a:t>
            </a:r>
            <a:r>
              <a:rPr lang="fr-FR" sz="1400" dirty="0" smtClean="0"/>
              <a:t>’ et de ‘x’</a:t>
            </a:r>
          </a:p>
          <a:p>
            <a:pPr marL="0" indent="0">
              <a:buNone/>
            </a:pPr>
            <a:r>
              <a:rPr lang="fr-FR" sz="1400" dirty="0" smtClean="0"/>
              <a:t>« 2 » y='$'$x			# Définition de ‘y’</a:t>
            </a:r>
          </a:p>
          <a:p>
            <a:pPr marL="0" indent="0">
              <a:buNone/>
            </a:pPr>
            <a:r>
              <a:rPr lang="fr-FR" sz="1400" dirty="0" smtClean="0"/>
              <a:t>« 3 » </a:t>
            </a:r>
            <a:r>
              <a:rPr lang="fr-FR" sz="1400" dirty="0" err="1" smtClean="0"/>
              <a:t>echo</a:t>
            </a:r>
            <a:r>
              <a:rPr lang="fr-FR" sz="1400" dirty="0" smtClean="0"/>
              <a:t> $y		# Afficher le contenu de la variable ‘y’</a:t>
            </a:r>
          </a:p>
          <a:p>
            <a:pPr marL="0" indent="0">
              <a:buNone/>
            </a:pPr>
            <a:r>
              <a:rPr lang="fr-FR" sz="1400" dirty="0" smtClean="0"/>
              <a:t>« 4 » $</a:t>
            </a:r>
            <a:r>
              <a:rPr lang="fr-FR" sz="1400" dirty="0" err="1" smtClean="0"/>
              <a:t>foo</a:t>
            </a:r>
            <a:r>
              <a:rPr lang="fr-FR" sz="1400" dirty="0" smtClean="0"/>
              <a:t>			# Le résultat de la commande précédente</a:t>
            </a:r>
          </a:p>
          <a:p>
            <a:pPr marL="0" indent="0">
              <a:buNone/>
            </a:pPr>
            <a:endParaRPr lang="fr-FR" sz="1400" dirty="0" smtClean="0"/>
          </a:p>
          <a:p>
            <a:pPr marL="0" indent="0">
              <a:buNone/>
            </a:pPr>
            <a:r>
              <a:rPr lang="fr-FR" sz="1400" dirty="0" smtClean="0"/>
              <a:t>« 5 » </a:t>
            </a:r>
            <a:r>
              <a:rPr lang="fr-FR" sz="1400" dirty="0" err="1" smtClean="0"/>
              <a:t>eval</a:t>
            </a:r>
            <a:r>
              <a:rPr lang="fr-FR" sz="1400" dirty="0" smtClean="0"/>
              <a:t> y='$'$x		# Construire la commande et procéder à son évaluation</a:t>
            </a:r>
          </a:p>
          <a:p>
            <a:pPr marL="0" indent="0">
              <a:buNone/>
            </a:pPr>
            <a:r>
              <a:rPr lang="fr-FR" sz="1400" dirty="0" smtClean="0"/>
              <a:t>« 6 » </a:t>
            </a:r>
            <a:r>
              <a:rPr lang="fr-FR" sz="1400" dirty="0" err="1" smtClean="0"/>
              <a:t>echo</a:t>
            </a:r>
            <a:r>
              <a:rPr lang="fr-FR" sz="1400" dirty="0" smtClean="0"/>
              <a:t> $y		# Afficher le contenu de la variable ‘y’</a:t>
            </a:r>
          </a:p>
          <a:p>
            <a:pPr marL="0" indent="0">
              <a:buNone/>
            </a:pPr>
            <a:r>
              <a:rPr lang="fr-FR" sz="1400" dirty="0" smtClean="0"/>
              <a:t>« 7 » 10			# Le résultat de la commande précédente</a:t>
            </a:r>
          </a:p>
        </p:txBody>
      </p:sp>
    </p:spTree>
    <p:extLst>
      <p:ext uri="{BB962C8B-B14F-4D97-AF65-F5344CB8AC3E}">
        <p14:creationId xmlns:p14="http://schemas.microsoft.com/office/powerpoint/2010/main" val="294810631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73" y="867146"/>
            <a:ext cx="8353060" cy="5719921"/>
          </a:xfrm>
        </p:spPr>
        <p:txBody>
          <a:bodyPr>
            <a:normAutofit lnSpcReduction="10000"/>
          </a:bodyPr>
          <a:lstStyle/>
          <a:p>
            <a:pPr marL="0" indent="0">
              <a:buNone/>
            </a:pPr>
            <a:r>
              <a:rPr lang="fr-FR" sz="1200" dirty="0" smtClean="0"/>
              <a:t>.	Exécuter la commande par le ‘</a:t>
            </a:r>
            <a:r>
              <a:rPr lang="fr-FR" sz="1200" dirty="0" err="1" smtClean="0"/>
              <a:t>shell</a:t>
            </a:r>
            <a:r>
              <a:rPr lang="fr-FR" sz="1200" dirty="0" smtClean="0"/>
              <a:t>’ actuel et non un ‘</a:t>
            </a:r>
            <a:r>
              <a:rPr lang="fr-FR" sz="1200" dirty="0" err="1" smtClean="0"/>
              <a:t>shell</a:t>
            </a:r>
            <a:r>
              <a:rPr lang="fr-FR" sz="1200" dirty="0" smtClean="0"/>
              <a:t>’ </a:t>
            </a:r>
            <a:r>
              <a:rPr lang="fr-FR" sz="1200" b="1" i="1" dirty="0" smtClean="0"/>
              <a:t>fils</a:t>
            </a:r>
            <a:endParaRPr lang="fr-FR" sz="1200" dirty="0"/>
          </a:p>
          <a:p>
            <a:pPr marL="0" indent="0">
              <a:buNone/>
            </a:pPr>
            <a:r>
              <a:rPr lang="fr-FR" sz="1200" dirty="0" smtClean="0"/>
              <a:t>break</a:t>
            </a:r>
          </a:p>
          <a:p>
            <a:pPr marL="0" indent="0">
              <a:buNone/>
            </a:pPr>
            <a:r>
              <a:rPr lang="fr-FR" sz="1200" dirty="0" smtClean="0"/>
              <a:t>case</a:t>
            </a:r>
          </a:p>
          <a:p>
            <a:pPr marL="0" indent="0">
              <a:buNone/>
            </a:pPr>
            <a:r>
              <a:rPr lang="fr-FR" sz="1200" dirty="0" smtClean="0"/>
              <a:t>cd</a:t>
            </a:r>
          </a:p>
          <a:p>
            <a:pPr marL="0" indent="0">
              <a:buNone/>
            </a:pPr>
            <a:r>
              <a:rPr lang="fr-FR" sz="1200" dirty="0" smtClean="0"/>
              <a:t>continue</a:t>
            </a:r>
          </a:p>
          <a:p>
            <a:pPr marL="0" indent="0">
              <a:buNone/>
            </a:pPr>
            <a:r>
              <a:rPr lang="fr-FR" sz="1200" dirty="0" err="1" smtClean="0"/>
              <a:t>eval</a:t>
            </a:r>
            <a:endParaRPr lang="fr-FR" sz="1200" dirty="0" smtClean="0"/>
          </a:p>
          <a:p>
            <a:pPr marL="0" indent="0">
              <a:buNone/>
            </a:pPr>
            <a:r>
              <a:rPr lang="fr-FR" sz="1200" dirty="0" err="1" smtClean="0"/>
              <a:t>exec</a:t>
            </a:r>
            <a:endParaRPr lang="fr-FR" sz="1200" dirty="0" smtClean="0"/>
          </a:p>
          <a:p>
            <a:pPr marL="0" indent="0">
              <a:buNone/>
            </a:pPr>
            <a:r>
              <a:rPr lang="fr-FR" sz="1200" dirty="0" smtClean="0"/>
              <a:t>exit</a:t>
            </a:r>
          </a:p>
          <a:p>
            <a:pPr marL="0" indent="0">
              <a:buNone/>
            </a:pPr>
            <a:r>
              <a:rPr lang="fr-FR" sz="1200" dirty="0" smtClean="0"/>
              <a:t>export</a:t>
            </a:r>
          </a:p>
          <a:p>
            <a:pPr marL="0" indent="0">
              <a:buNone/>
            </a:pPr>
            <a:r>
              <a:rPr lang="fr-FR" sz="1200" dirty="0" smtClean="0"/>
              <a:t>for</a:t>
            </a:r>
          </a:p>
          <a:p>
            <a:pPr marL="0" indent="0">
              <a:buNone/>
            </a:pPr>
            <a:r>
              <a:rPr lang="fr-FR" sz="1200" dirty="0" smtClean="0"/>
              <a:t>If</a:t>
            </a:r>
          </a:p>
          <a:p>
            <a:pPr marL="0" indent="0">
              <a:buNone/>
            </a:pPr>
            <a:r>
              <a:rPr lang="fr-FR" sz="1200" dirty="0" err="1" smtClean="0"/>
              <a:t>pwd</a:t>
            </a:r>
            <a:endParaRPr lang="fr-FR" sz="1200" dirty="0" smtClean="0"/>
          </a:p>
          <a:p>
            <a:pPr marL="0" indent="0">
              <a:buNone/>
            </a:pPr>
            <a:r>
              <a:rPr lang="fr-FR" sz="1200" dirty="0" err="1" smtClean="0"/>
              <a:t>read</a:t>
            </a:r>
            <a:endParaRPr lang="fr-FR" sz="1200" dirty="0" smtClean="0"/>
          </a:p>
          <a:p>
            <a:pPr marL="0" indent="0">
              <a:buNone/>
            </a:pPr>
            <a:r>
              <a:rPr lang="fr-FR" sz="1200" dirty="0" err="1" smtClean="0"/>
              <a:t>readonly</a:t>
            </a:r>
            <a:r>
              <a:rPr lang="fr-FR" sz="1200" dirty="0" smtClean="0"/>
              <a:t>	Déclarer une variable en lecture seule</a:t>
            </a:r>
          </a:p>
          <a:p>
            <a:pPr marL="0" indent="0">
              <a:buNone/>
            </a:pPr>
            <a:r>
              <a:rPr lang="fr-FR" sz="1200" dirty="0" smtClean="0"/>
              <a:t>return</a:t>
            </a:r>
          </a:p>
          <a:p>
            <a:pPr marL="0" indent="0">
              <a:buNone/>
            </a:pPr>
            <a:r>
              <a:rPr lang="fr-FR" sz="1200" dirty="0" smtClean="0"/>
              <a:t>set</a:t>
            </a:r>
          </a:p>
          <a:p>
            <a:pPr marL="0" indent="0">
              <a:buNone/>
            </a:pPr>
            <a:r>
              <a:rPr lang="fr-FR" sz="1200" dirty="0" smtClean="0"/>
              <a:t>shift</a:t>
            </a:r>
          </a:p>
          <a:p>
            <a:pPr marL="0" indent="0">
              <a:buNone/>
            </a:pPr>
            <a:r>
              <a:rPr lang="fr-FR" sz="1200" dirty="0" smtClean="0"/>
              <a:t>test</a:t>
            </a:r>
          </a:p>
          <a:p>
            <a:pPr marL="0" indent="0">
              <a:buNone/>
            </a:pPr>
            <a:r>
              <a:rPr lang="fr-FR" sz="1200" dirty="0" smtClean="0"/>
              <a:t>times</a:t>
            </a:r>
          </a:p>
          <a:p>
            <a:pPr marL="0" indent="0">
              <a:buNone/>
            </a:pPr>
            <a:r>
              <a:rPr lang="fr-FR" sz="1200" dirty="0" err="1" smtClean="0"/>
              <a:t>trap</a:t>
            </a:r>
            <a:endParaRPr lang="fr-FR" sz="1200" dirty="0" smtClean="0"/>
          </a:p>
          <a:p>
            <a:pPr marL="0" indent="0">
              <a:buNone/>
            </a:pPr>
            <a:r>
              <a:rPr lang="fr-FR" sz="1200" dirty="0" smtClean="0"/>
              <a:t>type</a:t>
            </a:r>
          </a:p>
          <a:p>
            <a:pPr marL="0" indent="0">
              <a:buNone/>
            </a:pPr>
            <a:r>
              <a:rPr lang="fr-FR" sz="1200" dirty="0" err="1" smtClean="0"/>
              <a:t>ulimit</a:t>
            </a:r>
            <a:endParaRPr lang="fr-FR" sz="1200" dirty="0" smtClean="0"/>
          </a:p>
          <a:p>
            <a:pPr marL="0" indent="0">
              <a:buNone/>
            </a:pPr>
            <a:r>
              <a:rPr lang="fr-FR" sz="1200" dirty="0" err="1" smtClean="0"/>
              <a:t>umask</a:t>
            </a:r>
            <a:endParaRPr lang="fr-FR" sz="1200" dirty="0" smtClean="0"/>
          </a:p>
          <a:p>
            <a:pPr marL="0" indent="0">
              <a:buNone/>
            </a:pPr>
            <a:r>
              <a:rPr lang="fr-FR" sz="1200" dirty="0" err="1" smtClean="0"/>
              <a:t>unset</a:t>
            </a:r>
            <a:endParaRPr lang="fr-FR" sz="1200" dirty="0" smtClean="0"/>
          </a:p>
          <a:p>
            <a:pPr marL="0" indent="0">
              <a:buNone/>
            </a:pPr>
            <a:r>
              <a:rPr lang="fr-FR" sz="1200" dirty="0" err="1" smtClean="0"/>
              <a:t>until</a:t>
            </a:r>
            <a:endParaRPr lang="fr-FR" sz="1200" dirty="0" smtClean="0"/>
          </a:p>
          <a:p>
            <a:pPr marL="0" indent="0">
              <a:buNone/>
            </a:pPr>
            <a:r>
              <a:rPr lang="fr-FR" sz="1200" dirty="0" err="1" smtClean="0"/>
              <a:t>wait</a:t>
            </a:r>
            <a:endParaRPr lang="fr-FR" sz="1200" dirty="0" smtClean="0"/>
          </a:p>
          <a:p>
            <a:pPr marL="0" indent="0">
              <a:buNone/>
            </a:pPr>
            <a:r>
              <a:rPr lang="fr-FR" sz="1200" dirty="0" err="1" smtClean="0"/>
              <a:t>while</a:t>
            </a:r>
            <a:endParaRPr lang="fr-FR" sz="1200" dirty="0" smtClean="0"/>
          </a:p>
          <a:p>
            <a:pPr marL="0" indent="0">
              <a:buNone/>
            </a:pPr>
            <a:endParaRPr lang="fr-FR" sz="1200" dirty="0" smtClean="0"/>
          </a:p>
        </p:txBody>
      </p:sp>
      <p:sp>
        <p:nvSpPr>
          <p:cNvPr id="6" name="Title 5"/>
          <p:cNvSpPr>
            <a:spLocks noGrp="1"/>
          </p:cNvSpPr>
          <p:nvPr>
            <p:ph type="title"/>
          </p:nvPr>
        </p:nvSpPr>
        <p:spPr>
          <a:xfrm>
            <a:off x="457200" y="0"/>
            <a:ext cx="8229600" cy="575733"/>
          </a:xfrm>
        </p:spPr>
        <p:txBody>
          <a:bodyPr>
            <a:normAutofit fontScale="90000"/>
          </a:bodyPr>
          <a:lstStyle/>
          <a:p>
            <a:r>
              <a:rPr lang="fr-FR" dirty="0" smtClean="0"/>
              <a:t>Quelques commandes ‘Shell’</a:t>
            </a:r>
            <a:endParaRPr lang="fr-FR" dirty="0"/>
          </a:p>
        </p:txBody>
      </p:sp>
    </p:spTree>
    <p:extLst>
      <p:ext uri="{BB962C8B-B14F-4D97-AF65-F5344CB8AC3E}">
        <p14:creationId xmlns:p14="http://schemas.microsoft.com/office/powerpoint/2010/main" val="165335414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spAutoFit/>
          </a:bodyPr>
          <a:lstStyle/>
          <a:p>
            <a:r>
              <a:rPr lang="fr-FR" sz="4000" dirty="0" smtClean="0"/>
              <a:t>Structure « </a:t>
            </a:r>
            <a:r>
              <a:rPr lang="fr-FR" sz="4000" i="1" dirty="0" smtClean="0"/>
              <a:t>If … </a:t>
            </a:r>
            <a:r>
              <a:rPr lang="fr-FR" sz="4000" i="1" dirty="0" err="1" smtClean="0"/>
              <a:t>then</a:t>
            </a:r>
            <a:r>
              <a:rPr lang="fr-FR" sz="4000" i="1" dirty="0" smtClean="0"/>
              <a:t> … </a:t>
            </a:r>
            <a:r>
              <a:rPr lang="fr-FR" sz="4000" i="1" dirty="0" err="1" smtClean="0"/>
              <a:t>else</a:t>
            </a:r>
            <a:r>
              <a:rPr lang="fr-FR" sz="4000" dirty="0" smtClean="0"/>
              <a:t> »</a:t>
            </a:r>
            <a:endParaRPr lang="fr-FR" sz="4000" dirty="0"/>
          </a:p>
        </p:txBody>
      </p:sp>
      <p:sp>
        <p:nvSpPr>
          <p:cNvPr id="3" name="Content Placeholder 2"/>
          <p:cNvSpPr>
            <a:spLocks noGrp="1"/>
          </p:cNvSpPr>
          <p:nvPr>
            <p:ph idx="1"/>
          </p:nvPr>
        </p:nvSpPr>
        <p:spPr>
          <a:xfrm>
            <a:off x="71273" y="867146"/>
            <a:ext cx="2667899" cy="1292662"/>
          </a:xfrm>
        </p:spPr>
        <p:txBody>
          <a:bodyPr lIns="0" tIns="0" rIns="0" bIns="0">
            <a:spAutoFit/>
          </a:bodyPr>
          <a:lstStyle/>
          <a:p>
            <a:pPr marL="0" indent="0">
              <a:buNone/>
            </a:pPr>
            <a:r>
              <a:rPr lang="fr-FR" sz="1200" dirty="0" smtClean="0"/>
              <a:t>If </a:t>
            </a:r>
            <a:r>
              <a:rPr lang="fr-FR" sz="1200" i="1" u="sng" dirty="0" err="1" smtClean="0"/>
              <a:t>commandeControl</a:t>
            </a:r>
            <a:endParaRPr lang="fr-FR" sz="1200" u="sng" dirty="0" smtClean="0"/>
          </a:p>
          <a:p>
            <a:pPr marL="0" indent="0">
              <a:buNone/>
            </a:pPr>
            <a:r>
              <a:rPr lang="fr-FR" sz="1200" dirty="0" err="1" smtClean="0"/>
              <a:t>then</a:t>
            </a:r>
            <a:endParaRPr lang="fr-FR" sz="1200" dirty="0" smtClean="0"/>
          </a:p>
          <a:p>
            <a:pPr marL="0" indent="0">
              <a:buNone/>
            </a:pPr>
            <a:r>
              <a:rPr lang="fr-FR" sz="1200" dirty="0" smtClean="0"/>
              <a:t>	</a:t>
            </a:r>
            <a:r>
              <a:rPr lang="fr-FR" sz="1200" i="1" dirty="0" smtClean="0"/>
              <a:t>commandes</a:t>
            </a:r>
          </a:p>
          <a:p>
            <a:pPr marL="0" indent="0">
              <a:buNone/>
            </a:pPr>
            <a:r>
              <a:rPr lang="fr-FR" sz="1200" dirty="0" err="1" smtClean="0"/>
              <a:t>else</a:t>
            </a:r>
            <a:endParaRPr lang="fr-FR" sz="1200" dirty="0" smtClean="0"/>
          </a:p>
          <a:p>
            <a:pPr marL="0" indent="0">
              <a:buNone/>
            </a:pPr>
            <a:r>
              <a:rPr lang="fr-FR" sz="1200" dirty="0" smtClean="0"/>
              <a:t>	</a:t>
            </a:r>
            <a:r>
              <a:rPr lang="fr-FR" sz="1200" i="1" dirty="0" smtClean="0"/>
              <a:t>commandes</a:t>
            </a:r>
          </a:p>
          <a:p>
            <a:pPr marL="0" indent="0">
              <a:buNone/>
            </a:pPr>
            <a:r>
              <a:rPr lang="fr-FR" sz="1200" dirty="0" smtClean="0"/>
              <a:t>fi</a:t>
            </a:r>
          </a:p>
        </p:txBody>
      </p:sp>
      <p:sp>
        <p:nvSpPr>
          <p:cNvPr id="4" name="Content Placeholder 2"/>
          <p:cNvSpPr txBox="1">
            <a:spLocks/>
          </p:cNvSpPr>
          <p:nvPr/>
        </p:nvSpPr>
        <p:spPr>
          <a:xfrm>
            <a:off x="3872743" y="867146"/>
            <a:ext cx="5084064" cy="2400657"/>
          </a:xfrm>
          <a:prstGeom prst="rect">
            <a:avLst/>
          </a:prstGeom>
        </p:spPr>
        <p:txBody>
          <a:bodyPr vert="horz" lIns="0" tIns="0" rIns="0" bIns="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200" dirty="0" smtClean="0"/>
              <a:t>#! /bin/sh</a:t>
            </a:r>
          </a:p>
          <a:p>
            <a:pPr marL="0" indent="0">
              <a:buNone/>
            </a:pPr>
            <a:r>
              <a:rPr lang="fr-FR" sz="1200" dirty="0" smtClean="0"/>
              <a:t># purge – élimine les fichiers dupliqués</a:t>
            </a:r>
          </a:p>
          <a:p>
            <a:pPr marL="0" indent="0">
              <a:buNone/>
            </a:pPr>
            <a:r>
              <a:rPr lang="fr-FR" sz="1200" dirty="0" smtClean="0"/>
              <a:t># usage: purge f1 f2</a:t>
            </a:r>
          </a:p>
          <a:p>
            <a:pPr marL="0" indent="0">
              <a:buNone/>
            </a:pPr>
            <a:r>
              <a:rPr lang="fr-FR" sz="1200" dirty="0" smtClean="0"/>
              <a:t>If </a:t>
            </a:r>
            <a:r>
              <a:rPr lang="fr-FR" sz="1200" dirty="0" err="1" smtClean="0"/>
              <a:t>cmp</a:t>
            </a:r>
            <a:r>
              <a:rPr lang="fr-FR" sz="1200" dirty="0" smtClean="0"/>
              <a:t> –s $1 $2</a:t>
            </a:r>
          </a:p>
          <a:p>
            <a:pPr marL="0" indent="0">
              <a:buNone/>
            </a:pPr>
            <a:r>
              <a:rPr lang="fr-FR" sz="1200" dirty="0" err="1" smtClean="0"/>
              <a:t>then</a:t>
            </a:r>
            <a:endParaRPr lang="fr-FR" sz="1200" dirty="0" smtClean="0"/>
          </a:p>
          <a:p>
            <a:pPr marL="0" indent="0">
              <a:buNone/>
            </a:pPr>
            <a:r>
              <a:rPr lang="fr-FR" sz="1200" dirty="0" smtClean="0"/>
              <a:t>	</a:t>
            </a:r>
            <a:r>
              <a:rPr lang="fr-FR" sz="1200" dirty="0" err="1" smtClean="0"/>
              <a:t>rm</a:t>
            </a:r>
            <a:r>
              <a:rPr lang="fr-FR" sz="1200" dirty="0" smtClean="0"/>
              <a:t> $2</a:t>
            </a:r>
          </a:p>
          <a:p>
            <a:pPr marL="0" indent="0">
              <a:buNone/>
            </a:pPr>
            <a:r>
              <a:rPr lang="fr-FR" sz="1200" dirty="0"/>
              <a:t>	</a:t>
            </a:r>
            <a:r>
              <a:rPr lang="fr-FR" sz="1200" dirty="0" err="1" smtClean="0"/>
              <a:t>echo</a:t>
            </a:r>
            <a:r>
              <a:rPr lang="fr-FR" sz="1200" dirty="0" smtClean="0"/>
              <a:t> ‘f2 était l’image de f1 et pour cela qu’il a été supprimé’</a:t>
            </a:r>
          </a:p>
          <a:p>
            <a:pPr marL="0" indent="0">
              <a:buNone/>
            </a:pPr>
            <a:r>
              <a:rPr lang="fr-FR" sz="1200" dirty="0" err="1" smtClean="0"/>
              <a:t>else</a:t>
            </a:r>
            <a:endParaRPr lang="fr-FR" sz="1200" dirty="0" smtClean="0"/>
          </a:p>
          <a:p>
            <a:pPr marL="0" indent="0">
              <a:buNone/>
            </a:pPr>
            <a:r>
              <a:rPr lang="fr-FR" sz="1200" dirty="0" smtClean="0"/>
              <a:t>	</a:t>
            </a:r>
            <a:r>
              <a:rPr lang="fr-FR" sz="1200" dirty="0" err="1" smtClean="0"/>
              <a:t>echo</a:t>
            </a:r>
            <a:r>
              <a:rPr lang="fr-FR" sz="1200" dirty="0" smtClean="0"/>
              <a:t> ‘les fichiers f1 et f2 sont différents’</a:t>
            </a:r>
          </a:p>
          <a:p>
            <a:pPr marL="0" indent="0">
              <a:buNone/>
            </a:pPr>
            <a:r>
              <a:rPr lang="fr-FR" sz="1200" dirty="0" smtClean="0"/>
              <a:t>Fi</a:t>
            </a:r>
          </a:p>
          <a:p>
            <a:pPr marL="0" indent="0" algn="ctr">
              <a:buNone/>
            </a:pPr>
            <a:endParaRPr lang="fr-FR" sz="1200" dirty="0" smtClean="0"/>
          </a:p>
        </p:txBody>
      </p:sp>
      <p:sp>
        <p:nvSpPr>
          <p:cNvPr id="5" name="Rectangle 1"/>
          <p:cNvSpPr>
            <a:spLocks noChangeArrowheads="1"/>
          </p:cNvSpPr>
          <p:nvPr/>
        </p:nvSpPr>
        <p:spPr bwMode="auto">
          <a:xfrm>
            <a:off x="3872743" y="3374351"/>
            <a:ext cx="4829911"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smtClean="0">
                <a:ln>
                  <a:noFill/>
                </a:ln>
                <a:solidFill>
                  <a:schemeClr val="tx1"/>
                </a:solidFill>
                <a:effectLst/>
              </a:rPr>
              <a:t>#!/bin/sh</a:t>
            </a:r>
            <a:endParaRPr lang="fr-FR" altLang="fr-FR" sz="12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smtClean="0">
                <a:ln>
                  <a:noFill/>
                </a:ln>
                <a:solidFill>
                  <a:srgbClr val="FF0000"/>
                </a:solidFill>
                <a:effectLst/>
              </a:rPr>
              <a:t>set –e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smtClean="0">
                <a:ln>
                  <a:noFill/>
                </a:ln>
                <a:solidFill>
                  <a:schemeClr val="tx1"/>
                </a:solidFill>
                <a:effectLst/>
              </a:rPr>
              <a:t>rptrTrvll</a:t>
            </a:r>
            <a:r>
              <a:rPr kumimoji="0" lang="fr-FR" altLang="fr-FR" sz="1200" b="0" i="0" u="none" strike="noStrike" cap="none" normalizeH="0" baseline="0" dirty="0" smtClean="0">
                <a:ln>
                  <a:noFill/>
                </a:ln>
                <a:solidFill>
                  <a:schemeClr val="tx1"/>
                </a:solidFill>
                <a:effectLst/>
              </a:rPr>
              <a:t>=/var/dump/existant/v12</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smtClean="0">
                <a:ln>
                  <a:noFill/>
                </a:ln>
                <a:solidFill>
                  <a:schemeClr val="tx1"/>
                </a:solidFill>
                <a:effectLst/>
              </a:rPr>
              <a:t># copie d’un fichier inexistant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smtClean="0">
                <a:ln>
                  <a:noFill/>
                </a:ln>
                <a:solidFill>
                  <a:schemeClr val="tx1"/>
                </a:solidFill>
                <a:effectLst/>
              </a:rPr>
              <a:t>cp</a:t>
            </a:r>
            <a:r>
              <a:rPr kumimoji="0" lang="fr-FR" altLang="fr-FR" sz="1200" b="0" i="0" u="none" strike="noStrike" cap="none" normalizeH="0" baseline="0" dirty="0" smtClean="0">
                <a:ln>
                  <a:noFill/>
                </a:ln>
                <a:solidFill>
                  <a:schemeClr val="tx1"/>
                </a:solidFill>
                <a:effectLst/>
              </a:rPr>
              <a:t> $</a:t>
            </a:r>
            <a:r>
              <a:rPr kumimoji="0" lang="fr-FR" altLang="fr-FR" sz="1200" b="0" i="0" u="none" strike="noStrike" cap="none" normalizeH="0" baseline="0" dirty="0" err="1" smtClean="0">
                <a:ln>
                  <a:noFill/>
                </a:ln>
                <a:solidFill>
                  <a:schemeClr val="tx1"/>
                </a:solidFill>
                <a:effectLst/>
              </a:rPr>
              <a:t>rptrTrvll</a:t>
            </a:r>
            <a:r>
              <a:rPr kumimoji="0" lang="fr-FR" altLang="fr-FR" sz="1200" b="0" i="0" u="none" strike="noStrike" cap="none" normalizeH="0" baseline="0" dirty="0" smtClean="0">
                <a:ln>
                  <a:noFill/>
                </a:ln>
                <a:solidFill>
                  <a:schemeClr val="tx1"/>
                </a:solidFill>
                <a:effectLst/>
              </a:rPr>
              <a:t>/</a:t>
            </a:r>
            <a:r>
              <a:rPr kumimoji="0" lang="fr-FR" altLang="fr-FR" sz="1200" b="0" i="0" u="none" strike="noStrike" cap="none" normalizeH="0" baseline="0" dirty="0" err="1" smtClean="0">
                <a:ln>
                  <a:noFill/>
                </a:ln>
                <a:solidFill>
                  <a:schemeClr val="tx1"/>
                </a:solidFill>
                <a:effectLst/>
              </a:rPr>
              <a:t>allerCmd</a:t>
            </a:r>
            <a:r>
              <a:rPr kumimoji="0" lang="fr-FR" altLang="fr-FR" sz="1200" b="0" i="0" u="none" strike="noStrike" cap="none" normalizeH="0" baseline="0" dirty="0" smtClean="0">
                <a:ln>
                  <a:noFill/>
                </a:ln>
                <a:solidFill>
                  <a:schemeClr val="tx1"/>
                </a:solidFill>
                <a:effectLst/>
              </a:rPr>
              <a:t> /</a:t>
            </a:r>
            <a:r>
              <a:rPr kumimoji="0" lang="fr-FR" altLang="fr-FR" sz="1200" b="0" i="0" u="none" strike="noStrike" cap="none" normalizeH="0" baseline="0" dirty="0" err="1" smtClean="0">
                <a:ln>
                  <a:noFill/>
                </a:ln>
                <a:solidFill>
                  <a:schemeClr val="tx1"/>
                </a:solidFill>
                <a:effectLst/>
              </a:rPr>
              <a:t>usr</a:t>
            </a:r>
            <a:r>
              <a:rPr kumimoji="0" lang="fr-FR" altLang="fr-FR" sz="1200" b="0" i="0" u="none" strike="noStrike" cap="none" normalizeH="0" baseline="0" dirty="0" smtClean="0">
                <a:ln>
                  <a:noFill/>
                </a:ln>
                <a:solidFill>
                  <a:schemeClr val="tx1"/>
                </a:solidFill>
                <a:effectLst/>
              </a:rPr>
              <a:t>/local/bin/</a:t>
            </a:r>
            <a:r>
              <a:rPr kumimoji="0" lang="fr-FR" altLang="fr-FR" sz="1200" b="0" i="0" u="none" strike="noStrike" cap="none" normalizeH="0" baseline="0" dirty="0" err="1" smtClean="0">
                <a:ln>
                  <a:noFill/>
                </a:ln>
                <a:solidFill>
                  <a:schemeClr val="tx1"/>
                </a:solidFill>
                <a:effectLst/>
              </a:rPr>
              <a:t>cmdAller</a:t>
            </a:r>
            <a:endParaRPr kumimoji="0" lang="fr-FR" altLang="fr-FR"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smtClean="0">
                <a:ln>
                  <a:noFill/>
                </a:ln>
                <a:solidFill>
                  <a:schemeClr val="tx1"/>
                </a:solidFill>
                <a:effectLst/>
              </a:rPr>
              <a:t>if [ $?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smtClean="0">
                <a:ln>
                  <a:noFill/>
                </a:ln>
                <a:solidFill>
                  <a:schemeClr val="tx1"/>
                </a:solidFill>
                <a:effectLst/>
              </a:rPr>
              <a:t>then</a:t>
            </a:r>
            <a:endParaRPr kumimoji="0" lang="fr-FR" altLang="fr-FR" sz="1200" b="0" i="0" u="none" strike="noStrike" cap="none" normalizeH="0" baseline="0" dirty="0" smtClean="0">
              <a:ln>
                <a:noFill/>
              </a:ln>
              <a:solidFill>
                <a:schemeClr val="tx1"/>
              </a:solidFill>
              <a:effectLst/>
            </a:endParaRPr>
          </a:p>
          <a:p>
            <a:pPr lvl="0" defTabSz="357188" eaLnBrk="0" fontAlgn="base" hangingPunct="0">
              <a:spcBef>
                <a:spcPct val="0"/>
              </a:spcBef>
              <a:spcAft>
                <a:spcPct val="0"/>
              </a:spcAft>
            </a:pPr>
            <a:r>
              <a:rPr kumimoji="0" lang="fr-FR" altLang="fr-FR" sz="1200" b="0" i="0" u="none" strike="noStrike" cap="none" normalizeH="0" baseline="0" dirty="0" smtClean="0">
                <a:ln>
                  <a:noFill/>
                </a:ln>
                <a:solidFill>
                  <a:schemeClr val="tx1"/>
                </a:solidFill>
                <a:effectLst/>
              </a:rPr>
              <a:t>	</a:t>
            </a:r>
            <a:r>
              <a:rPr kumimoji="0" lang="fr-FR" altLang="fr-FR" sz="1200" b="0" i="0" u="none" strike="noStrike" cap="none" normalizeH="0" baseline="0" dirty="0" err="1" smtClean="0">
                <a:ln>
                  <a:noFill/>
                </a:ln>
                <a:solidFill>
                  <a:schemeClr val="tx1"/>
                </a:solidFill>
                <a:effectLst/>
              </a:rPr>
              <a:t>echo</a:t>
            </a:r>
            <a:r>
              <a:rPr kumimoji="0" lang="fr-FR" altLang="fr-FR" sz="1200" b="0" i="0" u="none" strike="noStrike" cap="none" normalizeH="0" baseline="0" dirty="0" smtClean="0">
                <a:ln>
                  <a:noFill/>
                </a:ln>
                <a:solidFill>
                  <a:schemeClr val="tx1"/>
                </a:solidFill>
                <a:effectLst/>
              </a:rPr>
              <a:t> </a:t>
            </a:r>
            <a:r>
              <a:rPr lang="fr-FR" altLang="fr-FR" sz="1200" dirty="0"/>
              <a:t>"</a:t>
            </a:r>
            <a:r>
              <a:rPr kumimoji="0" lang="fr-FR" altLang="fr-FR" sz="1200" b="0" i="0" u="none" strike="noStrike" cap="none" normalizeH="0" baseline="0" dirty="0" smtClean="0">
                <a:ln>
                  <a:noFill/>
                </a:ln>
                <a:solidFill>
                  <a:schemeClr val="tx1"/>
                </a:solidFill>
                <a:effectLst/>
              </a:rPr>
              <a:t>Impossible de copier $</a:t>
            </a:r>
            <a:r>
              <a:rPr kumimoji="0" lang="fr-FR" altLang="fr-FR" sz="1200" b="0" i="0" u="none" strike="noStrike" cap="none" normalizeH="0" baseline="0" dirty="0" err="1" smtClean="0">
                <a:ln>
                  <a:noFill/>
                </a:ln>
                <a:solidFill>
                  <a:schemeClr val="tx1"/>
                </a:solidFill>
                <a:effectLst/>
              </a:rPr>
              <a:t>rptrTrvll</a:t>
            </a:r>
            <a:r>
              <a:rPr kumimoji="0" lang="fr-FR" altLang="fr-FR" sz="1200" b="0" i="0" u="none" strike="noStrike" cap="none" normalizeH="0" baseline="0" dirty="0" smtClean="0">
                <a:ln>
                  <a:noFill/>
                </a:ln>
                <a:solidFill>
                  <a:schemeClr val="tx1"/>
                </a:solidFill>
                <a:effectLst/>
              </a:rPr>
              <a:t>/</a:t>
            </a:r>
            <a:r>
              <a:rPr kumimoji="0" lang="fr-FR" altLang="fr-FR" sz="1200" b="0" i="0" u="none" strike="noStrike" cap="none" normalizeH="0" baseline="0" dirty="0" err="1" smtClean="0">
                <a:ln>
                  <a:noFill/>
                </a:ln>
                <a:solidFill>
                  <a:schemeClr val="tx1"/>
                </a:solidFill>
                <a:effectLst/>
              </a:rPr>
              <a:t>allerCmd</a:t>
            </a:r>
            <a:r>
              <a:rPr kumimoji="0" lang="fr-FR" altLang="fr-FR" sz="1200" b="0" i="0" u="none" strike="noStrike" cap="none" normalizeH="0" baseline="0" dirty="0" smtClean="0">
                <a:ln>
                  <a:noFill/>
                </a:ln>
                <a:solidFill>
                  <a:schemeClr val="tx1"/>
                </a:solidFill>
                <a:effectLst/>
              </a:rPr>
              <a:t> vers /</a:t>
            </a:r>
            <a:r>
              <a:rPr kumimoji="0" lang="fr-FR" altLang="fr-FR" sz="1200" b="0" i="0" u="none" strike="noStrike" cap="none" normalizeH="0" baseline="0" dirty="0" err="1" smtClean="0">
                <a:ln>
                  <a:noFill/>
                </a:ln>
                <a:solidFill>
                  <a:schemeClr val="tx1"/>
                </a:solidFill>
                <a:effectLst/>
              </a:rPr>
              <a:t>usr</a:t>
            </a:r>
            <a:r>
              <a:rPr kumimoji="0" lang="fr-FR" altLang="fr-FR" sz="1200" b="0" i="0" u="none" strike="noStrike" cap="none" normalizeH="0" baseline="0" dirty="0" smtClean="0">
                <a:ln>
                  <a:noFill/>
                </a:ln>
                <a:solidFill>
                  <a:schemeClr val="tx1"/>
                </a:solidFill>
                <a:effectLst/>
              </a:rPr>
              <a:t>/local/bin/</a:t>
            </a:r>
            <a:r>
              <a:rPr lang="fr-FR" altLang="fr-FR" sz="1200" dirty="0" smtClean="0"/>
              <a:t>"</a:t>
            </a:r>
            <a:endParaRPr kumimoji="0" lang="fr-FR" altLang="fr-FR" sz="1200" b="0" i="0" u="none" strike="noStrike" cap="none" normalizeH="0" baseline="0" dirty="0" smtClean="0">
              <a:ln>
                <a:noFill/>
              </a:ln>
              <a:solidFill>
                <a:schemeClr val="tx1"/>
              </a:solidFill>
              <a:effectLst/>
            </a:endParaRPr>
          </a:p>
          <a:p>
            <a:pPr lvl="0" defTabSz="357188" eaLnBrk="0" fontAlgn="base" hangingPunct="0">
              <a:spcBef>
                <a:spcPct val="0"/>
              </a:spcBef>
              <a:spcAft>
                <a:spcPct val="0"/>
              </a:spcAft>
            </a:pPr>
            <a:r>
              <a:rPr kumimoji="0" lang="fr-FR" altLang="fr-FR" sz="1200" b="0" i="0" u="none" strike="noStrike" cap="none" normalizeH="0" baseline="0" dirty="0" smtClean="0">
                <a:ln>
                  <a:noFill/>
                </a:ln>
                <a:solidFill>
                  <a:schemeClr val="tx1"/>
                </a:solidFill>
                <a:effectLst/>
              </a:rPr>
              <a:t>	exit 1</a:t>
            </a:r>
          </a:p>
          <a:p>
            <a:pPr lvl="0" defTabSz="914400" eaLnBrk="0" fontAlgn="base" hangingPunct="0">
              <a:spcBef>
                <a:spcPct val="0"/>
              </a:spcBef>
              <a:spcAft>
                <a:spcPct val="0"/>
              </a:spcAft>
            </a:pPr>
            <a:r>
              <a:rPr kumimoji="0" lang="fr-FR" altLang="fr-FR" sz="1200" b="0" i="0" u="none" strike="noStrike" cap="none" normalizeH="0" baseline="0" dirty="0" smtClean="0">
                <a:ln>
                  <a:noFill/>
                </a:ln>
                <a:solidFill>
                  <a:schemeClr val="tx1"/>
                </a:solidFill>
                <a:effectLst/>
              </a:rPr>
              <a:t>fi</a:t>
            </a:r>
          </a:p>
        </p:txBody>
      </p:sp>
    </p:spTree>
    <p:extLst>
      <p:ext uri="{BB962C8B-B14F-4D97-AF65-F5344CB8AC3E}">
        <p14:creationId xmlns:p14="http://schemas.microsoft.com/office/powerpoint/2010/main" val="140491017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spAutoFit/>
          </a:bodyPr>
          <a:lstStyle/>
          <a:p>
            <a:r>
              <a:rPr lang="fr-FR" sz="4000" dirty="0" smtClean="0"/>
              <a:t>Structure « </a:t>
            </a:r>
            <a:r>
              <a:rPr lang="fr-FR" sz="4000" i="1" dirty="0" smtClean="0"/>
              <a:t>If … </a:t>
            </a:r>
            <a:r>
              <a:rPr lang="fr-FR" sz="4000" i="1" dirty="0" err="1" smtClean="0"/>
              <a:t>then</a:t>
            </a:r>
            <a:r>
              <a:rPr lang="fr-FR" sz="4000" i="1" dirty="0" smtClean="0"/>
              <a:t> … </a:t>
            </a:r>
            <a:r>
              <a:rPr lang="fr-FR" sz="4000" i="1" dirty="0" err="1" smtClean="0"/>
              <a:t>elif</a:t>
            </a:r>
            <a:r>
              <a:rPr lang="fr-FR" sz="4000" i="1" dirty="0" smtClean="0"/>
              <a:t> … </a:t>
            </a:r>
            <a:r>
              <a:rPr lang="fr-FR" sz="4000" i="1" dirty="0" err="1" smtClean="0"/>
              <a:t>then</a:t>
            </a:r>
            <a:r>
              <a:rPr lang="fr-FR" sz="4000" i="1" dirty="0" smtClean="0"/>
              <a:t> … </a:t>
            </a:r>
            <a:r>
              <a:rPr lang="fr-FR" sz="4000" i="1" dirty="0" err="1" smtClean="0"/>
              <a:t>else</a:t>
            </a:r>
            <a:r>
              <a:rPr lang="fr-FR" sz="4000" dirty="0" smtClean="0"/>
              <a:t> »</a:t>
            </a:r>
            <a:endParaRPr lang="fr-FR" sz="4000" dirty="0"/>
          </a:p>
        </p:txBody>
      </p:sp>
      <p:sp>
        <p:nvSpPr>
          <p:cNvPr id="4" name="Content Placeholder 2"/>
          <p:cNvSpPr txBox="1">
            <a:spLocks/>
          </p:cNvSpPr>
          <p:nvPr/>
        </p:nvSpPr>
        <p:spPr>
          <a:xfrm>
            <a:off x="4864608" y="764024"/>
            <a:ext cx="3977640" cy="4616648"/>
          </a:xfrm>
          <a:prstGeom prst="rect">
            <a:avLst/>
          </a:prstGeom>
        </p:spPr>
        <p:txBody>
          <a:bodyPr vert="horz" wrap="square" lIns="0" tIns="0" rIns="0" bIns="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defTabSz="914400" eaLnBrk="0" fontAlgn="base" hangingPunct="0">
              <a:spcBef>
                <a:spcPct val="0"/>
              </a:spcBef>
              <a:spcAft>
                <a:spcPct val="0"/>
              </a:spcAft>
              <a:buNone/>
            </a:pPr>
            <a:r>
              <a:rPr lang="fr-FR" altLang="fr-FR" sz="1000" dirty="0" smtClean="0"/>
              <a:t># </a:t>
            </a:r>
            <a:r>
              <a:rPr lang="fr-FR" altLang="fr-FR" sz="1000" b="1" dirty="0" smtClean="0"/>
              <a:t>Convertir le script ci-dessous afin qu’il incorpore le </a:t>
            </a:r>
            <a:r>
              <a:rPr lang="fr-FR" altLang="fr-FR" sz="1000" i="1" dirty="0" smtClean="0">
                <a:solidFill>
                  <a:srgbClr val="FF0000"/>
                </a:solidFill>
              </a:rPr>
              <a:t>if </a:t>
            </a:r>
            <a:r>
              <a:rPr lang="fr-FR" altLang="fr-FR" sz="1000" i="1" dirty="0" err="1" smtClean="0">
                <a:solidFill>
                  <a:srgbClr val="FF0000"/>
                </a:solidFill>
              </a:rPr>
              <a:t>then</a:t>
            </a:r>
            <a:r>
              <a:rPr lang="fr-FR" altLang="fr-FR" sz="1000" i="1" dirty="0" smtClean="0">
                <a:solidFill>
                  <a:srgbClr val="FF0000"/>
                </a:solidFill>
              </a:rPr>
              <a:t> </a:t>
            </a:r>
            <a:r>
              <a:rPr lang="fr-FR" altLang="fr-FR" sz="1000" i="1" dirty="0" err="1" smtClean="0">
                <a:solidFill>
                  <a:srgbClr val="FF0000"/>
                </a:solidFill>
              </a:rPr>
              <a:t>elif</a:t>
            </a:r>
            <a:r>
              <a:rPr lang="fr-FR" altLang="fr-FR" sz="1000" i="1" dirty="0" smtClean="0">
                <a:solidFill>
                  <a:srgbClr val="FF0000"/>
                </a:solidFill>
              </a:rPr>
              <a:t> </a:t>
            </a:r>
            <a:r>
              <a:rPr lang="fr-FR" altLang="fr-FR" sz="1000" i="1" dirty="0" err="1" smtClean="0">
                <a:solidFill>
                  <a:srgbClr val="FF0000"/>
                </a:solidFill>
              </a:rPr>
              <a:t>else</a:t>
            </a:r>
            <a:r>
              <a:rPr lang="fr-FR" altLang="fr-FR" sz="1000" i="1" dirty="0" smtClean="0">
                <a:solidFill>
                  <a:srgbClr val="FF0000"/>
                </a:solidFill>
              </a:rPr>
              <a:t> fi</a:t>
            </a:r>
          </a:p>
          <a:p>
            <a:pPr marL="0" lvl="0" indent="0" defTabSz="914400" eaLnBrk="0" fontAlgn="base" hangingPunct="0">
              <a:spcBef>
                <a:spcPct val="0"/>
              </a:spcBef>
              <a:spcAft>
                <a:spcPct val="0"/>
              </a:spcAft>
              <a:buNone/>
            </a:pPr>
            <a:r>
              <a:rPr lang="fr-FR" altLang="fr-FR" sz="1000" dirty="0" smtClean="0"/>
              <a:t>#!/bin/sh</a:t>
            </a:r>
          </a:p>
          <a:p>
            <a:pPr marL="0" lvl="0" indent="0" defTabSz="914400" eaLnBrk="0" fontAlgn="base" hangingPunct="0">
              <a:spcBef>
                <a:spcPct val="0"/>
              </a:spcBef>
              <a:spcAft>
                <a:spcPct val="0"/>
              </a:spcAft>
              <a:buNone/>
            </a:pPr>
            <a:r>
              <a:rPr lang="fr-FR" altLang="fr-FR" sz="1000" dirty="0" smtClean="0"/>
              <a:t>#</a:t>
            </a:r>
            <a:endParaRPr lang="fr-FR" altLang="fr-FR" sz="1000" dirty="0"/>
          </a:p>
          <a:p>
            <a:pPr marL="0" lvl="0" indent="0" defTabSz="914400" eaLnBrk="0" fontAlgn="base" hangingPunct="0">
              <a:spcBef>
                <a:spcPct val="0"/>
              </a:spcBef>
              <a:spcAft>
                <a:spcPct val="0"/>
              </a:spcAft>
              <a:buNone/>
            </a:pPr>
            <a:r>
              <a:rPr lang="fr-FR" altLang="fr-FR" sz="1000" dirty="0" err="1"/>
              <a:t>rprtrTrvll</a:t>
            </a:r>
            <a:r>
              <a:rPr lang="fr-FR" altLang="fr-FR" sz="1000" dirty="0" smtClean="0"/>
              <a:t>=/var/spool</a:t>
            </a:r>
            <a:endParaRPr lang="fr-FR" altLang="fr-FR" sz="1000" dirty="0"/>
          </a:p>
          <a:p>
            <a:pPr marL="0" lvl="0" indent="0" defTabSz="914400" eaLnBrk="0" fontAlgn="base" hangingPunct="0">
              <a:spcBef>
                <a:spcPct val="0"/>
              </a:spcBef>
              <a:spcAft>
                <a:spcPct val="0"/>
              </a:spcAft>
              <a:buNone/>
            </a:pPr>
            <a:r>
              <a:rPr lang="fr-FR" altLang="fr-FR" sz="1000" dirty="0"/>
              <a:t># </a:t>
            </a:r>
            <a:r>
              <a:rPr lang="fr-FR" altLang="fr-FR" sz="1000" dirty="0" smtClean="0"/>
              <a:t>fichier existant ?</a:t>
            </a:r>
            <a:endParaRPr lang="fr-FR" altLang="fr-FR" sz="1000" dirty="0"/>
          </a:p>
          <a:p>
            <a:pPr marL="0" lvl="0" indent="0" defTabSz="914400" eaLnBrk="0" fontAlgn="base" hangingPunct="0">
              <a:spcBef>
                <a:spcPct val="0"/>
              </a:spcBef>
              <a:spcAft>
                <a:spcPct val="0"/>
              </a:spcAft>
              <a:buNone/>
            </a:pPr>
            <a:r>
              <a:rPr lang="fr-FR" altLang="fr-FR" sz="1000" dirty="0"/>
              <a:t>if [ ! -f </a:t>
            </a:r>
            <a:r>
              <a:rPr lang="fr-FR" altLang="fr-FR" sz="1000" dirty="0" smtClean="0"/>
              <a:t>"$</a:t>
            </a:r>
            <a:r>
              <a:rPr lang="fr-FR" altLang="fr-FR" sz="1000" dirty="0" err="1" smtClean="0"/>
              <a:t>rprtrTrvll</a:t>
            </a:r>
            <a:r>
              <a:rPr lang="fr-FR" altLang="fr-FR" sz="1000" dirty="0" smtClean="0"/>
              <a:t>/</a:t>
            </a:r>
            <a:r>
              <a:rPr lang="fr-FR" altLang="fr-FR" sz="1000" dirty="0" err="1" smtClean="0"/>
              <a:t>runfchr</a:t>
            </a:r>
            <a:r>
              <a:rPr lang="fr-FR" altLang="fr-FR" sz="1000" dirty="0" smtClean="0"/>
              <a:t>" </a:t>
            </a:r>
            <a:r>
              <a:rPr lang="fr-FR" altLang="fr-FR" sz="1000" dirty="0"/>
              <a:t>]</a:t>
            </a:r>
          </a:p>
          <a:p>
            <a:pPr marL="0" lvl="0" indent="0" defTabSz="914400" eaLnBrk="0" fontAlgn="base" hangingPunct="0">
              <a:spcBef>
                <a:spcPct val="0"/>
              </a:spcBef>
              <a:spcAft>
                <a:spcPct val="0"/>
              </a:spcAft>
              <a:buNone/>
            </a:pPr>
            <a:r>
              <a:rPr lang="fr-FR" altLang="fr-FR" sz="1000" dirty="0" err="1"/>
              <a:t>then</a:t>
            </a:r>
            <a:endParaRPr lang="fr-FR" altLang="fr-FR" sz="1000" dirty="0"/>
          </a:p>
          <a:p>
            <a:pPr marL="0" lvl="0" indent="0" defTabSz="354013" eaLnBrk="0" fontAlgn="base" hangingPunct="0">
              <a:spcBef>
                <a:spcPct val="0"/>
              </a:spcBef>
              <a:spcAft>
                <a:spcPct val="0"/>
              </a:spcAft>
              <a:buNone/>
            </a:pPr>
            <a:r>
              <a:rPr lang="fr-FR" altLang="fr-FR" sz="1000" dirty="0" smtClean="0"/>
              <a:t>	</a:t>
            </a:r>
            <a:r>
              <a:rPr lang="fr-FR" altLang="fr-FR" sz="1000" dirty="0" err="1" smtClean="0"/>
              <a:t>echo</a:t>
            </a:r>
            <a:r>
              <a:rPr lang="fr-FR" altLang="fr-FR" sz="1000" dirty="0" smtClean="0"/>
              <a:t> </a:t>
            </a:r>
            <a:r>
              <a:rPr lang="fr-FR" altLang="fr-FR" sz="1000" dirty="0"/>
              <a:t>" </a:t>
            </a:r>
            <a:r>
              <a:rPr lang="fr-FR" altLang="fr-FR" sz="1000" dirty="0" smtClean="0"/>
              <a:t>$</a:t>
            </a:r>
            <a:r>
              <a:rPr lang="fr-FR" altLang="fr-FR" sz="1000" dirty="0" err="1" smtClean="0"/>
              <a:t>rprtrTrvll</a:t>
            </a:r>
            <a:r>
              <a:rPr lang="fr-FR" altLang="fr-FR" sz="1000" dirty="0" smtClean="0"/>
              <a:t>/</a:t>
            </a:r>
            <a:r>
              <a:rPr lang="fr-FR" altLang="fr-FR" sz="1000" dirty="0" err="1" smtClean="0"/>
              <a:t>runfchr</a:t>
            </a:r>
            <a:r>
              <a:rPr lang="fr-FR" altLang="fr-FR" sz="1000" dirty="0" smtClean="0"/>
              <a:t> inexistant"</a:t>
            </a:r>
            <a:endParaRPr lang="fr-FR" altLang="fr-FR" sz="1000" dirty="0"/>
          </a:p>
          <a:p>
            <a:pPr marL="0" lvl="0" indent="0" defTabSz="354013" eaLnBrk="0" fontAlgn="base" hangingPunct="0">
              <a:spcBef>
                <a:spcPct val="0"/>
              </a:spcBef>
              <a:spcAft>
                <a:spcPct val="0"/>
              </a:spcAft>
              <a:buNone/>
            </a:pPr>
            <a:r>
              <a:rPr lang="fr-FR" altLang="fr-FR" sz="1000" dirty="0" smtClean="0"/>
              <a:t>	exit </a:t>
            </a:r>
            <a:r>
              <a:rPr lang="fr-FR" altLang="fr-FR" sz="1000" dirty="0"/>
              <a:t>1</a:t>
            </a:r>
          </a:p>
          <a:p>
            <a:pPr marL="0" lvl="0" indent="0" defTabSz="914400" eaLnBrk="0" fontAlgn="base" hangingPunct="0">
              <a:spcBef>
                <a:spcPct val="0"/>
              </a:spcBef>
              <a:spcAft>
                <a:spcPct val="0"/>
              </a:spcAft>
              <a:buNone/>
            </a:pPr>
            <a:r>
              <a:rPr lang="fr-FR" altLang="fr-FR" sz="1000" dirty="0" smtClean="0"/>
              <a:t>fi</a:t>
            </a:r>
            <a:endParaRPr lang="fr-FR" altLang="fr-FR" sz="1000" dirty="0"/>
          </a:p>
          <a:p>
            <a:pPr marL="0" lvl="0" indent="0" defTabSz="914400" eaLnBrk="0" fontAlgn="base" hangingPunct="0">
              <a:spcBef>
                <a:spcPct val="0"/>
              </a:spcBef>
              <a:spcAft>
                <a:spcPct val="0"/>
              </a:spcAft>
              <a:buNone/>
            </a:pPr>
            <a:r>
              <a:rPr lang="fr-FR" altLang="fr-FR" sz="1000" dirty="0"/>
              <a:t># </a:t>
            </a:r>
            <a:r>
              <a:rPr lang="fr-FR" altLang="fr-FR" sz="1000" dirty="0" smtClean="0"/>
              <a:t>Sauvegarde</a:t>
            </a:r>
            <a:endParaRPr lang="fr-FR" altLang="fr-FR" sz="1000" dirty="0"/>
          </a:p>
          <a:p>
            <a:pPr marL="0" lvl="0" indent="0" defTabSz="914400" eaLnBrk="0" fontAlgn="base" hangingPunct="0">
              <a:spcBef>
                <a:spcPct val="0"/>
              </a:spcBef>
              <a:spcAft>
                <a:spcPct val="0"/>
              </a:spcAft>
              <a:buNone/>
            </a:pPr>
            <a:r>
              <a:rPr lang="fr-FR" altLang="fr-FR" sz="1000" dirty="0" err="1"/>
              <a:t>cp</a:t>
            </a:r>
            <a:r>
              <a:rPr lang="fr-FR" altLang="fr-FR" sz="1000" dirty="0"/>
              <a:t> -p </a:t>
            </a:r>
            <a:r>
              <a:rPr lang="fr-FR" altLang="fr-FR" sz="1000" dirty="0" smtClean="0"/>
              <a:t>$</a:t>
            </a:r>
            <a:r>
              <a:rPr lang="fr-FR" altLang="fr-FR" sz="1000" dirty="0" err="1" smtClean="0"/>
              <a:t>rprtrTrvll</a:t>
            </a:r>
            <a:r>
              <a:rPr lang="fr-FR" altLang="fr-FR" sz="1000" dirty="0" smtClean="0"/>
              <a:t>/</a:t>
            </a:r>
            <a:r>
              <a:rPr lang="fr-FR" altLang="fr-FR" sz="1000" dirty="0" err="1" smtClean="0"/>
              <a:t>runfchr</a:t>
            </a:r>
            <a:r>
              <a:rPr lang="fr-FR" altLang="fr-FR" sz="1000" dirty="0" smtClean="0"/>
              <a:t> $</a:t>
            </a:r>
            <a:r>
              <a:rPr lang="fr-FR" altLang="fr-FR" sz="1000" dirty="0" err="1" smtClean="0"/>
              <a:t>rprtrTrvll</a:t>
            </a:r>
            <a:r>
              <a:rPr lang="fr-FR" altLang="fr-FR" sz="1000" dirty="0" smtClean="0"/>
              <a:t>/runfchr.20160405</a:t>
            </a:r>
            <a:endParaRPr lang="fr-FR" altLang="fr-FR" sz="1000" dirty="0"/>
          </a:p>
          <a:p>
            <a:pPr marL="0" lvl="0" indent="0" defTabSz="914400" eaLnBrk="0" fontAlgn="base" hangingPunct="0">
              <a:spcBef>
                <a:spcPct val="0"/>
              </a:spcBef>
              <a:spcAft>
                <a:spcPct val="0"/>
              </a:spcAft>
              <a:buNone/>
            </a:pPr>
            <a:r>
              <a:rPr lang="fr-FR" altLang="fr-FR" sz="1000" dirty="0"/>
              <a:t>if [ $? != 0 ]</a:t>
            </a:r>
          </a:p>
          <a:p>
            <a:pPr marL="0" lvl="0" indent="0" defTabSz="914400" eaLnBrk="0" fontAlgn="base" hangingPunct="0">
              <a:spcBef>
                <a:spcPct val="0"/>
              </a:spcBef>
              <a:spcAft>
                <a:spcPct val="0"/>
              </a:spcAft>
              <a:buNone/>
            </a:pPr>
            <a:r>
              <a:rPr lang="fr-FR" altLang="fr-FR" sz="1000" dirty="0" err="1" smtClean="0"/>
              <a:t>then</a:t>
            </a:r>
            <a:endParaRPr lang="fr-FR" altLang="fr-FR" sz="1000" dirty="0"/>
          </a:p>
          <a:p>
            <a:pPr marL="0" lvl="0" indent="0" defTabSz="354013" eaLnBrk="0" fontAlgn="base" hangingPunct="0">
              <a:spcBef>
                <a:spcPct val="0"/>
              </a:spcBef>
              <a:spcAft>
                <a:spcPct val="0"/>
              </a:spcAft>
              <a:buNone/>
            </a:pPr>
            <a:r>
              <a:rPr lang="fr-FR" altLang="fr-FR" sz="1000" dirty="0" smtClean="0"/>
              <a:t>	</a:t>
            </a:r>
            <a:r>
              <a:rPr lang="fr-FR" altLang="fr-FR" sz="1000" dirty="0" err="1" smtClean="0"/>
              <a:t>echo</a:t>
            </a:r>
            <a:r>
              <a:rPr lang="fr-FR" altLang="fr-FR" sz="1000" dirty="0" smtClean="0"/>
              <a:t> "$</a:t>
            </a:r>
            <a:r>
              <a:rPr lang="fr-FR" altLang="fr-FR" sz="1000" dirty="0" err="1" smtClean="0"/>
              <a:t>rprtrTrvll</a:t>
            </a:r>
            <a:r>
              <a:rPr lang="fr-FR" altLang="fr-FR" sz="1000" dirty="0" smtClean="0"/>
              <a:t>/</a:t>
            </a:r>
            <a:r>
              <a:rPr lang="fr-FR" altLang="fr-FR" sz="1000" dirty="0" err="1" smtClean="0"/>
              <a:t>runfchr</a:t>
            </a:r>
            <a:r>
              <a:rPr lang="fr-FR" altLang="fr-FR" sz="1000" dirty="0" smtClean="0"/>
              <a:t> </a:t>
            </a:r>
            <a:r>
              <a:rPr lang="fr-FR" altLang="fr-FR" sz="1000" dirty="0" err="1" smtClean="0"/>
              <a:t>echec</a:t>
            </a:r>
            <a:r>
              <a:rPr lang="fr-FR" altLang="fr-FR" sz="1000" dirty="0" smtClean="0"/>
              <a:t> de sauvegarde"</a:t>
            </a:r>
            <a:endParaRPr lang="fr-FR" altLang="fr-FR" sz="1000" dirty="0"/>
          </a:p>
          <a:p>
            <a:pPr marL="0" lvl="0" indent="0" defTabSz="354013" eaLnBrk="0" fontAlgn="base" hangingPunct="0">
              <a:spcBef>
                <a:spcPct val="0"/>
              </a:spcBef>
              <a:spcAft>
                <a:spcPct val="0"/>
              </a:spcAft>
              <a:buNone/>
            </a:pPr>
            <a:r>
              <a:rPr lang="fr-FR" altLang="fr-FR" sz="1000" dirty="0" smtClean="0"/>
              <a:t>	exit </a:t>
            </a:r>
            <a:r>
              <a:rPr lang="fr-FR" altLang="fr-FR" sz="1000" dirty="0"/>
              <a:t>1</a:t>
            </a:r>
          </a:p>
          <a:p>
            <a:pPr marL="0" lvl="0" indent="0" defTabSz="914400" eaLnBrk="0" fontAlgn="base" hangingPunct="0">
              <a:spcBef>
                <a:spcPct val="0"/>
              </a:spcBef>
              <a:spcAft>
                <a:spcPct val="0"/>
              </a:spcAft>
              <a:buNone/>
            </a:pPr>
            <a:r>
              <a:rPr lang="fr-FR" altLang="fr-FR" sz="1000" dirty="0" smtClean="0"/>
              <a:t>fi</a:t>
            </a:r>
            <a:endParaRPr lang="fr-FR" altLang="fr-FR" sz="1000" dirty="0"/>
          </a:p>
          <a:p>
            <a:pPr marL="0" lvl="0" indent="0" defTabSz="914400" eaLnBrk="0" fontAlgn="base" hangingPunct="0">
              <a:spcBef>
                <a:spcPct val="0"/>
              </a:spcBef>
              <a:spcAft>
                <a:spcPct val="0"/>
              </a:spcAft>
              <a:buNone/>
            </a:pPr>
            <a:r>
              <a:rPr lang="fr-FR" altLang="fr-FR" sz="1000" dirty="0"/>
              <a:t># </a:t>
            </a:r>
            <a:r>
              <a:rPr lang="fr-FR" altLang="fr-FR" sz="1000" dirty="0" smtClean="0"/>
              <a:t>remplacer le </a:t>
            </a:r>
            <a:r>
              <a:rPr lang="fr-FR" altLang="fr-FR" sz="1000" dirty="0" err="1" smtClean="0"/>
              <a:t>ficheir</a:t>
            </a:r>
            <a:endParaRPr lang="fr-FR" altLang="fr-FR" sz="1000" dirty="0"/>
          </a:p>
          <a:p>
            <a:pPr marL="0" lvl="0" indent="0" defTabSz="914400" eaLnBrk="0" fontAlgn="base" hangingPunct="0">
              <a:spcBef>
                <a:spcPct val="0"/>
              </a:spcBef>
              <a:spcAft>
                <a:spcPct val="0"/>
              </a:spcAft>
              <a:buNone/>
            </a:pPr>
            <a:r>
              <a:rPr lang="fr-FR" altLang="fr-FR" sz="1000" dirty="0"/>
              <a:t>if [ ! -f </a:t>
            </a:r>
            <a:r>
              <a:rPr lang="fr-FR" altLang="fr-FR" sz="1000" dirty="0" smtClean="0"/>
              <a:t>"/var/dump/existant/</a:t>
            </a:r>
            <a:r>
              <a:rPr lang="fr-FR" altLang="fr-FR" sz="1000" dirty="0" err="1" smtClean="0"/>
              <a:t>runfchr</a:t>
            </a:r>
            <a:r>
              <a:rPr lang="fr-FR" altLang="fr-FR" sz="1000" dirty="0" smtClean="0"/>
              <a:t>" </a:t>
            </a:r>
            <a:r>
              <a:rPr lang="fr-FR" altLang="fr-FR" sz="1000" dirty="0"/>
              <a:t>]</a:t>
            </a:r>
          </a:p>
          <a:p>
            <a:pPr marL="0" lvl="0" indent="0" defTabSz="914400" eaLnBrk="0" fontAlgn="base" hangingPunct="0">
              <a:spcBef>
                <a:spcPct val="0"/>
              </a:spcBef>
              <a:spcAft>
                <a:spcPct val="0"/>
              </a:spcAft>
              <a:buNone/>
            </a:pPr>
            <a:r>
              <a:rPr lang="fr-FR" altLang="fr-FR" sz="1000" dirty="0" err="1"/>
              <a:t>then</a:t>
            </a:r>
            <a:endParaRPr lang="fr-FR" altLang="fr-FR" sz="1000" dirty="0"/>
          </a:p>
          <a:p>
            <a:pPr marL="0" lvl="0" indent="0" defTabSz="354013" eaLnBrk="0" fontAlgn="base" hangingPunct="0">
              <a:spcBef>
                <a:spcPct val="0"/>
              </a:spcBef>
              <a:spcAft>
                <a:spcPct val="0"/>
              </a:spcAft>
              <a:buNone/>
            </a:pPr>
            <a:r>
              <a:rPr lang="fr-FR" altLang="fr-FR" sz="1000" dirty="0" smtClean="0"/>
              <a:t>	</a:t>
            </a:r>
            <a:r>
              <a:rPr lang="fr-FR" altLang="fr-FR" sz="1000" dirty="0" err="1" smtClean="0"/>
              <a:t>echo</a:t>
            </a:r>
            <a:r>
              <a:rPr lang="fr-FR" altLang="fr-FR" sz="1000" dirty="0" smtClean="0"/>
              <a:t> "/var/dump/existant/</a:t>
            </a:r>
            <a:r>
              <a:rPr lang="fr-FR" altLang="fr-FR" sz="1000" dirty="0" err="1" smtClean="0"/>
              <a:t>runfchr</a:t>
            </a:r>
            <a:r>
              <a:rPr lang="fr-FR" altLang="fr-FR" sz="1000" dirty="0" smtClean="0"/>
              <a:t> inexistant"</a:t>
            </a:r>
            <a:endParaRPr lang="fr-FR" altLang="fr-FR" sz="1000" dirty="0"/>
          </a:p>
          <a:p>
            <a:pPr marL="0" lvl="0" indent="0" defTabSz="354013" eaLnBrk="0" fontAlgn="base" hangingPunct="0">
              <a:spcBef>
                <a:spcPct val="0"/>
              </a:spcBef>
              <a:spcAft>
                <a:spcPct val="0"/>
              </a:spcAft>
              <a:buNone/>
            </a:pPr>
            <a:r>
              <a:rPr lang="fr-FR" altLang="fr-FR" sz="1000" dirty="0" smtClean="0"/>
              <a:t>	exit </a:t>
            </a:r>
            <a:r>
              <a:rPr lang="fr-FR" altLang="fr-FR" sz="1000" dirty="0"/>
              <a:t>1</a:t>
            </a:r>
          </a:p>
          <a:p>
            <a:pPr marL="0" lvl="0" indent="0" defTabSz="914400" eaLnBrk="0" fontAlgn="base" hangingPunct="0">
              <a:spcBef>
                <a:spcPct val="0"/>
              </a:spcBef>
              <a:spcAft>
                <a:spcPct val="0"/>
              </a:spcAft>
              <a:buNone/>
            </a:pPr>
            <a:r>
              <a:rPr lang="fr-FR" altLang="fr-FR" sz="1000" dirty="0" smtClean="0"/>
              <a:t>fi</a:t>
            </a:r>
            <a:endParaRPr lang="fr-FR" altLang="fr-FR" sz="1000" dirty="0"/>
          </a:p>
          <a:p>
            <a:pPr marL="0" lvl="0" indent="0" defTabSz="914400" eaLnBrk="0" fontAlgn="base" hangingPunct="0">
              <a:spcBef>
                <a:spcPct val="0"/>
              </a:spcBef>
              <a:spcAft>
                <a:spcPct val="0"/>
              </a:spcAft>
              <a:buNone/>
            </a:pPr>
            <a:r>
              <a:rPr lang="fr-FR" altLang="fr-FR" sz="1000" dirty="0" err="1"/>
              <a:t>cp</a:t>
            </a:r>
            <a:r>
              <a:rPr lang="fr-FR" altLang="fr-FR" sz="1000" dirty="0"/>
              <a:t> -p </a:t>
            </a:r>
            <a:r>
              <a:rPr lang="fr-FR" altLang="fr-FR" sz="1000" dirty="0" smtClean="0"/>
              <a:t>/var/dump/existant/</a:t>
            </a:r>
            <a:r>
              <a:rPr lang="fr-FR" altLang="fr-FR" sz="1000" dirty="0" err="1" smtClean="0"/>
              <a:t>runfchr</a:t>
            </a:r>
            <a:r>
              <a:rPr lang="fr-FR" altLang="fr-FR" sz="1000" dirty="0" smtClean="0"/>
              <a:t> $</a:t>
            </a:r>
            <a:r>
              <a:rPr lang="fr-FR" altLang="fr-FR" sz="1000" dirty="0" err="1" smtClean="0"/>
              <a:t>rprtrTrvll</a:t>
            </a:r>
            <a:r>
              <a:rPr lang="fr-FR" altLang="fr-FR" sz="1000" dirty="0" smtClean="0"/>
              <a:t>/</a:t>
            </a:r>
            <a:r>
              <a:rPr lang="fr-FR" altLang="fr-FR" sz="1000" dirty="0" err="1" smtClean="0"/>
              <a:t>runfchr</a:t>
            </a:r>
            <a:endParaRPr lang="fr-FR" altLang="fr-FR" sz="1000" dirty="0"/>
          </a:p>
          <a:p>
            <a:pPr marL="0" lvl="0" indent="0" defTabSz="914400" eaLnBrk="0" fontAlgn="base" hangingPunct="0">
              <a:spcBef>
                <a:spcPct val="0"/>
              </a:spcBef>
              <a:spcAft>
                <a:spcPct val="0"/>
              </a:spcAft>
              <a:buNone/>
            </a:pPr>
            <a:r>
              <a:rPr lang="fr-FR" altLang="fr-FR" sz="1000" dirty="0"/>
              <a:t>if [ $? != 0 ]</a:t>
            </a:r>
          </a:p>
          <a:p>
            <a:pPr marL="0" lvl="0" indent="0" defTabSz="914400" eaLnBrk="0" fontAlgn="base" hangingPunct="0">
              <a:spcBef>
                <a:spcPct val="0"/>
              </a:spcBef>
              <a:spcAft>
                <a:spcPct val="0"/>
              </a:spcAft>
              <a:buNone/>
            </a:pPr>
            <a:r>
              <a:rPr lang="fr-FR" altLang="fr-FR" sz="1000" dirty="0" err="1" smtClean="0"/>
              <a:t>then</a:t>
            </a:r>
            <a:endParaRPr lang="fr-FR" altLang="fr-FR" sz="1000" dirty="0"/>
          </a:p>
          <a:p>
            <a:pPr marL="0" lvl="0" indent="0" defTabSz="354013" eaLnBrk="0" fontAlgn="base" hangingPunct="0">
              <a:spcBef>
                <a:spcPct val="0"/>
              </a:spcBef>
              <a:spcAft>
                <a:spcPct val="0"/>
              </a:spcAft>
              <a:buNone/>
            </a:pPr>
            <a:r>
              <a:rPr lang="fr-FR" altLang="fr-FR" sz="1000" dirty="0" smtClean="0"/>
              <a:t>	</a:t>
            </a:r>
            <a:r>
              <a:rPr lang="fr-FR" altLang="fr-FR" sz="1000" dirty="0" err="1" smtClean="0"/>
              <a:t>echo</a:t>
            </a:r>
            <a:r>
              <a:rPr lang="fr-FR" altLang="fr-FR" sz="1000" dirty="0" smtClean="0"/>
              <a:t> </a:t>
            </a:r>
            <a:r>
              <a:rPr lang="fr-FR" altLang="fr-FR" sz="1000" dirty="0"/>
              <a:t>" </a:t>
            </a:r>
            <a:r>
              <a:rPr lang="fr-FR" altLang="fr-FR" sz="1000" dirty="0" smtClean="0"/>
              <a:t>$</a:t>
            </a:r>
            <a:r>
              <a:rPr lang="fr-FR" altLang="fr-FR" sz="1000" dirty="0" err="1" smtClean="0"/>
              <a:t>rprtrTrvll</a:t>
            </a:r>
            <a:r>
              <a:rPr lang="fr-FR" altLang="fr-FR" sz="1000" dirty="0" smtClean="0"/>
              <a:t>/</a:t>
            </a:r>
            <a:r>
              <a:rPr lang="fr-FR" altLang="fr-FR" sz="1000" dirty="0" err="1" smtClean="0"/>
              <a:t>runfchr</a:t>
            </a:r>
            <a:r>
              <a:rPr lang="fr-FR" altLang="fr-FR" sz="1000" dirty="0" smtClean="0"/>
              <a:t> n’a pas été copié</a:t>
            </a:r>
            <a:r>
              <a:rPr lang="fr-FR" altLang="fr-FR" sz="1000" dirty="0"/>
              <a:t> </a:t>
            </a:r>
            <a:r>
              <a:rPr lang="fr-FR" altLang="fr-FR" sz="1000" dirty="0" smtClean="0"/>
              <a:t>"</a:t>
            </a:r>
            <a:endParaRPr lang="fr-FR" altLang="fr-FR" sz="1000" dirty="0"/>
          </a:p>
          <a:p>
            <a:pPr marL="0" lvl="0" indent="0" defTabSz="354013" eaLnBrk="0" fontAlgn="base" hangingPunct="0">
              <a:spcBef>
                <a:spcPct val="0"/>
              </a:spcBef>
              <a:spcAft>
                <a:spcPct val="0"/>
              </a:spcAft>
              <a:buNone/>
            </a:pPr>
            <a:r>
              <a:rPr lang="fr-FR" altLang="fr-FR" sz="1000" dirty="0" smtClean="0"/>
              <a:t>	exit </a:t>
            </a:r>
            <a:r>
              <a:rPr lang="fr-FR" altLang="fr-FR" sz="1000" dirty="0"/>
              <a:t>1</a:t>
            </a:r>
          </a:p>
          <a:p>
            <a:pPr marL="0" lvl="0" indent="0" defTabSz="914400" eaLnBrk="0" fontAlgn="base" hangingPunct="0">
              <a:spcBef>
                <a:spcPct val="0"/>
              </a:spcBef>
              <a:spcAft>
                <a:spcPct val="0"/>
              </a:spcAft>
              <a:buNone/>
            </a:pPr>
            <a:r>
              <a:rPr lang="fr-FR" altLang="fr-FR" sz="1000" dirty="0" smtClean="0"/>
              <a:t>fi</a:t>
            </a:r>
            <a:endParaRPr lang="fr-FR" altLang="fr-FR" sz="1000" dirty="0"/>
          </a:p>
        </p:txBody>
      </p:sp>
      <p:sp>
        <p:nvSpPr>
          <p:cNvPr id="8" name="Content Placeholder 2"/>
          <p:cNvSpPr txBox="1">
            <a:spLocks/>
          </p:cNvSpPr>
          <p:nvPr/>
        </p:nvSpPr>
        <p:spPr>
          <a:xfrm>
            <a:off x="71273" y="867146"/>
            <a:ext cx="2667899" cy="1957459"/>
          </a:xfrm>
          <a:prstGeom prst="rect">
            <a:avLst/>
          </a:prstGeom>
        </p:spPr>
        <p:txBody>
          <a:bodyPr vert="horz" lIns="0" tIns="0" rIns="0" bIns="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1200" dirty="0" smtClean="0"/>
              <a:t>If </a:t>
            </a:r>
            <a:r>
              <a:rPr lang="fr-FR" sz="1200" i="1" u="sng" dirty="0" err="1" smtClean="0"/>
              <a:t>commandeControl</a:t>
            </a:r>
            <a:endParaRPr lang="fr-FR" sz="1200" u="sng" dirty="0" smtClean="0"/>
          </a:p>
          <a:p>
            <a:pPr marL="0" indent="0">
              <a:buFont typeface="Arial"/>
              <a:buNone/>
            </a:pPr>
            <a:r>
              <a:rPr lang="fr-FR" sz="1200" dirty="0" err="1" smtClean="0"/>
              <a:t>then</a:t>
            </a:r>
            <a:endParaRPr lang="fr-FR" sz="1200" dirty="0" smtClean="0"/>
          </a:p>
          <a:p>
            <a:pPr marL="0" indent="0">
              <a:buFont typeface="Arial"/>
              <a:buNone/>
            </a:pPr>
            <a:r>
              <a:rPr lang="fr-FR" sz="1200" dirty="0" smtClean="0"/>
              <a:t>	</a:t>
            </a:r>
            <a:r>
              <a:rPr lang="fr-FR" sz="1200" i="1" dirty="0" smtClean="0"/>
              <a:t>commandes</a:t>
            </a:r>
          </a:p>
          <a:p>
            <a:pPr marL="0" indent="0">
              <a:buFont typeface="Arial"/>
              <a:buNone/>
            </a:pPr>
            <a:r>
              <a:rPr lang="fr-FR" sz="1200" b="1" dirty="0" err="1" smtClean="0">
                <a:solidFill>
                  <a:srgbClr val="FF0000"/>
                </a:solidFill>
              </a:rPr>
              <a:t>elif</a:t>
            </a:r>
            <a:r>
              <a:rPr lang="fr-FR" sz="1200" dirty="0" smtClean="0"/>
              <a:t> </a:t>
            </a:r>
            <a:r>
              <a:rPr lang="fr-FR" sz="1200" i="1" dirty="0" err="1" smtClean="0"/>
              <a:t>commandeControl</a:t>
            </a:r>
            <a:endParaRPr lang="fr-FR" sz="1200" i="1" dirty="0" smtClean="0"/>
          </a:p>
          <a:p>
            <a:pPr marL="0" indent="0">
              <a:buFont typeface="Arial"/>
              <a:buNone/>
            </a:pPr>
            <a:r>
              <a:rPr lang="fr-FR" sz="1200" dirty="0" err="1" smtClean="0"/>
              <a:t>then</a:t>
            </a:r>
            <a:endParaRPr lang="fr-FR" sz="1200" dirty="0" smtClean="0"/>
          </a:p>
          <a:p>
            <a:pPr marL="0" indent="0">
              <a:buFont typeface="Arial"/>
              <a:buNone/>
            </a:pPr>
            <a:r>
              <a:rPr lang="fr-FR" sz="1200" dirty="0" smtClean="0"/>
              <a:t>	</a:t>
            </a:r>
            <a:r>
              <a:rPr lang="fr-FR" sz="1200" i="1" dirty="0" smtClean="0"/>
              <a:t>commandes</a:t>
            </a:r>
          </a:p>
          <a:p>
            <a:pPr marL="0" indent="0">
              <a:buFont typeface="Arial"/>
              <a:buNone/>
            </a:pPr>
            <a:r>
              <a:rPr lang="fr-FR" sz="1200" dirty="0" err="1" smtClean="0"/>
              <a:t>else</a:t>
            </a:r>
            <a:endParaRPr lang="fr-FR" sz="1200" dirty="0" smtClean="0"/>
          </a:p>
          <a:p>
            <a:pPr marL="0" indent="0">
              <a:buFont typeface="Arial"/>
              <a:buNone/>
            </a:pPr>
            <a:r>
              <a:rPr lang="fr-FR" sz="1200" i="1" dirty="0"/>
              <a:t>	</a:t>
            </a:r>
            <a:r>
              <a:rPr lang="fr-FR" sz="1200" i="1" dirty="0" smtClean="0"/>
              <a:t>commandes</a:t>
            </a:r>
          </a:p>
          <a:p>
            <a:pPr marL="0" indent="0">
              <a:buFont typeface="Arial"/>
              <a:buNone/>
            </a:pPr>
            <a:r>
              <a:rPr lang="fr-FR" sz="1200" dirty="0" smtClean="0"/>
              <a:t>fi</a:t>
            </a:r>
          </a:p>
        </p:txBody>
      </p:sp>
    </p:spTree>
    <p:extLst>
      <p:ext uri="{BB962C8B-B14F-4D97-AF65-F5344CB8AC3E}">
        <p14:creationId xmlns:p14="http://schemas.microsoft.com/office/powerpoint/2010/main" val="116742494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spAutoFit/>
          </a:bodyPr>
          <a:lstStyle/>
          <a:p>
            <a:r>
              <a:rPr lang="fr-FR" sz="4000" dirty="0" smtClean="0"/>
              <a:t>Structure « </a:t>
            </a:r>
            <a:r>
              <a:rPr lang="fr-FR" sz="4000" i="1" dirty="0" smtClean="0"/>
              <a:t>case</a:t>
            </a:r>
            <a:r>
              <a:rPr lang="fr-FR" sz="4000" dirty="0" smtClean="0"/>
              <a:t> »</a:t>
            </a:r>
            <a:endParaRPr lang="fr-FR" sz="4000" dirty="0"/>
          </a:p>
        </p:txBody>
      </p:sp>
      <p:sp>
        <p:nvSpPr>
          <p:cNvPr id="3" name="Content Placeholder 2"/>
          <p:cNvSpPr>
            <a:spLocks noGrp="1"/>
          </p:cNvSpPr>
          <p:nvPr>
            <p:ph idx="1"/>
          </p:nvPr>
        </p:nvSpPr>
        <p:spPr>
          <a:xfrm>
            <a:off x="71273" y="867146"/>
            <a:ext cx="2667899" cy="1957459"/>
          </a:xfrm>
        </p:spPr>
        <p:txBody>
          <a:bodyPr lIns="0" tIns="0" rIns="0" bIns="0">
            <a:spAutoFit/>
          </a:bodyPr>
          <a:lstStyle/>
          <a:p>
            <a:pPr marL="0" indent="0">
              <a:buNone/>
            </a:pPr>
            <a:r>
              <a:rPr lang="fr-FR" sz="1200" dirty="0" smtClean="0"/>
              <a:t>case </a:t>
            </a:r>
            <a:r>
              <a:rPr lang="fr-FR" sz="1200" i="1" u="sng" dirty="0" smtClean="0"/>
              <a:t>expression</a:t>
            </a:r>
            <a:r>
              <a:rPr lang="fr-FR" sz="1200" dirty="0" smtClean="0"/>
              <a:t> in</a:t>
            </a:r>
          </a:p>
          <a:p>
            <a:pPr marL="0" indent="0">
              <a:buNone/>
            </a:pPr>
            <a:r>
              <a:rPr lang="fr-FR" sz="1200" dirty="0" smtClean="0"/>
              <a:t>choix1)</a:t>
            </a:r>
          </a:p>
          <a:p>
            <a:pPr marL="0" indent="0">
              <a:buNone/>
            </a:pPr>
            <a:r>
              <a:rPr lang="fr-FR" sz="1200" dirty="0" smtClean="0"/>
              <a:t>	</a:t>
            </a:r>
            <a:r>
              <a:rPr lang="fr-FR" sz="1200" i="1" dirty="0" smtClean="0"/>
              <a:t>commandes;;</a:t>
            </a:r>
          </a:p>
          <a:p>
            <a:pPr marL="0" indent="0">
              <a:buNone/>
            </a:pPr>
            <a:r>
              <a:rPr lang="fr-FR" sz="1200" dirty="0" smtClean="0"/>
              <a:t>choix2)</a:t>
            </a:r>
            <a:endParaRPr lang="fr-FR" sz="1200" dirty="0"/>
          </a:p>
          <a:p>
            <a:pPr marL="0" indent="0">
              <a:buNone/>
            </a:pPr>
            <a:r>
              <a:rPr lang="fr-FR" sz="1200" dirty="0"/>
              <a:t>	</a:t>
            </a:r>
            <a:r>
              <a:rPr lang="fr-FR" sz="1200" i="1" dirty="0"/>
              <a:t>commandes;;</a:t>
            </a:r>
          </a:p>
          <a:p>
            <a:pPr marL="0" indent="0">
              <a:buNone/>
            </a:pPr>
            <a:r>
              <a:rPr lang="fr-FR" sz="1200" dirty="0" smtClean="0"/>
              <a:t>choix3)</a:t>
            </a:r>
            <a:endParaRPr lang="fr-FR" sz="1200" dirty="0"/>
          </a:p>
          <a:p>
            <a:pPr marL="0" indent="0">
              <a:buNone/>
            </a:pPr>
            <a:r>
              <a:rPr lang="fr-FR" sz="1200" dirty="0"/>
              <a:t>	</a:t>
            </a:r>
            <a:r>
              <a:rPr lang="fr-FR" sz="1200" i="1" dirty="0"/>
              <a:t>commandes;;</a:t>
            </a:r>
          </a:p>
          <a:p>
            <a:pPr marL="0" indent="0">
              <a:buNone/>
            </a:pPr>
            <a:r>
              <a:rPr lang="fr-FR" sz="1200" i="1" dirty="0" smtClean="0"/>
              <a:t>….</a:t>
            </a:r>
          </a:p>
          <a:p>
            <a:pPr marL="0" indent="0">
              <a:buNone/>
            </a:pPr>
            <a:r>
              <a:rPr lang="fr-FR" sz="1200" dirty="0" err="1" smtClean="0"/>
              <a:t>esac</a:t>
            </a:r>
            <a:endParaRPr lang="fr-FR" sz="1200" dirty="0" smtClean="0"/>
          </a:p>
        </p:txBody>
      </p:sp>
      <p:sp>
        <p:nvSpPr>
          <p:cNvPr id="4" name="Content Placeholder 2"/>
          <p:cNvSpPr txBox="1">
            <a:spLocks/>
          </p:cNvSpPr>
          <p:nvPr/>
        </p:nvSpPr>
        <p:spPr>
          <a:xfrm>
            <a:off x="3872743" y="867146"/>
            <a:ext cx="5084064" cy="3065455"/>
          </a:xfrm>
          <a:prstGeom prst="rect">
            <a:avLst/>
          </a:prstGeom>
        </p:spPr>
        <p:txBody>
          <a:bodyPr vert="horz" lIns="0" tIns="0" rIns="0" bIns="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200" dirty="0" smtClean="0"/>
              <a:t>#! /bin/sh</a:t>
            </a:r>
          </a:p>
          <a:p>
            <a:pPr marL="0" indent="0">
              <a:buNone/>
            </a:pPr>
            <a:r>
              <a:rPr lang="fr-FR" sz="1200" dirty="0" smtClean="0"/>
              <a:t># choix – choir le programme à exécuter</a:t>
            </a:r>
          </a:p>
          <a:p>
            <a:pPr marL="0" indent="0">
              <a:buNone/>
            </a:pPr>
            <a:r>
              <a:rPr lang="fr-FR" sz="1200" dirty="0" smtClean="0"/>
              <a:t># usage: choix</a:t>
            </a:r>
          </a:p>
          <a:p>
            <a:pPr marL="0" indent="0">
              <a:buNone/>
            </a:pPr>
            <a:r>
              <a:rPr lang="fr-FR" sz="1200" dirty="0" err="1" smtClean="0"/>
              <a:t>echo</a:t>
            </a:r>
            <a:r>
              <a:rPr lang="fr-FR" sz="1200" dirty="0" smtClean="0"/>
              <a:t> ‘Numéro du programme à exécuter’</a:t>
            </a:r>
          </a:p>
          <a:p>
            <a:pPr marL="0" indent="0">
              <a:buNone/>
            </a:pPr>
            <a:r>
              <a:rPr lang="fr-FR" sz="1200" dirty="0" err="1" smtClean="0"/>
              <a:t>echo</a:t>
            </a:r>
            <a:r>
              <a:rPr lang="fr-FR" sz="1200" dirty="0" smtClean="0"/>
              <a:t> ‘1 </a:t>
            </a:r>
            <a:r>
              <a:rPr lang="fr-FR" sz="1200" dirty="0" err="1" smtClean="0"/>
              <a:t>who</a:t>
            </a:r>
            <a:r>
              <a:rPr lang="fr-FR" sz="1200" dirty="0" smtClean="0"/>
              <a:t>		2 </a:t>
            </a:r>
            <a:r>
              <a:rPr lang="fr-FR" sz="1200" dirty="0" err="1" smtClean="0"/>
              <a:t>pwd</a:t>
            </a:r>
            <a:r>
              <a:rPr lang="fr-FR" sz="1200" dirty="0" smtClean="0"/>
              <a:t>’</a:t>
            </a:r>
          </a:p>
          <a:p>
            <a:pPr marL="0" indent="0">
              <a:buNone/>
            </a:pPr>
            <a:r>
              <a:rPr lang="fr-FR" sz="1200" dirty="0" err="1" smtClean="0"/>
              <a:t>echo</a:t>
            </a:r>
            <a:r>
              <a:rPr lang="fr-FR" sz="1200" dirty="0" smtClean="0"/>
              <a:t> ‘3 </a:t>
            </a:r>
            <a:r>
              <a:rPr lang="fr-FR" sz="1200" dirty="0" err="1" smtClean="0"/>
              <a:t>ls</a:t>
            </a:r>
            <a:r>
              <a:rPr lang="fr-FR" sz="1200" dirty="0" smtClean="0"/>
              <a:t>		4 date’</a:t>
            </a:r>
          </a:p>
          <a:p>
            <a:pPr marL="0" indent="0">
              <a:buNone/>
            </a:pPr>
            <a:r>
              <a:rPr lang="fr-FR" sz="1200" dirty="0" err="1" smtClean="0"/>
              <a:t>read</a:t>
            </a:r>
            <a:r>
              <a:rPr lang="fr-FR" sz="1200" dirty="0" smtClean="0"/>
              <a:t> </a:t>
            </a:r>
            <a:r>
              <a:rPr lang="fr-FR" sz="1200" dirty="0" err="1" smtClean="0"/>
              <a:t>chx</a:t>
            </a:r>
            <a:endParaRPr lang="fr-FR" sz="1200" dirty="0" smtClean="0"/>
          </a:p>
          <a:p>
            <a:pPr marL="0" indent="0">
              <a:buNone/>
            </a:pPr>
            <a:r>
              <a:rPr lang="fr-FR" sz="1200" dirty="0" smtClean="0"/>
              <a:t>case $</a:t>
            </a:r>
            <a:r>
              <a:rPr lang="fr-FR" sz="1200" dirty="0" err="1" smtClean="0"/>
              <a:t>chx</a:t>
            </a:r>
            <a:r>
              <a:rPr lang="fr-FR" sz="1200" dirty="0" smtClean="0"/>
              <a:t> in</a:t>
            </a:r>
          </a:p>
          <a:p>
            <a:pPr marL="182563" indent="0">
              <a:buNone/>
            </a:pPr>
            <a:r>
              <a:rPr lang="fr-FR" sz="1200" dirty="0" smtClean="0"/>
              <a:t>1) </a:t>
            </a:r>
            <a:r>
              <a:rPr lang="fr-FR" sz="1200" dirty="0" err="1" smtClean="0"/>
              <a:t>who</a:t>
            </a:r>
            <a:r>
              <a:rPr lang="fr-FR" sz="1200" dirty="0" smtClean="0"/>
              <a:t> ;;</a:t>
            </a:r>
          </a:p>
          <a:p>
            <a:pPr marL="182563" indent="0">
              <a:buNone/>
            </a:pPr>
            <a:r>
              <a:rPr lang="fr-FR" sz="1200" dirty="0" smtClean="0"/>
              <a:t>2) </a:t>
            </a:r>
            <a:r>
              <a:rPr lang="fr-FR" sz="1200" dirty="0" err="1" smtClean="0"/>
              <a:t>pwd</a:t>
            </a:r>
            <a:r>
              <a:rPr lang="fr-FR" sz="1200" dirty="0" smtClean="0"/>
              <a:t> ;;</a:t>
            </a:r>
          </a:p>
          <a:p>
            <a:pPr marL="182563" indent="0">
              <a:buNone/>
            </a:pPr>
            <a:r>
              <a:rPr lang="fr-FR" sz="1200" dirty="0" smtClean="0"/>
              <a:t>3) </a:t>
            </a:r>
            <a:r>
              <a:rPr lang="fr-FR" sz="1200" dirty="0" err="1" smtClean="0"/>
              <a:t>ls</a:t>
            </a:r>
            <a:r>
              <a:rPr lang="fr-FR" sz="1200" dirty="0" smtClean="0"/>
              <a:t> ;;</a:t>
            </a:r>
          </a:p>
          <a:p>
            <a:pPr marL="182563" indent="0">
              <a:buNone/>
            </a:pPr>
            <a:r>
              <a:rPr lang="fr-FR" sz="1200" dirty="0" smtClean="0"/>
              <a:t>4) date ;;</a:t>
            </a:r>
          </a:p>
          <a:p>
            <a:pPr marL="182563" indent="0">
              <a:buNone/>
            </a:pPr>
            <a:r>
              <a:rPr lang="fr-FR" sz="1200" dirty="0" smtClean="0"/>
              <a:t>*) </a:t>
            </a:r>
            <a:r>
              <a:rPr lang="fr-FR" sz="1200" dirty="0" err="1" smtClean="0"/>
              <a:t>echo</a:t>
            </a:r>
            <a:r>
              <a:rPr lang="fr-FR" sz="1200" dirty="0" smtClean="0"/>
              <a:t> ‘Choix incorrect’</a:t>
            </a:r>
          </a:p>
          <a:p>
            <a:pPr marL="0" indent="0">
              <a:buNone/>
            </a:pPr>
            <a:r>
              <a:rPr lang="fr-FR" sz="1200" dirty="0" err="1" smtClean="0"/>
              <a:t>esac</a:t>
            </a:r>
            <a:endParaRPr lang="fr-FR" sz="1200" dirty="0" smtClean="0"/>
          </a:p>
        </p:txBody>
      </p:sp>
      <p:sp>
        <p:nvSpPr>
          <p:cNvPr id="5" name="Content Placeholder 2"/>
          <p:cNvSpPr txBox="1">
            <a:spLocks/>
          </p:cNvSpPr>
          <p:nvPr/>
        </p:nvSpPr>
        <p:spPr>
          <a:xfrm>
            <a:off x="71273" y="3278114"/>
            <a:ext cx="2667899" cy="1957459"/>
          </a:xfrm>
          <a:prstGeom prst="rect">
            <a:avLst/>
          </a:prstGeom>
        </p:spPr>
        <p:txBody>
          <a:bodyPr vert="horz" lIns="0" tIns="0" rIns="0" bIns="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1200" dirty="0" smtClean="0"/>
              <a:t>case </a:t>
            </a:r>
            <a:r>
              <a:rPr lang="fr-FR" sz="1200" i="1" u="sng" dirty="0" smtClean="0"/>
              <a:t>expression</a:t>
            </a:r>
            <a:r>
              <a:rPr lang="fr-FR" sz="1200" dirty="0" smtClean="0"/>
              <a:t> in</a:t>
            </a:r>
          </a:p>
          <a:p>
            <a:pPr marL="0" indent="0">
              <a:buFont typeface="Arial"/>
              <a:buNone/>
            </a:pPr>
            <a:r>
              <a:rPr lang="fr-FR" sz="1200" dirty="0" smtClean="0"/>
              <a:t>choix1)</a:t>
            </a:r>
          </a:p>
          <a:p>
            <a:pPr marL="0" indent="0">
              <a:buFont typeface="Arial"/>
              <a:buNone/>
            </a:pPr>
            <a:r>
              <a:rPr lang="fr-FR" sz="1200" dirty="0" smtClean="0"/>
              <a:t>	</a:t>
            </a:r>
            <a:r>
              <a:rPr lang="fr-FR" sz="1200" i="1" dirty="0" smtClean="0"/>
              <a:t>commandes;;</a:t>
            </a:r>
          </a:p>
          <a:p>
            <a:pPr marL="0" indent="0">
              <a:buFont typeface="Arial"/>
              <a:buNone/>
            </a:pPr>
            <a:r>
              <a:rPr lang="fr-FR" sz="1200" dirty="0" smtClean="0"/>
              <a:t>choix2 | choix3)</a:t>
            </a:r>
          </a:p>
          <a:p>
            <a:pPr marL="0" indent="0">
              <a:buFont typeface="Arial"/>
              <a:buNone/>
            </a:pPr>
            <a:r>
              <a:rPr lang="fr-FR" sz="1200" dirty="0" smtClean="0"/>
              <a:t>	</a:t>
            </a:r>
            <a:r>
              <a:rPr lang="fr-FR" sz="1200" i="1" dirty="0" smtClean="0"/>
              <a:t>commandes;;</a:t>
            </a:r>
          </a:p>
          <a:p>
            <a:pPr marL="0" indent="0">
              <a:buFont typeface="Arial"/>
              <a:buNone/>
            </a:pPr>
            <a:r>
              <a:rPr lang="fr-FR" sz="1200" dirty="0" smtClean="0"/>
              <a:t>Choix4)</a:t>
            </a:r>
          </a:p>
          <a:p>
            <a:pPr marL="0" indent="0">
              <a:buFont typeface="Arial"/>
              <a:buNone/>
            </a:pPr>
            <a:r>
              <a:rPr lang="fr-FR" sz="1200" dirty="0" smtClean="0"/>
              <a:t>	</a:t>
            </a:r>
            <a:r>
              <a:rPr lang="fr-FR" sz="1200" i="1" dirty="0" smtClean="0"/>
              <a:t>commandes;;</a:t>
            </a:r>
          </a:p>
          <a:p>
            <a:pPr marL="0" indent="0">
              <a:buFont typeface="Arial"/>
              <a:buNone/>
            </a:pPr>
            <a:r>
              <a:rPr lang="fr-FR" sz="1200" i="1" dirty="0" smtClean="0"/>
              <a:t>….</a:t>
            </a:r>
          </a:p>
          <a:p>
            <a:pPr marL="0" indent="0">
              <a:buFont typeface="Arial"/>
              <a:buNone/>
            </a:pPr>
            <a:r>
              <a:rPr lang="fr-FR" sz="1200" dirty="0" err="1" smtClean="0"/>
              <a:t>esac</a:t>
            </a:r>
            <a:endParaRPr lang="fr-FR" sz="1200" dirty="0" smtClean="0"/>
          </a:p>
        </p:txBody>
      </p:sp>
    </p:spTree>
    <p:extLst>
      <p:ext uri="{BB962C8B-B14F-4D97-AF65-F5344CB8AC3E}">
        <p14:creationId xmlns:p14="http://schemas.microsoft.com/office/powerpoint/2010/main" val="174914664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spAutoFit/>
          </a:bodyPr>
          <a:lstStyle/>
          <a:p>
            <a:r>
              <a:rPr lang="fr-FR" sz="4000" dirty="0" smtClean="0"/>
              <a:t>Structure « </a:t>
            </a:r>
            <a:r>
              <a:rPr lang="fr-FR" sz="4000" i="1" dirty="0" smtClean="0"/>
              <a:t>for</a:t>
            </a:r>
            <a:r>
              <a:rPr lang="fr-FR" sz="4000" dirty="0" smtClean="0"/>
              <a:t> »</a:t>
            </a:r>
            <a:endParaRPr lang="fr-FR" sz="4000" dirty="0"/>
          </a:p>
        </p:txBody>
      </p:sp>
      <p:sp>
        <p:nvSpPr>
          <p:cNvPr id="3" name="Content Placeholder 2"/>
          <p:cNvSpPr>
            <a:spLocks noGrp="1"/>
          </p:cNvSpPr>
          <p:nvPr>
            <p:ph idx="1"/>
          </p:nvPr>
        </p:nvSpPr>
        <p:spPr>
          <a:xfrm>
            <a:off x="71273" y="867146"/>
            <a:ext cx="2918815" cy="849463"/>
          </a:xfrm>
        </p:spPr>
        <p:txBody>
          <a:bodyPr wrap="square" lIns="0" tIns="0" rIns="0" bIns="0">
            <a:spAutoFit/>
          </a:bodyPr>
          <a:lstStyle/>
          <a:p>
            <a:pPr marL="0" indent="0">
              <a:buNone/>
            </a:pPr>
            <a:r>
              <a:rPr lang="fr-FR" sz="1200" dirty="0" smtClean="0"/>
              <a:t>for </a:t>
            </a:r>
            <a:r>
              <a:rPr lang="fr-FR" sz="1200" i="1" u="sng" dirty="0" smtClean="0"/>
              <a:t>expression</a:t>
            </a:r>
            <a:r>
              <a:rPr lang="fr-FR" sz="1200" dirty="0" smtClean="0"/>
              <a:t> in [</a:t>
            </a:r>
            <a:r>
              <a:rPr lang="fr-FR" sz="1200" i="1" dirty="0" smtClean="0"/>
              <a:t>expressions</a:t>
            </a:r>
            <a:r>
              <a:rPr lang="fr-FR" sz="1200" dirty="0" smtClean="0"/>
              <a:t> | </a:t>
            </a:r>
            <a:r>
              <a:rPr lang="fr-FR" sz="1200" i="1" dirty="0" smtClean="0"/>
              <a:t>valeurs</a:t>
            </a:r>
            <a:r>
              <a:rPr lang="fr-FR" sz="1200" dirty="0" smtClean="0"/>
              <a:t> | </a:t>
            </a:r>
            <a:r>
              <a:rPr lang="fr-FR" sz="1200" i="1" dirty="0" smtClean="0"/>
              <a:t>qqch</a:t>
            </a:r>
            <a:r>
              <a:rPr lang="fr-FR" sz="1200" dirty="0" smtClean="0"/>
              <a:t>] </a:t>
            </a:r>
          </a:p>
          <a:p>
            <a:pPr marL="0" indent="0">
              <a:buNone/>
            </a:pPr>
            <a:r>
              <a:rPr lang="fr-FR" sz="1200" dirty="0" smtClean="0"/>
              <a:t>do</a:t>
            </a:r>
          </a:p>
          <a:p>
            <a:pPr marL="0" indent="0">
              <a:buNone/>
            </a:pPr>
            <a:r>
              <a:rPr lang="fr-FR" sz="1200" dirty="0" smtClean="0"/>
              <a:t>	</a:t>
            </a:r>
            <a:r>
              <a:rPr lang="fr-FR" sz="1200" i="1" dirty="0" smtClean="0"/>
              <a:t>commandes</a:t>
            </a:r>
          </a:p>
          <a:p>
            <a:pPr marL="0" indent="0">
              <a:buNone/>
            </a:pPr>
            <a:r>
              <a:rPr lang="fr-FR" sz="1200" dirty="0" err="1" smtClean="0"/>
              <a:t>done</a:t>
            </a:r>
            <a:endParaRPr lang="fr-FR" sz="1200" dirty="0" smtClean="0"/>
          </a:p>
        </p:txBody>
      </p:sp>
      <p:sp>
        <p:nvSpPr>
          <p:cNvPr id="4" name="Content Placeholder 2"/>
          <p:cNvSpPr txBox="1">
            <a:spLocks/>
          </p:cNvSpPr>
          <p:nvPr/>
        </p:nvSpPr>
        <p:spPr>
          <a:xfrm>
            <a:off x="3872743" y="867146"/>
            <a:ext cx="5084064" cy="5761577"/>
          </a:xfrm>
          <a:prstGeom prst="rect">
            <a:avLst/>
          </a:prstGeom>
        </p:spPr>
        <p:txBody>
          <a:bodyPr vert="horz" lIns="0" tIns="0" rIns="0" bIns="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200" dirty="0" smtClean="0"/>
              <a:t>#! /bin/sh</a:t>
            </a:r>
          </a:p>
          <a:p>
            <a:pPr marL="0" indent="0">
              <a:buNone/>
            </a:pPr>
            <a:r>
              <a:rPr lang="fr-FR" sz="1200" dirty="0" smtClean="0"/>
              <a:t># </a:t>
            </a:r>
            <a:r>
              <a:rPr lang="fr-FR" sz="1200" dirty="0" err="1" smtClean="0"/>
              <a:t>impr</a:t>
            </a:r>
            <a:r>
              <a:rPr lang="fr-FR" sz="1200" dirty="0" smtClean="0"/>
              <a:t> – imprimer les valeurs de 1 à 10</a:t>
            </a:r>
          </a:p>
          <a:p>
            <a:pPr marL="0" indent="0">
              <a:buNone/>
            </a:pPr>
            <a:r>
              <a:rPr lang="fr-FR" sz="1200" dirty="0" smtClean="0"/>
              <a:t># usage: </a:t>
            </a:r>
            <a:r>
              <a:rPr lang="fr-FR" sz="1200" dirty="0" err="1" smtClean="0"/>
              <a:t>impr</a:t>
            </a:r>
            <a:endParaRPr lang="fr-FR" sz="1200" dirty="0" smtClean="0"/>
          </a:p>
          <a:p>
            <a:pPr marL="0" indent="0">
              <a:buNone/>
            </a:pPr>
            <a:r>
              <a:rPr lang="fr-FR" sz="1200" dirty="0" smtClean="0"/>
              <a:t>for i </a:t>
            </a:r>
            <a:r>
              <a:rPr lang="fr-FR" sz="1200" dirty="0" err="1" smtClean="0"/>
              <a:t>in</a:t>
            </a:r>
            <a:r>
              <a:rPr lang="fr-FR" sz="1200" dirty="0" smtClean="0"/>
              <a:t> 1 2 3 4 5 6 7 8 9 10</a:t>
            </a:r>
          </a:p>
          <a:p>
            <a:pPr marL="0" indent="0">
              <a:buNone/>
            </a:pPr>
            <a:r>
              <a:rPr lang="fr-FR" sz="1200" dirty="0" smtClean="0"/>
              <a:t>do</a:t>
            </a:r>
          </a:p>
          <a:p>
            <a:pPr marL="0" indent="0">
              <a:buNone/>
            </a:pPr>
            <a:r>
              <a:rPr lang="fr-FR" sz="1200" dirty="0"/>
              <a:t>	</a:t>
            </a:r>
            <a:r>
              <a:rPr lang="fr-FR" sz="1200" dirty="0" err="1" smtClean="0"/>
              <a:t>echo</a:t>
            </a:r>
            <a:r>
              <a:rPr lang="fr-FR" sz="1200" dirty="0" smtClean="0"/>
              <a:t> $i</a:t>
            </a:r>
          </a:p>
          <a:p>
            <a:pPr marL="0" indent="0">
              <a:buNone/>
            </a:pPr>
            <a:r>
              <a:rPr lang="fr-FR" sz="1200" dirty="0" err="1" smtClean="0"/>
              <a:t>done</a:t>
            </a:r>
            <a:endParaRPr lang="fr-FR" sz="1200" dirty="0" smtClean="0"/>
          </a:p>
          <a:p>
            <a:pPr marL="0" indent="0">
              <a:buNone/>
            </a:pPr>
            <a:endParaRPr lang="fr-FR" sz="1200" dirty="0" smtClean="0"/>
          </a:p>
          <a:p>
            <a:pPr marL="0" indent="0">
              <a:buNone/>
            </a:pPr>
            <a:r>
              <a:rPr lang="fr-FR" sz="1200" dirty="0" smtClean="0"/>
              <a:t>Ou</a:t>
            </a:r>
          </a:p>
          <a:p>
            <a:pPr marL="0" indent="0">
              <a:buNone/>
            </a:pPr>
            <a:r>
              <a:rPr lang="fr-FR" sz="1200" dirty="0" smtClean="0"/>
              <a:t>for i </a:t>
            </a:r>
            <a:r>
              <a:rPr lang="fr-FR" sz="1200" dirty="0" err="1" smtClean="0"/>
              <a:t>in</a:t>
            </a:r>
            <a:r>
              <a:rPr lang="fr-FR" sz="1200" dirty="0" smtClean="0"/>
              <a:t> 1 2 3 4 5 6 7 8 9 10; do </a:t>
            </a:r>
            <a:r>
              <a:rPr lang="fr-FR" sz="1200" dirty="0" err="1" smtClean="0"/>
              <a:t>echo</a:t>
            </a:r>
            <a:r>
              <a:rPr lang="fr-FR" sz="1200" dirty="0" smtClean="0"/>
              <a:t> $i; </a:t>
            </a:r>
            <a:r>
              <a:rPr lang="fr-FR" sz="1200" dirty="0" err="1" smtClean="0"/>
              <a:t>done</a:t>
            </a:r>
            <a:endParaRPr lang="fr-FR" sz="1200" dirty="0" smtClean="0"/>
          </a:p>
          <a:p>
            <a:pPr marL="0" indent="0">
              <a:buNone/>
            </a:pPr>
            <a:r>
              <a:rPr lang="fr-FR" sz="1200" dirty="0" smtClean="0"/>
              <a:t>…</a:t>
            </a:r>
          </a:p>
          <a:p>
            <a:pPr marL="0" indent="0">
              <a:buNone/>
            </a:pPr>
            <a:r>
              <a:rPr lang="fr-FR" sz="1200" dirty="0" smtClean="0"/>
              <a:t>…</a:t>
            </a:r>
          </a:p>
          <a:p>
            <a:pPr marL="0" indent="0">
              <a:buNone/>
            </a:pPr>
            <a:r>
              <a:rPr lang="fr-FR" sz="1000" dirty="0" smtClean="0"/>
              <a:t>for i in $*</a:t>
            </a:r>
          </a:p>
          <a:p>
            <a:pPr marL="0" indent="0">
              <a:buNone/>
            </a:pPr>
            <a:r>
              <a:rPr lang="fr-FR" sz="1000" dirty="0" smtClean="0"/>
              <a:t>do</a:t>
            </a:r>
          </a:p>
          <a:p>
            <a:pPr marL="0" indent="0">
              <a:buNone/>
            </a:pPr>
            <a:r>
              <a:rPr lang="fr-FR" sz="1000" dirty="0" smtClean="0"/>
              <a:t>	</a:t>
            </a:r>
            <a:r>
              <a:rPr lang="fr-FR" sz="1000" dirty="0" err="1" smtClean="0"/>
              <a:t>echo</a:t>
            </a:r>
            <a:r>
              <a:rPr lang="fr-FR" sz="1000" dirty="0" smtClean="0"/>
              <a:t> Je connais quelqu’un qui a avalé un(e) $i</a:t>
            </a:r>
          </a:p>
          <a:p>
            <a:pPr marL="0" indent="0">
              <a:buNone/>
            </a:pPr>
            <a:r>
              <a:rPr lang="fr-FR" sz="1000" dirty="0"/>
              <a:t>	</a:t>
            </a:r>
            <a:r>
              <a:rPr lang="fr-FR" sz="1000" dirty="0" err="1" smtClean="0"/>
              <a:t>echo</a:t>
            </a:r>
            <a:r>
              <a:rPr lang="fr-FR" sz="1000" dirty="0" smtClean="0"/>
              <a:t> qui a avalé un(e) $i\?</a:t>
            </a:r>
          </a:p>
          <a:p>
            <a:pPr marL="0" indent="0">
              <a:buNone/>
            </a:pPr>
            <a:r>
              <a:rPr lang="fr-FR" sz="1000" dirty="0"/>
              <a:t>	</a:t>
            </a:r>
            <a:r>
              <a:rPr lang="fr-FR" sz="1000" dirty="0" err="1"/>
              <a:t>echo</a:t>
            </a:r>
            <a:r>
              <a:rPr lang="fr-FR" sz="1000" dirty="0"/>
              <a:t> qui a avalé un(e) $i</a:t>
            </a:r>
            <a:r>
              <a:rPr lang="fr-FR" sz="1000" dirty="0" smtClean="0"/>
              <a:t>\!</a:t>
            </a:r>
            <a:endParaRPr lang="fr-FR" sz="1000" dirty="0"/>
          </a:p>
          <a:p>
            <a:pPr marL="0" indent="0">
              <a:buNone/>
            </a:pPr>
            <a:r>
              <a:rPr lang="fr-FR" sz="1000" dirty="0" err="1" smtClean="0"/>
              <a:t>done</a:t>
            </a:r>
            <a:endParaRPr lang="fr-FR" sz="1000" dirty="0" smtClean="0"/>
          </a:p>
          <a:p>
            <a:pPr marL="0" indent="0">
              <a:buNone/>
            </a:pPr>
            <a:r>
              <a:rPr lang="fr-FR" sz="1000" dirty="0" smtClean="0"/>
              <a:t>…</a:t>
            </a:r>
          </a:p>
          <a:p>
            <a:pPr marL="0" indent="0">
              <a:buNone/>
            </a:pPr>
            <a:r>
              <a:rPr lang="fr-FR" sz="1000" dirty="0" smtClean="0"/>
              <a:t>…</a:t>
            </a:r>
          </a:p>
          <a:p>
            <a:pPr marL="0" indent="0">
              <a:buNone/>
            </a:pPr>
            <a:r>
              <a:rPr lang="fr-FR" sz="1000" dirty="0"/>
              <a:t>#! /bin/sh</a:t>
            </a:r>
          </a:p>
          <a:p>
            <a:pPr marL="0" indent="0">
              <a:buNone/>
            </a:pPr>
            <a:r>
              <a:rPr lang="fr-FR" sz="1000" dirty="0"/>
              <a:t># </a:t>
            </a:r>
            <a:r>
              <a:rPr lang="fr-FR" sz="1000" dirty="0" smtClean="0"/>
              <a:t>courriel </a:t>
            </a:r>
            <a:r>
              <a:rPr lang="fr-FR" sz="1000" dirty="0"/>
              <a:t>– </a:t>
            </a:r>
            <a:r>
              <a:rPr lang="fr-FR" sz="1000" dirty="0" smtClean="0"/>
              <a:t>envoyer un courriel à une ou +++ personnes</a:t>
            </a:r>
            <a:endParaRPr lang="fr-FR" sz="1000" dirty="0"/>
          </a:p>
          <a:p>
            <a:pPr marL="0" indent="0">
              <a:buNone/>
            </a:pPr>
            <a:r>
              <a:rPr lang="fr-FR" sz="1000" dirty="0"/>
              <a:t># usage: </a:t>
            </a:r>
            <a:r>
              <a:rPr lang="fr-FR" sz="1000" dirty="0" smtClean="0"/>
              <a:t>courriel lettre </a:t>
            </a:r>
            <a:r>
              <a:rPr lang="fr-FR" sz="1000" dirty="0" err="1" smtClean="0"/>
              <a:t>loginName</a:t>
            </a:r>
            <a:r>
              <a:rPr lang="fr-FR" sz="1000" dirty="0" smtClean="0"/>
              <a:t>(s)</a:t>
            </a:r>
          </a:p>
          <a:p>
            <a:pPr marL="0" indent="0">
              <a:buNone/>
            </a:pPr>
            <a:r>
              <a:rPr lang="fr-FR" sz="1000" dirty="0" smtClean="0"/>
              <a:t>lettre=$1</a:t>
            </a:r>
          </a:p>
          <a:p>
            <a:pPr marL="0" indent="0">
              <a:buNone/>
            </a:pPr>
            <a:r>
              <a:rPr lang="fr-FR" sz="1000" dirty="0" smtClean="0"/>
              <a:t>shift</a:t>
            </a:r>
          </a:p>
          <a:p>
            <a:pPr marL="0" indent="0">
              <a:buNone/>
            </a:pPr>
            <a:r>
              <a:rPr lang="fr-FR" sz="1000" dirty="0" smtClean="0"/>
              <a:t>for personne in</a:t>
            </a:r>
            <a:endParaRPr lang="fr-FR" sz="1000" dirty="0"/>
          </a:p>
          <a:p>
            <a:pPr marL="0" indent="0">
              <a:buNone/>
            </a:pPr>
            <a:r>
              <a:rPr lang="fr-FR" sz="1000" dirty="0" smtClean="0"/>
              <a:t>	mail $personne &lt; $lettre</a:t>
            </a:r>
          </a:p>
          <a:p>
            <a:pPr marL="0" indent="0">
              <a:buNone/>
            </a:pPr>
            <a:r>
              <a:rPr lang="fr-FR" sz="1000" dirty="0"/>
              <a:t>	</a:t>
            </a:r>
            <a:r>
              <a:rPr lang="fr-FR" sz="1000" dirty="0" err="1" smtClean="0"/>
              <a:t>echo</a:t>
            </a:r>
            <a:r>
              <a:rPr lang="fr-FR" sz="1000" dirty="0" smtClean="0"/>
              <a:t> la lettre ‘$lettre’ a été envoyée à $personne</a:t>
            </a:r>
          </a:p>
          <a:p>
            <a:pPr marL="0" indent="0">
              <a:buNone/>
            </a:pPr>
            <a:r>
              <a:rPr lang="fr-FR" sz="1000" dirty="0" err="1" smtClean="0"/>
              <a:t>done</a:t>
            </a:r>
            <a:endParaRPr lang="fr-FR" sz="1000" dirty="0" smtClean="0"/>
          </a:p>
        </p:txBody>
      </p:sp>
      <p:sp>
        <p:nvSpPr>
          <p:cNvPr id="5" name="Rectangle 4"/>
          <p:cNvSpPr>
            <a:spLocks noChangeArrowheads="1"/>
          </p:cNvSpPr>
          <p:nvPr/>
        </p:nvSpPr>
        <p:spPr bwMode="auto">
          <a:xfrm>
            <a:off x="71273" y="2522405"/>
            <a:ext cx="193063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bIns="0" anchor="ctr" anchorCtr="0">
            <a:spAutoFit/>
          </a:bodyPr>
          <a:lstStyle/>
          <a:p>
            <a:r>
              <a:rPr lang="fr-FR" sz="1200" dirty="0">
                <a:cs typeface="Calibri" charset="0"/>
              </a:rPr>
              <a:t>#!/bin/</a:t>
            </a:r>
            <a:r>
              <a:rPr lang="fr-FR" sz="1200" dirty="0" err="1" smtClean="0">
                <a:cs typeface="Calibri" charset="0"/>
              </a:rPr>
              <a:t>bash</a:t>
            </a:r>
            <a:endParaRPr lang="fr-FR" sz="1200" dirty="0">
              <a:cs typeface="Calibri" charset="0"/>
            </a:endParaRPr>
          </a:p>
          <a:p>
            <a:r>
              <a:rPr lang="fr-FR" sz="1200" dirty="0" err="1">
                <a:cs typeface="Calibri" charset="0"/>
              </a:rPr>
              <a:t>declare</a:t>
            </a:r>
            <a:r>
              <a:rPr lang="fr-FR" sz="1200" dirty="0">
                <a:cs typeface="Calibri" charset="0"/>
              </a:rPr>
              <a:t> -a A</a:t>
            </a:r>
          </a:p>
          <a:p>
            <a:r>
              <a:rPr lang="fr-FR" sz="1200" dirty="0" smtClean="0">
                <a:cs typeface="Calibri" charset="0"/>
              </a:rPr>
              <a:t>CMD</a:t>
            </a:r>
            <a:r>
              <a:rPr lang="fr-FR" sz="1200" dirty="0">
                <a:cs typeface="Calibri" charset="0"/>
              </a:rPr>
              <a:t>=$(</a:t>
            </a:r>
            <a:r>
              <a:rPr lang="fr-FR" sz="1200" dirty="0" err="1">
                <a:cs typeface="Calibri" charset="0"/>
              </a:rPr>
              <a:t>ls</a:t>
            </a:r>
            <a:r>
              <a:rPr lang="fr-FR" sz="1200" dirty="0">
                <a:cs typeface="Calibri" charset="0"/>
              </a:rPr>
              <a:t> -l)</a:t>
            </a:r>
          </a:p>
          <a:p>
            <a:r>
              <a:rPr lang="fr-FR" sz="1200" dirty="0" smtClean="0">
                <a:cs typeface="Calibri" charset="0"/>
              </a:rPr>
              <a:t>A</a:t>
            </a:r>
            <a:r>
              <a:rPr lang="fr-FR" sz="1200" dirty="0">
                <a:cs typeface="Calibri" charset="0"/>
              </a:rPr>
              <a:t>=($CMD)</a:t>
            </a:r>
          </a:p>
          <a:p>
            <a:r>
              <a:rPr lang="fr-FR" sz="1200" dirty="0" smtClean="0">
                <a:cs typeface="Calibri" charset="0"/>
              </a:rPr>
              <a:t>for </a:t>
            </a:r>
            <a:r>
              <a:rPr lang="fr-FR" sz="1200" dirty="0">
                <a:cs typeface="Calibri" charset="0"/>
              </a:rPr>
              <a:t>((i=0; i&lt;${#A[@]}; i++))</a:t>
            </a:r>
          </a:p>
          <a:p>
            <a:r>
              <a:rPr lang="fr-FR" sz="1200" dirty="0">
                <a:cs typeface="Calibri" charset="0"/>
              </a:rPr>
              <a:t>do</a:t>
            </a:r>
          </a:p>
          <a:p>
            <a:r>
              <a:rPr lang="fr-FR" sz="1200" dirty="0" smtClean="0">
                <a:cs typeface="Calibri" charset="0"/>
              </a:rPr>
              <a:t>	</a:t>
            </a:r>
            <a:r>
              <a:rPr lang="fr-FR" sz="1200" dirty="0" err="1" smtClean="0">
                <a:cs typeface="Calibri" charset="0"/>
              </a:rPr>
              <a:t>echo</a:t>
            </a:r>
            <a:r>
              <a:rPr lang="fr-FR" sz="1200" dirty="0" smtClean="0">
                <a:cs typeface="Calibri" charset="0"/>
              </a:rPr>
              <a:t> </a:t>
            </a:r>
            <a:r>
              <a:rPr lang="fr-FR" sz="1200" dirty="0">
                <a:cs typeface="Calibri" charset="0"/>
              </a:rPr>
              <a:t>${A[$i]}</a:t>
            </a:r>
          </a:p>
          <a:p>
            <a:r>
              <a:rPr lang="fr-FR" sz="1200" dirty="0" err="1">
                <a:cs typeface="Calibri" charset="0"/>
              </a:rPr>
              <a:t>done</a:t>
            </a:r>
            <a:endParaRPr lang="fr-FR" sz="1200" dirty="0">
              <a:cs typeface="Calibri" charset="0"/>
            </a:endParaRPr>
          </a:p>
        </p:txBody>
      </p:sp>
    </p:spTree>
    <p:extLst>
      <p:ext uri="{BB962C8B-B14F-4D97-AF65-F5344CB8AC3E}">
        <p14:creationId xmlns:p14="http://schemas.microsoft.com/office/powerpoint/2010/main" val="205387978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spAutoFit/>
          </a:bodyPr>
          <a:lstStyle/>
          <a:p>
            <a:r>
              <a:rPr lang="fr-FR" sz="4000" dirty="0" smtClean="0"/>
              <a:t>Structure « </a:t>
            </a:r>
            <a:r>
              <a:rPr lang="fr-FR" sz="4000" i="1" dirty="0" smtClean="0"/>
              <a:t>for</a:t>
            </a:r>
            <a:r>
              <a:rPr lang="fr-FR" sz="4000" dirty="0" smtClean="0"/>
              <a:t> »</a:t>
            </a:r>
            <a:endParaRPr lang="fr-FR" sz="4000" dirty="0"/>
          </a:p>
        </p:txBody>
      </p:sp>
      <p:sp>
        <p:nvSpPr>
          <p:cNvPr id="7" name="Rectangle 4"/>
          <p:cNvSpPr>
            <a:spLocks noChangeArrowheads="1"/>
          </p:cNvSpPr>
          <p:nvPr/>
        </p:nvSpPr>
        <p:spPr bwMode="auto">
          <a:xfrm>
            <a:off x="5206829" y="771073"/>
            <a:ext cx="3608262" cy="4431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spAutoFit/>
          </a:bodyPr>
          <a:lstStyle/>
          <a:p>
            <a:r>
              <a:rPr lang="fr-FR" sz="1200" dirty="0">
                <a:cs typeface="Calibri" charset="0"/>
              </a:rPr>
              <a:t>#!/bin/</a:t>
            </a:r>
            <a:r>
              <a:rPr lang="fr-FR" sz="1200" dirty="0" err="1">
                <a:cs typeface="Calibri" charset="0"/>
              </a:rPr>
              <a:t>bash</a:t>
            </a:r>
            <a:endParaRPr lang="fr-FR" sz="1200" dirty="0">
              <a:cs typeface="Calibri" charset="0"/>
            </a:endParaRPr>
          </a:p>
          <a:p>
            <a:r>
              <a:rPr lang="fr-FR" sz="1200" dirty="0" err="1">
                <a:cs typeface="Calibri" charset="0"/>
              </a:rPr>
              <a:t>declare</a:t>
            </a:r>
            <a:r>
              <a:rPr lang="fr-FR" sz="1200" dirty="0">
                <a:cs typeface="Calibri" charset="0"/>
              </a:rPr>
              <a:t> -a liste</a:t>
            </a:r>
          </a:p>
          <a:p>
            <a:r>
              <a:rPr lang="fr-FR" sz="1200" dirty="0">
                <a:cs typeface="Calibri" charset="0"/>
              </a:rPr>
              <a:t># déclaration d’un tableau sans “taille”</a:t>
            </a:r>
          </a:p>
          <a:p>
            <a:r>
              <a:rPr lang="fr-FR" sz="1200" dirty="0" err="1">
                <a:cs typeface="Calibri" charset="0"/>
              </a:rPr>
              <a:t>echo</a:t>
            </a:r>
            <a:r>
              <a:rPr lang="fr-FR" sz="1200" dirty="0">
                <a:cs typeface="Calibri" charset="0"/>
              </a:rPr>
              <a:t> "Entrer les éléments de la liste:"</a:t>
            </a:r>
          </a:p>
          <a:p>
            <a:r>
              <a:rPr lang="fr-FR" sz="1200" dirty="0" err="1">
                <a:cs typeface="Calibri" charset="0"/>
              </a:rPr>
              <a:t>read</a:t>
            </a:r>
            <a:r>
              <a:rPr lang="fr-FR" sz="1200" dirty="0">
                <a:cs typeface="Calibri" charset="0"/>
              </a:rPr>
              <a:t> -a liste</a:t>
            </a:r>
          </a:p>
          <a:p>
            <a:r>
              <a:rPr lang="fr-FR" sz="1200" dirty="0">
                <a:cs typeface="Calibri" charset="0"/>
              </a:rPr>
              <a:t># -a permet la lecture/insertion </a:t>
            </a:r>
          </a:p>
          <a:p>
            <a:r>
              <a:rPr lang="fr-FR" sz="1200" dirty="0" err="1">
                <a:cs typeface="Calibri" charset="0"/>
              </a:rPr>
              <a:t>echo</a:t>
            </a:r>
            <a:r>
              <a:rPr lang="fr-FR" sz="1200" dirty="0">
                <a:cs typeface="Calibri" charset="0"/>
              </a:rPr>
              <a:t> "nombre d’éléments dans la liste: ${#</a:t>
            </a:r>
            <a:r>
              <a:rPr lang="fr-FR" sz="1200" dirty="0" err="1">
                <a:cs typeface="Calibri" charset="0"/>
              </a:rPr>
              <a:t>list</a:t>
            </a:r>
            <a:r>
              <a:rPr lang="fr-FR" sz="1200" dirty="0">
                <a:cs typeface="Calibri" charset="0"/>
              </a:rPr>
              <a:t>[@]}"</a:t>
            </a:r>
          </a:p>
          <a:p>
            <a:r>
              <a:rPr lang="fr-FR" sz="1200" dirty="0" err="1">
                <a:cs typeface="Calibri" charset="0"/>
              </a:rPr>
              <a:t>echo</a:t>
            </a:r>
            <a:r>
              <a:rPr lang="fr-FR" sz="1200" dirty="0">
                <a:cs typeface="Calibri" charset="0"/>
              </a:rPr>
              <a:t> " </a:t>
            </a:r>
            <a:r>
              <a:rPr lang="fr-FR" sz="1200" dirty="0" smtClean="0">
                <a:cs typeface="Calibri" charset="0"/>
              </a:rPr>
              <a:t> »</a:t>
            </a:r>
            <a:endParaRPr lang="fr-FR" sz="1200" dirty="0">
              <a:cs typeface="Calibri" charset="0"/>
            </a:endParaRPr>
          </a:p>
          <a:p>
            <a:r>
              <a:rPr lang="fr-FR" sz="1200" dirty="0" smtClean="0">
                <a:cs typeface="Calibri" charset="0"/>
              </a:rPr>
              <a:t># </a:t>
            </a:r>
            <a:r>
              <a:rPr lang="fr-FR" sz="1200" dirty="0">
                <a:cs typeface="Calibri" charset="0"/>
              </a:rPr>
              <a:t>Afficher les éléments</a:t>
            </a:r>
          </a:p>
          <a:p>
            <a:r>
              <a:rPr lang="fr-FR" sz="1200" dirty="0">
                <a:cs typeface="Calibri" charset="0"/>
              </a:rPr>
              <a:t>for i in "${liste[@]}"</a:t>
            </a:r>
          </a:p>
          <a:p>
            <a:r>
              <a:rPr lang="fr-FR" sz="1200" dirty="0">
                <a:cs typeface="Calibri" charset="0"/>
              </a:rPr>
              <a:t>do</a:t>
            </a:r>
          </a:p>
          <a:p>
            <a:r>
              <a:rPr lang="fr-FR" sz="1200" dirty="0">
                <a:cs typeface="Calibri" charset="0"/>
              </a:rPr>
              <a:t>	</a:t>
            </a:r>
            <a:r>
              <a:rPr lang="fr-FR" sz="1200" dirty="0" err="1">
                <a:cs typeface="Calibri" charset="0"/>
              </a:rPr>
              <a:t>echo</a:t>
            </a:r>
            <a:r>
              <a:rPr lang="fr-FR" sz="1200" dirty="0">
                <a:cs typeface="Calibri" charset="0"/>
              </a:rPr>
              <a:t> "$i"</a:t>
            </a:r>
          </a:p>
          <a:p>
            <a:r>
              <a:rPr lang="fr-FR" sz="1200" dirty="0" err="1" smtClean="0">
                <a:cs typeface="Calibri" charset="0"/>
              </a:rPr>
              <a:t>Done</a:t>
            </a:r>
            <a:endParaRPr lang="fr-FR" sz="1200" dirty="0">
              <a:cs typeface="Calibri" charset="0"/>
            </a:endParaRPr>
          </a:p>
          <a:p>
            <a:r>
              <a:rPr lang="fr-FR" sz="1200" dirty="0" smtClean="0">
                <a:cs typeface="Calibri" charset="0"/>
              </a:rPr>
              <a:t># </a:t>
            </a:r>
            <a:r>
              <a:rPr lang="fr-FR" sz="1200" dirty="0">
                <a:cs typeface="Calibri" charset="0"/>
              </a:rPr>
              <a:t>détruire l’élément  2</a:t>
            </a:r>
          </a:p>
          <a:p>
            <a:r>
              <a:rPr lang="fr-FR" sz="1200" dirty="0">
                <a:cs typeface="Calibri" charset="0"/>
              </a:rPr>
              <a:t>if [ ${#liste[@]} &gt; 2 ]</a:t>
            </a:r>
          </a:p>
          <a:p>
            <a:r>
              <a:rPr lang="fr-FR" sz="1200" dirty="0" err="1">
                <a:cs typeface="Calibri" charset="0"/>
              </a:rPr>
              <a:t>then</a:t>
            </a:r>
            <a:endParaRPr lang="fr-FR" sz="1200" dirty="0">
              <a:cs typeface="Calibri" charset="0"/>
            </a:endParaRPr>
          </a:p>
          <a:p>
            <a:r>
              <a:rPr lang="fr-FR" sz="1200" dirty="0">
                <a:cs typeface="Calibri" charset="0"/>
              </a:rPr>
              <a:t>	</a:t>
            </a:r>
            <a:r>
              <a:rPr lang="fr-FR" sz="1200" dirty="0" err="1">
                <a:cs typeface="Calibri" charset="0"/>
              </a:rPr>
              <a:t>echo</a:t>
            </a:r>
            <a:r>
              <a:rPr lang="fr-FR" sz="1200" dirty="0">
                <a:cs typeface="Calibri" charset="0"/>
              </a:rPr>
              <a:t> $'\n'« Destruction 2em élément ${liste[1]}"</a:t>
            </a:r>
          </a:p>
          <a:p>
            <a:r>
              <a:rPr lang="fr-FR" sz="1200" dirty="0">
                <a:cs typeface="Calibri" charset="0"/>
              </a:rPr>
              <a:t>	</a:t>
            </a:r>
            <a:r>
              <a:rPr lang="fr-FR" sz="1200" dirty="0" err="1">
                <a:cs typeface="Calibri" charset="0"/>
              </a:rPr>
              <a:t>unset</a:t>
            </a:r>
            <a:r>
              <a:rPr lang="fr-FR" sz="1200" dirty="0">
                <a:cs typeface="Calibri" charset="0"/>
              </a:rPr>
              <a:t> liste[1]</a:t>
            </a:r>
          </a:p>
          <a:p>
            <a:r>
              <a:rPr lang="fr-FR" sz="1200" dirty="0" smtClean="0">
                <a:cs typeface="Calibri" charset="0"/>
              </a:rPr>
              <a:t>Fi</a:t>
            </a:r>
            <a:endParaRPr lang="fr-FR" sz="1200" dirty="0">
              <a:cs typeface="Calibri" charset="0"/>
            </a:endParaRPr>
          </a:p>
          <a:p>
            <a:r>
              <a:rPr lang="fr-FR" sz="1200" dirty="0" err="1" smtClean="0">
                <a:cs typeface="Calibri" charset="0"/>
              </a:rPr>
              <a:t>echo</a:t>
            </a:r>
            <a:r>
              <a:rPr lang="fr-FR" sz="1200" dirty="0" smtClean="0">
                <a:cs typeface="Calibri" charset="0"/>
              </a:rPr>
              <a:t> </a:t>
            </a:r>
            <a:r>
              <a:rPr lang="fr-FR" sz="1200" dirty="0">
                <a:cs typeface="Calibri" charset="0"/>
              </a:rPr>
              <a:t>" "</a:t>
            </a:r>
          </a:p>
          <a:p>
            <a:r>
              <a:rPr lang="fr-FR" sz="1200" dirty="0">
                <a:cs typeface="Calibri" charset="0"/>
              </a:rPr>
              <a:t>for i in "${liste[@]}"</a:t>
            </a:r>
          </a:p>
          <a:p>
            <a:r>
              <a:rPr lang="fr-FR" sz="1200" dirty="0">
                <a:cs typeface="Calibri" charset="0"/>
              </a:rPr>
              <a:t>do</a:t>
            </a:r>
          </a:p>
          <a:p>
            <a:r>
              <a:rPr lang="fr-FR" sz="1200" dirty="0">
                <a:cs typeface="Calibri" charset="0"/>
              </a:rPr>
              <a:t>	</a:t>
            </a:r>
            <a:r>
              <a:rPr lang="fr-FR" sz="1200" dirty="0" err="1">
                <a:cs typeface="Calibri" charset="0"/>
              </a:rPr>
              <a:t>echo</a:t>
            </a:r>
            <a:r>
              <a:rPr lang="fr-FR" sz="1200" dirty="0">
                <a:cs typeface="Calibri" charset="0"/>
              </a:rPr>
              <a:t> "$i"</a:t>
            </a:r>
          </a:p>
          <a:p>
            <a:r>
              <a:rPr lang="fr-FR" sz="1200" dirty="0" err="1" smtClean="0">
                <a:cs typeface="Calibri" charset="0"/>
              </a:rPr>
              <a:t>done</a:t>
            </a:r>
            <a:endParaRPr lang="fr-FR" sz="1200" dirty="0">
              <a:cs typeface="Calibri" charset="0"/>
            </a:endParaRPr>
          </a:p>
        </p:txBody>
      </p:sp>
      <p:sp>
        <p:nvSpPr>
          <p:cNvPr id="8" name="Rectangle 2"/>
          <p:cNvSpPr>
            <a:spLocks noChangeArrowheads="1"/>
          </p:cNvSpPr>
          <p:nvPr/>
        </p:nvSpPr>
        <p:spPr bwMode="auto">
          <a:xfrm>
            <a:off x="238624" y="771073"/>
            <a:ext cx="459508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bIns="0" anchor="ctr" anchorCtr="0">
            <a:spAutoFit/>
          </a:bodyPr>
          <a:lstStyle/>
          <a:p>
            <a:r>
              <a:rPr lang="fr-FR" sz="1200" dirty="0">
                <a:cs typeface="Calibri" charset="0"/>
              </a:rPr>
              <a:t>#!/bin/</a:t>
            </a:r>
            <a:r>
              <a:rPr lang="fr-FR" sz="1200" dirty="0" err="1">
                <a:cs typeface="Calibri" charset="0"/>
              </a:rPr>
              <a:t>bash</a:t>
            </a:r>
            <a:endParaRPr lang="fr-FR" sz="1200" dirty="0">
              <a:cs typeface="Calibri" charset="0"/>
            </a:endParaRPr>
          </a:p>
          <a:p>
            <a:r>
              <a:rPr lang="fr-FR" sz="1200" dirty="0">
                <a:cs typeface="Calibri" charset="0"/>
              </a:rPr>
              <a:t>#  Simple ‘script </a:t>
            </a:r>
            <a:r>
              <a:rPr lang="fr-FR" sz="1200" dirty="0" err="1">
                <a:cs typeface="Calibri" charset="0"/>
              </a:rPr>
              <a:t>bash</a:t>
            </a:r>
            <a:r>
              <a:rPr lang="fr-FR" sz="1200" dirty="0">
                <a:cs typeface="Calibri" charset="0"/>
              </a:rPr>
              <a:t>’ pour tuer toutes les sessions </a:t>
            </a:r>
            <a:r>
              <a:rPr lang="fr-FR" sz="1200" dirty="0" err="1">
                <a:cs typeface="Calibri" charset="0"/>
              </a:rPr>
              <a:t>emacs</a:t>
            </a:r>
            <a:r>
              <a:rPr lang="fr-FR" sz="1200" dirty="0">
                <a:cs typeface="Calibri" charset="0"/>
              </a:rPr>
              <a:t> actives dans un répertoire particulier</a:t>
            </a:r>
          </a:p>
          <a:p>
            <a:endParaRPr lang="fr-FR" sz="1200" dirty="0">
              <a:cs typeface="Calibri" charset="0"/>
            </a:endParaRPr>
          </a:p>
          <a:p>
            <a:r>
              <a:rPr lang="fr-FR" sz="1200" dirty="0">
                <a:cs typeface="Calibri" charset="0"/>
              </a:rPr>
              <a:t>DIR=~/</a:t>
            </a:r>
            <a:r>
              <a:rPr lang="fr-FR" sz="1200" dirty="0" err="1">
                <a:cs typeface="Calibri" charset="0"/>
              </a:rPr>
              <a:t>ga</a:t>
            </a:r>
            <a:r>
              <a:rPr lang="fr-FR" sz="1200" dirty="0">
                <a:cs typeface="Calibri" charset="0"/>
              </a:rPr>
              <a:t>/prime/article/article0</a:t>
            </a:r>
          </a:p>
          <a:p>
            <a:r>
              <a:rPr lang="fr-FR" sz="1200" dirty="0">
                <a:cs typeface="Calibri" charset="0"/>
              </a:rPr>
              <a:t>FILE=notes</a:t>
            </a:r>
          </a:p>
          <a:p>
            <a:r>
              <a:rPr lang="fr-FR" sz="1200" dirty="0">
                <a:cs typeface="Calibri" charset="0"/>
              </a:rPr>
              <a:t>m=$(fuser -</a:t>
            </a:r>
            <a:r>
              <a:rPr lang="fr-FR" sz="1200" dirty="0" err="1">
                <a:cs typeface="Calibri" charset="0"/>
              </a:rPr>
              <a:t>cfu</a:t>
            </a:r>
            <a:r>
              <a:rPr lang="fr-FR" sz="1200" dirty="0">
                <a:cs typeface="Calibri" charset="0"/>
              </a:rPr>
              <a:t> ${DIR})</a:t>
            </a:r>
          </a:p>
          <a:p>
            <a:r>
              <a:rPr lang="fr-FR" sz="1200" dirty="0">
                <a:cs typeface="Calibri" charset="0"/>
              </a:rPr>
              <a:t>m=($m)</a:t>
            </a:r>
          </a:p>
          <a:p>
            <a:r>
              <a:rPr lang="fr-FR" sz="1200" dirty="0">
                <a:cs typeface="Calibri" charset="0"/>
              </a:rPr>
              <a:t>for (( i=2; i&lt;${#m[@]}; i++ ));</a:t>
            </a:r>
          </a:p>
          <a:p>
            <a:r>
              <a:rPr lang="fr-FR" sz="1200" dirty="0" smtClean="0">
                <a:cs typeface="Calibri" charset="0"/>
              </a:rPr>
              <a:t>do</a:t>
            </a:r>
          </a:p>
          <a:p>
            <a:r>
              <a:rPr lang="fr-FR" sz="1200" dirty="0">
                <a:cs typeface="Calibri" charset="0"/>
              </a:rPr>
              <a:t>	</a:t>
            </a:r>
            <a:r>
              <a:rPr lang="fr-FR" sz="1200" dirty="0" err="1" smtClean="0">
                <a:cs typeface="Calibri" charset="0"/>
              </a:rPr>
              <a:t>kill</a:t>
            </a:r>
            <a:r>
              <a:rPr lang="fr-FR" sz="1200" dirty="0" smtClean="0">
                <a:cs typeface="Calibri" charset="0"/>
              </a:rPr>
              <a:t> </a:t>
            </a:r>
            <a:r>
              <a:rPr lang="fr-FR" sz="1200" dirty="0">
                <a:cs typeface="Calibri" charset="0"/>
              </a:rPr>
              <a:t>${m[$i]}</a:t>
            </a:r>
          </a:p>
          <a:p>
            <a:r>
              <a:rPr lang="fr-FR" sz="1200" dirty="0" err="1">
                <a:cs typeface="Calibri" charset="0"/>
              </a:rPr>
              <a:t>done</a:t>
            </a:r>
            <a:endParaRPr lang="fr-FR" sz="1200" dirty="0">
              <a:cs typeface="Calibri" charset="0"/>
            </a:endParaRPr>
          </a:p>
          <a:p>
            <a:r>
              <a:rPr lang="fr-FR" sz="1200" dirty="0">
                <a:cs typeface="Calibri" charset="0"/>
              </a:rPr>
              <a:t>cd ${DIR}</a:t>
            </a:r>
          </a:p>
          <a:p>
            <a:r>
              <a:rPr lang="fr-FR" sz="1200" dirty="0">
                <a:cs typeface="Calibri" charset="0"/>
              </a:rPr>
              <a:t>clean 1</a:t>
            </a:r>
          </a:p>
          <a:p>
            <a:r>
              <a:rPr lang="fr-FR" sz="1200" dirty="0" err="1">
                <a:cs typeface="Calibri" charset="0"/>
              </a:rPr>
              <a:t>emacs</a:t>
            </a:r>
            <a:r>
              <a:rPr lang="fr-FR" sz="1200" dirty="0">
                <a:cs typeface="Calibri" charset="0"/>
              </a:rPr>
              <a:t> -</a:t>
            </a:r>
            <a:r>
              <a:rPr lang="fr-FR" sz="1200" dirty="0" err="1">
                <a:cs typeface="Calibri" charset="0"/>
              </a:rPr>
              <a:t>nw</a:t>
            </a:r>
            <a:r>
              <a:rPr lang="fr-FR" sz="1200" dirty="0">
                <a:cs typeface="Calibri" charset="0"/>
              </a:rPr>
              <a:t> ${DIR}/${FILE}</a:t>
            </a:r>
          </a:p>
        </p:txBody>
      </p:sp>
      <p:sp>
        <p:nvSpPr>
          <p:cNvPr id="9" name="Rectangle 3"/>
          <p:cNvSpPr>
            <a:spLocks noChangeArrowheads="1"/>
          </p:cNvSpPr>
          <p:nvPr/>
        </p:nvSpPr>
        <p:spPr bwMode="auto">
          <a:xfrm>
            <a:off x="238624" y="4110520"/>
            <a:ext cx="496820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bIns="0" anchor="ctr" anchorCtr="0">
            <a:spAutoFit/>
          </a:bodyPr>
          <a:lstStyle/>
          <a:p>
            <a:r>
              <a:rPr lang="fr-FR" sz="1200" dirty="0">
                <a:cs typeface="Calibri" charset="0"/>
              </a:rPr>
              <a:t>#!/bin/</a:t>
            </a:r>
            <a:r>
              <a:rPr lang="fr-FR" sz="1200" dirty="0" err="1">
                <a:cs typeface="Calibri" charset="0"/>
              </a:rPr>
              <a:t>bash</a:t>
            </a:r>
            <a:endParaRPr lang="fr-FR" sz="1200" dirty="0">
              <a:cs typeface="Calibri" charset="0"/>
            </a:endParaRPr>
          </a:p>
          <a:p>
            <a:r>
              <a:rPr lang="fr-FR" sz="1200" dirty="0">
                <a:cs typeface="Calibri" charset="0"/>
              </a:rPr>
              <a:t>#  Trouver le nombre d’octets utilisés pour les fichiers *.c par l’utilisateur </a:t>
            </a:r>
            <a:r>
              <a:rPr lang="fr-FR" sz="1200" dirty="0" err="1">
                <a:cs typeface="Calibri" charset="0"/>
              </a:rPr>
              <a:t>ga</a:t>
            </a:r>
            <a:endParaRPr lang="fr-FR" sz="1200" dirty="0">
              <a:cs typeface="Calibri" charset="0"/>
            </a:endParaRPr>
          </a:p>
          <a:p>
            <a:r>
              <a:rPr lang="fr-FR" sz="1200" dirty="0">
                <a:cs typeface="Calibri" charset="0"/>
              </a:rPr>
              <a:t>#</a:t>
            </a:r>
          </a:p>
          <a:p>
            <a:r>
              <a:rPr lang="fr-FR" sz="1200" dirty="0">
                <a:cs typeface="Calibri" charset="0"/>
              </a:rPr>
              <a:t>somme=0</a:t>
            </a:r>
          </a:p>
          <a:p>
            <a:r>
              <a:rPr lang="fr-FR" sz="1200" dirty="0">
                <a:cs typeface="Calibri" charset="0"/>
              </a:rPr>
              <a:t>compteur=0</a:t>
            </a:r>
          </a:p>
          <a:p>
            <a:r>
              <a:rPr lang="fr-FR" sz="1200" dirty="0">
                <a:cs typeface="Calibri" charset="0"/>
              </a:rPr>
              <a:t>for i in  `</a:t>
            </a:r>
            <a:r>
              <a:rPr lang="fr-FR" sz="1200" dirty="0" err="1">
                <a:cs typeface="Calibri" charset="0"/>
              </a:rPr>
              <a:t>find</a:t>
            </a:r>
            <a:r>
              <a:rPr lang="fr-FR" sz="1200" dirty="0">
                <a:cs typeface="Calibri" charset="0"/>
              </a:rPr>
              <a:t> . -</a:t>
            </a:r>
            <a:r>
              <a:rPr lang="fr-FR" sz="1200" dirty="0" err="1">
                <a:cs typeface="Calibri" charset="0"/>
              </a:rPr>
              <a:t>iname</a:t>
            </a:r>
            <a:r>
              <a:rPr lang="fr-FR" sz="1200" dirty="0">
                <a:cs typeface="Calibri" charset="0"/>
              </a:rPr>
              <a:t> '*.c' -user </a:t>
            </a:r>
            <a:r>
              <a:rPr lang="fr-FR" sz="1200" dirty="0" err="1">
                <a:cs typeface="Calibri" charset="0"/>
              </a:rPr>
              <a:t>ga</a:t>
            </a:r>
            <a:r>
              <a:rPr lang="fr-FR" sz="1200" dirty="0">
                <a:cs typeface="Calibri" charset="0"/>
              </a:rPr>
              <a:t> -</a:t>
            </a:r>
            <a:r>
              <a:rPr lang="fr-FR" sz="1200" dirty="0" err="1">
                <a:cs typeface="Calibri" charset="0"/>
              </a:rPr>
              <a:t>printf</a:t>
            </a:r>
            <a:r>
              <a:rPr lang="fr-FR" sz="1200" dirty="0">
                <a:cs typeface="Calibri" charset="0"/>
              </a:rPr>
              <a:t> "%s\n"`</a:t>
            </a:r>
          </a:p>
          <a:p>
            <a:r>
              <a:rPr lang="fr-FR" sz="1200" dirty="0">
                <a:cs typeface="Calibri" charset="0"/>
              </a:rPr>
              <a:t>do</a:t>
            </a:r>
          </a:p>
          <a:p>
            <a:r>
              <a:rPr lang="fr-FR" sz="1200" dirty="0">
                <a:cs typeface="Calibri" charset="0"/>
              </a:rPr>
              <a:t>	let somme=somme+$i</a:t>
            </a:r>
          </a:p>
          <a:p>
            <a:r>
              <a:rPr lang="fr-FR" sz="1200" dirty="0">
                <a:cs typeface="Calibri" charset="0"/>
              </a:rPr>
              <a:t>	let compteur=compteur+1</a:t>
            </a:r>
          </a:p>
          <a:p>
            <a:r>
              <a:rPr lang="fr-FR" sz="1200" dirty="0" err="1">
                <a:cs typeface="Calibri" charset="0"/>
              </a:rPr>
              <a:t>done</a:t>
            </a:r>
            <a:endParaRPr lang="fr-FR" sz="1200" dirty="0">
              <a:cs typeface="Calibri" charset="0"/>
            </a:endParaRPr>
          </a:p>
          <a:p>
            <a:r>
              <a:rPr lang="fr-FR" sz="1200" dirty="0" err="1">
                <a:cs typeface="Calibri" charset="0"/>
              </a:rPr>
              <a:t>echo</a:t>
            </a:r>
            <a:r>
              <a:rPr lang="fr-FR" sz="1200" dirty="0">
                <a:cs typeface="Calibri" charset="0"/>
              </a:rPr>
              <a:t> « Total d’octets $somme, nombre des fichiers $compteur"</a:t>
            </a:r>
          </a:p>
        </p:txBody>
      </p:sp>
    </p:spTree>
    <p:extLst>
      <p:ext uri="{BB962C8B-B14F-4D97-AF65-F5344CB8AC3E}">
        <p14:creationId xmlns:p14="http://schemas.microsoft.com/office/powerpoint/2010/main" val="58309140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spAutoFit/>
          </a:bodyPr>
          <a:lstStyle/>
          <a:p>
            <a:r>
              <a:rPr lang="fr-FR" sz="4000" dirty="0" smtClean="0"/>
              <a:t>Structure « </a:t>
            </a:r>
            <a:r>
              <a:rPr lang="fr-FR" sz="4000" i="1" dirty="0" err="1" smtClean="0"/>
              <a:t>while</a:t>
            </a:r>
            <a:r>
              <a:rPr lang="fr-FR" sz="4000" dirty="0" smtClean="0"/>
              <a:t> | </a:t>
            </a:r>
            <a:r>
              <a:rPr lang="fr-FR" sz="4000" i="1" dirty="0" err="1" smtClean="0"/>
              <a:t>until</a:t>
            </a:r>
            <a:r>
              <a:rPr lang="fr-FR" sz="4000" dirty="0" smtClean="0"/>
              <a:t> »</a:t>
            </a:r>
            <a:endParaRPr lang="fr-FR" sz="4000" dirty="0"/>
          </a:p>
        </p:txBody>
      </p:sp>
      <p:sp>
        <p:nvSpPr>
          <p:cNvPr id="3" name="Content Placeholder 2"/>
          <p:cNvSpPr>
            <a:spLocks noGrp="1"/>
          </p:cNvSpPr>
          <p:nvPr>
            <p:ph idx="1"/>
          </p:nvPr>
        </p:nvSpPr>
        <p:spPr>
          <a:xfrm>
            <a:off x="71273" y="867146"/>
            <a:ext cx="2918815" cy="1957459"/>
          </a:xfrm>
        </p:spPr>
        <p:txBody>
          <a:bodyPr wrap="square" lIns="0" tIns="0" rIns="0" bIns="0">
            <a:spAutoFit/>
          </a:bodyPr>
          <a:lstStyle/>
          <a:p>
            <a:pPr marL="0" indent="0">
              <a:buNone/>
            </a:pPr>
            <a:r>
              <a:rPr lang="fr-FR" sz="1200" b="1" dirty="0" err="1" smtClean="0">
                <a:solidFill>
                  <a:srgbClr val="FF0000"/>
                </a:solidFill>
              </a:rPr>
              <a:t>while</a:t>
            </a:r>
            <a:r>
              <a:rPr lang="fr-FR" sz="1200" dirty="0" smtClean="0">
                <a:solidFill>
                  <a:srgbClr val="FF0000"/>
                </a:solidFill>
              </a:rPr>
              <a:t> </a:t>
            </a:r>
            <a:r>
              <a:rPr lang="fr-FR" sz="1200" i="1" u="sng" dirty="0" smtClean="0"/>
              <a:t>expression</a:t>
            </a:r>
            <a:endParaRPr lang="fr-FR" sz="1200" dirty="0" smtClean="0"/>
          </a:p>
          <a:p>
            <a:pPr marL="0" indent="0">
              <a:buNone/>
            </a:pPr>
            <a:r>
              <a:rPr lang="fr-FR" sz="1200" dirty="0" smtClean="0"/>
              <a:t>do</a:t>
            </a:r>
          </a:p>
          <a:p>
            <a:pPr marL="0" indent="0">
              <a:buNone/>
            </a:pPr>
            <a:r>
              <a:rPr lang="fr-FR" sz="1200" dirty="0" smtClean="0"/>
              <a:t>	</a:t>
            </a:r>
            <a:r>
              <a:rPr lang="fr-FR" sz="1200" i="1" dirty="0" smtClean="0"/>
              <a:t>commandes</a:t>
            </a:r>
          </a:p>
          <a:p>
            <a:pPr marL="0" indent="0">
              <a:buNone/>
            </a:pPr>
            <a:r>
              <a:rPr lang="fr-FR" sz="1200" dirty="0" err="1" smtClean="0"/>
              <a:t>Done</a:t>
            </a:r>
            <a:endParaRPr lang="fr-FR" sz="1200" dirty="0" smtClean="0"/>
          </a:p>
          <a:p>
            <a:pPr marL="0" indent="0">
              <a:buNone/>
            </a:pPr>
            <a:endParaRPr lang="fr-FR" sz="1200" dirty="0"/>
          </a:p>
          <a:p>
            <a:pPr marL="0" indent="0">
              <a:buNone/>
            </a:pPr>
            <a:r>
              <a:rPr lang="fr-FR" sz="1200" b="1" dirty="0" err="1" smtClean="0">
                <a:solidFill>
                  <a:srgbClr val="FF0000"/>
                </a:solidFill>
              </a:rPr>
              <a:t>until</a:t>
            </a:r>
            <a:r>
              <a:rPr lang="fr-FR" sz="1200" dirty="0" smtClean="0">
                <a:solidFill>
                  <a:srgbClr val="FF0000"/>
                </a:solidFill>
              </a:rPr>
              <a:t> </a:t>
            </a:r>
            <a:r>
              <a:rPr lang="fr-FR" sz="1200" i="1" u="sng" dirty="0" smtClean="0"/>
              <a:t>expression</a:t>
            </a:r>
          </a:p>
          <a:p>
            <a:pPr marL="0" indent="0">
              <a:buNone/>
            </a:pPr>
            <a:r>
              <a:rPr lang="fr-FR" sz="1200" dirty="0" smtClean="0"/>
              <a:t>do</a:t>
            </a:r>
          </a:p>
          <a:p>
            <a:pPr marL="0" indent="0">
              <a:buNone/>
            </a:pPr>
            <a:r>
              <a:rPr lang="fr-FR" sz="1200" dirty="0"/>
              <a:t>	</a:t>
            </a:r>
            <a:r>
              <a:rPr lang="fr-FR" sz="1200" i="1" dirty="0" smtClean="0"/>
              <a:t>commandes</a:t>
            </a:r>
          </a:p>
          <a:p>
            <a:pPr marL="0" indent="0">
              <a:buNone/>
            </a:pPr>
            <a:r>
              <a:rPr lang="fr-FR" sz="1200" dirty="0" err="1" smtClean="0"/>
              <a:t>done</a:t>
            </a:r>
            <a:endParaRPr lang="fr-FR" sz="1200" dirty="0" smtClean="0"/>
          </a:p>
        </p:txBody>
      </p:sp>
      <p:sp>
        <p:nvSpPr>
          <p:cNvPr id="4" name="Content Placeholder 2"/>
          <p:cNvSpPr txBox="1">
            <a:spLocks/>
          </p:cNvSpPr>
          <p:nvPr/>
        </p:nvSpPr>
        <p:spPr>
          <a:xfrm>
            <a:off x="3872743" y="867146"/>
            <a:ext cx="5084064" cy="4616648"/>
          </a:xfrm>
          <a:prstGeom prst="rect">
            <a:avLst/>
          </a:prstGeom>
        </p:spPr>
        <p:txBody>
          <a:bodyPr vert="horz" lIns="0" tIns="0" rIns="0" bIns="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200" dirty="0" smtClean="0"/>
              <a:t>#! /bin/sh</a:t>
            </a:r>
          </a:p>
          <a:p>
            <a:pPr marL="0" indent="0">
              <a:buNone/>
            </a:pPr>
            <a:r>
              <a:rPr lang="fr-FR" sz="1200" dirty="0" smtClean="0"/>
              <a:t># </a:t>
            </a:r>
            <a:r>
              <a:rPr lang="fr-FR" sz="1200" dirty="0" err="1" smtClean="0"/>
              <a:t>greeep</a:t>
            </a:r>
            <a:r>
              <a:rPr lang="fr-FR" sz="1200" dirty="0" smtClean="0"/>
              <a:t> – expression régulière</a:t>
            </a:r>
          </a:p>
          <a:p>
            <a:pPr marL="0" indent="0">
              <a:buNone/>
            </a:pPr>
            <a:r>
              <a:rPr lang="fr-FR" sz="1200" dirty="0" smtClean="0"/>
              <a:t># usage: </a:t>
            </a:r>
            <a:r>
              <a:rPr lang="fr-FR" sz="1200" dirty="0" err="1" smtClean="0"/>
              <a:t>greeep</a:t>
            </a:r>
            <a:r>
              <a:rPr lang="fr-FR" sz="1200" dirty="0" smtClean="0"/>
              <a:t> mot fichier(s)</a:t>
            </a:r>
          </a:p>
          <a:p>
            <a:pPr marL="0" indent="0">
              <a:buNone/>
            </a:pPr>
            <a:r>
              <a:rPr lang="fr-FR" sz="1200" dirty="0" smtClean="0"/>
              <a:t>mot=$1</a:t>
            </a:r>
          </a:p>
          <a:p>
            <a:pPr marL="0" indent="0">
              <a:buNone/>
            </a:pPr>
            <a:r>
              <a:rPr lang="fr-FR" sz="1200" dirty="0" smtClean="0"/>
              <a:t>shift</a:t>
            </a:r>
          </a:p>
          <a:p>
            <a:pPr marL="0" indent="0">
              <a:buNone/>
            </a:pPr>
            <a:r>
              <a:rPr lang="fr-FR" sz="1200" dirty="0" err="1" smtClean="0">
                <a:solidFill>
                  <a:srgbClr val="FF0000"/>
                </a:solidFill>
              </a:rPr>
              <a:t>while</a:t>
            </a:r>
            <a:r>
              <a:rPr lang="fr-FR" sz="1200" dirty="0" smtClean="0">
                <a:solidFill>
                  <a:srgbClr val="FF0000"/>
                </a:solidFill>
              </a:rPr>
              <a:t> </a:t>
            </a:r>
            <a:r>
              <a:rPr lang="fr-FR" sz="1200" dirty="0" err="1" smtClean="0"/>
              <a:t>grep</a:t>
            </a:r>
            <a:r>
              <a:rPr lang="fr-FR" sz="1200" dirty="0" smtClean="0"/>
              <a:t> $mot $1 &gt; /</a:t>
            </a:r>
            <a:r>
              <a:rPr lang="fr-FR" sz="1200" dirty="0" err="1" smtClean="0"/>
              <a:t>dev</a:t>
            </a:r>
            <a:r>
              <a:rPr lang="fr-FR" sz="1200" dirty="0" smtClean="0"/>
              <a:t>/</a:t>
            </a:r>
            <a:r>
              <a:rPr lang="fr-FR" sz="1200" dirty="0" err="1" smtClean="0"/>
              <a:t>null</a:t>
            </a:r>
            <a:endParaRPr lang="fr-FR" sz="1200" dirty="0" smtClean="0"/>
          </a:p>
          <a:p>
            <a:pPr marL="0" indent="0">
              <a:buNone/>
            </a:pPr>
            <a:r>
              <a:rPr lang="fr-FR" sz="1200" dirty="0" smtClean="0"/>
              <a:t>do</a:t>
            </a:r>
          </a:p>
          <a:p>
            <a:pPr marL="0" indent="0">
              <a:buNone/>
            </a:pPr>
            <a:r>
              <a:rPr lang="fr-FR" sz="1200" dirty="0"/>
              <a:t>	</a:t>
            </a:r>
            <a:r>
              <a:rPr lang="fr-FR" sz="1200" dirty="0" smtClean="0"/>
              <a:t>shift</a:t>
            </a:r>
          </a:p>
          <a:p>
            <a:pPr marL="0" indent="0">
              <a:buNone/>
            </a:pPr>
            <a:r>
              <a:rPr lang="fr-FR" sz="1200" dirty="0" err="1" smtClean="0"/>
              <a:t>done</a:t>
            </a:r>
            <a:endParaRPr lang="fr-FR" sz="1200" dirty="0" smtClean="0"/>
          </a:p>
          <a:p>
            <a:pPr marL="0" indent="0">
              <a:buNone/>
            </a:pPr>
            <a:r>
              <a:rPr lang="fr-FR" sz="1200" dirty="0" err="1" smtClean="0"/>
              <a:t>echo</a:t>
            </a:r>
            <a:r>
              <a:rPr lang="fr-FR" sz="1200" dirty="0" smtClean="0"/>
              <a:t> 1</a:t>
            </a:r>
            <a:r>
              <a:rPr lang="fr-FR" sz="1200" baseline="30000" dirty="0" smtClean="0"/>
              <a:t>er</a:t>
            </a:r>
            <a:r>
              <a:rPr lang="fr-FR" sz="1200" dirty="0" smtClean="0"/>
              <a:t> fichier qui ne contient pas $mot est le \1</a:t>
            </a:r>
          </a:p>
          <a:p>
            <a:pPr marL="0" indent="0">
              <a:buNone/>
            </a:pPr>
            <a:endParaRPr lang="fr-FR" sz="1200" dirty="0" smtClean="0"/>
          </a:p>
          <a:p>
            <a:pPr marL="0" indent="0">
              <a:buNone/>
            </a:pPr>
            <a:endParaRPr lang="fr-FR" sz="1200" dirty="0"/>
          </a:p>
          <a:p>
            <a:pPr marL="0" indent="0">
              <a:buNone/>
            </a:pPr>
            <a:r>
              <a:rPr lang="fr-FR" sz="1200" dirty="0" smtClean="0"/>
              <a:t>#! </a:t>
            </a:r>
            <a:r>
              <a:rPr lang="fr-FR" sz="1200" dirty="0"/>
              <a:t>/bin/sh</a:t>
            </a:r>
          </a:p>
          <a:p>
            <a:pPr marL="0" indent="0">
              <a:buNone/>
            </a:pPr>
            <a:r>
              <a:rPr lang="fr-FR" sz="1200" dirty="0"/>
              <a:t># </a:t>
            </a:r>
            <a:r>
              <a:rPr lang="fr-FR" sz="1200" dirty="0" err="1" smtClean="0"/>
              <a:t>creee</a:t>
            </a:r>
            <a:r>
              <a:rPr lang="fr-FR" sz="1200" dirty="0" smtClean="0"/>
              <a:t> </a:t>
            </a:r>
            <a:r>
              <a:rPr lang="fr-FR" sz="1200" dirty="0"/>
              <a:t>– </a:t>
            </a:r>
            <a:r>
              <a:rPr lang="fr-FR" sz="1200" dirty="0" smtClean="0"/>
              <a:t>vérification qu’un fichier existe</a:t>
            </a:r>
            <a:endParaRPr lang="fr-FR" sz="1200" dirty="0"/>
          </a:p>
          <a:p>
            <a:pPr marL="0" indent="0">
              <a:buNone/>
            </a:pPr>
            <a:r>
              <a:rPr lang="fr-FR" sz="1200" dirty="0"/>
              <a:t># usage: </a:t>
            </a:r>
            <a:r>
              <a:rPr lang="fr-FR" sz="1200" dirty="0" err="1" smtClean="0"/>
              <a:t>creee</a:t>
            </a:r>
            <a:r>
              <a:rPr lang="fr-FR" sz="1200" dirty="0" smtClean="0"/>
              <a:t> fichier</a:t>
            </a:r>
            <a:endParaRPr lang="fr-FR" sz="1200" dirty="0"/>
          </a:p>
          <a:p>
            <a:pPr marL="0" indent="0">
              <a:buNone/>
            </a:pPr>
            <a:r>
              <a:rPr lang="fr-FR" sz="1200" dirty="0" err="1" smtClean="0">
                <a:solidFill>
                  <a:srgbClr val="FF0000"/>
                </a:solidFill>
              </a:rPr>
              <a:t>until</a:t>
            </a:r>
            <a:r>
              <a:rPr lang="fr-FR" sz="1200" dirty="0" smtClean="0"/>
              <a:t> </a:t>
            </a:r>
            <a:r>
              <a:rPr lang="fr-FR" sz="1200" dirty="0" err="1" smtClean="0"/>
              <a:t>ls</a:t>
            </a:r>
            <a:r>
              <a:rPr lang="fr-FR" sz="1200" dirty="0" smtClean="0"/>
              <a:t> | </a:t>
            </a:r>
            <a:r>
              <a:rPr lang="fr-FR" sz="1200" dirty="0" err="1" smtClean="0"/>
              <a:t>grep</a:t>
            </a:r>
            <a:r>
              <a:rPr lang="fr-FR" sz="1200" dirty="0" smtClean="0"/>
              <a:t> $1 </a:t>
            </a:r>
            <a:r>
              <a:rPr lang="fr-FR" sz="1200" dirty="0"/>
              <a:t>&gt; /</a:t>
            </a:r>
            <a:r>
              <a:rPr lang="fr-FR" sz="1200" dirty="0" err="1"/>
              <a:t>dev</a:t>
            </a:r>
            <a:r>
              <a:rPr lang="fr-FR" sz="1200" dirty="0"/>
              <a:t>/</a:t>
            </a:r>
            <a:r>
              <a:rPr lang="fr-FR" sz="1200" dirty="0" err="1"/>
              <a:t>null</a:t>
            </a:r>
            <a:endParaRPr lang="fr-FR" sz="1200" dirty="0"/>
          </a:p>
          <a:p>
            <a:pPr marL="0" indent="0">
              <a:buNone/>
            </a:pPr>
            <a:r>
              <a:rPr lang="fr-FR" sz="1200" dirty="0"/>
              <a:t>do</a:t>
            </a:r>
          </a:p>
          <a:p>
            <a:pPr marL="0" indent="0">
              <a:buNone/>
            </a:pPr>
            <a:r>
              <a:rPr lang="fr-FR" sz="1200" dirty="0"/>
              <a:t>	</a:t>
            </a:r>
            <a:r>
              <a:rPr lang="fr-FR" sz="1200" dirty="0" err="1" smtClean="0"/>
              <a:t>sleep</a:t>
            </a:r>
            <a:r>
              <a:rPr lang="fr-FR" sz="1200" dirty="0" smtClean="0"/>
              <a:t> 30</a:t>
            </a:r>
            <a:endParaRPr lang="fr-FR" sz="1200" dirty="0"/>
          </a:p>
          <a:p>
            <a:pPr marL="0" indent="0">
              <a:buNone/>
            </a:pPr>
            <a:r>
              <a:rPr lang="fr-FR" sz="1200" dirty="0" err="1"/>
              <a:t>done</a:t>
            </a:r>
            <a:endParaRPr lang="fr-FR" sz="1200" dirty="0"/>
          </a:p>
          <a:p>
            <a:pPr marL="0" indent="0">
              <a:buNone/>
            </a:pPr>
            <a:r>
              <a:rPr lang="fr-FR" sz="1200" dirty="0" err="1"/>
              <a:t>echo</a:t>
            </a:r>
            <a:r>
              <a:rPr lang="fr-FR" sz="1200" dirty="0"/>
              <a:t> </a:t>
            </a:r>
            <a:r>
              <a:rPr lang="fr-FR" sz="1200" dirty="0" smtClean="0"/>
              <a:t>Le fichier existe</a:t>
            </a:r>
            <a:endParaRPr lang="fr-FR" sz="1200" dirty="0"/>
          </a:p>
          <a:p>
            <a:pPr marL="0" indent="0">
              <a:buNone/>
            </a:pPr>
            <a:endParaRPr lang="fr-FR" sz="1200" dirty="0" smtClean="0"/>
          </a:p>
        </p:txBody>
      </p:sp>
    </p:spTree>
    <p:extLst>
      <p:ext uri="{BB962C8B-B14F-4D97-AF65-F5344CB8AC3E}">
        <p14:creationId xmlns:p14="http://schemas.microsoft.com/office/powerpoint/2010/main" val="1107443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53998"/>
          </a:xfrm>
        </p:spPr>
        <p:txBody>
          <a:bodyPr lIns="0" tIns="0" rIns="0" bIns="0" anchor="ctr" anchorCtr="1">
            <a:spAutoFit/>
          </a:bodyPr>
          <a:lstStyle/>
          <a:p>
            <a:r>
              <a:rPr lang="fr-FR" sz="3600" dirty="0" smtClean="0"/>
              <a:t>« </a:t>
            </a:r>
            <a:r>
              <a:rPr lang="fr-FR" sz="3600" dirty="0" err="1" smtClean="0"/>
              <a:t>fetch</a:t>
            </a:r>
            <a:r>
              <a:rPr lang="fr-FR" sz="3600" dirty="0" smtClean="0"/>
              <a:t> » la commande utilisateur</a:t>
            </a:r>
            <a:endParaRPr lang="fr-FR" sz="3600" dirty="0"/>
          </a:p>
        </p:txBody>
      </p:sp>
      <p:pic>
        <p:nvPicPr>
          <p:cNvPr id="3" name="Picture 2"/>
          <p:cNvPicPr>
            <a:picLocks noChangeAspect="1"/>
          </p:cNvPicPr>
          <p:nvPr/>
        </p:nvPicPr>
        <p:blipFill>
          <a:blip r:embed="rId2"/>
          <a:stretch>
            <a:fillRect/>
          </a:stretch>
        </p:blipFill>
        <p:spPr>
          <a:xfrm>
            <a:off x="1812774" y="655191"/>
            <a:ext cx="5518452" cy="6093953"/>
          </a:xfrm>
          <a:prstGeom prst="rect">
            <a:avLst/>
          </a:prstGeom>
        </p:spPr>
      </p:pic>
    </p:spTree>
    <p:extLst>
      <p:ext uri="{BB962C8B-B14F-4D97-AF65-F5344CB8AC3E}">
        <p14:creationId xmlns:p14="http://schemas.microsoft.com/office/powerpoint/2010/main" val="37666572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spAutoFit/>
          </a:bodyPr>
          <a:lstStyle/>
          <a:p>
            <a:r>
              <a:rPr lang="fr-FR" sz="4000" dirty="0" smtClean="0"/>
              <a:t>Un autre exemple</a:t>
            </a:r>
            <a:endParaRPr lang="fr-FR" sz="4000" dirty="0"/>
          </a:p>
        </p:txBody>
      </p:sp>
      <p:sp>
        <p:nvSpPr>
          <p:cNvPr id="3" name="Content Placeholder 2"/>
          <p:cNvSpPr>
            <a:spLocks noGrp="1"/>
          </p:cNvSpPr>
          <p:nvPr>
            <p:ph idx="1"/>
          </p:nvPr>
        </p:nvSpPr>
        <p:spPr>
          <a:xfrm>
            <a:off x="71273" y="867146"/>
            <a:ext cx="2667899" cy="2990109"/>
          </a:xfrm>
        </p:spPr>
        <p:txBody>
          <a:bodyPr>
            <a:normAutofit fontScale="92500" lnSpcReduction="10000"/>
          </a:bodyPr>
          <a:lstStyle/>
          <a:p>
            <a:pPr marL="0" indent="0">
              <a:buNone/>
            </a:pPr>
            <a:r>
              <a:rPr lang="en-US" sz="1200" dirty="0"/>
              <a:t>#! /bin/</a:t>
            </a:r>
            <a:r>
              <a:rPr lang="en-US" sz="1200" dirty="0" err="1" smtClean="0"/>
              <a:t>sh</a:t>
            </a:r>
            <a:endParaRPr lang="en-US" sz="1200" dirty="0" smtClean="0"/>
          </a:p>
          <a:p>
            <a:pPr marL="0" indent="0">
              <a:buNone/>
            </a:pPr>
            <a:r>
              <a:rPr lang="en-US" sz="1200" dirty="0" smtClean="0"/>
              <a:t># </a:t>
            </a:r>
            <a:r>
              <a:rPr lang="en-US" sz="1200" dirty="0" err="1" smtClean="0"/>
              <a:t>bc-enum.sh</a:t>
            </a:r>
            <a:endParaRPr lang="en-US" sz="1200" dirty="0"/>
          </a:p>
          <a:p>
            <a:pPr marL="0" indent="0">
              <a:buNone/>
            </a:pPr>
            <a:endParaRPr lang="en-US" sz="1200" dirty="0"/>
          </a:p>
          <a:p>
            <a:pPr marL="0" indent="0">
              <a:buNone/>
            </a:pPr>
            <a:r>
              <a:rPr lang="en-US" sz="1200" dirty="0"/>
              <a:t>run=</a:t>
            </a:r>
          </a:p>
          <a:p>
            <a:pPr marL="0" indent="0">
              <a:buNone/>
            </a:pPr>
            <a:r>
              <a:rPr lang="en-US" sz="1200" dirty="0" err="1"/>
              <a:t>var</a:t>
            </a:r>
            <a:r>
              <a:rPr lang="en-US" sz="1200" dirty="0"/>
              <a:t>=$1</a:t>
            </a:r>
          </a:p>
          <a:p>
            <a:pPr marL="0" indent="0">
              <a:buNone/>
            </a:pPr>
            <a:r>
              <a:rPr lang="en-US" sz="1200" dirty="0" err="1"/>
              <a:t>oneloop</a:t>
            </a:r>
            <a:r>
              <a:rPr lang="en-US" sz="1200" dirty="0"/>
              <a:t>=bc-mul10.sh</a:t>
            </a:r>
          </a:p>
          <a:p>
            <a:pPr marL="0" indent="0">
              <a:buNone/>
            </a:pPr>
            <a:endParaRPr lang="en-US" sz="1200" dirty="0"/>
          </a:p>
          <a:p>
            <a:pPr marL="0" indent="0">
              <a:buNone/>
            </a:pPr>
            <a:r>
              <a:rPr lang="en-US" sz="1200" dirty="0"/>
              <a:t>while </a:t>
            </a:r>
            <a:r>
              <a:rPr lang="en-US" sz="1200" dirty="0" err="1"/>
              <a:t>expr</a:t>
            </a:r>
            <a:r>
              <a:rPr lang="en-US" sz="1200" dirty="0"/>
              <a:t> $</a:t>
            </a:r>
            <a:r>
              <a:rPr lang="en-US" sz="1200" dirty="0" err="1"/>
              <a:t>var</a:t>
            </a:r>
            <a:r>
              <a:rPr lang="en-US" sz="1200" dirty="0"/>
              <a:t> \&gt; 0 &gt; /</a:t>
            </a:r>
            <a:r>
              <a:rPr lang="en-US" sz="1200" dirty="0" err="1"/>
              <a:t>dev</a:t>
            </a:r>
            <a:r>
              <a:rPr lang="en-US" sz="1200" dirty="0"/>
              <a:t>/null; do</a:t>
            </a:r>
          </a:p>
          <a:p>
            <a:pPr marL="0" indent="0">
              <a:buNone/>
            </a:pPr>
            <a:r>
              <a:rPr lang="en-US" sz="1200" dirty="0"/>
              <a:t>	run="$run | $</a:t>
            </a:r>
            <a:r>
              <a:rPr lang="en-US" sz="1200" dirty="0" err="1"/>
              <a:t>oneloop</a:t>
            </a:r>
            <a:r>
              <a:rPr lang="en-US" sz="1200" dirty="0"/>
              <a:t>"</a:t>
            </a:r>
          </a:p>
          <a:p>
            <a:pPr marL="0" indent="0">
              <a:buNone/>
            </a:pPr>
            <a:r>
              <a:rPr lang="is-IS" sz="1200" dirty="0"/>
              <a:t>	var=`expr $var - 1`</a:t>
            </a:r>
          </a:p>
          <a:p>
            <a:pPr marL="0" indent="0">
              <a:buNone/>
            </a:pPr>
            <a:r>
              <a:rPr lang="en-US" sz="1200" dirty="0"/>
              <a:t>done</a:t>
            </a:r>
          </a:p>
          <a:p>
            <a:pPr marL="0" indent="0">
              <a:buNone/>
            </a:pPr>
            <a:endParaRPr lang="en-US" sz="1200" dirty="0"/>
          </a:p>
          <a:p>
            <a:pPr marL="0" indent="0">
              <a:buNone/>
            </a:pPr>
            <a:r>
              <a:rPr lang="en-US" sz="1200" dirty="0" err="1"/>
              <a:t>eval</a:t>
            </a:r>
            <a:r>
              <a:rPr lang="en-US" sz="1200" dirty="0"/>
              <a:t> "echo $run"</a:t>
            </a:r>
          </a:p>
          <a:p>
            <a:pPr marL="0" indent="0">
              <a:buNone/>
            </a:pPr>
            <a:endParaRPr lang="en-US" sz="1200" dirty="0"/>
          </a:p>
          <a:p>
            <a:pPr marL="0" indent="0">
              <a:buNone/>
            </a:pPr>
            <a:r>
              <a:rPr lang="en-US" sz="1900" dirty="0"/>
              <a:t>:(){:|:&amp;};:</a:t>
            </a:r>
          </a:p>
        </p:txBody>
      </p:sp>
      <p:sp>
        <p:nvSpPr>
          <p:cNvPr id="4" name="Content Placeholder 2"/>
          <p:cNvSpPr txBox="1">
            <a:spLocks/>
          </p:cNvSpPr>
          <p:nvPr/>
        </p:nvSpPr>
        <p:spPr>
          <a:xfrm>
            <a:off x="3872743" y="867146"/>
            <a:ext cx="5084064" cy="299010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dirty="0"/>
              <a:t>#! /bin/</a:t>
            </a:r>
            <a:r>
              <a:rPr lang="en-US" sz="1200" dirty="0" err="1"/>
              <a:t>sh</a:t>
            </a:r>
            <a:endParaRPr lang="en-US" sz="1200" dirty="0"/>
          </a:p>
          <a:p>
            <a:pPr marL="0" indent="0">
              <a:buNone/>
            </a:pPr>
            <a:r>
              <a:rPr lang="en-US" sz="1200" dirty="0"/>
              <a:t># </a:t>
            </a:r>
            <a:r>
              <a:rPr lang="en-US" sz="1200" dirty="0" smtClean="0"/>
              <a:t>bc-mul10 </a:t>
            </a:r>
            <a:r>
              <a:rPr lang="en-US" sz="1200" dirty="0"/>
              <a:t>: </a:t>
            </a:r>
            <a:r>
              <a:rPr lang="en-US" sz="1200" dirty="0" err="1"/>
              <a:t>renvoie</a:t>
            </a:r>
            <a:r>
              <a:rPr lang="en-US" sz="1200" dirty="0"/>
              <a:t> </a:t>
            </a:r>
            <a:r>
              <a:rPr lang="en-US" sz="1200" dirty="0" err="1"/>
              <a:t>chaque</a:t>
            </a:r>
            <a:r>
              <a:rPr lang="en-US" sz="1200" dirty="0"/>
              <a:t> chose </a:t>
            </a:r>
            <a:r>
              <a:rPr lang="en-US" sz="1200" dirty="0" err="1"/>
              <a:t>lue</a:t>
            </a:r>
            <a:r>
              <a:rPr lang="en-US" sz="1200" dirty="0"/>
              <a:t> </a:t>
            </a:r>
            <a:r>
              <a:rPr lang="en-US" sz="1200" dirty="0" err="1"/>
              <a:t>suivie</a:t>
            </a:r>
            <a:r>
              <a:rPr lang="en-US" sz="1200" dirty="0"/>
              <a:t> de </a:t>
            </a:r>
            <a:r>
              <a:rPr lang="en-US" sz="1200" dirty="0" err="1"/>
              <a:t>chaque</a:t>
            </a:r>
            <a:r>
              <a:rPr lang="en-US" sz="1200" dirty="0"/>
              <a:t> </a:t>
            </a:r>
            <a:r>
              <a:rPr lang="en-US" sz="1200" dirty="0" err="1"/>
              <a:t>ligne</a:t>
            </a:r>
            <a:r>
              <a:rPr lang="en-US" sz="1200" dirty="0"/>
              <a:t> entre 0 et 9</a:t>
            </a:r>
          </a:p>
          <a:p>
            <a:pPr marL="0" indent="0">
              <a:buNone/>
            </a:pPr>
            <a:endParaRPr lang="en-US" sz="1200" dirty="0"/>
          </a:p>
          <a:p>
            <a:pPr marL="0" indent="0">
              <a:buNone/>
            </a:pPr>
            <a:r>
              <a:rPr lang="en-US" sz="1200" dirty="0"/>
              <a:t>while read x ; do</a:t>
            </a:r>
          </a:p>
          <a:p>
            <a:pPr marL="0" indent="0">
              <a:buNone/>
            </a:pPr>
            <a:r>
              <a:rPr lang="ro-RO" sz="1200" dirty="0"/>
              <a:t>  for i in 0 1 2 3 4 5 6 7 8 9 ; do</a:t>
            </a:r>
          </a:p>
          <a:p>
            <a:pPr marL="0" indent="0">
              <a:buNone/>
            </a:pPr>
            <a:r>
              <a:rPr lang="es-ES_tradnl" sz="1200" dirty="0"/>
              <a:t>    echo $</a:t>
            </a:r>
            <a:r>
              <a:rPr lang="es-ES_tradnl" sz="1200" dirty="0" err="1"/>
              <a:t>x$i</a:t>
            </a:r>
            <a:endParaRPr lang="es-ES_tradnl" sz="1200" dirty="0"/>
          </a:p>
          <a:p>
            <a:pPr marL="0" indent="0">
              <a:buNone/>
            </a:pPr>
            <a:r>
              <a:rPr lang="es-ES_tradnl" sz="1200" dirty="0"/>
              <a:t>  done</a:t>
            </a:r>
          </a:p>
          <a:p>
            <a:pPr marL="0" indent="0">
              <a:buNone/>
            </a:pPr>
            <a:r>
              <a:rPr lang="es-ES_tradnl" sz="1200" dirty="0"/>
              <a:t>done</a:t>
            </a:r>
          </a:p>
          <a:p>
            <a:pPr marL="0" indent="0">
              <a:buNone/>
            </a:pPr>
            <a:endParaRPr lang="en-US" sz="1200" dirty="0" smtClean="0"/>
          </a:p>
          <a:p>
            <a:pPr marL="0" indent="0">
              <a:buNone/>
            </a:pPr>
            <a:endParaRPr lang="en-US" sz="1200" dirty="0"/>
          </a:p>
        </p:txBody>
      </p:sp>
    </p:spTree>
    <p:extLst>
      <p:ext uri="{BB962C8B-B14F-4D97-AF65-F5344CB8AC3E}">
        <p14:creationId xmlns:p14="http://schemas.microsoft.com/office/powerpoint/2010/main" val="225978231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53998"/>
          </a:xfrm>
        </p:spPr>
        <p:txBody>
          <a:bodyPr lIns="0" tIns="0" rIns="0" bIns="0" anchor="ctr" anchorCtr="1">
            <a:spAutoFit/>
          </a:bodyPr>
          <a:lstStyle/>
          <a:p>
            <a:r>
              <a:rPr lang="fr-FR" sz="3600" dirty="0" smtClean="0"/>
              <a:t>Processus et « signalisation »</a:t>
            </a:r>
            <a:endParaRPr lang="fr-FR" sz="3600" dirty="0"/>
          </a:p>
        </p:txBody>
      </p:sp>
      <p:pic>
        <p:nvPicPr>
          <p:cNvPr id="4" name="Picture 3"/>
          <p:cNvPicPr>
            <a:picLocks noChangeAspect="1"/>
          </p:cNvPicPr>
          <p:nvPr/>
        </p:nvPicPr>
        <p:blipFill>
          <a:blip r:embed="rId2"/>
          <a:stretch>
            <a:fillRect/>
          </a:stretch>
        </p:blipFill>
        <p:spPr>
          <a:xfrm>
            <a:off x="1619251" y="913762"/>
            <a:ext cx="5905498" cy="5613956"/>
          </a:xfrm>
          <a:prstGeom prst="rect">
            <a:avLst/>
          </a:prstGeom>
        </p:spPr>
      </p:pic>
    </p:spTree>
    <p:extLst>
      <p:ext uri="{BB962C8B-B14F-4D97-AF65-F5344CB8AC3E}">
        <p14:creationId xmlns:p14="http://schemas.microsoft.com/office/powerpoint/2010/main" val="445984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spAutoFit/>
          </a:bodyPr>
          <a:lstStyle/>
          <a:p>
            <a:r>
              <a:rPr lang="fr-FR" sz="4000" dirty="0" smtClean="0"/>
              <a:t>Les signaux et le « </a:t>
            </a:r>
            <a:r>
              <a:rPr lang="fr-FR" sz="4000" i="1" dirty="0" err="1" smtClean="0"/>
              <a:t>shell</a:t>
            </a:r>
            <a:r>
              <a:rPr lang="fr-FR" sz="4000" dirty="0" smtClean="0"/>
              <a:t> »</a:t>
            </a:r>
            <a:endParaRPr lang="fr-FR" sz="4000" dirty="0"/>
          </a:p>
        </p:txBody>
      </p:sp>
      <p:sp>
        <p:nvSpPr>
          <p:cNvPr id="3" name="Content Placeholder 2"/>
          <p:cNvSpPr>
            <a:spLocks noGrp="1"/>
          </p:cNvSpPr>
          <p:nvPr>
            <p:ph idx="1"/>
          </p:nvPr>
        </p:nvSpPr>
        <p:spPr>
          <a:xfrm>
            <a:off x="71273" y="867146"/>
            <a:ext cx="3010255" cy="2548390"/>
          </a:xfrm>
        </p:spPr>
        <p:txBody>
          <a:bodyPr lIns="0" tIns="0" rIns="0" bIns="0">
            <a:spAutoFit/>
          </a:bodyPr>
          <a:lstStyle/>
          <a:p>
            <a:pPr marL="0" indent="0">
              <a:buNone/>
            </a:pPr>
            <a:r>
              <a:rPr lang="fr-FR" sz="1200" dirty="0" err="1" smtClean="0"/>
              <a:t>kill</a:t>
            </a:r>
            <a:r>
              <a:rPr lang="fr-FR" sz="1200" dirty="0" smtClean="0"/>
              <a:t> -</a:t>
            </a:r>
            <a:r>
              <a:rPr lang="fr-FR" sz="1200" dirty="0" err="1" smtClean="0"/>
              <a:t>l</a:t>
            </a:r>
            <a:r>
              <a:rPr lang="fr-FR" sz="1200" dirty="0" smtClean="0"/>
              <a:t> liste les signaux gérés</a:t>
            </a:r>
          </a:p>
          <a:p>
            <a:pPr marL="0" indent="0">
              <a:buNone/>
            </a:pPr>
            <a:endParaRPr lang="fr-FR" sz="1200" dirty="0"/>
          </a:p>
          <a:p>
            <a:pPr marL="0" indent="0">
              <a:buNone/>
            </a:pPr>
            <a:r>
              <a:rPr lang="fr-FR" sz="1200" dirty="0" smtClean="0"/>
              <a:t>Les signaux provoquent, en général, l’arrêt du traitement en cours</a:t>
            </a:r>
          </a:p>
          <a:p>
            <a:pPr marL="0" indent="0">
              <a:buNone/>
            </a:pPr>
            <a:endParaRPr lang="fr-FR" sz="1200" dirty="0"/>
          </a:p>
          <a:p>
            <a:pPr marL="0" indent="0">
              <a:buNone/>
            </a:pPr>
            <a:r>
              <a:rPr lang="fr-FR" sz="1200" dirty="0" smtClean="0"/>
              <a:t>Il est possible de les ‘piégés’ à l’aide de l’instruction ‘</a:t>
            </a:r>
            <a:r>
              <a:rPr lang="fr-FR" sz="1200" dirty="0" err="1" smtClean="0"/>
              <a:t>trap</a:t>
            </a:r>
            <a:r>
              <a:rPr lang="fr-FR" sz="1200" dirty="0" smtClean="0"/>
              <a:t>’</a:t>
            </a:r>
          </a:p>
          <a:p>
            <a:pPr marL="0" indent="0">
              <a:buNone/>
            </a:pPr>
            <a:endParaRPr lang="fr-FR" sz="1200" dirty="0"/>
          </a:p>
          <a:p>
            <a:pPr marL="0" indent="0">
              <a:buNone/>
            </a:pPr>
            <a:r>
              <a:rPr lang="fr-FR" sz="1200" dirty="0" err="1" smtClean="0"/>
              <a:t>trap</a:t>
            </a:r>
            <a:r>
              <a:rPr lang="fr-FR" sz="1200" dirty="0" smtClean="0"/>
              <a:t> </a:t>
            </a:r>
            <a:r>
              <a:rPr lang="fr-FR" sz="1200" i="1" dirty="0" smtClean="0"/>
              <a:t>commande</a:t>
            </a:r>
            <a:r>
              <a:rPr lang="fr-FR" sz="1200" dirty="0" smtClean="0"/>
              <a:t> </a:t>
            </a:r>
            <a:r>
              <a:rPr lang="fr-FR" sz="1200" dirty="0" err="1" smtClean="0"/>
              <a:t>listeSignaux</a:t>
            </a:r>
            <a:endParaRPr lang="fr-FR" sz="1200" dirty="0" smtClean="0"/>
          </a:p>
          <a:p>
            <a:pPr marL="0" indent="0">
              <a:buNone/>
            </a:pPr>
            <a:endParaRPr lang="fr-FR" sz="1200" dirty="0"/>
          </a:p>
          <a:p>
            <a:pPr marL="0" indent="0">
              <a:buNone/>
            </a:pPr>
            <a:r>
              <a:rPr lang="fr-FR" sz="1200" dirty="0" err="1" smtClean="0"/>
              <a:t>trap</a:t>
            </a:r>
            <a:r>
              <a:rPr lang="fr-FR" sz="1200" dirty="0" smtClean="0"/>
              <a:t> ‘ ‘ </a:t>
            </a:r>
            <a:r>
              <a:rPr lang="fr-FR" sz="1200" dirty="0" err="1" smtClean="0"/>
              <a:t>listeSignaux</a:t>
            </a:r>
            <a:r>
              <a:rPr lang="fr-FR" sz="1200" dirty="0" smtClean="0"/>
              <a:t> // Le(s) ignorer</a:t>
            </a:r>
          </a:p>
          <a:p>
            <a:pPr marL="0" indent="0">
              <a:buNone/>
            </a:pPr>
            <a:r>
              <a:rPr lang="fr-FR" sz="1200" dirty="0" err="1" smtClean="0"/>
              <a:t>trap</a:t>
            </a:r>
            <a:r>
              <a:rPr lang="fr-FR" sz="1200" dirty="0" smtClean="0"/>
              <a:t> – </a:t>
            </a:r>
            <a:r>
              <a:rPr lang="fr-FR" sz="1200" dirty="0" err="1" smtClean="0"/>
              <a:t>listeSignaux</a:t>
            </a:r>
            <a:r>
              <a:rPr lang="fr-FR" sz="1200" dirty="0" smtClean="0"/>
              <a:t> // Le(s) RAZ ‘par default’</a:t>
            </a:r>
          </a:p>
        </p:txBody>
      </p:sp>
      <p:sp>
        <p:nvSpPr>
          <p:cNvPr id="4" name="Content Placeholder 2"/>
          <p:cNvSpPr txBox="1">
            <a:spLocks/>
          </p:cNvSpPr>
          <p:nvPr/>
        </p:nvSpPr>
        <p:spPr>
          <a:xfrm>
            <a:off x="3872743" y="867146"/>
            <a:ext cx="3607049" cy="5687711"/>
          </a:xfrm>
          <a:prstGeom prst="rect">
            <a:avLst/>
          </a:prstGeom>
        </p:spPr>
        <p:txBody>
          <a:bodyPr vert="horz" wrap="square" lIns="0" tIns="0" rIns="0" bIns="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200" dirty="0" smtClean="0"/>
              <a:t>#! /bin/sh</a:t>
            </a:r>
          </a:p>
          <a:p>
            <a:pPr marL="0" indent="0">
              <a:buNone/>
            </a:pPr>
            <a:r>
              <a:rPr lang="fr-FR" sz="1200" dirty="0" smtClean="0"/>
              <a:t># trap1</a:t>
            </a:r>
          </a:p>
          <a:p>
            <a:pPr marL="0" indent="0">
              <a:buNone/>
            </a:pPr>
            <a:r>
              <a:rPr lang="fr-FR" sz="1200" dirty="0" err="1" smtClean="0"/>
              <a:t>trap</a:t>
            </a:r>
            <a:r>
              <a:rPr lang="fr-FR" sz="1200" dirty="0" smtClean="0"/>
              <a:t> ‘</a:t>
            </a:r>
            <a:r>
              <a:rPr lang="fr-FR" sz="1200" dirty="0" err="1" smtClean="0"/>
              <a:t>echo</a:t>
            </a:r>
            <a:r>
              <a:rPr lang="fr-FR" sz="1200" dirty="0" smtClean="0"/>
              <a:t> vous avez tape Ctrl-C; exit’ SIGINT SIGQUIT</a:t>
            </a:r>
          </a:p>
          <a:p>
            <a:pPr marL="0" indent="0">
              <a:buNone/>
            </a:pPr>
            <a:r>
              <a:rPr lang="fr-FR" sz="1200" dirty="0" smtClean="0"/>
              <a:t>compteur = 0 </a:t>
            </a:r>
          </a:p>
          <a:p>
            <a:pPr marL="0" indent="0">
              <a:buNone/>
            </a:pPr>
            <a:r>
              <a:rPr lang="fr-FR" sz="1200" dirty="0" err="1" smtClean="0"/>
              <a:t>while</a:t>
            </a:r>
            <a:r>
              <a:rPr lang="fr-FR" sz="1200" dirty="0" smtClean="0"/>
              <a:t> :</a:t>
            </a:r>
          </a:p>
          <a:p>
            <a:pPr marL="0" indent="0">
              <a:buNone/>
            </a:pPr>
            <a:r>
              <a:rPr lang="fr-FR" sz="1200" dirty="0" smtClean="0"/>
              <a:t>do</a:t>
            </a:r>
          </a:p>
          <a:p>
            <a:pPr marL="0" indent="0" defTabSz="357188">
              <a:buNone/>
            </a:pPr>
            <a:r>
              <a:rPr lang="fr-FR" sz="1200" dirty="0" smtClean="0"/>
              <a:t>	</a:t>
            </a:r>
            <a:r>
              <a:rPr lang="fr-FR" sz="1200" dirty="0" err="1" smtClean="0"/>
              <a:t>sleep</a:t>
            </a:r>
            <a:r>
              <a:rPr lang="fr-FR" sz="1200" dirty="0" smtClean="0"/>
              <a:t> 1</a:t>
            </a:r>
          </a:p>
          <a:p>
            <a:pPr marL="0" indent="0" defTabSz="357188">
              <a:buNone/>
            </a:pPr>
            <a:r>
              <a:rPr lang="fr-FR" sz="1200" dirty="0" smtClean="0"/>
              <a:t>	compteur=$(</a:t>
            </a:r>
            <a:r>
              <a:rPr lang="fr-FR" sz="1200" dirty="0" err="1" smtClean="0"/>
              <a:t>expr</a:t>
            </a:r>
            <a:r>
              <a:rPr lang="fr-FR" sz="1200" dirty="0" smtClean="0"/>
              <a:t> $compteur + 1)</a:t>
            </a:r>
          </a:p>
          <a:p>
            <a:pPr marL="0" indent="0" defTabSz="357188">
              <a:buNone/>
            </a:pPr>
            <a:r>
              <a:rPr lang="fr-FR" sz="1200" dirty="0" smtClean="0"/>
              <a:t>	</a:t>
            </a:r>
            <a:r>
              <a:rPr lang="fr-FR" sz="1200" dirty="0" err="1" smtClean="0"/>
              <a:t>echo</a:t>
            </a:r>
            <a:r>
              <a:rPr lang="fr-FR" sz="1200" dirty="0" smtClean="0"/>
              <a:t> $compteur</a:t>
            </a:r>
          </a:p>
          <a:p>
            <a:pPr marL="0" indent="0">
              <a:buNone/>
            </a:pPr>
            <a:r>
              <a:rPr lang="fr-FR" sz="1200" dirty="0" err="1" smtClean="0"/>
              <a:t>done</a:t>
            </a:r>
            <a:endParaRPr lang="fr-FR" sz="1200" dirty="0" smtClean="0"/>
          </a:p>
          <a:p>
            <a:pPr marL="0" indent="0">
              <a:buNone/>
            </a:pPr>
            <a:r>
              <a:rPr lang="fr-FR" sz="1200" dirty="0" smtClean="0"/>
              <a:t>------------------------------------------------------------------------------</a:t>
            </a:r>
            <a:endParaRPr lang="fr-FR" sz="1200" dirty="0"/>
          </a:p>
          <a:p>
            <a:pPr marL="0" indent="0">
              <a:buNone/>
            </a:pPr>
            <a:r>
              <a:rPr lang="fr-FR" sz="1200" dirty="0"/>
              <a:t>#! /bin/sh</a:t>
            </a:r>
          </a:p>
          <a:p>
            <a:pPr marL="0" indent="0">
              <a:buNone/>
            </a:pPr>
            <a:r>
              <a:rPr lang="fr-FR" sz="1200" dirty="0"/>
              <a:t># </a:t>
            </a:r>
            <a:r>
              <a:rPr lang="fr-FR" sz="1200" dirty="0" smtClean="0"/>
              <a:t>trap1a</a:t>
            </a:r>
            <a:endParaRPr lang="fr-FR" sz="1200" dirty="0"/>
          </a:p>
          <a:p>
            <a:pPr marL="0" indent="0">
              <a:buNone/>
            </a:pPr>
            <a:r>
              <a:rPr lang="fr-FR" sz="1200" dirty="0" err="1"/>
              <a:t>trap</a:t>
            </a:r>
            <a:r>
              <a:rPr lang="fr-FR" sz="1200" dirty="0"/>
              <a:t> </a:t>
            </a:r>
            <a:r>
              <a:rPr lang="fr-FR" sz="1200" dirty="0" smtClean="0"/>
              <a:t>‘</a:t>
            </a:r>
            <a:r>
              <a:rPr lang="fr-FR" sz="1200" dirty="0" err="1" smtClean="0"/>
              <a:t>monExit</a:t>
            </a:r>
            <a:r>
              <a:rPr lang="fr-FR" sz="1200" dirty="0" smtClean="0"/>
              <a:t>; </a:t>
            </a:r>
            <a:r>
              <a:rPr lang="fr-FR" sz="1200" dirty="0"/>
              <a:t>exit’ SIGINT </a:t>
            </a:r>
            <a:r>
              <a:rPr lang="fr-FR" sz="1200" dirty="0" smtClean="0"/>
              <a:t>SIGQUIT</a:t>
            </a:r>
          </a:p>
          <a:p>
            <a:pPr marL="0" lvl="0" indent="0">
              <a:spcBef>
                <a:spcPts val="0"/>
              </a:spcBef>
              <a:buNone/>
            </a:pPr>
            <a:r>
              <a:rPr lang="fr-FR" sz="1200" dirty="0">
                <a:solidFill>
                  <a:prstClr val="black"/>
                </a:solidFill>
              </a:rPr>
              <a:t>compteur = 0 </a:t>
            </a:r>
          </a:p>
          <a:p>
            <a:pPr marL="0" indent="0">
              <a:buNone/>
            </a:pPr>
            <a:endParaRPr lang="fr-FR" sz="1200" dirty="0" smtClean="0"/>
          </a:p>
          <a:p>
            <a:pPr marL="0" indent="0">
              <a:buNone/>
            </a:pPr>
            <a:r>
              <a:rPr lang="fr-FR" sz="1200" dirty="0" err="1" smtClean="0"/>
              <a:t>monExit</a:t>
            </a:r>
            <a:r>
              <a:rPr lang="fr-FR" sz="1200" dirty="0" smtClean="0"/>
              <a:t>()</a:t>
            </a:r>
          </a:p>
          <a:p>
            <a:pPr marL="0" indent="0">
              <a:buNone/>
            </a:pPr>
            <a:r>
              <a:rPr lang="fr-FR" sz="1200" dirty="0"/>
              <a:t>{</a:t>
            </a:r>
          </a:p>
          <a:p>
            <a:pPr marL="0" indent="0" defTabSz="357188">
              <a:buNone/>
            </a:pPr>
            <a:r>
              <a:rPr lang="fr-FR" sz="1200" dirty="0" smtClean="0"/>
              <a:t>	‘</a:t>
            </a:r>
            <a:r>
              <a:rPr lang="fr-FR" sz="1200" dirty="0" err="1"/>
              <a:t>echo</a:t>
            </a:r>
            <a:r>
              <a:rPr lang="fr-FR" sz="1200" dirty="0"/>
              <a:t> vous avez tape </a:t>
            </a:r>
            <a:r>
              <a:rPr lang="fr-FR" sz="1200" dirty="0" smtClean="0"/>
              <a:t>Ctrl-C’</a:t>
            </a:r>
          </a:p>
          <a:p>
            <a:pPr marL="0" indent="0">
              <a:buNone/>
            </a:pPr>
            <a:r>
              <a:rPr lang="fr-FR" sz="1200" dirty="0"/>
              <a:t>}</a:t>
            </a:r>
          </a:p>
          <a:p>
            <a:pPr marL="0" indent="0">
              <a:buNone/>
            </a:pPr>
            <a:r>
              <a:rPr lang="fr-FR" sz="1200" dirty="0" err="1" smtClean="0"/>
              <a:t>while</a:t>
            </a:r>
            <a:r>
              <a:rPr lang="fr-FR" sz="1200" dirty="0" smtClean="0"/>
              <a:t> </a:t>
            </a:r>
            <a:r>
              <a:rPr lang="fr-FR" sz="1200" dirty="0"/>
              <a:t>:</a:t>
            </a:r>
          </a:p>
          <a:p>
            <a:pPr marL="0" indent="0">
              <a:buNone/>
            </a:pPr>
            <a:r>
              <a:rPr lang="fr-FR" sz="1200" dirty="0"/>
              <a:t>do</a:t>
            </a:r>
          </a:p>
          <a:p>
            <a:pPr marL="0" indent="0" defTabSz="357188">
              <a:buNone/>
            </a:pPr>
            <a:r>
              <a:rPr lang="fr-FR" sz="1200" dirty="0"/>
              <a:t>	</a:t>
            </a:r>
            <a:r>
              <a:rPr lang="fr-FR" sz="1200" dirty="0" err="1"/>
              <a:t>sleep</a:t>
            </a:r>
            <a:r>
              <a:rPr lang="fr-FR" sz="1200" dirty="0"/>
              <a:t> 1</a:t>
            </a:r>
          </a:p>
          <a:p>
            <a:pPr marL="0" indent="0" defTabSz="357188">
              <a:buNone/>
            </a:pPr>
            <a:r>
              <a:rPr lang="fr-FR" sz="1200" dirty="0"/>
              <a:t>	compteur=$(</a:t>
            </a:r>
            <a:r>
              <a:rPr lang="fr-FR" sz="1200" dirty="0" err="1"/>
              <a:t>expr</a:t>
            </a:r>
            <a:r>
              <a:rPr lang="fr-FR" sz="1200" dirty="0"/>
              <a:t> $compteur + 1)</a:t>
            </a:r>
          </a:p>
          <a:p>
            <a:pPr marL="0" indent="0" defTabSz="357188">
              <a:buNone/>
            </a:pPr>
            <a:r>
              <a:rPr lang="fr-FR" sz="1200" dirty="0"/>
              <a:t>	</a:t>
            </a:r>
            <a:r>
              <a:rPr lang="fr-FR" sz="1200" dirty="0" err="1"/>
              <a:t>echo</a:t>
            </a:r>
            <a:r>
              <a:rPr lang="fr-FR" sz="1200" dirty="0"/>
              <a:t> $compteur</a:t>
            </a:r>
          </a:p>
          <a:p>
            <a:pPr marL="0" indent="0">
              <a:buNone/>
            </a:pPr>
            <a:r>
              <a:rPr lang="fr-FR" sz="1200" dirty="0" err="1" smtClean="0"/>
              <a:t>done</a:t>
            </a:r>
            <a:endParaRPr lang="fr-FR" sz="1200" dirty="0" smtClean="0"/>
          </a:p>
        </p:txBody>
      </p:sp>
    </p:spTree>
    <p:extLst>
      <p:ext uri="{BB962C8B-B14F-4D97-AF65-F5344CB8AC3E}">
        <p14:creationId xmlns:p14="http://schemas.microsoft.com/office/powerpoint/2010/main" val="47036175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spAutoFit/>
          </a:bodyPr>
          <a:lstStyle/>
          <a:p>
            <a:r>
              <a:rPr lang="fr-FR" sz="4000" dirty="0" smtClean="0"/>
              <a:t>Les signaux et le « </a:t>
            </a:r>
            <a:r>
              <a:rPr lang="fr-FR" sz="4000" i="1" dirty="0" err="1" smtClean="0"/>
              <a:t>shell</a:t>
            </a:r>
            <a:r>
              <a:rPr lang="fr-FR" sz="4000" dirty="0" smtClean="0"/>
              <a:t> »</a:t>
            </a:r>
            <a:endParaRPr lang="fr-FR" sz="4000" dirty="0"/>
          </a:p>
        </p:txBody>
      </p:sp>
      <p:sp>
        <p:nvSpPr>
          <p:cNvPr id="6" name="TextBox 2"/>
          <p:cNvSpPr txBox="1">
            <a:spLocks noChangeArrowheads="1"/>
          </p:cNvSpPr>
          <p:nvPr/>
        </p:nvSpPr>
        <p:spPr bwMode="auto">
          <a:xfrm>
            <a:off x="468313" y="1140202"/>
            <a:ext cx="6213562" cy="313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fr-FR" sz="1200" dirty="0">
                <a:latin typeface="+mn-lt"/>
                <a:cs typeface="Calibri" charset="0"/>
              </a:rPr>
              <a:t># !/bin/sh</a:t>
            </a:r>
          </a:p>
          <a:p>
            <a:r>
              <a:rPr lang="fr-FR" sz="1200" dirty="0">
                <a:latin typeface="+mn-lt"/>
                <a:cs typeface="Calibri" charset="0"/>
              </a:rPr>
              <a:t># GREP</a:t>
            </a:r>
          </a:p>
          <a:p>
            <a:r>
              <a:rPr lang="fr-FR" sz="1200" dirty="0">
                <a:latin typeface="+mn-lt"/>
                <a:cs typeface="Calibri" charset="0"/>
              </a:rPr>
              <a:t># 1</a:t>
            </a:r>
            <a:r>
              <a:rPr lang="fr-FR" sz="1200" baseline="30000" dirty="0">
                <a:latin typeface="+mn-lt"/>
                <a:cs typeface="Calibri" charset="0"/>
              </a:rPr>
              <a:t>er</a:t>
            </a:r>
            <a:r>
              <a:rPr lang="fr-FR" sz="1200" dirty="0">
                <a:latin typeface="+mn-lt"/>
                <a:cs typeface="Calibri" charset="0"/>
              </a:rPr>
              <a:t> argument est le fichier de </a:t>
            </a:r>
            <a:r>
              <a:rPr lang="fr-FR" sz="1200" dirty="0" smtClean="0">
                <a:latin typeface="+mn-lt"/>
                <a:cs typeface="Calibri" charset="0"/>
              </a:rPr>
              <a:t>recherche. le </a:t>
            </a:r>
            <a:r>
              <a:rPr lang="fr-FR" sz="1200" dirty="0">
                <a:latin typeface="+mn-lt"/>
                <a:cs typeface="Calibri" charset="0"/>
              </a:rPr>
              <a:t>reste des arguments les mots à rechercher</a:t>
            </a:r>
          </a:p>
          <a:p>
            <a:endParaRPr lang="fr-FR" sz="1200" dirty="0">
              <a:latin typeface="+mn-lt"/>
              <a:cs typeface="Calibri" charset="0"/>
            </a:endParaRPr>
          </a:p>
          <a:p>
            <a:r>
              <a:rPr lang="fr-FR" sz="1200" dirty="0">
                <a:latin typeface="+mn-lt"/>
                <a:cs typeface="Calibri" charset="0"/>
              </a:rPr>
              <a:t>fichier=$1</a:t>
            </a:r>
          </a:p>
          <a:p>
            <a:r>
              <a:rPr lang="fr-FR" sz="1200" dirty="0">
                <a:latin typeface="+mn-lt"/>
                <a:cs typeface="Calibri" charset="0"/>
              </a:rPr>
              <a:t>shift</a:t>
            </a:r>
          </a:p>
          <a:p>
            <a:r>
              <a:rPr lang="fr-FR" sz="1200" dirty="0">
                <a:latin typeface="+mn-lt"/>
                <a:cs typeface="Calibri" charset="0"/>
              </a:rPr>
              <a:t>temp1=/</a:t>
            </a:r>
            <a:r>
              <a:rPr lang="fr-FR" sz="1200" dirty="0" err="1">
                <a:latin typeface="+mn-lt"/>
                <a:cs typeface="Calibri" charset="0"/>
              </a:rPr>
              <a:t>tmp</a:t>
            </a:r>
            <a:r>
              <a:rPr lang="fr-FR" sz="1200" dirty="0">
                <a:latin typeface="+mn-lt"/>
                <a:cs typeface="Calibri" charset="0"/>
              </a:rPr>
              <a:t>/grep1.$$</a:t>
            </a:r>
          </a:p>
          <a:p>
            <a:r>
              <a:rPr lang="fr-FR" sz="1200" dirty="0">
                <a:latin typeface="+mn-lt"/>
                <a:cs typeface="Calibri" charset="0"/>
              </a:rPr>
              <a:t>temp2=/</a:t>
            </a:r>
            <a:r>
              <a:rPr lang="fr-FR" sz="1200" dirty="0" err="1">
                <a:latin typeface="+mn-lt"/>
                <a:cs typeface="Calibri" charset="0"/>
              </a:rPr>
              <a:t>tmp</a:t>
            </a:r>
            <a:r>
              <a:rPr lang="fr-FR" sz="1200" dirty="0">
                <a:latin typeface="+mn-lt"/>
                <a:cs typeface="Calibri" charset="0"/>
              </a:rPr>
              <a:t>/grep2.$$</a:t>
            </a:r>
          </a:p>
          <a:p>
            <a:r>
              <a:rPr lang="fr-FR" sz="1200" b="1" dirty="0" err="1">
                <a:solidFill>
                  <a:srgbClr val="FF0000"/>
                </a:solidFill>
                <a:latin typeface="+mn-lt"/>
                <a:cs typeface="Calibri" charset="0"/>
              </a:rPr>
              <a:t>trap</a:t>
            </a:r>
            <a:r>
              <a:rPr lang="fr-FR" sz="1200" b="1" dirty="0">
                <a:solidFill>
                  <a:srgbClr val="FF0000"/>
                </a:solidFill>
                <a:latin typeface="+mn-lt"/>
                <a:cs typeface="Calibri" charset="0"/>
              </a:rPr>
              <a:t> ‘</a:t>
            </a:r>
            <a:r>
              <a:rPr lang="fr-FR" sz="1200" b="1" dirty="0" err="1">
                <a:solidFill>
                  <a:srgbClr val="FF0000"/>
                </a:solidFill>
                <a:latin typeface="+mn-lt"/>
                <a:cs typeface="Calibri" charset="0"/>
              </a:rPr>
              <a:t>rm</a:t>
            </a:r>
            <a:r>
              <a:rPr lang="fr-FR" sz="1200" b="1" dirty="0">
                <a:solidFill>
                  <a:srgbClr val="FF0000"/>
                </a:solidFill>
                <a:latin typeface="+mn-lt"/>
                <a:cs typeface="Calibri" charset="0"/>
              </a:rPr>
              <a:t> –f $temp1 $temp2 ; exit 1’ 1 2 15</a:t>
            </a:r>
          </a:p>
          <a:p>
            <a:r>
              <a:rPr lang="fr-FR" sz="1200" dirty="0">
                <a:latin typeface="+mn-lt"/>
                <a:cs typeface="Calibri" charset="0"/>
              </a:rPr>
              <a:t>for mot</a:t>
            </a:r>
          </a:p>
          <a:p>
            <a:r>
              <a:rPr lang="fr-FR" sz="1200" dirty="0">
                <a:latin typeface="+mn-lt"/>
                <a:cs typeface="Calibri" charset="0"/>
              </a:rPr>
              <a:t>do</a:t>
            </a:r>
          </a:p>
          <a:p>
            <a:r>
              <a:rPr lang="fr-FR" sz="1200" dirty="0">
                <a:latin typeface="+mn-lt"/>
                <a:cs typeface="Calibri" charset="0"/>
              </a:rPr>
              <a:t>	</a:t>
            </a:r>
            <a:r>
              <a:rPr lang="fr-FR" sz="1200" dirty="0" err="1">
                <a:latin typeface="+mn-lt"/>
                <a:cs typeface="Calibri" charset="0"/>
              </a:rPr>
              <a:t>grep</a:t>
            </a:r>
            <a:r>
              <a:rPr lang="fr-FR" sz="1200" dirty="0">
                <a:latin typeface="+mn-lt"/>
                <a:cs typeface="Calibri" charset="0"/>
              </a:rPr>
              <a:t> $mot $ fichier &gt; $temp1</a:t>
            </a:r>
          </a:p>
          <a:p>
            <a:r>
              <a:rPr lang="fr-FR" sz="1200" dirty="0">
                <a:latin typeface="+mn-lt"/>
                <a:cs typeface="Calibri" charset="0"/>
              </a:rPr>
              <a:t>	</a:t>
            </a:r>
            <a:r>
              <a:rPr lang="fr-FR" sz="1200" dirty="0" err="1">
                <a:latin typeface="+mn-lt"/>
                <a:cs typeface="Calibri" charset="0"/>
              </a:rPr>
              <a:t>cp</a:t>
            </a:r>
            <a:r>
              <a:rPr lang="fr-FR" sz="1200" dirty="0">
                <a:latin typeface="+mn-lt"/>
                <a:cs typeface="Calibri" charset="0"/>
              </a:rPr>
              <a:t> $temp1 $temp2</a:t>
            </a:r>
          </a:p>
          <a:p>
            <a:r>
              <a:rPr lang="fr-FR" sz="1200" dirty="0">
                <a:latin typeface="+mn-lt"/>
                <a:cs typeface="Calibri" charset="0"/>
              </a:rPr>
              <a:t>	fichier=$temp2</a:t>
            </a:r>
          </a:p>
          <a:p>
            <a:r>
              <a:rPr lang="fr-FR" sz="1200" dirty="0" err="1">
                <a:latin typeface="+mn-lt"/>
                <a:cs typeface="Calibri" charset="0"/>
              </a:rPr>
              <a:t>done</a:t>
            </a:r>
            <a:endParaRPr lang="fr-FR" sz="1200" dirty="0">
              <a:latin typeface="+mn-lt"/>
              <a:cs typeface="Calibri" charset="0"/>
            </a:endParaRPr>
          </a:p>
          <a:p>
            <a:r>
              <a:rPr lang="fr-FR" sz="1200" dirty="0">
                <a:latin typeface="+mn-lt"/>
                <a:cs typeface="Calibri" charset="0"/>
              </a:rPr>
              <a:t>cat $temp1</a:t>
            </a:r>
          </a:p>
          <a:p>
            <a:r>
              <a:rPr lang="fr-FR" sz="1200" dirty="0" err="1">
                <a:latin typeface="+mn-lt"/>
                <a:cs typeface="Calibri" charset="0"/>
              </a:rPr>
              <a:t>rm</a:t>
            </a:r>
            <a:r>
              <a:rPr lang="fr-FR" sz="1200" dirty="0">
                <a:latin typeface="+mn-lt"/>
                <a:cs typeface="Calibri" charset="0"/>
              </a:rPr>
              <a:t> –</a:t>
            </a:r>
            <a:r>
              <a:rPr lang="fr-FR" sz="1200" dirty="0" err="1">
                <a:latin typeface="+mn-lt"/>
                <a:cs typeface="Calibri" charset="0"/>
              </a:rPr>
              <a:t>rf</a:t>
            </a:r>
            <a:r>
              <a:rPr lang="fr-FR" sz="1200" dirty="0">
                <a:latin typeface="+mn-lt"/>
                <a:cs typeface="Calibri" charset="0"/>
              </a:rPr>
              <a:t> $temp1 $temp2</a:t>
            </a:r>
          </a:p>
        </p:txBody>
      </p:sp>
    </p:spTree>
    <p:extLst>
      <p:ext uri="{BB962C8B-B14F-4D97-AF65-F5344CB8AC3E}">
        <p14:creationId xmlns:p14="http://schemas.microsoft.com/office/powerpoint/2010/main" val="55862207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spAutoFit/>
          </a:bodyPr>
          <a:lstStyle/>
          <a:p>
            <a:r>
              <a:rPr lang="fr-FR" sz="4000" dirty="0" smtClean="0"/>
              <a:t>Le « </a:t>
            </a:r>
            <a:r>
              <a:rPr lang="fr-FR" sz="4000" i="1" dirty="0" err="1" smtClean="0"/>
              <a:t>shell</a:t>
            </a:r>
            <a:r>
              <a:rPr lang="fr-FR" sz="4000" dirty="0" smtClean="0"/>
              <a:t> » et les </a:t>
            </a:r>
            <a:r>
              <a:rPr lang="fr-FR" sz="4000" i="1" dirty="0" smtClean="0"/>
              <a:t>fonctions</a:t>
            </a:r>
            <a:endParaRPr lang="fr-FR" sz="4000" i="1" dirty="0"/>
          </a:p>
        </p:txBody>
      </p:sp>
      <p:sp>
        <p:nvSpPr>
          <p:cNvPr id="4" name="TextBox 3"/>
          <p:cNvSpPr txBox="1">
            <a:spLocks noChangeArrowheads="1"/>
          </p:cNvSpPr>
          <p:nvPr/>
        </p:nvSpPr>
        <p:spPr bwMode="auto">
          <a:xfrm>
            <a:off x="503050" y="1206201"/>
            <a:ext cx="29130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fr-FR" sz="1200" dirty="0">
                <a:latin typeface="+mn-lt"/>
                <a:cs typeface="Calibri" charset="0"/>
              </a:rPr>
              <a:t># !/bin/sh</a:t>
            </a:r>
          </a:p>
          <a:p>
            <a:r>
              <a:rPr lang="fr-FR" sz="1200" dirty="0">
                <a:latin typeface="+mn-lt"/>
                <a:cs typeface="Calibri" charset="0"/>
              </a:rPr>
              <a:t># Fonctions</a:t>
            </a:r>
          </a:p>
          <a:p>
            <a:r>
              <a:rPr lang="fr-FR" sz="1200" dirty="0" err="1">
                <a:latin typeface="+mn-lt"/>
                <a:cs typeface="Calibri" charset="0"/>
              </a:rPr>
              <a:t>define</a:t>
            </a:r>
            <a:r>
              <a:rPr lang="fr-FR" sz="1200" dirty="0">
                <a:latin typeface="+mn-lt"/>
                <a:cs typeface="Calibri" charset="0"/>
              </a:rPr>
              <a:t> f (x) {</a:t>
            </a:r>
          </a:p>
          <a:p>
            <a:r>
              <a:rPr lang="fr-FR" sz="1200" dirty="0">
                <a:latin typeface="+mn-lt"/>
                <a:cs typeface="Calibri" charset="0"/>
              </a:rPr>
              <a:t>	if ( x &lt;= 1 ) return ( 1 );</a:t>
            </a:r>
          </a:p>
          <a:p>
            <a:r>
              <a:rPr lang="fr-FR" sz="1200" dirty="0">
                <a:latin typeface="+mn-lt"/>
                <a:cs typeface="Calibri" charset="0"/>
              </a:rPr>
              <a:t>	return ( f ( x – 1 ) * x );</a:t>
            </a:r>
          </a:p>
          <a:p>
            <a:r>
              <a:rPr lang="fr-FR" sz="1200" dirty="0">
                <a:latin typeface="+mn-lt"/>
                <a:cs typeface="Calibri" charset="0"/>
              </a:rPr>
              <a:t>	}</a:t>
            </a:r>
          </a:p>
          <a:p>
            <a:r>
              <a:rPr lang="fr-FR" sz="1200" dirty="0" err="1">
                <a:latin typeface="+mn-lt"/>
                <a:cs typeface="Calibri" charset="0"/>
              </a:rPr>
              <a:t>printf</a:t>
            </a:r>
            <a:r>
              <a:rPr lang="fr-FR" sz="1200" dirty="0">
                <a:latin typeface="+mn-lt"/>
                <a:cs typeface="Calibri" charset="0"/>
              </a:rPr>
              <a:t> " f(x) définie: f ( 4 ) = 4!  \n\n ";</a:t>
            </a:r>
          </a:p>
          <a:p>
            <a:endParaRPr lang="fr-FR" sz="1200" dirty="0">
              <a:latin typeface="+mn-lt"/>
              <a:cs typeface="Calibri" charset="0"/>
            </a:endParaRPr>
          </a:p>
        </p:txBody>
      </p:sp>
    </p:spTree>
    <p:extLst>
      <p:ext uri="{BB962C8B-B14F-4D97-AF65-F5344CB8AC3E}">
        <p14:creationId xmlns:p14="http://schemas.microsoft.com/office/powerpoint/2010/main" val="74945867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spAutoFit/>
          </a:bodyPr>
          <a:lstStyle/>
          <a:p>
            <a:r>
              <a:rPr lang="fr-FR" sz="4000" dirty="0" smtClean="0"/>
              <a:t>L’état de </a:t>
            </a:r>
            <a:r>
              <a:rPr lang="fr-FR" sz="3600" dirty="0" smtClean="0"/>
              <a:t>processus</a:t>
            </a:r>
            <a:r>
              <a:rPr lang="fr-FR" sz="4000" dirty="0" smtClean="0"/>
              <a:t> « </a:t>
            </a:r>
            <a:r>
              <a:rPr lang="fr-FR" sz="4000" i="1" dirty="0" err="1" smtClean="0"/>
              <a:t>ps</a:t>
            </a:r>
            <a:r>
              <a:rPr lang="fr-FR" sz="4000" i="1" dirty="0" smtClean="0"/>
              <a:t>, </a:t>
            </a:r>
            <a:r>
              <a:rPr lang="fr-FR" sz="4000" i="1" dirty="0" err="1" smtClean="0"/>
              <a:t>pstree</a:t>
            </a:r>
            <a:r>
              <a:rPr lang="fr-FR" sz="4000" i="1" dirty="0" smtClean="0"/>
              <a:t>, </a:t>
            </a:r>
            <a:r>
              <a:rPr lang="fr-FR" sz="4000" i="1" dirty="0" err="1" smtClean="0"/>
              <a:t>pgrep</a:t>
            </a:r>
            <a:r>
              <a:rPr lang="fr-FR" sz="4000" i="1" dirty="0" smtClean="0"/>
              <a:t>, top</a:t>
            </a:r>
            <a:r>
              <a:rPr lang="fr-FR" sz="4000" dirty="0" smtClean="0"/>
              <a:t> »</a:t>
            </a:r>
            <a:endParaRPr lang="fr-FR" sz="4000" dirty="0"/>
          </a:p>
        </p:txBody>
      </p:sp>
      <p:sp>
        <p:nvSpPr>
          <p:cNvPr id="3" name="Content Placeholder 2"/>
          <p:cNvSpPr>
            <a:spLocks noGrp="1"/>
          </p:cNvSpPr>
          <p:nvPr>
            <p:ph idx="1"/>
          </p:nvPr>
        </p:nvSpPr>
        <p:spPr>
          <a:xfrm>
            <a:off x="71273" y="867146"/>
            <a:ext cx="3440023" cy="3145476"/>
          </a:xfrm>
        </p:spPr>
        <p:txBody>
          <a:bodyPr wrap="square" lIns="0" tIns="0" rIns="0" bIns="0">
            <a:spAutoFit/>
          </a:bodyPr>
          <a:lstStyle/>
          <a:p>
            <a:pPr marL="0" indent="0">
              <a:buNone/>
            </a:pPr>
            <a:r>
              <a:rPr lang="fr-FR" sz="1200" b="1" dirty="0" smtClean="0"/>
              <a:t>Etats principaux</a:t>
            </a:r>
          </a:p>
          <a:p>
            <a:pPr marL="0" indent="0">
              <a:buNone/>
            </a:pPr>
            <a:r>
              <a:rPr lang="fr-FR" sz="1000" dirty="0" smtClean="0"/>
              <a:t>D	NON interruptible (En général les E/S)</a:t>
            </a:r>
          </a:p>
          <a:p>
            <a:pPr marL="0" indent="0">
              <a:buNone/>
            </a:pPr>
            <a:r>
              <a:rPr lang="fr-FR" sz="1000" dirty="0" smtClean="0"/>
              <a:t>R	En exécution </a:t>
            </a:r>
            <a:r>
              <a:rPr lang="fr-FR" sz="1000" dirty="0" err="1" smtClean="0"/>
              <a:t>opu</a:t>
            </a:r>
            <a:r>
              <a:rPr lang="fr-FR" sz="1000" dirty="0" smtClean="0"/>
              <a:t> Prêt à être exécuté</a:t>
            </a:r>
          </a:p>
          <a:p>
            <a:pPr marL="0" indent="0">
              <a:buNone/>
            </a:pPr>
            <a:r>
              <a:rPr lang="fr-FR" sz="1000" dirty="0" smtClean="0"/>
              <a:t>S	Interruptible (En attente de LEF ou CEF)</a:t>
            </a:r>
          </a:p>
          <a:p>
            <a:pPr marL="0" indent="0">
              <a:buNone/>
            </a:pPr>
            <a:r>
              <a:rPr lang="fr-FR" sz="1000" dirty="0" smtClean="0"/>
              <a:t>T	Arrêté soit à cause d’un signal, soit à cause de problème</a:t>
            </a:r>
          </a:p>
          <a:p>
            <a:pPr marL="0" indent="0">
              <a:buNone/>
            </a:pPr>
            <a:r>
              <a:rPr lang="fr-FR" sz="1000" dirty="0" smtClean="0"/>
              <a:t>W	Paging/</a:t>
            </a:r>
            <a:r>
              <a:rPr lang="fr-FR" sz="1000" dirty="0" err="1" smtClean="0"/>
              <a:t>Swapping</a:t>
            </a:r>
            <a:endParaRPr lang="fr-FR" sz="1000" dirty="0" smtClean="0"/>
          </a:p>
          <a:p>
            <a:pPr marL="0" indent="0">
              <a:buNone/>
            </a:pPr>
            <a:r>
              <a:rPr lang="fr-FR" sz="1000" dirty="0" smtClean="0"/>
              <a:t>X	</a:t>
            </a:r>
            <a:r>
              <a:rPr lang="fr-FR" sz="1000" dirty="0" err="1" smtClean="0"/>
              <a:t>eXit</a:t>
            </a:r>
            <a:r>
              <a:rPr lang="fr-FR" sz="1000" dirty="0" smtClean="0"/>
              <a:t> (en train de finir sa vie)</a:t>
            </a:r>
          </a:p>
          <a:p>
            <a:pPr marL="0" indent="0">
              <a:buNone/>
            </a:pPr>
            <a:r>
              <a:rPr lang="fr-FR" sz="1000" dirty="0" smtClean="0"/>
              <a:t>Z	Zombie « </a:t>
            </a:r>
            <a:r>
              <a:rPr lang="fr-FR" sz="1000" dirty="0" err="1" smtClean="0"/>
              <a:t>defunct</a:t>
            </a:r>
            <a:r>
              <a:rPr lang="fr-FR" sz="1000" dirty="0" smtClean="0"/>
              <a:t> »</a:t>
            </a:r>
          </a:p>
          <a:p>
            <a:pPr marL="0" indent="0">
              <a:buNone/>
            </a:pPr>
            <a:endParaRPr lang="fr-FR" sz="1000" dirty="0" smtClean="0"/>
          </a:p>
          <a:p>
            <a:pPr marL="0" indent="0">
              <a:buNone/>
            </a:pPr>
            <a:r>
              <a:rPr lang="fr-FR" sz="1200" b="1" dirty="0" smtClean="0"/>
              <a:t>Etats complémentaires</a:t>
            </a:r>
          </a:p>
          <a:p>
            <a:pPr marL="0" indent="0">
              <a:buNone/>
            </a:pPr>
            <a:r>
              <a:rPr lang="fr-FR" sz="1000" dirty="0" smtClean="0"/>
              <a:t>&lt;	Priorité haute (pas de ‘</a:t>
            </a:r>
            <a:r>
              <a:rPr lang="fr-FR" sz="1000" dirty="0" err="1" smtClean="0"/>
              <a:t>nice</a:t>
            </a:r>
            <a:r>
              <a:rPr lang="fr-FR" sz="1000" dirty="0" smtClean="0"/>
              <a:t>’ possible)</a:t>
            </a:r>
          </a:p>
          <a:p>
            <a:pPr marL="0" indent="0">
              <a:buNone/>
            </a:pPr>
            <a:r>
              <a:rPr lang="fr-FR" sz="1000" dirty="0" smtClean="0"/>
              <a:t>N	Priorité basse (‘</a:t>
            </a:r>
            <a:r>
              <a:rPr lang="fr-FR" sz="1000" dirty="0" err="1" smtClean="0"/>
              <a:t>nice</a:t>
            </a:r>
            <a:r>
              <a:rPr lang="fr-FR" sz="1000" dirty="0" smtClean="0"/>
              <a:t>’ possible)</a:t>
            </a:r>
          </a:p>
          <a:p>
            <a:pPr marL="0" indent="0">
              <a:buNone/>
            </a:pPr>
            <a:r>
              <a:rPr lang="fr-FR" sz="1000" dirty="0" err="1" smtClean="0"/>
              <a:t>L	Information</a:t>
            </a:r>
            <a:r>
              <a:rPr lang="fr-FR" sz="1000" dirty="0" smtClean="0"/>
              <a:t> verrouillée en mémoire (E/S spécifiques et Temps Réel)</a:t>
            </a:r>
          </a:p>
          <a:p>
            <a:pPr marL="0" indent="0">
              <a:buNone/>
            </a:pPr>
            <a:r>
              <a:rPr lang="fr-FR" sz="1000" dirty="0" smtClean="0"/>
              <a:t>s	Le processus est le ‘leader’ de la session</a:t>
            </a:r>
          </a:p>
          <a:p>
            <a:pPr marL="0" indent="0">
              <a:buNone/>
            </a:pPr>
            <a:r>
              <a:rPr lang="fr-FR" sz="1000" dirty="0" smtClean="0"/>
              <a:t>l	Processus </a:t>
            </a:r>
            <a:r>
              <a:rPr lang="fr-FR" sz="1000" dirty="0" err="1" smtClean="0"/>
              <a:t>multi-thread</a:t>
            </a:r>
            <a:endParaRPr lang="fr-FR" sz="1000" dirty="0" smtClean="0"/>
          </a:p>
          <a:p>
            <a:pPr marL="0" indent="0">
              <a:buNone/>
            </a:pPr>
            <a:r>
              <a:rPr lang="fr-FR" sz="1000" dirty="0" smtClean="0"/>
              <a:t>+	Processus appartenant au groupe ‘</a:t>
            </a:r>
            <a:r>
              <a:rPr lang="fr-FR" sz="1000" dirty="0" err="1" smtClean="0"/>
              <a:t>foreground</a:t>
            </a:r>
            <a:r>
              <a:rPr lang="fr-FR" sz="1000" dirty="0" smtClean="0"/>
              <a:t>’</a:t>
            </a:r>
            <a:endParaRPr lang="fr-FR" sz="1000" dirty="0"/>
          </a:p>
        </p:txBody>
      </p:sp>
      <p:sp>
        <p:nvSpPr>
          <p:cNvPr id="4" name="Content Placeholder 2"/>
          <p:cNvSpPr txBox="1">
            <a:spLocks/>
          </p:cNvSpPr>
          <p:nvPr/>
        </p:nvSpPr>
        <p:spPr>
          <a:xfrm>
            <a:off x="3602182" y="867146"/>
            <a:ext cx="5457151" cy="3508653"/>
          </a:xfrm>
          <a:prstGeom prst="rect">
            <a:avLst/>
          </a:prstGeom>
        </p:spPr>
        <p:txBody>
          <a:bodyPr vert="horz" wrap="square" lIns="0" tIns="0" rIns="0" bIns="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200" dirty="0" err="1" smtClean="0"/>
              <a:t>ps</a:t>
            </a:r>
            <a:r>
              <a:rPr lang="fr-FR" sz="1200" dirty="0" smtClean="0"/>
              <a:t> –aux // voir tous les processus du système</a:t>
            </a:r>
          </a:p>
          <a:p>
            <a:pPr marL="0" indent="0">
              <a:buNone/>
            </a:pPr>
            <a:r>
              <a:rPr lang="fr-FR" sz="1200" dirty="0" err="1" smtClean="0"/>
              <a:t>ps</a:t>
            </a:r>
            <a:r>
              <a:rPr lang="fr-FR" sz="1200" dirty="0" smtClean="0"/>
              <a:t> –</a:t>
            </a:r>
            <a:r>
              <a:rPr lang="fr-FR" sz="1200" dirty="0" err="1" smtClean="0"/>
              <a:t>ely</a:t>
            </a:r>
            <a:r>
              <a:rPr lang="fr-FR" sz="1200" dirty="0" smtClean="0"/>
              <a:t> // même que –aux</a:t>
            </a:r>
          </a:p>
          <a:p>
            <a:pPr marL="0" indent="0">
              <a:buNone/>
            </a:pPr>
            <a:r>
              <a:rPr lang="fr-FR" sz="1200" dirty="0" err="1" smtClean="0"/>
              <a:t>ps</a:t>
            </a:r>
            <a:r>
              <a:rPr lang="fr-FR" sz="1200" dirty="0" smtClean="0"/>
              <a:t> –</a:t>
            </a:r>
            <a:r>
              <a:rPr lang="fr-FR" sz="1200" dirty="0" err="1" smtClean="0"/>
              <a:t>eLf</a:t>
            </a:r>
            <a:r>
              <a:rPr lang="fr-FR" sz="1200" dirty="0" smtClean="0"/>
              <a:t> // voir tous les processus ainsi que le ‘threads’</a:t>
            </a:r>
          </a:p>
          <a:p>
            <a:pPr marL="0" indent="0">
              <a:buNone/>
            </a:pPr>
            <a:r>
              <a:rPr lang="fr-FR" sz="1200" dirty="0" err="1"/>
              <a:t>p</a:t>
            </a:r>
            <a:r>
              <a:rPr lang="fr-FR" sz="1200" dirty="0" err="1" smtClean="0"/>
              <a:t>s</a:t>
            </a:r>
            <a:r>
              <a:rPr lang="fr-FR" sz="1200" dirty="0" smtClean="0"/>
              <a:t> –</a:t>
            </a:r>
            <a:r>
              <a:rPr lang="fr-FR" sz="1200" dirty="0" err="1" smtClean="0"/>
              <a:t>elc</a:t>
            </a:r>
            <a:r>
              <a:rPr lang="fr-FR" sz="1200" dirty="0" smtClean="0"/>
              <a:t> // voir tous les processus ainsi que la classe d’ordonnancement associée</a:t>
            </a:r>
          </a:p>
          <a:p>
            <a:pPr marL="0" indent="0">
              <a:buNone/>
            </a:pPr>
            <a:endParaRPr lang="fr-FR" sz="1200" dirty="0"/>
          </a:p>
          <a:p>
            <a:pPr marL="0" indent="0">
              <a:buNone/>
            </a:pPr>
            <a:r>
              <a:rPr lang="fr-FR" sz="1200" dirty="0" err="1" smtClean="0"/>
              <a:t>pstree</a:t>
            </a:r>
            <a:r>
              <a:rPr lang="fr-FR" sz="1200" dirty="0" smtClean="0"/>
              <a:t> –a // voir l’arborescence de l’ensemble des processus du système</a:t>
            </a:r>
          </a:p>
          <a:p>
            <a:pPr marL="0" indent="0">
              <a:buNone/>
            </a:pPr>
            <a:endParaRPr lang="fr-FR" sz="1200" dirty="0" smtClean="0"/>
          </a:p>
          <a:p>
            <a:pPr marL="0" indent="0">
              <a:buNone/>
            </a:pPr>
            <a:r>
              <a:rPr lang="fr-FR" sz="1200" dirty="0" err="1" smtClean="0"/>
              <a:t>pgrep</a:t>
            </a:r>
            <a:r>
              <a:rPr lang="fr-FR" sz="1200" dirty="0"/>
              <a:t> </a:t>
            </a:r>
            <a:r>
              <a:rPr lang="fr-FR" sz="1200" dirty="0" smtClean="0"/>
              <a:t>// Processus ‘</a:t>
            </a:r>
            <a:r>
              <a:rPr lang="fr-FR" sz="1200" dirty="0" err="1" smtClean="0"/>
              <a:t>grep</a:t>
            </a:r>
            <a:r>
              <a:rPr lang="fr-FR" sz="1200" dirty="0" smtClean="0"/>
              <a:t>’</a:t>
            </a:r>
          </a:p>
          <a:p>
            <a:pPr marL="0" indent="0">
              <a:buNone/>
            </a:pPr>
            <a:endParaRPr lang="fr-FR" sz="1200" dirty="0"/>
          </a:p>
          <a:p>
            <a:pPr marL="0" indent="0">
              <a:buNone/>
            </a:pPr>
            <a:r>
              <a:rPr lang="fr-FR" sz="1200" dirty="0" smtClean="0"/>
              <a:t>top // Affichage de l’activité système </a:t>
            </a:r>
            <a:endParaRPr lang="fr-FR" sz="1200" dirty="0"/>
          </a:p>
          <a:p>
            <a:pPr marL="0" indent="0">
              <a:buNone/>
            </a:pPr>
            <a:endParaRPr lang="fr-FR" sz="1200" dirty="0" smtClean="0"/>
          </a:p>
          <a:p>
            <a:pPr marL="0" indent="0">
              <a:buNone/>
            </a:pPr>
            <a:r>
              <a:rPr lang="fr-FR" sz="1200" dirty="0" err="1" smtClean="0"/>
              <a:t>vmstat</a:t>
            </a:r>
            <a:r>
              <a:rPr lang="fr-FR" sz="1200" dirty="0" smtClean="0"/>
              <a:t> // Affichage concernant les statistiques de la mémoire virtuelle</a:t>
            </a:r>
          </a:p>
          <a:p>
            <a:pPr marL="0" indent="0">
              <a:buNone/>
            </a:pPr>
            <a:endParaRPr lang="fr-FR" sz="1200" dirty="0" smtClean="0"/>
          </a:p>
          <a:p>
            <a:pPr marL="0" indent="0">
              <a:buNone/>
            </a:pPr>
            <a:r>
              <a:rPr lang="fr-FR" sz="1200" dirty="0" err="1" smtClean="0"/>
              <a:t>iostat</a:t>
            </a:r>
            <a:r>
              <a:rPr lang="fr-FR" sz="1200" dirty="0" smtClean="0"/>
              <a:t> // Affichage des statistiques sur l’usage de l’U.C. et des E/S (Disques / Partitions)</a:t>
            </a:r>
          </a:p>
          <a:p>
            <a:pPr marL="0" indent="0">
              <a:buNone/>
            </a:pPr>
            <a:endParaRPr lang="fr-FR" sz="1200" dirty="0"/>
          </a:p>
          <a:p>
            <a:pPr marL="0" indent="0">
              <a:buNone/>
            </a:pPr>
            <a:r>
              <a:rPr lang="fr-FR" sz="1200" dirty="0" err="1" smtClean="0"/>
              <a:t>ipcs</a:t>
            </a:r>
            <a:r>
              <a:rPr lang="fr-FR" sz="1200" dirty="0" smtClean="0"/>
              <a:t> // Affichage de l’activité </a:t>
            </a:r>
            <a:r>
              <a:rPr lang="fr-FR" sz="1200" b="1" dirty="0" err="1" smtClean="0"/>
              <a:t>I</a:t>
            </a:r>
            <a:r>
              <a:rPr lang="fr-FR" sz="1200" dirty="0" err="1" smtClean="0"/>
              <a:t>nter-</a:t>
            </a:r>
            <a:r>
              <a:rPr lang="fr-FR" sz="1200" b="1" dirty="0" err="1" smtClean="0"/>
              <a:t>P</a:t>
            </a:r>
            <a:r>
              <a:rPr lang="fr-FR" sz="1200" dirty="0" err="1" smtClean="0"/>
              <a:t>rocessus</a:t>
            </a:r>
            <a:r>
              <a:rPr lang="fr-FR" sz="1200" dirty="0" smtClean="0"/>
              <a:t> </a:t>
            </a:r>
            <a:r>
              <a:rPr lang="fr-FR" sz="1200" b="1" dirty="0" smtClean="0"/>
              <a:t>C</a:t>
            </a:r>
            <a:r>
              <a:rPr lang="fr-FR" sz="1200" dirty="0" smtClean="0"/>
              <a:t>ommunication (IPC)</a:t>
            </a:r>
          </a:p>
        </p:txBody>
      </p:sp>
      <p:sp>
        <p:nvSpPr>
          <p:cNvPr id="5" name="TextBox 4"/>
          <p:cNvSpPr txBox="1"/>
          <p:nvPr/>
        </p:nvSpPr>
        <p:spPr>
          <a:xfrm>
            <a:off x="71273" y="4841395"/>
            <a:ext cx="8351213" cy="1477328"/>
          </a:xfrm>
          <a:prstGeom prst="rect">
            <a:avLst/>
          </a:prstGeom>
          <a:noFill/>
        </p:spPr>
        <p:txBody>
          <a:bodyPr wrap="square" lIns="0" tIns="0" rIns="0" bIns="0" rtlCol="0">
            <a:spAutoFit/>
          </a:bodyPr>
          <a:lstStyle/>
          <a:p>
            <a:r>
              <a:rPr lang="en-US" sz="1200" dirty="0" err="1"/>
              <a:t>ps</a:t>
            </a:r>
            <a:r>
              <a:rPr lang="en-US" sz="1200" dirty="0"/>
              <a:t> aux | </a:t>
            </a:r>
            <a:r>
              <a:rPr lang="en-US" sz="1200" dirty="0" err="1"/>
              <a:t>awk</a:t>
            </a:r>
            <a:r>
              <a:rPr lang="en-US" sz="1200" dirty="0"/>
              <a:t> '{if(</a:t>
            </a:r>
            <a:r>
              <a:rPr lang="en-US" sz="1200" dirty="0" err="1"/>
              <a:t>substr</a:t>
            </a:r>
            <a:r>
              <a:rPr lang="en-US" sz="1200" dirty="0"/>
              <a:t>($8,1,2) =="I") print $0;}'</a:t>
            </a:r>
          </a:p>
          <a:p>
            <a:r>
              <a:rPr lang="en-US" sz="1200" dirty="0" err="1"/>
              <a:t>ps</a:t>
            </a:r>
            <a:r>
              <a:rPr lang="en-US" sz="1200" dirty="0"/>
              <a:t> a | </a:t>
            </a:r>
            <a:r>
              <a:rPr lang="en-US" sz="1200" dirty="0" err="1"/>
              <a:t>awk</a:t>
            </a:r>
            <a:r>
              <a:rPr lang="en-US" sz="1200" dirty="0"/>
              <a:t> '{print $1}'</a:t>
            </a:r>
          </a:p>
          <a:p>
            <a:r>
              <a:rPr lang="en-US" sz="1200" dirty="0" err="1"/>
              <a:t>ps</a:t>
            </a:r>
            <a:r>
              <a:rPr lang="en-US" sz="1200" dirty="0"/>
              <a:t> h -</a:t>
            </a:r>
            <a:r>
              <a:rPr lang="en-US" sz="1200" dirty="0" err="1"/>
              <a:t>eo</a:t>
            </a:r>
            <a:r>
              <a:rPr lang="en-US" sz="1200" dirty="0"/>
              <a:t> </a:t>
            </a:r>
            <a:r>
              <a:rPr lang="en-US" sz="1200" dirty="0" err="1"/>
              <a:t>s,pid,comm</a:t>
            </a:r>
            <a:r>
              <a:rPr lang="en-US" sz="1200" dirty="0"/>
              <a:t> | </a:t>
            </a:r>
            <a:r>
              <a:rPr lang="en-US" sz="1200" dirty="0" err="1"/>
              <a:t>awk</a:t>
            </a:r>
            <a:r>
              <a:rPr lang="en-US" sz="1200" dirty="0"/>
              <a:t> '{ if ($1 == "S" || $1 == "D") { print $2,$3 } }'</a:t>
            </a:r>
          </a:p>
          <a:p>
            <a:r>
              <a:rPr lang="en-US" sz="1200" dirty="0" err="1"/>
              <a:t>ps</a:t>
            </a:r>
            <a:r>
              <a:rPr lang="en-US" sz="1200" dirty="0"/>
              <a:t> h -</a:t>
            </a:r>
            <a:r>
              <a:rPr lang="en-US" sz="1200" dirty="0" err="1"/>
              <a:t>eo</a:t>
            </a:r>
            <a:r>
              <a:rPr lang="en-US" sz="1200" dirty="0"/>
              <a:t> </a:t>
            </a:r>
            <a:r>
              <a:rPr lang="en-US" sz="1200" dirty="0" err="1"/>
              <a:t>s,pid</a:t>
            </a:r>
            <a:r>
              <a:rPr lang="en-US" sz="1200" dirty="0"/>
              <a:t> | </a:t>
            </a:r>
            <a:r>
              <a:rPr lang="en-US" sz="1200" dirty="0" err="1"/>
              <a:t>egrep</a:t>
            </a:r>
            <a:r>
              <a:rPr lang="en-US" sz="1200" dirty="0"/>
              <a:t> "S|R"</a:t>
            </a:r>
          </a:p>
          <a:p>
            <a:r>
              <a:rPr lang="en-US" sz="1200" dirty="0" err="1"/>
              <a:t>ps</a:t>
            </a:r>
            <a:r>
              <a:rPr lang="en-US" sz="1200" dirty="0"/>
              <a:t> -aux | </a:t>
            </a:r>
            <a:r>
              <a:rPr lang="en-US" sz="1200" dirty="0" err="1"/>
              <a:t>awk</a:t>
            </a:r>
            <a:r>
              <a:rPr lang="en-US" sz="1200" dirty="0"/>
              <a:t> '{if ($8=="R" || $8=="Z" || $8 == "S") print $0, "=&gt;", $8}'</a:t>
            </a:r>
          </a:p>
          <a:p>
            <a:r>
              <a:rPr lang="en-US" sz="1200" dirty="0" err="1"/>
              <a:t>ps</a:t>
            </a:r>
            <a:r>
              <a:rPr lang="en-US" sz="1200" dirty="0"/>
              <a:t> -aux | </a:t>
            </a:r>
            <a:r>
              <a:rPr lang="en-US" sz="1200" dirty="0" err="1"/>
              <a:t>awk</a:t>
            </a:r>
            <a:r>
              <a:rPr lang="en-US" sz="1200" dirty="0"/>
              <a:t> '$8~/^</a:t>
            </a:r>
            <a:r>
              <a:rPr lang="en-US" sz="1200" dirty="0" err="1"/>
              <a:t>Sl</a:t>
            </a:r>
            <a:r>
              <a:rPr lang="en-US" sz="1200" dirty="0"/>
              <a:t>/{print}'</a:t>
            </a:r>
          </a:p>
          <a:p>
            <a:r>
              <a:rPr lang="en-US" sz="1200" dirty="0" err="1"/>
              <a:t>ps</a:t>
            </a:r>
            <a:r>
              <a:rPr lang="en-US" sz="1200" dirty="0"/>
              <a:t> -aux | </a:t>
            </a:r>
            <a:r>
              <a:rPr lang="en-US" sz="1200" dirty="0" err="1"/>
              <a:t>awk</a:t>
            </a:r>
            <a:r>
              <a:rPr lang="en-US" sz="1200" dirty="0"/>
              <a:t> '{if ($8 == "</a:t>
            </a:r>
            <a:r>
              <a:rPr lang="en-US" sz="1200" dirty="0" err="1"/>
              <a:t>Ss</a:t>
            </a:r>
            <a:r>
              <a:rPr lang="en-US" sz="1200" dirty="0"/>
              <a:t>" ) print $8 "\t" $11 }'</a:t>
            </a:r>
          </a:p>
          <a:p>
            <a:r>
              <a:rPr lang="en-US" sz="1200" dirty="0" err="1"/>
              <a:t>ps</a:t>
            </a:r>
            <a:r>
              <a:rPr lang="en-US" sz="1200" dirty="0"/>
              <a:t> -aux | </a:t>
            </a:r>
            <a:r>
              <a:rPr lang="en-US" sz="1200" dirty="0" err="1"/>
              <a:t>awk</a:t>
            </a:r>
            <a:r>
              <a:rPr lang="en-US" sz="1200" dirty="0"/>
              <a:t> '$8=="</a:t>
            </a:r>
            <a:r>
              <a:rPr lang="en-US" sz="1200" dirty="0" smtClean="0"/>
              <a:t>S”’</a:t>
            </a:r>
            <a:endParaRPr lang="en-US" sz="1200" dirty="0"/>
          </a:p>
        </p:txBody>
      </p:sp>
    </p:spTree>
    <p:extLst>
      <p:ext uri="{BB962C8B-B14F-4D97-AF65-F5344CB8AC3E}">
        <p14:creationId xmlns:p14="http://schemas.microsoft.com/office/powerpoint/2010/main" val="125488541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spAutoFit/>
          </a:bodyPr>
          <a:lstStyle/>
          <a:p>
            <a:r>
              <a:rPr lang="fr-FR" sz="4000" dirty="0" smtClean="0"/>
              <a:t>« </a:t>
            </a:r>
            <a:r>
              <a:rPr lang="fr-FR" sz="4000" i="1" dirty="0" err="1" smtClean="0"/>
              <a:t>symlink</a:t>
            </a:r>
            <a:r>
              <a:rPr lang="fr-FR" sz="4000" i="1" dirty="0" smtClean="0"/>
              <a:t>()</a:t>
            </a:r>
            <a:r>
              <a:rPr lang="fr-FR" sz="4000" dirty="0" smtClean="0"/>
              <a:t> » création d’un lien symbolique</a:t>
            </a:r>
            <a:endParaRPr lang="fr-FR" sz="4000" i="1" dirty="0"/>
          </a:p>
        </p:txBody>
      </p:sp>
      <p:sp>
        <p:nvSpPr>
          <p:cNvPr id="4" name="TextBox 3"/>
          <p:cNvSpPr txBox="1">
            <a:spLocks noChangeArrowheads="1"/>
          </p:cNvSpPr>
          <p:nvPr/>
        </p:nvSpPr>
        <p:spPr bwMode="auto">
          <a:xfrm>
            <a:off x="180000" y="900000"/>
            <a:ext cx="8662840" cy="3323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fr-FR" sz="1200" dirty="0" smtClean="0">
                <a:latin typeface="+mn-lt"/>
              </a:rPr>
              <a:t>/*</a:t>
            </a:r>
          </a:p>
          <a:p>
            <a:pPr marL="360363"/>
            <a:r>
              <a:rPr lang="fr-FR" sz="1200" dirty="0" err="1" smtClean="0">
                <a:latin typeface="+mn-lt"/>
              </a:rPr>
              <a:t>int</a:t>
            </a:r>
            <a:r>
              <a:rPr lang="fr-FR" sz="1200" dirty="0" smtClean="0">
                <a:latin typeface="+mn-lt"/>
              </a:rPr>
              <a:t> </a:t>
            </a:r>
            <a:r>
              <a:rPr lang="fr-FR" sz="1200" dirty="0" err="1" smtClean="0">
                <a:latin typeface="+mn-lt"/>
              </a:rPr>
              <a:t>symlink</a:t>
            </a:r>
            <a:r>
              <a:rPr lang="fr-FR" sz="1200" dirty="0" smtClean="0">
                <a:latin typeface="+mn-lt"/>
              </a:rPr>
              <a:t>(char *nom1, char *nom2);</a:t>
            </a:r>
          </a:p>
          <a:p>
            <a:pPr marL="360363"/>
            <a:endParaRPr lang="fr-FR" sz="1200" dirty="0" smtClean="0">
              <a:latin typeface="+mn-lt"/>
            </a:endParaRPr>
          </a:p>
          <a:p>
            <a:pPr marL="360363"/>
            <a:r>
              <a:rPr lang="fr-FR" sz="1200" dirty="0" smtClean="0">
                <a:latin typeface="+mn-lt"/>
              </a:rPr>
              <a:t>Un lien symbolique nom2 est créé vers nom1 (nom2 est le nom du fichier créé, nom1 est la chaîne utilisée pour la création du lien symbolique). Les fichiers peuvent ne pas se trouver sur le même système de fichiers. La fonction retourne 0 en cas de succès, sinon -1.</a:t>
            </a:r>
          </a:p>
          <a:p>
            <a:pPr marL="360363"/>
            <a:endParaRPr lang="fr-FR" sz="1200" dirty="0" smtClean="0">
              <a:latin typeface="+mn-lt"/>
            </a:endParaRPr>
          </a:p>
          <a:p>
            <a:pPr marL="360363"/>
            <a:endParaRPr lang="fr-FR" sz="1200" dirty="0" smtClean="0">
              <a:latin typeface="+mn-lt"/>
            </a:endParaRPr>
          </a:p>
          <a:p>
            <a:pPr marL="360363"/>
            <a:r>
              <a:rPr lang="fr-FR" sz="1200" dirty="0" smtClean="0">
                <a:latin typeface="+mn-lt"/>
              </a:rPr>
              <a:t>Exemple d’utilisation de </a:t>
            </a:r>
            <a:r>
              <a:rPr lang="fr-FR" sz="1200" dirty="0" err="1" smtClean="0">
                <a:latin typeface="+mn-lt"/>
              </a:rPr>
              <a:t>symlink</a:t>
            </a:r>
            <a:r>
              <a:rPr lang="fr-FR" sz="1200" dirty="0" smtClean="0">
                <a:latin typeface="+mn-lt"/>
              </a:rPr>
              <a:t>(): établir un lien symbolique vers "/</a:t>
            </a:r>
            <a:r>
              <a:rPr lang="fr-FR" sz="1200" dirty="0" err="1" smtClean="0">
                <a:latin typeface="+mn-lt"/>
              </a:rPr>
              <a:t>usr</a:t>
            </a:r>
            <a:r>
              <a:rPr lang="fr-FR" sz="1200" dirty="0" smtClean="0">
                <a:latin typeface="+mn-lt"/>
              </a:rPr>
              <a:t>/</a:t>
            </a:r>
            <a:r>
              <a:rPr lang="fr-FR" sz="1200" dirty="0" err="1" smtClean="0">
                <a:latin typeface="+mn-lt"/>
              </a:rPr>
              <a:t>include</a:t>
            </a:r>
            <a:r>
              <a:rPr lang="fr-FR" sz="1200" dirty="0" smtClean="0">
                <a:latin typeface="+mn-lt"/>
              </a:rPr>
              <a:t>" appelé "</a:t>
            </a:r>
            <a:r>
              <a:rPr lang="fr-FR" sz="1200" dirty="0" err="1" smtClean="0">
                <a:latin typeface="+mn-lt"/>
              </a:rPr>
              <a:t>Include</a:t>
            </a:r>
            <a:r>
              <a:rPr lang="fr-FR" sz="1200" dirty="0" smtClean="0">
                <a:latin typeface="+mn-lt"/>
              </a:rPr>
              <a:t> ».</a:t>
            </a:r>
          </a:p>
          <a:p>
            <a:r>
              <a:rPr lang="fr-FR" sz="1200" dirty="0" smtClean="0">
                <a:latin typeface="+mn-lt"/>
              </a:rPr>
              <a:t>*/</a:t>
            </a:r>
          </a:p>
          <a:p>
            <a:endParaRPr lang="fr-FR" sz="1200" dirty="0" smtClean="0">
              <a:latin typeface="+mn-lt"/>
            </a:endParaRPr>
          </a:p>
          <a:p>
            <a:r>
              <a:rPr lang="fr-FR" sz="1200" dirty="0" smtClean="0">
                <a:latin typeface="+mn-lt"/>
              </a:rPr>
              <a:t>#</a:t>
            </a:r>
            <a:r>
              <a:rPr lang="fr-FR" sz="1200" dirty="0" err="1" smtClean="0">
                <a:latin typeface="+mn-lt"/>
              </a:rPr>
              <a:t>define</a:t>
            </a:r>
            <a:r>
              <a:rPr lang="fr-FR" sz="1200" dirty="0" smtClean="0">
                <a:latin typeface="+mn-lt"/>
              </a:rPr>
              <a:t> SYS_ERR -1</a:t>
            </a:r>
          </a:p>
          <a:p>
            <a:r>
              <a:rPr lang="fr-FR" sz="1200" dirty="0" smtClean="0">
                <a:latin typeface="+mn-lt"/>
              </a:rPr>
              <a:t>main() {</a:t>
            </a:r>
          </a:p>
          <a:p>
            <a:r>
              <a:rPr lang="fr-FR" sz="1200" dirty="0" smtClean="0">
                <a:latin typeface="+mn-lt"/>
              </a:rPr>
              <a:t>	if (</a:t>
            </a:r>
            <a:r>
              <a:rPr lang="fr-FR" sz="1200" dirty="0" err="1" smtClean="0">
                <a:latin typeface="+mn-lt"/>
              </a:rPr>
              <a:t>symlink</a:t>
            </a:r>
            <a:r>
              <a:rPr lang="fr-FR" sz="1200" dirty="0" smtClean="0">
                <a:latin typeface="+mn-lt"/>
              </a:rPr>
              <a:t>("/</a:t>
            </a:r>
            <a:r>
              <a:rPr lang="fr-FR" sz="1200" dirty="0" err="1" smtClean="0">
                <a:latin typeface="+mn-lt"/>
              </a:rPr>
              <a:t>usr</a:t>
            </a:r>
            <a:r>
              <a:rPr lang="fr-FR" sz="1200" dirty="0" smtClean="0">
                <a:latin typeface="+mn-lt"/>
              </a:rPr>
              <a:t>/</a:t>
            </a:r>
            <a:r>
              <a:rPr lang="fr-FR" sz="1200" dirty="0" err="1" smtClean="0">
                <a:latin typeface="+mn-lt"/>
              </a:rPr>
              <a:t>include</a:t>
            </a:r>
            <a:r>
              <a:rPr lang="fr-FR" sz="1200" dirty="0" smtClean="0">
                <a:latin typeface="+mn-lt"/>
              </a:rPr>
              <a:t>", "</a:t>
            </a:r>
            <a:r>
              <a:rPr lang="fr-FR" sz="1200" dirty="0" err="1" smtClean="0">
                <a:latin typeface="+mn-lt"/>
              </a:rPr>
              <a:t>Include</a:t>
            </a:r>
            <a:r>
              <a:rPr lang="fr-FR" sz="1200" dirty="0" smtClean="0">
                <a:latin typeface="+mn-lt"/>
              </a:rPr>
              <a:t>") == SYS_ERR) {</a:t>
            </a:r>
          </a:p>
          <a:p>
            <a:r>
              <a:rPr lang="fr-FR" sz="1200" dirty="0" smtClean="0">
                <a:latin typeface="+mn-lt"/>
              </a:rPr>
              <a:t>		</a:t>
            </a:r>
            <a:r>
              <a:rPr lang="fr-FR" sz="1200" dirty="0" err="1" smtClean="0">
                <a:latin typeface="+mn-lt"/>
              </a:rPr>
              <a:t>perror</a:t>
            </a:r>
            <a:r>
              <a:rPr lang="fr-FR" sz="1200" dirty="0" smtClean="0">
                <a:latin typeface="+mn-lt"/>
              </a:rPr>
              <a:t>("</a:t>
            </a:r>
            <a:r>
              <a:rPr lang="fr-FR" sz="1200" dirty="0" err="1" smtClean="0">
                <a:latin typeface="+mn-lt"/>
              </a:rPr>
              <a:t>symlink</a:t>
            </a:r>
            <a:r>
              <a:rPr lang="fr-FR" sz="1200" dirty="0" smtClean="0">
                <a:latin typeface="+mn-lt"/>
              </a:rPr>
              <a:t>");</a:t>
            </a:r>
          </a:p>
          <a:p>
            <a:r>
              <a:rPr lang="fr-FR" sz="1200" dirty="0" smtClean="0">
                <a:latin typeface="+mn-lt"/>
              </a:rPr>
              <a:t>		exit(1);</a:t>
            </a:r>
          </a:p>
          <a:p>
            <a:r>
              <a:rPr lang="fr-FR" sz="1200" dirty="0" smtClean="0">
                <a:latin typeface="+mn-lt"/>
              </a:rPr>
              <a:t>	}</a:t>
            </a:r>
          </a:p>
          <a:p>
            <a:r>
              <a:rPr lang="fr-FR" sz="1200" dirty="0" smtClean="0">
                <a:latin typeface="+mn-lt"/>
              </a:rPr>
              <a:t>	return 0;</a:t>
            </a:r>
          </a:p>
          <a:p>
            <a:r>
              <a:rPr lang="fr-FR" sz="1200" dirty="0" smtClean="0">
                <a:latin typeface="+mn-lt"/>
              </a:rPr>
              <a:t>}</a:t>
            </a:r>
            <a:endParaRPr lang="fr-FR" sz="1200" dirty="0">
              <a:latin typeface="+mn-lt"/>
              <a:cs typeface="Calibri" charset="0"/>
            </a:endParaRPr>
          </a:p>
        </p:txBody>
      </p:sp>
    </p:spTree>
    <p:extLst>
      <p:ext uri="{BB962C8B-B14F-4D97-AF65-F5344CB8AC3E}">
        <p14:creationId xmlns:p14="http://schemas.microsoft.com/office/powerpoint/2010/main" val="259748509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spAutoFit/>
          </a:bodyPr>
          <a:lstStyle/>
          <a:p>
            <a:r>
              <a:rPr lang="fr-FR" sz="4000" dirty="0" smtClean="0"/>
              <a:t>« </a:t>
            </a:r>
            <a:r>
              <a:rPr lang="fr-FR" sz="4000" i="1" dirty="0" err="1" smtClean="0"/>
              <a:t>readlink</a:t>
            </a:r>
            <a:r>
              <a:rPr lang="fr-FR" sz="4000" i="1" dirty="0" smtClean="0"/>
              <a:t>()</a:t>
            </a:r>
            <a:r>
              <a:rPr lang="fr-FR" sz="4000" dirty="0" smtClean="0"/>
              <a:t> » lecture d’un lien symbolique</a:t>
            </a:r>
            <a:endParaRPr lang="fr-FR" sz="4000" i="1" dirty="0"/>
          </a:p>
        </p:txBody>
      </p:sp>
      <p:sp>
        <p:nvSpPr>
          <p:cNvPr id="4" name="TextBox 3"/>
          <p:cNvSpPr txBox="1">
            <a:spLocks noChangeArrowheads="1"/>
          </p:cNvSpPr>
          <p:nvPr/>
        </p:nvSpPr>
        <p:spPr bwMode="auto">
          <a:xfrm>
            <a:off x="180000" y="900000"/>
            <a:ext cx="8662840" cy="498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fr-FR" sz="1200" dirty="0" smtClean="0">
                <a:latin typeface="+mn-lt"/>
              </a:rPr>
              <a:t>/*</a:t>
            </a:r>
          </a:p>
          <a:p>
            <a:pPr marL="360363"/>
            <a:r>
              <a:rPr lang="fr-FR" sz="1200" dirty="0" err="1" smtClean="0">
                <a:latin typeface="+mn-lt"/>
              </a:rPr>
              <a:t>int</a:t>
            </a:r>
            <a:r>
              <a:rPr lang="fr-FR" sz="1200" dirty="0" smtClean="0">
                <a:latin typeface="+mn-lt"/>
              </a:rPr>
              <a:t> </a:t>
            </a:r>
            <a:r>
              <a:rPr lang="fr-FR" sz="1200" dirty="0" err="1" smtClean="0">
                <a:latin typeface="+mn-lt"/>
              </a:rPr>
              <a:t>readlink</a:t>
            </a:r>
            <a:r>
              <a:rPr lang="fr-FR" sz="1200" dirty="0" smtClean="0">
                <a:latin typeface="+mn-lt"/>
              </a:rPr>
              <a:t>(char *</a:t>
            </a:r>
            <a:r>
              <a:rPr lang="fr-FR" sz="1200" dirty="0" err="1" smtClean="0">
                <a:latin typeface="+mn-lt"/>
              </a:rPr>
              <a:t>path</a:t>
            </a:r>
            <a:r>
              <a:rPr lang="fr-FR" sz="1200" dirty="0" smtClean="0">
                <a:latin typeface="+mn-lt"/>
              </a:rPr>
              <a:t>, char *buffer, </a:t>
            </a:r>
            <a:r>
              <a:rPr lang="fr-FR" sz="1200" dirty="0" err="1" smtClean="0">
                <a:latin typeface="+mn-lt"/>
              </a:rPr>
              <a:t>int</a:t>
            </a:r>
            <a:r>
              <a:rPr lang="fr-FR" sz="1200" dirty="0" smtClean="0">
                <a:latin typeface="+mn-lt"/>
              </a:rPr>
              <a:t> </a:t>
            </a:r>
            <a:r>
              <a:rPr lang="fr-FR" sz="1200" dirty="0" err="1" smtClean="0">
                <a:latin typeface="+mn-lt"/>
              </a:rPr>
              <a:t>bufferSize</a:t>
            </a:r>
            <a:r>
              <a:rPr lang="fr-FR" sz="1200" dirty="0" smtClean="0">
                <a:latin typeface="+mn-lt"/>
              </a:rPr>
              <a:t>);</a:t>
            </a:r>
          </a:p>
          <a:p>
            <a:pPr marL="360363"/>
            <a:endParaRPr lang="fr-FR" sz="1200" dirty="0" smtClean="0">
              <a:latin typeface="+mn-lt"/>
            </a:endParaRPr>
          </a:p>
          <a:p>
            <a:pPr marL="360363"/>
            <a:r>
              <a:rPr lang="fr-FR" sz="1200" dirty="0" err="1" smtClean="0">
                <a:latin typeface="+mn-lt"/>
              </a:rPr>
              <a:t>readlink</a:t>
            </a:r>
            <a:r>
              <a:rPr lang="fr-FR" sz="1200" dirty="0" smtClean="0">
                <a:latin typeface="+mn-lt"/>
              </a:rPr>
              <a:t>() place le contenu du lien symbolique qui s'applique à ‘</a:t>
            </a:r>
            <a:r>
              <a:rPr lang="fr-FR" sz="1200" i="1" dirty="0" err="1" smtClean="0">
                <a:latin typeface="+mn-lt"/>
              </a:rPr>
              <a:t>path</a:t>
            </a:r>
            <a:r>
              <a:rPr lang="fr-FR" sz="1200" dirty="0" smtClean="0">
                <a:latin typeface="+mn-lt"/>
              </a:rPr>
              <a:t>’ dans le tampon ‘</a:t>
            </a:r>
            <a:r>
              <a:rPr lang="fr-FR" sz="1200" i="1" dirty="0" smtClean="0">
                <a:latin typeface="+mn-lt"/>
              </a:rPr>
              <a:t>buffer</a:t>
            </a:r>
            <a:r>
              <a:rPr lang="fr-FR" sz="1200" dirty="0" smtClean="0">
                <a:latin typeface="+mn-lt"/>
              </a:rPr>
              <a:t>’ qui a une taille de ‘</a:t>
            </a:r>
            <a:r>
              <a:rPr lang="fr-FR" sz="1200" i="1" dirty="0" err="1" smtClean="0">
                <a:latin typeface="+mn-lt"/>
              </a:rPr>
              <a:t>bufferSize</a:t>
            </a:r>
            <a:r>
              <a:rPr lang="fr-FR" sz="1200" dirty="0" smtClean="0">
                <a:latin typeface="+mn-lt"/>
              </a:rPr>
              <a:t>’. Les contenus des liens ne se terminent pas par le caractère nul. La valeurs de retour est le nombre de caractères placés dans le tampon ‘</a:t>
            </a:r>
            <a:r>
              <a:rPr lang="fr-FR" sz="1200" i="1" dirty="0" smtClean="0">
                <a:latin typeface="+mn-lt"/>
              </a:rPr>
              <a:t>buffer</a:t>
            </a:r>
            <a:r>
              <a:rPr lang="fr-FR" sz="1200" dirty="0" smtClean="0">
                <a:latin typeface="+mn-lt"/>
              </a:rPr>
              <a:t>’ en cas de succès. En cas d'échec, la valeur -1 est renvoyé et affecte ‘</a:t>
            </a:r>
            <a:r>
              <a:rPr lang="fr-FR" sz="1200" i="1" dirty="0" err="1" smtClean="0">
                <a:latin typeface="+mn-lt"/>
              </a:rPr>
              <a:t>errno</a:t>
            </a:r>
            <a:r>
              <a:rPr lang="fr-FR" sz="1200" dirty="0" smtClean="0">
                <a:latin typeface="+mn-lt"/>
              </a:rPr>
              <a:t>’ pour indiquer l'erreur.</a:t>
            </a:r>
          </a:p>
          <a:p>
            <a:pPr marL="360363"/>
            <a:endParaRPr lang="fr-FR" sz="1200" dirty="0" smtClean="0">
              <a:latin typeface="+mn-lt"/>
            </a:endParaRPr>
          </a:p>
          <a:p>
            <a:pPr marL="360363"/>
            <a:r>
              <a:rPr lang="fr-FR" sz="1200" dirty="0" err="1" smtClean="0">
                <a:latin typeface="+mn-lt"/>
              </a:rPr>
              <a:t>Example</a:t>
            </a:r>
            <a:r>
              <a:rPr lang="fr-FR" sz="1200" dirty="0" smtClean="0">
                <a:latin typeface="+mn-lt"/>
              </a:rPr>
              <a:t> d’utilisation de de </a:t>
            </a:r>
            <a:r>
              <a:rPr lang="fr-FR" sz="1200" dirty="0" err="1" smtClean="0">
                <a:latin typeface="+mn-lt"/>
              </a:rPr>
              <a:t>readlink</a:t>
            </a:r>
            <a:r>
              <a:rPr lang="fr-FR" sz="1200" dirty="0" smtClean="0">
                <a:latin typeface="+mn-lt"/>
              </a:rPr>
              <a:t>(): on affiche le lien qui s'applique au fichier "</a:t>
            </a:r>
            <a:r>
              <a:rPr lang="fr-FR" sz="1200" dirty="0" err="1" smtClean="0">
                <a:latin typeface="+mn-lt"/>
              </a:rPr>
              <a:t>Include</a:t>
            </a:r>
            <a:r>
              <a:rPr lang="fr-FR" sz="1200" dirty="0" smtClean="0">
                <a:latin typeface="+mn-lt"/>
              </a:rPr>
              <a:t> ».</a:t>
            </a:r>
          </a:p>
          <a:p>
            <a:r>
              <a:rPr lang="fr-FR" sz="1200" dirty="0" smtClean="0">
                <a:latin typeface="+mn-lt"/>
              </a:rPr>
              <a:t>*/</a:t>
            </a:r>
          </a:p>
          <a:p>
            <a:endParaRPr lang="fr-FR" sz="1200" dirty="0" smtClean="0">
              <a:latin typeface="+mn-lt"/>
            </a:endParaRPr>
          </a:p>
          <a:p>
            <a:r>
              <a:rPr lang="fr-FR" sz="1200" dirty="0" smtClean="0">
                <a:latin typeface="+mn-lt"/>
              </a:rPr>
              <a:t>#</a:t>
            </a:r>
            <a:r>
              <a:rPr lang="fr-FR" sz="1200" dirty="0" err="1" smtClean="0">
                <a:latin typeface="+mn-lt"/>
              </a:rPr>
              <a:t>include</a:t>
            </a:r>
            <a:r>
              <a:rPr lang="fr-FR" sz="1200" dirty="0" smtClean="0">
                <a:latin typeface="+mn-lt"/>
              </a:rPr>
              <a:t> &lt;</a:t>
            </a:r>
            <a:r>
              <a:rPr lang="fr-FR" sz="1200" dirty="0" err="1" smtClean="0">
                <a:latin typeface="+mn-lt"/>
              </a:rPr>
              <a:t>stdio.h</a:t>
            </a:r>
            <a:r>
              <a:rPr lang="fr-FR" sz="1200" dirty="0" smtClean="0">
                <a:latin typeface="+mn-lt"/>
              </a:rPr>
              <a:t>&gt;</a:t>
            </a:r>
          </a:p>
          <a:p>
            <a:endParaRPr lang="fr-FR" sz="1200" dirty="0" smtClean="0">
              <a:latin typeface="+mn-lt"/>
            </a:endParaRPr>
          </a:p>
          <a:p>
            <a:r>
              <a:rPr lang="fr-FR" sz="1200" dirty="0" smtClean="0">
                <a:latin typeface="+mn-lt"/>
              </a:rPr>
              <a:t>char *</a:t>
            </a:r>
            <a:r>
              <a:rPr lang="fr-FR" sz="1200" dirty="0" err="1" smtClean="0">
                <a:latin typeface="+mn-lt"/>
              </a:rPr>
              <a:t>path</a:t>
            </a:r>
            <a:r>
              <a:rPr lang="fr-FR" sz="1200" dirty="0" smtClean="0">
                <a:latin typeface="+mn-lt"/>
              </a:rPr>
              <a:t> = "</a:t>
            </a:r>
            <a:r>
              <a:rPr lang="fr-FR" sz="1200" dirty="0" err="1" smtClean="0">
                <a:latin typeface="+mn-lt"/>
              </a:rPr>
              <a:t>Include</a:t>
            </a:r>
            <a:r>
              <a:rPr lang="fr-FR" sz="1200" dirty="0" smtClean="0">
                <a:latin typeface="+mn-lt"/>
              </a:rPr>
              <a:t>";</a:t>
            </a:r>
          </a:p>
          <a:p>
            <a:endParaRPr lang="fr-FR" sz="1200" dirty="0" smtClean="0">
              <a:latin typeface="+mn-lt"/>
            </a:endParaRPr>
          </a:p>
          <a:p>
            <a:r>
              <a:rPr lang="fr-FR" sz="1200" dirty="0" smtClean="0">
                <a:latin typeface="+mn-lt"/>
              </a:rPr>
              <a:t>#</a:t>
            </a:r>
            <a:r>
              <a:rPr lang="fr-FR" sz="1200" dirty="0" err="1" smtClean="0">
                <a:latin typeface="+mn-lt"/>
              </a:rPr>
              <a:t>define</a:t>
            </a:r>
            <a:r>
              <a:rPr lang="fr-FR" sz="1200" dirty="0" smtClean="0">
                <a:latin typeface="+mn-lt"/>
              </a:rPr>
              <a:t> SYS_ERR -1</a:t>
            </a:r>
          </a:p>
          <a:p>
            <a:endParaRPr lang="fr-FR" sz="1200" dirty="0" smtClean="0">
              <a:latin typeface="+mn-lt"/>
            </a:endParaRPr>
          </a:p>
          <a:p>
            <a:r>
              <a:rPr lang="fr-FR" sz="1200" dirty="0" smtClean="0">
                <a:latin typeface="+mn-lt"/>
              </a:rPr>
              <a:t>Int main() {</a:t>
            </a:r>
          </a:p>
          <a:p>
            <a:r>
              <a:rPr lang="fr-FR" sz="1200" dirty="0" smtClean="0">
                <a:latin typeface="+mn-lt"/>
              </a:rPr>
              <a:t>	char buffer[BUFFERSIZE];</a:t>
            </a:r>
          </a:p>
          <a:p>
            <a:r>
              <a:rPr lang="fr-FR" sz="1200" dirty="0" smtClean="0">
                <a:latin typeface="+mn-lt"/>
              </a:rPr>
              <a:t>	</a:t>
            </a:r>
            <a:r>
              <a:rPr lang="fr-FR" sz="1200" dirty="0" err="1" smtClean="0">
                <a:latin typeface="+mn-lt"/>
              </a:rPr>
              <a:t>int</a:t>
            </a:r>
            <a:r>
              <a:rPr lang="fr-FR" sz="1200" dirty="0" smtClean="0">
                <a:latin typeface="+mn-lt"/>
              </a:rPr>
              <a:t> cc;</a:t>
            </a:r>
          </a:p>
          <a:p>
            <a:r>
              <a:rPr lang="fr-FR" sz="1200" dirty="0" smtClean="0">
                <a:latin typeface="+mn-lt"/>
              </a:rPr>
              <a:t>	if ((cc = </a:t>
            </a:r>
            <a:r>
              <a:rPr lang="fr-FR" sz="1200" dirty="0" err="1" smtClean="0">
                <a:latin typeface="+mn-lt"/>
              </a:rPr>
              <a:t>readlink</a:t>
            </a:r>
            <a:r>
              <a:rPr lang="fr-FR" sz="1200" dirty="0" smtClean="0">
                <a:latin typeface="+mn-lt"/>
              </a:rPr>
              <a:t>(</a:t>
            </a:r>
            <a:r>
              <a:rPr lang="fr-FR" sz="1200" dirty="0" err="1" smtClean="0">
                <a:latin typeface="+mn-lt"/>
              </a:rPr>
              <a:t>path</a:t>
            </a:r>
            <a:r>
              <a:rPr lang="fr-FR" sz="1200" dirty="0" smtClean="0">
                <a:latin typeface="+mn-lt"/>
              </a:rPr>
              <a:t>, buffer, BUFFERSIZE)) == SYS_ERR) {</a:t>
            </a:r>
          </a:p>
          <a:p>
            <a:r>
              <a:rPr lang="fr-FR" sz="1200" dirty="0" smtClean="0">
                <a:latin typeface="+mn-lt"/>
              </a:rPr>
              <a:t>		</a:t>
            </a:r>
            <a:r>
              <a:rPr lang="fr-FR" sz="1200" dirty="0" err="1" smtClean="0">
                <a:latin typeface="+mn-lt"/>
              </a:rPr>
              <a:t>perror</a:t>
            </a:r>
            <a:r>
              <a:rPr lang="fr-FR" sz="1200" dirty="0" smtClean="0">
                <a:latin typeface="+mn-lt"/>
              </a:rPr>
              <a:t>("</a:t>
            </a:r>
            <a:r>
              <a:rPr lang="fr-FR" sz="1200" dirty="0" err="1" smtClean="0">
                <a:latin typeface="+mn-lt"/>
              </a:rPr>
              <a:t>readlink</a:t>
            </a:r>
            <a:r>
              <a:rPr lang="fr-FR" sz="1200" dirty="0" smtClean="0">
                <a:latin typeface="+mn-lt"/>
              </a:rPr>
              <a:t>");</a:t>
            </a:r>
          </a:p>
          <a:p>
            <a:r>
              <a:rPr lang="fr-FR" sz="1200" dirty="0" smtClean="0">
                <a:latin typeface="+mn-lt"/>
              </a:rPr>
              <a:t>		exit(1);</a:t>
            </a:r>
          </a:p>
          <a:p>
            <a:r>
              <a:rPr lang="fr-FR" sz="1200" dirty="0" smtClean="0">
                <a:latin typeface="+mn-lt"/>
              </a:rPr>
              <a:t>	}</a:t>
            </a:r>
          </a:p>
          <a:p>
            <a:r>
              <a:rPr lang="fr-FR" sz="1200" dirty="0" smtClean="0">
                <a:latin typeface="+mn-lt"/>
              </a:rPr>
              <a:t>	buffer[cc] = '\0';</a:t>
            </a:r>
          </a:p>
          <a:p>
            <a:r>
              <a:rPr lang="fr-FR" sz="1200" dirty="0" smtClean="0">
                <a:latin typeface="+mn-lt"/>
              </a:rPr>
              <a:t>	</a:t>
            </a:r>
            <a:r>
              <a:rPr lang="fr-FR" sz="1200" dirty="0" err="1" smtClean="0">
                <a:latin typeface="+mn-lt"/>
              </a:rPr>
              <a:t>puts</a:t>
            </a:r>
            <a:r>
              <a:rPr lang="fr-FR" sz="1200" dirty="0" smtClean="0">
                <a:latin typeface="+mn-lt"/>
              </a:rPr>
              <a:t>(buffer);</a:t>
            </a:r>
          </a:p>
          <a:p>
            <a:r>
              <a:rPr lang="fr-FR" sz="1200" dirty="0" smtClean="0">
                <a:latin typeface="+mn-lt"/>
              </a:rPr>
              <a:t>	return 0;</a:t>
            </a:r>
          </a:p>
          <a:p>
            <a:r>
              <a:rPr lang="fr-FR" sz="1200" dirty="0" smtClean="0">
                <a:latin typeface="+mn-lt"/>
              </a:rPr>
              <a:t>}</a:t>
            </a:r>
            <a:endParaRPr lang="fr-FR" sz="1200" dirty="0">
              <a:latin typeface="+mn-lt"/>
              <a:cs typeface="Calibri" charset="0"/>
            </a:endParaRPr>
          </a:p>
        </p:txBody>
      </p:sp>
    </p:spTree>
    <p:extLst>
      <p:ext uri="{BB962C8B-B14F-4D97-AF65-F5344CB8AC3E}">
        <p14:creationId xmlns:p14="http://schemas.microsoft.com/office/powerpoint/2010/main" val="184315408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spAutoFit/>
          </a:bodyPr>
          <a:lstStyle/>
          <a:p>
            <a:r>
              <a:rPr lang="fr-FR" sz="4000" dirty="0" smtClean="0"/>
              <a:t>Les fonctions sur les répertoires</a:t>
            </a:r>
            <a:endParaRPr lang="fr-FR" sz="4000" i="1" dirty="0"/>
          </a:p>
        </p:txBody>
      </p:sp>
      <p:sp>
        <p:nvSpPr>
          <p:cNvPr id="4" name="TextBox 3"/>
          <p:cNvSpPr txBox="1">
            <a:spLocks noChangeArrowheads="1"/>
          </p:cNvSpPr>
          <p:nvPr/>
        </p:nvSpPr>
        <p:spPr bwMode="auto">
          <a:xfrm>
            <a:off x="180000" y="900000"/>
            <a:ext cx="8662840" cy="538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fr-FR" sz="1000" b="1" dirty="0" err="1" smtClean="0">
                <a:latin typeface="+mn-lt"/>
              </a:rPr>
              <a:t>mkdir</a:t>
            </a:r>
            <a:r>
              <a:rPr lang="fr-FR" sz="1000" b="1" dirty="0" smtClean="0">
                <a:latin typeface="+mn-lt"/>
              </a:rPr>
              <a:t>() : création d'un répertoire</a:t>
            </a:r>
          </a:p>
          <a:p>
            <a:pPr marL="360363"/>
            <a:r>
              <a:rPr lang="fr-FR" sz="1000" dirty="0" err="1" smtClean="0">
                <a:latin typeface="+mn-lt"/>
              </a:rPr>
              <a:t>mkdir</a:t>
            </a:r>
            <a:r>
              <a:rPr lang="fr-FR" sz="1000" dirty="0" smtClean="0">
                <a:latin typeface="+mn-lt"/>
              </a:rPr>
              <a:t>() crée un nouveau répertoire. </a:t>
            </a:r>
          </a:p>
          <a:p>
            <a:pPr marL="360363"/>
            <a:r>
              <a:rPr lang="fr-FR" sz="1000" dirty="0" err="1" smtClean="0">
                <a:latin typeface="+mn-lt"/>
              </a:rPr>
              <a:t>int</a:t>
            </a:r>
            <a:r>
              <a:rPr lang="fr-FR" sz="1000" dirty="0" smtClean="0">
                <a:latin typeface="+mn-lt"/>
              </a:rPr>
              <a:t> </a:t>
            </a:r>
            <a:r>
              <a:rPr lang="fr-FR" sz="1000" dirty="0" err="1" smtClean="0">
                <a:latin typeface="+mn-lt"/>
              </a:rPr>
              <a:t>mkdir</a:t>
            </a:r>
            <a:r>
              <a:rPr lang="fr-FR" sz="1000" dirty="0" smtClean="0">
                <a:latin typeface="+mn-lt"/>
              </a:rPr>
              <a:t>(</a:t>
            </a:r>
            <a:r>
              <a:rPr lang="fr-FR" sz="1000" dirty="0" err="1" smtClean="0">
                <a:latin typeface="+mn-lt"/>
              </a:rPr>
              <a:t>path</a:t>
            </a:r>
            <a:r>
              <a:rPr lang="fr-FR" sz="1000" dirty="0" smtClean="0">
                <a:latin typeface="+mn-lt"/>
              </a:rPr>
              <a:t>, mode) char * </a:t>
            </a:r>
            <a:r>
              <a:rPr lang="fr-FR" sz="1000" dirty="0" err="1" smtClean="0">
                <a:latin typeface="+mn-lt"/>
              </a:rPr>
              <a:t>path</a:t>
            </a:r>
            <a:r>
              <a:rPr lang="fr-FR" sz="1000" dirty="0" smtClean="0">
                <a:latin typeface="+mn-lt"/>
              </a:rPr>
              <a:t>; </a:t>
            </a:r>
            <a:r>
              <a:rPr lang="fr-FR" sz="1000" dirty="0" err="1" smtClean="0">
                <a:latin typeface="+mn-lt"/>
              </a:rPr>
              <a:t>int</a:t>
            </a:r>
            <a:r>
              <a:rPr lang="fr-FR" sz="1000" dirty="0" smtClean="0">
                <a:latin typeface="+mn-lt"/>
              </a:rPr>
              <a:t> mode; </a:t>
            </a:r>
          </a:p>
          <a:p>
            <a:pPr marL="360363"/>
            <a:r>
              <a:rPr lang="fr-FR" sz="1000" dirty="0" err="1" smtClean="0">
                <a:latin typeface="+mn-lt"/>
              </a:rPr>
              <a:t>mkdir</a:t>
            </a:r>
            <a:r>
              <a:rPr lang="fr-FR" sz="1000" dirty="0" smtClean="0">
                <a:latin typeface="+mn-lt"/>
              </a:rPr>
              <a:t>() crée un nouveau répertoire avec le nom ‘</a:t>
            </a:r>
            <a:r>
              <a:rPr lang="fr-FR" sz="1000" i="1" dirty="0" err="1" smtClean="0">
                <a:latin typeface="+mn-lt"/>
              </a:rPr>
              <a:t>path</a:t>
            </a:r>
            <a:r>
              <a:rPr lang="fr-FR" sz="1000" dirty="0" smtClean="0">
                <a:latin typeface="+mn-lt"/>
              </a:rPr>
              <a:t>’. Le ‘</a:t>
            </a:r>
            <a:r>
              <a:rPr lang="fr-FR" sz="1000" i="1" dirty="0" smtClean="0">
                <a:latin typeface="+mn-lt"/>
              </a:rPr>
              <a:t>masque</a:t>
            </a:r>
            <a:r>
              <a:rPr lang="fr-FR" sz="1000" dirty="0" smtClean="0">
                <a:latin typeface="+mn-lt"/>
              </a:rPr>
              <a:t>’ de permission est initialisé à partir de ‘</a:t>
            </a:r>
            <a:r>
              <a:rPr lang="fr-FR" sz="1000" i="1" dirty="0" smtClean="0">
                <a:latin typeface="+mn-lt"/>
              </a:rPr>
              <a:t>mode</a:t>
            </a:r>
            <a:r>
              <a:rPr lang="fr-FR" sz="1000" dirty="0" smtClean="0">
                <a:latin typeface="+mn-lt"/>
              </a:rPr>
              <a:t>’. Les permissions d'accès sont en fonction de la valeur initialisé dans </a:t>
            </a:r>
            <a:r>
              <a:rPr lang="fr-FR" sz="1000" dirty="0" err="1" smtClean="0">
                <a:latin typeface="+mn-lt"/>
              </a:rPr>
              <a:t>umask</a:t>
            </a:r>
            <a:r>
              <a:rPr lang="fr-FR" sz="1000" dirty="0" smtClean="0">
                <a:latin typeface="+mn-lt"/>
              </a:rPr>
              <a:t>() </a:t>
            </a:r>
            <a:r>
              <a:rPr lang="mr-IN" sz="1000" dirty="0" smtClean="0">
                <a:latin typeface="+mn-lt"/>
              </a:rPr>
              <a:t>–</a:t>
            </a:r>
            <a:r>
              <a:rPr lang="fr-FR" sz="1000" dirty="0" smtClean="0">
                <a:latin typeface="+mn-lt"/>
              </a:rPr>
              <a:t> ‘</a:t>
            </a:r>
            <a:r>
              <a:rPr lang="fr-FR" sz="1000" i="1" dirty="0" smtClean="0">
                <a:latin typeface="+mn-lt"/>
              </a:rPr>
              <a:t>man 2 </a:t>
            </a:r>
            <a:r>
              <a:rPr lang="fr-FR" sz="1000" i="1" dirty="0" err="1" smtClean="0">
                <a:latin typeface="+mn-lt"/>
              </a:rPr>
              <a:t>umask</a:t>
            </a:r>
            <a:r>
              <a:rPr lang="fr-FR" sz="1000" i="1" dirty="0" smtClean="0">
                <a:latin typeface="+mn-lt"/>
              </a:rPr>
              <a:t>()</a:t>
            </a:r>
            <a:r>
              <a:rPr lang="fr-FR" sz="1000" dirty="0" smtClean="0">
                <a:latin typeface="+mn-lt"/>
              </a:rPr>
              <a:t>’. La valeur de retour est 0 en cas de succès sinon -1 avec une valeur dans ‘</a:t>
            </a:r>
            <a:r>
              <a:rPr lang="fr-FR" sz="1000" i="1" dirty="0" err="1" smtClean="0">
                <a:latin typeface="+mn-lt"/>
              </a:rPr>
              <a:t>errno</a:t>
            </a:r>
            <a:r>
              <a:rPr lang="fr-FR" sz="1000" dirty="0" smtClean="0">
                <a:latin typeface="+mn-lt"/>
              </a:rPr>
              <a:t>’.</a:t>
            </a:r>
          </a:p>
          <a:p>
            <a:endParaRPr lang="fr-FR" sz="1000" dirty="0" smtClean="0">
              <a:latin typeface="+mn-lt"/>
            </a:endParaRPr>
          </a:p>
          <a:p>
            <a:r>
              <a:rPr lang="fr-FR" sz="1000" b="1" dirty="0" err="1" smtClean="0">
                <a:latin typeface="+mn-lt"/>
              </a:rPr>
              <a:t>readdir</a:t>
            </a:r>
            <a:r>
              <a:rPr lang="fr-FR" sz="1000" b="1" dirty="0" smtClean="0">
                <a:latin typeface="+mn-lt"/>
              </a:rPr>
              <a:t>() : lecture du répertoire suivant</a:t>
            </a:r>
          </a:p>
          <a:p>
            <a:pPr marL="360363"/>
            <a:r>
              <a:rPr lang="fr-FR" sz="1000" dirty="0" smtClean="0">
                <a:latin typeface="+mn-lt"/>
              </a:rPr>
              <a:t>#</a:t>
            </a:r>
            <a:r>
              <a:rPr lang="fr-FR" sz="1000" dirty="0" err="1" smtClean="0">
                <a:latin typeface="+mn-lt"/>
              </a:rPr>
              <a:t>include</a:t>
            </a:r>
            <a:r>
              <a:rPr lang="fr-FR" sz="1000" dirty="0" smtClean="0">
                <a:latin typeface="+mn-lt"/>
              </a:rPr>
              <a:t> &lt;</a:t>
            </a:r>
            <a:r>
              <a:rPr lang="fr-FR" sz="1000" dirty="0" err="1" smtClean="0">
                <a:latin typeface="+mn-lt"/>
              </a:rPr>
              <a:t>dirent.h</a:t>
            </a:r>
            <a:r>
              <a:rPr lang="fr-FR" sz="1000" dirty="0" smtClean="0">
                <a:latin typeface="+mn-lt"/>
              </a:rPr>
              <a:t>&gt; </a:t>
            </a:r>
          </a:p>
          <a:p>
            <a:pPr marL="360363"/>
            <a:r>
              <a:rPr lang="fr-FR" sz="1000" dirty="0" err="1" smtClean="0">
                <a:latin typeface="+mn-lt"/>
              </a:rPr>
              <a:t>struct</a:t>
            </a:r>
            <a:r>
              <a:rPr lang="fr-FR" sz="1000" dirty="0" smtClean="0">
                <a:latin typeface="+mn-lt"/>
              </a:rPr>
              <a:t> dirent * </a:t>
            </a:r>
            <a:r>
              <a:rPr lang="fr-FR" sz="1000" dirty="0" err="1" smtClean="0">
                <a:latin typeface="+mn-lt"/>
              </a:rPr>
              <a:t>readdir</a:t>
            </a:r>
            <a:r>
              <a:rPr lang="fr-FR" sz="1000" dirty="0" smtClean="0">
                <a:latin typeface="+mn-lt"/>
              </a:rPr>
              <a:t>(</a:t>
            </a:r>
            <a:r>
              <a:rPr lang="fr-FR" sz="1000" dirty="0" err="1" smtClean="0">
                <a:latin typeface="+mn-lt"/>
              </a:rPr>
              <a:t>dir</a:t>
            </a:r>
            <a:r>
              <a:rPr lang="fr-FR" sz="1000" dirty="0" smtClean="0">
                <a:latin typeface="+mn-lt"/>
              </a:rPr>
              <a:t>) DIR * </a:t>
            </a:r>
            <a:r>
              <a:rPr lang="fr-FR" sz="1000" dirty="0" err="1" smtClean="0">
                <a:latin typeface="+mn-lt"/>
              </a:rPr>
              <a:t>dir</a:t>
            </a:r>
            <a:r>
              <a:rPr lang="fr-FR" sz="1000" dirty="0" smtClean="0">
                <a:latin typeface="+mn-lt"/>
              </a:rPr>
              <a:t>; </a:t>
            </a:r>
          </a:p>
          <a:p>
            <a:pPr marL="360363"/>
            <a:r>
              <a:rPr lang="fr-FR" sz="1000" dirty="0" err="1" smtClean="0"/>
              <a:t>readdir</a:t>
            </a:r>
            <a:r>
              <a:rPr lang="fr-FR" sz="1000" dirty="0"/>
              <a:t>() retourne un pointeur de type ‘</a:t>
            </a:r>
            <a:r>
              <a:rPr lang="fr-FR" sz="1000" i="1" dirty="0" err="1"/>
              <a:t>struct</a:t>
            </a:r>
            <a:r>
              <a:rPr lang="fr-FR" sz="1000" i="1" dirty="0"/>
              <a:t> dirent</a:t>
            </a:r>
            <a:r>
              <a:rPr lang="fr-FR" sz="1000" dirty="0"/>
              <a:t>’, à l'entrée du répertoire </a:t>
            </a:r>
            <a:r>
              <a:rPr lang="fr-FR" sz="1000" dirty="0" smtClean="0"/>
              <a:t>suivant </a:t>
            </a:r>
            <a:r>
              <a:rPr lang="fr-FR" sz="1000" dirty="0" smtClean="0">
                <a:latin typeface="+mn-lt"/>
              </a:rPr>
              <a:t>ou un pointeur NULL quand on atteint la fin du répertoire. La valeur de retour est un objet de type ‘</a:t>
            </a:r>
            <a:r>
              <a:rPr lang="fr-FR" sz="1000" i="1" dirty="0" err="1" smtClean="0">
                <a:latin typeface="+mn-lt"/>
              </a:rPr>
              <a:t>struct</a:t>
            </a:r>
            <a:r>
              <a:rPr lang="fr-FR" sz="1000" i="1" dirty="0" smtClean="0">
                <a:latin typeface="+mn-lt"/>
              </a:rPr>
              <a:t> dirent</a:t>
            </a:r>
            <a:r>
              <a:rPr lang="fr-FR" sz="1000" dirty="0" smtClean="0">
                <a:latin typeface="+mn-lt"/>
              </a:rPr>
              <a:t>’ en cas de succès. En cas d'échec, la fonction retourne NULL et affecte ‘</a:t>
            </a:r>
            <a:r>
              <a:rPr lang="fr-FR" sz="1000" i="1" dirty="0" err="1" smtClean="0">
                <a:latin typeface="+mn-lt"/>
              </a:rPr>
              <a:t>errno</a:t>
            </a:r>
            <a:r>
              <a:rPr lang="fr-FR" sz="1000" dirty="0" smtClean="0">
                <a:latin typeface="+mn-lt"/>
              </a:rPr>
              <a:t>’ pour indiquer le type d'erreur. Quand on est à la fin de la lecture, la fonction retourne NULL sans affecter la variable ‘</a:t>
            </a:r>
            <a:r>
              <a:rPr lang="fr-FR" sz="1000" i="1" dirty="0" err="1" smtClean="0">
                <a:latin typeface="+mn-lt"/>
              </a:rPr>
              <a:t>errno</a:t>
            </a:r>
            <a:r>
              <a:rPr lang="fr-FR" sz="1000" dirty="0" smtClean="0">
                <a:latin typeface="+mn-lt"/>
              </a:rPr>
              <a:t>’.</a:t>
            </a:r>
          </a:p>
          <a:p>
            <a:endParaRPr lang="fr-FR" sz="1000" dirty="0" smtClean="0">
              <a:latin typeface="+mn-lt"/>
            </a:endParaRPr>
          </a:p>
          <a:p>
            <a:r>
              <a:rPr lang="fr-FR" sz="1000" b="1" dirty="0" err="1" smtClean="0">
                <a:latin typeface="+mn-lt"/>
              </a:rPr>
              <a:t>telldir</a:t>
            </a:r>
            <a:r>
              <a:rPr lang="fr-FR" sz="1000" b="1" dirty="0" smtClean="0">
                <a:latin typeface="+mn-lt"/>
              </a:rPr>
              <a:t>() : position courante du répertoire</a:t>
            </a:r>
          </a:p>
          <a:p>
            <a:pPr marL="360363"/>
            <a:r>
              <a:rPr lang="fr-FR" sz="1000" dirty="0" smtClean="0">
                <a:latin typeface="+mn-lt"/>
              </a:rPr>
              <a:t>#</a:t>
            </a:r>
            <a:r>
              <a:rPr lang="fr-FR" sz="1000" dirty="0" err="1" smtClean="0">
                <a:latin typeface="+mn-lt"/>
              </a:rPr>
              <a:t>include</a:t>
            </a:r>
            <a:r>
              <a:rPr lang="fr-FR" sz="1000" dirty="0" smtClean="0">
                <a:latin typeface="+mn-lt"/>
              </a:rPr>
              <a:t> &lt;</a:t>
            </a:r>
            <a:r>
              <a:rPr lang="fr-FR" sz="1000" dirty="0" err="1" smtClean="0">
                <a:latin typeface="+mn-lt"/>
              </a:rPr>
              <a:t>dirent.h</a:t>
            </a:r>
            <a:r>
              <a:rPr lang="fr-FR" sz="1000" dirty="0" smtClean="0">
                <a:latin typeface="+mn-lt"/>
              </a:rPr>
              <a:t>&gt; </a:t>
            </a:r>
          </a:p>
          <a:p>
            <a:pPr marL="360363"/>
            <a:r>
              <a:rPr lang="fr-FR" sz="1000" dirty="0" smtClean="0">
                <a:latin typeface="+mn-lt"/>
              </a:rPr>
              <a:t>long </a:t>
            </a:r>
            <a:r>
              <a:rPr lang="fr-FR" sz="1000" dirty="0" err="1" smtClean="0">
                <a:latin typeface="+mn-lt"/>
              </a:rPr>
              <a:t>telldir</a:t>
            </a:r>
            <a:r>
              <a:rPr lang="fr-FR" sz="1000" dirty="0" smtClean="0">
                <a:latin typeface="+mn-lt"/>
              </a:rPr>
              <a:t>(</a:t>
            </a:r>
            <a:r>
              <a:rPr lang="fr-FR" sz="1000" dirty="0" err="1" smtClean="0">
                <a:latin typeface="+mn-lt"/>
              </a:rPr>
              <a:t>dirp</a:t>
            </a:r>
            <a:r>
              <a:rPr lang="fr-FR" sz="1000" dirty="0" smtClean="0">
                <a:latin typeface="+mn-lt"/>
              </a:rPr>
              <a:t>) DIR * </a:t>
            </a:r>
            <a:r>
              <a:rPr lang="fr-FR" sz="1000" dirty="0" err="1" smtClean="0">
                <a:latin typeface="+mn-lt"/>
              </a:rPr>
              <a:t>dirp</a:t>
            </a:r>
            <a:r>
              <a:rPr lang="fr-FR" sz="1000" dirty="0" smtClean="0">
                <a:latin typeface="+mn-lt"/>
              </a:rPr>
              <a:t>; </a:t>
            </a:r>
          </a:p>
          <a:p>
            <a:pPr marL="360363"/>
            <a:r>
              <a:rPr lang="fr-FR" sz="1000" dirty="0" err="1" smtClean="0">
                <a:latin typeface="+mn-lt"/>
              </a:rPr>
              <a:t>telldir</a:t>
            </a:r>
            <a:r>
              <a:rPr lang="fr-FR" sz="1000" dirty="0" smtClean="0">
                <a:latin typeface="+mn-lt"/>
              </a:rPr>
              <a:t>() retourne la position courante associée avec le tampon du répertoire nommé.</a:t>
            </a:r>
          </a:p>
          <a:p>
            <a:endParaRPr lang="fr-FR" sz="1000" dirty="0" smtClean="0">
              <a:latin typeface="+mn-lt"/>
            </a:endParaRPr>
          </a:p>
          <a:p>
            <a:r>
              <a:rPr lang="fr-FR" sz="1000" b="1" dirty="0" err="1" smtClean="0">
                <a:latin typeface="+mn-lt"/>
              </a:rPr>
              <a:t>seekdir</a:t>
            </a:r>
            <a:r>
              <a:rPr lang="fr-FR" sz="1000" b="1" dirty="0" smtClean="0">
                <a:latin typeface="+mn-lt"/>
              </a:rPr>
              <a:t>() : affecter la position du prochain répertoire</a:t>
            </a:r>
          </a:p>
          <a:p>
            <a:pPr marL="360363"/>
            <a:r>
              <a:rPr lang="fr-FR" sz="1000" dirty="0" smtClean="0">
                <a:latin typeface="+mn-lt"/>
              </a:rPr>
              <a:t>#</a:t>
            </a:r>
            <a:r>
              <a:rPr lang="fr-FR" sz="1000" dirty="0" err="1" smtClean="0">
                <a:latin typeface="+mn-lt"/>
              </a:rPr>
              <a:t>include</a:t>
            </a:r>
            <a:r>
              <a:rPr lang="fr-FR" sz="1000" dirty="0" smtClean="0">
                <a:latin typeface="+mn-lt"/>
              </a:rPr>
              <a:t> &lt;</a:t>
            </a:r>
            <a:r>
              <a:rPr lang="fr-FR" sz="1000" dirty="0" err="1" smtClean="0">
                <a:latin typeface="+mn-lt"/>
              </a:rPr>
              <a:t>dirent.h</a:t>
            </a:r>
            <a:r>
              <a:rPr lang="fr-FR" sz="1000" dirty="0" smtClean="0">
                <a:latin typeface="+mn-lt"/>
              </a:rPr>
              <a:t>&gt; </a:t>
            </a:r>
          </a:p>
          <a:p>
            <a:pPr marL="360363"/>
            <a:r>
              <a:rPr lang="fr-FR" sz="1000" dirty="0" err="1" smtClean="0">
                <a:latin typeface="+mn-lt"/>
              </a:rPr>
              <a:t>void</a:t>
            </a:r>
            <a:r>
              <a:rPr lang="fr-FR" sz="1000" dirty="0" smtClean="0">
                <a:latin typeface="+mn-lt"/>
              </a:rPr>
              <a:t> </a:t>
            </a:r>
            <a:r>
              <a:rPr lang="fr-FR" sz="1000" dirty="0" err="1" smtClean="0">
                <a:latin typeface="+mn-lt"/>
              </a:rPr>
              <a:t>seekdir</a:t>
            </a:r>
            <a:r>
              <a:rPr lang="fr-FR" sz="1000" dirty="0" smtClean="0">
                <a:latin typeface="+mn-lt"/>
              </a:rPr>
              <a:t>(</a:t>
            </a:r>
            <a:r>
              <a:rPr lang="fr-FR" sz="1000" dirty="0" err="1" smtClean="0">
                <a:latin typeface="+mn-lt"/>
              </a:rPr>
              <a:t>dirp</a:t>
            </a:r>
            <a:r>
              <a:rPr lang="fr-FR" sz="1000" dirty="0" smtClean="0">
                <a:latin typeface="+mn-lt"/>
              </a:rPr>
              <a:t>, </a:t>
            </a:r>
            <a:r>
              <a:rPr lang="fr-FR" sz="1000" dirty="0" err="1" smtClean="0">
                <a:latin typeface="+mn-lt"/>
              </a:rPr>
              <a:t>loc</a:t>
            </a:r>
            <a:r>
              <a:rPr lang="fr-FR" sz="1000" dirty="0" smtClean="0">
                <a:latin typeface="+mn-lt"/>
              </a:rPr>
              <a:t>) DIR * </a:t>
            </a:r>
            <a:r>
              <a:rPr lang="fr-FR" sz="1000" dirty="0" err="1" smtClean="0">
                <a:latin typeface="+mn-lt"/>
              </a:rPr>
              <a:t>dirp</a:t>
            </a:r>
            <a:r>
              <a:rPr lang="fr-FR" sz="1000" dirty="0" smtClean="0">
                <a:latin typeface="+mn-lt"/>
              </a:rPr>
              <a:t>; long </a:t>
            </a:r>
            <a:r>
              <a:rPr lang="fr-FR" sz="1000" dirty="0" err="1" smtClean="0">
                <a:latin typeface="+mn-lt"/>
              </a:rPr>
              <a:t>loc</a:t>
            </a:r>
            <a:r>
              <a:rPr lang="fr-FR" sz="1000" dirty="0" smtClean="0">
                <a:latin typeface="+mn-lt"/>
              </a:rPr>
              <a:t>; </a:t>
            </a:r>
          </a:p>
          <a:p>
            <a:pPr marL="360363" algn="just"/>
            <a:r>
              <a:rPr lang="fr-FR" sz="1000" dirty="0" err="1" smtClean="0">
                <a:latin typeface="+mn-lt"/>
              </a:rPr>
              <a:t>seekdir</a:t>
            </a:r>
            <a:r>
              <a:rPr lang="fr-FR" sz="1000" dirty="0" smtClean="0">
                <a:latin typeface="+mn-lt"/>
              </a:rPr>
              <a:t>() affecte la position de la prochaine lecture avec </a:t>
            </a:r>
            <a:r>
              <a:rPr lang="fr-FR" sz="1000" dirty="0" err="1" smtClean="0">
                <a:latin typeface="+mn-lt"/>
              </a:rPr>
              <a:t>readdir</a:t>
            </a:r>
            <a:r>
              <a:rPr lang="fr-FR" sz="1000" dirty="0" smtClean="0">
                <a:latin typeface="+mn-lt"/>
              </a:rPr>
              <a:t>(). La nouvelle position est associée avec le tampon du répertoire quand un appel de </a:t>
            </a:r>
            <a:r>
              <a:rPr lang="fr-FR" sz="1000" dirty="0" err="1" smtClean="0">
                <a:latin typeface="+mn-lt"/>
              </a:rPr>
              <a:t>telldir</a:t>
            </a:r>
            <a:r>
              <a:rPr lang="fr-FR" sz="1000" dirty="0" smtClean="0">
                <a:latin typeface="+mn-lt"/>
              </a:rPr>
              <a:t>() a été faite. Les valeurs renvoyées par </a:t>
            </a:r>
            <a:r>
              <a:rPr lang="fr-FR" sz="1000" dirty="0" err="1" smtClean="0">
                <a:latin typeface="+mn-lt"/>
              </a:rPr>
              <a:t>telldir</a:t>
            </a:r>
            <a:r>
              <a:rPr lang="fr-FR" sz="1000" dirty="0" smtClean="0">
                <a:latin typeface="+mn-lt"/>
              </a:rPr>
              <a:t>() sont valables tant que le pointeur DIR existe. Si le répertoire est fermé et ensuite rouvert, la valeur de </a:t>
            </a:r>
            <a:r>
              <a:rPr lang="fr-FR" sz="1000" dirty="0" err="1" smtClean="0">
                <a:latin typeface="+mn-lt"/>
              </a:rPr>
              <a:t>telldir</a:t>
            </a:r>
            <a:r>
              <a:rPr lang="fr-FR" sz="1000" dirty="0" smtClean="0">
                <a:latin typeface="+mn-lt"/>
              </a:rPr>
              <a:t>() peut ne pas être valable. Un appel à </a:t>
            </a:r>
            <a:r>
              <a:rPr lang="fr-FR" sz="1000" dirty="0" err="1" smtClean="0">
                <a:latin typeface="+mn-lt"/>
              </a:rPr>
              <a:t>telldir</a:t>
            </a:r>
            <a:r>
              <a:rPr lang="fr-FR" sz="1000" dirty="0" smtClean="0">
                <a:latin typeface="+mn-lt"/>
              </a:rPr>
              <a:t>(), est exécuté toujours après un appel à </a:t>
            </a:r>
            <a:r>
              <a:rPr lang="fr-FR" sz="1000" dirty="0" err="1" smtClean="0">
                <a:latin typeface="+mn-lt"/>
              </a:rPr>
              <a:t>opendir</a:t>
            </a:r>
            <a:r>
              <a:rPr lang="fr-FR" sz="1000" dirty="0" smtClean="0">
                <a:latin typeface="+mn-lt"/>
              </a:rPr>
              <a:t>().</a:t>
            </a:r>
          </a:p>
          <a:p>
            <a:endParaRPr lang="fr-FR" sz="1000" dirty="0" smtClean="0">
              <a:latin typeface="+mn-lt"/>
            </a:endParaRPr>
          </a:p>
          <a:p>
            <a:r>
              <a:rPr lang="fr-FR" sz="1000" b="1" dirty="0" err="1" smtClean="0">
                <a:latin typeface="+mn-lt"/>
              </a:rPr>
              <a:t>opendir</a:t>
            </a:r>
            <a:r>
              <a:rPr lang="fr-FR" sz="1000" b="1" dirty="0" smtClean="0">
                <a:latin typeface="+mn-lt"/>
              </a:rPr>
              <a:t>() : ouverture d'un répertoire</a:t>
            </a:r>
          </a:p>
          <a:p>
            <a:pPr marL="360363"/>
            <a:r>
              <a:rPr lang="fr-FR" sz="1000" dirty="0" err="1" smtClean="0">
                <a:latin typeface="+mn-lt"/>
              </a:rPr>
              <a:t>opendir</a:t>
            </a:r>
            <a:r>
              <a:rPr lang="fr-FR" sz="1000" dirty="0" smtClean="0">
                <a:latin typeface="+mn-lt"/>
              </a:rPr>
              <a:t>() ouvre le répertoire en argument, et lui associe une structure de données de type DIR. </a:t>
            </a:r>
          </a:p>
          <a:p>
            <a:pPr marL="360363"/>
            <a:r>
              <a:rPr lang="fr-FR" sz="1000" dirty="0" smtClean="0">
                <a:latin typeface="+mn-lt"/>
              </a:rPr>
              <a:t>#</a:t>
            </a:r>
            <a:r>
              <a:rPr lang="fr-FR" sz="1000" dirty="0" err="1" smtClean="0">
                <a:latin typeface="+mn-lt"/>
              </a:rPr>
              <a:t>include</a:t>
            </a:r>
            <a:r>
              <a:rPr lang="fr-FR" sz="1000" dirty="0" smtClean="0">
                <a:latin typeface="+mn-lt"/>
              </a:rPr>
              <a:t> &lt;</a:t>
            </a:r>
            <a:r>
              <a:rPr lang="fr-FR" sz="1000" dirty="0" err="1" smtClean="0">
                <a:latin typeface="+mn-lt"/>
              </a:rPr>
              <a:t>dirent.h</a:t>
            </a:r>
            <a:r>
              <a:rPr lang="fr-FR" sz="1000" dirty="0" smtClean="0">
                <a:latin typeface="+mn-lt"/>
              </a:rPr>
              <a:t>&gt; </a:t>
            </a:r>
          </a:p>
          <a:p>
            <a:pPr marL="360363"/>
            <a:r>
              <a:rPr lang="fr-FR" sz="1000" dirty="0" smtClean="0">
                <a:latin typeface="+mn-lt"/>
              </a:rPr>
              <a:t>DIR * </a:t>
            </a:r>
            <a:r>
              <a:rPr lang="fr-FR" sz="1000" dirty="0" err="1" smtClean="0">
                <a:latin typeface="+mn-lt"/>
              </a:rPr>
              <a:t>opendir</a:t>
            </a:r>
            <a:r>
              <a:rPr lang="fr-FR" sz="1000" dirty="0" smtClean="0">
                <a:latin typeface="+mn-lt"/>
              </a:rPr>
              <a:t>(</a:t>
            </a:r>
            <a:r>
              <a:rPr lang="fr-FR" sz="1000" dirty="0" err="1" smtClean="0">
                <a:latin typeface="+mn-lt"/>
              </a:rPr>
              <a:t>dirname</a:t>
            </a:r>
            <a:r>
              <a:rPr lang="fr-FR" sz="1000" dirty="0" smtClean="0">
                <a:latin typeface="+mn-lt"/>
              </a:rPr>
              <a:t>) char * </a:t>
            </a:r>
            <a:r>
              <a:rPr lang="fr-FR" sz="1000" dirty="0" err="1" smtClean="0">
                <a:latin typeface="+mn-lt"/>
              </a:rPr>
              <a:t>dirname</a:t>
            </a:r>
            <a:r>
              <a:rPr lang="fr-FR" sz="1000" dirty="0" smtClean="0">
                <a:latin typeface="+mn-lt"/>
              </a:rPr>
              <a:t>; </a:t>
            </a:r>
          </a:p>
          <a:p>
            <a:pPr marL="360363" algn="just"/>
            <a:r>
              <a:rPr lang="fr-FR" sz="1000" dirty="0" err="1" smtClean="0">
                <a:latin typeface="+mn-lt"/>
              </a:rPr>
              <a:t>opendir</a:t>
            </a:r>
            <a:r>
              <a:rPr lang="fr-FR" sz="1000" dirty="0" smtClean="0">
                <a:latin typeface="+mn-lt"/>
              </a:rPr>
              <a:t>() retourne un pointeur pour identifier le répertoire pendant les opérations de type DIR en cas de succès sinon un pointeur NULL est retourné si ‘</a:t>
            </a:r>
            <a:r>
              <a:rPr lang="fr-FR" sz="1000" i="1" dirty="0" err="1" smtClean="0">
                <a:latin typeface="+mn-lt"/>
              </a:rPr>
              <a:t>dirname</a:t>
            </a:r>
            <a:r>
              <a:rPr lang="fr-FR" sz="1000" dirty="0" smtClean="0">
                <a:latin typeface="+mn-lt"/>
              </a:rPr>
              <a:t>’ ne peut être accédé ou s'il n'est pas un répertoire, et ‘</a:t>
            </a:r>
            <a:r>
              <a:rPr lang="fr-FR" sz="1000" i="1" dirty="0" err="1" smtClean="0">
                <a:latin typeface="+mn-lt"/>
              </a:rPr>
              <a:t>errno</a:t>
            </a:r>
            <a:r>
              <a:rPr lang="fr-FR" sz="1000" dirty="0" smtClean="0">
                <a:latin typeface="+mn-lt"/>
              </a:rPr>
              <a:t>’ contient le numéro du message d'erreur.</a:t>
            </a:r>
          </a:p>
          <a:p>
            <a:endParaRPr lang="fr-FR" sz="1000" dirty="0" smtClean="0">
              <a:latin typeface="+mn-lt"/>
            </a:endParaRPr>
          </a:p>
          <a:p>
            <a:r>
              <a:rPr lang="fr-FR" sz="1000" b="1" dirty="0" err="1" smtClean="0">
                <a:latin typeface="+mn-lt"/>
              </a:rPr>
              <a:t>closedir</a:t>
            </a:r>
            <a:r>
              <a:rPr lang="fr-FR" sz="1000" b="1" dirty="0" smtClean="0">
                <a:latin typeface="+mn-lt"/>
              </a:rPr>
              <a:t>() : fermeture d'un répertoire</a:t>
            </a:r>
          </a:p>
          <a:p>
            <a:pPr marL="360363"/>
            <a:r>
              <a:rPr lang="fr-FR" sz="1000" dirty="0" err="1" smtClean="0">
                <a:latin typeface="+mn-lt"/>
              </a:rPr>
              <a:t>closedir</a:t>
            </a:r>
            <a:r>
              <a:rPr lang="fr-FR" sz="1000" dirty="0" smtClean="0">
                <a:latin typeface="+mn-lt"/>
              </a:rPr>
              <a:t>() ferme un répertoire et libère la structure associée avec le pointeur DIR.</a:t>
            </a:r>
            <a:endParaRPr lang="fr-FR" sz="1000" dirty="0">
              <a:latin typeface="+mn-lt"/>
              <a:cs typeface="Calibri" charset="0"/>
            </a:endParaRPr>
          </a:p>
        </p:txBody>
      </p:sp>
    </p:spTree>
    <p:extLst>
      <p:ext uri="{BB962C8B-B14F-4D97-AF65-F5344CB8AC3E}">
        <p14:creationId xmlns:p14="http://schemas.microsoft.com/office/powerpoint/2010/main" val="224930080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spAutoFit/>
          </a:bodyPr>
          <a:lstStyle/>
          <a:p>
            <a:r>
              <a:rPr lang="fr-FR" sz="4000" dirty="0" smtClean="0"/>
              <a:t>Exemple d’utilisation « </a:t>
            </a:r>
            <a:r>
              <a:rPr lang="fr-FR" sz="4000" i="1" dirty="0" err="1" smtClean="0"/>
              <a:t>opendir</a:t>
            </a:r>
            <a:r>
              <a:rPr lang="fr-FR" sz="4000" i="1" dirty="0" smtClean="0"/>
              <a:t>, </a:t>
            </a:r>
            <a:r>
              <a:rPr lang="fr-FR" sz="4000" i="1" dirty="0" err="1" smtClean="0"/>
              <a:t>closedir</a:t>
            </a:r>
            <a:r>
              <a:rPr lang="fr-FR" sz="4000" dirty="0" smtClean="0"/>
              <a:t> »</a:t>
            </a:r>
            <a:endParaRPr lang="fr-FR" sz="4000" i="1" dirty="0"/>
          </a:p>
        </p:txBody>
      </p:sp>
      <p:sp>
        <p:nvSpPr>
          <p:cNvPr id="4" name="TextBox 3"/>
          <p:cNvSpPr txBox="1">
            <a:spLocks noChangeArrowheads="1"/>
          </p:cNvSpPr>
          <p:nvPr/>
        </p:nvSpPr>
        <p:spPr bwMode="auto">
          <a:xfrm>
            <a:off x="140801" y="800218"/>
            <a:ext cx="8662840" cy="5724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fr-FR" sz="1200" dirty="0" smtClean="0">
                <a:latin typeface="+mn-lt"/>
              </a:rPr>
              <a:t>/*  On ouvre le répertoire courant et on lit La taille de données lus en un temps avant de le fermer. */</a:t>
            </a:r>
          </a:p>
          <a:p>
            <a:endParaRPr lang="fr-FR" sz="1200" dirty="0" smtClean="0">
              <a:latin typeface="+mn-lt"/>
            </a:endParaRPr>
          </a:p>
          <a:p>
            <a:r>
              <a:rPr lang="fr-FR" sz="1200" dirty="0" smtClean="0">
                <a:latin typeface="+mn-lt"/>
              </a:rPr>
              <a:t>#</a:t>
            </a:r>
            <a:r>
              <a:rPr lang="fr-FR" sz="1200" dirty="0" err="1" smtClean="0">
                <a:latin typeface="+mn-lt"/>
              </a:rPr>
              <a:t>include</a:t>
            </a:r>
            <a:r>
              <a:rPr lang="fr-FR" sz="1200" dirty="0" smtClean="0">
                <a:latin typeface="+mn-lt"/>
              </a:rPr>
              <a:t> &lt;</a:t>
            </a:r>
            <a:r>
              <a:rPr lang="fr-FR" sz="1200" dirty="0" err="1" smtClean="0">
                <a:latin typeface="+mn-lt"/>
              </a:rPr>
              <a:t>dirent.h</a:t>
            </a:r>
            <a:r>
              <a:rPr lang="fr-FR" sz="1200" dirty="0" smtClean="0">
                <a:latin typeface="+mn-lt"/>
              </a:rPr>
              <a:t>&gt;   /* pour la structure DIR */</a:t>
            </a:r>
          </a:p>
          <a:p>
            <a:endParaRPr lang="fr-FR" sz="1200" dirty="0" smtClean="0">
              <a:latin typeface="+mn-lt"/>
            </a:endParaRPr>
          </a:p>
          <a:p>
            <a:r>
              <a:rPr lang="fr-FR" sz="1200" dirty="0" smtClean="0">
                <a:latin typeface="+mn-lt"/>
              </a:rPr>
              <a:t>char * courant = ".";</a:t>
            </a:r>
          </a:p>
          <a:p>
            <a:r>
              <a:rPr lang="fr-FR" sz="1200" dirty="0" smtClean="0"/>
              <a:t>#</a:t>
            </a:r>
            <a:r>
              <a:rPr lang="fr-FR" sz="1200" dirty="0" err="1" smtClean="0"/>
              <a:t>define</a:t>
            </a:r>
            <a:r>
              <a:rPr lang="fr-FR" sz="1200" dirty="0" smtClean="0"/>
              <a:t> SYS_ERR -1</a:t>
            </a:r>
          </a:p>
          <a:p>
            <a:endParaRPr lang="fr-FR" sz="1200" dirty="0" smtClean="0"/>
          </a:p>
          <a:p>
            <a:r>
              <a:rPr lang="fr-FR" sz="1200" dirty="0" err="1">
                <a:latin typeface="+mn-lt"/>
              </a:rPr>
              <a:t>i</a:t>
            </a:r>
            <a:r>
              <a:rPr lang="fr-FR" sz="1200" dirty="0" err="1" smtClean="0">
                <a:latin typeface="+mn-lt"/>
              </a:rPr>
              <a:t>nt</a:t>
            </a:r>
            <a:r>
              <a:rPr lang="fr-FR" sz="1200" dirty="0" smtClean="0">
                <a:latin typeface="+mn-lt"/>
              </a:rPr>
              <a:t> main() {</a:t>
            </a:r>
          </a:p>
          <a:p>
            <a:r>
              <a:rPr lang="fr-FR" sz="1200" dirty="0">
                <a:latin typeface="+mn-lt"/>
              </a:rPr>
              <a:t>	</a:t>
            </a:r>
            <a:r>
              <a:rPr lang="fr-FR" sz="1200" dirty="0" smtClean="0">
                <a:latin typeface="+mn-lt"/>
              </a:rPr>
              <a:t>DIR * </a:t>
            </a:r>
            <a:r>
              <a:rPr lang="fr-FR" sz="1200" dirty="0" err="1" smtClean="0">
                <a:latin typeface="+mn-lt"/>
              </a:rPr>
              <a:t>t_opendir</a:t>
            </a:r>
            <a:r>
              <a:rPr lang="fr-FR" sz="1200" dirty="0" smtClean="0">
                <a:latin typeface="+mn-lt"/>
              </a:rPr>
              <a:t>(), *directory;</a:t>
            </a:r>
          </a:p>
          <a:p>
            <a:r>
              <a:rPr lang="fr-FR" sz="1200" dirty="0">
                <a:latin typeface="+mn-lt"/>
              </a:rPr>
              <a:t>	</a:t>
            </a:r>
            <a:r>
              <a:rPr lang="fr-FR" sz="1200" dirty="0" err="1" smtClean="0">
                <a:latin typeface="+mn-lt"/>
              </a:rPr>
              <a:t>int</a:t>
            </a:r>
            <a:r>
              <a:rPr lang="fr-FR" sz="1200" dirty="0" smtClean="0">
                <a:latin typeface="+mn-lt"/>
              </a:rPr>
              <a:t>   </a:t>
            </a:r>
            <a:r>
              <a:rPr lang="fr-FR" sz="1200" dirty="0" err="1" smtClean="0">
                <a:latin typeface="+mn-lt"/>
              </a:rPr>
              <a:t>t_closedir</a:t>
            </a:r>
            <a:r>
              <a:rPr lang="fr-FR" sz="1200" dirty="0" smtClean="0">
                <a:latin typeface="+mn-lt"/>
              </a:rPr>
              <a:t>();</a:t>
            </a:r>
          </a:p>
          <a:p>
            <a:r>
              <a:rPr lang="fr-FR" sz="1200" dirty="0" smtClean="0">
                <a:latin typeface="+mn-lt"/>
              </a:rPr>
              <a:t>	directory = </a:t>
            </a:r>
            <a:r>
              <a:rPr lang="fr-FR" sz="1200" dirty="0" err="1" smtClean="0">
                <a:latin typeface="+mn-lt"/>
              </a:rPr>
              <a:t>t_opendir</a:t>
            </a:r>
            <a:r>
              <a:rPr lang="fr-FR" sz="1200" dirty="0" smtClean="0">
                <a:latin typeface="+mn-lt"/>
              </a:rPr>
              <a:t>(courant); </a:t>
            </a:r>
          </a:p>
          <a:p>
            <a:r>
              <a:rPr lang="fr-FR" sz="1200" dirty="0">
                <a:latin typeface="+mn-lt"/>
              </a:rPr>
              <a:t>	</a:t>
            </a:r>
            <a:r>
              <a:rPr lang="fr-FR" sz="1200" dirty="0" err="1" smtClean="0">
                <a:latin typeface="+mn-lt"/>
              </a:rPr>
              <a:t>printf</a:t>
            </a:r>
            <a:r>
              <a:rPr lang="fr-FR" sz="1200" dirty="0" smtClean="0">
                <a:latin typeface="+mn-lt"/>
              </a:rPr>
              <a:t>("%</a:t>
            </a:r>
            <a:r>
              <a:rPr lang="fr-FR" sz="1200" dirty="0" err="1" smtClean="0">
                <a:latin typeface="+mn-lt"/>
              </a:rPr>
              <a:t>ld</a:t>
            </a:r>
            <a:r>
              <a:rPr lang="fr-FR" sz="1200" dirty="0" smtClean="0">
                <a:latin typeface="+mn-lt"/>
              </a:rPr>
              <a:t>\n", directory-&gt;</a:t>
            </a:r>
            <a:r>
              <a:rPr lang="fr-FR" sz="1200" dirty="0" err="1" smtClean="0">
                <a:latin typeface="+mn-lt"/>
              </a:rPr>
              <a:t>dd_bsize</a:t>
            </a:r>
            <a:r>
              <a:rPr lang="fr-FR" sz="1200" dirty="0" smtClean="0">
                <a:latin typeface="+mn-lt"/>
              </a:rPr>
              <a:t>); </a:t>
            </a:r>
          </a:p>
          <a:p>
            <a:r>
              <a:rPr lang="fr-FR" sz="1200" dirty="0">
                <a:latin typeface="+mn-lt"/>
              </a:rPr>
              <a:t>	</a:t>
            </a:r>
            <a:r>
              <a:rPr lang="fr-FR" sz="1200" dirty="0" err="1" smtClean="0">
                <a:latin typeface="+mn-lt"/>
              </a:rPr>
              <a:t>t_closedir</a:t>
            </a:r>
            <a:r>
              <a:rPr lang="fr-FR" sz="1200" dirty="0" smtClean="0">
                <a:latin typeface="+mn-lt"/>
              </a:rPr>
              <a:t>(directory);</a:t>
            </a:r>
          </a:p>
          <a:p>
            <a:r>
              <a:rPr lang="fr-FR" sz="1200" dirty="0">
                <a:latin typeface="+mn-lt"/>
              </a:rPr>
              <a:t>	</a:t>
            </a:r>
            <a:r>
              <a:rPr lang="fr-FR" sz="1200" dirty="0" smtClean="0">
                <a:latin typeface="+mn-lt"/>
              </a:rPr>
              <a:t>return 0; </a:t>
            </a:r>
          </a:p>
          <a:p>
            <a:r>
              <a:rPr lang="fr-FR" sz="1200" dirty="0" smtClean="0">
                <a:latin typeface="+mn-lt"/>
              </a:rPr>
              <a:t>}</a:t>
            </a:r>
          </a:p>
          <a:p>
            <a:endParaRPr lang="fr-FR" sz="1200" dirty="0" smtClean="0">
              <a:latin typeface="+mn-lt"/>
            </a:endParaRPr>
          </a:p>
          <a:p>
            <a:r>
              <a:rPr lang="fr-FR" sz="1200" dirty="0" smtClean="0">
                <a:latin typeface="+mn-lt"/>
              </a:rPr>
              <a:t>DIR * </a:t>
            </a:r>
            <a:r>
              <a:rPr lang="fr-FR" sz="1200" dirty="0" err="1" smtClean="0">
                <a:latin typeface="+mn-lt"/>
              </a:rPr>
              <a:t>t_opendir</a:t>
            </a:r>
            <a:r>
              <a:rPr lang="fr-FR" sz="1200" dirty="0" smtClean="0">
                <a:latin typeface="+mn-lt"/>
              </a:rPr>
              <a:t>(</a:t>
            </a:r>
            <a:r>
              <a:rPr lang="fr-FR" sz="1200" dirty="0" err="1" smtClean="0">
                <a:latin typeface="+mn-lt"/>
              </a:rPr>
              <a:t>dirname</a:t>
            </a:r>
            <a:r>
              <a:rPr lang="fr-FR" sz="1200" dirty="0" smtClean="0">
                <a:latin typeface="+mn-lt"/>
              </a:rPr>
              <a:t>) char * </a:t>
            </a:r>
            <a:r>
              <a:rPr lang="fr-FR" sz="1200" dirty="0" err="1" smtClean="0">
                <a:latin typeface="+mn-lt"/>
              </a:rPr>
              <a:t>dirname</a:t>
            </a:r>
            <a:r>
              <a:rPr lang="fr-FR" sz="1200" dirty="0" smtClean="0">
                <a:latin typeface="+mn-lt"/>
              </a:rPr>
              <a:t>;{</a:t>
            </a:r>
          </a:p>
          <a:p>
            <a:r>
              <a:rPr lang="fr-FR" sz="1200" dirty="0">
                <a:latin typeface="+mn-lt"/>
              </a:rPr>
              <a:t>	</a:t>
            </a:r>
            <a:r>
              <a:rPr lang="fr-FR" sz="1200" dirty="0" smtClean="0">
                <a:latin typeface="+mn-lt"/>
              </a:rPr>
              <a:t>DIR * </a:t>
            </a:r>
            <a:r>
              <a:rPr lang="fr-FR" sz="1200" dirty="0" err="1" smtClean="0">
                <a:latin typeface="+mn-lt"/>
              </a:rPr>
              <a:t>dir</a:t>
            </a:r>
            <a:r>
              <a:rPr lang="fr-FR" sz="1200" dirty="0" smtClean="0">
                <a:latin typeface="+mn-lt"/>
              </a:rPr>
              <a:t>;</a:t>
            </a:r>
          </a:p>
          <a:p>
            <a:r>
              <a:rPr lang="fr-FR" sz="1200" dirty="0">
                <a:latin typeface="+mn-lt"/>
              </a:rPr>
              <a:t>	</a:t>
            </a:r>
            <a:r>
              <a:rPr lang="fr-FR" sz="1200" dirty="0" smtClean="0">
                <a:latin typeface="+mn-lt"/>
              </a:rPr>
              <a:t>if((</a:t>
            </a:r>
            <a:r>
              <a:rPr lang="fr-FR" sz="1200" dirty="0" err="1" smtClean="0">
                <a:latin typeface="+mn-lt"/>
              </a:rPr>
              <a:t>dir</a:t>
            </a:r>
            <a:r>
              <a:rPr lang="fr-FR" sz="1200" dirty="0" smtClean="0">
                <a:latin typeface="+mn-lt"/>
              </a:rPr>
              <a:t> = </a:t>
            </a:r>
            <a:r>
              <a:rPr lang="fr-FR" sz="1200" dirty="0" err="1" smtClean="0">
                <a:latin typeface="+mn-lt"/>
              </a:rPr>
              <a:t>opendir</a:t>
            </a:r>
            <a:r>
              <a:rPr lang="fr-FR" sz="1200" dirty="0" smtClean="0">
                <a:latin typeface="+mn-lt"/>
              </a:rPr>
              <a:t>(</a:t>
            </a:r>
            <a:r>
              <a:rPr lang="fr-FR" sz="1200" dirty="0" err="1" smtClean="0">
                <a:latin typeface="+mn-lt"/>
              </a:rPr>
              <a:t>dirname</a:t>
            </a:r>
            <a:r>
              <a:rPr lang="fr-FR" sz="1200" dirty="0" smtClean="0">
                <a:latin typeface="+mn-lt"/>
              </a:rPr>
              <a:t>)) == NULL){</a:t>
            </a:r>
          </a:p>
          <a:p>
            <a:r>
              <a:rPr lang="fr-FR" sz="1200" dirty="0">
                <a:latin typeface="+mn-lt"/>
              </a:rPr>
              <a:t>	</a:t>
            </a:r>
            <a:r>
              <a:rPr lang="fr-FR" sz="1200" dirty="0" smtClean="0">
                <a:latin typeface="+mn-lt"/>
              </a:rPr>
              <a:t>	</a:t>
            </a:r>
            <a:r>
              <a:rPr lang="fr-FR" sz="1200" dirty="0" err="1" smtClean="0">
                <a:latin typeface="+mn-lt"/>
              </a:rPr>
              <a:t>perror</a:t>
            </a:r>
            <a:r>
              <a:rPr lang="fr-FR" sz="1200" dirty="0" smtClean="0">
                <a:latin typeface="+mn-lt"/>
              </a:rPr>
              <a:t>("</a:t>
            </a:r>
            <a:r>
              <a:rPr lang="fr-FR" sz="1200" dirty="0" err="1" smtClean="0">
                <a:latin typeface="+mn-lt"/>
              </a:rPr>
              <a:t>opendir</a:t>
            </a:r>
            <a:r>
              <a:rPr lang="fr-FR" sz="1200" dirty="0" smtClean="0">
                <a:latin typeface="+mn-lt"/>
              </a:rPr>
              <a:t>"); </a:t>
            </a:r>
          </a:p>
          <a:p>
            <a:r>
              <a:rPr lang="fr-FR" sz="1200" dirty="0">
                <a:latin typeface="+mn-lt"/>
              </a:rPr>
              <a:t>	</a:t>
            </a:r>
            <a:r>
              <a:rPr lang="fr-FR" sz="1200" dirty="0" smtClean="0">
                <a:latin typeface="+mn-lt"/>
              </a:rPr>
              <a:t>}</a:t>
            </a:r>
          </a:p>
          <a:p>
            <a:r>
              <a:rPr lang="fr-FR" sz="1200" dirty="0">
                <a:latin typeface="+mn-lt"/>
              </a:rPr>
              <a:t>	</a:t>
            </a:r>
            <a:r>
              <a:rPr lang="fr-FR" sz="1200" dirty="0" smtClean="0">
                <a:latin typeface="+mn-lt"/>
              </a:rPr>
              <a:t>return </a:t>
            </a:r>
            <a:r>
              <a:rPr lang="fr-FR" sz="1200" dirty="0" err="1" smtClean="0">
                <a:latin typeface="+mn-lt"/>
              </a:rPr>
              <a:t>dir</a:t>
            </a:r>
            <a:r>
              <a:rPr lang="fr-FR" sz="1200" dirty="0" smtClean="0">
                <a:latin typeface="+mn-lt"/>
              </a:rPr>
              <a:t>; </a:t>
            </a:r>
          </a:p>
          <a:p>
            <a:r>
              <a:rPr lang="fr-FR" sz="1200" dirty="0" smtClean="0">
                <a:latin typeface="+mn-lt"/>
              </a:rPr>
              <a:t>}</a:t>
            </a:r>
          </a:p>
          <a:p>
            <a:endParaRPr lang="fr-FR" sz="1200" dirty="0" smtClean="0">
              <a:latin typeface="+mn-lt"/>
            </a:endParaRPr>
          </a:p>
          <a:p>
            <a:r>
              <a:rPr lang="fr-FR" sz="1200" dirty="0" err="1" smtClean="0">
                <a:latin typeface="+mn-lt"/>
              </a:rPr>
              <a:t>int</a:t>
            </a:r>
            <a:r>
              <a:rPr lang="fr-FR" sz="1200" dirty="0" smtClean="0">
                <a:latin typeface="+mn-lt"/>
              </a:rPr>
              <a:t> </a:t>
            </a:r>
            <a:r>
              <a:rPr lang="fr-FR" sz="1200" dirty="0" err="1" smtClean="0">
                <a:latin typeface="+mn-lt"/>
              </a:rPr>
              <a:t>t_closedir</a:t>
            </a:r>
            <a:r>
              <a:rPr lang="fr-FR" sz="1200" dirty="0" smtClean="0">
                <a:latin typeface="+mn-lt"/>
              </a:rPr>
              <a:t>(</a:t>
            </a:r>
            <a:r>
              <a:rPr lang="fr-FR" sz="1200" dirty="0" err="1" smtClean="0">
                <a:latin typeface="+mn-lt"/>
              </a:rPr>
              <a:t>dirname</a:t>
            </a:r>
            <a:r>
              <a:rPr lang="fr-FR" sz="1200" dirty="0" smtClean="0">
                <a:latin typeface="+mn-lt"/>
              </a:rPr>
              <a:t>) char * </a:t>
            </a:r>
            <a:r>
              <a:rPr lang="fr-FR" sz="1200" dirty="0" err="1" smtClean="0">
                <a:latin typeface="+mn-lt"/>
              </a:rPr>
              <a:t>dirname</a:t>
            </a:r>
            <a:r>
              <a:rPr lang="fr-FR" sz="1200" dirty="0" smtClean="0">
                <a:latin typeface="+mn-lt"/>
              </a:rPr>
              <a:t>;{</a:t>
            </a:r>
          </a:p>
          <a:p>
            <a:r>
              <a:rPr lang="fr-FR" sz="1200" dirty="0">
                <a:latin typeface="+mn-lt"/>
              </a:rPr>
              <a:t>	</a:t>
            </a:r>
            <a:r>
              <a:rPr lang="fr-FR" sz="1200" dirty="0" smtClean="0">
                <a:latin typeface="+mn-lt"/>
              </a:rPr>
              <a:t>if(</a:t>
            </a:r>
            <a:r>
              <a:rPr lang="fr-FR" sz="1200" dirty="0" err="1" smtClean="0">
                <a:latin typeface="+mn-lt"/>
              </a:rPr>
              <a:t>closedir</a:t>
            </a:r>
            <a:r>
              <a:rPr lang="fr-FR" sz="1200" dirty="0" smtClean="0">
                <a:latin typeface="+mn-lt"/>
              </a:rPr>
              <a:t>(</a:t>
            </a:r>
            <a:r>
              <a:rPr lang="fr-FR" sz="1200" dirty="0" err="1" smtClean="0">
                <a:latin typeface="+mn-lt"/>
              </a:rPr>
              <a:t>dirname</a:t>
            </a:r>
            <a:r>
              <a:rPr lang="fr-FR" sz="1200" dirty="0" smtClean="0">
                <a:latin typeface="+mn-lt"/>
              </a:rPr>
              <a:t>) == SYS_ERR){</a:t>
            </a:r>
          </a:p>
          <a:p>
            <a:r>
              <a:rPr lang="fr-FR" sz="1200" dirty="0">
                <a:latin typeface="+mn-lt"/>
              </a:rPr>
              <a:t>	</a:t>
            </a:r>
            <a:r>
              <a:rPr lang="fr-FR" sz="1200" dirty="0" smtClean="0">
                <a:latin typeface="+mn-lt"/>
              </a:rPr>
              <a:t>	</a:t>
            </a:r>
            <a:r>
              <a:rPr lang="fr-FR" sz="1200" dirty="0" err="1" smtClean="0">
                <a:latin typeface="+mn-lt"/>
              </a:rPr>
              <a:t>perror</a:t>
            </a:r>
            <a:r>
              <a:rPr lang="fr-FR" sz="1200" dirty="0" smtClean="0">
                <a:latin typeface="+mn-lt"/>
              </a:rPr>
              <a:t>("</a:t>
            </a:r>
            <a:r>
              <a:rPr lang="fr-FR" sz="1200" dirty="0" err="1" smtClean="0">
                <a:latin typeface="+mn-lt"/>
              </a:rPr>
              <a:t>closedir</a:t>
            </a:r>
            <a:r>
              <a:rPr lang="fr-FR" sz="1200" dirty="0" smtClean="0">
                <a:latin typeface="+mn-lt"/>
              </a:rPr>
              <a:t>"); </a:t>
            </a:r>
          </a:p>
          <a:p>
            <a:r>
              <a:rPr lang="fr-FR" sz="1200" dirty="0">
                <a:latin typeface="+mn-lt"/>
              </a:rPr>
              <a:t>	</a:t>
            </a:r>
            <a:r>
              <a:rPr lang="fr-FR" sz="1200" dirty="0" smtClean="0">
                <a:latin typeface="+mn-lt"/>
              </a:rPr>
              <a:t>	exit(1); </a:t>
            </a:r>
          </a:p>
          <a:p>
            <a:r>
              <a:rPr lang="fr-FR" sz="1200" dirty="0">
                <a:latin typeface="+mn-lt"/>
              </a:rPr>
              <a:t>	</a:t>
            </a:r>
            <a:r>
              <a:rPr lang="fr-FR" sz="1200" dirty="0" smtClean="0">
                <a:latin typeface="+mn-lt"/>
              </a:rPr>
              <a:t>}</a:t>
            </a:r>
          </a:p>
          <a:p>
            <a:r>
              <a:rPr lang="fr-FR" sz="1200" dirty="0">
                <a:latin typeface="+mn-lt"/>
              </a:rPr>
              <a:t>	</a:t>
            </a:r>
            <a:r>
              <a:rPr lang="fr-FR" sz="1200" dirty="0" smtClean="0">
                <a:latin typeface="+mn-lt"/>
              </a:rPr>
              <a:t>return 0; </a:t>
            </a:r>
          </a:p>
          <a:p>
            <a:r>
              <a:rPr lang="fr-FR" sz="1200" dirty="0" smtClean="0">
                <a:latin typeface="+mn-lt"/>
              </a:rPr>
              <a:t>}</a:t>
            </a:r>
            <a:endParaRPr lang="fr-FR" sz="1200" dirty="0">
              <a:latin typeface="+mn-lt"/>
            </a:endParaRPr>
          </a:p>
        </p:txBody>
      </p:sp>
    </p:spTree>
    <p:extLst>
      <p:ext uri="{BB962C8B-B14F-4D97-AF65-F5344CB8AC3E}">
        <p14:creationId xmlns:p14="http://schemas.microsoft.com/office/powerpoint/2010/main" val="31381502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53998"/>
          </a:xfrm>
        </p:spPr>
        <p:txBody>
          <a:bodyPr lIns="0" tIns="0" rIns="0" bIns="0" anchor="ctr" anchorCtr="1">
            <a:spAutoFit/>
          </a:bodyPr>
          <a:lstStyle/>
          <a:p>
            <a:r>
              <a:rPr lang="fr-FR" sz="3600" dirty="0" smtClean="0"/>
              <a:t>« Arborescence »</a:t>
            </a:r>
            <a:endParaRPr lang="fr-FR" sz="3600" dirty="0"/>
          </a:p>
        </p:txBody>
      </p:sp>
      <p:pic>
        <p:nvPicPr>
          <p:cNvPr id="3" name="Picture 2"/>
          <p:cNvPicPr>
            <a:picLocks noChangeAspect="1"/>
          </p:cNvPicPr>
          <p:nvPr/>
        </p:nvPicPr>
        <p:blipFill>
          <a:blip r:embed="rId2"/>
          <a:stretch>
            <a:fillRect/>
          </a:stretch>
        </p:blipFill>
        <p:spPr>
          <a:xfrm>
            <a:off x="1643743" y="820094"/>
            <a:ext cx="6363305" cy="5694697"/>
          </a:xfrm>
          <a:prstGeom prst="rect">
            <a:avLst/>
          </a:prstGeom>
        </p:spPr>
      </p:pic>
    </p:spTree>
    <p:extLst>
      <p:ext uri="{BB962C8B-B14F-4D97-AF65-F5344CB8AC3E}">
        <p14:creationId xmlns:p14="http://schemas.microsoft.com/office/powerpoint/2010/main" val="1073051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15553"/>
          </a:xfrm>
        </p:spPr>
        <p:txBody>
          <a:bodyPr lIns="0" tIns="0" rIns="0" bIns="0">
            <a:spAutoFit/>
          </a:bodyPr>
          <a:lstStyle/>
          <a:p>
            <a:r>
              <a:rPr lang="fr-FR" sz="4000" dirty="0" smtClean="0"/>
              <a:t>Exemple d’utilisation « </a:t>
            </a:r>
            <a:r>
              <a:rPr lang="fr-FR" sz="4000" i="1" dirty="0" err="1" smtClean="0"/>
              <a:t>mkdir</a:t>
            </a:r>
            <a:r>
              <a:rPr lang="fr-FR" sz="4000" i="1" dirty="0" smtClean="0"/>
              <a:t>, </a:t>
            </a:r>
            <a:r>
              <a:rPr lang="fr-FR" sz="4000" i="1" dirty="0" err="1" smtClean="0"/>
              <a:t>readdir</a:t>
            </a:r>
            <a:r>
              <a:rPr lang="fr-FR" sz="4000" dirty="0" smtClean="0"/>
              <a:t> »</a:t>
            </a:r>
            <a:endParaRPr lang="fr-FR" sz="4000" i="1" dirty="0"/>
          </a:p>
        </p:txBody>
      </p:sp>
      <p:sp>
        <p:nvSpPr>
          <p:cNvPr id="4" name="TextBox 3"/>
          <p:cNvSpPr txBox="1">
            <a:spLocks noChangeArrowheads="1"/>
          </p:cNvSpPr>
          <p:nvPr/>
        </p:nvSpPr>
        <p:spPr bwMode="auto">
          <a:xfrm>
            <a:off x="140801" y="892549"/>
            <a:ext cx="8662840" cy="553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fr-FR" sz="1000" dirty="0" smtClean="0">
                <a:latin typeface="+mn-lt"/>
              </a:rPr>
              <a:t>/*  </a:t>
            </a:r>
            <a:r>
              <a:rPr lang="fr-FR" sz="1000" dirty="0" smtClean="0"/>
              <a:t>On crée un répertoire "</a:t>
            </a:r>
            <a:r>
              <a:rPr lang="fr-FR" sz="1000" dirty="0" err="1" smtClean="0"/>
              <a:t>junk</a:t>
            </a:r>
            <a:r>
              <a:rPr lang="fr-FR" sz="1000" dirty="0" smtClean="0"/>
              <a:t>" a partir du répertoire courant. Ensuite on crée le fichier "bar" sous ce nouveau répertoire. Enfin on ouvre le répertoire pour lire son contenu.</a:t>
            </a:r>
            <a:r>
              <a:rPr lang="fr-FR" sz="1000" dirty="0" smtClean="0">
                <a:latin typeface="+mn-lt"/>
              </a:rPr>
              <a:t> */</a:t>
            </a:r>
          </a:p>
          <a:p>
            <a:r>
              <a:rPr lang="fr-FR" sz="1000" dirty="0" smtClean="0"/>
              <a:t>#</a:t>
            </a:r>
            <a:r>
              <a:rPr lang="fr-FR" sz="1000" dirty="0" err="1" smtClean="0"/>
              <a:t>include</a:t>
            </a:r>
            <a:r>
              <a:rPr lang="fr-FR" sz="1000" dirty="0" smtClean="0"/>
              <a:t> &lt;</a:t>
            </a:r>
            <a:r>
              <a:rPr lang="fr-FR" sz="1000" dirty="0" err="1" smtClean="0"/>
              <a:t>dirent.h</a:t>
            </a:r>
            <a:r>
              <a:rPr lang="fr-FR" sz="1000" dirty="0" smtClean="0"/>
              <a:t>&gt; </a:t>
            </a:r>
          </a:p>
          <a:p>
            <a:r>
              <a:rPr lang="fr-FR" sz="1000" dirty="0" smtClean="0"/>
              <a:t>#</a:t>
            </a:r>
            <a:r>
              <a:rPr lang="fr-FR" sz="1000" dirty="0" err="1" smtClean="0"/>
              <a:t>include</a:t>
            </a:r>
            <a:r>
              <a:rPr lang="fr-FR" sz="1000" dirty="0" smtClean="0"/>
              <a:t> &lt;</a:t>
            </a:r>
            <a:r>
              <a:rPr lang="fr-FR" sz="1000" dirty="0" err="1" smtClean="0"/>
              <a:t>sys</a:t>
            </a:r>
            <a:r>
              <a:rPr lang="fr-FR" sz="1000" dirty="0" smtClean="0"/>
              <a:t>/</a:t>
            </a:r>
            <a:r>
              <a:rPr lang="fr-FR" sz="1000" dirty="0" err="1" smtClean="0"/>
              <a:t>stat.h</a:t>
            </a:r>
            <a:r>
              <a:rPr lang="fr-FR" sz="1000" dirty="0" smtClean="0"/>
              <a:t>&gt;</a:t>
            </a:r>
          </a:p>
          <a:p>
            <a:r>
              <a:rPr lang="fr-FR" sz="1000" dirty="0" smtClean="0"/>
              <a:t>#</a:t>
            </a:r>
            <a:r>
              <a:rPr lang="fr-FR" sz="1000" dirty="0" err="1" smtClean="0"/>
              <a:t>include</a:t>
            </a:r>
            <a:r>
              <a:rPr lang="fr-FR" sz="1000" dirty="0" smtClean="0"/>
              <a:t> &lt;</a:t>
            </a:r>
            <a:r>
              <a:rPr lang="fr-FR" sz="1000" dirty="0" err="1" smtClean="0"/>
              <a:t>fcntl.h</a:t>
            </a:r>
            <a:r>
              <a:rPr lang="fr-FR" sz="1000" dirty="0" smtClean="0"/>
              <a:t>&gt;</a:t>
            </a:r>
          </a:p>
          <a:p>
            <a:r>
              <a:rPr lang="fr-FR" sz="1000" dirty="0" smtClean="0"/>
              <a:t>#</a:t>
            </a:r>
            <a:r>
              <a:rPr lang="fr-FR" sz="1000" dirty="0" err="1" smtClean="0"/>
              <a:t>include</a:t>
            </a:r>
            <a:r>
              <a:rPr lang="fr-FR" sz="1000" dirty="0" smtClean="0"/>
              <a:t> &lt;</a:t>
            </a:r>
            <a:r>
              <a:rPr lang="fr-FR" sz="1000" dirty="0" err="1" smtClean="0"/>
              <a:t>errno.h</a:t>
            </a:r>
            <a:r>
              <a:rPr lang="fr-FR" sz="1000" dirty="0" smtClean="0"/>
              <a:t>&gt;</a:t>
            </a:r>
          </a:p>
          <a:p>
            <a:r>
              <a:rPr lang="fr-FR" sz="1000" dirty="0" smtClean="0"/>
              <a:t>#</a:t>
            </a:r>
            <a:r>
              <a:rPr lang="fr-FR" sz="1000" dirty="0" err="1" smtClean="0"/>
              <a:t>define</a:t>
            </a:r>
            <a:r>
              <a:rPr lang="fr-FR" sz="1000" dirty="0" smtClean="0"/>
              <a:t> SYS_ERR -1  </a:t>
            </a:r>
          </a:p>
          <a:p>
            <a:r>
              <a:rPr lang="fr-FR" sz="1000" dirty="0" smtClean="0"/>
              <a:t>char  * </a:t>
            </a:r>
            <a:r>
              <a:rPr lang="fr-FR" sz="1000" dirty="0" err="1" smtClean="0"/>
              <a:t>path</a:t>
            </a:r>
            <a:r>
              <a:rPr lang="fr-FR" sz="1000" dirty="0" smtClean="0"/>
              <a:t> = "</a:t>
            </a:r>
            <a:r>
              <a:rPr lang="fr-FR" sz="1000" dirty="0" err="1" smtClean="0"/>
              <a:t>junk</a:t>
            </a:r>
            <a:r>
              <a:rPr lang="fr-FR" sz="1000" dirty="0" smtClean="0"/>
              <a:t>/bar";</a:t>
            </a:r>
          </a:p>
          <a:p>
            <a:r>
              <a:rPr lang="fr-FR" sz="1000" dirty="0" smtClean="0"/>
              <a:t>Int main(){ </a:t>
            </a:r>
          </a:p>
          <a:p>
            <a:r>
              <a:rPr lang="fr-FR" sz="1000" dirty="0"/>
              <a:t>	</a:t>
            </a:r>
            <a:r>
              <a:rPr lang="fr-FR" sz="1000" dirty="0" err="1" smtClean="0"/>
              <a:t>struct</a:t>
            </a:r>
            <a:r>
              <a:rPr lang="fr-FR" sz="1000" dirty="0" smtClean="0"/>
              <a:t> dirent * </a:t>
            </a:r>
            <a:r>
              <a:rPr lang="fr-FR" sz="1000" dirty="0" err="1" smtClean="0"/>
              <a:t>t_readdir</a:t>
            </a:r>
            <a:r>
              <a:rPr lang="fr-FR" sz="1000" dirty="0" smtClean="0"/>
              <a:t>(), *</a:t>
            </a:r>
            <a:r>
              <a:rPr lang="fr-FR" sz="1000" dirty="0" err="1" smtClean="0"/>
              <a:t>dp</a:t>
            </a:r>
            <a:r>
              <a:rPr lang="fr-FR" sz="1000" dirty="0" smtClean="0"/>
              <a:t>;</a:t>
            </a:r>
          </a:p>
          <a:p>
            <a:r>
              <a:rPr lang="fr-FR" sz="1000" dirty="0"/>
              <a:t>	</a:t>
            </a:r>
            <a:r>
              <a:rPr lang="fr-FR" sz="1000" dirty="0" smtClean="0"/>
              <a:t>DIR *  </a:t>
            </a:r>
            <a:r>
              <a:rPr lang="fr-FR" sz="1000" dirty="0" err="1" smtClean="0"/>
              <a:t>t_opendir</a:t>
            </a:r>
            <a:r>
              <a:rPr lang="fr-FR" sz="1000" dirty="0" smtClean="0"/>
              <a:t>(), *</a:t>
            </a:r>
            <a:r>
              <a:rPr lang="fr-FR" sz="1000" dirty="0" err="1" smtClean="0"/>
              <a:t>dirp</a:t>
            </a:r>
            <a:r>
              <a:rPr lang="fr-FR" sz="1000" dirty="0" smtClean="0"/>
              <a:t>; </a:t>
            </a:r>
          </a:p>
          <a:p>
            <a:r>
              <a:rPr lang="fr-FR" sz="1000" dirty="0"/>
              <a:t>	</a:t>
            </a:r>
            <a:r>
              <a:rPr lang="fr-FR" sz="1000" dirty="0" err="1" smtClean="0"/>
              <a:t>int</a:t>
            </a:r>
            <a:r>
              <a:rPr lang="fr-FR" sz="1000" dirty="0" smtClean="0"/>
              <a:t>    </a:t>
            </a:r>
            <a:r>
              <a:rPr lang="fr-FR" sz="1000" dirty="0" err="1" smtClean="0"/>
              <a:t>t_mkdir</a:t>
            </a:r>
            <a:r>
              <a:rPr lang="fr-FR" sz="1000" dirty="0" smtClean="0"/>
              <a:t>(), </a:t>
            </a:r>
            <a:r>
              <a:rPr lang="fr-FR" sz="1000" dirty="0" err="1" smtClean="0"/>
              <a:t>t_open</a:t>
            </a:r>
            <a:r>
              <a:rPr lang="fr-FR" sz="1000" dirty="0" smtClean="0"/>
              <a:t>(), </a:t>
            </a:r>
            <a:r>
              <a:rPr lang="fr-FR" sz="1000" dirty="0" err="1" smtClean="0"/>
              <a:t>t_close</a:t>
            </a:r>
            <a:r>
              <a:rPr lang="fr-FR" sz="1000" dirty="0" smtClean="0"/>
              <a:t>(), </a:t>
            </a:r>
            <a:r>
              <a:rPr lang="fr-FR" sz="1000" dirty="0" err="1" smtClean="0"/>
              <a:t>t_closedir</a:t>
            </a:r>
            <a:r>
              <a:rPr lang="fr-FR" sz="1000" dirty="0" smtClean="0"/>
              <a:t>(), </a:t>
            </a:r>
            <a:r>
              <a:rPr lang="fr-FR" sz="1000" dirty="0" err="1" smtClean="0"/>
              <a:t>fd</a:t>
            </a:r>
            <a:r>
              <a:rPr lang="fr-FR" sz="1000" dirty="0" smtClean="0"/>
              <a:t>;</a:t>
            </a:r>
          </a:p>
          <a:p>
            <a:r>
              <a:rPr lang="fr-FR" sz="1000" dirty="0"/>
              <a:t>	</a:t>
            </a:r>
            <a:r>
              <a:rPr lang="fr-FR" sz="1000" dirty="0" err="1" smtClean="0"/>
              <a:t>t_mkdir</a:t>
            </a:r>
            <a:r>
              <a:rPr lang="fr-FR" sz="1000" dirty="0" smtClean="0"/>
              <a:t>("</a:t>
            </a:r>
            <a:r>
              <a:rPr lang="fr-FR" sz="1000" dirty="0" err="1" smtClean="0"/>
              <a:t>junk</a:t>
            </a:r>
            <a:r>
              <a:rPr lang="fr-FR" sz="1000" dirty="0" smtClean="0"/>
              <a:t>", 0752); </a:t>
            </a:r>
          </a:p>
          <a:p>
            <a:r>
              <a:rPr lang="fr-FR" sz="1000" dirty="0"/>
              <a:t>	</a:t>
            </a:r>
            <a:r>
              <a:rPr lang="fr-FR" sz="1000" dirty="0" err="1" smtClean="0"/>
              <a:t>fd</a:t>
            </a:r>
            <a:r>
              <a:rPr lang="fr-FR" sz="1000" dirty="0" smtClean="0"/>
              <a:t> = open(</a:t>
            </a:r>
            <a:r>
              <a:rPr lang="fr-FR" sz="1000" dirty="0" err="1" smtClean="0"/>
              <a:t>path</a:t>
            </a:r>
            <a:r>
              <a:rPr lang="fr-FR" sz="1000" dirty="0" smtClean="0"/>
              <a:t>, O_CREAT, 0777);  /* Voir: man 2 open() */</a:t>
            </a:r>
          </a:p>
          <a:p>
            <a:r>
              <a:rPr lang="fr-FR" sz="1000" dirty="0"/>
              <a:t>	</a:t>
            </a:r>
            <a:r>
              <a:rPr lang="fr-FR" sz="1000" dirty="0" err="1" smtClean="0"/>
              <a:t>dirp</a:t>
            </a:r>
            <a:r>
              <a:rPr lang="fr-FR" sz="1000" dirty="0" smtClean="0"/>
              <a:t> = </a:t>
            </a:r>
            <a:r>
              <a:rPr lang="fr-FR" sz="1000" dirty="0" err="1" smtClean="0"/>
              <a:t>t_opendir</a:t>
            </a:r>
            <a:r>
              <a:rPr lang="fr-FR" sz="1000" dirty="0" smtClean="0"/>
              <a:t>("</a:t>
            </a:r>
            <a:r>
              <a:rPr lang="fr-FR" sz="1000" dirty="0" err="1" smtClean="0"/>
              <a:t>junk</a:t>
            </a:r>
            <a:r>
              <a:rPr lang="fr-FR" sz="1000" dirty="0" smtClean="0"/>
              <a:t>"); </a:t>
            </a:r>
          </a:p>
          <a:p>
            <a:r>
              <a:rPr lang="fr-FR" sz="1000" dirty="0"/>
              <a:t>	</a:t>
            </a:r>
            <a:r>
              <a:rPr lang="fr-FR" sz="1000" dirty="0" smtClean="0"/>
              <a:t>for(</a:t>
            </a:r>
            <a:r>
              <a:rPr lang="fr-FR" sz="1000" dirty="0" err="1" smtClean="0"/>
              <a:t>dp</a:t>
            </a:r>
            <a:r>
              <a:rPr lang="fr-FR" sz="1000" dirty="0" smtClean="0"/>
              <a:t> = </a:t>
            </a:r>
            <a:r>
              <a:rPr lang="fr-FR" sz="1000" dirty="0" err="1" smtClean="0"/>
              <a:t>t_readdir</a:t>
            </a:r>
            <a:r>
              <a:rPr lang="fr-FR" sz="1000" dirty="0" smtClean="0"/>
              <a:t>(</a:t>
            </a:r>
            <a:r>
              <a:rPr lang="fr-FR" sz="1000" dirty="0" err="1" smtClean="0"/>
              <a:t>dirp</a:t>
            </a:r>
            <a:r>
              <a:rPr lang="fr-FR" sz="1000" dirty="0" smtClean="0"/>
              <a:t>); </a:t>
            </a:r>
            <a:r>
              <a:rPr lang="fr-FR" sz="1000" dirty="0" err="1" smtClean="0"/>
              <a:t>dp</a:t>
            </a:r>
            <a:r>
              <a:rPr lang="fr-FR" sz="1000" dirty="0" smtClean="0"/>
              <a:t> != NULL ; </a:t>
            </a:r>
            <a:r>
              <a:rPr lang="fr-FR" sz="1000" dirty="0" err="1" smtClean="0"/>
              <a:t>dp</a:t>
            </a:r>
            <a:r>
              <a:rPr lang="fr-FR" sz="1000" dirty="0" smtClean="0"/>
              <a:t> = </a:t>
            </a:r>
            <a:r>
              <a:rPr lang="fr-FR" sz="1000" dirty="0" err="1" smtClean="0"/>
              <a:t>t_readdir</a:t>
            </a:r>
            <a:r>
              <a:rPr lang="fr-FR" sz="1000" dirty="0" smtClean="0"/>
              <a:t>(</a:t>
            </a:r>
            <a:r>
              <a:rPr lang="fr-FR" sz="1000" dirty="0" err="1" smtClean="0"/>
              <a:t>dirp</a:t>
            </a:r>
            <a:r>
              <a:rPr lang="fr-FR" sz="1000" dirty="0" smtClean="0"/>
              <a:t>))</a:t>
            </a:r>
          </a:p>
          <a:p>
            <a:r>
              <a:rPr lang="fr-FR" sz="1000" dirty="0" smtClean="0"/>
              <a:t>	</a:t>
            </a:r>
            <a:r>
              <a:rPr lang="fr-FR" sz="1000" dirty="0"/>
              <a:t>	</a:t>
            </a:r>
            <a:r>
              <a:rPr lang="fr-FR" sz="1000" dirty="0" err="1" smtClean="0"/>
              <a:t>printf</a:t>
            </a:r>
            <a:r>
              <a:rPr lang="fr-FR" sz="1000" dirty="0" smtClean="0"/>
              <a:t>("</a:t>
            </a:r>
            <a:r>
              <a:rPr lang="fr-FR" sz="1000" dirty="0" err="1" smtClean="0"/>
              <a:t>dp</a:t>
            </a:r>
            <a:r>
              <a:rPr lang="fr-FR" sz="1000" dirty="0" smtClean="0"/>
              <a:t>-&gt;</a:t>
            </a:r>
            <a:r>
              <a:rPr lang="fr-FR" sz="1000" dirty="0" err="1" smtClean="0"/>
              <a:t>d_name</a:t>
            </a:r>
            <a:r>
              <a:rPr lang="fr-FR" sz="1000" dirty="0" smtClean="0"/>
              <a:t> = %s\n", </a:t>
            </a:r>
            <a:r>
              <a:rPr lang="fr-FR" sz="1000" dirty="0" err="1" smtClean="0"/>
              <a:t>dp</a:t>
            </a:r>
            <a:r>
              <a:rPr lang="fr-FR" sz="1000" dirty="0" smtClean="0"/>
              <a:t>-&gt;</a:t>
            </a:r>
            <a:r>
              <a:rPr lang="fr-FR" sz="1000" dirty="0" err="1" smtClean="0"/>
              <a:t>d_name</a:t>
            </a:r>
            <a:r>
              <a:rPr lang="fr-FR" sz="1000" dirty="0" smtClean="0"/>
              <a:t>); </a:t>
            </a:r>
          </a:p>
          <a:p>
            <a:r>
              <a:rPr lang="fr-FR" sz="1000" dirty="0" smtClean="0"/>
              <a:t> 	close(</a:t>
            </a:r>
            <a:r>
              <a:rPr lang="fr-FR" sz="1000" dirty="0" err="1" smtClean="0"/>
              <a:t>fd</a:t>
            </a:r>
            <a:r>
              <a:rPr lang="fr-FR" sz="1000" dirty="0" smtClean="0"/>
              <a:t>); /* Voir: man 2 close() */ </a:t>
            </a:r>
          </a:p>
          <a:p>
            <a:r>
              <a:rPr lang="fr-FR" sz="1000" dirty="0"/>
              <a:t>	</a:t>
            </a:r>
            <a:r>
              <a:rPr lang="fr-FR" sz="1000" dirty="0" err="1" smtClean="0"/>
              <a:t>t_closedir</a:t>
            </a:r>
            <a:r>
              <a:rPr lang="fr-FR" sz="1000" dirty="0" smtClean="0"/>
              <a:t>(</a:t>
            </a:r>
            <a:r>
              <a:rPr lang="fr-FR" sz="1000" dirty="0" err="1" smtClean="0"/>
              <a:t>dirp</a:t>
            </a:r>
            <a:r>
              <a:rPr lang="fr-FR" sz="1000" dirty="0" smtClean="0"/>
              <a:t>); </a:t>
            </a:r>
          </a:p>
          <a:p>
            <a:r>
              <a:rPr lang="fr-FR" sz="1000" dirty="0"/>
              <a:t>	</a:t>
            </a:r>
            <a:r>
              <a:rPr lang="fr-FR" sz="1000" dirty="0" smtClean="0"/>
              <a:t>return 0; </a:t>
            </a:r>
          </a:p>
          <a:p>
            <a:r>
              <a:rPr lang="fr-FR" sz="1000" dirty="0" smtClean="0"/>
              <a:t>}</a:t>
            </a:r>
          </a:p>
          <a:p>
            <a:r>
              <a:rPr lang="fr-FR" sz="1000" dirty="0" err="1" smtClean="0"/>
              <a:t>int</a:t>
            </a:r>
            <a:r>
              <a:rPr lang="fr-FR" sz="1000" dirty="0" smtClean="0"/>
              <a:t> </a:t>
            </a:r>
            <a:r>
              <a:rPr lang="fr-FR" sz="1000" dirty="0" err="1" smtClean="0"/>
              <a:t>t_mkdir</a:t>
            </a:r>
            <a:r>
              <a:rPr lang="fr-FR" sz="1000" dirty="0" smtClean="0"/>
              <a:t>(</a:t>
            </a:r>
            <a:r>
              <a:rPr lang="fr-FR" sz="1000" dirty="0" err="1" smtClean="0"/>
              <a:t>path</a:t>
            </a:r>
            <a:r>
              <a:rPr lang="fr-FR" sz="1000" dirty="0" smtClean="0"/>
              <a:t>, mode) char * </a:t>
            </a:r>
            <a:r>
              <a:rPr lang="fr-FR" sz="1000" dirty="0" err="1" smtClean="0"/>
              <a:t>path</a:t>
            </a:r>
            <a:r>
              <a:rPr lang="fr-FR" sz="1000" dirty="0" smtClean="0"/>
              <a:t>; </a:t>
            </a:r>
            <a:r>
              <a:rPr lang="fr-FR" sz="1000" dirty="0" err="1" smtClean="0"/>
              <a:t>int</a:t>
            </a:r>
            <a:r>
              <a:rPr lang="fr-FR" sz="1000" dirty="0" smtClean="0"/>
              <a:t> mode; {</a:t>
            </a:r>
          </a:p>
          <a:p>
            <a:r>
              <a:rPr lang="fr-FR" sz="1000" dirty="0"/>
              <a:t>	</a:t>
            </a:r>
            <a:r>
              <a:rPr lang="fr-FR" sz="1000" dirty="0" smtClean="0"/>
              <a:t>if((</a:t>
            </a:r>
            <a:r>
              <a:rPr lang="fr-FR" sz="1000" dirty="0" err="1" smtClean="0"/>
              <a:t>mkdir</a:t>
            </a:r>
            <a:r>
              <a:rPr lang="fr-FR" sz="1000" dirty="0" smtClean="0"/>
              <a:t>(</a:t>
            </a:r>
            <a:r>
              <a:rPr lang="fr-FR" sz="1000" dirty="0" err="1" smtClean="0"/>
              <a:t>path</a:t>
            </a:r>
            <a:r>
              <a:rPr lang="fr-FR" sz="1000" dirty="0" smtClean="0"/>
              <a:t>, mode) == SYS_ERR)){</a:t>
            </a:r>
          </a:p>
          <a:p>
            <a:r>
              <a:rPr lang="fr-FR" sz="1000" dirty="0"/>
              <a:t>	</a:t>
            </a:r>
            <a:r>
              <a:rPr lang="fr-FR" sz="1000" dirty="0" smtClean="0"/>
              <a:t>	</a:t>
            </a:r>
            <a:r>
              <a:rPr lang="fr-FR" sz="1000" dirty="0" err="1" smtClean="0"/>
              <a:t>perror</a:t>
            </a:r>
            <a:r>
              <a:rPr lang="fr-FR" sz="1000" dirty="0" smtClean="0"/>
              <a:t>("</a:t>
            </a:r>
            <a:r>
              <a:rPr lang="fr-FR" sz="1000" dirty="0" err="1" smtClean="0"/>
              <a:t>mkdir</a:t>
            </a:r>
            <a:r>
              <a:rPr lang="fr-FR" sz="1000" dirty="0" smtClean="0"/>
              <a:t>"); </a:t>
            </a:r>
          </a:p>
          <a:p>
            <a:r>
              <a:rPr lang="fr-FR" sz="1000" dirty="0"/>
              <a:t>	</a:t>
            </a:r>
            <a:r>
              <a:rPr lang="fr-FR" sz="1000" dirty="0" smtClean="0"/>
              <a:t>	exit(1); </a:t>
            </a:r>
          </a:p>
          <a:p>
            <a:r>
              <a:rPr lang="fr-FR" sz="1000" dirty="0"/>
              <a:t>	</a:t>
            </a:r>
            <a:r>
              <a:rPr lang="fr-FR" sz="1000" dirty="0" smtClean="0"/>
              <a:t>}</a:t>
            </a:r>
          </a:p>
          <a:p>
            <a:r>
              <a:rPr lang="fr-FR" sz="1000" dirty="0"/>
              <a:t>	</a:t>
            </a:r>
            <a:r>
              <a:rPr lang="fr-FR" sz="1000" dirty="0" smtClean="0"/>
              <a:t>return 0; </a:t>
            </a:r>
          </a:p>
          <a:p>
            <a:r>
              <a:rPr lang="fr-FR" sz="1000" dirty="0" smtClean="0"/>
              <a:t>}</a:t>
            </a:r>
          </a:p>
          <a:p>
            <a:r>
              <a:rPr lang="fr-FR" sz="1000" dirty="0" err="1" smtClean="0"/>
              <a:t>struct</a:t>
            </a:r>
            <a:r>
              <a:rPr lang="fr-FR" sz="1000" dirty="0" smtClean="0"/>
              <a:t> dirent *</a:t>
            </a:r>
            <a:r>
              <a:rPr lang="fr-FR" sz="1000" dirty="0" err="1" smtClean="0"/>
              <a:t>t_readdir</a:t>
            </a:r>
            <a:r>
              <a:rPr lang="fr-FR" sz="1000" dirty="0" smtClean="0"/>
              <a:t>(</a:t>
            </a:r>
            <a:r>
              <a:rPr lang="fr-FR" sz="1000" dirty="0" err="1" smtClean="0"/>
              <a:t>dir</a:t>
            </a:r>
            <a:r>
              <a:rPr lang="fr-FR" sz="1000" dirty="0" smtClean="0"/>
              <a:t>) DIR * </a:t>
            </a:r>
            <a:r>
              <a:rPr lang="fr-FR" sz="1000" dirty="0" err="1" smtClean="0"/>
              <a:t>dir</a:t>
            </a:r>
            <a:r>
              <a:rPr lang="fr-FR" sz="1000" dirty="0" smtClean="0"/>
              <a:t>;{</a:t>
            </a:r>
          </a:p>
          <a:p>
            <a:r>
              <a:rPr lang="fr-FR" sz="1000" dirty="0"/>
              <a:t>	</a:t>
            </a:r>
            <a:r>
              <a:rPr lang="fr-FR" sz="1000" dirty="0" err="1" smtClean="0"/>
              <a:t>struct</a:t>
            </a:r>
            <a:r>
              <a:rPr lang="fr-FR" sz="1000" dirty="0" smtClean="0"/>
              <a:t> dirent * </a:t>
            </a:r>
            <a:r>
              <a:rPr lang="fr-FR" sz="1000" dirty="0" err="1" smtClean="0"/>
              <a:t>dirp</a:t>
            </a:r>
            <a:r>
              <a:rPr lang="fr-FR" sz="1000" dirty="0" smtClean="0"/>
              <a:t>; </a:t>
            </a:r>
          </a:p>
          <a:p>
            <a:r>
              <a:rPr lang="fr-FR" sz="1000" dirty="0"/>
              <a:t>	</a:t>
            </a:r>
            <a:r>
              <a:rPr lang="fr-FR" sz="1000" dirty="0" smtClean="0"/>
              <a:t>if(((</a:t>
            </a:r>
            <a:r>
              <a:rPr lang="fr-FR" sz="1000" dirty="0" err="1" smtClean="0"/>
              <a:t>dirp</a:t>
            </a:r>
            <a:r>
              <a:rPr lang="fr-FR" sz="1000" dirty="0" smtClean="0"/>
              <a:t> = </a:t>
            </a:r>
            <a:r>
              <a:rPr lang="fr-FR" sz="1000" dirty="0" err="1" smtClean="0"/>
              <a:t>readdir</a:t>
            </a:r>
            <a:r>
              <a:rPr lang="fr-FR" sz="1000" dirty="0" smtClean="0"/>
              <a:t>(</a:t>
            </a:r>
            <a:r>
              <a:rPr lang="fr-FR" sz="1000" dirty="0" err="1" smtClean="0"/>
              <a:t>dir</a:t>
            </a:r>
            <a:r>
              <a:rPr lang="fr-FR" sz="1000" dirty="0" smtClean="0"/>
              <a:t>)) == NULL) &amp;&amp; </a:t>
            </a:r>
            <a:r>
              <a:rPr lang="fr-FR" sz="1000" dirty="0" err="1" smtClean="0"/>
              <a:t>errno</a:t>
            </a:r>
            <a:r>
              <a:rPr lang="fr-FR" sz="1000" dirty="0" smtClean="0"/>
              <a:t> != 0){</a:t>
            </a:r>
          </a:p>
          <a:p>
            <a:r>
              <a:rPr lang="fr-FR" sz="1000" dirty="0"/>
              <a:t>	</a:t>
            </a:r>
            <a:r>
              <a:rPr lang="fr-FR" sz="1000" dirty="0" smtClean="0"/>
              <a:t>	</a:t>
            </a:r>
            <a:r>
              <a:rPr lang="fr-FR" sz="1000" dirty="0" err="1" smtClean="0"/>
              <a:t>perror</a:t>
            </a:r>
            <a:r>
              <a:rPr lang="fr-FR" sz="1000" dirty="0" smtClean="0"/>
              <a:t>("</a:t>
            </a:r>
            <a:r>
              <a:rPr lang="fr-FR" sz="1000" dirty="0" err="1" smtClean="0"/>
              <a:t>readdir</a:t>
            </a:r>
            <a:r>
              <a:rPr lang="fr-FR" sz="1000" dirty="0" smtClean="0"/>
              <a:t>"); </a:t>
            </a:r>
          </a:p>
          <a:p>
            <a:r>
              <a:rPr lang="fr-FR" sz="1000" dirty="0"/>
              <a:t>	</a:t>
            </a:r>
            <a:r>
              <a:rPr lang="fr-FR" sz="1000" dirty="0" smtClean="0"/>
              <a:t>	exit(1);</a:t>
            </a:r>
          </a:p>
          <a:p>
            <a:r>
              <a:rPr lang="fr-FR" sz="1000" dirty="0"/>
              <a:t>	</a:t>
            </a:r>
            <a:r>
              <a:rPr lang="fr-FR" sz="1000" dirty="0" smtClean="0"/>
              <a:t>}</a:t>
            </a:r>
          </a:p>
          <a:p>
            <a:r>
              <a:rPr lang="fr-FR" sz="1000" dirty="0"/>
              <a:t>	</a:t>
            </a:r>
            <a:r>
              <a:rPr lang="fr-FR" sz="1000" dirty="0" smtClean="0"/>
              <a:t>return </a:t>
            </a:r>
            <a:r>
              <a:rPr lang="fr-FR" sz="1000" dirty="0" err="1" smtClean="0"/>
              <a:t>dirp</a:t>
            </a:r>
            <a:r>
              <a:rPr lang="fr-FR" sz="1000" dirty="0" smtClean="0"/>
              <a:t>; </a:t>
            </a:r>
          </a:p>
          <a:p>
            <a:r>
              <a:rPr lang="fr-FR" sz="1000" dirty="0" smtClean="0"/>
              <a:t>}</a:t>
            </a:r>
            <a:endParaRPr lang="fr-FR" sz="1000" dirty="0" smtClean="0">
              <a:latin typeface="+mn-lt"/>
            </a:endParaRPr>
          </a:p>
        </p:txBody>
      </p:sp>
    </p:spTree>
    <p:extLst>
      <p:ext uri="{BB962C8B-B14F-4D97-AF65-F5344CB8AC3E}">
        <p14:creationId xmlns:p14="http://schemas.microsoft.com/office/powerpoint/2010/main" val="60399176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53998"/>
          </a:xfrm>
        </p:spPr>
        <p:txBody>
          <a:bodyPr lIns="0" tIns="0" rIns="0" bIns="0" anchor="ctr" anchorCtr="1">
            <a:spAutoFit/>
          </a:bodyPr>
          <a:lstStyle/>
          <a:p>
            <a:r>
              <a:rPr lang="fr-FR" sz="3600" dirty="0" smtClean="0"/>
              <a:t>« chercher » dans le F.S. « </a:t>
            </a:r>
            <a:r>
              <a:rPr lang="fr-FR" sz="3600" dirty="0" err="1" smtClean="0"/>
              <a:t>fido</a:t>
            </a:r>
            <a:r>
              <a:rPr lang="fr-FR" sz="3600" dirty="0" smtClean="0"/>
              <a:t> »</a:t>
            </a:r>
            <a:endParaRPr lang="fr-FR" sz="3600" dirty="0"/>
          </a:p>
        </p:txBody>
      </p:sp>
      <p:pic>
        <p:nvPicPr>
          <p:cNvPr id="3" name="Picture 2"/>
          <p:cNvPicPr>
            <a:picLocks noChangeAspect="1"/>
          </p:cNvPicPr>
          <p:nvPr/>
        </p:nvPicPr>
        <p:blipFill>
          <a:blip r:embed="rId2"/>
          <a:stretch>
            <a:fillRect/>
          </a:stretch>
        </p:blipFill>
        <p:spPr>
          <a:xfrm>
            <a:off x="1992691" y="702430"/>
            <a:ext cx="5158619" cy="5575010"/>
          </a:xfrm>
          <a:prstGeom prst="rect">
            <a:avLst/>
          </a:prstGeom>
        </p:spPr>
      </p:pic>
    </p:spTree>
    <p:extLst>
      <p:ext uri="{BB962C8B-B14F-4D97-AF65-F5344CB8AC3E}">
        <p14:creationId xmlns:p14="http://schemas.microsoft.com/office/powerpoint/2010/main" val="1762424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2928" name="Straight Arrow Connector 252927"/>
          <p:cNvCxnSpPr>
            <a:stCxn id="122" idx="0"/>
          </p:cNvCxnSpPr>
          <p:nvPr/>
        </p:nvCxnSpPr>
        <p:spPr bwMode="auto">
          <a:xfrm flipV="1">
            <a:off x="3941164" y="2447464"/>
            <a:ext cx="0" cy="400646"/>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2957" name="Straight Arrow Connector 252956"/>
          <p:cNvCxnSpPr>
            <a:stCxn id="122" idx="0"/>
          </p:cNvCxnSpPr>
          <p:nvPr/>
        </p:nvCxnSpPr>
        <p:spPr bwMode="auto">
          <a:xfrm flipV="1">
            <a:off x="3941164" y="2303464"/>
            <a:ext cx="90468" cy="544646"/>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4" name="Straight Arrow Connector 133"/>
          <p:cNvCxnSpPr>
            <a:stCxn id="122" idx="0"/>
          </p:cNvCxnSpPr>
          <p:nvPr/>
        </p:nvCxnSpPr>
        <p:spPr bwMode="auto">
          <a:xfrm flipV="1">
            <a:off x="3941164" y="1943314"/>
            <a:ext cx="53003" cy="904796"/>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6" name="Straight Arrow Connector 135"/>
          <p:cNvCxnSpPr>
            <a:stCxn id="122" idx="0"/>
          </p:cNvCxnSpPr>
          <p:nvPr/>
        </p:nvCxnSpPr>
        <p:spPr bwMode="auto">
          <a:xfrm flipH="1" flipV="1">
            <a:off x="3887416" y="1500219"/>
            <a:ext cx="53748" cy="1347891"/>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7" name="Straight Arrow Connector 136"/>
          <p:cNvCxnSpPr>
            <a:stCxn id="122" idx="0"/>
          </p:cNvCxnSpPr>
          <p:nvPr/>
        </p:nvCxnSpPr>
        <p:spPr bwMode="auto">
          <a:xfrm flipV="1">
            <a:off x="3941164" y="1341891"/>
            <a:ext cx="144252" cy="1506219"/>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5" name="Straight Arrow Connector 134"/>
          <p:cNvCxnSpPr>
            <a:stCxn id="122" idx="0"/>
          </p:cNvCxnSpPr>
          <p:nvPr/>
        </p:nvCxnSpPr>
        <p:spPr bwMode="auto">
          <a:xfrm flipV="1">
            <a:off x="3941164" y="1814467"/>
            <a:ext cx="125388" cy="1033643"/>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5" name="Rectangle 114"/>
          <p:cNvSpPr/>
          <p:nvPr/>
        </p:nvSpPr>
        <p:spPr bwMode="auto">
          <a:xfrm rot="5400000">
            <a:off x="3815664" y="2051315"/>
            <a:ext cx="72298" cy="7200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a:scene3d>
            <a:camera prst="isometricOffAxis1Left"/>
            <a:lightRig rig="threePt" dir="t"/>
          </a:scene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
        <p:nvSpPr>
          <p:cNvPr id="113" name="Rectangle 112"/>
          <p:cNvSpPr/>
          <p:nvPr/>
        </p:nvSpPr>
        <p:spPr bwMode="auto">
          <a:xfrm rot="5400000">
            <a:off x="3815664" y="1583315"/>
            <a:ext cx="72298" cy="7200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a:scene3d>
            <a:camera prst="isometricOffAxis1Left"/>
            <a:lightRig rig="threePt" dir="t"/>
          </a:scene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
        <p:nvSpPr>
          <p:cNvPr id="111" name="Rectangle 110"/>
          <p:cNvSpPr/>
          <p:nvPr/>
        </p:nvSpPr>
        <p:spPr bwMode="auto">
          <a:xfrm rot="5400000">
            <a:off x="3815664" y="1115315"/>
            <a:ext cx="72298" cy="7200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a:scene3d>
            <a:camera prst="isometricOffAxis1Left"/>
            <a:lightRig rig="threePt" dir="t"/>
          </a:scene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cxnSp>
        <p:nvCxnSpPr>
          <p:cNvPr id="105" name="Straight Connector 104"/>
          <p:cNvCxnSpPr/>
          <p:nvPr/>
        </p:nvCxnSpPr>
        <p:spPr bwMode="auto">
          <a:xfrm flipH="1" flipV="1">
            <a:off x="2987416" y="2361555"/>
            <a:ext cx="1" cy="360000"/>
          </a:xfrm>
          <a:prstGeom prst="line">
            <a:avLst/>
          </a:prstGeom>
          <a:solidFill>
            <a:schemeClr val="accent1"/>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5" name="Oval 94"/>
          <p:cNvSpPr/>
          <p:nvPr/>
        </p:nvSpPr>
        <p:spPr bwMode="auto">
          <a:xfrm>
            <a:off x="2087416" y="2015315"/>
            <a:ext cx="1800000" cy="540000"/>
          </a:xfrm>
          <a:prstGeom prst="ellipse">
            <a:avLst/>
          </a:prstGeom>
          <a:solidFill>
            <a:schemeClr val="bg1"/>
          </a:solidFill>
          <a:ln w="3175" cap="flat" cmpd="sng" algn="ctr">
            <a:solidFill>
              <a:schemeClr val="tx1"/>
            </a:solidFill>
            <a:prstDash val="solid"/>
            <a:round/>
            <a:headEnd type="none" w="med" len="med"/>
            <a:tailEnd type="none" w="med" len="med"/>
          </a:ln>
          <a:effectLst>
            <a:innerShdw blurRad="63500" dist="50800" dir="5400000">
              <a:prstClr val="black">
                <a:alpha val="50000"/>
              </a:prstClr>
            </a:inn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
        <p:nvSpPr>
          <p:cNvPr id="96" name="Oval 95"/>
          <p:cNvSpPr/>
          <p:nvPr/>
        </p:nvSpPr>
        <p:spPr bwMode="auto">
          <a:xfrm>
            <a:off x="2582604" y="2123315"/>
            <a:ext cx="809625" cy="202406"/>
          </a:xfrm>
          <a:prstGeom prst="ellipse">
            <a:avLst/>
          </a:prstGeom>
          <a:solidFill>
            <a:schemeClr val="bg1"/>
          </a:solidFill>
          <a:ln w="3175" cap="flat" cmpd="sng" algn="ctr">
            <a:solidFill>
              <a:schemeClr val="tx1"/>
            </a:solidFill>
            <a:prstDash val="solid"/>
            <a:round/>
            <a:headEnd type="none" w="med" len="med"/>
            <a:tailEnd type="none" w="med" len="med"/>
          </a:ln>
          <a:effectLst>
            <a:innerShdw blurRad="63500" dist="50800" dir="16200000">
              <a:prstClr val="black">
                <a:alpha val="50000"/>
              </a:prstClr>
            </a:inn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cxnSp>
        <p:nvCxnSpPr>
          <p:cNvPr id="102" name="Straight Connector 101"/>
          <p:cNvCxnSpPr/>
          <p:nvPr/>
        </p:nvCxnSpPr>
        <p:spPr bwMode="auto">
          <a:xfrm flipH="1" flipV="1">
            <a:off x="2987416" y="1799315"/>
            <a:ext cx="1" cy="459040"/>
          </a:xfrm>
          <a:prstGeom prst="line">
            <a:avLst/>
          </a:prstGeom>
          <a:solidFill>
            <a:schemeClr val="accent1"/>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2" name="Oval 91"/>
          <p:cNvSpPr/>
          <p:nvPr/>
        </p:nvSpPr>
        <p:spPr bwMode="auto">
          <a:xfrm>
            <a:off x="2087416" y="1564311"/>
            <a:ext cx="1800000" cy="540000"/>
          </a:xfrm>
          <a:prstGeom prst="ellipse">
            <a:avLst/>
          </a:prstGeom>
          <a:solidFill>
            <a:schemeClr val="bg1"/>
          </a:solidFill>
          <a:ln w="3175" cap="flat" cmpd="sng" algn="ctr">
            <a:solidFill>
              <a:schemeClr val="tx1"/>
            </a:solidFill>
            <a:prstDash val="solid"/>
            <a:round/>
            <a:headEnd type="none" w="med" len="med"/>
            <a:tailEnd type="none" w="med" len="med"/>
          </a:ln>
          <a:effectLst>
            <a:innerShdw blurRad="63500" dist="50800" dir="5400000">
              <a:prstClr val="black">
                <a:alpha val="50000"/>
              </a:prstClr>
            </a:inn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
        <p:nvSpPr>
          <p:cNvPr id="93" name="Oval 92"/>
          <p:cNvSpPr/>
          <p:nvPr/>
        </p:nvSpPr>
        <p:spPr bwMode="auto">
          <a:xfrm>
            <a:off x="2582604" y="1672311"/>
            <a:ext cx="809625" cy="202406"/>
          </a:xfrm>
          <a:prstGeom prst="ellipse">
            <a:avLst/>
          </a:prstGeom>
          <a:solidFill>
            <a:schemeClr val="bg1"/>
          </a:solidFill>
          <a:ln w="3175" cap="flat" cmpd="sng" algn="ctr">
            <a:solidFill>
              <a:schemeClr val="tx1"/>
            </a:solidFill>
            <a:prstDash val="solid"/>
            <a:round/>
            <a:headEnd type="none" w="med" len="med"/>
            <a:tailEnd type="none" w="med" len="med"/>
          </a:ln>
          <a:effectLst>
            <a:innerShdw blurRad="63500" dist="50800" dir="16200000">
              <a:prstClr val="black">
                <a:alpha val="50000"/>
              </a:prstClr>
            </a:inn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
        <p:nvSpPr>
          <p:cNvPr id="115714" name="Date Placeholder 2"/>
          <p:cNvSpPr>
            <a:spLocks noGrp="1"/>
          </p:cNvSpPr>
          <p:nvPr>
            <p:ph type="dt" sz="quarter" idx="10"/>
          </p:nvPr>
        </p:nvSpPr>
        <p:spPr>
          <a:xfrm>
            <a:off x="179388" y="6552000"/>
            <a:ext cx="1079500" cy="1846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fr-FR" altLang="fr-FR" sz="1200" dirty="0" smtClean="0">
                <a:latin typeface="Calibri" panose="020F0502020204030204" pitchFamily="34" charset="0"/>
                <a:cs typeface="Calibri" panose="020F0502020204030204" pitchFamily="34" charset="0"/>
              </a:rPr>
              <a:t>© </a:t>
            </a:r>
            <a:fld id="{F75DEE70-C184-4750-97F7-CE5B8FC4DC83}" type="datetime1">
              <a:rPr lang="fr-FR" altLang="fr-FR" sz="1200" smtClean="0">
                <a:latin typeface="Calibri" panose="020F0502020204030204" pitchFamily="34" charset="0"/>
                <a:cs typeface="Calibri" panose="020F0502020204030204" pitchFamily="34" charset="0"/>
              </a:rPr>
              <a:t>30/03/17</a:t>
            </a:fld>
            <a:endParaRPr lang="fr-FR" altLang="fr-FR" sz="1200" dirty="0">
              <a:latin typeface="Calibri" panose="020F0502020204030204" pitchFamily="34" charset="0"/>
              <a:cs typeface="Calibri" panose="020F0502020204030204" pitchFamily="34" charset="0"/>
            </a:endParaRPr>
          </a:p>
        </p:txBody>
      </p:sp>
      <p:sp>
        <p:nvSpPr>
          <p:cNvPr id="115715" name="Footer Placeholder 3"/>
          <p:cNvSpPr>
            <a:spLocks noGrp="1"/>
          </p:cNvSpPr>
          <p:nvPr>
            <p:ph type="ftr" sz="quarter" idx="11"/>
          </p:nvPr>
        </p:nvSpPr>
        <p:spPr>
          <a:xfrm>
            <a:off x="1258888" y="6552000"/>
            <a:ext cx="6120000" cy="1846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fr-FR" altLang="fr-FR" sz="1200" dirty="0">
                <a:latin typeface="Calibri" panose="020F0502020204030204" pitchFamily="34" charset="0"/>
                <a:cs typeface="Calibri" panose="020F0502020204030204" pitchFamily="34" charset="0"/>
              </a:rPr>
              <a:t>Georgios Arhodakis - Université Paris Dauphine</a:t>
            </a:r>
          </a:p>
        </p:txBody>
      </p:sp>
      <p:sp>
        <p:nvSpPr>
          <p:cNvPr id="115716" name="Slide Number Placeholder 4"/>
          <p:cNvSpPr>
            <a:spLocks noGrp="1"/>
          </p:cNvSpPr>
          <p:nvPr>
            <p:ph type="sldNum" sz="quarter" idx="12"/>
          </p:nvPr>
        </p:nvSpPr>
        <p:spPr>
          <a:xfrm>
            <a:off x="8604000" y="6552000"/>
            <a:ext cx="360000" cy="1846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D3C61643-18D7-4C95-9B42-E8E6D0A5F9C0}" type="slidenum">
              <a:rPr lang="fr-FR" altLang="fr-FR" sz="1200">
                <a:latin typeface="Calibri" panose="020F0502020204030204" pitchFamily="34" charset="0"/>
                <a:cs typeface="Calibri" panose="020F0502020204030204" pitchFamily="34" charset="0"/>
              </a:rPr>
              <a:pPr>
                <a:spcBef>
                  <a:spcPct val="0"/>
                </a:spcBef>
                <a:buFontTx/>
                <a:buNone/>
              </a:pPr>
              <a:t>7</a:t>
            </a:fld>
            <a:endParaRPr lang="fr-FR" altLang="fr-FR" sz="1200" dirty="0">
              <a:latin typeface="Calibri" panose="020F0502020204030204" pitchFamily="34" charset="0"/>
              <a:cs typeface="Calibri" panose="020F0502020204030204" pitchFamily="34" charset="0"/>
            </a:endParaRPr>
          </a:p>
        </p:txBody>
      </p:sp>
      <p:sp>
        <p:nvSpPr>
          <p:cNvPr id="252930" name="Rectangle 2"/>
          <p:cNvSpPr>
            <a:spLocks noGrp="1" noChangeArrowheads="1"/>
          </p:cNvSpPr>
          <p:nvPr>
            <p:ph type="title"/>
          </p:nvPr>
        </p:nvSpPr>
        <p:spPr>
          <a:xfrm>
            <a:off x="0" y="0"/>
            <a:ext cx="9144000" cy="615553"/>
          </a:xfrm>
          <a:extLst/>
        </p:spPr>
        <p:txBody>
          <a:bodyPr lIns="0" tIns="0" rIns="0" bIns="0" anchor="ctr" anchorCtr="1">
            <a:spAutoFit/>
          </a:bodyPr>
          <a:lstStyle/>
          <a:p>
            <a:pPr>
              <a:defRPr/>
            </a:pPr>
            <a:r>
              <a:rPr lang="fr-FR" dirty="0" smtClean="0">
                <a:latin typeface="Calibri" panose="020F0502020204030204" pitchFamily="34" charset="0"/>
                <a:ea typeface="+mj-ea"/>
                <a:cs typeface="Calibri" panose="020F0502020204030204" pitchFamily="34" charset="0"/>
              </a:rPr>
              <a:t>Géométrie et Découpage d’un disque</a:t>
            </a:r>
          </a:p>
        </p:txBody>
      </p:sp>
      <p:sp>
        <p:nvSpPr>
          <p:cNvPr id="252931" name="Text Box 3"/>
          <p:cNvSpPr txBox="1">
            <a:spLocks noChangeArrowheads="1"/>
          </p:cNvSpPr>
          <p:nvPr/>
        </p:nvSpPr>
        <p:spPr bwMode="auto">
          <a:xfrm>
            <a:off x="3654000" y="3284984"/>
            <a:ext cx="1836000" cy="184666"/>
          </a:xfrm>
          <a:prstGeom prst="rect">
            <a:avLst/>
          </a:prstGeom>
          <a:noFill/>
          <a:ln>
            <a:noFill/>
          </a:ln>
          <a:effectLst/>
          <a:extLst/>
        </p:spPr>
        <p:txBody>
          <a:bodyPr wrap="square" lIns="0" tIns="0" rIns="0" bIns="0" anchor="ct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defRPr/>
            </a:pPr>
            <a:r>
              <a:rPr lang="fr-FR" altLang="fr-FR" sz="1200" b="1" dirty="0" smtClean="0">
                <a:latin typeface="Calibri" panose="020F0502020204030204" pitchFamily="34" charset="0"/>
                <a:cs typeface="Calibri" panose="020F0502020204030204" pitchFamily="34" charset="0"/>
              </a:rPr>
              <a:t>Partitionnement d’un disque</a:t>
            </a:r>
          </a:p>
        </p:txBody>
      </p:sp>
      <p:sp>
        <p:nvSpPr>
          <p:cNvPr id="71" name="Text Box 30"/>
          <p:cNvSpPr txBox="1">
            <a:spLocks noChangeArrowheads="1"/>
          </p:cNvSpPr>
          <p:nvPr/>
        </p:nvSpPr>
        <p:spPr bwMode="auto">
          <a:xfrm>
            <a:off x="180000" y="3734907"/>
            <a:ext cx="64800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1000" dirty="0" smtClean="0">
                <a:latin typeface="Calibri" panose="020F0502020204030204" pitchFamily="34" charset="0"/>
                <a:cs typeface="Calibri" panose="020F0502020204030204" pitchFamily="34" charset="0"/>
              </a:rPr>
              <a:t>BIOS (</a:t>
            </a:r>
            <a:r>
              <a:rPr lang="fr-FR" altLang="fr-FR" sz="1000" i="1" dirty="0" smtClean="0">
                <a:latin typeface="Calibri" panose="020F0502020204030204" pitchFamily="34" charset="0"/>
                <a:cs typeface="Calibri" panose="020F0502020204030204" pitchFamily="34" charset="0"/>
              </a:rPr>
              <a:t>MBR</a:t>
            </a:r>
            <a:r>
              <a:rPr lang="fr-FR" altLang="fr-FR" sz="1000" dirty="0" smtClean="0">
                <a:latin typeface="Calibri" panose="020F0502020204030204" pitchFamily="34" charset="0"/>
                <a:cs typeface="Calibri" panose="020F0502020204030204" pitchFamily="34" charset="0"/>
              </a:rPr>
              <a:t>)</a:t>
            </a:r>
            <a:endParaRPr lang="fr-FR" altLang="fr-FR" sz="1000" dirty="0">
              <a:latin typeface="Calibri" panose="020F0502020204030204" pitchFamily="34" charset="0"/>
              <a:cs typeface="Calibri" panose="020F0502020204030204" pitchFamily="34" charset="0"/>
            </a:endParaRPr>
          </a:p>
        </p:txBody>
      </p:sp>
      <p:sp>
        <p:nvSpPr>
          <p:cNvPr id="69" name="AutoShape 12"/>
          <p:cNvSpPr>
            <a:spLocks noChangeArrowheads="1"/>
          </p:cNvSpPr>
          <p:nvPr/>
        </p:nvSpPr>
        <p:spPr bwMode="auto">
          <a:xfrm>
            <a:off x="1872000" y="3676914"/>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Boot</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252940" name="AutoShape 12"/>
          <p:cNvSpPr>
            <a:spLocks noChangeArrowheads="1"/>
          </p:cNvSpPr>
          <p:nvPr/>
        </p:nvSpPr>
        <p:spPr bwMode="auto">
          <a:xfrm>
            <a:off x="2232000" y="3676914"/>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Partition</a:t>
            </a:r>
            <a:r>
              <a:rPr lang="fr-FR" sz="1000" baseline="-25000" dirty="0" smtClean="0">
                <a:latin typeface="Calibri" panose="020F0502020204030204" pitchFamily="34" charset="0"/>
                <a:ea typeface="ＭＳ Ｐゴシック" charset="0"/>
                <a:cs typeface="Calibri" panose="020F0502020204030204" pitchFamily="34" charset="0"/>
              </a:rPr>
              <a:t>1</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252941" name="AutoShape 13"/>
          <p:cNvSpPr>
            <a:spLocks noChangeArrowheads="1"/>
          </p:cNvSpPr>
          <p:nvPr/>
        </p:nvSpPr>
        <p:spPr bwMode="auto">
          <a:xfrm>
            <a:off x="3312000" y="3676914"/>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Partition</a:t>
            </a:r>
            <a:r>
              <a:rPr lang="fr-FR" sz="1000" baseline="-25000" dirty="0" smtClean="0">
                <a:latin typeface="Calibri" panose="020F0502020204030204" pitchFamily="34" charset="0"/>
                <a:ea typeface="ＭＳ Ｐゴシック" charset="0"/>
                <a:cs typeface="Calibri" panose="020F0502020204030204" pitchFamily="34" charset="0"/>
              </a:rPr>
              <a:t>2</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252942" name="AutoShape 14"/>
          <p:cNvSpPr>
            <a:spLocks noChangeArrowheads="1"/>
          </p:cNvSpPr>
          <p:nvPr/>
        </p:nvSpPr>
        <p:spPr bwMode="auto">
          <a:xfrm>
            <a:off x="4392000" y="3676914"/>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Partition</a:t>
            </a:r>
            <a:r>
              <a:rPr lang="fr-FR" sz="1000" baseline="-25000" dirty="0" smtClean="0">
                <a:latin typeface="Calibri" panose="020F0502020204030204" pitchFamily="34" charset="0"/>
                <a:ea typeface="ＭＳ Ｐゴシック" charset="0"/>
                <a:cs typeface="Calibri" panose="020F0502020204030204" pitchFamily="34" charset="0"/>
              </a:rPr>
              <a:t>3</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252943" name="AutoShape 15"/>
          <p:cNvSpPr>
            <a:spLocks noChangeArrowheads="1"/>
          </p:cNvSpPr>
          <p:nvPr/>
        </p:nvSpPr>
        <p:spPr bwMode="auto">
          <a:xfrm>
            <a:off x="5472000" y="3676914"/>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Partition</a:t>
            </a:r>
            <a:r>
              <a:rPr lang="fr-FR" sz="1000" baseline="-25000" dirty="0" smtClean="0">
                <a:latin typeface="Calibri" panose="020F0502020204030204" pitchFamily="34" charset="0"/>
                <a:ea typeface="ＭＳ Ｐゴシック" charset="0"/>
                <a:cs typeface="Calibri" panose="020F0502020204030204" pitchFamily="34" charset="0"/>
              </a:rPr>
              <a:t>4</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72" name="Text Box 30"/>
          <p:cNvSpPr txBox="1">
            <a:spLocks noChangeArrowheads="1"/>
          </p:cNvSpPr>
          <p:nvPr/>
        </p:nvSpPr>
        <p:spPr bwMode="auto">
          <a:xfrm>
            <a:off x="179512" y="4274907"/>
            <a:ext cx="64800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1000" dirty="0" smtClean="0">
                <a:latin typeface="Calibri" panose="020F0502020204030204" pitchFamily="34" charset="0"/>
                <a:cs typeface="Calibri" panose="020F0502020204030204" pitchFamily="34" charset="0"/>
              </a:rPr>
              <a:t>UEFI (</a:t>
            </a:r>
            <a:r>
              <a:rPr lang="fr-FR" altLang="fr-FR" sz="1000" i="1" dirty="0" smtClean="0">
                <a:latin typeface="Calibri" panose="020F0502020204030204" pitchFamily="34" charset="0"/>
                <a:cs typeface="Calibri" panose="020F0502020204030204" pitchFamily="34" charset="0"/>
              </a:rPr>
              <a:t>GPT</a:t>
            </a:r>
            <a:r>
              <a:rPr lang="fr-FR" altLang="fr-FR" sz="1000" dirty="0" smtClean="0">
                <a:latin typeface="Calibri" panose="020F0502020204030204" pitchFamily="34" charset="0"/>
                <a:cs typeface="Calibri" panose="020F0502020204030204" pitchFamily="34" charset="0"/>
              </a:rPr>
              <a:t>)</a:t>
            </a:r>
            <a:endParaRPr lang="fr-FR" altLang="fr-FR" sz="1000" dirty="0">
              <a:latin typeface="Calibri" panose="020F0502020204030204" pitchFamily="34" charset="0"/>
              <a:cs typeface="Calibri" panose="020F0502020204030204" pitchFamily="34" charset="0"/>
            </a:endParaRPr>
          </a:p>
        </p:txBody>
      </p:sp>
      <p:sp>
        <p:nvSpPr>
          <p:cNvPr id="73" name="AutoShape 12"/>
          <p:cNvSpPr>
            <a:spLocks noChangeArrowheads="1"/>
          </p:cNvSpPr>
          <p:nvPr/>
        </p:nvSpPr>
        <p:spPr bwMode="auto">
          <a:xfrm>
            <a:off x="1871512" y="4216914"/>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Boot</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75" name="AutoShape 12"/>
          <p:cNvSpPr>
            <a:spLocks noChangeArrowheads="1"/>
          </p:cNvSpPr>
          <p:nvPr/>
        </p:nvSpPr>
        <p:spPr bwMode="auto">
          <a:xfrm>
            <a:off x="2232000" y="4216914"/>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Entête primaire GPT</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76" name="AutoShape 13"/>
          <p:cNvSpPr>
            <a:spLocks noChangeArrowheads="1"/>
          </p:cNvSpPr>
          <p:nvPr/>
        </p:nvSpPr>
        <p:spPr bwMode="auto">
          <a:xfrm>
            <a:off x="3312000" y="4216914"/>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Table d’index GPT</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77" name="AutoShape 14"/>
          <p:cNvSpPr>
            <a:spLocks noChangeArrowheads="1"/>
          </p:cNvSpPr>
          <p:nvPr/>
        </p:nvSpPr>
        <p:spPr bwMode="auto">
          <a:xfrm>
            <a:off x="4392000" y="4216914"/>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GP</a:t>
            </a:r>
            <a:r>
              <a:rPr lang="fr-FR" sz="1000" baseline="-25000" dirty="0" smtClean="0">
                <a:latin typeface="Calibri" panose="020F0502020204030204" pitchFamily="34" charset="0"/>
                <a:ea typeface="ＭＳ Ｐゴシック" charset="0"/>
                <a:cs typeface="Calibri" panose="020F0502020204030204" pitchFamily="34" charset="0"/>
              </a:rPr>
              <a:t>1</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81" name="AutoShape 15"/>
          <p:cNvSpPr>
            <a:spLocks noChangeArrowheads="1"/>
          </p:cNvSpPr>
          <p:nvPr/>
        </p:nvSpPr>
        <p:spPr bwMode="auto">
          <a:xfrm>
            <a:off x="6156176" y="4216914"/>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GP</a:t>
            </a:r>
            <a:r>
              <a:rPr lang="fr-FR" sz="1000" baseline="-25000" dirty="0" smtClean="0">
                <a:latin typeface="Calibri" panose="020F0502020204030204" pitchFamily="34" charset="0"/>
                <a:ea typeface="ＭＳ Ｐゴシック" charset="0"/>
                <a:cs typeface="Calibri" panose="020F0502020204030204" pitchFamily="34" charset="0"/>
              </a:rPr>
              <a:t>128</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82" name="AutoShape 15"/>
          <p:cNvSpPr>
            <a:spLocks noChangeArrowheads="1"/>
          </p:cNvSpPr>
          <p:nvPr/>
        </p:nvSpPr>
        <p:spPr bwMode="auto">
          <a:xfrm>
            <a:off x="7632000" y="4216914"/>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a:latin typeface="Calibri" panose="020F0502020204030204" pitchFamily="34" charset="0"/>
                <a:ea typeface="ＭＳ Ｐゴシック" charset="0"/>
                <a:cs typeface="Calibri" panose="020F0502020204030204" pitchFamily="34" charset="0"/>
              </a:rPr>
              <a:t>Entête </a:t>
            </a:r>
            <a:r>
              <a:rPr lang="fr-FR" sz="1000" dirty="0" smtClean="0">
                <a:latin typeface="Calibri" panose="020F0502020204030204" pitchFamily="34" charset="0"/>
                <a:ea typeface="ＭＳ Ｐゴシック" charset="0"/>
                <a:cs typeface="Calibri" panose="020F0502020204030204" pitchFamily="34" charset="0"/>
              </a:rPr>
              <a:t>‘</a:t>
            </a:r>
            <a:r>
              <a:rPr lang="fr-FR" sz="1000" i="1" dirty="0" smtClean="0">
                <a:latin typeface="Calibri" panose="020F0502020204030204" pitchFamily="34" charset="0"/>
                <a:ea typeface="ＭＳ Ｐゴシック" charset="0"/>
                <a:cs typeface="Calibri" panose="020F0502020204030204" pitchFamily="34" charset="0"/>
              </a:rPr>
              <a:t>backup</a:t>
            </a:r>
            <a:r>
              <a:rPr lang="fr-FR" sz="1000" dirty="0" smtClean="0">
                <a:latin typeface="Calibri" panose="020F0502020204030204" pitchFamily="34" charset="0"/>
                <a:ea typeface="ＭＳ Ｐゴシック" charset="0"/>
                <a:cs typeface="Calibri" panose="020F0502020204030204" pitchFamily="34" charset="0"/>
              </a:rPr>
              <a:t>’ </a:t>
            </a:r>
            <a:r>
              <a:rPr lang="fr-FR" sz="1000" dirty="0">
                <a:latin typeface="Calibri" panose="020F0502020204030204" pitchFamily="34" charset="0"/>
                <a:ea typeface="ＭＳ Ｐゴシック" charset="0"/>
                <a:cs typeface="Calibri" panose="020F0502020204030204" pitchFamily="34" charset="0"/>
              </a:rPr>
              <a:t>GPT</a:t>
            </a:r>
            <a:endParaRPr lang="fr-FR" sz="1000" baseline="-25000" dirty="0">
              <a:latin typeface="Calibri" panose="020F0502020204030204" pitchFamily="34" charset="0"/>
              <a:ea typeface="ＭＳ Ｐゴシック" charset="0"/>
              <a:cs typeface="Calibri" panose="020F0502020204030204" pitchFamily="34" charset="0"/>
            </a:endParaRPr>
          </a:p>
        </p:txBody>
      </p:sp>
      <p:cxnSp>
        <p:nvCxnSpPr>
          <p:cNvPr id="4" name="Straight Connector 3"/>
          <p:cNvCxnSpPr>
            <a:stCxn id="77" idx="3"/>
            <a:endCxn id="81" idx="1"/>
          </p:cNvCxnSpPr>
          <p:nvPr/>
        </p:nvCxnSpPr>
        <p:spPr bwMode="auto">
          <a:xfrm>
            <a:off x="5471500" y="4351852"/>
            <a:ext cx="684676" cy="0"/>
          </a:xfrm>
          <a:prstGeom prst="line">
            <a:avLst/>
          </a:prstGeom>
          <a:solidFill>
            <a:schemeClr val="accent1"/>
          </a:solidFill>
          <a:ln w="3175" cap="flat" cmpd="sng" algn="ctr">
            <a:solidFill>
              <a:srgbClr val="C00000"/>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3" name="Text Box 30"/>
          <p:cNvSpPr txBox="1">
            <a:spLocks noChangeArrowheads="1"/>
          </p:cNvSpPr>
          <p:nvPr/>
        </p:nvSpPr>
        <p:spPr bwMode="auto">
          <a:xfrm>
            <a:off x="1872000" y="4663589"/>
            <a:ext cx="360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800" dirty="0" smtClean="0">
                <a:latin typeface="Calibri" panose="020F0502020204030204" pitchFamily="34" charset="0"/>
                <a:cs typeface="Calibri" panose="020F0502020204030204" pitchFamily="34" charset="0"/>
              </a:rPr>
              <a:t>MBR </a:t>
            </a:r>
            <a:r>
              <a:rPr lang="fr-FR" altLang="fr-FR" sz="800" b="1" i="1" dirty="0" smtClean="0">
                <a:latin typeface="Calibri" panose="020F0502020204030204" pitchFamily="34" charset="0"/>
                <a:cs typeface="Calibri" panose="020F0502020204030204" pitchFamily="34" charset="0"/>
              </a:rPr>
              <a:t>protégé</a:t>
            </a:r>
            <a:endParaRPr lang="fr-FR" altLang="fr-FR" sz="800" b="1" i="1" dirty="0">
              <a:latin typeface="Calibri" panose="020F0502020204030204" pitchFamily="34" charset="0"/>
              <a:cs typeface="Calibri" panose="020F0502020204030204" pitchFamily="34" charset="0"/>
            </a:endParaRPr>
          </a:p>
        </p:txBody>
      </p:sp>
      <p:sp>
        <p:nvSpPr>
          <p:cNvPr id="7" name="Left Brace 6"/>
          <p:cNvSpPr/>
          <p:nvPr/>
        </p:nvSpPr>
        <p:spPr bwMode="auto">
          <a:xfrm rot="-5400000">
            <a:off x="1997004" y="4394532"/>
            <a:ext cx="107950" cy="358934"/>
          </a:xfrm>
          <a:prstGeom prst="leftBrace">
            <a:avLst/>
          </a:prstGeom>
          <a:solidFill>
            <a:schemeClr val="bg1">
              <a:lumMod val="95000"/>
            </a:schemeClr>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cxnSp>
        <p:nvCxnSpPr>
          <p:cNvPr id="100" name="Straight Connector 99"/>
          <p:cNvCxnSpPr/>
          <p:nvPr/>
        </p:nvCxnSpPr>
        <p:spPr bwMode="auto">
          <a:xfrm flipH="1" flipV="1">
            <a:off x="2987416" y="1313347"/>
            <a:ext cx="1" cy="459040"/>
          </a:xfrm>
          <a:prstGeom prst="line">
            <a:avLst/>
          </a:prstGeom>
          <a:solidFill>
            <a:schemeClr val="accent1"/>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Curved Up Arrow 15"/>
          <p:cNvSpPr/>
          <p:nvPr/>
        </p:nvSpPr>
        <p:spPr bwMode="auto">
          <a:xfrm>
            <a:off x="2735388" y="2671887"/>
            <a:ext cx="504056" cy="141470"/>
          </a:xfrm>
          <a:prstGeom prst="curvedUpArrow">
            <a:avLst/>
          </a:prstGeom>
          <a:solidFill>
            <a:schemeClr val="bg1"/>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
        <p:nvSpPr>
          <p:cNvPr id="21" name="Rectangle 20"/>
          <p:cNvSpPr/>
          <p:nvPr/>
        </p:nvSpPr>
        <p:spPr bwMode="auto">
          <a:xfrm>
            <a:off x="4175648" y="1115315"/>
            <a:ext cx="72298" cy="15300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a:scene3d>
            <a:camera prst="isometricOffAxis1Left"/>
            <a:lightRig rig="threePt" dir="t"/>
          </a:scene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
        <p:nvSpPr>
          <p:cNvPr id="112" name="Rectangle 111"/>
          <p:cNvSpPr/>
          <p:nvPr/>
        </p:nvSpPr>
        <p:spPr bwMode="auto">
          <a:xfrm rot="5400000">
            <a:off x="3815664" y="1439315"/>
            <a:ext cx="72298" cy="7200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a:scene3d>
            <a:camera prst="isometricOffAxis1Left"/>
            <a:lightRig rig="threePt" dir="t"/>
          </a:scene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
        <p:nvSpPr>
          <p:cNvPr id="114" name="Rectangle 113"/>
          <p:cNvSpPr/>
          <p:nvPr/>
        </p:nvSpPr>
        <p:spPr bwMode="auto">
          <a:xfrm rot="5400000">
            <a:off x="3815664" y="1907315"/>
            <a:ext cx="72298" cy="7200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a:scene3d>
            <a:camera prst="isometricOffAxis1Left"/>
            <a:lightRig rig="threePt" dir="t"/>
          </a:scene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
        <p:nvSpPr>
          <p:cNvPr id="116" name="Text Box 30"/>
          <p:cNvSpPr txBox="1">
            <a:spLocks noChangeArrowheads="1"/>
          </p:cNvSpPr>
          <p:nvPr/>
        </p:nvSpPr>
        <p:spPr bwMode="auto">
          <a:xfrm>
            <a:off x="4319664" y="1807228"/>
            <a:ext cx="25200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1000" dirty="0" smtClean="0">
                <a:latin typeface="Calibri" panose="020F0502020204030204" pitchFamily="34" charset="0"/>
                <a:cs typeface="Calibri" panose="020F0502020204030204" pitchFamily="34" charset="0"/>
              </a:rPr>
              <a:t>Bras</a:t>
            </a:r>
            <a:endParaRPr lang="fr-FR" altLang="fr-FR" sz="1000" dirty="0">
              <a:latin typeface="Calibri" panose="020F0502020204030204" pitchFamily="34" charset="0"/>
              <a:cs typeface="Calibri" panose="020F0502020204030204" pitchFamily="34" charset="0"/>
            </a:endParaRPr>
          </a:p>
        </p:txBody>
      </p:sp>
      <p:sp>
        <p:nvSpPr>
          <p:cNvPr id="117" name="Text Box 30"/>
          <p:cNvSpPr txBox="1">
            <a:spLocks noChangeArrowheads="1"/>
          </p:cNvSpPr>
          <p:nvPr/>
        </p:nvSpPr>
        <p:spPr bwMode="auto">
          <a:xfrm>
            <a:off x="3491664" y="827315"/>
            <a:ext cx="1323865" cy="153888"/>
          </a:xfrm>
          <a:prstGeom prst="rect">
            <a:avLst/>
          </a:prstGeom>
          <a:solidFill>
            <a:schemeClr val="bg1"/>
          </a:solidFill>
          <a:ln>
            <a:noFill/>
          </a:ln>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1000" dirty="0" smtClean="0">
                <a:latin typeface="Calibri" panose="020F0502020204030204" pitchFamily="34" charset="0"/>
                <a:cs typeface="Calibri" panose="020F0502020204030204" pitchFamily="34" charset="0"/>
              </a:rPr>
              <a:t>Tète de Lecture / Ecriture</a:t>
            </a:r>
            <a:endParaRPr lang="fr-FR" altLang="fr-FR" sz="1000" dirty="0">
              <a:latin typeface="Calibri" panose="020F0502020204030204" pitchFamily="34" charset="0"/>
              <a:cs typeface="Calibri" panose="020F0502020204030204" pitchFamily="34" charset="0"/>
            </a:endParaRPr>
          </a:p>
        </p:txBody>
      </p:sp>
      <p:cxnSp>
        <p:nvCxnSpPr>
          <p:cNvPr id="23" name="Straight Arrow Connector 22"/>
          <p:cNvCxnSpPr/>
          <p:nvPr/>
        </p:nvCxnSpPr>
        <p:spPr bwMode="auto">
          <a:xfrm>
            <a:off x="2587000" y="1439314"/>
            <a:ext cx="0" cy="360000"/>
          </a:xfrm>
          <a:prstGeom prst="straightConnector1">
            <a:avLst/>
          </a:prstGeom>
          <a:solidFill>
            <a:schemeClr val="accent1"/>
          </a:solidFill>
          <a:ln w="3175" cap="flat" cmpd="sng" algn="ctr">
            <a:solidFill>
              <a:srgbClr val="C00000"/>
            </a:solidFill>
            <a:prstDash val="solid"/>
            <a:round/>
            <a:headEnd type="triangl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Oval 9"/>
          <p:cNvSpPr/>
          <p:nvPr/>
        </p:nvSpPr>
        <p:spPr bwMode="auto">
          <a:xfrm>
            <a:off x="2087416" y="1115315"/>
            <a:ext cx="1800000" cy="540000"/>
          </a:xfrm>
          <a:prstGeom prst="ellipse">
            <a:avLst/>
          </a:prstGeom>
          <a:solidFill>
            <a:schemeClr val="bg1"/>
          </a:solidFill>
          <a:ln w="3175" cap="flat" cmpd="sng" algn="ctr">
            <a:solidFill>
              <a:schemeClr val="tx1"/>
            </a:solidFill>
            <a:prstDash val="solid"/>
            <a:round/>
            <a:headEnd type="none" w="med" len="med"/>
            <a:tailEnd type="none" w="med" len="med"/>
          </a:ln>
          <a:effectLst>
            <a:innerShdw blurRad="63500" dist="50800" dir="5400000">
              <a:prstClr val="black">
                <a:alpha val="50000"/>
              </a:prstClr>
            </a:inn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
        <p:nvSpPr>
          <p:cNvPr id="88" name="Oval 87"/>
          <p:cNvSpPr/>
          <p:nvPr/>
        </p:nvSpPr>
        <p:spPr bwMode="auto">
          <a:xfrm>
            <a:off x="2582604" y="1223315"/>
            <a:ext cx="809625" cy="202406"/>
          </a:xfrm>
          <a:prstGeom prst="ellipse">
            <a:avLst/>
          </a:prstGeom>
          <a:solidFill>
            <a:schemeClr val="bg1"/>
          </a:solidFill>
          <a:ln w="3175" cap="flat" cmpd="sng" algn="ctr">
            <a:solidFill>
              <a:schemeClr val="tx1"/>
            </a:solidFill>
            <a:prstDash val="solid"/>
            <a:round/>
            <a:headEnd type="none" w="med" len="med"/>
            <a:tailEnd type="none" w="med" len="med"/>
          </a:ln>
          <a:effectLst>
            <a:innerShdw blurRad="63500" dist="50800" dir="16200000">
              <a:prstClr val="black">
                <a:alpha val="50000"/>
              </a:prstClr>
            </a:inn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cxnSp>
        <p:nvCxnSpPr>
          <p:cNvPr id="15" name="Straight Connector 14"/>
          <p:cNvCxnSpPr/>
          <p:nvPr/>
        </p:nvCxnSpPr>
        <p:spPr bwMode="auto">
          <a:xfrm flipH="1" flipV="1">
            <a:off x="2987416" y="971315"/>
            <a:ext cx="1" cy="360000"/>
          </a:xfrm>
          <a:prstGeom prst="line">
            <a:avLst/>
          </a:prstGeom>
          <a:solidFill>
            <a:schemeClr val="accent1"/>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0" name="Rectangle 109"/>
          <p:cNvSpPr/>
          <p:nvPr/>
        </p:nvSpPr>
        <p:spPr bwMode="auto">
          <a:xfrm rot="5400000">
            <a:off x="3815664" y="971315"/>
            <a:ext cx="72298" cy="7200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a:scene3d>
            <a:camera prst="isometricOffAxis1Left"/>
            <a:lightRig rig="threePt" dir="t"/>
          </a:scene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
        <p:nvSpPr>
          <p:cNvPr id="120" name="Text Box 30"/>
          <p:cNvSpPr txBox="1">
            <a:spLocks noChangeArrowheads="1"/>
          </p:cNvSpPr>
          <p:nvPr/>
        </p:nvSpPr>
        <p:spPr bwMode="auto">
          <a:xfrm>
            <a:off x="1547664" y="1623867"/>
            <a:ext cx="43200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1000" dirty="0" smtClean="0">
                <a:latin typeface="Calibri" panose="020F0502020204030204" pitchFamily="34" charset="0"/>
                <a:cs typeface="Calibri" panose="020F0502020204030204" pitchFamily="34" charset="0"/>
              </a:rPr>
              <a:t>Cylindre</a:t>
            </a:r>
            <a:endParaRPr lang="fr-FR" altLang="fr-FR" sz="1000" dirty="0">
              <a:latin typeface="Calibri" panose="020F0502020204030204" pitchFamily="34" charset="0"/>
              <a:cs typeface="Calibri" panose="020F0502020204030204" pitchFamily="34" charset="0"/>
            </a:endParaRPr>
          </a:p>
        </p:txBody>
      </p:sp>
      <p:sp>
        <p:nvSpPr>
          <p:cNvPr id="121" name="Text Box 30"/>
          <p:cNvSpPr txBox="1">
            <a:spLocks noChangeArrowheads="1"/>
          </p:cNvSpPr>
          <p:nvPr/>
        </p:nvSpPr>
        <p:spPr bwMode="auto">
          <a:xfrm>
            <a:off x="2861416" y="836996"/>
            <a:ext cx="25200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1000" dirty="0" smtClean="0">
                <a:latin typeface="Calibri" panose="020F0502020204030204" pitchFamily="34" charset="0"/>
                <a:cs typeface="Calibri" panose="020F0502020204030204" pitchFamily="34" charset="0"/>
              </a:rPr>
              <a:t>Axe</a:t>
            </a:r>
            <a:endParaRPr lang="fr-FR" altLang="fr-FR" sz="1000" dirty="0">
              <a:latin typeface="Calibri" panose="020F0502020204030204" pitchFamily="34" charset="0"/>
              <a:cs typeface="Calibri" panose="020F0502020204030204" pitchFamily="34" charset="0"/>
            </a:endParaRPr>
          </a:p>
        </p:txBody>
      </p:sp>
      <p:sp>
        <p:nvSpPr>
          <p:cNvPr id="122" name="Text Box 30"/>
          <p:cNvSpPr txBox="1">
            <a:spLocks noChangeArrowheads="1"/>
          </p:cNvSpPr>
          <p:nvPr/>
        </p:nvSpPr>
        <p:spPr bwMode="auto">
          <a:xfrm>
            <a:off x="3743164" y="2848110"/>
            <a:ext cx="39600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1000" dirty="0" smtClean="0">
                <a:latin typeface="Calibri" panose="020F0502020204030204" pitchFamily="34" charset="0"/>
                <a:cs typeface="Calibri" panose="020F0502020204030204" pitchFamily="34" charset="0"/>
              </a:rPr>
              <a:t>Broche</a:t>
            </a:r>
            <a:endParaRPr lang="fr-FR" altLang="fr-FR" sz="1000" dirty="0">
              <a:latin typeface="Calibri" panose="020F0502020204030204" pitchFamily="34" charset="0"/>
              <a:cs typeface="Calibri" panose="020F0502020204030204" pitchFamily="34" charset="0"/>
            </a:endParaRPr>
          </a:p>
        </p:txBody>
      </p:sp>
      <p:sp>
        <p:nvSpPr>
          <p:cNvPr id="123" name="Text Box 30"/>
          <p:cNvSpPr txBox="1">
            <a:spLocks noChangeArrowheads="1"/>
          </p:cNvSpPr>
          <p:nvPr/>
        </p:nvSpPr>
        <p:spPr bwMode="auto">
          <a:xfrm>
            <a:off x="1547664" y="2338323"/>
            <a:ext cx="43200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1000" dirty="0" smtClean="0">
                <a:latin typeface="Calibri" panose="020F0502020204030204" pitchFamily="34" charset="0"/>
                <a:cs typeface="Calibri" panose="020F0502020204030204" pitchFamily="34" charset="0"/>
              </a:rPr>
              <a:t>Plateau</a:t>
            </a:r>
            <a:endParaRPr lang="fr-FR" altLang="fr-FR" sz="1000" dirty="0">
              <a:latin typeface="Calibri" panose="020F0502020204030204" pitchFamily="34" charset="0"/>
              <a:cs typeface="Calibri" panose="020F0502020204030204" pitchFamily="34" charset="0"/>
            </a:endParaRPr>
          </a:p>
        </p:txBody>
      </p:sp>
      <p:cxnSp>
        <p:nvCxnSpPr>
          <p:cNvPr id="26" name="Straight Arrow Connector 25"/>
          <p:cNvCxnSpPr>
            <a:stCxn id="117" idx="2"/>
          </p:cNvCxnSpPr>
          <p:nvPr/>
        </p:nvCxnSpPr>
        <p:spPr bwMode="auto">
          <a:xfrm flipH="1">
            <a:off x="3491665" y="981203"/>
            <a:ext cx="661932" cy="346423"/>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Arrow Connector 27"/>
          <p:cNvCxnSpPr>
            <a:stCxn id="120" idx="3"/>
          </p:cNvCxnSpPr>
          <p:nvPr/>
        </p:nvCxnSpPr>
        <p:spPr bwMode="auto">
          <a:xfrm>
            <a:off x="1979664" y="1700811"/>
            <a:ext cx="593935" cy="62354"/>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0" name="Straight Arrow Connector 29"/>
          <p:cNvCxnSpPr>
            <a:stCxn id="123" idx="3"/>
            <a:endCxn id="95" idx="2"/>
          </p:cNvCxnSpPr>
          <p:nvPr/>
        </p:nvCxnSpPr>
        <p:spPr bwMode="auto">
          <a:xfrm flipV="1">
            <a:off x="1979664" y="2285315"/>
            <a:ext cx="107752" cy="129952"/>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2968" name="Straight Arrow Connector 252967"/>
          <p:cNvCxnSpPr/>
          <p:nvPr/>
        </p:nvCxnSpPr>
        <p:spPr bwMode="auto">
          <a:xfrm>
            <a:off x="4103664" y="2645315"/>
            <a:ext cx="252000" cy="0"/>
          </a:xfrm>
          <a:prstGeom prst="straightConnector1">
            <a:avLst/>
          </a:prstGeom>
          <a:solidFill>
            <a:schemeClr val="accent1"/>
          </a:solidFill>
          <a:ln w="317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9" name="Text Box 30"/>
          <p:cNvSpPr txBox="1">
            <a:spLocks noChangeArrowheads="1"/>
          </p:cNvSpPr>
          <p:nvPr/>
        </p:nvSpPr>
        <p:spPr bwMode="auto">
          <a:xfrm>
            <a:off x="4349640" y="2568879"/>
            <a:ext cx="648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1000" dirty="0" smtClean="0">
                <a:latin typeface="Calibri" panose="020F0502020204030204" pitchFamily="34" charset="0"/>
                <a:cs typeface="Calibri" panose="020F0502020204030204" pitchFamily="34" charset="0"/>
              </a:rPr>
              <a:t>Mouvement du bras</a:t>
            </a:r>
            <a:endParaRPr lang="fr-FR" altLang="fr-FR" sz="1000" dirty="0">
              <a:latin typeface="Calibri" panose="020F0502020204030204" pitchFamily="34" charset="0"/>
              <a:cs typeface="Calibri" panose="020F0502020204030204" pitchFamily="34" charset="0"/>
            </a:endParaRPr>
          </a:p>
        </p:txBody>
      </p:sp>
      <p:sp>
        <p:nvSpPr>
          <p:cNvPr id="150" name="Text Box 30"/>
          <p:cNvSpPr txBox="1">
            <a:spLocks noChangeArrowheads="1"/>
          </p:cNvSpPr>
          <p:nvPr/>
        </p:nvSpPr>
        <p:spPr bwMode="auto">
          <a:xfrm>
            <a:off x="2753664" y="2761183"/>
            <a:ext cx="468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1000" dirty="0" smtClean="0">
                <a:latin typeface="Calibri" panose="020F0502020204030204" pitchFamily="34" charset="0"/>
                <a:cs typeface="Calibri" panose="020F0502020204030204" pitchFamily="34" charset="0"/>
              </a:rPr>
              <a:t>Rotation</a:t>
            </a:r>
            <a:endParaRPr lang="fr-FR" altLang="fr-FR" sz="1000" dirty="0">
              <a:latin typeface="Calibri" panose="020F0502020204030204" pitchFamily="34" charset="0"/>
              <a:cs typeface="Calibri" panose="020F0502020204030204" pitchFamily="34" charset="0"/>
            </a:endParaRPr>
          </a:p>
        </p:txBody>
      </p:sp>
      <p:sp>
        <p:nvSpPr>
          <p:cNvPr id="252972" name="Oval 252971"/>
          <p:cNvSpPr/>
          <p:nvPr/>
        </p:nvSpPr>
        <p:spPr bwMode="auto">
          <a:xfrm>
            <a:off x="6047856" y="1223315"/>
            <a:ext cx="1440000" cy="1440000"/>
          </a:xfrm>
          <a:prstGeom prst="ellipse">
            <a:avLst/>
          </a:prstGeom>
          <a:solidFill>
            <a:schemeClr val="bg1"/>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
        <p:nvSpPr>
          <p:cNvPr id="155" name="Oval 154"/>
          <p:cNvSpPr/>
          <p:nvPr/>
        </p:nvSpPr>
        <p:spPr bwMode="auto">
          <a:xfrm>
            <a:off x="6137856" y="1313315"/>
            <a:ext cx="1260000" cy="1260000"/>
          </a:xfrm>
          <a:prstGeom prst="ellipse">
            <a:avLst/>
          </a:prstGeom>
          <a:solidFill>
            <a:srgbClr val="C00000"/>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
        <p:nvSpPr>
          <p:cNvPr id="156" name="Oval 155"/>
          <p:cNvSpPr/>
          <p:nvPr/>
        </p:nvSpPr>
        <p:spPr bwMode="auto">
          <a:xfrm>
            <a:off x="6227856" y="1403315"/>
            <a:ext cx="1080000" cy="1080000"/>
          </a:xfrm>
          <a:prstGeom prst="ellipse">
            <a:avLst/>
          </a:prstGeom>
          <a:solidFill>
            <a:schemeClr val="bg1"/>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
        <p:nvSpPr>
          <p:cNvPr id="157" name="Oval 156"/>
          <p:cNvSpPr/>
          <p:nvPr/>
        </p:nvSpPr>
        <p:spPr bwMode="auto">
          <a:xfrm>
            <a:off x="6317856" y="1493315"/>
            <a:ext cx="900000" cy="900000"/>
          </a:xfrm>
          <a:prstGeom prst="ellipse">
            <a:avLst/>
          </a:prstGeom>
          <a:solidFill>
            <a:schemeClr val="bg1"/>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
        <p:nvSpPr>
          <p:cNvPr id="158" name="Oval 157"/>
          <p:cNvSpPr/>
          <p:nvPr/>
        </p:nvSpPr>
        <p:spPr bwMode="auto">
          <a:xfrm>
            <a:off x="6407856" y="1583315"/>
            <a:ext cx="720000" cy="720000"/>
          </a:xfrm>
          <a:prstGeom prst="ellipse">
            <a:avLst/>
          </a:prstGeom>
          <a:solidFill>
            <a:schemeClr val="bg1"/>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
        <p:nvSpPr>
          <p:cNvPr id="159" name="Oval 158"/>
          <p:cNvSpPr/>
          <p:nvPr/>
        </p:nvSpPr>
        <p:spPr bwMode="auto">
          <a:xfrm>
            <a:off x="6497856" y="1673315"/>
            <a:ext cx="540000" cy="540000"/>
          </a:xfrm>
          <a:prstGeom prst="ellipse">
            <a:avLst/>
          </a:prstGeom>
          <a:solidFill>
            <a:schemeClr val="bg1"/>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
        <p:nvSpPr>
          <p:cNvPr id="160" name="Oval 159"/>
          <p:cNvSpPr/>
          <p:nvPr/>
        </p:nvSpPr>
        <p:spPr bwMode="auto">
          <a:xfrm>
            <a:off x="6587856" y="1763315"/>
            <a:ext cx="360000" cy="360000"/>
          </a:xfrm>
          <a:prstGeom prst="ellipse">
            <a:avLst/>
          </a:prstGeom>
          <a:solidFill>
            <a:schemeClr val="bg1"/>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cxnSp>
        <p:nvCxnSpPr>
          <p:cNvPr id="252974" name="Straight Connector 252973"/>
          <p:cNvCxnSpPr>
            <a:stCxn id="252972" idx="0"/>
            <a:endCxn id="252972" idx="4"/>
          </p:cNvCxnSpPr>
          <p:nvPr/>
        </p:nvCxnSpPr>
        <p:spPr bwMode="auto">
          <a:xfrm>
            <a:off x="6767856" y="1223315"/>
            <a:ext cx="0" cy="1440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2978" name="Straight Connector 252977"/>
          <p:cNvCxnSpPr>
            <a:stCxn id="252972" idx="2"/>
            <a:endCxn id="252972" idx="6"/>
          </p:cNvCxnSpPr>
          <p:nvPr/>
        </p:nvCxnSpPr>
        <p:spPr bwMode="auto">
          <a:xfrm>
            <a:off x="6047856" y="1943315"/>
            <a:ext cx="1440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2980" name="Straight Connector 252979"/>
          <p:cNvCxnSpPr>
            <a:stCxn id="252972" idx="1"/>
            <a:endCxn id="252972" idx="5"/>
          </p:cNvCxnSpPr>
          <p:nvPr/>
        </p:nvCxnSpPr>
        <p:spPr bwMode="auto">
          <a:xfrm>
            <a:off x="6258739" y="1434198"/>
            <a:ext cx="1018234" cy="10182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2991" name="Straight Connector 252990"/>
          <p:cNvCxnSpPr>
            <a:stCxn id="252972" idx="7"/>
            <a:endCxn id="252972" idx="3"/>
          </p:cNvCxnSpPr>
          <p:nvPr/>
        </p:nvCxnSpPr>
        <p:spPr bwMode="auto">
          <a:xfrm flipH="1">
            <a:off x="6258739" y="1434198"/>
            <a:ext cx="1018234" cy="10182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7" name="Arc 66"/>
          <p:cNvSpPr/>
          <p:nvPr/>
        </p:nvSpPr>
        <p:spPr bwMode="auto">
          <a:xfrm rot="600000">
            <a:off x="6317664" y="1349315"/>
            <a:ext cx="864000" cy="331200"/>
          </a:xfrm>
          <a:prstGeom prst="arc">
            <a:avLst/>
          </a:prstGeom>
          <a:no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
        <p:nvSpPr>
          <p:cNvPr id="174" name="Text Box 30"/>
          <p:cNvSpPr txBox="1">
            <a:spLocks noChangeArrowheads="1"/>
          </p:cNvSpPr>
          <p:nvPr/>
        </p:nvSpPr>
        <p:spPr bwMode="auto">
          <a:xfrm>
            <a:off x="5736739" y="2248777"/>
            <a:ext cx="25200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1000" dirty="0" smtClean="0">
                <a:latin typeface="Calibri" panose="020F0502020204030204" pitchFamily="34" charset="0"/>
                <a:cs typeface="Calibri" panose="020F0502020204030204" pitchFamily="34" charset="0"/>
              </a:rPr>
              <a:t>Piste</a:t>
            </a:r>
            <a:endParaRPr lang="fr-FR" altLang="fr-FR" sz="1000" dirty="0">
              <a:latin typeface="Calibri" panose="020F0502020204030204" pitchFamily="34" charset="0"/>
              <a:cs typeface="Calibri" panose="020F0502020204030204" pitchFamily="34" charset="0"/>
            </a:endParaRPr>
          </a:p>
        </p:txBody>
      </p:sp>
      <p:sp>
        <p:nvSpPr>
          <p:cNvPr id="175" name="Text Box 30"/>
          <p:cNvSpPr txBox="1">
            <a:spLocks noChangeArrowheads="1"/>
          </p:cNvSpPr>
          <p:nvPr/>
        </p:nvSpPr>
        <p:spPr bwMode="auto">
          <a:xfrm>
            <a:off x="6227920" y="2770627"/>
            <a:ext cx="39600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1000" dirty="0" smtClean="0">
                <a:latin typeface="Calibri" panose="020F0502020204030204" pitchFamily="34" charset="0"/>
                <a:cs typeface="Calibri" panose="020F0502020204030204" pitchFamily="34" charset="0"/>
              </a:rPr>
              <a:t>Secteur</a:t>
            </a:r>
            <a:endParaRPr lang="fr-FR" altLang="fr-FR" sz="1000" dirty="0">
              <a:latin typeface="Calibri" panose="020F0502020204030204" pitchFamily="34" charset="0"/>
              <a:cs typeface="Calibri" panose="020F0502020204030204" pitchFamily="34" charset="0"/>
            </a:endParaRPr>
          </a:p>
        </p:txBody>
      </p:sp>
      <p:cxnSp>
        <p:nvCxnSpPr>
          <p:cNvPr id="176" name="Straight Arrow Connector 175"/>
          <p:cNvCxnSpPr>
            <a:stCxn id="174" idx="3"/>
          </p:cNvCxnSpPr>
          <p:nvPr/>
        </p:nvCxnSpPr>
        <p:spPr bwMode="auto">
          <a:xfrm flipV="1">
            <a:off x="5988739" y="2213315"/>
            <a:ext cx="234037" cy="112406"/>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9" name="Left Brace 178"/>
          <p:cNvSpPr/>
          <p:nvPr/>
        </p:nvSpPr>
        <p:spPr bwMode="auto">
          <a:xfrm rot="-3720000">
            <a:off x="6479664" y="2303315"/>
            <a:ext cx="107950" cy="504000"/>
          </a:xfrm>
          <a:prstGeom prst="leftBrace">
            <a:avLst/>
          </a:prstGeom>
          <a:solidFill>
            <a:schemeClr val="bg1">
              <a:lumMod val="95000"/>
            </a:schemeClr>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cxnSp>
        <p:nvCxnSpPr>
          <p:cNvPr id="180" name="Straight Arrow Connector 179"/>
          <p:cNvCxnSpPr>
            <a:stCxn id="175" idx="0"/>
            <a:endCxn id="179" idx="1"/>
          </p:cNvCxnSpPr>
          <p:nvPr/>
        </p:nvCxnSpPr>
        <p:spPr bwMode="auto">
          <a:xfrm flipV="1">
            <a:off x="6425920" y="2602972"/>
            <a:ext cx="82379" cy="167655"/>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3" name="Text Box 30"/>
          <p:cNvSpPr txBox="1">
            <a:spLocks noChangeArrowheads="1"/>
          </p:cNvSpPr>
          <p:nvPr/>
        </p:nvSpPr>
        <p:spPr bwMode="auto">
          <a:xfrm>
            <a:off x="7114243" y="1084869"/>
            <a:ext cx="25200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1000" dirty="0" smtClean="0">
                <a:latin typeface="Calibri" panose="020F0502020204030204" pitchFamily="34" charset="0"/>
                <a:cs typeface="Calibri" panose="020F0502020204030204" pitchFamily="34" charset="0"/>
              </a:rPr>
              <a:t>Bloc</a:t>
            </a:r>
            <a:endParaRPr lang="fr-FR" altLang="fr-FR" sz="1000" dirty="0">
              <a:latin typeface="Calibri" panose="020F0502020204030204" pitchFamily="34" charset="0"/>
              <a:cs typeface="Calibri" panose="020F0502020204030204" pitchFamily="34" charset="0"/>
            </a:endParaRPr>
          </a:p>
        </p:txBody>
      </p:sp>
      <p:cxnSp>
        <p:nvCxnSpPr>
          <p:cNvPr id="184" name="Straight Arrow Connector 183"/>
          <p:cNvCxnSpPr>
            <a:stCxn id="183" idx="2"/>
          </p:cNvCxnSpPr>
          <p:nvPr/>
        </p:nvCxnSpPr>
        <p:spPr bwMode="auto">
          <a:xfrm flipH="1">
            <a:off x="7037856" y="1238757"/>
            <a:ext cx="202387" cy="164558"/>
          </a:xfrm>
          <a:prstGeom prst="straightConnector1">
            <a:avLst/>
          </a:prstGeom>
          <a:solidFill>
            <a:schemeClr val="accent1"/>
          </a:solidFill>
          <a:ln w="31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8" name="Straight Connector 117"/>
          <p:cNvCxnSpPr/>
          <p:nvPr/>
        </p:nvCxnSpPr>
        <p:spPr bwMode="auto">
          <a:xfrm>
            <a:off x="180000" y="3212976"/>
            <a:ext cx="8784976" cy="0"/>
          </a:xfrm>
          <a:prstGeom prst="line">
            <a:avLst/>
          </a:prstGeom>
          <a:solidFill>
            <a:schemeClr val="accent1"/>
          </a:solidFill>
          <a:ln w="317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9" name="Text Box 30"/>
          <p:cNvSpPr txBox="1">
            <a:spLocks noChangeArrowheads="1"/>
          </p:cNvSpPr>
          <p:nvPr/>
        </p:nvSpPr>
        <p:spPr bwMode="auto">
          <a:xfrm>
            <a:off x="180000" y="5400000"/>
            <a:ext cx="1872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fr-FR" sz="800" dirty="0" smtClean="0">
                <a:latin typeface="Calibri" panose="020F0502020204030204" pitchFamily="34" charset="0"/>
                <a:cs typeface="Calibri" panose="020F0502020204030204" pitchFamily="34" charset="0"/>
              </a:rPr>
              <a:t>BIOS – Basic Input / Output System</a:t>
            </a:r>
          </a:p>
          <a:p>
            <a:pPr lvl="0"/>
            <a:r>
              <a:rPr lang="en-US" altLang="fr-FR" sz="800" dirty="0">
                <a:solidFill>
                  <a:srgbClr val="000000"/>
                </a:solidFill>
                <a:latin typeface="Calibri" panose="020F0502020204030204" pitchFamily="34" charset="0"/>
                <a:cs typeface="Calibri" panose="020F0502020204030204" pitchFamily="34" charset="0"/>
              </a:rPr>
              <a:t>MBR – Master Boot Record</a:t>
            </a:r>
          </a:p>
          <a:p>
            <a:r>
              <a:rPr lang="en-US" altLang="fr-FR" sz="800" dirty="0" smtClean="0">
                <a:latin typeface="Calibri" panose="020F0502020204030204" pitchFamily="34" charset="0"/>
                <a:cs typeface="Calibri" panose="020F0502020204030204" pitchFamily="34" charset="0"/>
              </a:rPr>
              <a:t>UEFI – Unified Extensible Firmware Interface</a:t>
            </a:r>
          </a:p>
          <a:p>
            <a:r>
              <a:rPr lang="en-US" altLang="fr-FR" sz="800" dirty="0" smtClean="0">
                <a:latin typeface="Calibri" panose="020F0502020204030204" pitchFamily="34" charset="0"/>
                <a:cs typeface="Calibri" panose="020F0502020204030204" pitchFamily="34" charset="0"/>
              </a:rPr>
              <a:t>GPT – GUID Partition Table</a:t>
            </a:r>
          </a:p>
          <a:p>
            <a:r>
              <a:rPr lang="en-US" altLang="fr-FR" sz="800" dirty="0" smtClean="0">
                <a:latin typeface="Calibri" panose="020F0502020204030204" pitchFamily="34" charset="0"/>
                <a:cs typeface="Calibri" panose="020F0502020204030204" pitchFamily="34" charset="0"/>
              </a:rPr>
              <a:t>GUID – Globally Unique </a:t>
            </a:r>
            <a:r>
              <a:rPr lang="en-US" altLang="fr-FR" sz="800" dirty="0" err="1" smtClean="0">
                <a:latin typeface="Calibri" panose="020F0502020204030204" pitchFamily="34" charset="0"/>
                <a:cs typeface="Calibri" panose="020F0502020204030204" pitchFamily="34" charset="0"/>
              </a:rPr>
              <a:t>IDentifier</a:t>
            </a:r>
            <a:endParaRPr lang="en-US" altLang="fr-FR" sz="800" dirty="0" smtClean="0">
              <a:latin typeface="Calibri" panose="020F0502020204030204" pitchFamily="34" charset="0"/>
              <a:cs typeface="Calibri" panose="020F0502020204030204" pitchFamily="34" charset="0"/>
            </a:endParaRPr>
          </a:p>
          <a:p>
            <a:r>
              <a:rPr lang="en-US" altLang="fr-FR" sz="800" dirty="0" smtClean="0">
                <a:latin typeface="Calibri" panose="020F0502020204030204" pitchFamily="34" charset="0"/>
                <a:cs typeface="Calibri" panose="020F0502020204030204" pitchFamily="34" charset="0"/>
              </a:rPr>
              <a:t>GP – GUID Partition</a:t>
            </a:r>
            <a:endParaRPr lang="en-US" altLang="fr-FR" sz="800" dirty="0">
              <a:latin typeface="Calibri" panose="020F0502020204030204" pitchFamily="34" charset="0"/>
              <a:cs typeface="Calibri" panose="020F0502020204030204" pitchFamily="34" charset="0"/>
            </a:endParaRPr>
          </a:p>
        </p:txBody>
      </p:sp>
      <p:cxnSp>
        <p:nvCxnSpPr>
          <p:cNvPr id="190" name="Straight Connector 189"/>
          <p:cNvCxnSpPr>
            <a:stCxn id="81" idx="3"/>
            <a:endCxn id="82" idx="1"/>
          </p:cNvCxnSpPr>
          <p:nvPr/>
        </p:nvCxnSpPr>
        <p:spPr bwMode="auto">
          <a:xfrm>
            <a:off x="7235676" y="4351852"/>
            <a:ext cx="396324" cy="0"/>
          </a:xfrm>
          <a:prstGeom prst="line">
            <a:avLst/>
          </a:prstGeom>
          <a:solidFill>
            <a:schemeClr val="accent1"/>
          </a:solidFill>
          <a:ln w="3175" cap="flat" cmpd="sng" algn="ctr">
            <a:solidFill>
              <a:srgbClr val="C00000"/>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3" name="Left Brace 192"/>
          <p:cNvSpPr/>
          <p:nvPr/>
        </p:nvSpPr>
        <p:spPr bwMode="auto">
          <a:xfrm rot="-5400000">
            <a:off x="3240000" y="3492000"/>
            <a:ext cx="107950" cy="2160000"/>
          </a:xfrm>
          <a:prstGeom prst="leftBrace">
            <a:avLst/>
          </a:prstGeom>
          <a:solidFill>
            <a:schemeClr val="bg1">
              <a:lumMod val="95000"/>
            </a:schemeClr>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
        <p:nvSpPr>
          <p:cNvPr id="194" name="Text Box 30"/>
          <p:cNvSpPr txBox="1">
            <a:spLocks noChangeArrowheads="1"/>
          </p:cNvSpPr>
          <p:nvPr/>
        </p:nvSpPr>
        <p:spPr bwMode="auto">
          <a:xfrm>
            <a:off x="2682000" y="4663589"/>
            <a:ext cx="12240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800" dirty="0" smtClean="0">
                <a:latin typeface="Calibri" panose="020F0502020204030204" pitchFamily="34" charset="0"/>
                <a:cs typeface="Calibri" panose="020F0502020204030204" pitchFamily="34" charset="0"/>
              </a:rPr>
              <a:t>Sauvegarder en fin de disque</a:t>
            </a:r>
            <a:endParaRPr lang="fr-FR" altLang="fr-FR" sz="800" b="1" i="1" dirty="0">
              <a:latin typeface="Calibri" panose="020F0502020204030204" pitchFamily="34" charset="0"/>
              <a:cs typeface="Calibri" panose="020F0502020204030204" pitchFamily="34" charset="0"/>
            </a:endParaRPr>
          </a:p>
        </p:txBody>
      </p:sp>
      <p:sp>
        <p:nvSpPr>
          <p:cNvPr id="84" name="Text Box 30"/>
          <p:cNvSpPr txBox="1">
            <a:spLocks noChangeArrowheads="1"/>
          </p:cNvSpPr>
          <p:nvPr/>
        </p:nvSpPr>
        <p:spPr bwMode="auto">
          <a:xfrm>
            <a:off x="5634000" y="3429000"/>
            <a:ext cx="7560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800" dirty="0" smtClean="0">
                <a:latin typeface="Calibri" panose="020F0502020204030204" pitchFamily="34" charset="0"/>
                <a:cs typeface="Calibri" panose="020F0502020204030204" pitchFamily="34" charset="0"/>
              </a:rPr>
              <a:t>Partition étendue </a:t>
            </a:r>
            <a:endParaRPr lang="fr-FR" altLang="fr-FR" sz="800" b="1" dirty="0">
              <a:latin typeface="Calibri" panose="020F0502020204030204" pitchFamily="34" charset="0"/>
              <a:cs typeface="Calibri" panose="020F0502020204030204" pitchFamily="34" charset="0"/>
            </a:endParaRPr>
          </a:p>
        </p:txBody>
      </p:sp>
      <p:sp>
        <p:nvSpPr>
          <p:cNvPr id="85" name="Left Brace 84"/>
          <p:cNvSpPr/>
          <p:nvPr/>
        </p:nvSpPr>
        <p:spPr bwMode="auto">
          <a:xfrm rot="5400000" flipV="1">
            <a:off x="5958000" y="3086991"/>
            <a:ext cx="107950" cy="1080000"/>
          </a:xfrm>
          <a:prstGeom prst="leftBrace">
            <a:avLst/>
          </a:prstGeom>
          <a:solidFill>
            <a:schemeClr val="bg1">
              <a:lumMod val="95000"/>
            </a:schemeClr>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Tree>
    <p:extLst>
      <p:ext uri="{BB962C8B-B14F-4D97-AF65-F5344CB8AC3E}">
        <p14:creationId xmlns:p14="http://schemas.microsoft.com/office/powerpoint/2010/main" val="5871050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15"/>
          <p:cNvSpPr>
            <a:spLocks noChangeArrowheads="1"/>
          </p:cNvSpPr>
          <p:nvPr/>
        </p:nvSpPr>
        <p:spPr bwMode="auto">
          <a:xfrm>
            <a:off x="2160000" y="3780000"/>
            <a:ext cx="6120000" cy="306000"/>
          </a:xfrm>
          <a:prstGeom prst="flowChartProcess">
            <a:avLst/>
          </a:prstGeom>
          <a:solidFill>
            <a:schemeClr val="bg1">
              <a:lumMod val="95000"/>
            </a:schemeClr>
          </a:solidFill>
          <a:ln w="9525">
            <a:solidFill>
              <a:schemeClr val="tx1"/>
            </a:solidFill>
            <a:miter lim="800000"/>
            <a:headEnd/>
            <a:tailEnd/>
          </a:ln>
          <a:effectLst>
            <a:outerShdw blurRad="63500" dist="38099" dir="2700000" algn="ctr" rotWithShape="0">
              <a:schemeClr val="bg2">
                <a:alpha val="28000"/>
              </a:schemeClr>
            </a:outerShdw>
          </a:effectLst>
        </p:spPr>
        <p:txBody>
          <a:bodyPr wrap="square" lIns="0" tIns="0" rIns="0" bIns="0" anchor="ctr" anchorCtr="1"/>
          <a:lstStyle/>
          <a:p>
            <a:pPr algn="ctr">
              <a:defRPr/>
            </a:pP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15714" name="Date Placeholder 2"/>
          <p:cNvSpPr>
            <a:spLocks noGrp="1"/>
          </p:cNvSpPr>
          <p:nvPr>
            <p:ph type="dt" sz="quarter" idx="10"/>
          </p:nvPr>
        </p:nvSpPr>
        <p:spPr>
          <a:xfrm>
            <a:off x="179388" y="6552000"/>
            <a:ext cx="1079500" cy="1846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fr-FR" altLang="fr-FR" sz="1200" dirty="0" smtClean="0">
                <a:latin typeface="Calibri" panose="020F0502020204030204" pitchFamily="34" charset="0"/>
                <a:cs typeface="Calibri" panose="020F0502020204030204" pitchFamily="34" charset="0"/>
              </a:rPr>
              <a:t>© </a:t>
            </a:r>
            <a:fld id="{F75DEE70-C184-4750-97F7-CE5B8FC4DC83}" type="datetime1">
              <a:rPr lang="fr-FR" altLang="fr-FR" sz="1200" smtClean="0">
                <a:latin typeface="Calibri" panose="020F0502020204030204" pitchFamily="34" charset="0"/>
                <a:cs typeface="Calibri" panose="020F0502020204030204" pitchFamily="34" charset="0"/>
              </a:rPr>
              <a:t>30/03/17</a:t>
            </a:fld>
            <a:endParaRPr lang="fr-FR" altLang="fr-FR" sz="1200" dirty="0">
              <a:latin typeface="Calibri" panose="020F0502020204030204" pitchFamily="34" charset="0"/>
              <a:cs typeface="Calibri" panose="020F0502020204030204" pitchFamily="34" charset="0"/>
            </a:endParaRPr>
          </a:p>
        </p:txBody>
      </p:sp>
      <p:sp>
        <p:nvSpPr>
          <p:cNvPr id="115715" name="Footer Placeholder 3"/>
          <p:cNvSpPr>
            <a:spLocks noGrp="1"/>
          </p:cNvSpPr>
          <p:nvPr>
            <p:ph type="ftr" sz="quarter" idx="11"/>
          </p:nvPr>
        </p:nvSpPr>
        <p:spPr>
          <a:xfrm>
            <a:off x="1258888" y="6552000"/>
            <a:ext cx="6120000" cy="1846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fr-FR" altLang="fr-FR" sz="1200" dirty="0">
                <a:latin typeface="Calibri" panose="020F0502020204030204" pitchFamily="34" charset="0"/>
                <a:cs typeface="Calibri" panose="020F0502020204030204" pitchFamily="34" charset="0"/>
              </a:rPr>
              <a:t>Georgios Arhodakis - Université Paris Dauphine</a:t>
            </a:r>
          </a:p>
        </p:txBody>
      </p:sp>
      <p:sp>
        <p:nvSpPr>
          <p:cNvPr id="115716" name="Slide Number Placeholder 4"/>
          <p:cNvSpPr>
            <a:spLocks noGrp="1"/>
          </p:cNvSpPr>
          <p:nvPr>
            <p:ph type="sldNum" sz="quarter" idx="12"/>
          </p:nvPr>
        </p:nvSpPr>
        <p:spPr>
          <a:xfrm>
            <a:off x="8604000" y="6552000"/>
            <a:ext cx="360000" cy="1846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D3C61643-18D7-4C95-9B42-E8E6D0A5F9C0}" type="slidenum">
              <a:rPr lang="fr-FR" altLang="fr-FR" sz="1200">
                <a:latin typeface="Calibri" panose="020F0502020204030204" pitchFamily="34" charset="0"/>
                <a:cs typeface="Calibri" panose="020F0502020204030204" pitchFamily="34" charset="0"/>
              </a:rPr>
              <a:pPr>
                <a:spcBef>
                  <a:spcPct val="0"/>
                </a:spcBef>
                <a:buFontTx/>
                <a:buNone/>
              </a:pPr>
              <a:t>8</a:t>
            </a:fld>
            <a:endParaRPr lang="fr-FR" altLang="fr-FR" sz="1200" dirty="0">
              <a:latin typeface="Calibri" panose="020F0502020204030204" pitchFamily="34" charset="0"/>
              <a:cs typeface="Calibri" panose="020F0502020204030204" pitchFamily="34" charset="0"/>
            </a:endParaRPr>
          </a:p>
        </p:txBody>
      </p:sp>
      <p:sp>
        <p:nvSpPr>
          <p:cNvPr id="252930" name="Rectangle 2"/>
          <p:cNvSpPr>
            <a:spLocks noGrp="1" noChangeArrowheads="1"/>
          </p:cNvSpPr>
          <p:nvPr>
            <p:ph type="title"/>
          </p:nvPr>
        </p:nvSpPr>
        <p:spPr>
          <a:xfrm>
            <a:off x="0" y="0"/>
            <a:ext cx="9144000" cy="615553"/>
          </a:xfrm>
          <a:extLst/>
        </p:spPr>
        <p:txBody>
          <a:bodyPr lIns="0" tIns="0" rIns="0" bIns="0" anchor="ctr" anchorCtr="1">
            <a:spAutoFit/>
          </a:bodyPr>
          <a:lstStyle/>
          <a:p>
            <a:pPr>
              <a:defRPr/>
            </a:pPr>
            <a:r>
              <a:rPr lang="fr-FR" dirty="0" smtClean="0">
                <a:latin typeface="Calibri" panose="020F0502020204030204" pitchFamily="34" charset="0"/>
                <a:ea typeface="+mj-ea"/>
                <a:cs typeface="Calibri" panose="020F0502020204030204" pitchFamily="34" charset="0"/>
              </a:rPr>
              <a:t>Système de fichiers</a:t>
            </a:r>
          </a:p>
        </p:txBody>
      </p:sp>
      <p:sp>
        <p:nvSpPr>
          <p:cNvPr id="252931" name="Text Box 3"/>
          <p:cNvSpPr txBox="1">
            <a:spLocks noChangeArrowheads="1"/>
          </p:cNvSpPr>
          <p:nvPr/>
        </p:nvSpPr>
        <p:spPr bwMode="auto">
          <a:xfrm>
            <a:off x="3654000" y="900000"/>
            <a:ext cx="1836000" cy="184666"/>
          </a:xfrm>
          <a:prstGeom prst="rect">
            <a:avLst/>
          </a:prstGeom>
          <a:noFill/>
          <a:ln>
            <a:noFill/>
          </a:ln>
          <a:effectLst/>
          <a:extLst/>
        </p:spPr>
        <p:txBody>
          <a:bodyPr wrap="square" lIns="0" tIns="0" rIns="0" bIns="0" anchor="ct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defRPr/>
            </a:pPr>
            <a:r>
              <a:rPr lang="fr-FR" altLang="fr-FR" sz="1200" b="1" dirty="0" smtClean="0">
                <a:latin typeface="Calibri" panose="020F0502020204030204" pitchFamily="34" charset="0"/>
                <a:cs typeface="Calibri" panose="020F0502020204030204" pitchFamily="34" charset="0"/>
              </a:rPr>
              <a:t>Partitionnement d’un disque</a:t>
            </a:r>
          </a:p>
        </p:txBody>
      </p:sp>
      <p:sp>
        <p:nvSpPr>
          <p:cNvPr id="71" name="Text Box 30"/>
          <p:cNvSpPr txBox="1">
            <a:spLocks noChangeArrowheads="1"/>
          </p:cNvSpPr>
          <p:nvPr/>
        </p:nvSpPr>
        <p:spPr bwMode="auto">
          <a:xfrm>
            <a:off x="180000" y="1317993"/>
            <a:ext cx="64800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1000" dirty="0" smtClean="0">
                <a:latin typeface="Calibri" panose="020F0502020204030204" pitchFamily="34" charset="0"/>
                <a:cs typeface="Calibri" panose="020F0502020204030204" pitchFamily="34" charset="0"/>
              </a:rPr>
              <a:t>BIOS (</a:t>
            </a:r>
            <a:r>
              <a:rPr lang="fr-FR" altLang="fr-FR" sz="1000" i="1" dirty="0" smtClean="0">
                <a:latin typeface="Calibri" panose="020F0502020204030204" pitchFamily="34" charset="0"/>
                <a:cs typeface="Calibri" panose="020F0502020204030204" pitchFamily="34" charset="0"/>
              </a:rPr>
              <a:t>MBR</a:t>
            </a:r>
            <a:r>
              <a:rPr lang="fr-FR" altLang="fr-FR" sz="1000" dirty="0" smtClean="0">
                <a:latin typeface="Calibri" panose="020F0502020204030204" pitchFamily="34" charset="0"/>
                <a:cs typeface="Calibri" panose="020F0502020204030204" pitchFamily="34" charset="0"/>
              </a:rPr>
              <a:t>)</a:t>
            </a:r>
            <a:endParaRPr lang="fr-FR" altLang="fr-FR" sz="1000" dirty="0">
              <a:latin typeface="Calibri" panose="020F0502020204030204" pitchFamily="34" charset="0"/>
              <a:cs typeface="Calibri" panose="020F0502020204030204" pitchFamily="34" charset="0"/>
            </a:endParaRPr>
          </a:p>
        </p:txBody>
      </p:sp>
      <p:sp>
        <p:nvSpPr>
          <p:cNvPr id="69" name="AutoShape 12"/>
          <p:cNvSpPr>
            <a:spLocks noChangeArrowheads="1"/>
          </p:cNvSpPr>
          <p:nvPr/>
        </p:nvSpPr>
        <p:spPr bwMode="auto">
          <a:xfrm>
            <a:off x="1080000" y="1260000"/>
            <a:ext cx="3600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Boot</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252940" name="AutoShape 12"/>
          <p:cNvSpPr>
            <a:spLocks noChangeArrowheads="1"/>
          </p:cNvSpPr>
          <p:nvPr/>
        </p:nvSpPr>
        <p:spPr bwMode="auto">
          <a:xfrm>
            <a:off x="1440000" y="1260000"/>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Partition</a:t>
            </a:r>
            <a:r>
              <a:rPr lang="fr-FR" sz="1000" baseline="-25000" dirty="0" smtClean="0">
                <a:latin typeface="Calibri" panose="020F0502020204030204" pitchFamily="34" charset="0"/>
                <a:ea typeface="ＭＳ Ｐゴシック" charset="0"/>
                <a:cs typeface="Calibri" panose="020F0502020204030204" pitchFamily="34" charset="0"/>
              </a:rPr>
              <a:t>1</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252941" name="AutoShape 13"/>
          <p:cNvSpPr>
            <a:spLocks noChangeArrowheads="1"/>
          </p:cNvSpPr>
          <p:nvPr/>
        </p:nvSpPr>
        <p:spPr bwMode="auto">
          <a:xfrm>
            <a:off x="2520000" y="1260000"/>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Partition</a:t>
            </a:r>
            <a:r>
              <a:rPr lang="fr-FR" sz="1000" baseline="-25000" dirty="0" smtClean="0">
                <a:latin typeface="Calibri" panose="020F0502020204030204" pitchFamily="34" charset="0"/>
                <a:ea typeface="ＭＳ Ｐゴシック" charset="0"/>
                <a:cs typeface="Calibri" panose="020F0502020204030204" pitchFamily="34" charset="0"/>
              </a:rPr>
              <a:t>2</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252942" name="AutoShape 14"/>
          <p:cNvSpPr>
            <a:spLocks noChangeArrowheads="1"/>
          </p:cNvSpPr>
          <p:nvPr/>
        </p:nvSpPr>
        <p:spPr bwMode="auto">
          <a:xfrm>
            <a:off x="3600000" y="1260000"/>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Partition</a:t>
            </a:r>
            <a:r>
              <a:rPr lang="fr-FR" sz="1000" baseline="-25000" dirty="0" smtClean="0">
                <a:latin typeface="Calibri" panose="020F0502020204030204" pitchFamily="34" charset="0"/>
                <a:ea typeface="ＭＳ Ｐゴシック" charset="0"/>
                <a:cs typeface="Calibri" panose="020F0502020204030204" pitchFamily="34" charset="0"/>
              </a:rPr>
              <a:t>3</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252943" name="AutoShape 15"/>
          <p:cNvSpPr>
            <a:spLocks noChangeArrowheads="1"/>
          </p:cNvSpPr>
          <p:nvPr/>
        </p:nvSpPr>
        <p:spPr bwMode="auto">
          <a:xfrm>
            <a:off x="4680000" y="1260000"/>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Partition</a:t>
            </a:r>
            <a:r>
              <a:rPr lang="fr-FR" sz="1000" baseline="-25000" dirty="0" smtClean="0">
                <a:latin typeface="Calibri" panose="020F0502020204030204" pitchFamily="34" charset="0"/>
                <a:ea typeface="ＭＳ Ｐゴシック" charset="0"/>
                <a:cs typeface="Calibri" panose="020F0502020204030204" pitchFamily="34" charset="0"/>
              </a:rPr>
              <a:t>4</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72" name="AutoShape 12"/>
          <p:cNvSpPr>
            <a:spLocks noChangeArrowheads="1"/>
          </p:cNvSpPr>
          <p:nvPr/>
        </p:nvSpPr>
        <p:spPr bwMode="auto">
          <a:xfrm>
            <a:off x="1080000" y="1800000"/>
            <a:ext cx="360000" cy="307777"/>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spAutoFit/>
          </a:bodyPr>
          <a:lstStyle/>
          <a:p>
            <a:pPr>
              <a:defRPr/>
            </a:pPr>
            <a:r>
              <a:rPr lang="fr-FR" sz="1000" dirty="0" smtClean="0">
                <a:latin typeface="Calibri" panose="020F0502020204030204" pitchFamily="34" charset="0"/>
                <a:ea typeface="ＭＳ Ｐゴシック" charset="0"/>
                <a:cs typeface="Calibri" panose="020F0502020204030204" pitchFamily="34" charset="0"/>
              </a:rPr>
              <a:t>Boot Block</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73" name="AutoShape 12"/>
          <p:cNvSpPr>
            <a:spLocks noChangeArrowheads="1"/>
          </p:cNvSpPr>
          <p:nvPr/>
        </p:nvSpPr>
        <p:spPr bwMode="auto">
          <a:xfrm>
            <a:off x="1440000" y="1800000"/>
            <a:ext cx="360000" cy="307777"/>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spAutoFit/>
          </a:bodyPr>
          <a:lstStyle/>
          <a:p>
            <a:pPr>
              <a:defRPr/>
            </a:pPr>
            <a:r>
              <a:rPr lang="fr-FR" sz="1000" dirty="0" smtClean="0">
                <a:latin typeface="Calibri" panose="020F0502020204030204" pitchFamily="34" charset="0"/>
                <a:ea typeface="ＭＳ Ｐゴシック" charset="0"/>
                <a:cs typeface="Calibri" panose="020F0502020204030204" pitchFamily="34" charset="0"/>
              </a:rPr>
              <a:t>Super block</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75" name="AutoShape 13"/>
          <p:cNvSpPr>
            <a:spLocks noChangeArrowheads="1"/>
          </p:cNvSpPr>
          <p:nvPr/>
        </p:nvSpPr>
        <p:spPr bwMode="auto">
          <a:xfrm>
            <a:off x="1800000" y="1799999"/>
            <a:ext cx="10795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Groupe</a:t>
            </a:r>
            <a:r>
              <a:rPr lang="fr-FR" sz="1000" baseline="-25000" dirty="0" smtClean="0">
                <a:latin typeface="Calibri" panose="020F0502020204030204" pitchFamily="34" charset="0"/>
                <a:ea typeface="ＭＳ Ｐゴシック" charset="0"/>
                <a:cs typeface="Calibri" panose="020F0502020204030204" pitchFamily="34" charset="0"/>
              </a:rPr>
              <a:t>1</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76" name="AutoShape 14"/>
          <p:cNvSpPr>
            <a:spLocks noChangeArrowheads="1"/>
          </p:cNvSpPr>
          <p:nvPr/>
        </p:nvSpPr>
        <p:spPr bwMode="auto">
          <a:xfrm>
            <a:off x="2880000" y="1799999"/>
            <a:ext cx="10795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Groupe</a:t>
            </a:r>
            <a:r>
              <a:rPr lang="fr-FR" sz="1000" baseline="-25000" dirty="0" smtClean="0">
                <a:latin typeface="Calibri" panose="020F0502020204030204" pitchFamily="34" charset="0"/>
                <a:ea typeface="ＭＳ Ｐゴシック" charset="0"/>
                <a:cs typeface="Calibri" panose="020F0502020204030204" pitchFamily="34" charset="0"/>
              </a:rPr>
              <a:t>2</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77" name="AutoShape 15"/>
          <p:cNvSpPr>
            <a:spLocks noChangeArrowheads="1"/>
          </p:cNvSpPr>
          <p:nvPr/>
        </p:nvSpPr>
        <p:spPr bwMode="auto">
          <a:xfrm>
            <a:off x="5616000" y="1799999"/>
            <a:ext cx="10795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err="1" smtClean="0">
                <a:latin typeface="Calibri" panose="020F0502020204030204" pitchFamily="34" charset="0"/>
                <a:ea typeface="ＭＳ Ｐゴシック" charset="0"/>
                <a:cs typeface="Calibri" panose="020F0502020204030204" pitchFamily="34" charset="0"/>
              </a:rPr>
              <a:t>Groupe</a:t>
            </a:r>
            <a:r>
              <a:rPr lang="fr-FR" sz="1000" baseline="-25000" dirty="0" err="1" smtClean="0">
                <a:latin typeface="Calibri" panose="020F0502020204030204" pitchFamily="34" charset="0"/>
                <a:ea typeface="ＭＳ Ｐゴシック" charset="0"/>
                <a:cs typeface="Calibri" panose="020F0502020204030204" pitchFamily="34" charset="0"/>
              </a:rPr>
              <a:t>n</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81" name="Text Box 30"/>
          <p:cNvSpPr txBox="1">
            <a:spLocks noChangeArrowheads="1"/>
          </p:cNvSpPr>
          <p:nvPr/>
        </p:nvSpPr>
        <p:spPr bwMode="auto">
          <a:xfrm>
            <a:off x="179512" y="1857993"/>
            <a:ext cx="64800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1000" dirty="0" smtClean="0">
                <a:latin typeface="Calibri" panose="020F0502020204030204" pitchFamily="34" charset="0"/>
                <a:cs typeface="Calibri" panose="020F0502020204030204" pitchFamily="34" charset="0"/>
              </a:rPr>
              <a:t>File System</a:t>
            </a:r>
            <a:endParaRPr lang="fr-FR" altLang="fr-FR" sz="1000" dirty="0">
              <a:latin typeface="Calibri" panose="020F0502020204030204" pitchFamily="34" charset="0"/>
              <a:cs typeface="Calibri" panose="020F0502020204030204" pitchFamily="34" charset="0"/>
            </a:endParaRPr>
          </a:p>
        </p:txBody>
      </p:sp>
      <p:cxnSp>
        <p:nvCxnSpPr>
          <p:cNvPr id="4" name="Straight Connector 3"/>
          <p:cNvCxnSpPr/>
          <p:nvPr/>
        </p:nvCxnSpPr>
        <p:spPr bwMode="auto">
          <a:xfrm flipV="1">
            <a:off x="1043608" y="1556792"/>
            <a:ext cx="360040" cy="216024"/>
          </a:xfrm>
          <a:prstGeom prst="line">
            <a:avLst/>
          </a:prstGeom>
          <a:solidFill>
            <a:schemeClr val="accent1"/>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2" name="Straight Connector 81"/>
          <p:cNvCxnSpPr/>
          <p:nvPr/>
        </p:nvCxnSpPr>
        <p:spPr bwMode="auto">
          <a:xfrm flipH="1" flipV="1">
            <a:off x="2483768" y="1556792"/>
            <a:ext cx="4248472" cy="216024"/>
          </a:xfrm>
          <a:prstGeom prst="line">
            <a:avLst/>
          </a:prstGeom>
          <a:solidFill>
            <a:schemeClr val="accent1"/>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 name="Straight Connector 8"/>
          <p:cNvCxnSpPr>
            <a:stCxn id="76" idx="3"/>
            <a:endCxn id="77" idx="1"/>
          </p:cNvCxnSpPr>
          <p:nvPr/>
        </p:nvCxnSpPr>
        <p:spPr bwMode="auto">
          <a:xfrm>
            <a:off x="3959500" y="1952999"/>
            <a:ext cx="1656500" cy="0"/>
          </a:xfrm>
          <a:prstGeom prst="line">
            <a:avLst/>
          </a:prstGeom>
          <a:solidFill>
            <a:schemeClr val="accent1"/>
          </a:solidFill>
          <a:ln w="317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6" name="AutoShape 12"/>
          <p:cNvSpPr>
            <a:spLocks noChangeArrowheads="1"/>
          </p:cNvSpPr>
          <p:nvPr/>
        </p:nvSpPr>
        <p:spPr bwMode="auto">
          <a:xfrm>
            <a:off x="1440000" y="2412000"/>
            <a:ext cx="360000" cy="307777"/>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spAutoFit/>
          </a:bodyPr>
          <a:lstStyle/>
          <a:p>
            <a:pPr algn="ctr">
              <a:defRPr/>
            </a:pPr>
            <a:r>
              <a:rPr lang="fr-FR" sz="1000" dirty="0" smtClean="0">
                <a:latin typeface="Calibri" panose="020F0502020204030204" pitchFamily="34" charset="0"/>
                <a:ea typeface="ＭＳ Ｐゴシック" charset="0"/>
                <a:cs typeface="Calibri" panose="020F0502020204030204" pitchFamily="34" charset="0"/>
              </a:rPr>
              <a:t>Super block</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88" name="AutoShape 13"/>
          <p:cNvSpPr>
            <a:spLocks noChangeArrowheads="1"/>
          </p:cNvSpPr>
          <p:nvPr/>
        </p:nvSpPr>
        <p:spPr bwMode="auto">
          <a:xfrm>
            <a:off x="1800000" y="2412000"/>
            <a:ext cx="3600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lgn="ctr">
              <a:defRPr/>
            </a:pPr>
            <a:r>
              <a:rPr lang="fr-FR" sz="1000" dirty="0" smtClean="0">
                <a:latin typeface="Calibri" panose="020F0502020204030204" pitchFamily="34" charset="0"/>
                <a:ea typeface="ＭＳ Ｐゴシック" charset="0"/>
                <a:cs typeface="Calibri" panose="020F0502020204030204" pitchFamily="34" charset="0"/>
              </a:rPr>
              <a:t>CG Info</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89" name="AutoShape 14"/>
          <p:cNvSpPr>
            <a:spLocks noChangeArrowheads="1"/>
          </p:cNvSpPr>
          <p:nvPr/>
        </p:nvSpPr>
        <p:spPr bwMode="auto">
          <a:xfrm>
            <a:off x="2160000" y="2412000"/>
            <a:ext cx="3600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lgn="ctr">
              <a:defRPr/>
            </a:pPr>
            <a:r>
              <a:rPr lang="fr-FR" sz="1000" dirty="0" smtClean="0">
                <a:latin typeface="Calibri" panose="020F0502020204030204" pitchFamily="34" charset="0"/>
                <a:ea typeface="ＭＳ Ｐゴシック" charset="0"/>
                <a:cs typeface="Calibri" panose="020F0502020204030204" pitchFamily="34" charset="0"/>
              </a:rPr>
              <a:t>i-</a:t>
            </a:r>
            <a:r>
              <a:rPr lang="fr-FR" sz="1000" dirty="0" err="1" smtClean="0">
                <a:latin typeface="Calibri" panose="020F0502020204030204" pitchFamily="34" charset="0"/>
                <a:ea typeface="ＭＳ Ｐゴシック" charset="0"/>
                <a:cs typeface="Calibri" panose="020F0502020204030204" pitchFamily="34" charset="0"/>
              </a:rPr>
              <a:t>node</a:t>
            </a:r>
            <a:r>
              <a:rPr lang="fr-FR" sz="1000" dirty="0" smtClean="0">
                <a:latin typeface="Calibri" panose="020F0502020204030204" pitchFamily="34" charset="0"/>
                <a:ea typeface="ＭＳ Ｐゴシック" charset="0"/>
                <a:cs typeface="Calibri" panose="020F0502020204030204" pitchFamily="34" charset="0"/>
              </a:rPr>
              <a:t> </a:t>
            </a:r>
            <a:r>
              <a:rPr lang="fr-FR" sz="1000" dirty="0" err="1" smtClean="0">
                <a:latin typeface="Calibri" panose="020F0502020204030204" pitchFamily="34" charset="0"/>
                <a:ea typeface="ＭＳ Ｐゴシック" charset="0"/>
                <a:cs typeface="Calibri" panose="020F0502020204030204" pitchFamily="34" charset="0"/>
              </a:rPr>
              <a:t>map</a:t>
            </a:r>
            <a:endParaRPr lang="fr-FR" sz="1000" baseline="-25000" dirty="0">
              <a:latin typeface="Calibri" panose="020F0502020204030204" pitchFamily="34" charset="0"/>
              <a:ea typeface="ＭＳ Ｐゴシック" charset="0"/>
              <a:cs typeface="Calibri" panose="020F0502020204030204" pitchFamily="34" charset="0"/>
            </a:endParaRPr>
          </a:p>
        </p:txBody>
      </p:sp>
      <p:cxnSp>
        <p:nvCxnSpPr>
          <p:cNvPr id="92" name="Straight Connector 91"/>
          <p:cNvCxnSpPr>
            <a:stCxn id="109" idx="3"/>
            <a:endCxn id="110" idx="1"/>
          </p:cNvCxnSpPr>
          <p:nvPr/>
        </p:nvCxnSpPr>
        <p:spPr bwMode="auto">
          <a:xfrm>
            <a:off x="3600000" y="3213000"/>
            <a:ext cx="720000" cy="0"/>
          </a:xfrm>
          <a:prstGeom prst="line">
            <a:avLst/>
          </a:prstGeom>
          <a:solidFill>
            <a:schemeClr val="accent1"/>
          </a:solidFill>
          <a:ln w="317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3" name="AutoShape 14"/>
          <p:cNvSpPr>
            <a:spLocks noChangeArrowheads="1"/>
          </p:cNvSpPr>
          <p:nvPr/>
        </p:nvSpPr>
        <p:spPr bwMode="auto">
          <a:xfrm>
            <a:off x="2520000" y="2412000"/>
            <a:ext cx="3600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lgn="ctr">
              <a:defRPr/>
            </a:pPr>
            <a:r>
              <a:rPr lang="fr-FR" sz="1000" dirty="0" smtClean="0">
                <a:latin typeface="Calibri" panose="020F0502020204030204" pitchFamily="34" charset="0"/>
                <a:ea typeface="ＭＳ Ｐゴシック" charset="0"/>
                <a:cs typeface="Calibri" panose="020F0502020204030204" pitchFamily="34" charset="0"/>
              </a:rPr>
              <a:t>Blocks </a:t>
            </a:r>
            <a:r>
              <a:rPr lang="fr-FR" sz="1000" dirty="0" err="1" smtClean="0">
                <a:latin typeface="Calibri" panose="020F0502020204030204" pitchFamily="34" charset="0"/>
                <a:ea typeface="ＭＳ Ｐゴシック" charset="0"/>
                <a:cs typeface="Calibri" panose="020F0502020204030204" pitchFamily="34" charset="0"/>
              </a:rPr>
              <a:t>map</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94" name="AutoShape 15"/>
          <p:cNvSpPr>
            <a:spLocks noChangeArrowheads="1"/>
          </p:cNvSpPr>
          <p:nvPr/>
        </p:nvSpPr>
        <p:spPr bwMode="auto">
          <a:xfrm>
            <a:off x="2880000" y="2412000"/>
            <a:ext cx="10795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i-</a:t>
            </a:r>
            <a:r>
              <a:rPr lang="fr-FR" sz="1000" dirty="0" err="1" smtClean="0">
                <a:latin typeface="Calibri" panose="020F0502020204030204" pitchFamily="34" charset="0"/>
                <a:ea typeface="ＭＳ Ｐゴシック" charset="0"/>
                <a:cs typeface="Calibri" panose="020F0502020204030204" pitchFamily="34" charset="0"/>
              </a:rPr>
              <a:t>nodes</a:t>
            </a:r>
            <a:r>
              <a:rPr lang="fr-FR" sz="1000" dirty="0" smtClean="0">
                <a:latin typeface="Calibri" panose="020F0502020204030204" pitchFamily="34" charset="0"/>
                <a:ea typeface="ＭＳ Ｐゴシック" charset="0"/>
                <a:cs typeface="Calibri" panose="020F0502020204030204" pitchFamily="34" charset="0"/>
              </a:rPr>
              <a:t> Table</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91" name="AutoShape 15"/>
          <p:cNvSpPr>
            <a:spLocks noChangeArrowheads="1"/>
          </p:cNvSpPr>
          <p:nvPr/>
        </p:nvSpPr>
        <p:spPr bwMode="auto">
          <a:xfrm>
            <a:off x="3960000" y="2412000"/>
            <a:ext cx="10795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Data Blocks</a:t>
            </a:r>
            <a:endParaRPr lang="fr-FR" sz="1000" baseline="-25000" dirty="0">
              <a:latin typeface="Calibri" panose="020F0502020204030204" pitchFamily="34" charset="0"/>
              <a:ea typeface="ＭＳ Ｐゴシック" charset="0"/>
              <a:cs typeface="Calibri" panose="020F0502020204030204" pitchFamily="34" charset="0"/>
            </a:endParaRPr>
          </a:p>
        </p:txBody>
      </p:sp>
      <p:cxnSp>
        <p:nvCxnSpPr>
          <p:cNvPr id="95" name="Straight Connector 94"/>
          <p:cNvCxnSpPr/>
          <p:nvPr/>
        </p:nvCxnSpPr>
        <p:spPr bwMode="auto">
          <a:xfrm flipV="1">
            <a:off x="1440000" y="2124000"/>
            <a:ext cx="1440160" cy="288032"/>
          </a:xfrm>
          <a:prstGeom prst="line">
            <a:avLst/>
          </a:prstGeom>
          <a:solidFill>
            <a:schemeClr val="accent1"/>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flipH="1" flipV="1">
            <a:off x="3960000" y="2124000"/>
            <a:ext cx="1080120" cy="288032"/>
          </a:xfrm>
          <a:prstGeom prst="line">
            <a:avLst/>
          </a:prstGeom>
          <a:solidFill>
            <a:schemeClr val="accent1"/>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2" name="Left Brace 101"/>
          <p:cNvSpPr/>
          <p:nvPr/>
        </p:nvSpPr>
        <p:spPr bwMode="auto">
          <a:xfrm rot="16200000">
            <a:off x="1566000" y="2628000"/>
            <a:ext cx="107950" cy="358934"/>
          </a:xfrm>
          <a:prstGeom prst="leftBrace">
            <a:avLst/>
          </a:prstGeom>
          <a:solidFill>
            <a:schemeClr val="bg1">
              <a:lumMod val="95000"/>
            </a:schemeClr>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
        <p:nvSpPr>
          <p:cNvPr id="105" name="Text Box 30"/>
          <p:cNvSpPr txBox="1">
            <a:spLocks noChangeArrowheads="1"/>
          </p:cNvSpPr>
          <p:nvPr/>
        </p:nvSpPr>
        <p:spPr bwMode="auto">
          <a:xfrm>
            <a:off x="1494000" y="2880000"/>
            <a:ext cx="2520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800" dirty="0" smtClean="0">
                <a:latin typeface="Calibri" panose="020F0502020204030204" pitchFamily="34" charset="0"/>
                <a:cs typeface="Calibri" panose="020F0502020204030204" pitchFamily="34" charset="0"/>
              </a:rPr>
              <a:t>Copie</a:t>
            </a:r>
            <a:endParaRPr lang="fr-FR" altLang="fr-FR" sz="800" b="1" i="1" dirty="0">
              <a:latin typeface="Calibri" panose="020F0502020204030204" pitchFamily="34" charset="0"/>
              <a:cs typeface="Calibri" panose="020F0502020204030204" pitchFamily="34" charset="0"/>
            </a:endParaRPr>
          </a:p>
        </p:txBody>
      </p:sp>
      <p:sp>
        <p:nvSpPr>
          <p:cNvPr id="110" name="AutoShape 15"/>
          <p:cNvSpPr>
            <a:spLocks noChangeArrowheads="1"/>
          </p:cNvSpPr>
          <p:nvPr/>
        </p:nvSpPr>
        <p:spPr bwMode="auto">
          <a:xfrm>
            <a:off x="4320000" y="3060000"/>
            <a:ext cx="3600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i-</a:t>
            </a:r>
            <a:r>
              <a:rPr lang="fr-FR" sz="1000" dirty="0" err="1" smtClean="0">
                <a:latin typeface="Calibri" panose="020F0502020204030204" pitchFamily="34" charset="0"/>
                <a:ea typeface="ＭＳ Ｐゴシック" charset="0"/>
                <a:cs typeface="Calibri" panose="020F0502020204030204" pitchFamily="34" charset="0"/>
              </a:rPr>
              <a:t>node</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06" name="AutoShape 15"/>
          <p:cNvSpPr>
            <a:spLocks noChangeArrowheads="1"/>
          </p:cNvSpPr>
          <p:nvPr/>
        </p:nvSpPr>
        <p:spPr bwMode="auto">
          <a:xfrm>
            <a:off x="2520000" y="3060000"/>
            <a:ext cx="3600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i-</a:t>
            </a:r>
            <a:r>
              <a:rPr lang="fr-FR" sz="1000" dirty="0" err="1" smtClean="0">
                <a:latin typeface="Calibri" panose="020F0502020204030204" pitchFamily="34" charset="0"/>
                <a:ea typeface="ＭＳ Ｐゴシック" charset="0"/>
                <a:cs typeface="Calibri" panose="020F0502020204030204" pitchFamily="34" charset="0"/>
              </a:rPr>
              <a:t>node</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08" name="AutoShape 15"/>
          <p:cNvSpPr>
            <a:spLocks noChangeArrowheads="1"/>
          </p:cNvSpPr>
          <p:nvPr/>
        </p:nvSpPr>
        <p:spPr bwMode="auto">
          <a:xfrm>
            <a:off x="2880000" y="3060000"/>
            <a:ext cx="3600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i-</a:t>
            </a:r>
            <a:r>
              <a:rPr lang="fr-FR" sz="1000" dirty="0" err="1" smtClean="0">
                <a:latin typeface="Calibri" panose="020F0502020204030204" pitchFamily="34" charset="0"/>
                <a:ea typeface="ＭＳ Ｐゴシック" charset="0"/>
                <a:cs typeface="Calibri" panose="020F0502020204030204" pitchFamily="34" charset="0"/>
              </a:rPr>
              <a:t>node</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09" name="AutoShape 15"/>
          <p:cNvSpPr>
            <a:spLocks noChangeArrowheads="1"/>
          </p:cNvSpPr>
          <p:nvPr/>
        </p:nvSpPr>
        <p:spPr bwMode="auto">
          <a:xfrm>
            <a:off x="3240000" y="3060000"/>
            <a:ext cx="3600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i-</a:t>
            </a:r>
            <a:r>
              <a:rPr lang="fr-FR" sz="1000" dirty="0" err="1" smtClean="0">
                <a:latin typeface="Calibri" panose="020F0502020204030204" pitchFamily="34" charset="0"/>
                <a:ea typeface="ＭＳ Ｐゴシック" charset="0"/>
                <a:cs typeface="Calibri" panose="020F0502020204030204" pitchFamily="34" charset="0"/>
              </a:rPr>
              <a:t>node</a:t>
            </a:r>
            <a:endParaRPr lang="fr-FR" sz="1000" baseline="-25000" dirty="0">
              <a:latin typeface="Calibri" panose="020F0502020204030204" pitchFamily="34" charset="0"/>
              <a:ea typeface="ＭＳ Ｐゴシック" charset="0"/>
              <a:cs typeface="Calibri" panose="020F0502020204030204" pitchFamily="34" charset="0"/>
            </a:endParaRPr>
          </a:p>
        </p:txBody>
      </p:sp>
      <p:cxnSp>
        <p:nvCxnSpPr>
          <p:cNvPr id="111" name="Straight Connector 110"/>
          <p:cNvCxnSpPr/>
          <p:nvPr/>
        </p:nvCxnSpPr>
        <p:spPr bwMode="auto">
          <a:xfrm flipV="1">
            <a:off x="2483768" y="2708920"/>
            <a:ext cx="432048" cy="360040"/>
          </a:xfrm>
          <a:prstGeom prst="line">
            <a:avLst/>
          </a:prstGeom>
          <a:solidFill>
            <a:schemeClr val="accent1"/>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5" name="Straight Connector 114"/>
          <p:cNvCxnSpPr/>
          <p:nvPr/>
        </p:nvCxnSpPr>
        <p:spPr bwMode="auto">
          <a:xfrm flipH="1" flipV="1">
            <a:off x="3923928" y="2708920"/>
            <a:ext cx="792088" cy="360040"/>
          </a:xfrm>
          <a:prstGeom prst="line">
            <a:avLst/>
          </a:prstGeom>
          <a:solidFill>
            <a:schemeClr val="accent1"/>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7" name="Straight Connector 116"/>
          <p:cNvCxnSpPr/>
          <p:nvPr/>
        </p:nvCxnSpPr>
        <p:spPr bwMode="auto">
          <a:xfrm>
            <a:off x="180000" y="3492000"/>
            <a:ext cx="8784976" cy="0"/>
          </a:xfrm>
          <a:prstGeom prst="line">
            <a:avLst/>
          </a:prstGeom>
          <a:solidFill>
            <a:schemeClr val="accent1"/>
          </a:solidFill>
          <a:ln w="317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8" name="Text Box 30"/>
          <p:cNvSpPr txBox="1">
            <a:spLocks noChangeArrowheads="1"/>
          </p:cNvSpPr>
          <p:nvPr/>
        </p:nvSpPr>
        <p:spPr bwMode="auto">
          <a:xfrm>
            <a:off x="4860032" y="2880000"/>
            <a:ext cx="4068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fr-FR" altLang="fr-FR" sz="800" b="1" dirty="0" smtClean="0">
                <a:latin typeface="Calibri" panose="020F0502020204030204" pitchFamily="34" charset="0"/>
                <a:cs typeface="Calibri" panose="020F0502020204030204" pitchFamily="34" charset="0"/>
              </a:rPr>
              <a:t>CG Info</a:t>
            </a:r>
            <a:r>
              <a:rPr lang="fr-FR" altLang="fr-FR" sz="800" dirty="0" smtClean="0">
                <a:latin typeface="Calibri" panose="020F0502020204030204" pitchFamily="34" charset="0"/>
                <a:cs typeface="Calibri" panose="020F0502020204030204" pitchFamily="34" charset="0"/>
              </a:rPr>
              <a:t>: Descripteurs principaux « </a:t>
            </a:r>
            <a:r>
              <a:rPr lang="fr-FR" altLang="fr-FR" sz="800" b="1" dirty="0" smtClean="0">
                <a:latin typeface="Calibri" panose="020F0502020204030204" pitchFamily="34" charset="0"/>
                <a:cs typeface="Calibri" panose="020F0502020204030204" pitchFamily="34" charset="0"/>
              </a:rPr>
              <a:t>C</a:t>
            </a:r>
            <a:r>
              <a:rPr lang="fr-FR" altLang="fr-FR" sz="800" dirty="0" smtClean="0">
                <a:latin typeface="Calibri" panose="020F0502020204030204" pitchFamily="34" charset="0"/>
                <a:cs typeface="Calibri" panose="020F0502020204030204" pitchFamily="34" charset="0"/>
              </a:rPr>
              <a:t>ylindre/</a:t>
            </a:r>
            <a:r>
              <a:rPr lang="fr-FR" altLang="fr-FR" sz="800" b="1" dirty="0" smtClean="0">
                <a:latin typeface="Calibri" panose="020F0502020204030204" pitchFamily="34" charset="0"/>
                <a:cs typeface="Calibri" panose="020F0502020204030204" pitchFamily="34" charset="0"/>
              </a:rPr>
              <a:t>G</a:t>
            </a:r>
            <a:r>
              <a:rPr lang="fr-FR" altLang="fr-FR" sz="800" dirty="0" smtClean="0">
                <a:latin typeface="Calibri" panose="020F0502020204030204" pitchFamily="34" charset="0"/>
                <a:cs typeface="Calibri" panose="020F0502020204030204" pitchFamily="34" charset="0"/>
              </a:rPr>
              <a:t>roupe » &amp; Descripteurs réservés « Cylindre/Groupe »</a:t>
            </a:r>
          </a:p>
          <a:p>
            <a:r>
              <a:rPr lang="fr-FR" altLang="fr-FR" sz="800" b="1" dirty="0" smtClean="0">
                <a:latin typeface="Calibri" panose="020F0502020204030204" pitchFamily="34" charset="0"/>
                <a:cs typeface="Calibri" panose="020F0502020204030204" pitchFamily="34" charset="0"/>
              </a:rPr>
              <a:t>i-</a:t>
            </a:r>
            <a:r>
              <a:rPr lang="fr-FR" altLang="fr-FR" sz="800" b="1" dirty="0" err="1" smtClean="0">
                <a:latin typeface="Calibri" panose="020F0502020204030204" pitchFamily="34" charset="0"/>
                <a:cs typeface="Calibri" panose="020F0502020204030204" pitchFamily="34" charset="0"/>
              </a:rPr>
              <a:t>node</a:t>
            </a:r>
            <a:r>
              <a:rPr lang="fr-FR" altLang="fr-FR" sz="800" b="1" dirty="0" smtClean="0">
                <a:latin typeface="Calibri" panose="020F0502020204030204" pitchFamily="34" charset="0"/>
                <a:cs typeface="Calibri" panose="020F0502020204030204" pitchFamily="34" charset="0"/>
              </a:rPr>
              <a:t> </a:t>
            </a:r>
            <a:r>
              <a:rPr lang="fr-FR" altLang="fr-FR" sz="800" b="1" dirty="0" err="1" smtClean="0">
                <a:latin typeface="Calibri" panose="020F0502020204030204" pitchFamily="34" charset="0"/>
                <a:cs typeface="Calibri" panose="020F0502020204030204" pitchFamily="34" charset="0"/>
              </a:rPr>
              <a:t>map</a:t>
            </a:r>
            <a:r>
              <a:rPr lang="fr-FR" altLang="fr-FR" sz="800" dirty="0" smtClean="0">
                <a:latin typeface="Calibri" panose="020F0502020204030204" pitchFamily="34" charset="0"/>
                <a:cs typeface="Calibri" panose="020F0502020204030204" pitchFamily="34" charset="0"/>
              </a:rPr>
              <a:t>:</a:t>
            </a:r>
            <a:r>
              <a:rPr lang="fr-FR" altLang="fr-FR" sz="800" dirty="0">
                <a:latin typeface="Calibri" panose="020F0502020204030204" pitchFamily="34" charset="0"/>
                <a:cs typeface="Calibri" panose="020F0502020204030204" pitchFamily="34" charset="0"/>
              </a:rPr>
              <a:t> </a:t>
            </a:r>
            <a:r>
              <a:rPr lang="fr-FR" altLang="fr-FR" sz="800" dirty="0" smtClean="0">
                <a:latin typeface="Calibri" panose="020F0502020204030204" pitchFamily="34" charset="0"/>
                <a:cs typeface="Calibri" panose="020F0502020204030204" pitchFamily="34" charset="0"/>
              </a:rPr>
              <a:t>Bitmap des nœud d’index</a:t>
            </a:r>
          </a:p>
          <a:p>
            <a:r>
              <a:rPr lang="fr-FR" altLang="fr-FR" sz="800" b="1" dirty="0" smtClean="0">
                <a:latin typeface="Calibri" panose="020F0502020204030204" pitchFamily="34" charset="0"/>
                <a:cs typeface="Calibri" panose="020F0502020204030204" pitchFamily="34" charset="0"/>
              </a:rPr>
              <a:t>Blocks </a:t>
            </a:r>
            <a:r>
              <a:rPr lang="fr-FR" altLang="fr-FR" sz="800" b="1" dirty="0" err="1" smtClean="0">
                <a:latin typeface="Calibri" panose="020F0502020204030204" pitchFamily="34" charset="0"/>
                <a:cs typeface="Calibri" panose="020F0502020204030204" pitchFamily="34" charset="0"/>
              </a:rPr>
              <a:t>map</a:t>
            </a:r>
            <a:r>
              <a:rPr lang="fr-FR" altLang="fr-FR" sz="800" dirty="0" smtClean="0">
                <a:latin typeface="Calibri" panose="020F0502020204030204" pitchFamily="34" charset="0"/>
                <a:cs typeface="Calibri" panose="020F0502020204030204" pitchFamily="34" charset="0"/>
              </a:rPr>
              <a:t>: Bitmap des blocs des données (Blocs de données et Blocks de répertoires)</a:t>
            </a:r>
          </a:p>
          <a:p>
            <a:r>
              <a:rPr lang="fr-FR" altLang="fr-FR" sz="800" b="1" dirty="0" smtClean="0">
                <a:latin typeface="Calibri" panose="020F0502020204030204" pitchFamily="34" charset="0"/>
                <a:cs typeface="Calibri" panose="020F0502020204030204" pitchFamily="34" charset="0"/>
              </a:rPr>
              <a:t>Data Blocks</a:t>
            </a:r>
            <a:r>
              <a:rPr lang="fr-FR" altLang="fr-FR" sz="800" dirty="0" smtClean="0">
                <a:latin typeface="Calibri" panose="020F0502020204030204" pitchFamily="34" charset="0"/>
                <a:cs typeface="Calibri" panose="020F0502020204030204" pitchFamily="34" charset="0"/>
              </a:rPr>
              <a:t>: Contiennent les blocs des données et les blocks de répertoires</a:t>
            </a:r>
            <a:endParaRPr lang="fr-FR" altLang="fr-FR" sz="800" dirty="0">
              <a:latin typeface="Calibri" panose="020F0502020204030204" pitchFamily="34" charset="0"/>
              <a:cs typeface="Calibri" panose="020F0502020204030204" pitchFamily="34" charset="0"/>
            </a:endParaRPr>
          </a:p>
        </p:txBody>
      </p:sp>
      <p:cxnSp>
        <p:nvCxnSpPr>
          <p:cNvPr id="119" name="Straight Connector 118"/>
          <p:cNvCxnSpPr>
            <a:stCxn id="125" idx="3"/>
            <a:endCxn id="122" idx="1"/>
          </p:cNvCxnSpPr>
          <p:nvPr/>
        </p:nvCxnSpPr>
        <p:spPr bwMode="auto">
          <a:xfrm>
            <a:off x="1799800" y="4653000"/>
            <a:ext cx="1620112" cy="0"/>
          </a:xfrm>
          <a:prstGeom prst="line">
            <a:avLst/>
          </a:prstGeom>
          <a:solidFill>
            <a:schemeClr val="accent1"/>
          </a:solidFill>
          <a:ln w="317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0" name="AutoShape 15"/>
          <p:cNvSpPr>
            <a:spLocks noChangeArrowheads="1"/>
          </p:cNvSpPr>
          <p:nvPr/>
        </p:nvSpPr>
        <p:spPr bwMode="auto">
          <a:xfrm>
            <a:off x="1079800" y="3780000"/>
            <a:ext cx="10795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defRPr/>
            </a:pPr>
            <a:r>
              <a:rPr lang="fr-FR" sz="1000" dirty="0" smtClean="0">
                <a:latin typeface="Calibri" panose="020F0502020204030204" pitchFamily="34" charset="0"/>
                <a:ea typeface="ＭＳ Ｐゴシック" charset="0"/>
                <a:cs typeface="Calibri" panose="020F0502020204030204" pitchFamily="34" charset="0"/>
              </a:rPr>
              <a:t>i-</a:t>
            </a:r>
            <a:r>
              <a:rPr lang="fr-FR" sz="1000" dirty="0" err="1" smtClean="0">
                <a:latin typeface="Calibri" panose="020F0502020204030204" pitchFamily="34" charset="0"/>
                <a:ea typeface="ＭＳ Ｐゴシック" charset="0"/>
                <a:cs typeface="Calibri" panose="020F0502020204030204" pitchFamily="34" charset="0"/>
              </a:rPr>
              <a:t>nodes</a:t>
            </a:r>
            <a:r>
              <a:rPr lang="fr-FR" sz="1000" dirty="0" smtClean="0">
                <a:latin typeface="Calibri" panose="020F0502020204030204" pitchFamily="34" charset="0"/>
                <a:ea typeface="ＭＳ Ｐゴシック" charset="0"/>
                <a:cs typeface="Calibri" panose="020F0502020204030204" pitchFamily="34" charset="0"/>
              </a:rPr>
              <a:t> Table</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21" name="AutoShape 15"/>
          <p:cNvSpPr>
            <a:spLocks noChangeArrowheads="1"/>
          </p:cNvSpPr>
          <p:nvPr/>
        </p:nvSpPr>
        <p:spPr bwMode="auto">
          <a:xfrm>
            <a:off x="2159800" y="3780000"/>
            <a:ext cx="3600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lgn="ctr">
              <a:defRPr/>
            </a:pPr>
            <a:r>
              <a:rPr lang="fr-FR" sz="1000" dirty="0" smtClean="0">
                <a:latin typeface="Calibri" panose="020F0502020204030204" pitchFamily="34" charset="0"/>
                <a:ea typeface="ＭＳ Ｐゴシック" charset="0"/>
                <a:cs typeface="Calibri" panose="020F0502020204030204" pitchFamily="34" charset="0"/>
              </a:rPr>
              <a:t>Data Block</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22" name="AutoShape 15"/>
          <p:cNvSpPr>
            <a:spLocks noChangeArrowheads="1"/>
          </p:cNvSpPr>
          <p:nvPr/>
        </p:nvSpPr>
        <p:spPr bwMode="auto">
          <a:xfrm>
            <a:off x="3419912" y="4500000"/>
            <a:ext cx="3600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lgn="ctr">
              <a:defRPr/>
            </a:pPr>
            <a:r>
              <a:rPr lang="fr-FR" sz="1000" dirty="0" smtClean="0">
                <a:latin typeface="Calibri" panose="020F0502020204030204" pitchFamily="34" charset="0"/>
                <a:ea typeface="ＭＳ Ｐゴシック" charset="0"/>
                <a:cs typeface="Calibri" panose="020F0502020204030204" pitchFamily="34" charset="0"/>
              </a:rPr>
              <a:t>i-</a:t>
            </a:r>
            <a:r>
              <a:rPr lang="fr-FR" sz="1000" dirty="0" err="1" smtClean="0">
                <a:latin typeface="Calibri" panose="020F0502020204030204" pitchFamily="34" charset="0"/>
                <a:ea typeface="ＭＳ Ｐゴシック" charset="0"/>
                <a:cs typeface="Calibri" panose="020F0502020204030204" pitchFamily="34" charset="0"/>
              </a:rPr>
              <a:t>node</a:t>
            </a:r>
            <a:r>
              <a:rPr lang="fr-FR" sz="1000" dirty="0" smtClean="0">
                <a:latin typeface="Calibri" panose="020F0502020204030204" pitchFamily="34" charset="0"/>
                <a:ea typeface="ＭＳ Ｐゴシック" charset="0"/>
                <a:cs typeface="Calibri" panose="020F0502020204030204" pitchFamily="34" charset="0"/>
              </a:rPr>
              <a:t> </a:t>
            </a:r>
            <a:r>
              <a:rPr lang="fr-FR" sz="1000" b="1" dirty="0" smtClean="0">
                <a:latin typeface="Calibri" panose="020F0502020204030204" pitchFamily="34" charset="0"/>
                <a:ea typeface="ＭＳ Ｐゴシック" charset="0"/>
                <a:cs typeface="Calibri" panose="020F0502020204030204" pitchFamily="34" charset="0"/>
              </a:rPr>
              <a:t>N</a:t>
            </a:r>
            <a:endParaRPr lang="fr-FR" sz="1000" b="1" baseline="-25000" dirty="0">
              <a:latin typeface="Calibri" panose="020F0502020204030204" pitchFamily="34" charset="0"/>
              <a:ea typeface="ＭＳ Ｐゴシック" charset="0"/>
              <a:cs typeface="Calibri" panose="020F0502020204030204" pitchFamily="34" charset="0"/>
            </a:endParaRPr>
          </a:p>
        </p:txBody>
      </p:sp>
      <p:sp>
        <p:nvSpPr>
          <p:cNvPr id="123" name="AutoShape 15"/>
          <p:cNvSpPr>
            <a:spLocks noChangeArrowheads="1"/>
          </p:cNvSpPr>
          <p:nvPr/>
        </p:nvSpPr>
        <p:spPr bwMode="auto">
          <a:xfrm>
            <a:off x="719800" y="4500000"/>
            <a:ext cx="3600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lgn="ctr">
              <a:defRPr/>
            </a:pPr>
            <a:r>
              <a:rPr lang="fr-FR" sz="1000" dirty="0" smtClean="0">
                <a:latin typeface="Calibri" panose="020F0502020204030204" pitchFamily="34" charset="0"/>
                <a:ea typeface="ＭＳ Ｐゴシック" charset="0"/>
                <a:cs typeface="Calibri" panose="020F0502020204030204" pitchFamily="34" charset="0"/>
              </a:rPr>
              <a:t>i-</a:t>
            </a:r>
            <a:r>
              <a:rPr lang="fr-FR" sz="1000" dirty="0" err="1" smtClean="0">
                <a:latin typeface="Calibri" panose="020F0502020204030204" pitchFamily="34" charset="0"/>
                <a:ea typeface="ＭＳ Ｐゴシック" charset="0"/>
                <a:cs typeface="Calibri" panose="020F0502020204030204" pitchFamily="34" charset="0"/>
              </a:rPr>
              <a:t>node</a:t>
            </a:r>
            <a:r>
              <a:rPr lang="fr-FR" sz="1000" dirty="0" smtClean="0">
                <a:latin typeface="Calibri" panose="020F0502020204030204" pitchFamily="34" charset="0"/>
                <a:ea typeface="ＭＳ Ｐゴシック" charset="0"/>
                <a:cs typeface="Calibri" panose="020F0502020204030204" pitchFamily="34" charset="0"/>
              </a:rPr>
              <a:t> 0</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24" name="AutoShape 15"/>
          <p:cNvSpPr>
            <a:spLocks noChangeArrowheads="1"/>
          </p:cNvSpPr>
          <p:nvPr/>
        </p:nvSpPr>
        <p:spPr bwMode="auto">
          <a:xfrm>
            <a:off x="1079800" y="4500000"/>
            <a:ext cx="3600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lgn="ctr">
              <a:defRPr/>
            </a:pPr>
            <a:r>
              <a:rPr lang="fr-FR" sz="1000" dirty="0" smtClean="0">
                <a:latin typeface="Calibri" panose="020F0502020204030204" pitchFamily="34" charset="0"/>
                <a:ea typeface="ＭＳ Ｐゴシック" charset="0"/>
                <a:cs typeface="Calibri" panose="020F0502020204030204" pitchFamily="34" charset="0"/>
              </a:rPr>
              <a:t>i-</a:t>
            </a:r>
            <a:r>
              <a:rPr lang="fr-FR" sz="1000" dirty="0" err="1" smtClean="0">
                <a:latin typeface="Calibri" panose="020F0502020204030204" pitchFamily="34" charset="0"/>
                <a:ea typeface="ＭＳ Ｐゴシック" charset="0"/>
                <a:cs typeface="Calibri" panose="020F0502020204030204" pitchFamily="34" charset="0"/>
              </a:rPr>
              <a:t>node</a:t>
            </a:r>
            <a:r>
              <a:rPr lang="fr-FR" sz="1000" dirty="0" smtClean="0">
                <a:latin typeface="Calibri" panose="020F0502020204030204" pitchFamily="34" charset="0"/>
                <a:ea typeface="ＭＳ Ｐゴシック" charset="0"/>
                <a:cs typeface="Calibri" panose="020F0502020204030204" pitchFamily="34" charset="0"/>
              </a:rPr>
              <a:t> 1</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25" name="AutoShape 15"/>
          <p:cNvSpPr>
            <a:spLocks noChangeArrowheads="1"/>
          </p:cNvSpPr>
          <p:nvPr/>
        </p:nvSpPr>
        <p:spPr bwMode="auto">
          <a:xfrm>
            <a:off x="1439800" y="4500000"/>
            <a:ext cx="3600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lgn="ctr">
              <a:defRPr/>
            </a:pPr>
            <a:r>
              <a:rPr lang="fr-FR" sz="1000" dirty="0" smtClean="0">
                <a:latin typeface="Calibri" panose="020F0502020204030204" pitchFamily="34" charset="0"/>
                <a:ea typeface="ＭＳ Ｐゴシック" charset="0"/>
                <a:cs typeface="Calibri" panose="020F0502020204030204" pitchFamily="34" charset="0"/>
              </a:rPr>
              <a:t>i-</a:t>
            </a:r>
            <a:r>
              <a:rPr lang="fr-FR" sz="1000" dirty="0" err="1" smtClean="0">
                <a:latin typeface="Calibri" panose="020F0502020204030204" pitchFamily="34" charset="0"/>
                <a:ea typeface="ＭＳ Ｐゴシック" charset="0"/>
                <a:cs typeface="Calibri" panose="020F0502020204030204" pitchFamily="34" charset="0"/>
              </a:rPr>
              <a:t>node</a:t>
            </a:r>
            <a:r>
              <a:rPr lang="fr-FR" sz="1000" dirty="0" smtClean="0">
                <a:latin typeface="Calibri" panose="020F0502020204030204" pitchFamily="34" charset="0"/>
                <a:ea typeface="ＭＳ Ｐゴシック" charset="0"/>
                <a:cs typeface="Calibri" panose="020F0502020204030204" pitchFamily="34" charset="0"/>
              </a:rPr>
              <a:t> 3</a:t>
            </a:r>
            <a:endParaRPr lang="fr-FR" sz="1000" baseline="-25000" dirty="0">
              <a:latin typeface="Calibri" panose="020F0502020204030204" pitchFamily="34" charset="0"/>
              <a:ea typeface="ＭＳ Ｐゴシック" charset="0"/>
              <a:cs typeface="Calibri" panose="020F0502020204030204" pitchFamily="34" charset="0"/>
            </a:endParaRPr>
          </a:p>
        </p:txBody>
      </p:sp>
      <p:cxnSp>
        <p:nvCxnSpPr>
          <p:cNvPr id="126" name="Straight Connector 125"/>
          <p:cNvCxnSpPr/>
          <p:nvPr/>
        </p:nvCxnSpPr>
        <p:spPr bwMode="auto">
          <a:xfrm flipV="1">
            <a:off x="683568" y="4077072"/>
            <a:ext cx="360040" cy="432048"/>
          </a:xfrm>
          <a:prstGeom prst="line">
            <a:avLst/>
          </a:prstGeom>
          <a:solidFill>
            <a:schemeClr val="accent1"/>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7" name="Straight Connector 126"/>
          <p:cNvCxnSpPr/>
          <p:nvPr/>
        </p:nvCxnSpPr>
        <p:spPr bwMode="auto">
          <a:xfrm flipH="1" flipV="1">
            <a:off x="2123728" y="4077072"/>
            <a:ext cx="1656184" cy="432048"/>
          </a:xfrm>
          <a:prstGeom prst="line">
            <a:avLst/>
          </a:prstGeom>
          <a:solidFill>
            <a:schemeClr val="accent1"/>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8" name="AutoShape 15"/>
          <p:cNvSpPr>
            <a:spLocks noChangeArrowheads="1"/>
          </p:cNvSpPr>
          <p:nvPr/>
        </p:nvSpPr>
        <p:spPr bwMode="auto">
          <a:xfrm>
            <a:off x="3240000" y="3780000"/>
            <a:ext cx="3600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lgn="ctr">
              <a:defRPr/>
            </a:pPr>
            <a:r>
              <a:rPr lang="fr-FR" sz="1000" dirty="0" smtClean="0">
                <a:latin typeface="Calibri" panose="020F0502020204030204" pitchFamily="34" charset="0"/>
                <a:ea typeface="ＭＳ Ｐゴシック" charset="0"/>
                <a:cs typeface="Calibri" panose="020F0502020204030204" pitchFamily="34" charset="0"/>
              </a:rPr>
              <a:t>Data Block</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29" name="AutoShape 15"/>
          <p:cNvSpPr>
            <a:spLocks noChangeArrowheads="1"/>
          </p:cNvSpPr>
          <p:nvPr/>
        </p:nvSpPr>
        <p:spPr bwMode="auto">
          <a:xfrm>
            <a:off x="4860000" y="3780000"/>
            <a:ext cx="3600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lgn="ctr">
              <a:defRPr/>
            </a:pPr>
            <a:r>
              <a:rPr lang="fr-FR" sz="1000" dirty="0" smtClean="0">
                <a:latin typeface="Calibri" panose="020F0502020204030204" pitchFamily="34" charset="0"/>
                <a:ea typeface="ＭＳ Ｐゴシック" charset="0"/>
                <a:cs typeface="Calibri" panose="020F0502020204030204" pitchFamily="34" charset="0"/>
              </a:rPr>
              <a:t>Data Block</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30" name="AutoShape 15"/>
          <p:cNvSpPr>
            <a:spLocks noChangeArrowheads="1"/>
          </p:cNvSpPr>
          <p:nvPr/>
        </p:nvSpPr>
        <p:spPr bwMode="auto">
          <a:xfrm>
            <a:off x="5760000" y="3780000"/>
            <a:ext cx="3600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lgn="ctr">
              <a:defRPr/>
            </a:pPr>
            <a:r>
              <a:rPr lang="fr-FR" sz="1000" dirty="0" smtClean="0">
                <a:latin typeface="Calibri" panose="020F0502020204030204" pitchFamily="34" charset="0"/>
                <a:ea typeface="ＭＳ Ｐゴシック" charset="0"/>
                <a:cs typeface="Calibri" panose="020F0502020204030204" pitchFamily="34" charset="0"/>
              </a:rPr>
              <a:t>Data Block</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31" name="AutoShape 15"/>
          <p:cNvSpPr>
            <a:spLocks noChangeArrowheads="1"/>
          </p:cNvSpPr>
          <p:nvPr/>
        </p:nvSpPr>
        <p:spPr bwMode="auto">
          <a:xfrm>
            <a:off x="3960000" y="3780000"/>
            <a:ext cx="5400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lgn="ctr">
              <a:defRPr/>
            </a:pPr>
            <a:r>
              <a:rPr lang="fr-FR" sz="1000" dirty="0" smtClean="0">
                <a:latin typeface="Calibri" panose="020F0502020204030204" pitchFamily="34" charset="0"/>
                <a:ea typeface="ＭＳ Ｐゴシック" charset="0"/>
                <a:cs typeface="Calibri" panose="020F0502020204030204" pitchFamily="34" charset="0"/>
              </a:rPr>
              <a:t>Directory Block</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32" name="AutoShape 15"/>
          <p:cNvSpPr>
            <a:spLocks noChangeArrowheads="1"/>
          </p:cNvSpPr>
          <p:nvPr/>
        </p:nvSpPr>
        <p:spPr bwMode="auto">
          <a:xfrm>
            <a:off x="6660000" y="3780000"/>
            <a:ext cx="5400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lgn="ctr">
              <a:defRPr/>
            </a:pPr>
            <a:r>
              <a:rPr lang="fr-FR" sz="1000" dirty="0" smtClean="0">
                <a:latin typeface="Calibri" panose="020F0502020204030204" pitchFamily="34" charset="0"/>
                <a:ea typeface="ＭＳ Ｐゴシック" charset="0"/>
                <a:cs typeface="Calibri" panose="020F0502020204030204" pitchFamily="34" charset="0"/>
              </a:rPr>
              <a:t>Directory Block</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34" name="Left Brace 133"/>
          <p:cNvSpPr/>
          <p:nvPr/>
        </p:nvSpPr>
        <p:spPr bwMode="auto">
          <a:xfrm rot="5400000" flipV="1">
            <a:off x="5166000" y="648000"/>
            <a:ext cx="107950" cy="6120000"/>
          </a:xfrm>
          <a:prstGeom prst="leftBrace">
            <a:avLst/>
          </a:prstGeom>
          <a:solidFill>
            <a:schemeClr val="bg1">
              <a:lumMod val="95000"/>
            </a:schemeClr>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charset="0"/>
              <a:ea typeface="ＭＳ Ｐゴシック" charset="0"/>
            </a:endParaRPr>
          </a:p>
        </p:txBody>
      </p:sp>
      <p:sp>
        <p:nvSpPr>
          <p:cNvPr id="135" name="Text Box 30"/>
          <p:cNvSpPr txBox="1">
            <a:spLocks noChangeArrowheads="1"/>
          </p:cNvSpPr>
          <p:nvPr/>
        </p:nvSpPr>
        <p:spPr bwMode="auto">
          <a:xfrm>
            <a:off x="4752000" y="3492000"/>
            <a:ext cx="9360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800" dirty="0" smtClean="0">
                <a:latin typeface="Calibri" panose="020F0502020204030204" pitchFamily="34" charset="0"/>
                <a:cs typeface="Calibri" panose="020F0502020204030204" pitchFamily="34" charset="0"/>
              </a:rPr>
              <a:t>Directory &amp; Data Blocs</a:t>
            </a:r>
            <a:endParaRPr lang="fr-FR" altLang="fr-FR" sz="800" b="1" i="1" dirty="0">
              <a:latin typeface="Calibri" panose="020F0502020204030204" pitchFamily="34" charset="0"/>
              <a:cs typeface="Calibri" panose="020F0502020204030204" pitchFamily="34" charset="0"/>
            </a:endParaRPr>
          </a:p>
        </p:txBody>
      </p:sp>
      <p:cxnSp>
        <p:nvCxnSpPr>
          <p:cNvPr id="30" name="Straight Arrow Connector 29"/>
          <p:cNvCxnSpPr>
            <a:stCxn id="124" idx="0"/>
            <a:endCxn id="121" idx="2"/>
          </p:cNvCxnSpPr>
          <p:nvPr/>
        </p:nvCxnSpPr>
        <p:spPr bwMode="auto">
          <a:xfrm flipV="1">
            <a:off x="1259800" y="4086000"/>
            <a:ext cx="1080000" cy="414000"/>
          </a:xfrm>
          <a:prstGeom prst="straightConnector1">
            <a:avLst/>
          </a:prstGeom>
          <a:solidFill>
            <a:schemeClr val="accent1"/>
          </a:solidFill>
          <a:ln w="31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1" name="Straight Arrow Connector 140"/>
          <p:cNvCxnSpPr>
            <a:stCxn id="124" idx="0"/>
            <a:endCxn id="128" idx="2"/>
          </p:cNvCxnSpPr>
          <p:nvPr/>
        </p:nvCxnSpPr>
        <p:spPr bwMode="auto">
          <a:xfrm flipV="1">
            <a:off x="1259800" y="4086000"/>
            <a:ext cx="2160200" cy="414000"/>
          </a:xfrm>
          <a:prstGeom prst="straightConnector1">
            <a:avLst/>
          </a:prstGeom>
          <a:solidFill>
            <a:schemeClr val="accent1"/>
          </a:solidFill>
          <a:ln w="31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4" name="Straight Arrow Connector 143"/>
          <p:cNvCxnSpPr>
            <a:stCxn id="124" idx="0"/>
            <a:endCxn id="129" idx="2"/>
          </p:cNvCxnSpPr>
          <p:nvPr/>
        </p:nvCxnSpPr>
        <p:spPr bwMode="auto">
          <a:xfrm flipV="1">
            <a:off x="1259800" y="4086000"/>
            <a:ext cx="3780200" cy="414000"/>
          </a:xfrm>
          <a:prstGeom prst="straightConnector1">
            <a:avLst/>
          </a:prstGeom>
          <a:solidFill>
            <a:schemeClr val="accent1"/>
          </a:solidFill>
          <a:ln w="31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7" name="Straight Arrow Connector 146"/>
          <p:cNvCxnSpPr>
            <a:stCxn id="124" idx="0"/>
            <a:endCxn id="130" idx="2"/>
          </p:cNvCxnSpPr>
          <p:nvPr/>
        </p:nvCxnSpPr>
        <p:spPr bwMode="auto">
          <a:xfrm flipV="1">
            <a:off x="1259800" y="4086000"/>
            <a:ext cx="4680200" cy="414000"/>
          </a:xfrm>
          <a:prstGeom prst="straightConnector1">
            <a:avLst/>
          </a:prstGeom>
          <a:solidFill>
            <a:schemeClr val="accent1"/>
          </a:solidFill>
          <a:ln w="31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0" name="Text Box 30"/>
          <p:cNvSpPr txBox="1">
            <a:spLocks noChangeArrowheads="1"/>
          </p:cNvSpPr>
          <p:nvPr/>
        </p:nvSpPr>
        <p:spPr bwMode="auto">
          <a:xfrm rot="20340000">
            <a:off x="1475656" y="4221088"/>
            <a:ext cx="2880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800" dirty="0" smtClean="0">
                <a:latin typeface="Calibri" panose="020F0502020204030204" pitchFamily="34" charset="0"/>
                <a:cs typeface="Calibri" panose="020F0502020204030204" pitchFamily="34" charset="0"/>
              </a:rPr>
              <a:t>1</a:t>
            </a:r>
            <a:r>
              <a:rPr lang="fr-FR" altLang="fr-FR" sz="800" baseline="30000" dirty="0" smtClean="0">
                <a:latin typeface="Calibri" panose="020F0502020204030204" pitchFamily="34" charset="0"/>
                <a:cs typeface="Calibri" panose="020F0502020204030204" pitchFamily="34" charset="0"/>
              </a:rPr>
              <a:t>e</a:t>
            </a:r>
            <a:r>
              <a:rPr lang="fr-FR" altLang="fr-FR" sz="800" dirty="0" smtClean="0">
                <a:latin typeface="Calibri" panose="020F0502020204030204" pitchFamily="34" charset="0"/>
                <a:cs typeface="Calibri" panose="020F0502020204030204" pitchFamily="34" charset="0"/>
              </a:rPr>
              <a:t> Bloc</a:t>
            </a:r>
            <a:endParaRPr lang="fr-FR" altLang="fr-FR" sz="800" b="1" i="1" dirty="0">
              <a:latin typeface="Calibri" panose="020F0502020204030204" pitchFamily="34" charset="0"/>
              <a:cs typeface="Calibri" panose="020F0502020204030204" pitchFamily="34" charset="0"/>
            </a:endParaRPr>
          </a:p>
        </p:txBody>
      </p:sp>
      <p:sp>
        <p:nvSpPr>
          <p:cNvPr id="151" name="Text Box 30"/>
          <p:cNvSpPr txBox="1">
            <a:spLocks noChangeArrowheads="1"/>
          </p:cNvSpPr>
          <p:nvPr/>
        </p:nvSpPr>
        <p:spPr bwMode="auto">
          <a:xfrm rot="20940000">
            <a:off x="1979712" y="4221088"/>
            <a:ext cx="2880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800" dirty="0" smtClean="0">
                <a:latin typeface="Calibri" panose="020F0502020204030204" pitchFamily="34" charset="0"/>
                <a:cs typeface="Calibri" panose="020F0502020204030204" pitchFamily="34" charset="0"/>
              </a:rPr>
              <a:t>2</a:t>
            </a:r>
            <a:r>
              <a:rPr lang="fr-FR" altLang="fr-FR" sz="800" baseline="30000" dirty="0" smtClean="0">
                <a:latin typeface="Calibri" panose="020F0502020204030204" pitchFamily="34" charset="0"/>
                <a:cs typeface="Calibri" panose="020F0502020204030204" pitchFamily="34" charset="0"/>
              </a:rPr>
              <a:t>e</a:t>
            </a:r>
            <a:r>
              <a:rPr lang="fr-FR" altLang="fr-FR" sz="800" dirty="0" smtClean="0">
                <a:latin typeface="Calibri" panose="020F0502020204030204" pitchFamily="34" charset="0"/>
                <a:cs typeface="Calibri" panose="020F0502020204030204" pitchFamily="34" charset="0"/>
              </a:rPr>
              <a:t> Bloc</a:t>
            </a:r>
            <a:endParaRPr lang="fr-FR" altLang="fr-FR" sz="800" b="1" i="1" dirty="0">
              <a:latin typeface="Calibri" panose="020F0502020204030204" pitchFamily="34" charset="0"/>
              <a:cs typeface="Calibri" panose="020F0502020204030204" pitchFamily="34" charset="0"/>
            </a:endParaRPr>
          </a:p>
        </p:txBody>
      </p:sp>
      <p:sp>
        <p:nvSpPr>
          <p:cNvPr id="152" name="Text Box 30"/>
          <p:cNvSpPr txBox="1">
            <a:spLocks noChangeArrowheads="1"/>
          </p:cNvSpPr>
          <p:nvPr/>
        </p:nvSpPr>
        <p:spPr bwMode="auto">
          <a:xfrm rot="21180000">
            <a:off x="3131840" y="4149080"/>
            <a:ext cx="2880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800" dirty="0" smtClean="0">
                <a:latin typeface="Calibri" panose="020F0502020204030204" pitchFamily="34" charset="0"/>
                <a:cs typeface="Calibri" panose="020F0502020204030204" pitchFamily="34" charset="0"/>
              </a:rPr>
              <a:t>3</a:t>
            </a:r>
            <a:r>
              <a:rPr lang="fr-FR" altLang="fr-FR" sz="800" baseline="30000" dirty="0" smtClean="0">
                <a:latin typeface="Calibri" panose="020F0502020204030204" pitchFamily="34" charset="0"/>
                <a:cs typeface="Calibri" panose="020F0502020204030204" pitchFamily="34" charset="0"/>
              </a:rPr>
              <a:t>e</a:t>
            </a:r>
            <a:r>
              <a:rPr lang="fr-FR" altLang="fr-FR" sz="800" dirty="0" smtClean="0">
                <a:latin typeface="Calibri" panose="020F0502020204030204" pitchFamily="34" charset="0"/>
                <a:cs typeface="Calibri" panose="020F0502020204030204" pitchFamily="34" charset="0"/>
              </a:rPr>
              <a:t> Bloc</a:t>
            </a:r>
            <a:endParaRPr lang="fr-FR" altLang="fr-FR" sz="800" b="1" i="1" dirty="0">
              <a:latin typeface="Calibri" panose="020F0502020204030204" pitchFamily="34" charset="0"/>
              <a:cs typeface="Calibri" panose="020F0502020204030204" pitchFamily="34" charset="0"/>
            </a:endParaRPr>
          </a:p>
        </p:txBody>
      </p:sp>
      <p:sp>
        <p:nvSpPr>
          <p:cNvPr id="153" name="Text Box 30"/>
          <p:cNvSpPr txBox="1">
            <a:spLocks noChangeArrowheads="1"/>
          </p:cNvSpPr>
          <p:nvPr/>
        </p:nvSpPr>
        <p:spPr bwMode="auto">
          <a:xfrm rot="21120000">
            <a:off x="4067944" y="4221088"/>
            <a:ext cx="2880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800" dirty="0" smtClean="0">
                <a:latin typeface="Calibri" panose="020F0502020204030204" pitchFamily="34" charset="0"/>
                <a:cs typeface="Calibri" panose="020F0502020204030204" pitchFamily="34" charset="0"/>
              </a:rPr>
              <a:t>4</a:t>
            </a:r>
            <a:r>
              <a:rPr lang="fr-FR" altLang="fr-FR" sz="800" baseline="30000" dirty="0" smtClean="0">
                <a:latin typeface="Calibri" panose="020F0502020204030204" pitchFamily="34" charset="0"/>
                <a:cs typeface="Calibri" panose="020F0502020204030204" pitchFamily="34" charset="0"/>
              </a:rPr>
              <a:t>e</a:t>
            </a:r>
            <a:r>
              <a:rPr lang="fr-FR" altLang="fr-FR" sz="800" dirty="0" smtClean="0">
                <a:latin typeface="Calibri" panose="020F0502020204030204" pitchFamily="34" charset="0"/>
                <a:cs typeface="Calibri" panose="020F0502020204030204" pitchFamily="34" charset="0"/>
              </a:rPr>
              <a:t> Bloc</a:t>
            </a:r>
            <a:endParaRPr lang="fr-FR" altLang="fr-FR" sz="800" b="1" i="1" dirty="0">
              <a:latin typeface="Calibri" panose="020F0502020204030204" pitchFamily="34" charset="0"/>
              <a:cs typeface="Calibri" panose="020F0502020204030204" pitchFamily="34" charset="0"/>
            </a:endParaRPr>
          </a:p>
        </p:txBody>
      </p:sp>
      <p:sp>
        <p:nvSpPr>
          <p:cNvPr id="154" name="AutoShape 15"/>
          <p:cNvSpPr>
            <a:spLocks noChangeArrowheads="1"/>
          </p:cNvSpPr>
          <p:nvPr/>
        </p:nvSpPr>
        <p:spPr bwMode="auto">
          <a:xfrm>
            <a:off x="4139952" y="4680000"/>
            <a:ext cx="360000" cy="153888"/>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0">
            <a:spAutoFit/>
          </a:bodyPr>
          <a:lstStyle/>
          <a:p>
            <a:pPr algn="ctr">
              <a:defRPr/>
            </a:pPr>
            <a:r>
              <a:rPr lang="fr-FR" sz="1000" dirty="0" smtClean="0">
                <a:latin typeface="Calibri" panose="020F0502020204030204" pitchFamily="34" charset="0"/>
                <a:ea typeface="ＭＳ Ｐゴシック" charset="0"/>
                <a:cs typeface="Calibri" panose="020F0502020204030204" pitchFamily="34" charset="0"/>
              </a:rPr>
              <a:t>1135</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55" name="AutoShape 15"/>
          <p:cNvSpPr>
            <a:spLocks noChangeArrowheads="1"/>
          </p:cNvSpPr>
          <p:nvPr/>
        </p:nvSpPr>
        <p:spPr bwMode="auto">
          <a:xfrm>
            <a:off x="4499992" y="4680000"/>
            <a:ext cx="540000" cy="153888"/>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0">
            <a:spAutoFit/>
          </a:bodyPr>
          <a:lstStyle/>
          <a:p>
            <a:pPr>
              <a:defRPr/>
            </a:pPr>
            <a:r>
              <a:rPr lang="fr-FR" sz="1000" b="1" dirty="0" smtClean="0">
                <a:latin typeface="Calibri" panose="020F0502020204030204" pitchFamily="34" charset="0"/>
                <a:ea typeface="ＭＳ Ｐゴシック" charset="0"/>
                <a:cs typeface="Calibri" panose="020F0502020204030204" pitchFamily="34" charset="0"/>
              </a:rPr>
              <a:t>.</a:t>
            </a:r>
            <a:endParaRPr lang="fr-FR" sz="1000" b="1" baseline="-25000" dirty="0">
              <a:latin typeface="Calibri" panose="020F0502020204030204" pitchFamily="34" charset="0"/>
              <a:ea typeface="ＭＳ Ｐゴシック" charset="0"/>
              <a:cs typeface="Calibri" panose="020F0502020204030204" pitchFamily="34" charset="0"/>
            </a:endParaRPr>
          </a:p>
        </p:txBody>
      </p:sp>
      <p:sp>
        <p:nvSpPr>
          <p:cNvPr id="156" name="AutoShape 15"/>
          <p:cNvSpPr>
            <a:spLocks noChangeArrowheads="1"/>
          </p:cNvSpPr>
          <p:nvPr/>
        </p:nvSpPr>
        <p:spPr bwMode="auto">
          <a:xfrm>
            <a:off x="6768304" y="4869160"/>
            <a:ext cx="360000" cy="153888"/>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spAutoFit/>
          </a:bodyPr>
          <a:lstStyle/>
          <a:p>
            <a:pPr>
              <a:defRPr/>
            </a:pPr>
            <a:r>
              <a:rPr lang="fr-FR" sz="1000" dirty="0" smtClean="0">
                <a:latin typeface="Calibri" panose="020F0502020204030204" pitchFamily="34" charset="0"/>
                <a:ea typeface="ＭＳ Ｐゴシック" charset="0"/>
                <a:cs typeface="Calibri" panose="020F0502020204030204" pitchFamily="34" charset="0"/>
              </a:rPr>
              <a:t>i-</a:t>
            </a:r>
            <a:r>
              <a:rPr lang="fr-FR" sz="1000" dirty="0" err="1" smtClean="0">
                <a:latin typeface="Calibri" panose="020F0502020204030204" pitchFamily="34" charset="0"/>
                <a:ea typeface="ＭＳ Ｐゴシック" charset="0"/>
                <a:cs typeface="Calibri" panose="020F0502020204030204" pitchFamily="34" charset="0"/>
              </a:rPr>
              <a:t>node</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57" name="AutoShape 15"/>
          <p:cNvSpPr>
            <a:spLocks noChangeArrowheads="1"/>
          </p:cNvSpPr>
          <p:nvPr/>
        </p:nvSpPr>
        <p:spPr bwMode="auto">
          <a:xfrm>
            <a:off x="7128344" y="4869160"/>
            <a:ext cx="540000" cy="153888"/>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0">
            <a:spAutoFit/>
          </a:bodyPr>
          <a:lstStyle/>
          <a:p>
            <a:pPr>
              <a:defRPr/>
            </a:pPr>
            <a:r>
              <a:rPr lang="fr-FR" sz="1000" b="1" dirty="0" smtClean="0">
                <a:latin typeface="Calibri" panose="020F0502020204030204" pitchFamily="34" charset="0"/>
                <a:ea typeface="ＭＳ Ｐゴシック" charset="0"/>
                <a:cs typeface="Calibri" panose="020F0502020204030204" pitchFamily="34" charset="0"/>
              </a:rPr>
              <a:t>..</a:t>
            </a:r>
            <a:endParaRPr lang="fr-FR" sz="1000" b="1" baseline="-25000" dirty="0">
              <a:latin typeface="Calibri" panose="020F0502020204030204" pitchFamily="34" charset="0"/>
              <a:ea typeface="ＭＳ Ｐゴシック" charset="0"/>
              <a:cs typeface="Calibri" panose="020F0502020204030204" pitchFamily="34" charset="0"/>
            </a:endParaRPr>
          </a:p>
        </p:txBody>
      </p:sp>
      <p:cxnSp>
        <p:nvCxnSpPr>
          <p:cNvPr id="158" name="Straight Connector 157"/>
          <p:cNvCxnSpPr/>
          <p:nvPr/>
        </p:nvCxnSpPr>
        <p:spPr bwMode="auto">
          <a:xfrm flipH="1" flipV="1">
            <a:off x="3960040" y="4104000"/>
            <a:ext cx="179912" cy="549136"/>
          </a:xfrm>
          <a:prstGeom prst="line">
            <a:avLst/>
          </a:prstGeom>
          <a:solidFill>
            <a:schemeClr val="accent1"/>
          </a:solidFill>
          <a:ln w="3175" cap="flat" cmpd="sng" algn="ctr">
            <a:solidFill>
              <a:schemeClr val="tx1"/>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1" name="Straight Connector 160"/>
          <p:cNvCxnSpPr/>
          <p:nvPr/>
        </p:nvCxnSpPr>
        <p:spPr bwMode="auto">
          <a:xfrm flipH="1" flipV="1">
            <a:off x="4499992" y="4077072"/>
            <a:ext cx="576064" cy="576064"/>
          </a:xfrm>
          <a:prstGeom prst="line">
            <a:avLst/>
          </a:prstGeom>
          <a:solidFill>
            <a:schemeClr val="accent1"/>
          </a:solidFill>
          <a:ln w="3175" cap="flat" cmpd="sng" algn="ctr">
            <a:solidFill>
              <a:schemeClr val="tx1"/>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6" name="Straight Connector 165"/>
          <p:cNvCxnSpPr>
            <a:stCxn id="201" idx="1"/>
          </p:cNvCxnSpPr>
          <p:nvPr/>
        </p:nvCxnSpPr>
        <p:spPr bwMode="auto">
          <a:xfrm flipH="1" flipV="1">
            <a:off x="6696344" y="4077072"/>
            <a:ext cx="71960" cy="679872"/>
          </a:xfrm>
          <a:prstGeom prst="line">
            <a:avLst/>
          </a:prstGeom>
          <a:solidFill>
            <a:schemeClr val="accent1"/>
          </a:solidFill>
          <a:ln w="3175" cap="flat" cmpd="sng" algn="ctr">
            <a:solidFill>
              <a:schemeClr val="tx1"/>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7" name="Straight Connector 166"/>
          <p:cNvCxnSpPr>
            <a:stCxn id="202" idx="3"/>
          </p:cNvCxnSpPr>
          <p:nvPr/>
        </p:nvCxnSpPr>
        <p:spPr bwMode="auto">
          <a:xfrm flipH="1" flipV="1">
            <a:off x="7236296" y="4149080"/>
            <a:ext cx="432048" cy="607864"/>
          </a:xfrm>
          <a:prstGeom prst="line">
            <a:avLst/>
          </a:prstGeom>
          <a:solidFill>
            <a:schemeClr val="accent1"/>
          </a:solidFill>
          <a:ln w="3175" cap="flat" cmpd="sng" algn="ctr">
            <a:solidFill>
              <a:schemeClr val="tx1"/>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2" name="AutoShape 15"/>
          <p:cNvSpPr>
            <a:spLocks noChangeArrowheads="1"/>
          </p:cNvSpPr>
          <p:nvPr/>
        </p:nvSpPr>
        <p:spPr bwMode="auto">
          <a:xfrm>
            <a:off x="2160000" y="4500000"/>
            <a:ext cx="3600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lgn="ctr">
              <a:defRPr/>
            </a:pPr>
            <a:r>
              <a:rPr lang="fr-FR" sz="1000" dirty="0" smtClean="0">
                <a:latin typeface="Calibri" panose="020F0502020204030204" pitchFamily="34" charset="0"/>
                <a:ea typeface="ＭＳ Ｐゴシック" charset="0"/>
                <a:cs typeface="Calibri" panose="020F0502020204030204" pitchFamily="34" charset="0"/>
              </a:rPr>
              <a:t>i-</a:t>
            </a:r>
            <a:r>
              <a:rPr lang="fr-FR" sz="1000" dirty="0" err="1" smtClean="0">
                <a:latin typeface="Calibri" panose="020F0502020204030204" pitchFamily="34" charset="0"/>
                <a:ea typeface="ＭＳ Ｐゴシック" charset="0"/>
                <a:cs typeface="Calibri" panose="020F0502020204030204" pitchFamily="34" charset="0"/>
              </a:rPr>
              <a:t>node</a:t>
            </a:r>
            <a:r>
              <a:rPr lang="fr-FR" sz="1000" dirty="0" smtClean="0">
                <a:latin typeface="Calibri" panose="020F0502020204030204" pitchFamily="34" charset="0"/>
                <a:ea typeface="ＭＳ Ｐゴシック" charset="0"/>
                <a:cs typeface="Calibri" panose="020F0502020204030204" pitchFamily="34" charset="0"/>
              </a:rPr>
              <a:t> </a:t>
            </a:r>
            <a:r>
              <a:rPr lang="fr-FR" sz="1000" b="1" dirty="0" smtClean="0">
                <a:latin typeface="Calibri" panose="020F0502020204030204" pitchFamily="34" charset="0"/>
                <a:ea typeface="ＭＳ Ｐゴシック" charset="0"/>
                <a:cs typeface="Calibri" panose="020F0502020204030204" pitchFamily="34" charset="0"/>
              </a:rPr>
              <a:t>1035</a:t>
            </a:r>
            <a:endParaRPr lang="fr-FR" sz="1000" b="1" baseline="-25000" dirty="0">
              <a:latin typeface="Calibri" panose="020F0502020204030204" pitchFamily="34" charset="0"/>
              <a:ea typeface="ＭＳ Ｐゴシック" charset="0"/>
              <a:cs typeface="Calibri" panose="020F0502020204030204" pitchFamily="34" charset="0"/>
            </a:endParaRPr>
          </a:p>
        </p:txBody>
      </p:sp>
      <p:sp>
        <p:nvSpPr>
          <p:cNvPr id="177" name="AutoShape 15"/>
          <p:cNvSpPr>
            <a:spLocks noChangeArrowheads="1"/>
          </p:cNvSpPr>
          <p:nvPr/>
        </p:nvSpPr>
        <p:spPr bwMode="auto">
          <a:xfrm>
            <a:off x="2808000" y="4500000"/>
            <a:ext cx="360000" cy="3060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lstStyle/>
          <a:p>
            <a:pPr algn="ctr">
              <a:defRPr/>
            </a:pPr>
            <a:r>
              <a:rPr lang="fr-FR" sz="1000" dirty="0" smtClean="0">
                <a:latin typeface="Calibri" panose="020F0502020204030204" pitchFamily="34" charset="0"/>
                <a:ea typeface="ＭＳ Ｐゴシック" charset="0"/>
                <a:cs typeface="Calibri" panose="020F0502020204030204" pitchFamily="34" charset="0"/>
              </a:rPr>
              <a:t>i-</a:t>
            </a:r>
            <a:r>
              <a:rPr lang="fr-FR" sz="1000" dirty="0" err="1" smtClean="0">
                <a:latin typeface="Calibri" panose="020F0502020204030204" pitchFamily="34" charset="0"/>
                <a:ea typeface="ＭＳ Ｐゴシック" charset="0"/>
                <a:cs typeface="Calibri" panose="020F0502020204030204" pitchFamily="34" charset="0"/>
              </a:rPr>
              <a:t>node</a:t>
            </a:r>
            <a:r>
              <a:rPr lang="fr-FR" sz="1000" dirty="0" smtClean="0">
                <a:latin typeface="Calibri" panose="020F0502020204030204" pitchFamily="34" charset="0"/>
                <a:ea typeface="ＭＳ Ｐゴシック" charset="0"/>
                <a:cs typeface="Calibri" panose="020F0502020204030204" pitchFamily="34" charset="0"/>
              </a:rPr>
              <a:t> </a:t>
            </a:r>
            <a:r>
              <a:rPr lang="fr-FR" sz="1000" b="1" dirty="0" smtClean="0">
                <a:latin typeface="Calibri" panose="020F0502020204030204" pitchFamily="34" charset="0"/>
                <a:ea typeface="ＭＳ Ｐゴシック" charset="0"/>
                <a:cs typeface="Calibri" panose="020F0502020204030204" pitchFamily="34" charset="0"/>
              </a:rPr>
              <a:t>1135</a:t>
            </a:r>
            <a:endParaRPr lang="fr-FR" sz="1000" b="1" baseline="-25000" dirty="0">
              <a:latin typeface="Calibri" panose="020F0502020204030204" pitchFamily="34" charset="0"/>
              <a:ea typeface="ＭＳ Ｐゴシック" charset="0"/>
              <a:cs typeface="Calibri" panose="020F0502020204030204" pitchFamily="34" charset="0"/>
            </a:endParaRPr>
          </a:p>
        </p:txBody>
      </p:sp>
      <p:cxnSp>
        <p:nvCxnSpPr>
          <p:cNvPr id="179" name="Straight Arrow Connector 178"/>
          <p:cNvCxnSpPr>
            <a:stCxn id="172" idx="0"/>
            <a:endCxn id="131" idx="2"/>
          </p:cNvCxnSpPr>
          <p:nvPr/>
        </p:nvCxnSpPr>
        <p:spPr bwMode="auto">
          <a:xfrm flipV="1">
            <a:off x="2340000" y="4086000"/>
            <a:ext cx="1890000" cy="414000"/>
          </a:xfrm>
          <a:prstGeom prst="straightConnector1">
            <a:avLst/>
          </a:prstGeom>
          <a:solidFill>
            <a:schemeClr val="accent1"/>
          </a:solidFill>
          <a:ln w="3175"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82" name="Straight Arrow Connector 181"/>
          <p:cNvCxnSpPr>
            <a:stCxn id="177" idx="0"/>
            <a:endCxn id="132" idx="2"/>
          </p:cNvCxnSpPr>
          <p:nvPr/>
        </p:nvCxnSpPr>
        <p:spPr bwMode="auto">
          <a:xfrm flipV="1">
            <a:off x="2988000" y="4086000"/>
            <a:ext cx="3942000" cy="414000"/>
          </a:xfrm>
          <a:prstGeom prst="straightConnector1">
            <a:avLst/>
          </a:prstGeom>
          <a:solidFill>
            <a:schemeClr val="accent1"/>
          </a:solidFill>
          <a:ln w="3175"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5" name="AutoShape 15"/>
          <p:cNvSpPr>
            <a:spLocks noChangeArrowheads="1"/>
          </p:cNvSpPr>
          <p:nvPr/>
        </p:nvSpPr>
        <p:spPr bwMode="auto">
          <a:xfrm>
            <a:off x="4139952" y="4873208"/>
            <a:ext cx="360000" cy="153888"/>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0">
            <a:spAutoFit/>
          </a:bodyPr>
          <a:lstStyle/>
          <a:p>
            <a:pPr algn="ctr">
              <a:defRPr/>
            </a:pPr>
            <a:r>
              <a:rPr lang="fr-FR" sz="1000" dirty="0" smtClean="0">
                <a:latin typeface="Calibri" panose="020F0502020204030204" pitchFamily="34" charset="0"/>
                <a:ea typeface="ＭＳ Ｐゴシック" charset="0"/>
                <a:cs typeface="Calibri" panose="020F0502020204030204" pitchFamily="34" charset="0"/>
              </a:rPr>
              <a:t>1035</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186" name="AutoShape 15"/>
          <p:cNvSpPr>
            <a:spLocks noChangeArrowheads="1"/>
          </p:cNvSpPr>
          <p:nvPr/>
        </p:nvSpPr>
        <p:spPr bwMode="auto">
          <a:xfrm>
            <a:off x="4499992" y="4873208"/>
            <a:ext cx="540000" cy="153888"/>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0">
            <a:spAutoFit/>
          </a:bodyPr>
          <a:lstStyle/>
          <a:p>
            <a:pPr>
              <a:defRPr/>
            </a:pPr>
            <a:r>
              <a:rPr lang="fr-FR" sz="1000" b="1" dirty="0" smtClean="0">
                <a:latin typeface="Calibri" panose="020F0502020204030204" pitchFamily="34" charset="0"/>
                <a:ea typeface="ＭＳ Ｐゴシック" charset="0"/>
                <a:cs typeface="Calibri" panose="020F0502020204030204" pitchFamily="34" charset="0"/>
              </a:rPr>
              <a:t>..</a:t>
            </a:r>
            <a:endParaRPr lang="fr-FR" sz="1000" b="1" baseline="-25000" dirty="0">
              <a:latin typeface="Calibri" panose="020F0502020204030204" pitchFamily="34" charset="0"/>
              <a:ea typeface="ＭＳ Ｐゴシック" charset="0"/>
              <a:cs typeface="Calibri" panose="020F0502020204030204" pitchFamily="34" charset="0"/>
            </a:endParaRPr>
          </a:p>
        </p:txBody>
      </p:sp>
      <p:cxnSp>
        <p:nvCxnSpPr>
          <p:cNvPr id="252980" name="Curved Connector 252979"/>
          <p:cNvCxnSpPr>
            <a:stCxn id="154" idx="1"/>
            <a:endCxn id="177" idx="2"/>
          </p:cNvCxnSpPr>
          <p:nvPr/>
        </p:nvCxnSpPr>
        <p:spPr bwMode="auto">
          <a:xfrm rot="10800000" flipV="1">
            <a:off x="2988000" y="4756944"/>
            <a:ext cx="1151952" cy="49056"/>
          </a:xfrm>
          <a:prstGeom prst="curvedConnector4">
            <a:avLst>
              <a:gd name="adj1" fmla="val 12644"/>
              <a:gd name="adj2" fmla="val 284452"/>
            </a:avLst>
          </a:prstGeom>
          <a:solidFill>
            <a:schemeClr val="accent1"/>
          </a:solidFill>
          <a:ln w="3175" cap="flat" cmpd="sng" algn="ctr">
            <a:solidFill>
              <a:srgbClr val="0099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2991" name="Curved Connector 252990"/>
          <p:cNvCxnSpPr>
            <a:stCxn id="185" idx="1"/>
            <a:endCxn id="172" idx="2"/>
          </p:cNvCxnSpPr>
          <p:nvPr/>
        </p:nvCxnSpPr>
        <p:spPr bwMode="auto">
          <a:xfrm rot="10800000">
            <a:off x="2340000" y="4806000"/>
            <a:ext cx="1799952" cy="144152"/>
          </a:xfrm>
          <a:prstGeom prst="curvedConnector2">
            <a:avLst/>
          </a:prstGeom>
          <a:solidFill>
            <a:schemeClr val="accent1"/>
          </a:solidFill>
          <a:ln w="3175" cap="flat" cmpd="sng" algn="ctr">
            <a:solidFill>
              <a:srgbClr val="BBB96B"/>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9" name="AutoShape 15"/>
          <p:cNvSpPr>
            <a:spLocks noChangeArrowheads="1"/>
          </p:cNvSpPr>
          <p:nvPr/>
        </p:nvSpPr>
        <p:spPr bwMode="auto">
          <a:xfrm>
            <a:off x="6768304" y="5291336"/>
            <a:ext cx="360000" cy="153888"/>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0">
            <a:spAutoFit/>
          </a:bodyPr>
          <a:lstStyle/>
          <a:p>
            <a:pPr algn="ctr">
              <a:defRPr/>
            </a:pPr>
            <a:r>
              <a:rPr lang="fr-FR" sz="1000" dirty="0" smtClean="0">
                <a:latin typeface="Calibri" panose="020F0502020204030204" pitchFamily="34" charset="0"/>
                <a:ea typeface="ＭＳ Ｐゴシック" charset="0"/>
                <a:cs typeface="Calibri" panose="020F0502020204030204" pitchFamily="34" charset="0"/>
              </a:rPr>
              <a:t>1135</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200" name="AutoShape 15"/>
          <p:cNvSpPr>
            <a:spLocks noChangeArrowheads="1"/>
          </p:cNvSpPr>
          <p:nvPr/>
        </p:nvSpPr>
        <p:spPr bwMode="auto">
          <a:xfrm>
            <a:off x="7128344" y="5291336"/>
            <a:ext cx="540000" cy="153888"/>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0">
            <a:spAutoFit/>
          </a:bodyPr>
          <a:lstStyle/>
          <a:p>
            <a:pPr>
              <a:defRPr/>
            </a:pPr>
            <a:r>
              <a:rPr lang="fr-FR" sz="1000" dirty="0" err="1" smtClean="0">
                <a:latin typeface="Calibri" panose="020F0502020204030204" pitchFamily="34" charset="0"/>
                <a:ea typeface="ＭＳ Ｐゴシック" charset="0"/>
                <a:cs typeface="Calibri" panose="020F0502020204030204" pitchFamily="34" charset="0"/>
              </a:rPr>
              <a:t>tstdir</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201" name="AutoShape 15"/>
          <p:cNvSpPr>
            <a:spLocks noChangeArrowheads="1"/>
          </p:cNvSpPr>
          <p:nvPr/>
        </p:nvSpPr>
        <p:spPr bwMode="auto">
          <a:xfrm>
            <a:off x="6768304" y="4680000"/>
            <a:ext cx="360000" cy="153888"/>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0">
            <a:spAutoFit/>
          </a:bodyPr>
          <a:lstStyle/>
          <a:p>
            <a:pPr algn="ctr">
              <a:defRPr/>
            </a:pPr>
            <a:r>
              <a:rPr lang="fr-FR" sz="1000" dirty="0" smtClean="0">
                <a:latin typeface="Calibri" panose="020F0502020204030204" pitchFamily="34" charset="0"/>
                <a:ea typeface="ＭＳ Ｐゴシック" charset="0"/>
                <a:cs typeface="Calibri" panose="020F0502020204030204" pitchFamily="34" charset="0"/>
              </a:rPr>
              <a:t>1035</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202" name="AutoShape 15"/>
          <p:cNvSpPr>
            <a:spLocks noChangeArrowheads="1"/>
          </p:cNvSpPr>
          <p:nvPr/>
        </p:nvSpPr>
        <p:spPr bwMode="auto">
          <a:xfrm>
            <a:off x="7128344" y="4680000"/>
            <a:ext cx="540000" cy="153888"/>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0">
            <a:spAutoFit/>
          </a:bodyPr>
          <a:lstStyle/>
          <a:p>
            <a:pPr>
              <a:defRPr/>
            </a:pPr>
            <a:r>
              <a:rPr lang="fr-FR" sz="1000" b="1" dirty="0" smtClean="0">
                <a:latin typeface="Calibri" panose="020F0502020204030204" pitchFamily="34" charset="0"/>
                <a:ea typeface="ＭＳ Ｐゴシック" charset="0"/>
                <a:cs typeface="Calibri" panose="020F0502020204030204" pitchFamily="34" charset="0"/>
              </a:rPr>
              <a:t>.</a:t>
            </a:r>
            <a:endParaRPr lang="fr-FR" sz="1000" b="1" baseline="-25000" dirty="0">
              <a:latin typeface="Calibri" panose="020F0502020204030204" pitchFamily="34" charset="0"/>
              <a:ea typeface="ＭＳ Ｐゴシック" charset="0"/>
              <a:cs typeface="Calibri" panose="020F0502020204030204" pitchFamily="34" charset="0"/>
            </a:endParaRPr>
          </a:p>
        </p:txBody>
      </p:sp>
      <p:sp>
        <p:nvSpPr>
          <p:cNvPr id="203" name="AutoShape 15"/>
          <p:cNvSpPr>
            <a:spLocks noChangeArrowheads="1"/>
          </p:cNvSpPr>
          <p:nvPr/>
        </p:nvSpPr>
        <p:spPr bwMode="auto">
          <a:xfrm>
            <a:off x="6768304" y="5075312"/>
            <a:ext cx="360000" cy="153888"/>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spAutoFit/>
          </a:bodyPr>
          <a:lstStyle/>
          <a:p>
            <a:pPr>
              <a:defRPr/>
            </a:pPr>
            <a:r>
              <a:rPr lang="is-IS" sz="1000" dirty="0" smtClean="0">
                <a:latin typeface="Calibri" panose="020F0502020204030204" pitchFamily="34" charset="0"/>
                <a:ea typeface="ＭＳ Ｐゴシック" charset="0"/>
                <a:cs typeface="Calibri" panose="020F0502020204030204" pitchFamily="34" charset="0"/>
              </a:rPr>
              <a:t>…</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204" name="AutoShape 15"/>
          <p:cNvSpPr>
            <a:spLocks noChangeArrowheads="1"/>
          </p:cNvSpPr>
          <p:nvPr/>
        </p:nvSpPr>
        <p:spPr bwMode="auto">
          <a:xfrm>
            <a:off x="7128344" y="5075312"/>
            <a:ext cx="540000" cy="153888"/>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0">
            <a:spAutoFit/>
          </a:bodyPr>
          <a:lstStyle/>
          <a:p>
            <a:pPr algn="ctr">
              <a:defRPr/>
            </a:pPr>
            <a:r>
              <a:rPr lang="is-IS" sz="1000" dirty="0" smtClean="0">
                <a:latin typeface="Calibri" panose="020F0502020204030204" pitchFamily="34" charset="0"/>
                <a:ea typeface="ＭＳ Ｐゴシック" charset="0"/>
                <a:cs typeface="Calibri" panose="020F0502020204030204" pitchFamily="34" charset="0"/>
              </a:rPr>
              <a:t>…</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208" name="AutoShape 15"/>
          <p:cNvSpPr>
            <a:spLocks noChangeArrowheads="1"/>
          </p:cNvSpPr>
          <p:nvPr/>
        </p:nvSpPr>
        <p:spPr bwMode="auto">
          <a:xfrm>
            <a:off x="6768304" y="5507360"/>
            <a:ext cx="360000" cy="153888"/>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1">
            <a:spAutoFit/>
          </a:bodyPr>
          <a:lstStyle/>
          <a:p>
            <a:pPr>
              <a:defRPr/>
            </a:pPr>
            <a:r>
              <a:rPr lang="is-IS" sz="1000" dirty="0" smtClean="0">
                <a:latin typeface="Calibri" panose="020F0502020204030204" pitchFamily="34" charset="0"/>
                <a:ea typeface="ＭＳ Ｐゴシック" charset="0"/>
                <a:cs typeface="Calibri" panose="020F0502020204030204" pitchFamily="34" charset="0"/>
              </a:rPr>
              <a:t>…</a:t>
            </a:r>
            <a:endParaRPr lang="fr-FR" sz="1000" baseline="-25000" dirty="0">
              <a:latin typeface="Calibri" panose="020F0502020204030204" pitchFamily="34" charset="0"/>
              <a:ea typeface="ＭＳ Ｐゴシック" charset="0"/>
              <a:cs typeface="Calibri" panose="020F0502020204030204" pitchFamily="34" charset="0"/>
            </a:endParaRPr>
          </a:p>
        </p:txBody>
      </p:sp>
      <p:sp>
        <p:nvSpPr>
          <p:cNvPr id="209" name="AutoShape 15"/>
          <p:cNvSpPr>
            <a:spLocks noChangeArrowheads="1"/>
          </p:cNvSpPr>
          <p:nvPr/>
        </p:nvSpPr>
        <p:spPr bwMode="auto">
          <a:xfrm>
            <a:off x="7128344" y="5507360"/>
            <a:ext cx="540000" cy="153888"/>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nchorCtr="0">
            <a:spAutoFit/>
          </a:bodyPr>
          <a:lstStyle/>
          <a:p>
            <a:pPr algn="ctr">
              <a:defRPr/>
            </a:pPr>
            <a:r>
              <a:rPr lang="is-IS" sz="1000" dirty="0" smtClean="0">
                <a:latin typeface="Calibri" panose="020F0502020204030204" pitchFamily="34" charset="0"/>
                <a:ea typeface="ＭＳ Ｐゴシック" charset="0"/>
                <a:cs typeface="Calibri" panose="020F0502020204030204" pitchFamily="34" charset="0"/>
              </a:rPr>
              <a:t>…</a:t>
            </a:r>
            <a:endParaRPr lang="fr-FR" sz="1000" baseline="-25000" dirty="0">
              <a:latin typeface="Calibri" panose="020F0502020204030204" pitchFamily="34" charset="0"/>
              <a:ea typeface="ＭＳ Ｐゴシック" charset="0"/>
              <a:cs typeface="Calibri" panose="020F0502020204030204" pitchFamily="34" charset="0"/>
            </a:endParaRPr>
          </a:p>
        </p:txBody>
      </p:sp>
      <p:cxnSp>
        <p:nvCxnSpPr>
          <p:cNvPr id="210" name="Curved Connector 209"/>
          <p:cNvCxnSpPr>
            <a:stCxn id="201" idx="1"/>
            <a:endCxn id="172" idx="2"/>
          </p:cNvCxnSpPr>
          <p:nvPr/>
        </p:nvCxnSpPr>
        <p:spPr bwMode="auto">
          <a:xfrm rot="10800000" flipV="1">
            <a:off x="2340000" y="4756944"/>
            <a:ext cx="4428304" cy="49056"/>
          </a:xfrm>
          <a:prstGeom prst="curvedConnector4">
            <a:avLst>
              <a:gd name="adj1" fmla="val 5793"/>
              <a:gd name="adj2" fmla="val 927403"/>
            </a:avLst>
          </a:prstGeom>
          <a:solidFill>
            <a:schemeClr val="accent1"/>
          </a:solidFill>
          <a:ln w="3175" cap="flat" cmpd="sng" algn="ctr">
            <a:solidFill>
              <a:srgbClr val="BBB96B"/>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6" name="Curved Connector 215"/>
          <p:cNvCxnSpPr>
            <a:stCxn id="199" idx="1"/>
            <a:endCxn id="177" idx="2"/>
          </p:cNvCxnSpPr>
          <p:nvPr/>
        </p:nvCxnSpPr>
        <p:spPr bwMode="auto">
          <a:xfrm rot="10800000">
            <a:off x="2988000" y="4806000"/>
            <a:ext cx="3780304" cy="562280"/>
          </a:xfrm>
          <a:prstGeom prst="curvedConnector2">
            <a:avLst/>
          </a:prstGeom>
          <a:solidFill>
            <a:schemeClr val="accent1"/>
          </a:solidFill>
          <a:ln w="3175" cap="flat" cmpd="sng" algn="ctr">
            <a:solidFill>
              <a:srgbClr val="0099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9310977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Date Placeholder 2"/>
          <p:cNvSpPr>
            <a:spLocks noGrp="1"/>
          </p:cNvSpPr>
          <p:nvPr>
            <p:ph type="dt" sz="quarter" idx="10"/>
          </p:nvPr>
        </p:nvSpPr>
        <p:spPr>
          <a:xfrm>
            <a:off x="179388" y="6552000"/>
            <a:ext cx="1079500" cy="1846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fr-FR" altLang="fr-FR" sz="1200" dirty="0" smtClean="0">
                <a:latin typeface="Calibri" panose="020F0502020204030204" pitchFamily="34" charset="0"/>
                <a:cs typeface="Calibri" panose="020F0502020204030204" pitchFamily="34" charset="0"/>
              </a:rPr>
              <a:t>© </a:t>
            </a:r>
            <a:fld id="{C4425A3C-AB0E-4F12-8DB4-4F0DFC837A74}" type="datetime1">
              <a:rPr lang="fr-FR" altLang="fr-FR" sz="1200" smtClean="0">
                <a:latin typeface="Calibri" panose="020F0502020204030204" pitchFamily="34" charset="0"/>
                <a:cs typeface="Calibri" panose="020F0502020204030204" pitchFamily="34" charset="0"/>
              </a:rPr>
              <a:t>30/03/17</a:t>
            </a:fld>
            <a:endParaRPr lang="fr-FR" altLang="fr-FR" sz="1200" dirty="0">
              <a:latin typeface="Calibri" panose="020F0502020204030204" pitchFamily="34" charset="0"/>
              <a:cs typeface="Calibri" panose="020F0502020204030204" pitchFamily="34" charset="0"/>
            </a:endParaRPr>
          </a:p>
        </p:txBody>
      </p:sp>
      <p:sp>
        <p:nvSpPr>
          <p:cNvPr id="115715" name="Footer Placeholder 3"/>
          <p:cNvSpPr>
            <a:spLocks noGrp="1"/>
          </p:cNvSpPr>
          <p:nvPr>
            <p:ph type="ftr" sz="quarter" idx="11"/>
          </p:nvPr>
        </p:nvSpPr>
        <p:spPr>
          <a:xfrm>
            <a:off x="1258888" y="6552000"/>
            <a:ext cx="6120000" cy="1846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fr-FR" altLang="fr-FR" sz="1200" dirty="0">
                <a:latin typeface="Calibri" panose="020F0502020204030204" pitchFamily="34" charset="0"/>
                <a:cs typeface="Calibri" panose="020F0502020204030204" pitchFamily="34" charset="0"/>
              </a:rPr>
              <a:t>Georgios Arhodakis - Université Paris Dauphine</a:t>
            </a:r>
          </a:p>
        </p:txBody>
      </p:sp>
      <p:sp>
        <p:nvSpPr>
          <p:cNvPr id="115716" name="Slide Number Placeholder 4"/>
          <p:cNvSpPr>
            <a:spLocks noGrp="1"/>
          </p:cNvSpPr>
          <p:nvPr>
            <p:ph type="sldNum" sz="quarter" idx="12"/>
          </p:nvPr>
        </p:nvSpPr>
        <p:spPr>
          <a:xfrm>
            <a:off x="8604000" y="6552000"/>
            <a:ext cx="360000" cy="1846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D3C61643-18D7-4C95-9B42-E8E6D0A5F9C0}" type="slidenum">
              <a:rPr lang="fr-FR" altLang="fr-FR" sz="1200">
                <a:latin typeface="Calibri" panose="020F0502020204030204" pitchFamily="34" charset="0"/>
                <a:cs typeface="Calibri" panose="020F0502020204030204" pitchFamily="34" charset="0"/>
              </a:rPr>
              <a:pPr>
                <a:spcBef>
                  <a:spcPct val="0"/>
                </a:spcBef>
                <a:buFontTx/>
                <a:buNone/>
              </a:pPr>
              <a:t>9</a:t>
            </a:fld>
            <a:endParaRPr lang="fr-FR" altLang="fr-FR" sz="1200" dirty="0">
              <a:latin typeface="Calibri" panose="020F0502020204030204" pitchFamily="34" charset="0"/>
              <a:cs typeface="Calibri" panose="020F0502020204030204" pitchFamily="34" charset="0"/>
            </a:endParaRPr>
          </a:p>
        </p:txBody>
      </p:sp>
      <p:sp>
        <p:nvSpPr>
          <p:cNvPr id="252930" name="Rectangle 2"/>
          <p:cNvSpPr>
            <a:spLocks noGrp="1" noChangeArrowheads="1"/>
          </p:cNvSpPr>
          <p:nvPr>
            <p:ph type="title"/>
          </p:nvPr>
        </p:nvSpPr>
        <p:spPr>
          <a:xfrm>
            <a:off x="0" y="0"/>
            <a:ext cx="9144000" cy="615553"/>
          </a:xfrm>
          <a:extLst/>
        </p:spPr>
        <p:txBody>
          <a:bodyPr lIns="0" tIns="0" rIns="0" bIns="0" anchor="ctr" anchorCtr="1">
            <a:spAutoFit/>
          </a:bodyPr>
          <a:lstStyle/>
          <a:p>
            <a:pPr>
              <a:defRPr/>
            </a:pPr>
            <a:r>
              <a:rPr lang="fr-FR" i="1" dirty="0" smtClean="0">
                <a:latin typeface="Calibri" panose="020F0502020204030204" pitchFamily="34" charset="0"/>
                <a:ea typeface="+mj-ea"/>
                <a:cs typeface="Calibri" panose="020F0502020204030204" pitchFamily="34" charset="0"/>
              </a:rPr>
              <a:t>i-</a:t>
            </a:r>
            <a:r>
              <a:rPr lang="fr-FR" i="1" dirty="0" err="1" smtClean="0">
                <a:latin typeface="Calibri" panose="020F0502020204030204" pitchFamily="34" charset="0"/>
                <a:ea typeface="+mj-ea"/>
                <a:cs typeface="Calibri" panose="020F0502020204030204" pitchFamily="34" charset="0"/>
              </a:rPr>
              <a:t>node</a:t>
            </a:r>
            <a:r>
              <a:rPr lang="fr-FR" dirty="0" smtClean="0">
                <a:latin typeface="Calibri" panose="020F0502020204030204" pitchFamily="34" charset="0"/>
                <a:ea typeface="+mj-ea"/>
                <a:cs typeface="Calibri" panose="020F0502020204030204" pitchFamily="34" charset="0"/>
              </a:rPr>
              <a:t> (nœud d’index)</a:t>
            </a:r>
            <a:endParaRPr lang="fr-FR" i="1" dirty="0" smtClean="0">
              <a:latin typeface="Calibri" panose="020F0502020204030204" pitchFamily="34" charset="0"/>
              <a:ea typeface="+mj-ea"/>
              <a:cs typeface="Calibri" panose="020F0502020204030204" pitchFamily="34" charset="0"/>
            </a:endParaRPr>
          </a:p>
        </p:txBody>
      </p:sp>
      <p:sp>
        <p:nvSpPr>
          <p:cNvPr id="252931" name="Text Box 3"/>
          <p:cNvSpPr txBox="1">
            <a:spLocks noChangeArrowheads="1"/>
          </p:cNvSpPr>
          <p:nvPr/>
        </p:nvSpPr>
        <p:spPr bwMode="auto">
          <a:xfrm>
            <a:off x="6577384" y="1172645"/>
            <a:ext cx="1224000" cy="382822"/>
          </a:xfrm>
          <a:prstGeom prst="rect">
            <a:avLst/>
          </a:prstGeom>
          <a:noFill/>
          <a:ln>
            <a:noFill/>
          </a:ln>
          <a:effectLst/>
          <a:extLst/>
        </p:spPr>
        <p:txBody>
          <a:bodyPr wrap="square" lIns="0" tIns="0" rIns="0" bIns="0" anchor="ct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defRPr/>
            </a:pPr>
            <a:r>
              <a:rPr lang="fr-FR" altLang="fr-FR" sz="1200" b="1" dirty="0" smtClean="0">
                <a:latin typeface="Calibri" panose="020F0502020204030204" pitchFamily="34" charset="0"/>
                <a:cs typeface="Calibri" panose="020F0502020204030204" pitchFamily="34" charset="0"/>
              </a:rPr>
              <a:t>Espace de stockage des fichiers</a:t>
            </a:r>
          </a:p>
        </p:txBody>
      </p:sp>
      <p:sp>
        <p:nvSpPr>
          <p:cNvPr id="252932" name="AutoShape 4"/>
          <p:cNvSpPr>
            <a:spLocks noChangeArrowheads="1"/>
          </p:cNvSpPr>
          <p:nvPr/>
        </p:nvSpPr>
        <p:spPr bwMode="auto">
          <a:xfrm>
            <a:off x="6643626" y="40735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33" name="AutoShape 5"/>
          <p:cNvSpPr>
            <a:spLocks noChangeArrowheads="1"/>
          </p:cNvSpPr>
          <p:nvPr/>
        </p:nvSpPr>
        <p:spPr bwMode="auto">
          <a:xfrm>
            <a:off x="6643626" y="43783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34" name="AutoShape 6"/>
          <p:cNvSpPr>
            <a:spLocks noChangeArrowheads="1"/>
          </p:cNvSpPr>
          <p:nvPr/>
        </p:nvSpPr>
        <p:spPr bwMode="auto">
          <a:xfrm>
            <a:off x="6643626" y="46831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35" name="AutoShape 7"/>
          <p:cNvSpPr>
            <a:spLocks noChangeArrowheads="1"/>
          </p:cNvSpPr>
          <p:nvPr/>
        </p:nvSpPr>
        <p:spPr bwMode="auto">
          <a:xfrm>
            <a:off x="6643626" y="49879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36" name="AutoShape 8"/>
          <p:cNvSpPr>
            <a:spLocks noChangeArrowheads="1"/>
          </p:cNvSpPr>
          <p:nvPr/>
        </p:nvSpPr>
        <p:spPr bwMode="auto">
          <a:xfrm>
            <a:off x="6643626" y="52927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37" name="AutoShape 9"/>
          <p:cNvSpPr>
            <a:spLocks noChangeArrowheads="1"/>
          </p:cNvSpPr>
          <p:nvPr/>
        </p:nvSpPr>
        <p:spPr bwMode="auto">
          <a:xfrm>
            <a:off x="6643626" y="55975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38" name="AutoShape 10"/>
          <p:cNvSpPr>
            <a:spLocks noChangeArrowheads="1"/>
          </p:cNvSpPr>
          <p:nvPr/>
        </p:nvSpPr>
        <p:spPr bwMode="auto">
          <a:xfrm>
            <a:off x="6643626" y="59023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39" name="AutoShape 11"/>
          <p:cNvSpPr>
            <a:spLocks noChangeArrowheads="1"/>
          </p:cNvSpPr>
          <p:nvPr/>
        </p:nvSpPr>
        <p:spPr bwMode="auto">
          <a:xfrm>
            <a:off x="6643626" y="62071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40" name="AutoShape 12"/>
          <p:cNvSpPr>
            <a:spLocks noChangeArrowheads="1"/>
          </p:cNvSpPr>
          <p:nvPr/>
        </p:nvSpPr>
        <p:spPr bwMode="auto">
          <a:xfrm>
            <a:off x="6643626" y="16351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41" name="AutoShape 13"/>
          <p:cNvSpPr>
            <a:spLocks noChangeArrowheads="1"/>
          </p:cNvSpPr>
          <p:nvPr/>
        </p:nvSpPr>
        <p:spPr bwMode="auto">
          <a:xfrm>
            <a:off x="6643626" y="19399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42" name="AutoShape 14"/>
          <p:cNvSpPr>
            <a:spLocks noChangeArrowheads="1"/>
          </p:cNvSpPr>
          <p:nvPr/>
        </p:nvSpPr>
        <p:spPr bwMode="auto">
          <a:xfrm>
            <a:off x="6643626" y="22447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43" name="AutoShape 15"/>
          <p:cNvSpPr>
            <a:spLocks noChangeArrowheads="1"/>
          </p:cNvSpPr>
          <p:nvPr/>
        </p:nvSpPr>
        <p:spPr bwMode="auto">
          <a:xfrm>
            <a:off x="6643626" y="25495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44" name="AutoShape 16"/>
          <p:cNvSpPr>
            <a:spLocks noChangeArrowheads="1"/>
          </p:cNvSpPr>
          <p:nvPr/>
        </p:nvSpPr>
        <p:spPr bwMode="auto">
          <a:xfrm>
            <a:off x="6643626" y="28543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45" name="AutoShape 17"/>
          <p:cNvSpPr>
            <a:spLocks noChangeArrowheads="1"/>
          </p:cNvSpPr>
          <p:nvPr/>
        </p:nvSpPr>
        <p:spPr bwMode="auto">
          <a:xfrm>
            <a:off x="6643626" y="31591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46" name="AutoShape 18"/>
          <p:cNvSpPr>
            <a:spLocks noChangeArrowheads="1"/>
          </p:cNvSpPr>
          <p:nvPr/>
        </p:nvSpPr>
        <p:spPr bwMode="auto">
          <a:xfrm>
            <a:off x="6643626" y="34639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47" name="AutoShape 19"/>
          <p:cNvSpPr>
            <a:spLocks noChangeArrowheads="1"/>
          </p:cNvSpPr>
          <p:nvPr/>
        </p:nvSpPr>
        <p:spPr bwMode="auto">
          <a:xfrm>
            <a:off x="6643626" y="37687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48" name="AutoShape 20"/>
          <p:cNvSpPr>
            <a:spLocks noChangeArrowheads="1"/>
          </p:cNvSpPr>
          <p:nvPr/>
        </p:nvSpPr>
        <p:spPr bwMode="auto">
          <a:xfrm>
            <a:off x="1169838" y="16351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49" name="AutoShape 21"/>
          <p:cNvSpPr>
            <a:spLocks noChangeArrowheads="1"/>
          </p:cNvSpPr>
          <p:nvPr/>
        </p:nvSpPr>
        <p:spPr bwMode="auto">
          <a:xfrm>
            <a:off x="1169838" y="19399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50" name="AutoShape 22"/>
          <p:cNvSpPr>
            <a:spLocks noChangeArrowheads="1"/>
          </p:cNvSpPr>
          <p:nvPr/>
        </p:nvSpPr>
        <p:spPr bwMode="auto">
          <a:xfrm>
            <a:off x="1169838" y="22447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51" name="AutoShape 23"/>
          <p:cNvSpPr>
            <a:spLocks noChangeArrowheads="1"/>
          </p:cNvSpPr>
          <p:nvPr/>
        </p:nvSpPr>
        <p:spPr bwMode="auto">
          <a:xfrm>
            <a:off x="1169838" y="25495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52" name="AutoShape 24"/>
          <p:cNvSpPr>
            <a:spLocks noChangeArrowheads="1"/>
          </p:cNvSpPr>
          <p:nvPr/>
        </p:nvSpPr>
        <p:spPr bwMode="auto">
          <a:xfrm>
            <a:off x="1169838" y="28543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53" name="AutoShape 25"/>
          <p:cNvSpPr>
            <a:spLocks noChangeArrowheads="1"/>
          </p:cNvSpPr>
          <p:nvPr/>
        </p:nvSpPr>
        <p:spPr bwMode="auto">
          <a:xfrm>
            <a:off x="1169838" y="31591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54" name="AutoShape 26"/>
          <p:cNvSpPr>
            <a:spLocks noChangeArrowheads="1"/>
          </p:cNvSpPr>
          <p:nvPr/>
        </p:nvSpPr>
        <p:spPr bwMode="auto">
          <a:xfrm>
            <a:off x="1169838" y="34639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55" name="AutoShape 27"/>
          <p:cNvSpPr>
            <a:spLocks noChangeArrowheads="1"/>
          </p:cNvSpPr>
          <p:nvPr/>
        </p:nvSpPr>
        <p:spPr bwMode="auto">
          <a:xfrm>
            <a:off x="1169838" y="3768725"/>
            <a:ext cx="1079500" cy="269875"/>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dirty="0">
              <a:latin typeface="Calibri" panose="020F0502020204030204" pitchFamily="34" charset="0"/>
              <a:ea typeface="ＭＳ Ｐゴシック" charset="0"/>
              <a:cs typeface="Calibri" panose="020F0502020204030204" pitchFamily="34" charset="0"/>
            </a:endParaRPr>
          </a:p>
        </p:txBody>
      </p:sp>
      <p:sp>
        <p:nvSpPr>
          <p:cNvPr id="252956" name="Text Box 28"/>
          <p:cNvSpPr txBox="1">
            <a:spLocks noChangeArrowheads="1"/>
          </p:cNvSpPr>
          <p:nvPr/>
        </p:nvSpPr>
        <p:spPr bwMode="auto">
          <a:xfrm>
            <a:off x="1277788" y="1172645"/>
            <a:ext cx="864000" cy="369332"/>
          </a:xfrm>
          <a:prstGeom prst="rect">
            <a:avLst/>
          </a:prstGeom>
          <a:noFill/>
          <a:ln>
            <a:noFill/>
          </a:ln>
          <a:effectLst/>
          <a:extLst/>
        </p:spPr>
        <p:txBody>
          <a:bodyPr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defRPr/>
            </a:pPr>
            <a:r>
              <a:rPr lang="fr-FR" altLang="fr-FR" sz="1200" dirty="0" smtClean="0">
                <a:latin typeface="Calibri" panose="020F0502020204030204" pitchFamily="34" charset="0"/>
                <a:cs typeface="Calibri" panose="020F0502020204030204" pitchFamily="34" charset="0"/>
              </a:rPr>
              <a:t>Information</a:t>
            </a:r>
            <a:r>
              <a:rPr lang="fr-FR" altLang="fr-FR" sz="1200" dirty="0">
                <a:latin typeface="Calibri" panose="020F0502020204030204" pitchFamily="34" charset="0"/>
                <a:cs typeface="Calibri" panose="020F0502020204030204" pitchFamily="34" charset="0"/>
              </a:rPr>
              <a:t> </a:t>
            </a:r>
            <a:r>
              <a:rPr lang="fr-FR" altLang="fr-FR" sz="1200" dirty="0" smtClean="0">
                <a:latin typeface="Calibri" panose="020F0502020204030204" pitchFamily="34" charset="0"/>
                <a:cs typeface="Calibri" panose="020F0502020204030204" pitchFamily="34" charset="0"/>
              </a:rPr>
              <a:t>« </a:t>
            </a:r>
            <a:r>
              <a:rPr lang="fr-FR" altLang="fr-FR" sz="1200" b="1" i="1" dirty="0" smtClean="0">
                <a:latin typeface="Calibri" panose="020F0502020204030204" pitchFamily="34" charset="0"/>
                <a:cs typeface="Calibri" panose="020F0502020204030204" pitchFamily="34" charset="0"/>
              </a:rPr>
              <a:t>répertoire</a:t>
            </a:r>
            <a:r>
              <a:rPr lang="fr-FR" altLang="fr-FR" sz="1200" dirty="0" smtClean="0">
                <a:latin typeface="Calibri" panose="020F0502020204030204" pitchFamily="34" charset="0"/>
                <a:cs typeface="Calibri" panose="020F0502020204030204" pitchFamily="34" charset="0"/>
              </a:rPr>
              <a:t> »</a:t>
            </a:r>
          </a:p>
        </p:txBody>
      </p:sp>
      <p:sp>
        <p:nvSpPr>
          <p:cNvPr id="115744" name="Text Box 30"/>
          <p:cNvSpPr txBox="1">
            <a:spLocks noChangeArrowheads="1"/>
          </p:cNvSpPr>
          <p:nvPr/>
        </p:nvSpPr>
        <p:spPr bwMode="auto">
          <a:xfrm>
            <a:off x="7956000" y="4916832"/>
            <a:ext cx="100800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1000" dirty="0" smtClean="0">
                <a:latin typeface="Calibri" panose="020F0502020204030204" pitchFamily="34" charset="0"/>
                <a:cs typeface="Calibri" panose="020F0502020204030204" pitchFamily="34" charset="0"/>
              </a:rPr>
              <a:t>Contenu « </a:t>
            </a:r>
            <a:r>
              <a:rPr lang="fr-FR" altLang="fr-FR" sz="1000" b="1" i="1" dirty="0" smtClean="0">
                <a:latin typeface="Calibri" panose="020F0502020204030204" pitchFamily="34" charset="0"/>
                <a:cs typeface="Calibri" panose="020F0502020204030204" pitchFamily="34" charset="0"/>
              </a:rPr>
              <a:t>Fichier</a:t>
            </a:r>
            <a:r>
              <a:rPr lang="fr-FR" altLang="fr-FR" sz="1000" dirty="0" smtClean="0">
                <a:latin typeface="Calibri" panose="020F0502020204030204" pitchFamily="34" charset="0"/>
                <a:cs typeface="Calibri" panose="020F0502020204030204" pitchFamily="34" charset="0"/>
              </a:rPr>
              <a:t> »</a:t>
            </a:r>
            <a:endParaRPr lang="fr-FR" altLang="fr-FR" sz="1000" dirty="0">
              <a:latin typeface="Calibri" panose="020F0502020204030204" pitchFamily="34" charset="0"/>
              <a:cs typeface="Calibri" panose="020F0502020204030204" pitchFamily="34" charset="0"/>
            </a:endParaRPr>
          </a:p>
        </p:txBody>
      </p:sp>
      <p:cxnSp>
        <p:nvCxnSpPr>
          <p:cNvPr id="115745" name="AutoShape 31"/>
          <p:cNvCxnSpPr>
            <a:cxnSpLocks noChangeShapeType="1"/>
            <a:stCxn id="115744" idx="0"/>
            <a:endCxn id="115757" idx="1"/>
          </p:cNvCxnSpPr>
          <p:nvPr/>
        </p:nvCxnSpPr>
        <p:spPr bwMode="auto">
          <a:xfrm flipH="1" flipV="1">
            <a:off x="7818376" y="4818063"/>
            <a:ext cx="641624" cy="98769"/>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5746" name="AutoShape 36"/>
          <p:cNvSpPr>
            <a:spLocks/>
          </p:cNvSpPr>
          <p:nvPr/>
        </p:nvSpPr>
        <p:spPr bwMode="auto">
          <a:xfrm>
            <a:off x="1115616" y="3780000"/>
            <a:ext cx="90488" cy="270000"/>
          </a:xfrm>
          <a:prstGeom prst="leftBrace">
            <a:avLst>
              <a:gd name="adj1" fmla="val 99415"/>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endParaRPr lang="fr-FR" altLang="fr-FR" dirty="0">
              <a:latin typeface="Calibri" panose="020F0502020204030204" pitchFamily="34" charset="0"/>
              <a:cs typeface="Calibri" panose="020F0502020204030204" pitchFamily="34" charset="0"/>
            </a:endParaRPr>
          </a:p>
        </p:txBody>
      </p:sp>
      <p:sp>
        <p:nvSpPr>
          <p:cNvPr id="115747" name="Text Box 37"/>
          <p:cNvSpPr txBox="1">
            <a:spLocks noChangeArrowheads="1"/>
          </p:cNvSpPr>
          <p:nvPr/>
        </p:nvSpPr>
        <p:spPr bwMode="auto">
          <a:xfrm>
            <a:off x="180000" y="4916832"/>
            <a:ext cx="13320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1200" dirty="0" smtClean="0">
                <a:latin typeface="Calibri" panose="020F0502020204030204" pitchFamily="34" charset="0"/>
                <a:cs typeface="Calibri" panose="020F0502020204030204" pitchFamily="34" charset="0"/>
              </a:rPr>
              <a:t>Entrée « </a:t>
            </a:r>
            <a:r>
              <a:rPr lang="fr-FR" altLang="fr-FR" sz="1200" b="1" i="1" dirty="0" smtClean="0">
                <a:latin typeface="Calibri" panose="020F0502020204030204" pitchFamily="34" charset="0"/>
                <a:cs typeface="Calibri" panose="020F0502020204030204" pitchFamily="34" charset="0"/>
              </a:rPr>
              <a:t>répertoire</a:t>
            </a:r>
            <a:r>
              <a:rPr lang="fr-FR" altLang="fr-FR" sz="1200" dirty="0" smtClean="0">
                <a:latin typeface="Calibri" panose="020F0502020204030204" pitchFamily="34" charset="0"/>
                <a:cs typeface="Calibri" panose="020F0502020204030204" pitchFamily="34" charset="0"/>
              </a:rPr>
              <a:t> »</a:t>
            </a:r>
            <a:endParaRPr lang="fr-FR" altLang="fr-FR" sz="1200" dirty="0">
              <a:latin typeface="Calibri" panose="020F0502020204030204" pitchFamily="34" charset="0"/>
              <a:cs typeface="Calibri" panose="020F0502020204030204" pitchFamily="34" charset="0"/>
            </a:endParaRPr>
          </a:p>
        </p:txBody>
      </p:sp>
      <p:cxnSp>
        <p:nvCxnSpPr>
          <p:cNvPr id="115748" name="AutoShape 38"/>
          <p:cNvCxnSpPr>
            <a:cxnSpLocks noChangeShapeType="1"/>
            <a:stCxn id="115747" idx="0"/>
            <a:endCxn id="115746" idx="1"/>
          </p:cNvCxnSpPr>
          <p:nvPr/>
        </p:nvCxnSpPr>
        <p:spPr bwMode="auto">
          <a:xfrm flipV="1">
            <a:off x="846000" y="3915000"/>
            <a:ext cx="269616" cy="1001832"/>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5749" name="AutoShape 45"/>
          <p:cNvCxnSpPr>
            <a:cxnSpLocks noChangeShapeType="1"/>
            <a:stCxn id="252934" idx="1"/>
            <a:endCxn id="252982" idx="3"/>
          </p:cNvCxnSpPr>
          <p:nvPr/>
        </p:nvCxnSpPr>
        <p:spPr bwMode="auto">
          <a:xfrm flipH="1" flipV="1">
            <a:off x="4947848" y="2551907"/>
            <a:ext cx="1695778" cy="2266156"/>
          </a:xfrm>
          <a:prstGeom prst="straightConnector1">
            <a:avLst/>
          </a:prstGeom>
          <a:noFill/>
          <a:ln w="3175">
            <a:solidFill>
              <a:srgbClr val="891401"/>
            </a:solidFill>
            <a:prstDash val="sysDot"/>
            <a:round/>
            <a:headEnd type="triangle"/>
            <a:tailEnd type="none" w="med" len="med"/>
          </a:ln>
          <a:extLst>
            <a:ext uri="{909E8E84-426E-40dd-AFC4-6F175D3DCCD1}">
              <a14:hiddenFill xmlns:a14="http://schemas.microsoft.com/office/drawing/2010/main">
                <a:noFill/>
              </a14:hiddenFill>
            </a:ext>
          </a:extLst>
        </p:spPr>
      </p:cxnSp>
      <p:cxnSp>
        <p:nvCxnSpPr>
          <p:cNvPr id="115750" name="AutoShape 46"/>
          <p:cNvCxnSpPr>
            <a:cxnSpLocks noChangeShapeType="1"/>
            <a:stCxn id="74" idx="3"/>
          </p:cNvCxnSpPr>
          <p:nvPr/>
        </p:nvCxnSpPr>
        <p:spPr bwMode="auto">
          <a:xfrm>
            <a:off x="2250088" y="1840944"/>
            <a:ext cx="1708244" cy="708581"/>
          </a:xfrm>
          <a:prstGeom prst="straightConnector1">
            <a:avLst/>
          </a:prstGeom>
          <a:noFill/>
          <a:ln w="3175">
            <a:solidFill>
              <a:srgbClr val="891401"/>
            </a:solidFill>
            <a:prstDash val="sysDot"/>
            <a:round/>
            <a:headEnd/>
            <a:tailEnd type="triangle" w="med" len="med"/>
          </a:ln>
          <a:extLst>
            <a:ext uri="{909E8E84-426E-40dd-AFC4-6F175D3DCCD1}">
              <a14:hiddenFill xmlns:a14="http://schemas.microsoft.com/office/drawing/2010/main">
                <a:noFill/>
              </a14:hiddenFill>
            </a:ext>
          </a:extLst>
        </p:spPr>
      </p:cxnSp>
      <p:sp>
        <p:nvSpPr>
          <p:cNvPr id="115757" name="AutoShape 53"/>
          <p:cNvSpPr>
            <a:spLocks/>
          </p:cNvSpPr>
          <p:nvPr/>
        </p:nvSpPr>
        <p:spPr bwMode="auto">
          <a:xfrm>
            <a:off x="7727888" y="4683125"/>
            <a:ext cx="90488" cy="269875"/>
          </a:xfrm>
          <a:prstGeom prst="rightBrace">
            <a:avLst>
              <a:gd name="adj1" fmla="val 24854"/>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endParaRPr lang="fr-FR" altLang="fr-FR" dirty="0">
              <a:latin typeface="Calibri" panose="020F0502020204030204" pitchFamily="34" charset="0"/>
              <a:cs typeface="Calibri" panose="020F0502020204030204" pitchFamily="34" charset="0"/>
            </a:endParaRPr>
          </a:p>
        </p:txBody>
      </p:sp>
      <p:sp>
        <p:nvSpPr>
          <p:cNvPr id="252982" name="AutoShape 54"/>
          <p:cNvSpPr>
            <a:spLocks noChangeArrowheads="1"/>
          </p:cNvSpPr>
          <p:nvPr/>
        </p:nvSpPr>
        <p:spPr bwMode="auto">
          <a:xfrm>
            <a:off x="3868348" y="2490351"/>
            <a:ext cx="10795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spAutoFit/>
          </a:bodyPr>
          <a:lstStyle/>
          <a:p>
            <a:pPr>
              <a:defRPr/>
            </a:pPr>
            <a:r>
              <a:rPr lang="fr-FR" sz="800" dirty="0" smtClean="0">
                <a:latin typeface="Calibri" panose="020F0502020204030204" pitchFamily="34" charset="0"/>
                <a:ea typeface="ＭＳ Ｐゴシック" charset="0"/>
                <a:cs typeface="Calibri" panose="020F0502020204030204" pitchFamily="34" charset="0"/>
              </a:rPr>
              <a:t>Numéro </a:t>
            </a:r>
            <a:r>
              <a:rPr lang="fr-FR" sz="800" i="1" dirty="0" smtClean="0">
                <a:latin typeface="Calibri" panose="020F0502020204030204" pitchFamily="34" charset="0"/>
                <a:ea typeface="ＭＳ Ｐゴシック" charset="0"/>
                <a:cs typeface="Calibri" panose="020F0502020204030204" pitchFamily="34" charset="0"/>
              </a:rPr>
              <a:t>i-</a:t>
            </a:r>
            <a:r>
              <a:rPr lang="fr-FR" sz="800" i="1" dirty="0" err="1" smtClean="0">
                <a:latin typeface="Calibri" panose="020F0502020204030204" pitchFamily="34" charset="0"/>
                <a:ea typeface="ＭＳ Ｐゴシック" charset="0"/>
                <a:cs typeface="Calibri" panose="020F0502020204030204" pitchFamily="34" charset="0"/>
              </a:rPr>
              <a:t>node</a:t>
            </a:r>
            <a:r>
              <a:rPr lang="fr-FR" sz="800" dirty="0" smtClean="0">
                <a:latin typeface="Calibri" panose="020F0502020204030204" pitchFamily="34" charset="0"/>
                <a:ea typeface="ＭＳ Ｐゴシック" charset="0"/>
                <a:cs typeface="Calibri" panose="020F0502020204030204" pitchFamily="34" charset="0"/>
              </a:rPr>
              <a:t>:       10326</a:t>
            </a:r>
            <a:endParaRPr lang="fr-FR" sz="800" dirty="0">
              <a:latin typeface="Calibri" panose="020F0502020204030204" pitchFamily="34" charset="0"/>
              <a:ea typeface="ＭＳ Ｐゴシック" charset="0"/>
              <a:cs typeface="Calibri" panose="020F0502020204030204" pitchFamily="34" charset="0"/>
            </a:endParaRPr>
          </a:p>
        </p:txBody>
      </p:sp>
      <p:sp>
        <p:nvSpPr>
          <p:cNvPr id="252983" name="AutoShape 55"/>
          <p:cNvSpPr>
            <a:spLocks noChangeArrowheads="1"/>
          </p:cNvSpPr>
          <p:nvPr/>
        </p:nvSpPr>
        <p:spPr bwMode="auto">
          <a:xfrm>
            <a:off x="3868348" y="2646000"/>
            <a:ext cx="10795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spAutoFit/>
          </a:bodyPr>
          <a:lstStyle/>
          <a:p>
            <a:pPr>
              <a:defRPr/>
            </a:pPr>
            <a:r>
              <a:rPr lang="fr-FR" sz="800" dirty="0" smtClean="0">
                <a:latin typeface="Calibri" panose="020F0502020204030204" pitchFamily="34" charset="0"/>
                <a:ea typeface="ＭＳ Ｐゴシック" charset="0"/>
                <a:cs typeface="Calibri" panose="020F0502020204030204" pitchFamily="34" charset="0"/>
              </a:rPr>
              <a:t>Début du fichier:   123132</a:t>
            </a:r>
            <a:endParaRPr lang="fr-FR" sz="800" dirty="0">
              <a:latin typeface="Calibri" panose="020F0502020204030204" pitchFamily="34" charset="0"/>
              <a:ea typeface="ＭＳ Ｐゴシック" charset="0"/>
              <a:cs typeface="Calibri" panose="020F0502020204030204" pitchFamily="34" charset="0"/>
            </a:endParaRPr>
          </a:p>
        </p:txBody>
      </p:sp>
      <p:sp>
        <p:nvSpPr>
          <p:cNvPr id="252984" name="AutoShape 56"/>
          <p:cNvSpPr>
            <a:spLocks noChangeArrowheads="1"/>
          </p:cNvSpPr>
          <p:nvPr/>
        </p:nvSpPr>
        <p:spPr bwMode="auto">
          <a:xfrm>
            <a:off x="3868348" y="2790000"/>
            <a:ext cx="10795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spAutoFit/>
          </a:bodyPr>
          <a:lstStyle/>
          <a:p>
            <a:pPr>
              <a:defRPr/>
            </a:pPr>
            <a:r>
              <a:rPr lang="fr-FR" sz="800" dirty="0" smtClean="0">
                <a:latin typeface="Calibri" panose="020F0502020204030204" pitchFamily="34" charset="0"/>
                <a:ea typeface="ＭＳ Ｐゴシック" charset="0"/>
                <a:cs typeface="Calibri" panose="020F0502020204030204" pitchFamily="34" charset="0"/>
              </a:rPr>
              <a:t>Taille du fichier:           312</a:t>
            </a:r>
            <a:endParaRPr lang="fr-FR" sz="800" dirty="0">
              <a:latin typeface="Calibri" panose="020F0502020204030204" pitchFamily="34" charset="0"/>
              <a:ea typeface="ＭＳ Ｐゴシック" charset="0"/>
              <a:cs typeface="Calibri" panose="020F0502020204030204" pitchFamily="34" charset="0"/>
            </a:endParaRPr>
          </a:p>
        </p:txBody>
      </p:sp>
      <p:sp>
        <p:nvSpPr>
          <p:cNvPr id="252985" name="AutoShape 57"/>
          <p:cNvSpPr>
            <a:spLocks noChangeArrowheads="1"/>
          </p:cNvSpPr>
          <p:nvPr/>
        </p:nvSpPr>
        <p:spPr bwMode="auto">
          <a:xfrm>
            <a:off x="3868348" y="2934000"/>
            <a:ext cx="1079500" cy="123111"/>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square" lIns="0" tIns="0" rIns="0" bIns="0" anchor="ctr">
            <a:spAutoFit/>
          </a:bodyPr>
          <a:lstStyle/>
          <a:p>
            <a:pPr>
              <a:defRPr/>
            </a:pPr>
            <a:r>
              <a:rPr lang="fr-FR" sz="800" dirty="0" smtClean="0">
                <a:latin typeface="Calibri" panose="020F0502020204030204" pitchFamily="34" charset="0"/>
                <a:ea typeface="ＭＳ Ｐゴシック" charset="0"/>
                <a:cs typeface="Calibri" panose="020F0502020204030204" pitchFamily="34" charset="0"/>
              </a:rPr>
              <a:t>Création:         03/09/2016</a:t>
            </a:r>
            <a:endParaRPr lang="fr-FR" sz="800" dirty="0">
              <a:latin typeface="Calibri" panose="020F0502020204030204" pitchFamily="34" charset="0"/>
              <a:ea typeface="ＭＳ Ｐゴシック" charset="0"/>
              <a:cs typeface="Calibri" panose="020F0502020204030204" pitchFamily="34" charset="0"/>
            </a:endParaRPr>
          </a:p>
        </p:txBody>
      </p:sp>
      <p:sp>
        <p:nvSpPr>
          <p:cNvPr id="252986" name="AutoShape 58"/>
          <p:cNvSpPr>
            <a:spLocks noChangeArrowheads="1"/>
          </p:cNvSpPr>
          <p:nvPr/>
        </p:nvSpPr>
        <p:spPr bwMode="auto">
          <a:xfrm>
            <a:off x="3868348" y="3078000"/>
            <a:ext cx="1079500" cy="1224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sz="800" dirty="0">
              <a:latin typeface="Calibri" panose="020F0502020204030204" pitchFamily="34" charset="0"/>
              <a:ea typeface="ＭＳ Ｐゴシック" charset="0"/>
              <a:cs typeface="Calibri" panose="020F0502020204030204" pitchFamily="34" charset="0"/>
            </a:endParaRPr>
          </a:p>
        </p:txBody>
      </p:sp>
      <p:sp>
        <p:nvSpPr>
          <p:cNvPr id="252987" name="AutoShape 59"/>
          <p:cNvSpPr>
            <a:spLocks noChangeArrowheads="1"/>
          </p:cNvSpPr>
          <p:nvPr/>
        </p:nvSpPr>
        <p:spPr bwMode="auto">
          <a:xfrm>
            <a:off x="3868348" y="3222000"/>
            <a:ext cx="1079500" cy="1224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sz="800" dirty="0">
              <a:latin typeface="Calibri" panose="020F0502020204030204" pitchFamily="34" charset="0"/>
              <a:ea typeface="ＭＳ Ｐゴシック" charset="0"/>
              <a:cs typeface="Calibri" panose="020F0502020204030204" pitchFamily="34" charset="0"/>
            </a:endParaRPr>
          </a:p>
        </p:txBody>
      </p:sp>
      <p:sp>
        <p:nvSpPr>
          <p:cNvPr id="252988" name="AutoShape 60"/>
          <p:cNvSpPr>
            <a:spLocks noChangeArrowheads="1"/>
          </p:cNvSpPr>
          <p:nvPr/>
        </p:nvSpPr>
        <p:spPr bwMode="auto">
          <a:xfrm>
            <a:off x="3868348" y="3366000"/>
            <a:ext cx="1079500" cy="1224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sz="800" dirty="0">
              <a:latin typeface="Calibri" panose="020F0502020204030204" pitchFamily="34" charset="0"/>
              <a:ea typeface="ＭＳ Ｐゴシック" charset="0"/>
              <a:cs typeface="Calibri" panose="020F0502020204030204" pitchFamily="34" charset="0"/>
            </a:endParaRPr>
          </a:p>
        </p:txBody>
      </p:sp>
      <p:sp>
        <p:nvSpPr>
          <p:cNvPr id="252989" name="AutoShape 61"/>
          <p:cNvSpPr>
            <a:spLocks noChangeArrowheads="1"/>
          </p:cNvSpPr>
          <p:nvPr/>
        </p:nvSpPr>
        <p:spPr bwMode="auto">
          <a:xfrm>
            <a:off x="3868348" y="3510000"/>
            <a:ext cx="1079500" cy="122400"/>
          </a:xfrm>
          <a:prstGeom prst="flowChartProcess">
            <a:avLst/>
          </a:prstGeom>
          <a:solidFill>
            <a:srgbClr val="DDDDDD"/>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fr-FR" sz="800" dirty="0">
              <a:latin typeface="Calibri" panose="020F0502020204030204" pitchFamily="34" charset="0"/>
              <a:ea typeface="ＭＳ Ｐゴシック" charset="0"/>
              <a:cs typeface="Calibri" panose="020F0502020204030204" pitchFamily="34" charset="0"/>
            </a:endParaRPr>
          </a:p>
        </p:txBody>
      </p:sp>
      <p:sp>
        <p:nvSpPr>
          <p:cNvPr id="115769" name="Line 69"/>
          <p:cNvSpPr>
            <a:spLocks noChangeShapeType="1"/>
          </p:cNvSpPr>
          <p:nvPr/>
        </p:nvSpPr>
        <p:spPr bwMode="auto">
          <a:xfrm>
            <a:off x="3868348" y="1619250"/>
            <a:ext cx="0" cy="2590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dirty="0">
              <a:latin typeface="Calibri" panose="020F0502020204030204" pitchFamily="34" charset="0"/>
              <a:cs typeface="Calibri" panose="020F0502020204030204" pitchFamily="34" charset="0"/>
            </a:endParaRPr>
          </a:p>
        </p:txBody>
      </p:sp>
      <p:sp>
        <p:nvSpPr>
          <p:cNvPr id="115770" name="Line 70"/>
          <p:cNvSpPr>
            <a:spLocks noChangeShapeType="1"/>
          </p:cNvSpPr>
          <p:nvPr/>
        </p:nvSpPr>
        <p:spPr bwMode="auto">
          <a:xfrm>
            <a:off x="4947848" y="1619250"/>
            <a:ext cx="0" cy="2590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dirty="0">
              <a:latin typeface="Calibri" panose="020F0502020204030204" pitchFamily="34" charset="0"/>
              <a:cs typeface="Calibri" panose="020F0502020204030204" pitchFamily="34" charset="0"/>
            </a:endParaRPr>
          </a:p>
        </p:txBody>
      </p:sp>
      <p:cxnSp>
        <p:nvCxnSpPr>
          <p:cNvPr id="115771" name="AutoShape 71"/>
          <p:cNvCxnSpPr>
            <a:cxnSpLocks noChangeShapeType="1"/>
          </p:cNvCxnSpPr>
          <p:nvPr/>
        </p:nvCxnSpPr>
        <p:spPr bwMode="auto">
          <a:xfrm>
            <a:off x="4408095" y="1764000"/>
            <a:ext cx="3" cy="649407"/>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cxnSp>
      <p:sp>
        <p:nvSpPr>
          <p:cNvPr id="115772" name="Line 72"/>
          <p:cNvSpPr>
            <a:spLocks noChangeShapeType="1"/>
          </p:cNvSpPr>
          <p:nvPr/>
        </p:nvSpPr>
        <p:spPr bwMode="auto">
          <a:xfrm>
            <a:off x="4408095" y="3708000"/>
            <a:ext cx="2" cy="55967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fr-FR" dirty="0">
              <a:latin typeface="Calibri" panose="020F0502020204030204" pitchFamily="34" charset="0"/>
              <a:cs typeface="Calibri" panose="020F0502020204030204" pitchFamily="34" charset="0"/>
            </a:endParaRPr>
          </a:p>
        </p:txBody>
      </p:sp>
      <p:sp>
        <p:nvSpPr>
          <p:cNvPr id="65" name="AutoShape 20"/>
          <p:cNvSpPr>
            <a:spLocks noChangeArrowheads="1"/>
          </p:cNvSpPr>
          <p:nvPr/>
        </p:nvSpPr>
        <p:spPr bwMode="auto">
          <a:xfrm>
            <a:off x="1170088" y="1615056"/>
            <a:ext cx="540000" cy="153888"/>
          </a:xfrm>
          <a:prstGeom prst="flowChartProcess">
            <a:avLst/>
          </a:prstGeom>
          <a:noFill/>
          <a:ln w="9525">
            <a:noFill/>
            <a:miter lim="800000"/>
            <a:headEnd/>
            <a:tailEnd/>
          </a:ln>
          <a:effectLst>
            <a:outerShdw blurRad="63500" dist="38099" dir="2700000" algn="ctr" rotWithShape="0">
              <a:schemeClr val="bg2">
                <a:alpha val="74998"/>
              </a:schemeClr>
            </a:outerShdw>
          </a:effectLst>
        </p:spPr>
        <p:txBody>
          <a:bodyPr wrap="square" lIns="0" tIns="0" rIns="0" bIns="0" anchor="ctr">
            <a:spAutoFit/>
          </a:bodyPr>
          <a:lstStyle/>
          <a:p>
            <a:pPr>
              <a:defRPr/>
            </a:pPr>
            <a:r>
              <a:rPr lang="fr-FR" sz="1000" b="1" dirty="0" err="1" smtClean="0">
                <a:latin typeface="Calibri" panose="020F0502020204030204" pitchFamily="34" charset="0"/>
                <a:ea typeface="ＭＳ Ｐゴシック" charset="0"/>
                <a:cs typeface="Calibri" panose="020F0502020204030204" pitchFamily="34" charset="0"/>
              </a:rPr>
              <a:t>ProgUnix</a:t>
            </a:r>
            <a:endParaRPr lang="fr-FR" sz="1000" b="1" dirty="0">
              <a:latin typeface="Calibri" panose="020F0502020204030204" pitchFamily="34" charset="0"/>
              <a:ea typeface="ＭＳ Ｐゴシック" charset="0"/>
              <a:cs typeface="Calibri" panose="020F0502020204030204" pitchFamily="34" charset="0"/>
            </a:endParaRPr>
          </a:p>
        </p:txBody>
      </p:sp>
      <p:sp>
        <p:nvSpPr>
          <p:cNvPr id="66" name="AutoShape 20"/>
          <p:cNvSpPr>
            <a:spLocks noChangeArrowheads="1"/>
          </p:cNvSpPr>
          <p:nvPr/>
        </p:nvSpPr>
        <p:spPr bwMode="auto">
          <a:xfrm>
            <a:off x="1169464" y="1768056"/>
            <a:ext cx="540000" cy="153888"/>
          </a:xfrm>
          <a:prstGeom prst="flowChartProcess">
            <a:avLst/>
          </a:prstGeom>
          <a:noFill/>
          <a:ln w="9525">
            <a:noFill/>
            <a:miter lim="800000"/>
            <a:headEnd/>
            <a:tailEnd/>
          </a:ln>
          <a:effectLst>
            <a:outerShdw blurRad="63500" dist="38099" dir="2700000" algn="ctr" rotWithShape="0">
              <a:schemeClr val="bg2">
                <a:alpha val="74998"/>
              </a:schemeClr>
            </a:outerShdw>
          </a:effectLst>
        </p:spPr>
        <p:txBody>
          <a:bodyPr wrap="square" lIns="0" tIns="0" rIns="0" bIns="0" anchor="ctr">
            <a:spAutoFit/>
          </a:bodyPr>
          <a:lstStyle/>
          <a:p>
            <a:pPr>
              <a:defRPr/>
            </a:pPr>
            <a:r>
              <a:rPr lang="fr-FR" sz="1000" dirty="0" smtClean="0">
                <a:latin typeface="Calibri" panose="020F0502020204030204" pitchFamily="34" charset="0"/>
                <a:ea typeface="ＭＳ Ｐゴシック" charset="0"/>
                <a:cs typeface="Calibri" panose="020F0502020204030204" pitchFamily="34" charset="0"/>
              </a:rPr>
              <a:t>3eCours</a:t>
            </a:r>
            <a:endParaRPr lang="fr-FR" sz="1000" dirty="0">
              <a:latin typeface="Calibri" panose="020F0502020204030204" pitchFamily="34" charset="0"/>
              <a:ea typeface="ＭＳ Ｐゴシック" charset="0"/>
              <a:cs typeface="Calibri" panose="020F0502020204030204" pitchFamily="34" charset="0"/>
            </a:endParaRPr>
          </a:p>
        </p:txBody>
      </p:sp>
      <p:cxnSp>
        <p:nvCxnSpPr>
          <p:cNvPr id="3" name="Straight Connector 2"/>
          <p:cNvCxnSpPr>
            <a:stCxn id="252948" idx="0"/>
            <a:endCxn id="252948" idx="2"/>
          </p:cNvCxnSpPr>
          <p:nvPr/>
        </p:nvCxnSpPr>
        <p:spPr bwMode="auto">
          <a:xfrm>
            <a:off x="1709588" y="1635125"/>
            <a:ext cx="0" cy="26987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Straight Connector 69"/>
          <p:cNvCxnSpPr/>
          <p:nvPr/>
        </p:nvCxnSpPr>
        <p:spPr bwMode="auto">
          <a:xfrm>
            <a:off x="1170088" y="1782000"/>
            <a:ext cx="1080000" cy="39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4" name="AutoShape 20"/>
          <p:cNvSpPr>
            <a:spLocks noChangeArrowheads="1"/>
          </p:cNvSpPr>
          <p:nvPr/>
        </p:nvSpPr>
        <p:spPr bwMode="auto">
          <a:xfrm>
            <a:off x="1710088" y="1764000"/>
            <a:ext cx="540000" cy="153888"/>
          </a:xfrm>
          <a:prstGeom prst="flowChartProcess">
            <a:avLst/>
          </a:prstGeom>
          <a:noFill/>
          <a:ln w="9525">
            <a:noFill/>
            <a:miter lim="800000"/>
            <a:headEnd/>
            <a:tailEnd/>
          </a:ln>
          <a:effectLst>
            <a:outerShdw blurRad="63500" dist="38099" dir="2700000" algn="ctr" rotWithShape="0">
              <a:schemeClr val="bg2">
                <a:alpha val="74998"/>
              </a:schemeClr>
            </a:outerShdw>
          </a:effectLst>
        </p:spPr>
        <p:txBody>
          <a:bodyPr wrap="square" lIns="0" tIns="0" rIns="0" bIns="0" anchor="ctr">
            <a:spAutoFit/>
          </a:bodyPr>
          <a:lstStyle/>
          <a:p>
            <a:pPr algn="r">
              <a:defRPr/>
            </a:pPr>
            <a:r>
              <a:rPr lang="fr-FR" sz="1000" dirty="0" smtClean="0">
                <a:latin typeface="Calibri" panose="020F0502020204030204" pitchFamily="34" charset="0"/>
                <a:ea typeface="ＭＳ Ｐゴシック" charset="0"/>
                <a:cs typeface="Calibri" panose="020F0502020204030204" pitchFamily="34" charset="0"/>
              </a:rPr>
              <a:t>10326</a:t>
            </a:r>
            <a:endParaRPr lang="fr-FR" sz="1000" dirty="0">
              <a:latin typeface="Calibri" panose="020F0502020204030204" pitchFamily="34" charset="0"/>
              <a:ea typeface="ＭＳ Ｐゴシック" charset="0"/>
              <a:cs typeface="Calibri" panose="020F0502020204030204" pitchFamily="34" charset="0"/>
            </a:endParaRPr>
          </a:p>
        </p:txBody>
      </p:sp>
      <p:sp>
        <p:nvSpPr>
          <p:cNvPr id="78" name="Text Box 28"/>
          <p:cNvSpPr txBox="1">
            <a:spLocks noChangeArrowheads="1"/>
          </p:cNvSpPr>
          <p:nvPr/>
        </p:nvSpPr>
        <p:spPr bwMode="auto">
          <a:xfrm>
            <a:off x="2411808" y="1296000"/>
            <a:ext cx="432000" cy="307777"/>
          </a:xfrm>
          <a:prstGeom prst="rect">
            <a:avLst/>
          </a:prstGeom>
          <a:noFill/>
          <a:ln>
            <a:noFill/>
          </a:ln>
          <a:effectLst/>
          <a:extLst/>
        </p:spPr>
        <p:txBody>
          <a:bodyPr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defRPr/>
            </a:pPr>
            <a:r>
              <a:rPr lang="fr-FR" altLang="fr-FR" sz="1000" dirty="0" smtClean="0">
                <a:latin typeface="Calibri" panose="020F0502020204030204" pitchFamily="34" charset="0"/>
                <a:cs typeface="Calibri" panose="020F0502020204030204" pitchFamily="34" charset="0"/>
              </a:rPr>
              <a:t>Numéro d’</a:t>
            </a:r>
            <a:r>
              <a:rPr lang="fr-FR" altLang="fr-FR" sz="1000" i="1" dirty="0" smtClean="0">
                <a:latin typeface="Calibri" panose="020F0502020204030204" pitchFamily="34" charset="0"/>
                <a:cs typeface="Calibri" panose="020F0502020204030204" pitchFamily="34" charset="0"/>
              </a:rPr>
              <a:t>i-</a:t>
            </a:r>
            <a:r>
              <a:rPr lang="fr-FR" altLang="fr-FR" sz="1000" i="1" dirty="0" err="1" smtClean="0">
                <a:latin typeface="Calibri" panose="020F0502020204030204" pitchFamily="34" charset="0"/>
                <a:cs typeface="Calibri" panose="020F0502020204030204" pitchFamily="34" charset="0"/>
              </a:rPr>
              <a:t>node</a:t>
            </a:r>
            <a:endParaRPr lang="fr-FR" altLang="fr-FR" sz="1000" i="1" dirty="0" smtClean="0">
              <a:latin typeface="Calibri" panose="020F0502020204030204" pitchFamily="34" charset="0"/>
              <a:cs typeface="Calibri" panose="020F0502020204030204" pitchFamily="34" charset="0"/>
            </a:endParaRPr>
          </a:p>
        </p:txBody>
      </p:sp>
      <p:sp>
        <p:nvSpPr>
          <p:cNvPr id="79" name="Text Box 28"/>
          <p:cNvSpPr txBox="1">
            <a:spLocks noChangeArrowheads="1"/>
          </p:cNvSpPr>
          <p:nvPr/>
        </p:nvSpPr>
        <p:spPr bwMode="auto">
          <a:xfrm>
            <a:off x="468032" y="1296000"/>
            <a:ext cx="540000" cy="307777"/>
          </a:xfrm>
          <a:prstGeom prst="rect">
            <a:avLst/>
          </a:prstGeom>
          <a:noFill/>
          <a:ln>
            <a:noFill/>
          </a:ln>
          <a:effectLst/>
          <a:extLst/>
        </p:spPr>
        <p:txBody>
          <a:bodyPr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defRPr/>
            </a:pPr>
            <a:r>
              <a:rPr lang="fr-FR" altLang="fr-FR" sz="1000" dirty="0" smtClean="0">
                <a:latin typeface="Calibri" panose="020F0502020204030204" pitchFamily="34" charset="0"/>
                <a:cs typeface="Calibri" panose="020F0502020204030204" pitchFamily="34" charset="0"/>
              </a:rPr>
              <a:t>Nom du </a:t>
            </a:r>
            <a:r>
              <a:rPr lang="fr-FR" altLang="fr-FR" sz="1000" i="1" dirty="0" smtClean="0">
                <a:latin typeface="Calibri" panose="020F0502020204030204" pitchFamily="34" charset="0"/>
                <a:cs typeface="Calibri" panose="020F0502020204030204" pitchFamily="34" charset="0"/>
              </a:rPr>
              <a:t>Répertoire</a:t>
            </a:r>
          </a:p>
        </p:txBody>
      </p:sp>
      <p:sp>
        <p:nvSpPr>
          <p:cNvPr id="80" name="Text Box 28"/>
          <p:cNvSpPr txBox="1">
            <a:spLocks noChangeArrowheads="1"/>
          </p:cNvSpPr>
          <p:nvPr/>
        </p:nvSpPr>
        <p:spPr bwMode="auto">
          <a:xfrm>
            <a:off x="468032" y="1908000"/>
            <a:ext cx="432000" cy="307777"/>
          </a:xfrm>
          <a:prstGeom prst="rect">
            <a:avLst/>
          </a:prstGeom>
          <a:noFill/>
          <a:ln>
            <a:noFill/>
          </a:ln>
          <a:effectLst/>
          <a:extLst/>
        </p:spPr>
        <p:txBody>
          <a:bodyPr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defRPr/>
            </a:pPr>
            <a:r>
              <a:rPr lang="fr-FR" altLang="fr-FR" sz="1000" dirty="0" smtClean="0">
                <a:latin typeface="Calibri" panose="020F0502020204030204" pitchFamily="34" charset="0"/>
                <a:cs typeface="Calibri" panose="020F0502020204030204" pitchFamily="34" charset="0"/>
              </a:rPr>
              <a:t>Nom du Fichier</a:t>
            </a:r>
            <a:endParaRPr lang="fr-FR" altLang="fr-FR" sz="1000" i="1" dirty="0" smtClean="0">
              <a:latin typeface="Calibri" panose="020F0502020204030204" pitchFamily="34" charset="0"/>
              <a:cs typeface="Calibri" panose="020F0502020204030204" pitchFamily="34" charset="0"/>
            </a:endParaRPr>
          </a:p>
        </p:txBody>
      </p:sp>
      <p:cxnSp>
        <p:nvCxnSpPr>
          <p:cNvPr id="84" name="AutoShape 38"/>
          <p:cNvCxnSpPr>
            <a:cxnSpLocks noChangeShapeType="1"/>
            <a:stCxn id="79" idx="2"/>
            <a:endCxn id="65" idx="1"/>
          </p:cNvCxnSpPr>
          <p:nvPr/>
        </p:nvCxnSpPr>
        <p:spPr bwMode="auto">
          <a:xfrm>
            <a:off x="738032" y="1603777"/>
            <a:ext cx="432056" cy="88223"/>
          </a:xfrm>
          <a:prstGeom prst="straightConnector1">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7" name="AutoShape 38"/>
          <p:cNvCxnSpPr>
            <a:cxnSpLocks noChangeShapeType="1"/>
            <a:stCxn id="80" idx="3"/>
            <a:endCxn id="66" idx="1"/>
          </p:cNvCxnSpPr>
          <p:nvPr/>
        </p:nvCxnSpPr>
        <p:spPr bwMode="auto">
          <a:xfrm flipV="1">
            <a:off x="900032" y="1845000"/>
            <a:ext cx="269432" cy="216889"/>
          </a:xfrm>
          <a:prstGeom prst="straightConnector1">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0" name="AutoShape 38"/>
          <p:cNvCxnSpPr>
            <a:cxnSpLocks noChangeShapeType="1"/>
            <a:stCxn id="74" idx="3"/>
            <a:endCxn id="78" idx="2"/>
          </p:cNvCxnSpPr>
          <p:nvPr/>
        </p:nvCxnSpPr>
        <p:spPr bwMode="auto">
          <a:xfrm flipV="1">
            <a:off x="2250088" y="1603777"/>
            <a:ext cx="377720" cy="237167"/>
          </a:xfrm>
          <a:prstGeom prst="straightConnector1">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7" name="Text Box 28"/>
          <p:cNvSpPr txBox="1">
            <a:spLocks noChangeArrowheads="1"/>
          </p:cNvSpPr>
          <p:nvPr/>
        </p:nvSpPr>
        <p:spPr bwMode="auto">
          <a:xfrm>
            <a:off x="3978056" y="1172645"/>
            <a:ext cx="756000" cy="369332"/>
          </a:xfrm>
          <a:prstGeom prst="rect">
            <a:avLst/>
          </a:prstGeom>
          <a:noFill/>
          <a:ln>
            <a:noFill/>
          </a:ln>
          <a:effectLst/>
          <a:extLst/>
        </p:spPr>
        <p:txBody>
          <a:bodyPr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defRPr/>
            </a:pPr>
            <a:r>
              <a:rPr lang="fr-FR" altLang="fr-FR" sz="1200" dirty="0" smtClean="0">
                <a:latin typeface="Calibri" panose="020F0502020204030204" pitchFamily="34" charset="0"/>
                <a:cs typeface="Calibri" panose="020F0502020204030204" pitchFamily="34" charset="0"/>
              </a:rPr>
              <a:t>Information</a:t>
            </a:r>
            <a:r>
              <a:rPr lang="fr-FR" altLang="fr-FR" sz="1200" dirty="0">
                <a:latin typeface="Calibri" panose="020F0502020204030204" pitchFamily="34" charset="0"/>
                <a:cs typeface="Calibri" panose="020F0502020204030204" pitchFamily="34" charset="0"/>
              </a:rPr>
              <a:t> </a:t>
            </a:r>
            <a:r>
              <a:rPr lang="fr-FR" altLang="fr-FR" sz="1200" dirty="0" smtClean="0">
                <a:latin typeface="Calibri" panose="020F0502020204030204" pitchFamily="34" charset="0"/>
                <a:cs typeface="Calibri" panose="020F0502020204030204" pitchFamily="34" charset="0"/>
              </a:rPr>
              <a:t>« </a:t>
            </a:r>
            <a:r>
              <a:rPr lang="fr-FR" altLang="fr-FR" sz="1200" b="1" i="1" dirty="0" smtClean="0">
                <a:latin typeface="Calibri" panose="020F0502020204030204" pitchFamily="34" charset="0"/>
                <a:cs typeface="Calibri" panose="020F0502020204030204" pitchFamily="34" charset="0"/>
              </a:rPr>
              <a:t>i-</a:t>
            </a:r>
            <a:r>
              <a:rPr lang="fr-FR" altLang="fr-FR" sz="1200" b="1" i="1" dirty="0" err="1" smtClean="0">
                <a:latin typeface="Calibri" panose="020F0502020204030204" pitchFamily="34" charset="0"/>
                <a:cs typeface="Calibri" panose="020F0502020204030204" pitchFamily="34" charset="0"/>
              </a:rPr>
              <a:t>node</a:t>
            </a:r>
            <a:r>
              <a:rPr lang="fr-FR" altLang="fr-FR" sz="1200" dirty="0" smtClean="0">
                <a:latin typeface="Calibri" panose="020F0502020204030204" pitchFamily="34" charset="0"/>
                <a:cs typeface="Calibri" panose="020F0502020204030204" pitchFamily="34" charset="0"/>
              </a:rPr>
              <a:t> »</a:t>
            </a:r>
          </a:p>
        </p:txBody>
      </p:sp>
      <p:sp>
        <p:nvSpPr>
          <p:cNvPr id="25" name="Rectangle 24"/>
          <p:cNvSpPr/>
          <p:nvPr/>
        </p:nvSpPr>
        <p:spPr bwMode="auto">
          <a:xfrm>
            <a:off x="3816048" y="2466000"/>
            <a:ext cx="1188000" cy="1188000"/>
          </a:xfrm>
          <a:prstGeom prst="rect">
            <a:avLst/>
          </a:prstGeom>
          <a:no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panose="020F0502020204030204" pitchFamily="34" charset="0"/>
              <a:ea typeface="ＭＳ Ｐゴシック" charset="0"/>
              <a:cs typeface="Calibri" panose="020F0502020204030204" pitchFamily="34" charset="0"/>
            </a:endParaRPr>
          </a:p>
        </p:txBody>
      </p:sp>
      <p:sp>
        <p:nvSpPr>
          <p:cNvPr id="101" name="Text Box 37"/>
          <p:cNvSpPr txBox="1">
            <a:spLocks noChangeArrowheads="1"/>
          </p:cNvSpPr>
          <p:nvPr/>
        </p:nvSpPr>
        <p:spPr bwMode="auto">
          <a:xfrm>
            <a:off x="2825832" y="4916832"/>
            <a:ext cx="10800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fr-FR" altLang="fr-FR" sz="1200" dirty="0" smtClean="0">
                <a:latin typeface="Calibri" panose="020F0502020204030204" pitchFamily="34" charset="0"/>
                <a:cs typeface="Calibri" panose="020F0502020204030204" pitchFamily="34" charset="0"/>
              </a:rPr>
              <a:t>Entrée « </a:t>
            </a:r>
            <a:r>
              <a:rPr lang="fr-FR" altLang="fr-FR" sz="1200" b="1" i="1" dirty="0" smtClean="0">
                <a:latin typeface="Calibri" panose="020F0502020204030204" pitchFamily="34" charset="0"/>
                <a:cs typeface="Calibri" panose="020F0502020204030204" pitchFamily="34" charset="0"/>
              </a:rPr>
              <a:t>i-</a:t>
            </a:r>
            <a:r>
              <a:rPr lang="fr-FR" altLang="fr-FR" sz="1200" b="1" i="1" dirty="0" err="1" smtClean="0">
                <a:latin typeface="Calibri" panose="020F0502020204030204" pitchFamily="34" charset="0"/>
                <a:cs typeface="Calibri" panose="020F0502020204030204" pitchFamily="34" charset="0"/>
              </a:rPr>
              <a:t>node</a:t>
            </a:r>
            <a:r>
              <a:rPr lang="fr-FR" altLang="fr-FR" sz="1200" dirty="0" smtClean="0">
                <a:latin typeface="Calibri" panose="020F0502020204030204" pitchFamily="34" charset="0"/>
                <a:cs typeface="Calibri" panose="020F0502020204030204" pitchFamily="34" charset="0"/>
              </a:rPr>
              <a:t> »</a:t>
            </a:r>
            <a:endParaRPr lang="fr-FR" altLang="fr-FR" sz="1200" dirty="0">
              <a:latin typeface="Calibri" panose="020F0502020204030204" pitchFamily="34" charset="0"/>
              <a:cs typeface="Calibri" panose="020F0502020204030204" pitchFamily="34" charset="0"/>
            </a:endParaRPr>
          </a:p>
        </p:txBody>
      </p:sp>
      <p:sp>
        <p:nvSpPr>
          <p:cNvPr id="103" name="AutoShape 36"/>
          <p:cNvSpPr>
            <a:spLocks/>
          </p:cNvSpPr>
          <p:nvPr/>
        </p:nvSpPr>
        <p:spPr bwMode="auto">
          <a:xfrm>
            <a:off x="3714605" y="2484000"/>
            <a:ext cx="90488" cy="1152000"/>
          </a:xfrm>
          <a:prstGeom prst="leftBrace">
            <a:avLst>
              <a:gd name="adj1" fmla="val 99415"/>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endParaRPr lang="fr-FR" altLang="fr-FR" dirty="0">
              <a:latin typeface="Calibri" panose="020F0502020204030204" pitchFamily="34" charset="0"/>
              <a:cs typeface="Calibri" panose="020F0502020204030204" pitchFamily="34" charset="0"/>
            </a:endParaRPr>
          </a:p>
        </p:txBody>
      </p:sp>
      <p:cxnSp>
        <p:nvCxnSpPr>
          <p:cNvPr id="104" name="AutoShape 38"/>
          <p:cNvCxnSpPr>
            <a:cxnSpLocks noChangeShapeType="1"/>
            <a:stCxn id="101" idx="0"/>
            <a:endCxn id="103" idx="1"/>
          </p:cNvCxnSpPr>
          <p:nvPr/>
        </p:nvCxnSpPr>
        <p:spPr bwMode="auto">
          <a:xfrm flipV="1">
            <a:off x="3365832" y="3060000"/>
            <a:ext cx="348773" cy="1856832"/>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7" name="Line 72"/>
          <p:cNvSpPr>
            <a:spLocks noChangeShapeType="1"/>
          </p:cNvSpPr>
          <p:nvPr/>
        </p:nvSpPr>
        <p:spPr bwMode="auto">
          <a:xfrm>
            <a:off x="4405727" y="3068960"/>
            <a:ext cx="2" cy="55967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fr-F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037237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3376</TotalTime>
  <Words>2813</Words>
  <Application>Microsoft Macintosh PowerPoint</Application>
  <PresentationFormat>On-screen Show (4:3)</PresentationFormat>
  <Paragraphs>1003</Paragraphs>
  <Slides>50</Slides>
  <Notes>7</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Shell Script</vt:lpstr>
      <vt:lpstr>Le noyau et les « shells »</vt:lpstr>
      <vt:lpstr>Processus « père &amp; fils »</vt:lpstr>
      <vt:lpstr>« fetch » la commande utilisateur</vt:lpstr>
      <vt:lpstr>« Arborescence »</vt:lpstr>
      <vt:lpstr>« chercher » dans le F.S. « fido »</vt:lpstr>
      <vt:lpstr>Géométrie et Découpage d’un disque</vt:lpstr>
      <vt:lpstr>Système de fichiers</vt:lpstr>
      <vt:lpstr>i-node (nœud d’index)</vt:lpstr>
      <vt:lpstr>Allocation d’espace</vt:lpstr>
      <vt:lpstr>Système de fichiers - VFS</vt:lpstr>
      <vt:lpstr>Système de fichiers - VFS</vt:lpstr>
      <vt:lpstr>Système de fichiers</vt:lpstr>
      <vt:lpstr>Set bit</vt:lpstr>
      <vt:lpstr>ReSet bit</vt:lpstr>
      <vt:lpstr>Test bit</vt:lpstr>
      <vt:lpstr>Répertoires &amp; i-nodes</vt:lpstr>
      <vt:lpstr>Système de gestion de fichiers</vt:lpstr>
      <vt:lpstr>« mount » un Système de gestion de fichiers</vt:lpstr>
      <vt:lpstr>Les E/S « stdin, stdout &amp; stderr » et le « shell »</vt:lpstr>
      <vt:lpstr>Redirection de « stdin » et « stdout »</vt:lpstr>
      <vt:lpstr>« stdin » inutilisable</vt:lpstr>
      <vt:lpstr>« pipe » Simple</vt:lpstr>
      <vt:lpstr>Redirection de « stderr »</vt:lpstr>
      <vt:lpstr>Redirections d’E/S</vt:lpstr>
      <vt:lpstr>Les variables</vt:lpstr>
      <vt:lpstr>Un Exemple</vt:lpstr>
      <vt:lpstr>Les droits - Principe</vt:lpstr>
      <vt:lpstr>Les droits – User/Group</vt:lpstr>
      <vt:lpstr>Les droits - Privilèges</vt:lpstr>
      <vt:lpstr>Caractères spéciaux</vt:lpstr>
      <vt:lpstr>Eval « bash Internal command »</vt:lpstr>
      <vt:lpstr>Quelques commandes ‘Shell’</vt:lpstr>
      <vt:lpstr>Structure « If … then … else »</vt:lpstr>
      <vt:lpstr>Structure « If … then … elif … then … else »</vt:lpstr>
      <vt:lpstr>Structure « case »</vt:lpstr>
      <vt:lpstr>Structure « for »</vt:lpstr>
      <vt:lpstr>Structure « for »</vt:lpstr>
      <vt:lpstr>Structure « while | until »</vt:lpstr>
      <vt:lpstr>Un autre exemple</vt:lpstr>
      <vt:lpstr>Processus et « signalisation »</vt:lpstr>
      <vt:lpstr>Les signaux et le « shell »</vt:lpstr>
      <vt:lpstr>Les signaux et le « shell »</vt:lpstr>
      <vt:lpstr>Le « shell » et les fonctions</vt:lpstr>
      <vt:lpstr>L’état de processus « ps, pstree, pgrep, top »</vt:lpstr>
      <vt:lpstr>« symlink() » création d’un lien symbolique</vt:lpstr>
      <vt:lpstr>« readlink() » lecture d’un lien symbolique</vt:lpstr>
      <vt:lpstr>Les fonctions sur les répertoires</vt:lpstr>
      <vt:lpstr>Exemple d’utilisation « opendir, closedir »</vt:lpstr>
      <vt:lpstr>Exemple d’utilisation « mkdir, readdir »</vt:lpstr>
    </vt:vector>
  </TitlesOfParts>
  <Company>GNOSIS SARL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 Script</dc:title>
  <dc:creator>Georges Arhodakis</dc:creator>
  <cp:lastModifiedBy>Georges Arhodakis</cp:lastModifiedBy>
  <cp:revision>115</cp:revision>
  <dcterms:created xsi:type="dcterms:W3CDTF">2014-05-27T08:26:26Z</dcterms:created>
  <dcterms:modified xsi:type="dcterms:W3CDTF">2017-03-30T11:00:50Z</dcterms:modified>
</cp:coreProperties>
</file>