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05" r:id="rId4"/>
    <p:sldId id="313" r:id="rId5"/>
    <p:sldId id="303" r:id="rId6"/>
    <p:sldId id="260" r:id="rId7"/>
    <p:sldId id="308" r:id="rId8"/>
    <p:sldId id="315" r:id="rId9"/>
    <p:sldId id="307" r:id="rId10"/>
    <p:sldId id="304" r:id="rId11"/>
    <p:sldId id="263" r:id="rId12"/>
    <p:sldId id="269" r:id="rId13"/>
    <p:sldId id="270" r:id="rId14"/>
    <p:sldId id="264" r:id="rId15"/>
    <p:sldId id="312" r:id="rId16"/>
    <p:sldId id="314" r:id="rId17"/>
    <p:sldId id="276" r:id="rId18"/>
    <p:sldId id="299" r:id="rId19"/>
    <p:sldId id="300" r:id="rId20"/>
    <p:sldId id="301" r:id="rId21"/>
    <p:sldId id="311" r:id="rId22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2001B"/>
    <a:srgbClr val="67000C"/>
    <a:srgbClr val="B9D5E2"/>
    <a:srgbClr val="FFB7B7"/>
    <a:srgbClr val="FF9B9B"/>
    <a:srgbClr val="FF000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C0500CC-FD49-3D55-A864-707D217A8A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CED8B9-9FEB-8F39-8A60-3DE3DE4FE8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C5856D-C072-4EE3-9490-BC0751E6C15B}" type="datetimeFigureOut">
              <a:rPr lang="it-IT"/>
              <a:pPr>
                <a:defRPr/>
              </a:pPr>
              <a:t>20/10/2024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A87CA12A-573F-80F3-D159-8618F8DD9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098C8E3E-08F3-E151-489C-A7B687242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58ADB-6B55-3F60-90EE-1D71ECB957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35C4F0-EE0E-4181-36B9-3AC61AC87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92A35F-C735-419A-9762-D366035E8E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id="{E1804344-B019-32BD-E7F2-AD8B7C10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id="{4A5090FF-B28E-03C5-19F8-8FE47A561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063FC3B7-4DDB-E205-13DD-90CC7FE05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1AA75B-8142-41C9-B2CB-F0159776A8C5}" type="slidenum">
              <a:rPr lang="it-IT" altLang="it-IT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 rotWithShape="0">
          <a:gsLst>
            <a:gs pos="0">
              <a:srgbClr val="F0F8FD"/>
            </a:gs>
            <a:gs pos="100000">
              <a:srgbClr val="A2D8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4129140F-864E-4406-B0B0-CCF4B8CE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C590560-D78E-4D8B-9912-9FF4BA72A93F}" type="slidenum">
              <a:rPr lang="it-IT"/>
              <a:pPr>
                <a:defRPr/>
              </a:pPr>
              <a:t>‹N›</a:t>
            </a:fld>
            <a:r>
              <a:rPr lang="it-IT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4539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E2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5E897FBC-DC31-B56B-DAB3-DA46ADCC6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DF3B3B80-DC89-441B-8D4C-19AF5802F495}" type="slidenum">
              <a:rPr lang="it-IT"/>
              <a:pPr>
                <a:defRPr/>
              </a:pPr>
              <a:t>‹N›</a:t>
            </a:fld>
            <a:r>
              <a:rPr lang="it-IT" dirty="0"/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24176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6">
            <a:extLst>
              <a:ext uri="{FF2B5EF4-FFF2-40B4-BE49-F238E27FC236}">
                <a16:creationId xmlns:a16="http://schemas.microsoft.com/office/drawing/2014/main" id="{339BE355-E36D-972B-C923-33AF7A90C6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313" y="0"/>
            <a:ext cx="20986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" y="108534"/>
            <a:ext cx="9840684" cy="67523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47571E-5768-917B-76A5-0FC2C8040F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356350"/>
            <a:ext cx="4476750" cy="3651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C016B86-47D0-7816-2177-C44C4DCF8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E5193EA2-3A06-46C9-8D87-870DB253B000}" type="slidenum">
              <a:rPr lang="it-IT"/>
              <a:pPr>
                <a:defRPr/>
              </a:pPr>
              <a:t>‹N›</a:t>
            </a:fld>
            <a:r>
              <a:rPr lang="it-IT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32411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bg>
      <p:bgPr>
        <a:solidFill>
          <a:srgbClr val="E2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6">
            <a:extLst>
              <a:ext uri="{FF2B5EF4-FFF2-40B4-BE49-F238E27FC236}">
                <a16:creationId xmlns:a16="http://schemas.microsoft.com/office/drawing/2014/main" id="{6CF94E4B-F54D-8716-9713-EC77FA1457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663" y="109538"/>
            <a:ext cx="140493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" y="108534"/>
            <a:ext cx="9840684" cy="67523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B56258-2B28-D834-E562-116F59487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356350"/>
            <a:ext cx="4476750" cy="3651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0E5C8C2-2BFA-C67C-FC3A-C3908D058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00B3ED58-B398-4973-AFDF-40AF4D95654F}" type="slidenum">
              <a:rPr lang="it-IT"/>
              <a:pPr>
                <a:defRPr/>
              </a:pPr>
              <a:t>‹N›</a:t>
            </a:fld>
            <a:r>
              <a:rPr lang="it-IT" dirty="0"/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12530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0F8FD"/>
            </a:gs>
            <a:gs pos="100000">
              <a:srgbClr val="A2D8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680519AB-6A44-EECF-96CC-E0C414F7F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3EF240E0-5BB9-68E6-18C2-B50244B42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7F936-FD64-1A28-38E1-BED7A9415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C8FF1-FB3D-3B82-D031-FA0783F4E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33BCCD-5C38-C858-9F0E-7D4EA9D40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166278-E7DA-4B6A-BB4F-0056E008D3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B847AB09-52E0-44D6-EFFE-1FB41F56562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7363" y="2724150"/>
            <a:ext cx="11217275" cy="1628775"/>
          </a:xfrm>
        </p:spPr>
        <p:txBody>
          <a:bodyPr/>
          <a:lstStyle/>
          <a:p>
            <a:pPr algn="ctr" eaLnBrk="1" hangingPunct="1"/>
            <a:r>
              <a:rPr lang="it-IT" altLang="it-IT" sz="2800">
                <a:solidFill>
                  <a:srgbClr val="33333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MULTI-ROBOT PATROLLING WITH HETEROGENEOUS UAV/ASV FLEETS FOR WATER MONITORING GUIDED BY A GENERATIVE VAE-UNET</a:t>
            </a:r>
          </a:p>
        </p:txBody>
      </p:sp>
      <p:pic>
        <p:nvPicPr>
          <p:cNvPr id="7171" name="Immagine 8" descr="Immagine che contiene testo, Carattere, cerchio, moneta&#10;&#10;Descrizione generata automaticamente">
            <a:extLst>
              <a:ext uri="{FF2B5EF4-FFF2-40B4-BE49-F238E27FC236}">
                <a16:creationId xmlns:a16="http://schemas.microsoft.com/office/drawing/2014/main" id="{EF8CAD2A-5000-CF32-6153-77ABD5F3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173038"/>
            <a:ext cx="5819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CasellaDiTesto 9">
            <a:extLst>
              <a:ext uri="{FF2B5EF4-FFF2-40B4-BE49-F238E27FC236}">
                <a16:creationId xmlns:a16="http://schemas.microsoft.com/office/drawing/2014/main" id="{9FA2F26F-4EBD-BEAF-95A6-FED415D56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4618038"/>
            <a:ext cx="27225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Relatore: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Prof. Nicola Basilico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>
              <a:solidFill>
                <a:srgbClr val="19171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Correlatore: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Dott. Michele Antonazzi</a:t>
            </a:r>
          </a:p>
        </p:txBody>
      </p:sp>
      <p:sp>
        <p:nvSpPr>
          <p:cNvPr id="7173" name="CasellaDiTesto 11">
            <a:extLst>
              <a:ext uri="{FF2B5EF4-FFF2-40B4-BE49-F238E27FC236}">
                <a16:creationId xmlns:a16="http://schemas.microsoft.com/office/drawing/2014/main" id="{DBAB9C38-0EE2-3602-CA88-39FF3EE50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5" y="4618038"/>
            <a:ext cx="2309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Laureando: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Edoardo Rodiani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19171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Matricola n. 964881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FB82F90B-912B-A8A9-8DC4-36255DD15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Schema architettura eterogenea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9895BED-06C8-6E93-3699-60668ACC613F}"/>
              </a:ext>
            </a:extLst>
          </p:cNvPr>
          <p:cNvSpPr/>
          <p:nvPr/>
        </p:nvSpPr>
        <p:spPr>
          <a:xfrm>
            <a:off x="6902450" y="1571625"/>
            <a:ext cx="1917700" cy="1060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 flotta di ASV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F458276-6083-0FC8-DCC7-36CF14954BA6}"/>
              </a:ext>
            </a:extLst>
          </p:cNvPr>
          <p:cNvSpPr/>
          <p:nvPr/>
        </p:nvSpPr>
        <p:spPr>
          <a:xfrm>
            <a:off x="3978275" y="2832100"/>
            <a:ext cx="1917700" cy="1468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VAE-</a:t>
            </a:r>
            <a:r>
              <a:rPr lang="it-IT" sz="20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endParaRPr lang="it-IT" sz="20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9030F07-B6C8-AF8D-2EFD-C2F35CF43823}"/>
              </a:ext>
            </a:extLst>
          </p:cNvPr>
          <p:cNvSpPr/>
          <p:nvPr/>
        </p:nvSpPr>
        <p:spPr>
          <a:xfrm>
            <a:off x="9621838" y="1573213"/>
            <a:ext cx="1917700" cy="1060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Azioni ASV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69BA391-7260-F915-2996-29BC2F56A387}"/>
              </a:ext>
            </a:extLst>
          </p:cNvPr>
          <p:cNvCxnSpPr>
            <a:cxnSpLocks/>
            <a:stCxn id="17435" idx="2"/>
          </p:cNvCxnSpPr>
          <p:nvPr/>
        </p:nvCxnSpPr>
        <p:spPr>
          <a:xfrm>
            <a:off x="1914525" y="3122613"/>
            <a:ext cx="2063750" cy="3159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B23499D-734E-52FB-94EF-756C94FC695A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5895975" y="3563938"/>
            <a:ext cx="636588" cy="31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F40BFA6-40D4-E181-5664-36190C081BEC}"/>
              </a:ext>
            </a:extLst>
          </p:cNvPr>
          <p:cNvCxnSpPr>
            <a:cxnSpLocks/>
            <a:stCxn id="31" idx="0"/>
            <a:endCxn id="5" idx="2"/>
          </p:cNvCxnSpPr>
          <p:nvPr/>
        </p:nvCxnSpPr>
        <p:spPr>
          <a:xfrm flipV="1">
            <a:off x="7861300" y="2632075"/>
            <a:ext cx="0" cy="4016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7129E3A-9B6B-6BA4-FAE5-F44A0BA1B24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820150" y="2101850"/>
            <a:ext cx="80168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3D89AA9-BFC1-8F3B-F70E-A3F30C868F3E}"/>
              </a:ext>
            </a:extLst>
          </p:cNvPr>
          <p:cNvCxnSpPr>
            <a:cxnSpLocks/>
            <a:stCxn id="17435" idx="3"/>
            <a:endCxn id="5" idx="1"/>
          </p:cNvCxnSpPr>
          <p:nvPr/>
        </p:nvCxnSpPr>
        <p:spPr>
          <a:xfrm>
            <a:off x="3071813" y="2101850"/>
            <a:ext cx="383063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62B7AECA-C527-CE62-6440-22E3FC870E86}"/>
              </a:ext>
            </a:extLst>
          </p:cNvPr>
          <p:cNvSpPr/>
          <p:nvPr/>
        </p:nvSpPr>
        <p:spPr>
          <a:xfrm>
            <a:off x="6902450" y="4513263"/>
            <a:ext cx="1917700" cy="1060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 flotta di UAV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A1A5571-1BCE-F86B-76A6-70F837B289F3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7861300" y="4094163"/>
            <a:ext cx="0" cy="419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527BB305-BD58-EE23-1BE1-87F3CCD5E400}"/>
              </a:ext>
            </a:extLst>
          </p:cNvPr>
          <p:cNvSpPr/>
          <p:nvPr/>
        </p:nvSpPr>
        <p:spPr>
          <a:xfrm>
            <a:off x="9621838" y="4506913"/>
            <a:ext cx="1917700" cy="1060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Azioni UAV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B590EA-22D7-B1B1-FACC-3E1C7838564A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 flipV="1">
            <a:off x="8820150" y="5037138"/>
            <a:ext cx="801688" cy="635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E67A40D1-6A81-B87F-31BF-DEB114840BD0}"/>
              </a:ext>
            </a:extLst>
          </p:cNvPr>
          <p:cNvCxnSpPr>
            <a:cxnSpLocks/>
            <a:stCxn id="17437" idx="0"/>
          </p:cNvCxnSpPr>
          <p:nvPr/>
        </p:nvCxnSpPr>
        <p:spPr>
          <a:xfrm flipV="1">
            <a:off x="1901825" y="3735388"/>
            <a:ext cx="2063750" cy="301625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22197F0A-5B06-FA19-0C75-4CA539214AB3}"/>
              </a:ext>
            </a:extLst>
          </p:cNvPr>
          <p:cNvCxnSpPr>
            <a:cxnSpLocks/>
            <a:stCxn id="17437" idx="3"/>
            <a:endCxn id="42" idx="1"/>
          </p:cNvCxnSpPr>
          <p:nvPr/>
        </p:nvCxnSpPr>
        <p:spPr>
          <a:xfrm flipV="1">
            <a:off x="3059113" y="5043488"/>
            <a:ext cx="3843337" cy="1428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3D98A097-7CD1-32F0-3E20-EB2D6BC952E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539538" y="2103438"/>
            <a:ext cx="3968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BC44449F-4954-5448-FE59-49721D9A7F7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1539538" y="5037138"/>
            <a:ext cx="396875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EA65F53E-6D11-B7BC-C13A-C02A6E6F19B7}"/>
              </a:ext>
            </a:extLst>
          </p:cNvPr>
          <p:cNvCxnSpPr>
            <a:cxnSpLocks/>
          </p:cNvCxnSpPr>
          <p:nvPr/>
        </p:nvCxnSpPr>
        <p:spPr>
          <a:xfrm>
            <a:off x="11936413" y="873125"/>
            <a:ext cx="0" cy="123031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040205DA-5BDF-6F59-89FB-EF4C9C0AA8C3}"/>
              </a:ext>
            </a:extLst>
          </p:cNvPr>
          <p:cNvCxnSpPr>
            <a:cxnSpLocks/>
          </p:cNvCxnSpPr>
          <p:nvPr/>
        </p:nvCxnSpPr>
        <p:spPr>
          <a:xfrm>
            <a:off x="147638" y="873125"/>
            <a:ext cx="117887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42FCE69-7DC9-4B65-006E-B505929F4231}"/>
              </a:ext>
            </a:extLst>
          </p:cNvPr>
          <p:cNvCxnSpPr>
            <a:cxnSpLocks/>
          </p:cNvCxnSpPr>
          <p:nvPr/>
        </p:nvCxnSpPr>
        <p:spPr>
          <a:xfrm>
            <a:off x="147638" y="873125"/>
            <a:ext cx="0" cy="41846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75F7C7A4-BFBD-821D-AB13-A9D793306E37}"/>
              </a:ext>
            </a:extLst>
          </p:cNvPr>
          <p:cNvCxnSpPr>
            <a:cxnSpLocks/>
            <a:endCxn id="17437" idx="1"/>
          </p:cNvCxnSpPr>
          <p:nvPr/>
        </p:nvCxnSpPr>
        <p:spPr>
          <a:xfrm>
            <a:off x="147638" y="5057775"/>
            <a:ext cx="5969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8C94E86A-9551-FB6F-5687-315047E5FECD}"/>
              </a:ext>
            </a:extLst>
          </p:cNvPr>
          <p:cNvCxnSpPr>
            <a:cxnSpLocks/>
            <a:endCxn id="17435" idx="1"/>
          </p:cNvCxnSpPr>
          <p:nvPr/>
        </p:nvCxnSpPr>
        <p:spPr>
          <a:xfrm>
            <a:off x="147638" y="2101850"/>
            <a:ext cx="60801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87C5CA13-97BF-0B7E-2D4B-E0C7482E9225}"/>
              </a:ext>
            </a:extLst>
          </p:cNvPr>
          <p:cNvCxnSpPr>
            <a:cxnSpLocks/>
          </p:cNvCxnSpPr>
          <p:nvPr/>
        </p:nvCxnSpPr>
        <p:spPr>
          <a:xfrm>
            <a:off x="11936413" y="5037138"/>
            <a:ext cx="0" cy="1471612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D1916E2-72AD-0AE7-1711-B2082A054E01}"/>
              </a:ext>
            </a:extLst>
          </p:cNvPr>
          <p:cNvCxnSpPr>
            <a:cxnSpLocks/>
          </p:cNvCxnSpPr>
          <p:nvPr/>
        </p:nvCxnSpPr>
        <p:spPr>
          <a:xfrm>
            <a:off x="1901825" y="6508750"/>
            <a:ext cx="10034588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D7B95523-0241-FB17-4B35-968F7D6350C9}"/>
              </a:ext>
            </a:extLst>
          </p:cNvPr>
          <p:cNvCxnSpPr>
            <a:cxnSpLocks/>
            <a:endCxn id="17437" idx="2"/>
          </p:cNvCxnSpPr>
          <p:nvPr/>
        </p:nvCxnSpPr>
        <p:spPr>
          <a:xfrm flipV="1">
            <a:off x="1901825" y="6080125"/>
            <a:ext cx="0" cy="428625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35" name="Immagine 2" descr="Immagine che contiene aria aperta, acqua, trasporto, cielo&#10;&#10;Descrizione generata automaticamente">
            <a:extLst>
              <a:ext uri="{FF2B5EF4-FFF2-40B4-BE49-F238E27FC236}">
                <a16:creationId xmlns:a16="http://schemas.microsoft.com/office/drawing/2014/main" id="{5C7D5A54-166B-3B15-6D1F-A17108B8A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t="8664" r="26044" b="15237"/>
          <a:stretch>
            <a:fillRect/>
          </a:stretch>
        </p:blipFill>
        <p:spPr bwMode="auto">
          <a:xfrm>
            <a:off x="755650" y="1081088"/>
            <a:ext cx="2316163" cy="2041525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FA09247D-3827-A1DB-3199-4CB3FDEE6152}"/>
              </a:ext>
            </a:extLst>
          </p:cNvPr>
          <p:cNvSpPr/>
          <p:nvPr/>
        </p:nvSpPr>
        <p:spPr>
          <a:xfrm>
            <a:off x="6532563" y="3033713"/>
            <a:ext cx="2657475" cy="1060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 distribuzione di alghe</a:t>
            </a:r>
          </a:p>
        </p:txBody>
      </p:sp>
      <p:pic>
        <p:nvPicPr>
          <p:cNvPr id="17437" name="Immagine 51" descr="Immagine che contiene cielo, acqua, aria aperta, nuvola&#10;&#10;Descrizione generata automaticamente">
            <a:extLst>
              <a:ext uri="{FF2B5EF4-FFF2-40B4-BE49-F238E27FC236}">
                <a16:creationId xmlns:a16="http://schemas.microsoft.com/office/drawing/2014/main" id="{EC98E597-E80E-D364-7517-C6040F0B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28162" r="52162" b="32886"/>
          <a:stretch>
            <a:fillRect/>
          </a:stretch>
        </p:blipFill>
        <p:spPr bwMode="auto">
          <a:xfrm>
            <a:off x="744538" y="4037013"/>
            <a:ext cx="2314575" cy="2043112"/>
          </a:xfrm>
          <a:prstGeom prst="rect">
            <a:avLst/>
          </a:prstGeom>
          <a:noFill/>
          <a:ln w="25400" cap="sq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42" grpId="0" animBg="1"/>
      <p:bldP spid="58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92EB9463-0E08-EB1B-8CB7-E7731961D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altLang="it-IT" dirty="0"/>
              <a:t>Modellazione e implementazione componenti software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1B3FB3-7A88-2FBD-DE4A-983882559F2C}"/>
              </a:ext>
            </a:extLst>
          </p:cNvPr>
          <p:cNvSpPr txBox="1"/>
          <p:nvPr/>
        </p:nvSpPr>
        <p:spPr>
          <a:xfrm>
            <a:off x="336550" y="2090738"/>
            <a:ext cx="115189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Simulazione di spostamenti, letture e raccolta dei dati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Temporizzazione tra differenti agenti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 della sequenza temporale in cui gli agenti terminano le loro azioni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 di rumore letture dei droni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>
            <a:extLst>
              <a:ext uri="{FF2B5EF4-FFF2-40B4-BE49-F238E27FC236}">
                <a16:creationId xmlns:a16="http://schemas.microsoft.com/office/drawing/2014/main" id="{6AB74199-7738-D15D-BEA9-F51AF2767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Componenti software – Modelli di rumore</a:t>
            </a:r>
          </a:p>
        </p:txBody>
      </p:sp>
      <p:grpSp>
        <p:nvGrpSpPr>
          <p:cNvPr id="19459" name="Gruppo 37">
            <a:extLst>
              <a:ext uri="{FF2B5EF4-FFF2-40B4-BE49-F238E27FC236}">
                <a16:creationId xmlns:a16="http://schemas.microsoft.com/office/drawing/2014/main" id="{6096A8B5-CF3B-5ED4-2A49-0EA0D4298523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955675"/>
            <a:ext cx="8566150" cy="5254625"/>
            <a:chOff x="1812925" y="801687"/>
            <a:chExt cx="8566150" cy="5254625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460D8657-BFD2-6CC7-8EC9-CFF4210C2290}"/>
                </a:ext>
              </a:extLst>
            </p:cNvPr>
            <p:cNvSpPr/>
            <p:nvPr/>
          </p:nvSpPr>
          <p:spPr bwMode="auto">
            <a:xfrm>
              <a:off x="1812925" y="801687"/>
              <a:ext cx="8566150" cy="5254625"/>
            </a:xfrm>
            <a:prstGeom prst="roundRect">
              <a:avLst/>
            </a:prstGeom>
            <a:solidFill>
              <a:srgbClr val="1560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it-IT" altLang="it-IT" b="1" dirty="0" err="1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NoNoise</a:t>
              </a:r>
              <a:endParaRPr lang="it-IT" alt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it-IT" alt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it-IT" altLang="it-IT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Senza rumore (caso migliore)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dirty="0"/>
            </a:p>
          </p:txBody>
        </p:sp>
        <p:grpSp>
          <p:nvGrpSpPr>
            <p:cNvPr id="19461" name="Gruppo 17">
              <a:extLst>
                <a:ext uri="{FF2B5EF4-FFF2-40B4-BE49-F238E27FC236}">
                  <a16:creationId xmlns:a16="http://schemas.microsoft.com/office/drawing/2014/main" id="{6D8B5C4A-965A-F00B-147F-D5F88220F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7191" y="2320266"/>
              <a:ext cx="6557618" cy="2933234"/>
              <a:chOff x="2957122" y="2472065"/>
              <a:chExt cx="6557618" cy="2933234"/>
            </a:xfrm>
          </p:grpSpPr>
          <p:pic>
            <p:nvPicPr>
              <p:cNvPr id="19465" name="Immagine 21" descr="Immagine che contiene arancione, Policromia, giallo, Ambra&#10;&#10;Descrizione generata automaticamente">
                <a:extLst>
                  <a:ext uri="{FF2B5EF4-FFF2-40B4-BE49-F238E27FC236}">
                    <a16:creationId xmlns:a16="http://schemas.microsoft.com/office/drawing/2014/main" id="{B996920E-31C6-F6EF-831D-624139ACB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7122" y="2472065"/>
                <a:ext cx="2933234" cy="2933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66" name="Immagine 22">
                <a:extLst>
                  <a:ext uri="{FF2B5EF4-FFF2-40B4-BE49-F238E27FC236}">
                    <a16:creationId xmlns:a16="http://schemas.microsoft.com/office/drawing/2014/main" id="{14EF30CC-9C83-D633-B638-95774C0775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1506" y="2472065"/>
                <a:ext cx="2933234" cy="2933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462" name="Gruppo 36">
              <a:extLst>
                <a:ext uri="{FF2B5EF4-FFF2-40B4-BE49-F238E27FC236}">
                  <a16:creationId xmlns:a16="http://schemas.microsoft.com/office/drawing/2014/main" id="{15975E33-5A7F-A33B-4F80-C05F68F4A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7191" y="5470240"/>
              <a:ext cx="6557618" cy="369332"/>
              <a:chOff x="2816923" y="5470240"/>
              <a:chExt cx="6557618" cy="369332"/>
            </a:xfrm>
          </p:grpSpPr>
          <p:sp>
            <p:nvSpPr>
              <p:cNvPr id="19463" name="CasellaDiTesto 18">
                <a:extLst>
                  <a:ext uri="{FF2B5EF4-FFF2-40B4-BE49-F238E27FC236}">
                    <a16:creationId xmlns:a16="http://schemas.microsoft.com/office/drawing/2014/main" id="{AC551732-9258-6013-384C-D513F3976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6923" y="5470240"/>
                <a:ext cx="29332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>
                    <a:solidFill>
                      <a:srgbClr val="333333"/>
                    </a:solidFill>
                  </a:rPr>
                  <a:t>Realtà</a:t>
                </a:r>
              </a:p>
            </p:txBody>
          </p:sp>
          <p:sp>
            <p:nvSpPr>
              <p:cNvPr id="19464" name="CasellaDiTesto 20">
                <a:extLst>
                  <a:ext uri="{FF2B5EF4-FFF2-40B4-BE49-F238E27FC236}">
                    <a16:creationId xmlns:a16="http://schemas.microsoft.com/office/drawing/2014/main" id="{8B77E6A0-C663-FA3C-23A9-6B418EE1E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1307" y="5470240"/>
                <a:ext cx="29332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>
                    <a:solidFill>
                      <a:srgbClr val="333333"/>
                    </a:solidFill>
                  </a:rPr>
                  <a:t>Percezione del UAV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>
            <a:extLst>
              <a:ext uri="{FF2B5EF4-FFF2-40B4-BE49-F238E27FC236}">
                <a16:creationId xmlns:a16="http://schemas.microsoft.com/office/drawing/2014/main" id="{9243FCD7-AE3E-AC1B-85C1-912797822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Componenti software – Modelli di rumore</a:t>
            </a:r>
          </a:p>
        </p:txBody>
      </p:sp>
      <p:grpSp>
        <p:nvGrpSpPr>
          <p:cNvPr id="20483" name="Gruppo 43">
            <a:extLst>
              <a:ext uri="{FF2B5EF4-FFF2-40B4-BE49-F238E27FC236}">
                <a16:creationId xmlns:a16="http://schemas.microsoft.com/office/drawing/2014/main" id="{F08FDF89-DD3B-3179-4662-2048CC945FEB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955675"/>
            <a:ext cx="8566150" cy="5254625"/>
            <a:chOff x="1812925" y="801687"/>
            <a:chExt cx="8566150" cy="5254625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680AF4E5-37E1-3278-6B70-32B6EA6665E6}"/>
                </a:ext>
              </a:extLst>
            </p:cNvPr>
            <p:cNvSpPr/>
            <p:nvPr/>
          </p:nvSpPr>
          <p:spPr bwMode="auto">
            <a:xfrm>
              <a:off x="1812925" y="801687"/>
              <a:ext cx="8566150" cy="5254625"/>
            </a:xfrm>
            <a:prstGeom prst="roundRect">
              <a:avLst/>
            </a:prstGeom>
            <a:solidFill>
              <a:srgbClr val="1560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it-IT" altLang="it-IT" b="1" dirty="0" err="1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FishEyeNoise</a:t>
              </a:r>
              <a:endParaRPr lang="it-IT" alt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it-IT" altLang="it-IT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it-IT" altLang="it-IT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Distorsione della fotocamera con effetto fisheye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dirty="0"/>
            </a:p>
          </p:txBody>
        </p:sp>
        <p:grpSp>
          <p:nvGrpSpPr>
            <p:cNvPr id="20485" name="Gruppo 35">
              <a:extLst>
                <a:ext uri="{FF2B5EF4-FFF2-40B4-BE49-F238E27FC236}">
                  <a16:creationId xmlns:a16="http://schemas.microsoft.com/office/drawing/2014/main" id="{78B85715-FA54-F818-B64F-42DE164F2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313" y="2324364"/>
              <a:ext cx="6565373" cy="2940990"/>
              <a:chOff x="2979993" y="2570344"/>
              <a:chExt cx="6565373" cy="2940990"/>
            </a:xfrm>
          </p:grpSpPr>
          <p:pic>
            <p:nvPicPr>
              <p:cNvPr id="20489" name="Immagine 38" descr="Immagine che contiene arancione, Policromia, giallo, Ambra&#10;&#10;Descrizione generata automaticamente">
                <a:extLst>
                  <a:ext uri="{FF2B5EF4-FFF2-40B4-BE49-F238E27FC236}">
                    <a16:creationId xmlns:a16="http://schemas.microsoft.com/office/drawing/2014/main" id="{FDF108ED-5AA9-C6FB-D0F2-A5DA55B9CD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9993" y="2570344"/>
                <a:ext cx="2940990" cy="2940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0" name="Immagine 39">
                <a:extLst>
                  <a:ext uri="{FF2B5EF4-FFF2-40B4-BE49-F238E27FC236}">
                    <a16:creationId xmlns:a16="http://schemas.microsoft.com/office/drawing/2014/main" id="{4878D2BC-F06F-ABD4-EAC4-54973BC89F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2132" y="2578100"/>
                <a:ext cx="2933234" cy="2933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6" name="Gruppo 42">
              <a:extLst>
                <a:ext uri="{FF2B5EF4-FFF2-40B4-BE49-F238E27FC236}">
                  <a16:creationId xmlns:a16="http://schemas.microsoft.com/office/drawing/2014/main" id="{E75DB84E-9F99-7529-C606-11FBF70D2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068" y="5476167"/>
              <a:ext cx="6557618" cy="369332"/>
              <a:chOff x="2937502" y="5476167"/>
              <a:chExt cx="6557618" cy="369332"/>
            </a:xfrm>
          </p:grpSpPr>
          <p:sp>
            <p:nvSpPr>
              <p:cNvPr id="20487" name="CasellaDiTesto 36">
                <a:extLst>
                  <a:ext uri="{FF2B5EF4-FFF2-40B4-BE49-F238E27FC236}">
                    <a16:creationId xmlns:a16="http://schemas.microsoft.com/office/drawing/2014/main" id="{081DC759-6408-30EA-ACC9-9AF3C392A4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7502" y="5476167"/>
                <a:ext cx="29332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>
                    <a:solidFill>
                      <a:srgbClr val="333333"/>
                    </a:solidFill>
                  </a:rPr>
                  <a:t>Realtà</a:t>
                </a:r>
              </a:p>
            </p:txBody>
          </p:sp>
          <p:sp>
            <p:nvSpPr>
              <p:cNvPr id="20488" name="CasellaDiTesto 37">
                <a:extLst>
                  <a:ext uri="{FF2B5EF4-FFF2-40B4-BE49-F238E27FC236}">
                    <a16:creationId xmlns:a16="http://schemas.microsoft.com/office/drawing/2014/main" id="{0C7D2835-F560-DC23-06B7-0D3A2B6D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1886" y="5476167"/>
                <a:ext cx="29332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ptos" panose="020B00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ptos" panose="020B00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>
                    <a:solidFill>
                      <a:srgbClr val="333333"/>
                    </a:solidFill>
                  </a:rPr>
                  <a:t>Percezione del UAV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>
            <a:extLst>
              <a:ext uri="{FF2B5EF4-FFF2-40B4-BE49-F238E27FC236}">
                <a16:creationId xmlns:a16="http://schemas.microsoft.com/office/drawing/2014/main" id="{AD3F75BB-FF2C-70F3-0C50-938AF73BD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Componenti software – Modelli di rumore</a:t>
            </a:r>
          </a:p>
        </p:txBody>
      </p:sp>
      <p:grpSp>
        <p:nvGrpSpPr>
          <p:cNvPr id="21507" name="Gruppo 17">
            <a:extLst>
              <a:ext uri="{FF2B5EF4-FFF2-40B4-BE49-F238E27FC236}">
                <a16:creationId xmlns:a16="http://schemas.microsoft.com/office/drawing/2014/main" id="{A73FF433-C060-3380-8E5D-9C2E74C46B0C}"/>
              </a:ext>
            </a:extLst>
          </p:cNvPr>
          <p:cNvGrpSpPr>
            <a:grpSpLocks/>
          </p:cNvGrpSpPr>
          <p:nvPr/>
        </p:nvGrpSpPr>
        <p:grpSpPr bwMode="auto">
          <a:xfrm>
            <a:off x="24974550" y="5775325"/>
            <a:ext cx="7351713" cy="369888"/>
            <a:chOff x="2641541" y="5784784"/>
            <a:chExt cx="7351543" cy="369332"/>
          </a:xfrm>
        </p:grpSpPr>
        <p:sp>
          <p:nvSpPr>
            <p:cNvPr id="21515" name="CasellaDiTesto 18">
              <a:extLst>
                <a:ext uri="{FF2B5EF4-FFF2-40B4-BE49-F238E27FC236}">
                  <a16:creationId xmlns:a16="http://schemas.microsoft.com/office/drawing/2014/main" id="{BB7D5E41-0206-F61B-B803-5BC1BC61D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541" y="5784784"/>
              <a:ext cx="3454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800"/>
                <a:t>Prima dell’applicazione del filtro</a:t>
              </a:r>
            </a:p>
          </p:txBody>
        </p:sp>
        <p:sp>
          <p:nvSpPr>
            <p:cNvPr id="21516" name="CasellaDiTesto 19">
              <a:extLst>
                <a:ext uri="{FF2B5EF4-FFF2-40B4-BE49-F238E27FC236}">
                  <a16:creationId xmlns:a16="http://schemas.microsoft.com/office/drawing/2014/main" id="{5B6CBF8A-9E01-C089-0D7A-0432D29A0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041" y="5784784"/>
              <a:ext cx="3686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800"/>
                <a:t>Dopo applicazione del filtro</a:t>
              </a:r>
            </a:p>
          </p:txBody>
        </p:sp>
      </p:grpSp>
      <p:grpSp>
        <p:nvGrpSpPr>
          <p:cNvPr id="21508" name="Gruppo 40">
            <a:extLst>
              <a:ext uri="{FF2B5EF4-FFF2-40B4-BE49-F238E27FC236}">
                <a16:creationId xmlns:a16="http://schemas.microsoft.com/office/drawing/2014/main" id="{B7690FCA-E25E-51A1-FA72-C0D34072D3FC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955675"/>
            <a:ext cx="8566150" cy="5254625"/>
            <a:chOff x="1812925" y="8067452"/>
            <a:chExt cx="8566150" cy="5254625"/>
          </a:xfrm>
        </p:grpSpPr>
        <p:grpSp>
          <p:nvGrpSpPr>
            <p:cNvPr id="21509" name="Gruppo 35">
              <a:extLst>
                <a:ext uri="{FF2B5EF4-FFF2-40B4-BE49-F238E27FC236}">
                  <a16:creationId xmlns:a16="http://schemas.microsoft.com/office/drawing/2014/main" id="{2276CA3F-5E4F-CD99-B169-41669F42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925" y="8067452"/>
              <a:ext cx="8566150" cy="5254625"/>
              <a:chOff x="1812925" y="7561916"/>
              <a:chExt cx="8566150" cy="5254625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805B5770-9B37-BD81-0C11-FE8E5DBD8CE8}"/>
                  </a:ext>
                </a:extLst>
              </p:cNvPr>
              <p:cNvSpPr/>
              <p:nvPr/>
            </p:nvSpPr>
            <p:spPr bwMode="auto">
              <a:xfrm>
                <a:off x="1812925" y="7561916"/>
                <a:ext cx="8566150" cy="5254625"/>
              </a:xfrm>
              <a:prstGeom prst="roundRect">
                <a:avLst/>
              </a:prstGeom>
              <a:solidFill>
                <a:srgbClr val="15608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it-IT" altLang="it-IT" b="1" dirty="0" err="1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MeanNoise</a:t>
                </a:r>
                <a:endParaRPr lang="it-IT" altLang="it-IT" b="1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hangingPunct="1">
                  <a:defRPr/>
                </a:pPr>
                <a:endParaRPr lang="it-IT" altLang="it-IT" b="1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hangingPunct="1">
                  <a:defRPr/>
                </a:pPr>
                <a:r>
                  <a:rPr lang="it-IT" altLang="it-IT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Condizioni meteorologiche avverse (caso peggiore teorico)</a:t>
                </a:r>
              </a:p>
            </p:txBody>
          </p:sp>
          <p:pic>
            <p:nvPicPr>
              <p:cNvPr id="21513" name="Immagine 10" descr="Immagine che contiene arancione, Policromia, giallo, Ambra&#10;&#10;Descrizione generata automaticamente">
                <a:extLst>
                  <a:ext uri="{FF2B5EF4-FFF2-40B4-BE49-F238E27FC236}">
                    <a16:creationId xmlns:a16="http://schemas.microsoft.com/office/drawing/2014/main" id="{36764857-9B23-43BA-6E5A-0D007E38B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6923" y="9084593"/>
                <a:ext cx="2933234" cy="2933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14" name="Immagine 32" descr="Immagine che contiene Rettangolo, arancione, schermata, design&#10;&#10;Descrizione generata automaticamente">
                <a:extLst>
                  <a:ext uri="{FF2B5EF4-FFF2-40B4-BE49-F238E27FC236}">
                    <a16:creationId xmlns:a16="http://schemas.microsoft.com/office/drawing/2014/main" id="{C5171246-6752-095C-B90E-3C1967A33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1307" y="9084593"/>
                <a:ext cx="2933234" cy="2933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510" name="CasellaDiTesto 38">
              <a:extLst>
                <a:ext uri="{FF2B5EF4-FFF2-40B4-BE49-F238E27FC236}">
                  <a16:creationId xmlns:a16="http://schemas.microsoft.com/office/drawing/2014/main" id="{B992ECE3-C302-BE5A-7365-AE189894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923" y="12738054"/>
              <a:ext cx="29332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800">
                  <a:solidFill>
                    <a:srgbClr val="333333"/>
                  </a:solidFill>
                </a:rPr>
                <a:t>Realtà</a:t>
              </a:r>
            </a:p>
          </p:txBody>
        </p:sp>
        <p:sp>
          <p:nvSpPr>
            <p:cNvPr id="21511" name="CasellaDiTesto 39">
              <a:extLst>
                <a:ext uri="{FF2B5EF4-FFF2-40B4-BE49-F238E27FC236}">
                  <a16:creationId xmlns:a16="http://schemas.microsoft.com/office/drawing/2014/main" id="{973FDD72-96A1-F432-6E41-DC45DFD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307" y="12738054"/>
              <a:ext cx="29332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800">
                  <a:solidFill>
                    <a:srgbClr val="333333"/>
                  </a:solidFill>
                </a:rPr>
                <a:t>Percezione del UAV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magine 5" descr="Immagine che contiene testo, schermata, grafica, diagramma&#10;&#10;Descrizione generata automaticamente">
            <a:extLst>
              <a:ext uri="{FF2B5EF4-FFF2-40B4-BE49-F238E27FC236}">
                <a16:creationId xmlns:a16="http://schemas.microsoft.com/office/drawing/2014/main" id="{D2A33703-B1AF-EE00-C6C8-BA78141B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0228" r="12114" b="9953"/>
          <a:stretch>
            <a:fillRect/>
          </a:stretch>
        </p:blipFill>
        <p:spPr bwMode="auto">
          <a:xfrm>
            <a:off x="152400" y="908050"/>
            <a:ext cx="7686675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olo 1">
            <a:extLst>
              <a:ext uri="{FF2B5EF4-FFF2-40B4-BE49-F238E27FC236}">
                <a16:creationId xmlns:a16="http://schemas.microsoft.com/office/drawing/2014/main" id="{0FE1C089-0930-BDF3-D3E7-56FE551D5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Training della VAE-UNet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3DB7FE-00B9-0772-0E24-13353A30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862013"/>
            <a:ext cx="4117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it-IT" altLang="it-IT"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estratto da simulatore con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it-IT" altLang="it-IT"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altLang="it-IT" sz="1800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UAV</a:t>
            </a:r>
            <a:endParaRPr lang="it-IT" altLang="it-IT" sz="18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it-IT" altLang="it-IT"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altLang="it-IT" sz="1800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ASV	</a:t>
            </a:r>
            <a:endParaRPr lang="it-IT" altLang="it-IT" sz="18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it-IT" altLang="it-IT" sz="1800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it-IT" altLang="it-IT"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casuali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it-IT" altLang="it-IT" sz="1800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Distribuzione alghe </a:t>
            </a:r>
            <a:r>
              <a:rPr lang="it-IT" altLang="it-IT"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generata con Shekel Function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880C599-E426-E3D3-7879-A3507C3C2043}"/>
              </a:ext>
            </a:extLst>
          </p:cNvPr>
          <p:cNvGrpSpPr>
            <a:grpSpLocks/>
          </p:cNvGrpSpPr>
          <p:nvPr/>
        </p:nvGrpSpPr>
        <p:grpSpPr bwMode="auto">
          <a:xfrm>
            <a:off x="8408988" y="2838450"/>
            <a:ext cx="3168650" cy="3906838"/>
            <a:chOff x="8408349" y="2838994"/>
            <a:chExt cx="3169920" cy="390680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9E915AB0-BEEC-0C77-CD49-357AED77436D}"/>
                </a:ext>
              </a:extLst>
            </p:cNvPr>
            <p:cNvSpPr/>
            <p:nvPr/>
          </p:nvSpPr>
          <p:spPr>
            <a:xfrm>
              <a:off x="8408349" y="2838994"/>
              <a:ext cx="3169920" cy="3906808"/>
            </a:xfrm>
            <a:prstGeom prst="rect">
              <a:avLst/>
            </a:prstGeom>
            <a:solidFill>
              <a:srgbClr val="B9D5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pic>
          <p:nvPicPr>
            <p:cNvPr id="22535" name="Immagine 2" descr="Immagine che contiene diagramma, schermata, design, cubo&#10;&#10;Descrizione generata automaticamente">
              <a:extLst>
                <a:ext uri="{FF2B5EF4-FFF2-40B4-BE49-F238E27FC236}">
                  <a16:creationId xmlns:a16="http://schemas.microsoft.com/office/drawing/2014/main" id="{7DF8C7B4-53FE-661D-1FC0-D501ECDAD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8" t="4150" r="5527"/>
            <a:stretch>
              <a:fillRect/>
            </a:stretch>
          </p:blipFill>
          <p:spPr bwMode="auto">
            <a:xfrm>
              <a:off x="8522421" y="2946079"/>
              <a:ext cx="2941779" cy="255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Immagine 5">
              <a:extLst>
                <a:ext uri="{FF2B5EF4-FFF2-40B4-BE49-F238E27FC236}">
                  <a16:creationId xmlns:a16="http://schemas.microsoft.com/office/drawing/2014/main" id="{43BBD9BB-127C-9204-DFCE-EE4C7C64D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422" y="5615810"/>
              <a:ext cx="2941779" cy="545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CasellaDiTesto 6">
              <a:extLst>
                <a:ext uri="{FF2B5EF4-FFF2-40B4-BE49-F238E27FC236}">
                  <a16:creationId xmlns:a16="http://schemas.microsoft.com/office/drawing/2014/main" id="{04201463-E33D-7212-173E-C41CD33A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2420" y="6161027"/>
              <a:ext cx="294177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>
                  <a:solidFill>
                    <a:srgbClr val="333333"/>
                  </a:solidFill>
                </a:rPr>
                <a:t>Grafico di esempio e Formula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>
                  <a:solidFill>
                    <a:srgbClr val="333333"/>
                  </a:solidFill>
                </a:rPr>
                <a:t>di Shekel Function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>
            <a:extLst>
              <a:ext uri="{FF2B5EF4-FFF2-40B4-BE49-F238E27FC236}">
                <a16:creationId xmlns:a16="http://schemas.microsoft.com/office/drawing/2014/main" id="{1E79D59E-3E95-00A9-F471-151FAB49C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Dopo training – Validazione e Test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0F105AA-7019-75F8-01FF-6444F10BC830}"/>
              </a:ext>
            </a:extLst>
          </p:cNvPr>
          <p:cNvGraphicFramePr>
            <a:graphicFrameLocks noGrp="1"/>
          </p:cNvGraphicFramePr>
          <p:nvPr/>
        </p:nvGraphicFramePr>
        <p:xfrm>
          <a:off x="1635125" y="2378075"/>
          <a:ext cx="8921750" cy="210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Modello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Rumore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Drone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Miglioramento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NoDrone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NoNoise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NoNoise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FishEyeNoise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FishEyeNoise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MeanNoise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MeanNoise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it-IT" sz="18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-180%</a:t>
                      </a: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>
            <a:extLst>
              <a:ext uri="{FF2B5EF4-FFF2-40B4-BE49-F238E27FC236}">
                <a16:creationId xmlns:a16="http://schemas.microsoft.com/office/drawing/2014/main" id="{6B6AC142-2E94-0A27-C722-0EA3626A2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Test dei modelli – Test statico</a:t>
            </a:r>
          </a:p>
        </p:txBody>
      </p:sp>
      <p:pic>
        <p:nvPicPr>
          <p:cNvPr id="24579" name="Immagine 5">
            <a:extLst>
              <a:ext uri="{FF2B5EF4-FFF2-40B4-BE49-F238E27FC236}">
                <a16:creationId xmlns:a16="http://schemas.microsoft.com/office/drawing/2014/main" id="{D8BB313F-51C6-422C-D08D-BA757BA2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5763" r="5463" b="2057"/>
          <a:stretch>
            <a:fillRect/>
          </a:stretch>
        </p:blipFill>
        <p:spPr bwMode="auto">
          <a:xfrm>
            <a:off x="2822575" y="784225"/>
            <a:ext cx="654685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>
            <a:extLst>
              <a:ext uri="{FF2B5EF4-FFF2-40B4-BE49-F238E27FC236}">
                <a16:creationId xmlns:a16="http://schemas.microsoft.com/office/drawing/2014/main" id="{FE2E7187-8432-F981-BEC4-37A92331C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Test dei modelli – Test dinamico</a:t>
            </a:r>
          </a:p>
        </p:txBody>
      </p:sp>
      <p:pic>
        <p:nvPicPr>
          <p:cNvPr id="25603" name="Immagine 2">
            <a:extLst>
              <a:ext uri="{FF2B5EF4-FFF2-40B4-BE49-F238E27FC236}">
                <a16:creationId xmlns:a16="http://schemas.microsoft.com/office/drawing/2014/main" id="{16EBA1D8-B137-74EC-EF53-31F7F258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8762" r="2013" b="1727"/>
          <a:stretch>
            <a:fillRect/>
          </a:stretch>
        </p:blipFill>
        <p:spPr bwMode="auto">
          <a:xfrm>
            <a:off x="609600" y="877888"/>
            <a:ext cx="10972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C7C89-9FB4-B167-16AD-1AC95E5A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Test dei modelli – Test dinamico con variazione picchi</a:t>
            </a:r>
          </a:p>
        </p:txBody>
      </p:sp>
      <p:pic>
        <p:nvPicPr>
          <p:cNvPr id="26627" name="Immagine 3">
            <a:extLst>
              <a:ext uri="{FF2B5EF4-FFF2-40B4-BE49-F238E27FC236}">
                <a16:creationId xmlns:a16="http://schemas.microsoft.com/office/drawing/2014/main" id="{754B8D70-E769-9A63-4E8A-F1A01173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6197" r="571" b="739"/>
          <a:stretch>
            <a:fillRect/>
          </a:stretch>
        </p:blipFill>
        <p:spPr bwMode="auto">
          <a:xfrm>
            <a:off x="490538" y="1101725"/>
            <a:ext cx="112109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0113A231-901E-0873-618D-A93A32165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Il contesto</a:t>
            </a:r>
          </a:p>
        </p:txBody>
      </p:sp>
      <p:pic>
        <p:nvPicPr>
          <p:cNvPr id="8195" name="Immagine 7" descr="Immagine che contiene aria aperta, pianta, erba, Risorse idriche&#10;&#10;Descrizione generata automaticamente">
            <a:extLst>
              <a:ext uri="{FF2B5EF4-FFF2-40B4-BE49-F238E27FC236}">
                <a16:creationId xmlns:a16="http://schemas.microsoft.com/office/drawing/2014/main" id="{8B9E3BAE-574E-06B6-B041-957BF271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85988"/>
            <a:ext cx="56118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asellaDiTesto 8">
            <a:extLst>
              <a:ext uri="{FF2B5EF4-FFF2-40B4-BE49-F238E27FC236}">
                <a16:creationId xmlns:a16="http://schemas.microsoft.com/office/drawing/2014/main" id="{A5BF4C5F-ABFE-E6B8-00EB-A6268B8D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459413"/>
            <a:ext cx="561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Pericolose proliferazioni algali</a:t>
            </a: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1D7AA707-0F0E-4CC7-83D5-5E4CE725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185988"/>
            <a:ext cx="5024438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it-IT" alt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it-IT" alt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Deflusso di fertilizzanti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it-IT" alt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Inquinamento da nutrienti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Scarichi industriali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it-IT" alt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Problemi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it-IT" alt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Impoverimento dei livelli di ossigeno nell’acqua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it-IT" alt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Rilascio di tossine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 di animali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Taglio dell’acqua ai residenti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947943-90CA-8009-EB3E-F334FC9829D3}"/>
              </a:ext>
            </a:extLst>
          </p:cNvPr>
          <p:cNvSpPr txBox="1"/>
          <p:nvPr/>
        </p:nvSpPr>
        <p:spPr>
          <a:xfrm>
            <a:off x="3441700" y="746125"/>
            <a:ext cx="5308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Corpi idrici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Risorse essenziali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Supportano biodiversità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Ruolo cruciale nell’equilibrio ambientale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olo 1">
            <a:extLst>
              <a:ext uri="{FF2B5EF4-FFF2-40B4-BE49-F238E27FC236}">
                <a16:creationId xmlns:a16="http://schemas.microsoft.com/office/drawing/2014/main" id="{B8334677-1F82-490A-9608-587DA3462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Conclusioni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1F5B91-ADCC-5463-DD98-DF3A00D3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350963"/>
            <a:ext cx="9242425" cy="4156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dei Droni nel simulatore</a:t>
            </a:r>
          </a:p>
          <a:p>
            <a:pPr marL="0" indent="0" eaLnBrk="1" hangingPunct="1">
              <a:defRPr/>
            </a:pPr>
            <a:endParaRPr lang="it-IT" altLang="it-IT" sz="2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Risoluzione dei problemi legati alla loro introduzione</a:t>
            </a:r>
          </a:p>
          <a:p>
            <a:pPr marL="0" indent="0" eaLnBrk="1" hangingPunct="1">
              <a:defRPr/>
            </a:pPr>
            <a:endParaRPr lang="it-IT" altLang="it-IT" sz="2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Miglioramenti scoperti </a:t>
            </a:r>
            <a:r>
              <a:rPr lang="it-IT" alt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nella stima della distribuzione in scenari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statici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dinamici</a:t>
            </a:r>
          </a:p>
          <a:p>
            <a:pPr marL="0" indent="0" eaLnBrk="1" hangingPunct="1">
              <a:defRPr/>
            </a:pPr>
            <a:endParaRPr lang="it-IT" alt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Prossimi sviluppi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VAE-</a:t>
            </a:r>
            <a:r>
              <a:rPr lang="it-IT" altLang="it-IT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it-IT" alt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numero di input aumentati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Modello DRL per scelta delle azioni dei droni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>
            <a:extLst>
              <a:ext uri="{FF2B5EF4-FFF2-40B4-BE49-F238E27FC236}">
                <a16:creationId xmlns:a16="http://schemas.microsoft.com/office/drawing/2014/main" id="{50132046-01CA-5419-1358-31ED7998D95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7363" y="3076575"/>
            <a:ext cx="11217275" cy="1628775"/>
          </a:xfrm>
        </p:spPr>
        <p:txBody>
          <a:bodyPr/>
          <a:lstStyle/>
          <a:p>
            <a:pPr algn="ctr" eaLnBrk="1" hangingPunct="1"/>
            <a:r>
              <a:rPr lang="it-IT" altLang="it-IT" sz="4000" b="1">
                <a:solidFill>
                  <a:srgbClr val="33333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GRAZIE PER L’ATTENZIONE</a:t>
            </a:r>
          </a:p>
        </p:txBody>
      </p:sp>
      <p:pic>
        <p:nvPicPr>
          <p:cNvPr id="28675" name="Immagine 8" descr="Immagine che contiene testo, Carattere, cerchio, moneta&#10;&#10;Descrizione generata automaticamente">
            <a:extLst>
              <a:ext uri="{FF2B5EF4-FFF2-40B4-BE49-F238E27FC236}">
                <a16:creationId xmlns:a16="http://schemas.microsoft.com/office/drawing/2014/main" id="{AB1DE003-CB6A-2768-CFE0-587B5E94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39713"/>
            <a:ext cx="48704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69D9322A-1A0A-E632-CE7E-B8DB00A20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ASV e UAV per il monitoraggio</a:t>
            </a:r>
          </a:p>
        </p:txBody>
      </p:sp>
      <p:pic>
        <p:nvPicPr>
          <p:cNvPr id="9219" name="Immagine 3" descr="Immagine che contiene aria aperta, acqua, trasporto, cielo&#10;&#10;Descrizione generata automaticamente">
            <a:extLst>
              <a:ext uri="{FF2B5EF4-FFF2-40B4-BE49-F238E27FC236}">
                <a16:creationId xmlns:a16="http://schemas.microsoft.com/office/drawing/2014/main" id="{23053D12-1049-C25E-00B8-49BC1F2C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t="8664" r="26044" b="15237"/>
          <a:stretch>
            <a:fillRect/>
          </a:stretch>
        </p:blipFill>
        <p:spPr bwMode="auto">
          <a:xfrm>
            <a:off x="6350000" y="784225"/>
            <a:ext cx="332898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Immagine 5" descr="Immagine che contiene cielo, acqua, aria aperta, nuvola&#10;&#10;Descrizione generata automaticamente">
            <a:extLst>
              <a:ext uri="{FF2B5EF4-FFF2-40B4-BE49-F238E27FC236}">
                <a16:creationId xmlns:a16="http://schemas.microsoft.com/office/drawing/2014/main" id="{73B20DBD-78DB-E0F8-11AF-C97D37F0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4" r="41171" b="9920"/>
          <a:stretch>
            <a:fillRect/>
          </a:stretch>
        </p:blipFill>
        <p:spPr bwMode="auto">
          <a:xfrm>
            <a:off x="6350000" y="3790950"/>
            <a:ext cx="332898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CasellaDiTesto 10">
            <a:extLst>
              <a:ext uri="{FF2B5EF4-FFF2-40B4-BE49-F238E27FC236}">
                <a16:creationId xmlns:a16="http://schemas.microsoft.com/office/drawing/2014/main" id="{F119348B-EE83-A5D0-8012-90A8D55D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1963738"/>
            <a:ext cx="2419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it-IT" altLang="it-IT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Surface </a:t>
            </a:r>
            <a:r>
              <a:rPr lang="it-IT" altLang="it-IT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(ASV)</a:t>
            </a:r>
          </a:p>
        </p:txBody>
      </p:sp>
      <p:sp>
        <p:nvSpPr>
          <p:cNvPr id="9222" name="CasellaDiTesto 11">
            <a:extLst>
              <a:ext uri="{FF2B5EF4-FFF2-40B4-BE49-F238E27FC236}">
                <a16:creationId xmlns:a16="http://schemas.microsoft.com/office/drawing/2014/main" id="{3898D96E-5C61-069C-12FA-84CE2981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988" y="5014913"/>
            <a:ext cx="24177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Unmanned</a:t>
            </a:r>
            <a:r>
              <a:rPr lang="it-IT" altLang="it-IT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  <a:r>
              <a:rPr lang="it-IT" altLang="it-IT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1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it-IT" altLang="it-IT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(UAV, Droni)</a:t>
            </a:r>
          </a:p>
        </p:txBody>
      </p:sp>
      <p:pic>
        <p:nvPicPr>
          <p:cNvPr id="9223" name="Immagine 7" descr="Immagine che contiene aria aperta, pianta, erba, Risorse idriche&#10;&#10;Descrizione generata automaticamente">
            <a:extLst>
              <a:ext uri="{FF2B5EF4-FFF2-40B4-BE49-F238E27FC236}">
                <a16:creationId xmlns:a16="http://schemas.microsoft.com/office/drawing/2014/main" id="{65282F0B-0ABC-9D0E-C4A0-4C9D32A5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85988"/>
            <a:ext cx="56118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asellaDiTesto 8">
            <a:extLst>
              <a:ext uri="{FF2B5EF4-FFF2-40B4-BE49-F238E27FC236}">
                <a16:creationId xmlns:a16="http://schemas.microsoft.com/office/drawing/2014/main" id="{AE9C372A-2B9B-E85E-87C4-F49B20E98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459413"/>
            <a:ext cx="561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Pericolose proliferazioni algali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2">
            <a:extLst>
              <a:ext uri="{FF2B5EF4-FFF2-40B4-BE49-F238E27FC236}">
                <a16:creationId xmlns:a16="http://schemas.microsoft.com/office/drawing/2014/main" id="{44E4DCFF-DF96-A71D-0B19-CD9623156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 sz="3100"/>
              <a:t>Progetto precedente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A5797B-4379-1703-5C03-8CD00F76A444}"/>
              </a:ext>
            </a:extLst>
          </p:cNvPr>
          <p:cNvSpPr txBox="1"/>
          <p:nvPr/>
        </p:nvSpPr>
        <p:spPr>
          <a:xfrm>
            <a:off x="406400" y="2274888"/>
            <a:ext cx="11379200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Flotta di </a:t>
            </a:r>
            <a:r>
              <a:rPr lang="it-IT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ASVs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omogenea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Componenti: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 Deep </a:t>
            </a:r>
            <a:r>
              <a:rPr lang="it-IT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(</a:t>
            </a: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per la </a:t>
            </a:r>
            <a:r>
              <a:rPr lang="it-IT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scelta delle azioni 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ogni ASV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Auto-Encoder </a:t>
            </a:r>
            <a:r>
              <a:rPr lang="it-IT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VAE-</a:t>
            </a:r>
            <a:r>
              <a:rPr lang="it-IT" sz="24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per </a:t>
            </a:r>
            <a:r>
              <a:rPr lang="it-IT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stimare la distribuzione totale 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delle alghe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2">
            <a:extLst>
              <a:ext uri="{FF2B5EF4-FFF2-40B4-BE49-F238E27FC236}">
                <a16:creationId xmlns:a16="http://schemas.microsoft.com/office/drawing/2014/main" id="{96A9F8A7-CE50-7EBE-1265-71E1B25A2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 sz="3100"/>
              <a:t>Schema Architettura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D40F2B5-04BD-B9A5-F8D7-5F9E3241F6C5}"/>
              </a:ext>
            </a:extLst>
          </p:cNvPr>
          <p:cNvSpPr/>
          <p:nvPr/>
        </p:nvSpPr>
        <p:spPr>
          <a:xfrm>
            <a:off x="6278563" y="2432050"/>
            <a:ext cx="1917700" cy="139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 flotta di ASV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9499CBF-B205-58EC-E912-4B1C4C79F841}"/>
              </a:ext>
            </a:extLst>
          </p:cNvPr>
          <p:cNvSpPr/>
          <p:nvPr/>
        </p:nvSpPr>
        <p:spPr>
          <a:xfrm>
            <a:off x="3154363" y="4689475"/>
            <a:ext cx="1917700" cy="139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VAE-</a:t>
            </a:r>
            <a:r>
              <a:rPr lang="it-IT" sz="20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endParaRPr lang="it-IT" sz="20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4B811713-21E9-96ED-6277-9C8EE99967E8}"/>
              </a:ext>
            </a:extLst>
          </p:cNvPr>
          <p:cNvSpPr/>
          <p:nvPr/>
        </p:nvSpPr>
        <p:spPr>
          <a:xfrm>
            <a:off x="5908675" y="4857750"/>
            <a:ext cx="2657475" cy="1060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 distribuzione delle alghe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2F53B1BD-59C8-6538-9DA9-22968C5DF8C2}"/>
              </a:ext>
            </a:extLst>
          </p:cNvPr>
          <p:cNvSpPr/>
          <p:nvPr/>
        </p:nvSpPr>
        <p:spPr>
          <a:xfrm>
            <a:off x="9267825" y="2598738"/>
            <a:ext cx="1917700" cy="1063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Azioni ASV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620CC06-676D-6DA0-F21C-537314D211DA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>
            <a:off x="2105025" y="4151313"/>
            <a:ext cx="1049338" cy="12366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D9307FA-68BC-0050-2B2E-9C2DFE448D4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2063" y="5387975"/>
            <a:ext cx="8366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D086E3B-1773-7759-EDA1-DABF93A1D6C9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V="1">
            <a:off x="7237413" y="3829050"/>
            <a:ext cx="0" cy="10287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BB14BBB-C9F6-1149-F966-AFB7B1A1A35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8196263" y="3130550"/>
            <a:ext cx="107156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B4C7A31-F193-E1EE-806C-3CA571FE611C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3262313" y="3130550"/>
            <a:ext cx="301625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FFDBEF31-973D-CEE2-8B7F-DF2756A089A0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1185525" y="3130550"/>
            <a:ext cx="71913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87E6D286-2445-83B7-B863-B04FF2B429D8}"/>
              </a:ext>
            </a:extLst>
          </p:cNvPr>
          <p:cNvCxnSpPr>
            <a:cxnSpLocks/>
          </p:cNvCxnSpPr>
          <p:nvPr/>
        </p:nvCxnSpPr>
        <p:spPr>
          <a:xfrm>
            <a:off x="11904663" y="1489075"/>
            <a:ext cx="0" cy="16414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1862BFE0-1CFA-C0E2-24C6-109828D243C5}"/>
              </a:ext>
            </a:extLst>
          </p:cNvPr>
          <p:cNvCxnSpPr>
            <a:cxnSpLocks/>
          </p:cNvCxnSpPr>
          <p:nvPr/>
        </p:nvCxnSpPr>
        <p:spPr>
          <a:xfrm>
            <a:off x="292100" y="1489075"/>
            <a:ext cx="116125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CFBCDC3-AB17-44BF-E6DC-05DF5AD7457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38" y="3130550"/>
            <a:ext cx="65881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8BEA5BFC-4485-711D-672D-863F4FFB33D9}"/>
              </a:ext>
            </a:extLst>
          </p:cNvPr>
          <p:cNvCxnSpPr>
            <a:cxnSpLocks/>
          </p:cNvCxnSpPr>
          <p:nvPr/>
        </p:nvCxnSpPr>
        <p:spPr>
          <a:xfrm>
            <a:off x="287338" y="1489075"/>
            <a:ext cx="0" cy="16414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Immagine che contiene aria aperta, acqua, trasporto, cielo&#10;&#10;Descrizione generata automaticamente">
            <a:extLst>
              <a:ext uri="{FF2B5EF4-FFF2-40B4-BE49-F238E27FC236}">
                <a16:creationId xmlns:a16="http://schemas.microsoft.com/office/drawing/2014/main" id="{ECFC62BE-5D34-22BA-6A4C-A2424E92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02" t="8664" r="26044" b="15237"/>
          <a:stretch/>
        </p:blipFill>
        <p:spPr>
          <a:xfrm>
            <a:off x="946150" y="2109788"/>
            <a:ext cx="2316163" cy="2041525"/>
          </a:xfrm>
          <a:prstGeom prst="rect">
            <a:avLst/>
          </a:prstGeom>
          <a:ln w="508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522F57D0-F210-D25D-AA56-E71762109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La flotta omogenea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268754-F580-D340-EC75-4DDE843A6340}"/>
              </a:ext>
            </a:extLst>
          </p:cNvPr>
          <p:cNvSpPr txBox="1"/>
          <p:nvPr/>
        </p:nvSpPr>
        <p:spPr>
          <a:xfrm>
            <a:off x="152400" y="1905000"/>
            <a:ext cx="5943600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ASV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Priorità a zone con:</a:t>
            </a:r>
          </a:p>
          <a:p>
            <a:pPr marL="1257300" lvl="2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presenza di alghe</a:t>
            </a:r>
          </a:p>
          <a:p>
            <a:pPr marL="1257300" lvl="2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tempo trascorso da ultima lettura</a:t>
            </a:r>
          </a:p>
          <a:p>
            <a:pPr marL="1257300" lvl="2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Bassa ridondanza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Immagine 7" descr="Immagine che contiene schermata, Policromia, Elementi grafici, cartone animato&#10;&#10;Descrizione generata automaticamente">
            <a:extLst>
              <a:ext uri="{FF2B5EF4-FFF2-40B4-BE49-F238E27FC236}">
                <a16:creationId xmlns:a16="http://schemas.microsoft.com/office/drawing/2014/main" id="{CD89D3E3-DA24-A255-8E26-DF39DD9F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3380"/>
          <a:stretch>
            <a:fillRect/>
          </a:stretch>
        </p:blipFill>
        <p:spPr bwMode="auto">
          <a:xfrm>
            <a:off x="6096000" y="1601788"/>
            <a:ext cx="594360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D3251F80-2064-5E2E-5492-D232521E4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 dirty="0"/>
              <a:t>Il problema della flotta omogenea di ASV</a:t>
            </a:r>
          </a:p>
        </p:txBody>
      </p:sp>
      <p:sp>
        <p:nvSpPr>
          <p:cNvPr id="13316" name="CasellaDiTesto 4">
            <a:extLst>
              <a:ext uri="{FF2B5EF4-FFF2-40B4-BE49-F238E27FC236}">
                <a16:creationId xmlns:a16="http://schemas.microsoft.com/office/drawing/2014/main" id="{BA5F6F84-0082-A748-6B22-1AA0A80A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475" y="1790700"/>
            <a:ext cx="25034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 misurazioni effettuate dagli ASV</a:t>
            </a:r>
          </a:p>
        </p:txBody>
      </p:sp>
      <p:sp>
        <p:nvSpPr>
          <p:cNvPr id="13317" name="CasellaDiTesto 5">
            <a:extLst>
              <a:ext uri="{FF2B5EF4-FFF2-40B4-BE49-F238E27FC236}">
                <a16:creationId xmlns:a16="http://schemas.microsoft.com/office/drawing/2014/main" id="{0197FDB4-5851-6BB6-0C0A-FC6787E2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790700"/>
            <a:ext cx="2401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Distribuzione effettiva delle alghe nel lago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BE64C4-BB1B-6C3E-A2E0-8C962AC28E19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865188"/>
            <a:ext cx="6750050" cy="3228975"/>
            <a:chOff x="2670130" y="865108"/>
            <a:chExt cx="6748464" cy="3230102"/>
          </a:xfrm>
        </p:grpSpPr>
        <p:pic>
          <p:nvPicPr>
            <p:cNvPr id="14342" name="Immagine 3">
              <a:extLst>
                <a:ext uri="{FF2B5EF4-FFF2-40B4-BE49-F238E27FC236}">
                  <a16:creationId xmlns:a16="http://schemas.microsoft.com/office/drawing/2014/main" id="{5860220D-9145-738F-50C2-6E33C17E3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58"/>
            <a:stretch>
              <a:fillRect/>
            </a:stretch>
          </p:blipFill>
          <p:spPr bwMode="auto">
            <a:xfrm>
              <a:off x="2670130" y="865108"/>
              <a:ext cx="3374232" cy="3230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Immagine 3">
              <a:extLst>
                <a:ext uri="{FF2B5EF4-FFF2-40B4-BE49-F238E27FC236}">
                  <a16:creationId xmlns:a16="http://schemas.microsoft.com/office/drawing/2014/main" id="{B875891F-4085-BCBC-962D-15C8B6F29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58"/>
            <a:stretch>
              <a:fillRect/>
            </a:stretch>
          </p:blipFill>
          <p:spPr bwMode="auto">
            <a:xfrm>
              <a:off x="6044362" y="865108"/>
              <a:ext cx="3374232" cy="3230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583A8586-5466-1F13-3AE9-30E2FC07F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Il problema della flotta omogenea di ASV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17E0838-20DC-5ED5-E1A1-6AAD8E28B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302102"/>
              </p:ext>
            </p:extLst>
          </p:nvPr>
        </p:nvGraphicFramePr>
        <p:xfrm>
          <a:off x="1763713" y="4502150"/>
          <a:ext cx="8921750" cy="162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002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Agente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Precisione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Velocità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Esplorazione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836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ASV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magine 3" descr="Immagine che contiene aria aperta, acqua, trasporto, cielo&#10;&#10;Descrizione generata automaticamente">
            <a:extLst>
              <a:ext uri="{FF2B5EF4-FFF2-40B4-BE49-F238E27FC236}">
                <a16:creationId xmlns:a16="http://schemas.microsoft.com/office/drawing/2014/main" id="{ED002497-8BD1-AFC9-8ED4-FE805D2F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t="8664" r="26044" b="15237"/>
          <a:stretch>
            <a:fillRect/>
          </a:stretch>
        </p:blipFill>
        <p:spPr bwMode="auto">
          <a:xfrm>
            <a:off x="1951038" y="4976813"/>
            <a:ext cx="120491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1" name="CasellaDiTesto 4">
            <a:extLst>
              <a:ext uri="{FF2B5EF4-FFF2-40B4-BE49-F238E27FC236}">
                <a16:creationId xmlns:a16="http://schemas.microsoft.com/office/drawing/2014/main" id="{88E01BCF-9C05-3456-316A-11E0FB345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475" y="1790700"/>
            <a:ext cx="25034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 misurazioni effettuate dagli ASV</a:t>
            </a:r>
          </a:p>
        </p:txBody>
      </p:sp>
      <p:sp>
        <p:nvSpPr>
          <p:cNvPr id="15382" name="CasellaDiTesto 5">
            <a:extLst>
              <a:ext uri="{FF2B5EF4-FFF2-40B4-BE49-F238E27FC236}">
                <a16:creationId xmlns:a16="http://schemas.microsoft.com/office/drawing/2014/main" id="{9F6D64C2-2242-7804-3D5C-37793872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790700"/>
            <a:ext cx="2401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Distribuzione effettiva delle alghe nel lago</a:t>
            </a:r>
          </a:p>
        </p:txBody>
      </p:sp>
      <p:grpSp>
        <p:nvGrpSpPr>
          <p:cNvPr id="15383" name="Gruppo 16">
            <a:extLst>
              <a:ext uri="{FF2B5EF4-FFF2-40B4-BE49-F238E27FC236}">
                <a16:creationId xmlns:a16="http://schemas.microsoft.com/office/drawing/2014/main" id="{C03DD418-746D-DA51-1374-9327744E7868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865188"/>
            <a:ext cx="6750050" cy="3228975"/>
            <a:chOff x="2670130" y="865108"/>
            <a:chExt cx="6748464" cy="3230102"/>
          </a:xfrm>
        </p:grpSpPr>
        <p:pic>
          <p:nvPicPr>
            <p:cNvPr id="15385" name="Immagine 3">
              <a:extLst>
                <a:ext uri="{FF2B5EF4-FFF2-40B4-BE49-F238E27FC236}">
                  <a16:creationId xmlns:a16="http://schemas.microsoft.com/office/drawing/2014/main" id="{7972DD84-1032-79E1-BBBD-F7CEB3D1A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58"/>
            <a:stretch>
              <a:fillRect/>
            </a:stretch>
          </p:blipFill>
          <p:spPr bwMode="auto">
            <a:xfrm>
              <a:off x="2670130" y="865108"/>
              <a:ext cx="3374232" cy="3230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6" name="Immagine 3">
              <a:extLst>
                <a:ext uri="{FF2B5EF4-FFF2-40B4-BE49-F238E27FC236}">
                  <a16:creationId xmlns:a16="http://schemas.microsoft.com/office/drawing/2014/main" id="{663B7EFF-56AF-60C5-C8B5-520780A39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58"/>
            <a:stretch>
              <a:fillRect/>
            </a:stretch>
          </p:blipFill>
          <p:spPr bwMode="auto">
            <a:xfrm>
              <a:off x="6044362" y="865108"/>
              <a:ext cx="3374232" cy="3230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Ovale 1">
            <a:extLst>
              <a:ext uri="{FF2B5EF4-FFF2-40B4-BE49-F238E27FC236}">
                <a16:creationId xmlns:a16="http://schemas.microsoft.com/office/drawing/2014/main" id="{094D6FE1-0CEF-7B31-7D59-A20B2BE8CAB4}"/>
              </a:ext>
            </a:extLst>
          </p:cNvPr>
          <p:cNvSpPr/>
          <p:nvPr/>
        </p:nvSpPr>
        <p:spPr>
          <a:xfrm>
            <a:off x="5373688" y="1062038"/>
            <a:ext cx="358775" cy="3603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5A7FC3C0-EC3B-79EC-E3AA-F86BED7B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7950"/>
            <a:ext cx="9840913" cy="676275"/>
          </a:xfrm>
        </p:spPr>
        <p:txBody>
          <a:bodyPr/>
          <a:lstStyle/>
          <a:p>
            <a:pPr eaLnBrk="1" hangingPunct="1"/>
            <a:r>
              <a:rPr lang="it-IT" altLang="it-IT"/>
              <a:t>Obiettivo dell’elaborato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6E52D6-FE8D-DEB4-4562-FDDD3BC4AB02}"/>
              </a:ext>
            </a:extLst>
          </p:cNvPr>
          <p:cNvSpPr txBox="1"/>
          <p:nvPr/>
        </p:nvSpPr>
        <p:spPr>
          <a:xfrm>
            <a:off x="298450" y="946150"/>
            <a:ext cx="11595100" cy="2524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Flotta eterogenea per pattugliamento con obiettivo comune</a:t>
            </a:r>
            <a:endParaRPr lang="it-IT" sz="2200" i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Flotte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ASVs</a:t>
            </a:r>
            <a:endParaRPr lang="it-IT" sz="2200" i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Misurazioni con priorità a </a:t>
            </a:r>
            <a:r>
              <a:rPr lang="it-IT" sz="2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pericolose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UAVs</a:t>
            </a:r>
            <a:endParaRPr lang="it-IT" sz="2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Esplorare</a:t>
            </a:r>
            <a:r>
              <a:rPr lang="it-IT" sz="2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zone poco coperte </a:t>
            </a:r>
            <a:r>
              <a:rPr lang="it-IT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dagli ASV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8188E33-771C-8968-39BB-FD3D7A071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45238"/>
              </p:ext>
            </p:extLst>
          </p:nvPr>
        </p:nvGraphicFramePr>
        <p:xfrm>
          <a:off x="1635125" y="3632200"/>
          <a:ext cx="8921750" cy="304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76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Agente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Precisione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Velocità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Esplorazione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442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ASV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442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UAV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0" b="0" i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endParaRPr lang="it-IT" sz="60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1429" marR="91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Immagine 3" descr="Immagine che contiene aria aperta, acqua, trasporto, cielo&#10;&#10;Descrizione generata automaticamente">
            <a:extLst>
              <a:ext uri="{FF2B5EF4-FFF2-40B4-BE49-F238E27FC236}">
                <a16:creationId xmlns:a16="http://schemas.microsoft.com/office/drawing/2014/main" id="{D4CAF2F8-B4E6-4A56-2A38-611136F4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t="8664" r="26044" b="15237"/>
          <a:stretch>
            <a:fillRect/>
          </a:stretch>
        </p:blipFill>
        <p:spPr bwMode="auto">
          <a:xfrm>
            <a:off x="1979613" y="4348163"/>
            <a:ext cx="120491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5" descr="Immagine che contiene cielo, acqua, aria aperta, nuvola&#10;&#10;Descrizione generata automaticamente">
            <a:extLst>
              <a:ext uri="{FF2B5EF4-FFF2-40B4-BE49-F238E27FC236}">
                <a16:creationId xmlns:a16="http://schemas.microsoft.com/office/drawing/2014/main" id="{1304CD44-DA07-546C-975F-B2FA9A83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t="27295" r="51547" b="27446"/>
          <a:stretch>
            <a:fillRect/>
          </a:stretch>
        </p:blipFill>
        <p:spPr bwMode="auto">
          <a:xfrm>
            <a:off x="1979613" y="5572125"/>
            <a:ext cx="1204912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492</Words>
  <Application>Microsoft Office PowerPoint</Application>
  <PresentationFormat>Widescreen</PresentationFormat>
  <Paragraphs>160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Arial</vt:lpstr>
      <vt:lpstr>Aptos Display</vt:lpstr>
      <vt:lpstr>Verdana</vt:lpstr>
      <vt:lpstr>Tema di Office</vt:lpstr>
      <vt:lpstr>MULTI-ROBOT PATROLLING WITH HETEROGENEOUS UAV/ASV FLEETS FOR WATER MONITORING GUIDED BY A GENERATIVE VAE-UNET</vt:lpstr>
      <vt:lpstr>Il contesto</vt:lpstr>
      <vt:lpstr>ASV e UAV per il monitoraggio</vt:lpstr>
      <vt:lpstr>Progetto precedente</vt:lpstr>
      <vt:lpstr>Schema Architettura</vt:lpstr>
      <vt:lpstr>La flotta omogenea</vt:lpstr>
      <vt:lpstr>Il problema della flotta omogenea di ASV</vt:lpstr>
      <vt:lpstr>Il problema della flotta omogenea di ASV</vt:lpstr>
      <vt:lpstr>Obiettivo dell’elaborato</vt:lpstr>
      <vt:lpstr>Schema architettura eterogenea</vt:lpstr>
      <vt:lpstr>Modellazione e implementazione componenti software</vt:lpstr>
      <vt:lpstr>Componenti software – Modelli di rumore</vt:lpstr>
      <vt:lpstr>Componenti software – Modelli di rumore</vt:lpstr>
      <vt:lpstr>Componenti software – Modelli di rumore</vt:lpstr>
      <vt:lpstr>Training della VAE-UNet</vt:lpstr>
      <vt:lpstr>Dopo training – Validazione e Test</vt:lpstr>
      <vt:lpstr>Test dei modelli – Test statico</vt:lpstr>
      <vt:lpstr>Test dei modelli – Test dinamico</vt:lpstr>
      <vt:lpstr>Test dei modelli – Test dinamico con variazione picchi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MULTI-ROBOT PATROLLING WITH HETEROGENEOUS UAV/ASV FLEETS FOR WATER MONITORING GUIDED BY A GENERATIVE VAE-UNET</dc:title>
  <dc:creator>Edoardo Rodiani</dc:creator>
  <cp:lastModifiedBy>Edoardo Rodiani</cp:lastModifiedBy>
  <cp:revision>189</cp:revision>
  <dcterms:created xsi:type="dcterms:W3CDTF">2024-09-30T14:55:29Z</dcterms:created>
  <dcterms:modified xsi:type="dcterms:W3CDTF">2024-10-20T14:41:56Z</dcterms:modified>
</cp:coreProperties>
</file>