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1465" r:id="rId3"/>
    <p:sldId id="1464" r:id="rId4"/>
    <p:sldId id="1430" r:id="rId5"/>
    <p:sldId id="1457" r:id="rId6"/>
    <p:sldId id="1439" r:id="rId7"/>
    <p:sldId id="1458" r:id="rId8"/>
    <p:sldId id="1453" r:id="rId9"/>
    <p:sldId id="1471" r:id="rId10"/>
    <p:sldId id="1459" r:id="rId11"/>
    <p:sldId id="271" r:id="rId12"/>
    <p:sldId id="264" r:id="rId13"/>
    <p:sldId id="265" r:id="rId14"/>
    <p:sldId id="266" r:id="rId15"/>
    <p:sldId id="1450" r:id="rId16"/>
    <p:sldId id="267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4"/>
    <a:srgbClr val="CBCBCB"/>
    <a:srgbClr val="ED7D30"/>
    <a:srgbClr val="D62727"/>
    <a:srgbClr val="DB1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88"/>
    <p:restoredTop sz="69718"/>
  </p:normalViewPr>
  <p:slideViewPr>
    <p:cSldViewPr snapToGrid="0" snapToObjects="1">
      <p:cViewPr varScale="1">
        <p:scale>
          <a:sx n="84" d="100"/>
          <a:sy n="84" d="100"/>
        </p:scale>
        <p:origin x="816" y="176"/>
      </p:cViewPr>
      <p:guideLst/>
    </p:cSldViewPr>
  </p:slideViewPr>
  <p:outlineViewPr>
    <p:cViewPr>
      <p:scale>
        <a:sx n="33" d="100"/>
        <a:sy n="33" d="100"/>
      </p:scale>
      <p:origin x="0" y="-55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489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E29F07-F8E6-564C-8980-AD5CF33780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3D94E-E30D-C940-88AC-37549FE420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59EFB-F82F-584C-8FDA-18AC0C27EDAF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7701C4-5898-414D-A8ED-4ACF218F72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8340E-E939-4242-8CAA-518A4D13D9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AFC8A-092D-FD44-87A8-EB691D7FD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57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2983A-1CAD-994E-B7BB-F8221C98B148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42F93-B90E-FD48-9218-133C4FB9D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3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**Make sure to optimize Zoom for video!**</a:t>
            </a:r>
          </a:p>
          <a:p>
            <a:endParaRPr lang="en-US" dirty="0"/>
          </a:p>
          <a:p>
            <a:r>
              <a:rPr lang="en-US" dirty="0"/>
              <a:t>Hello everybody, my name is Edo Roth and I am going to be talking about Mycelium, which is joint work with Ka-run...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70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Alice gets 1, "because she has one infected neighbor"</a:t>
            </a:r>
          </a:p>
          <a:p>
            <a:endParaRPr lang="en-US" dirty="0"/>
          </a:p>
          <a:p>
            <a:r>
              <a:rPr lang="en-US" dirty="0"/>
              <a:t>So basically </a:t>
            </a:r>
            <a:r>
              <a:rPr lang="en-US" dirty="0" err="1"/>
              <a:t>bc</a:t>
            </a:r>
            <a:r>
              <a:rPr lang="en-US" dirty="0"/>
              <a:t> less infections spread there, this proves that pizza is far superior to burgers, </a:t>
            </a:r>
          </a:p>
          <a:p>
            <a:r>
              <a:rPr lang="en-US" dirty="0"/>
              <a:t>But also gives an overview of how the system functions as a whole. Now that I’ve told you how Mycelium works, I’m going to talk about how we evaluated 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02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6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61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surveyed the literature, and we picked a collection of representative queries.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the queries we’ve collected, we can support almost all, except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due to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the specific FHE scheme we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4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estimated costs for up to a billion devices</a:t>
            </a:r>
          </a:p>
          <a:p>
            <a:endParaRPr lang="en-US" dirty="0"/>
          </a:p>
          <a:p>
            <a:r>
              <a:rPr lang="en-US" dirty="0"/>
              <a:t>most of the costs are roughly linear in the number of users, with a small logarithmic factor in the mix. </a:t>
            </a:r>
          </a:p>
          <a:p>
            <a:endParaRPr lang="en-US" dirty="0"/>
          </a:p>
          <a:p>
            <a:r>
              <a:rPr lang="en-US" dirty="0"/>
              <a:t>For users...</a:t>
            </a:r>
          </a:p>
          <a:p>
            <a:endParaRPr lang="en-US" dirty="0"/>
          </a:p>
          <a:p>
            <a:r>
              <a:rPr lang="en-US" dirty="0"/>
              <a:t>FOR INSTANCE, the amount of computation the aggregator would need is going to be shown here</a:t>
            </a:r>
          </a:p>
          <a:p>
            <a:endParaRPr lang="en-US" dirty="0"/>
          </a:p>
          <a:p>
            <a:r>
              <a:rPr lang="en-US" dirty="0"/>
              <a:t># of participants up to a billion on x-axis</a:t>
            </a:r>
          </a:p>
          <a:p>
            <a:r>
              <a:rPr lang="en-US" dirty="0"/>
              <a:t>Computation in cores on the y-axis</a:t>
            </a:r>
          </a:p>
          <a:p>
            <a:endParaRPr lang="en-US" dirty="0"/>
          </a:p>
          <a:p>
            <a:r>
              <a:rPr lang="en-US" dirty="0"/>
              <a:t>The aggregator will have access to a data center, and so the costs should be within their capabilities</a:t>
            </a:r>
          </a:p>
          <a:p>
            <a:endParaRPr lang="en-US" dirty="0"/>
          </a:p>
          <a:p>
            <a:r>
              <a:rPr lang="en-US" dirty="0"/>
              <a:t>Some average costs are as follows:</a:t>
            </a:r>
          </a:p>
          <a:p>
            <a:endParaRPr lang="en-US" dirty="0"/>
          </a:p>
          <a:p>
            <a:r>
              <a:rPr lang="en-US" dirty="0"/>
              <a:t>The takeaway is that we can scale up to a billion!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51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medical community had LOTS of questions about exactly how this spreads, FOR INSTANCE the effect of certain locations or risky behaviors</a:t>
            </a:r>
          </a:p>
          <a:p>
            <a:endParaRPr lang="en-US" dirty="0"/>
          </a:p>
          <a:p>
            <a:r>
              <a:rPr lang="en-US" dirty="0"/>
              <a:t>One toy question we could ask: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answering this kind of question is hard to do in controlled studies, even at very small scales,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and in this case we are dealing with a MASSIVE scale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 HOWEVER all of the necessary data happens to already be on our phones, if only we had a way to use it without creating a privacy nightmare!!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3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If we answer the same query twice, once with data that includes Bob and once</a:t>
            </a:r>
          </a:p>
          <a:p>
            <a:r>
              <a:rPr lang="en-US" dirty="0"/>
              <a:t>with data that doesn’t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DP protects against this scenario </a:t>
            </a:r>
            <a:r>
              <a:rPr lang="en-US" i="1" dirty="0">
                <a:effectLst/>
              </a:rPr>
              <a:t>by adding a little bit of imprecision to the answer</a:t>
            </a:r>
            <a:r>
              <a:rPr lang="en-US" dirty="0"/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NOT tell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 how to actually compute these outputs in a way that doesn't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jeopardize privacy.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instance, suppose we upload all the data in the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to a central aggregator...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34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DP protects against this scenario </a:t>
            </a:r>
            <a:r>
              <a:rPr lang="en-US" i="1" dirty="0">
                <a:effectLst/>
              </a:rPr>
              <a:t>by adding a little bit of imprecision to the answer</a:t>
            </a:r>
            <a:r>
              <a:rPr lang="en-US" dirty="0"/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does NOT tell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 how to actually compute these outputs in a way that doesn't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jeopardize privacy. 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let’s say we upload all the data in the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clear to a central aggregator...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would work, BUTT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7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Fortunately, there already is a system that helps solve this problem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Orchard and Honeycrisp give a solution that doesn't force us to put trust in any party</a:t>
            </a:r>
          </a:p>
          <a:p>
            <a:endParaRPr lang="en-US" dirty="0"/>
          </a:p>
          <a:p>
            <a:r>
              <a:rPr lang="en-US" dirty="0"/>
              <a:t> These systems are good at answering queries that can be boiled down to adding vectors of </a:t>
            </a:r>
            <a:r>
              <a:rPr lang="en-US" i="1" dirty="0">
                <a:effectLst/>
              </a:rPr>
              <a:t>per-user</a:t>
            </a:r>
            <a:r>
              <a:rPr lang="en-US" dirty="0"/>
              <a:t> data, like the number of people who typed the word 'mycelium' today,</a:t>
            </a:r>
          </a:p>
          <a:p>
            <a:endParaRPr lang="en-US" dirty="0"/>
          </a:p>
          <a:p>
            <a:r>
              <a:rPr lang="en-US" dirty="0"/>
              <a:t>these systems support a wide variety of ML queries</a:t>
            </a:r>
          </a:p>
          <a:p>
            <a:endParaRPr lang="en-US" dirty="0"/>
          </a:p>
          <a:p>
            <a:r>
              <a:rPr lang="en-US" dirty="0"/>
              <a:t>but if we want to answer this Q about our pizza place, there are some issues</a:t>
            </a:r>
          </a:p>
          <a:p>
            <a:endParaRPr lang="en-US" dirty="0"/>
          </a:p>
          <a:p>
            <a:r>
              <a:rPr lang="en-US" dirty="0"/>
              <a:t> but here the data isn't nicely broken down by user; </a:t>
            </a:r>
          </a:p>
          <a:p>
            <a:endParaRPr lang="en-US" dirty="0"/>
          </a:p>
          <a:p>
            <a:r>
              <a:rPr lang="en-US" dirty="0"/>
              <a:t>to find the histogram for pizza places, we would have to find the other</a:t>
            </a:r>
          </a:p>
          <a:p>
            <a:r>
              <a:rPr lang="en-US" dirty="0"/>
              <a:t>users that our infected user Alice came close to while she was there,</a:t>
            </a:r>
          </a:p>
          <a:p>
            <a:r>
              <a:rPr lang="en-US" dirty="0"/>
              <a:t>and then figure out how many of them were diagnosed with COVID shortly</a:t>
            </a:r>
          </a:p>
          <a:p>
            <a:r>
              <a:rPr lang="en-US" dirty="0"/>
              <a:t>afterwards. this isn't something that Alice's phone can know by itself,</a:t>
            </a:r>
          </a:p>
          <a:p>
            <a:r>
              <a:rPr lang="en-US" dirty="0"/>
              <a:t>because the diagnosis would happen much later.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rather, we need to do a complex computation over an entire graph, and we also need to prevent the aggregator from learning that graph, which is sensitive too.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8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histogram query has a two-part structure: it computes some kind of statistic for each user, based on that user's immediate neighborhood in the graph and then aggregate that statistic across the entire user base </a:t>
            </a:r>
          </a:p>
          <a:p>
            <a:endParaRPr lang="en-US" dirty="0"/>
          </a:p>
          <a:p>
            <a:r>
              <a:rPr lang="en-US" dirty="0"/>
              <a:t>and these turn out to very often be the case in the literature</a:t>
            </a:r>
          </a:p>
          <a:p>
            <a:endParaRPr lang="en-US" dirty="0"/>
          </a:p>
          <a:p>
            <a:r>
              <a:rPr lang="en-US" dirty="0"/>
              <a:t>- which is good because Orchard is already good at sums!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hypothetically for now - Alice's phone knows who she was close to in the pizza place, so, if she could somehow ask those folks whether they were subsequently diagnosed with </a:t>
            </a:r>
            <a:r>
              <a:rPr lang="en-US" dirty="0" err="1"/>
              <a:t>covid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she could compute a 'local' histogram for herself, and if everyone did this, we could sum up the histograms and voila, we have the answer!</a:t>
            </a:r>
          </a:p>
          <a:p>
            <a:endParaRPr lang="en-US" dirty="0"/>
          </a:p>
          <a:p>
            <a:r>
              <a:rPr lang="en-US" dirty="0"/>
              <a:t> This immediately raises two problems though: </a:t>
            </a:r>
          </a:p>
          <a:p>
            <a:endParaRPr lang="en-US" dirty="0"/>
          </a:p>
          <a:p>
            <a:r>
              <a:rPr lang="en-US" dirty="0"/>
              <a:t>1)how can Alice do this without learning the infection status of her neighbors, which is private, and </a:t>
            </a:r>
          </a:p>
          <a:p>
            <a:endParaRPr lang="en-US" dirty="0"/>
          </a:p>
          <a:p>
            <a:r>
              <a:rPr lang="en-US" dirty="0"/>
              <a:t>2) how can she even talk to them  - the exposure notification system uses pseudonyms and she won't be in communication range anymore by the time they're diagnosed. SO I'll get into this in a second.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devices can't just communicate when they're in range.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reason is that infection status is discovered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much later, when they're already far away again, and GAEN &amp; don't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 them to know specifically who they've been close to, to preserve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privacy.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Aggregator learns who was close to whom, which is sensitive information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14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showing the mailboxes or the onion encryption, keep in mind this all happens through this!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basically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mixnet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except that we're using the aggregator as an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intermediary, and that this leads some interesting technical challenges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(e.g., during path setup) that we discuss in the paper.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2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fix this with FHE etc., which looks something like this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this is more subtle than it may sound, because of our need to support histograms, and limitations with current FHE schemes,  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had to come up with a special encoding to make this practical (in practice, these are polynomials), and more about that is in the paper 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0">
                    <a:latin typeface="Cambria Math" panose="02040503050406030204" pitchFamily="18" charset="0"/>
                  </a:rPr>
                  <a:t>𝑐_𝑖</a:t>
                </a:r>
                <a:r>
                  <a:rPr lang="en-US" b="1" dirty="0"/>
                  <a:t> </a:t>
                </a:r>
                <a:r>
                  <a:rPr lang="en-US" dirty="0"/>
                  <a:t>is the number of vertices that obtained </a:t>
                </a:r>
                <a:r>
                  <a:rPr lang="en-US" i="0">
                    <a:latin typeface="Cambria Math" panose="02040503050406030204" pitchFamily="18" charset="0"/>
                  </a:rPr>
                  <a:t>𝑖</a:t>
                </a:r>
                <a:r>
                  <a:rPr lang="en-US" dirty="0"/>
                  <a:t> as the result of their local query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Local aggregation with additive HE is </a:t>
                </a:r>
                <a:r>
                  <a:rPr lang="en-US" b="1" dirty="0">
                    <a:solidFill>
                      <a:srgbClr val="FF0000"/>
                    </a:solidFill>
                  </a:rPr>
                  <a:t>very slow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FHE Encoding allows aggregation </a:t>
                </a:r>
                <a:r>
                  <a:rPr lang="en-US" b="1" dirty="0"/>
                  <a:t>in parallel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Speeds up by an order of magnitude!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If a device receives </a:t>
                </a:r>
                <a:r>
                  <a:rPr lang="en-US" i="0">
                    <a:latin typeface="Cambria Math" panose="02040503050406030204" pitchFamily="18" charset="0"/>
                  </a:rPr>
                  <a:t>𝐸𝑛𝑐(𝑥^𝑎)</a:t>
                </a:r>
                <a:r>
                  <a:rPr lang="en-US" dirty="0"/>
                  <a:t>and </a:t>
                </a:r>
                <a:r>
                  <a:rPr lang="en-US" i="0">
                    <a:latin typeface="Cambria Math" panose="02040503050406030204" pitchFamily="18" charset="0"/>
                  </a:rPr>
                  <a:t>𝐸𝑛𝑐(𝑥^𝑏) </a:t>
                </a:r>
                <a:r>
                  <a:rPr lang="en-US" dirty="0"/>
                  <a:t>from two neighbors, it can compute </a:t>
                </a:r>
                <a:r>
                  <a:rPr lang="en-US" i="0">
                    <a:latin typeface="Cambria Math" panose="02040503050406030204" pitchFamily="18" charset="0"/>
                  </a:rPr>
                  <a:t>𝐸𝑛𝑐(𝑥^(𝑎+𝑏) )=𝐸𝑛𝑐(𝑥^𝑎 )</a:t>
                </a:r>
                <a:r>
                  <a:rPr lang="en-US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∙</a:t>
                </a:r>
                <a:r>
                  <a:rPr lang="en-US" i="0">
                    <a:latin typeface="Cambria Math" panose="02040503050406030204" pitchFamily="18" charset="0"/>
                  </a:rPr>
                  <a:t>𝐸𝑛𝑐(𝑥^𝑏)</a:t>
                </a:r>
                <a:endParaRPr lang="en-US" dirty="0"/>
              </a:p>
              <a:p>
                <a:pPr lvl="1"/>
                <a:r>
                  <a:rPr lang="en-US" dirty="0"/>
                  <a:t>Final ciphertext is of the form </a:t>
                </a:r>
                <a:r>
                  <a:rPr lang="en-US" i="0">
                    <a:latin typeface="Cambria Math" panose="02040503050406030204" pitchFamily="18" charset="0"/>
                  </a:rPr>
                  <a:t>𝐸𝑛𝑐(〖∑_(𝑖=0)^(𝑁−1)▒𝑐_𝑖  𝑥〗^𝑖)</a:t>
                </a:r>
                <a:r>
                  <a:rPr lang="en-US" dirty="0"/>
                  <a:t>, where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42F93-B90E-FD48-9218-133C4FB9D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7E168-6E0D-FB41-B90F-174240621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15E56-7ED1-FC40-A4C0-3873A47A0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BD8E-D0CD-E143-985B-EBBB9FB1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AD3F8-CAA3-FB4E-A38F-0FA059D5393E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F5FDE-CAE0-FD4D-94EC-BF136B23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64863-0787-2D43-8A2B-FE7BEE5C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4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DDC9-2F1B-6E49-B410-654B084E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00D491-CAC1-E24B-8E21-8E24017F4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C203-8C44-A04F-A594-8731FE6D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A50AF-4574-694C-A79A-C255E36C0126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98A42-609B-5248-81A2-BF37AB2A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AAF0-F3E4-5F47-9C6A-6CBDBB9C3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62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3AE87-0085-294F-8424-52F79F68A5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1B68-2DF1-F84A-A7BD-8C388E61D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27FD4-8508-604F-B9ED-CBDA0B65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26DC-E7C6-864C-9223-4E94F60A2D19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403B-7B00-B747-875C-E52E8680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A0E9C-F0DA-7B4E-8811-7F3D46A4A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0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B3C01-4F5C-3D4B-B44C-2726387A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453A-AFE7-9649-BAD3-0E666B9F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222C0-FE65-9B46-87AA-6190FBC7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E5E68-AFA8-CA49-B2BB-4FF0A061E4B3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0A43-B430-9C4E-BCC4-1E7E8E5E0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87E87-03C1-6D44-AFAE-81BC6D68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7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7C36D-8630-1741-9D75-104E36B2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A0770-7BD1-5E49-9D57-40E302123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1038-BE26-7B4A-B3BF-25CECB78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3C720-6AC6-074E-954B-9774C0C5BC4E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1A5E7-A800-EB48-A675-EE3601308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3E03-A852-AE43-A4FC-84BE7F36D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E2C96-70AF-1545-BBEB-B147ADE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6FF4-5FC0-F749-AFD3-8EA85BF9E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4D3B2-D96B-824A-9EFA-FA21A35B8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03D6-FA24-DE46-8458-69F9705E8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5C727-F017-5145-96BB-09873CF84744}" type="datetime1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95D69-E311-3947-81F7-0A025614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0EC2-6286-0D4B-9E14-BC5C1617B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3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5356-89D7-534A-95F3-9ACC8719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FE33-6BB0-BF42-9737-0CD7E7CC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1D785-798C-7C44-9DCB-A2EF57015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FD3691-1357-9F4E-8602-FA92D15E4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39BF6-909D-644D-A453-74D5EDA71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E7E38-DC85-A148-92D6-28F7A5A9E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9913E-F51B-2146-A39C-E6C613145C15}" type="datetime1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35A0D-C928-7543-97C4-B3D3489B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F7E5D-AEEB-0E4E-8C64-0992514E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0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E9A4D-441A-A443-99A9-5D93E421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9B5DE-E0CF-374D-BBE6-1016C5E08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7F5C-8F46-EE4F-9E19-9D74106C933F}" type="datetime1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29937-B4B5-1140-A519-3A3FCE52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6873C-A354-5045-9929-3403EDADC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4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F37AF-A4DE-0F48-B137-43684EDC5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0E524-CBB2-D844-99B6-62E6219A159E}" type="datetime1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73000-42BA-3841-A18C-9946FAD85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3319D-F7A6-6B44-9935-CAA2CFC6F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65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EE55-9E43-8A4F-8A0C-3F9B8BA5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11591-477C-3143-B005-927FE3A5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5DEB7-BBAA-4147-8D1E-92447EA7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532C0-C30B-D741-A9D6-413E6DE7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DF661-E97D-964E-BE54-F8AF7CF75360}" type="datetime1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4C232-09AA-EE40-BFFB-39688C9A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2388-9C56-114D-820E-DD8EB2D73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1457B-FF37-9446-B091-0AD95104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29BD0-BAB5-2E41-9248-F207203F4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F347B-A6C3-DC44-BC47-AD0220351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4C09-AC1E-6F49-9B50-F87D4544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72B8-296B-A740-9A83-A4113FE9AA7E}" type="datetime1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40DC8-8314-0248-9C01-325B0E54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15159-278D-A948-B3CD-3D13AABC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8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888B2E-A5DD-3543-8783-3C08D9CA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8A26B-A8AD-854A-BBE3-5411AD0C9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2573-0E18-CE4D-9DB9-473C2D496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E1076-3EC4-EC49-94C4-C411AC4A02D1}" type="datetime1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50A91-A7BC-094E-A851-81654552DD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F04AB-B98E-DA4A-9C20-5BAE32754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02725-9A88-7341-8B1C-21CCDC9DEC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6" descr="Human Sitemap — Veryfi">
            <a:extLst>
              <a:ext uri="{FF2B5EF4-FFF2-40B4-BE49-F238E27FC236}">
                <a16:creationId xmlns:a16="http://schemas.microsoft.com/office/drawing/2014/main" id="{AE2066F9-431B-FE47-8761-433D3CEBBC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899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6D5ED-3885-BE45-A426-34DC4E29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3700" dirty="0"/>
              <a:t>Mycelium: Large-Scale Distributed Graph Queries with Differential Privacy 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5F2E04-405D-C44B-8B1E-CEB625F7D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Edo Roth</a:t>
            </a:r>
            <a:r>
              <a:rPr lang="en-US" sz="2000" dirty="0"/>
              <a:t>, Karan </a:t>
            </a:r>
            <a:r>
              <a:rPr lang="en-US" sz="2000" dirty="0" err="1"/>
              <a:t>Newatia</a:t>
            </a:r>
            <a:r>
              <a:rPr lang="en-US" sz="2000" dirty="0"/>
              <a:t>, Yiping Ma, </a:t>
            </a:r>
            <a:r>
              <a:rPr lang="en-US" sz="2000" dirty="0" err="1"/>
              <a:t>Ke</a:t>
            </a:r>
            <a:r>
              <a:rPr lang="en-US" sz="2000" dirty="0"/>
              <a:t> Zhong, Sebastian Angel, and Andreas Haeberlen</a:t>
            </a:r>
          </a:p>
          <a:p>
            <a:pPr algn="l"/>
            <a:endParaRPr lang="en-US" sz="2000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9906F05-7F1F-BA42-BFF6-55A7AF31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9602725-9A88-7341-8B1C-21CCDC9DEC63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0B34F-2756-C940-BDF4-C09AF74B03C6}"/>
              </a:ext>
            </a:extLst>
          </p:cNvPr>
          <p:cNvSpPr txBox="1"/>
          <p:nvPr/>
        </p:nvSpPr>
        <p:spPr>
          <a:xfrm>
            <a:off x="957943" y="762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3A271-B59D-6846-8549-05E7E97D9A6D}"/>
              </a:ext>
            </a:extLst>
          </p:cNvPr>
          <p:cNvSpPr txBox="1"/>
          <p:nvPr/>
        </p:nvSpPr>
        <p:spPr>
          <a:xfrm>
            <a:off x="642938" y="657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FEE5FAA-33E4-F84D-BC05-2D7DBCB09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508" y="159474"/>
            <a:ext cx="746592" cy="7424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2259760-9C31-0B4C-89A3-237F32CE7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2100" y="159474"/>
            <a:ext cx="745321" cy="7412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9172C6C-9BA0-6349-8436-AB2A912817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6505" y="157113"/>
            <a:ext cx="745321" cy="74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68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B042A-B71C-B340-91AC-A861E89A9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Problem 3: Local 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4C349-F1F4-5946-8DC9-5B4C4E92F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62"/>
            <a:ext cx="6863945" cy="45532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We’ve figured out how to do the local part of each query: communication between nodes and their neighbors through </a:t>
            </a:r>
            <a:r>
              <a:rPr lang="en-US" dirty="0" err="1"/>
              <a:t>mixnet</a:t>
            </a:r>
            <a:endParaRPr lang="en-US" dirty="0"/>
          </a:p>
          <a:p>
            <a:r>
              <a:rPr lang="en-US" dirty="0"/>
              <a:t>But Alice can still </a:t>
            </a:r>
            <a:r>
              <a:rPr lang="en-US" dirty="0">
                <a:solidFill>
                  <a:srgbClr val="FF0000"/>
                </a:solidFill>
              </a:rPr>
              <a:t>learn the infection status </a:t>
            </a:r>
            <a:r>
              <a:rPr lang="en-US" dirty="0"/>
              <a:t>of her neighbors!</a:t>
            </a:r>
          </a:p>
          <a:p>
            <a:r>
              <a:rPr lang="en-US" dirty="0"/>
              <a:t>We fix this with fully homomorphic encryption (</a:t>
            </a:r>
            <a:r>
              <a:rPr lang="en-US" b="1" dirty="0"/>
              <a:t>FHE) </a:t>
            </a:r>
            <a:r>
              <a:rPr lang="en-US" dirty="0"/>
              <a:t>for node communication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This allows for local aggregation </a:t>
            </a:r>
            <a:r>
              <a:rPr lang="en-US" b="1" dirty="0"/>
              <a:t>and binning </a:t>
            </a:r>
            <a:r>
              <a:rPr lang="en-US" dirty="0"/>
              <a:t>(for histograms) in each neighborhood</a:t>
            </a:r>
          </a:p>
          <a:p>
            <a:pPr lvl="1"/>
            <a:r>
              <a:rPr lang="en-US" dirty="0"/>
              <a:t>Full details of the encoding are in the paper!</a:t>
            </a:r>
          </a:p>
          <a:p>
            <a:pPr lvl="1"/>
            <a:r>
              <a:rPr lang="en-US" dirty="0"/>
              <a:t>All the global aggregator must do is add up the</a:t>
            </a:r>
            <a:br>
              <a:rPr lang="en-US" dirty="0"/>
            </a:br>
            <a:r>
              <a:rPr lang="en-US" dirty="0"/>
              <a:t>ciphertexts (roughly analogous to Orchard)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85FF1-CCF0-B74B-A59E-7D80FD39F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635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372B8-78E3-D544-92E0-83789989D58F}"/>
              </a:ext>
            </a:extLst>
          </p:cNvPr>
          <p:cNvSpPr/>
          <p:nvPr/>
        </p:nvSpPr>
        <p:spPr>
          <a:xfrm>
            <a:off x="2015566" y="6090128"/>
            <a:ext cx="81608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rgbClr val="33CC34"/>
                </a:solidFill>
              </a:rPr>
              <a:t>Key insight #3: FHE encoding to protect neighbor data</a:t>
            </a:r>
            <a:endParaRPr lang="en-US" sz="28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48CA03-CD8B-EC4D-A677-2C697E66FA04}"/>
              </a:ext>
            </a:extLst>
          </p:cNvPr>
          <p:cNvGrpSpPr/>
          <p:nvPr/>
        </p:nvGrpSpPr>
        <p:grpSpPr>
          <a:xfrm>
            <a:off x="7706160" y="3113685"/>
            <a:ext cx="3638503" cy="2483187"/>
            <a:chOff x="5271122" y="3124785"/>
            <a:chExt cx="3638503" cy="24831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E4006A-0A8E-8D44-AD9C-54D7EC70C1E2}"/>
                </a:ext>
              </a:extLst>
            </p:cNvPr>
            <p:cNvGrpSpPr/>
            <p:nvPr/>
          </p:nvGrpSpPr>
          <p:grpSpPr>
            <a:xfrm>
              <a:off x="6908790" y="3628161"/>
              <a:ext cx="583024" cy="438700"/>
              <a:chOff x="6520118" y="3698445"/>
              <a:chExt cx="583024" cy="438700"/>
            </a:xfrm>
          </p:grpSpPr>
          <p:pic>
            <p:nvPicPr>
              <p:cNvPr id="29" name="Picture 19" descr="greenguy">
                <a:extLst>
                  <a:ext uri="{FF2B5EF4-FFF2-40B4-BE49-F238E27FC236}">
                    <a16:creationId xmlns:a16="http://schemas.microsoft.com/office/drawing/2014/main" id="{37453392-F6B8-4546-912C-0296B18EA6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4000" contrast="-10000"/>
              </a:blip>
              <a:srcRect/>
              <a:stretch>
                <a:fillRect/>
              </a:stretch>
            </p:blipFill>
            <p:spPr bwMode="auto">
              <a:xfrm>
                <a:off x="6520118" y="3698445"/>
                <a:ext cx="384796" cy="38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29" descr="A close-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2F15873D-890A-B449-85C0-5739530BF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4914" y="3752348"/>
                <a:ext cx="198228" cy="384797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0E139C-667C-2249-85D6-3065126092EB}"/>
                </a:ext>
              </a:extLst>
            </p:cNvPr>
            <p:cNvGrpSpPr/>
            <p:nvPr/>
          </p:nvGrpSpPr>
          <p:grpSpPr>
            <a:xfrm>
              <a:off x="5271122" y="3498750"/>
              <a:ext cx="554563" cy="444417"/>
              <a:chOff x="6215041" y="3706255"/>
              <a:chExt cx="554563" cy="444417"/>
            </a:xfrm>
          </p:grpSpPr>
          <p:pic>
            <p:nvPicPr>
              <p:cNvPr id="25" name="Picture 19" descr="greenguy">
                <a:extLst>
                  <a:ext uri="{FF2B5EF4-FFF2-40B4-BE49-F238E27FC236}">
                    <a16:creationId xmlns:a16="http://schemas.microsoft.com/office/drawing/2014/main" id="{575FE962-B9C3-7B4B-9635-A0FE3B5BD24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4000" contrast="-10000"/>
              </a:blip>
              <a:srcRect/>
              <a:stretch>
                <a:fillRect/>
              </a:stretch>
            </p:blipFill>
            <p:spPr bwMode="auto">
              <a:xfrm>
                <a:off x="6215041" y="3706255"/>
                <a:ext cx="384796" cy="38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 descr="A close-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050EDF00-2237-744A-95D9-6465F1D09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71376" y="3765875"/>
                <a:ext cx="198228" cy="384797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5BFB551-983E-4942-B04F-3F0015308732}"/>
                </a:ext>
              </a:extLst>
            </p:cNvPr>
            <p:cNvGrpSpPr/>
            <p:nvPr/>
          </p:nvGrpSpPr>
          <p:grpSpPr>
            <a:xfrm>
              <a:off x="8127358" y="4535820"/>
              <a:ext cx="576547" cy="493992"/>
              <a:chOff x="5855242" y="3666115"/>
              <a:chExt cx="576547" cy="493992"/>
            </a:xfrm>
          </p:grpSpPr>
          <p:pic>
            <p:nvPicPr>
              <p:cNvPr id="23" name="Picture 19" descr="greenguy">
                <a:extLst>
                  <a:ext uri="{FF2B5EF4-FFF2-40B4-BE49-F238E27FC236}">
                    <a16:creationId xmlns:a16="http://schemas.microsoft.com/office/drawing/2014/main" id="{38751D2F-390A-BF4E-8D95-053CC90AD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4000" contrast="-10000"/>
              </a:blip>
              <a:srcRect/>
              <a:stretch>
                <a:fillRect/>
              </a:stretch>
            </p:blipFill>
            <p:spPr bwMode="auto">
              <a:xfrm>
                <a:off x="5855242" y="3666115"/>
                <a:ext cx="384796" cy="38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 descr="A picture containing text, mirror&#10;&#10;Description automatically generated">
                <a:extLst>
                  <a:ext uri="{FF2B5EF4-FFF2-40B4-BE49-F238E27FC236}">
                    <a16:creationId xmlns:a16="http://schemas.microsoft.com/office/drawing/2014/main" id="{B24B0701-36E6-454E-914E-FC572DA01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27325" y="3739562"/>
                <a:ext cx="204464" cy="420545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EB80153-4DCC-394C-AF19-453A6111B232}"/>
                </a:ext>
              </a:extLst>
            </p:cNvPr>
            <p:cNvGrpSpPr/>
            <p:nvPr/>
          </p:nvGrpSpPr>
          <p:grpSpPr>
            <a:xfrm>
              <a:off x="6247926" y="4765181"/>
              <a:ext cx="586864" cy="420545"/>
              <a:chOff x="5915087" y="3836324"/>
              <a:chExt cx="586864" cy="420545"/>
            </a:xfrm>
          </p:grpSpPr>
          <p:pic>
            <p:nvPicPr>
              <p:cNvPr id="21" name="Picture 19" descr="greenguy">
                <a:extLst>
                  <a:ext uri="{FF2B5EF4-FFF2-40B4-BE49-F238E27FC236}">
                    <a16:creationId xmlns:a16="http://schemas.microsoft.com/office/drawing/2014/main" id="{FA15C878-216D-0547-9B91-FB929FDFB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4000" contrast="-10000"/>
              </a:blip>
              <a:srcRect/>
              <a:stretch>
                <a:fillRect/>
              </a:stretch>
            </p:blipFill>
            <p:spPr bwMode="auto">
              <a:xfrm>
                <a:off x="5915087" y="3850179"/>
                <a:ext cx="384796" cy="38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2" name="Picture 21" descr="A picture containing text, mirror&#10;&#10;Description automatically generated">
                <a:extLst>
                  <a:ext uri="{FF2B5EF4-FFF2-40B4-BE49-F238E27FC236}">
                    <a16:creationId xmlns:a16="http://schemas.microsoft.com/office/drawing/2014/main" id="{F2453B09-53F9-564A-89B5-6EBC0AF39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7487" y="3836324"/>
                <a:ext cx="204464" cy="420545"/>
              </a:xfrm>
              <a:prstGeom prst="rect">
                <a:avLst/>
              </a:prstGeom>
            </p:spPr>
          </p:pic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0925A7-E7EE-C444-926F-D755BB402C26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 bwMode="auto">
            <a:xfrm>
              <a:off x="5825685" y="3750769"/>
              <a:ext cx="1083105" cy="6979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E37DC0C-A5C0-5642-9EBC-176B4EE89871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>
              <a:off x="7400504" y="4128321"/>
              <a:ext cx="726854" cy="59989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E088AF-70FD-6B44-B392-2349EDC0DF2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571414" y="4097696"/>
              <a:ext cx="553182" cy="59386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3CE558-3B39-3041-8485-0C0559EC7F5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550221" y="5184821"/>
              <a:ext cx="360795" cy="4231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A6CA1F8-96C2-8245-AB56-3E0AF14AEF0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31555" y="5009247"/>
              <a:ext cx="561779" cy="2537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9" name="Picture 18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BE8187E8-A024-EF42-906E-E6416FF6F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6687" y="3124785"/>
              <a:ext cx="476286" cy="453814"/>
            </a:xfrm>
            <a:prstGeom prst="rect">
              <a:avLst/>
            </a:prstGeom>
          </p:spPr>
        </p:pic>
        <p:pic>
          <p:nvPicPr>
            <p:cNvPr id="20" name="Picture 19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A417EF89-2CAF-AB44-ADEC-CE3E07586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33339" y="4122923"/>
              <a:ext cx="476286" cy="453814"/>
            </a:xfrm>
            <a:prstGeom prst="rect">
              <a:avLst/>
            </a:prstGeom>
          </p:spPr>
        </p:pic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F9FF0CA2-CADF-2649-9475-A4E3DE467CAA}"/>
              </a:ext>
            </a:extLst>
          </p:cNvPr>
          <p:cNvSpPr/>
          <p:nvPr/>
        </p:nvSpPr>
        <p:spPr bwMode="auto">
          <a:xfrm>
            <a:off x="9115106" y="2786989"/>
            <a:ext cx="1302054" cy="131459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6D0BB8E-3BC7-C34C-B837-768BF0C0321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386228" y="3846599"/>
            <a:ext cx="807445" cy="952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8838AE-6966-1249-8885-43948BBA2437}"/>
              </a:ext>
            </a:extLst>
          </p:cNvPr>
          <p:cNvCxnSpPr>
            <a:cxnSpLocks/>
          </p:cNvCxnSpPr>
          <p:nvPr/>
        </p:nvCxnSpPr>
        <p:spPr bwMode="auto">
          <a:xfrm>
            <a:off x="9813102" y="4235892"/>
            <a:ext cx="593508" cy="52840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D3BFC4-3803-D440-B3F5-F957C497732F}"/>
              </a:ext>
            </a:extLst>
          </p:cNvPr>
          <p:cNvCxnSpPr>
            <a:cxnSpLocks/>
          </p:cNvCxnSpPr>
          <p:nvPr/>
        </p:nvCxnSpPr>
        <p:spPr bwMode="auto">
          <a:xfrm flipH="1">
            <a:off x="9193673" y="4157948"/>
            <a:ext cx="414452" cy="468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4274B1-28D9-3540-BDD0-97172E6151F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43703" y="3628699"/>
            <a:ext cx="701897" cy="7383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FDEB3B3-6674-0F49-B556-F98E60719FD9}"/>
              </a:ext>
            </a:extLst>
          </p:cNvPr>
          <p:cNvCxnSpPr>
            <a:cxnSpLocks/>
          </p:cNvCxnSpPr>
          <p:nvPr/>
        </p:nvCxnSpPr>
        <p:spPr bwMode="auto">
          <a:xfrm flipH="1">
            <a:off x="8957961" y="4128752"/>
            <a:ext cx="406848" cy="44675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280A68-EA85-094D-91A1-D3F4CAE6F61E}"/>
              </a:ext>
            </a:extLst>
          </p:cNvPr>
          <p:cNvCxnSpPr>
            <a:cxnSpLocks/>
          </p:cNvCxnSpPr>
          <p:nvPr/>
        </p:nvCxnSpPr>
        <p:spPr bwMode="auto">
          <a:xfrm>
            <a:off x="10052933" y="4158730"/>
            <a:ext cx="580161" cy="4562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239F300-3A9E-AB46-B030-A41D60C9A72B}"/>
              </a:ext>
            </a:extLst>
          </p:cNvPr>
          <p:cNvCxnSpPr>
            <a:cxnSpLocks/>
            <a:stCxn id="31" idx="0"/>
          </p:cNvCxnSpPr>
          <p:nvPr/>
        </p:nvCxnSpPr>
        <p:spPr bwMode="auto">
          <a:xfrm flipV="1">
            <a:off x="9766133" y="1546919"/>
            <a:ext cx="0" cy="12400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DB0529C-967B-2C49-ABC9-F48D6C5DF152}"/>
              </a:ext>
            </a:extLst>
          </p:cNvPr>
          <p:cNvSpPr/>
          <p:nvPr/>
        </p:nvSpPr>
        <p:spPr>
          <a:xfrm>
            <a:off x="9080212" y="615913"/>
            <a:ext cx="1386084" cy="8872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Aggregator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E05744C-8085-AD4C-950B-5FB23C22C81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3827" b="18483"/>
          <a:stretch/>
        </p:blipFill>
        <p:spPr>
          <a:xfrm>
            <a:off x="9522371" y="1968092"/>
            <a:ext cx="423356" cy="39772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3FE474D-2237-914E-B9EC-6E0D97016591}"/>
              </a:ext>
            </a:extLst>
          </p:cNvPr>
          <p:cNvSpPr/>
          <p:nvPr/>
        </p:nvSpPr>
        <p:spPr>
          <a:xfrm>
            <a:off x="9337083" y="3324202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D182B8-4899-964D-81E2-CFFF264E7404}"/>
                  </a:ext>
                </a:extLst>
              </p:cNvPr>
              <p:cNvSpPr txBox="1"/>
              <p:nvPr/>
            </p:nvSpPr>
            <p:spPr>
              <a:xfrm>
                <a:off x="8632692" y="3157384"/>
                <a:ext cx="47602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D182B8-4899-964D-81E2-CFFF264E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692" y="3157384"/>
                <a:ext cx="476028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8235B95-102D-B64F-832B-A0B10983E898}"/>
                  </a:ext>
                </a:extLst>
              </p:cNvPr>
              <p:cNvSpPr txBox="1"/>
              <p:nvPr/>
            </p:nvSpPr>
            <p:spPr>
              <a:xfrm>
                <a:off x="9445529" y="4367761"/>
                <a:ext cx="48096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8235B95-102D-B64F-832B-A0B10983E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529" y="4367761"/>
                <a:ext cx="480966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1432E8-0634-E848-8567-9E5C0092527F}"/>
                  </a:ext>
                </a:extLst>
              </p:cNvPr>
              <p:cNvSpPr txBox="1"/>
              <p:nvPr/>
            </p:nvSpPr>
            <p:spPr>
              <a:xfrm>
                <a:off x="10415667" y="4059855"/>
                <a:ext cx="476028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/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1432E8-0634-E848-8567-9E5C00925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667" y="4059855"/>
                <a:ext cx="476028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469D32-B643-7048-B54E-83878E73A4D0}"/>
                  </a:ext>
                </a:extLst>
              </p:cNvPr>
              <p:cNvSpPr txBox="1"/>
              <p:nvPr/>
            </p:nvSpPr>
            <p:spPr>
              <a:xfrm>
                <a:off x="9610967" y="2969178"/>
                <a:ext cx="480966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/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F469D32-B643-7048-B54E-83878E73A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967" y="2969178"/>
                <a:ext cx="480966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B1AAC284-815F-D849-B84B-26389B4B7866}"/>
              </a:ext>
            </a:extLst>
          </p:cNvPr>
          <p:cNvGrpSpPr/>
          <p:nvPr/>
        </p:nvGrpSpPr>
        <p:grpSpPr>
          <a:xfrm>
            <a:off x="8593606" y="3011538"/>
            <a:ext cx="512442" cy="501700"/>
            <a:chOff x="7143898" y="1035162"/>
            <a:chExt cx="512442" cy="50170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385E6C81-FE79-6E4B-BB3E-6A027DC8C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3827" b="18483"/>
            <a:stretch/>
          </p:blipFill>
          <p:spPr>
            <a:xfrm>
              <a:off x="7367333" y="1035162"/>
              <a:ext cx="289007" cy="271509"/>
            </a:xfrm>
            <a:prstGeom prst="rect">
              <a:avLst/>
            </a:prstGeom>
          </p:spPr>
        </p:pic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638E584E-1415-7442-AF14-D15649167689}"/>
                </a:ext>
              </a:extLst>
            </p:cNvPr>
            <p:cNvSpPr/>
            <p:nvPr/>
          </p:nvSpPr>
          <p:spPr>
            <a:xfrm>
              <a:off x="7143898" y="1191570"/>
              <a:ext cx="384796" cy="34529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D402552-A7A6-9B42-8961-0153C9B6FC4F}"/>
              </a:ext>
            </a:extLst>
          </p:cNvPr>
          <p:cNvGrpSpPr/>
          <p:nvPr/>
        </p:nvGrpSpPr>
        <p:grpSpPr>
          <a:xfrm>
            <a:off x="9420224" y="4235995"/>
            <a:ext cx="512442" cy="501700"/>
            <a:chOff x="7143898" y="1035162"/>
            <a:chExt cx="512442" cy="50170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29D3EDA2-948A-3B4D-8826-481116D7B8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3827" b="18483"/>
            <a:stretch/>
          </p:blipFill>
          <p:spPr>
            <a:xfrm>
              <a:off x="7367333" y="1035162"/>
              <a:ext cx="289007" cy="271509"/>
            </a:xfrm>
            <a:prstGeom prst="rect">
              <a:avLst/>
            </a:prstGeom>
          </p:spPr>
        </p:pic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C477B79-5708-1E4F-90F6-EDCCF69048B9}"/>
                </a:ext>
              </a:extLst>
            </p:cNvPr>
            <p:cNvSpPr/>
            <p:nvPr/>
          </p:nvSpPr>
          <p:spPr>
            <a:xfrm>
              <a:off x="7143898" y="1191570"/>
              <a:ext cx="384796" cy="34529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AA10EF9-CF60-F143-BA0D-225300D89897}"/>
              </a:ext>
            </a:extLst>
          </p:cNvPr>
          <p:cNvGrpSpPr/>
          <p:nvPr/>
        </p:nvGrpSpPr>
        <p:grpSpPr>
          <a:xfrm>
            <a:off x="10384938" y="3879696"/>
            <a:ext cx="512442" cy="501700"/>
            <a:chOff x="7143898" y="1035162"/>
            <a:chExt cx="512442" cy="501700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02AE023-F21D-5F40-BE9F-E436A39880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3827" b="18483"/>
            <a:stretch/>
          </p:blipFill>
          <p:spPr>
            <a:xfrm>
              <a:off x="7367333" y="1035162"/>
              <a:ext cx="289007" cy="271509"/>
            </a:xfrm>
            <a:prstGeom prst="rect">
              <a:avLst/>
            </a:prstGeom>
          </p:spPr>
        </p:pic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646F13FB-4298-6047-883B-1EBB916FBEAE}"/>
                </a:ext>
              </a:extLst>
            </p:cNvPr>
            <p:cNvSpPr/>
            <p:nvPr/>
          </p:nvSpPr>
          <p:spPr>
            <a:xfrm>
              <a:off x="7143898" y="1191570"/>
              <a:ext cx="384796" cy="34529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76701BD-3278-0D45-83C6-27A96C9D9323}"/>
              </a:ext>
            </a:extLst>
          </p:cNvPr>
          <p:cNvCxnSpPr>
            <a:cxnSpLocks/>
          </p:cNvCxnSpPr>
          <p:nvPr/>
        </p:nvCxnSpPr>
        <p:spPr>
          <a:xfrm flipV="1">
            <a:off x="10701966" y="3383122"/>
            <a:ext cx="1000760" cy="20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479F59-8AAE-BD4B-A354-4C6468DE0867}"/>
              </a:ext>
            </a:extLst>
          </p:cNvPr>
          <p:cNvSpPr txBox="1"/>
          <p:nvPr/>
        </p:nvSpPr>
        <p:spPr>
          <a:xfrm>
            <a:off x="10714955" y="3346557"/>
            <a:ext cx="987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0 1 </a:t>
            </a:r>
            <a:r>
              <a:rPr lang="en-US" sz="1500" b="1" dirty="0"/>
              <a:t>2</a:t>
            </a:r>
            <a:r>
              <a:rPr lang="en-US" sz="1500" dirty="0"/>
              <a:t> 3 4 5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4B63D43-AD56-4D46-9A3C-DD6A43C69A8F}"/>
              </a:ext>
            </a:extLst>
          </p:cNvPr>
          <p:cNvSpPr/>
          <p:nvPr/>
        </p:nvSpPr>
        <p:spPr>
          <a:xfrm>
            <a:off x="11037174" y="3107231"/>
            <a:ext cx="166033" cy="2889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D1001DD-87E4-3B4F-B8B7-1E6834915AB9}"/>
              </a:ext>
            </a:extLst>
          </p:cNvPr>
          <p:cNvGrpSpPr/>
          <p:nvPr/>
        </p:nvGrpSpPr>
        <p:grpSpPr>
          <a:xfrm>
            <a:off x="9580856" y="2823172"/>
            <a:ext cx="512442" cy="501700"/>
            <a:chOff x="7143898" y="1035162"/>
            <a:chExt cx="512442" cy="501700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D23610A-76C5-104A-9FE3-95AD6AEE19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13827" b="18483"/>
            <a:stretch/>
          </p:blipFill>
          <p:spPr>
            <a:xfrm>
              <a:off x="7367333" y="1035162"/>
              <a:ext cx="289007" cy="271509"/>
            </a:xfrm>
            <a:prstGeom prst="rect">
              <a:avLst/>
            </a:prstGeom>
          </p:spPr>
        </p:pic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755129CF-786B-D847-906D-388FEA37B097}"/>
                </a:ext>
              </a:extLst>
            </p:cNvPr>
            <p:cNvSpPr/>
            <p:nvPr/>
          </p:nvSpPr>
          <p:spPr>
            <a:xfrm>
              <a:off x="7143898" y="1191570"/>
              <a:ext cx="384796" cy="34529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4" name="Picture 63" descr="A picture containing plant&#10;&#10;Description automatically generated">
            <a:extLst>
              <a:ext uri="{FF2B5EF4-FFF2-40B4-BE49-F238E27FC236}">
                <a16:creationId xmlns:a16="http://schemas.microsoft.com/office/drawing/2014/main" id="{A8A4F33C-90BC-6F47-B204-A71169AC29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866" y="3373836"/>
            <a:ext cx="476286" cy="4538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54AF6E-8F67-2E49-B373-988B171B8461}"/>
                  </a:ext>
                </a:extLst>
              </p:cNvPr>
              <p:cNvSpPr txBox="1"/>
              <p:nvPr/>
            </p:nvSpPr>
            <p:spPr>
              <a:xfrm>
                <a:off x="8591784" y="3154400"/>
                <a:ext cx="476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254AF6E-8F67-2E49-B373-988B171B8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784" y="3154400"/>
                <a:ext cx="47602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0147392-8F36-7547-B547-051A40AED11A}"/>
                  </a:ext>
                </a:extLst>
              </p:cNvPr>
              <p:cNvSpPr txBox="1"/>
              <p:nvPr/>
            </p:nvSpPr>
            <p:spPr>
              <a:xfrm>
                <a:off x="9382108" y="4384749"/>
                <a:ext cx="480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0147392-8F36-7547-B547-051A40AE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08" y="4384749"/>
                <a:ext cx="48096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923B9D-5041-3B48-AD05-8F1BC64A7BEC}"/>
                  </a:ext>
                </a:extLst>
              </p:cNvPr>
              <p:cNvSpPr txBox="1"/>
              <p:nvPr/>
            </p:nvSpPr>
            <p:spPr>
              <a:xfrm>
                <a:off x="10350673" y="4040645"/>
                <a:ext cx="4760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D923B9D-5041-3B48-AD05-8F1BC64A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673" y="4040645"/>
                <a:ext cx="47602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B13B50E-5430-A148-8624-274D8D3D3175}"/>
                  </a:ext>
                </a:extLst>
              </p:cNvPr>
              <p:cNvSpPr txBox="1"/>
              <p:nvPr/>
            </p:nvSpPr>
            <p:spPr>
              <a:xfrm>
                <a:off x="9544909" y="2978398"/>
                <a:ext cx="480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B13B50E-5430-A148-8624-274D8D3D3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909" y="2978398"/>
                <a:ext cx="48096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989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1" grpId="0" animBg="1"/>
      <p:bldP spid="40" grpId="0" animBg="1"/>
      <p:bldP spid="44" grpId="0"/>
      <p:bldP spid="39" grpId="0"/>
      <p:bldP spid="39" grpId="1"/>
      <p:bldP spid="46" grpId="0"/>
      <p:bldP spid="46" grpId="1"/>
      <p:bldP spid="47" grpId="0"/>
      <p:bldP spid="47" grpId="1"/>
      <p:bldP spid="48" grpId="0"/>
      <p:bldP spid="48" grpId="1"/>
      <p:bldP spid="62" grpId="0"/>
      <p:bldP spid="63" grpId="0" animBg="1"/>
      <p:bldP spid="65" grpId="0"/>
      <p:bldP spid="66" grpId="0"/>
      <p:bldP spid="67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>
            <a:extLst>
              <a:ext uri="{FF2B5EF4-FFF2-40B4-BE49-F238E27FC236}">
                <a16:creationId xmlns:a16="http://schemas.microsoft.com/office/drawing/2014/main" id="{ECAF3567-F6B4-5340-B818-815097785C6B}"/>
              </a:ext>
            </a:extLst>
          </p:cNvPr>
          <p:cNvGrpSpPr/>
          <p:nvPr/>
        </p:nvGrpSpPr>
        <p:grpSpPr>
          <a:xfrm>
            <a:off x="5084742" y="1352222"/>
            <a:ext cx="1797157" cy="915880"/>
            <a:chOff x="2603770" y="2042006"/>
            <a:chExt cx="1177974" cy="636625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5530D6B0-B41C-A242-B037-84B0925BD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3770" y="2042006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6B710473-4AFC-D845-BFC2-D970785CD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3956" y="2052077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212" name="Picture 211">
              <a:extLst>
                <a:ext uri="{FF2B5EF4-FFF2-40B4-BE49-F238E27FC236}">
                  <a16:creationId xmlns:a16="http://schemas.microsoft.com/office/drawing/2014/main" id="{E3053AF3-DA4A-A645-B79C-C07E9A58A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8233" y="2055120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153" name="Slide Number Placeholder 152">
            <a:extLst>
              <a:ext uri="{FF2B5EF4-FFF2-40B4-BE49-F238E27FC236}">
                <a16:creationId xmlns:a16="http://schemas.microsoft.com/office/drawing/2014/main" id="{E32AB490-1FC5-8B43-8144-117CB878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508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102" name="Title 101">
            <a:extLst>
              <a:ext uri="{FF2B5EF4-FFF2-40B4-BE49-F238E27FC236}">
                <a16:creationId xmlns:a16="http://schemas.microsoft.com/office/drawing/2014/main" id="{B7276453-F1A5-4547-9436-E6A3310AB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5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Putting it Together</a:t>
            </a:r>
          </a:p>
        </p:txBody>
      </p:sp>
      <p:pic>
        <p:nvPicPr>
          <p:cNvPr id="158" name="Picture 19" descr="greenguy">
            <a:extLst>
              <a:ext uri="{FF2B5EF4-FFF2-40B4-BE49-F238E27FC236}">
                <a16:creationId xmlns:a16="http://schemas.microsoft.com/office/drawing/2014/main" id="{5D272943-6942-704B-A1BB-7FA071EF4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376183" y="5511844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" name="Picture 158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094C343-6342-1A42-B83E-6910B6F8B6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0979" y="5565747"/>
            <a:ext cx="198228" cy="384797"/>
          </a:xfrm>
          <a:prstGeom prst="rect">
            <a:avLst/>
          </a:prstGeom>
        </p:spPr>
      </p:pic>
      <p:pic>
        <p:nvPicPr>
          <p:cNvPr id="160" name="Picture 19" descr="greenguy">
            <a:extLst>
              <a:ext uri="{FF2B5EF4-FFF2-40B4-BE49-F238E27FC236}">
                <a16:creationId xmlns:a16="http://schemas.microsoft.com/office/drawing/2014/main" id="{0036828C-8E2A-864C-8B16-4E8294CC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983738" y="4769652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1" name="Picture 160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F1B4FF4D-20B1-BF45-9E6D-DE84339DA9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85" y="4871145"/>
            <a:ext cx="204464" cy="420545"/>
          </a:xfrm>
          <a:prstGeom prst="rect">
            <a:avLst/>
          </a:prstGeom>
        </p:spPr>
      </p:pic>
      <p:pic>
        <p:nvPicPr>
          <p:cNvPr id="162" name="Picture 19" descr="greenguy">
            <a:extLst>
              <a:ext uri="{FF2B5EF4-FFF2-40B4-BE49-F238E27FC236}">
                <a16:creationId xmlns:a16="http://schemas.microsoft.com/office/drawing/2014/main" id="{83590FFA-242F-1546-B9BE-5A2CE474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923282" y="4012241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" name="Picture 16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0274899-F41A-FD43-88D6-DFF240AF6A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078" y="4066144"/>
            <a:ext cx="198228" cy="384797"/>
          </a:xfrm>
          <a:prstGeom prst="rect">
            <a:avLst/>
          </a:prstGeom>
        </p:spPr>
      </p:pic>
      <p:pic>
        <p:nvPicPr>
          <p:cNvPr id="164" name="Picture 19" descr="greenguy">
            <a:extLst>
              <a:ext uri="{FF2B5EF4-FFF2-40B4-BE49-F238E27FC236}">
                <a16:creationId xmlns:a16="http://schemas.microsoft.com/office/drawing/2014/main" id="{638E22B6-B045-034A-B637-C4F68478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753356" y="4039192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" name="Picture 164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7C15016-79B8-7F41-A7F6-51D4C7AAC4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152" y="4093095"/>
            <a:ext cx="198228" cy="384797"/>
          </a:xfrm>
          <a:prstGeom prst="rect">
            <a:avLst/>
          </a:prstGeom>
        </p:spPr>
      </p:pic>
      <p:pic>
        <p:nvPicPr>
          <p:cNvPr id="166" name="Picture 19" descr="greenguy">
            <a:extLst>
              <a:ext uri="{FF2B5EF4-FFF2-40B4-BE49-F238E27FC236}">
                <a16:creationId xmlns:a16="http://schemas.microsoft.com/office/drawing/2014/main" id="{815B1BAB-B6EB-544B-8DD1-35D50171B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00793" y="5063682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7" name="Picture 166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75542EE3-8C59-1243-9336-30795ED82B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89" y="5117585"/>
            <a:ext cx="198228" cy="384797"/>
          </a:xfrm>
          <a:prstGeom prst="rect">
            <a:avLst/>
          </a:prstGeom>
        </p:spPr>
      </p:pic>
      <p:pic>
        <p:nvPicPr>
          <p:cNvPr id="170" name="Picture 19" descr="greenguy">
            <a:extLst>
              <a:ext uri="{FF2B5EF4-FFF2-40B4-BE49-F238E27FC236}">
                <a16:creationId xmlns:a16="http://schemas.microsoft.com/office/drawing/2014/main" id="{576BEBAE-B50B-1443-A2EC-5348A803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4308079" y="4789133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1" name="Picture 170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2B6E2B14-5EA4-C14F-9BD2-52B104C373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926" y="4890626"/>
            <a:ext cx="204464" cy="420545"/>
          </a:xfrm>
          <a:prstGeom prst="rect">
            <a:avLst/>
          </a:prstGeom>
        </p:spPr>
      </p:pic>
      <p:pic>
        <p:nvPicPr>
          <p:cNvPr id="172" name="Picture 19" descr="greenguy">
            <a:extLst>
              <a:ext uri="{FF2B5EF4-FFF2-40B4-BE49-F238E27FC236}">
                <a16:creationId xmlns:a16="http://schemas.microsoft.com/office/drawing/2014/main" id="{D9D3C2AD-3940-F34B-958A-8C64E7326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291275" y="5447098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3" name="Picture 172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72B8F51F-D132-3946-A307-5F995A7672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22" y="5548591"/>
            <a:ext cx="204464" cy="420545"/>
          </a:xfrm>
          <a:prstGeom prst="rect">
            <a:avLst/>
          </a:prstGeom>
        </p:spPr>
      </p:pic>
      <p:pic>
        <p:nvPicPr>
          <p:cNvPr id="178" name="Picture 19" descr="greenguy">
            <a:extLst>
              <a:ext uri="{FF2B5EF4-FFF2-40B4-BE49-F238E27FC236}">
                <a16:creationId xmlns:a16="http://schemas.microsoft.com/office/drawing/2014/main" id="{ED46B5AE-F0E7-2149-8231-762E5170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590691" y="3875020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" name="Picture 178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11DF11A6-940A-4B42-9A1A-6F03F29892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487" y="3928923"/>
            <a:ext cx="198228" cy="384797"/>
          </a:xfrm>
          <a:prstGeom prst="rect">
            <a:avLst/>
          </a:prstGeom>
        </p:spPr>
      </p:pic>
      <p:pic>
        <p:nvPicPr>
          <p:cNvPr id="180" name="Picture 19" descr="greenguy">
            <a:extLst>
              <a:ext uri="{FF2B5EF4-FFF2-40B4-BE49-F238E27FC236}">
                <a16:creationId xmlns:a16="http://schemas.microsoft.com/office/drawing/2014/main" id="{0C5771D3-18BA-FF41-903B-DC299CFB9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5142083" y="4586517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1" name="Picture 180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A21E4F93-40A0-EC4A-8935-84937F689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30" y="4688010"/>
            <a:ext cx="204464" cy="420545"/>
          </a:xfrm>
          <a:prstGeom prst="rect">
            <a:avLst/>
          </a:prstGeom>
        </p:spPr>
      </p:pic>
      <p:pic>
        <p:nvPicPr>
          <p:cNvPr id="182" name="Picture 19" descr="greenguy">
            <a:extLst>
              <a:ext uri="{FF2B5EF4-FFF2-40B4-BE49-F238E27FC236}">
                <a16:creationId xmlns:a16="http://schemas.microsoft.com/office/drawing/2014/main" id="{5FB9FDA5-7782-2E4D-91A9-3238B8744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202806" y="4645669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3" name="Picture 182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53002673-EA4C-4242-86EB-47DF2D54EF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53" y="4747162"/>
            <a:ext cx="204464" cy="420545"/>
          </a:xfrm>
          <a:prstGeom prst="rect">
            <a:avLst/>
          </a:prstGeom>
        </p:spPr>
      </p:pic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604716B-67B5-3842-9C9C-7C2C15EBF8B0}"/>
              </a:ext>
            </a:extLst>
          </p:cNvPr>
          <p:cNvCxnSpPr>
            <a:cxnSpLocks/>
            <a:endCxn id="160" idx="1"/>
          </p:cNvCxnSpPr>
          <p:nvPr/>
        </p:nvCxnSpPr>
        <p:spPr bwMode="auto">
          <a:xfrm>
            <a:off x="1458401" y="4442385"/>
            <a:ext cx="525337" cy="519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EFAE457-ADFE-3E47-AE80-BF96DD286854}"/>
              </a:ext>
            </a:extLst>
          </p:cNvPr>
          <p:cNvCxnSpPr>
            <a:cxnSpLocks/>
            <a:endCxn id="162" idx="1"/>
          </p:cNvCxnSpPr>
          <p:nvPr/>
        </p:nvCxnSpPr>
        <p:spPr bwMode="auto">
          <a:xfrm>
            <a:off x="3285830" y="4092750"/>
            <a:ext cx="637452" cy="1118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F536DCC-7703-914C-B65A-5A156DB7B4C7}"/>
              </a:ext>
            </a:extLst>
          </p:cNvPr>
          <p:cNvCxnSpPr>
            <a:cxnSpLocks/>
            <a:endCxn id="180" idx="1"/>
          </p:cNvCxnSpPr>
          <p:nvPr/>
        </p:nvCxnSpPr>
        <p:spPr bwMode="auto">
          <a:xfrm>
            <a:off x="4572376" y="4279162"/>
            <a:ext cx="569706" cy="4997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CF6FC22C-B93E-C54E-BABD-491419A8016D}"/>
              </a:ext>
            </a:extLst>
          </p:cNvPr>
          <p:cNvCxnSpPr>
            <a:cxnSpLocks/>
          </p:cNvCxnSpPr>
          <p:nvPr/>
        </p:nvCxnSpPr>
        <p:spPr bwMode="auto">
          <a:xfrm flipH="1">
            <a:off x="3685884" y="4481777"/>
            <a:ext cx="453204" cy="1615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BCE4805-9867-374D-9085-7E2AD3ED8504}"/>
              </a:ext>
            </a:extLst>
          </p:cNvPr>
          <p:cNvCxnSpPr>
            <a:cxnSpLocks/>
            <a:stCxn id="170" idx="1"/>
          </p:cNvCxnSpPr>
          <p:nvPr/>
        </p:nvCxnSpPr>
        <p:spPr bwMode="auto">
          <a:xfrm flipH="1">
            <a:off x="3860094" y="4981532"/>
            <a:ext cx="44798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0A51E11-5EB9-B640-84A2-1A5909E4D67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395204" y="5096148"/>
            <a:ext cx="360795" cy="4231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8682742-F190-304E-8EE9-6133BC9B3D0C}"/>
              </a:ext>
            </a:extLst>
          </p:cNvPr>
          <p:cNvCxnSpPr>
            <a:cxnSpLocks/>
            <a:endCxn id="182" idx="1"/>
          </p:cNvCxnSpPr>
          <p:nvPr/>
        </p:nvCxnSpPr>
        <p:spPr bwMode="auto">
          <a:xfrm flipV="1">
            <a:off x="2641027" y="4838069"/>
            <a:ext cx="561779" cy="253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C8B08A4-620B-B04E-A5CE-52BB9622F2E7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0617" y="5182999"/>
            <a:ext cx="401134" cy="2706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11DE004-67CD-2347-A7FA-87B50BA2408A}"/>
              </a:ext>
            </a:extLst>
          </p:cNvPr>
          <p:cNvCxnSpPr>
            <a:cxnSpLocks/>
          </p:cNvCxnSpPr>
          <p:nvPr/>
        </p:nvCxnSpPr>
        <p:spPr bwMode="auto">
          <a:xfrm flipV="1">
            <a:off x="580851" y="4480068"/>
            <a:ext cx="385163" cy="5503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96" name="Picture 195" descr="A picture containing plant&#10;&#10;Description automatically generated">
            <a:extLst>
              <a:ext uri="{FF2B5EF4-FFF2-40B4-BE49-F238E27FC236}">
                <a16:creationId xmlns:a16="http://schemas.microsoft.com/office/drawing/2014/main" id="{192B4229-D122-6347-A060-131E9ED1D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07" y="3540971"/>
            <a:ext cx="476286" cy="453814"/>
          </a:xfrm>
          <a:prstGeom prst="rect">
            <a:avLst/>
          </a:prstGeom>
        </p:spPr>
      </p:pic>
      <p:pic>
        <p:nvPicPr>
          <p:cNvPr id="197" name="Picture 196" descr="A picture containing plant&#10;&#10;Description automatically generated">
            <a:extLst>
              <a:ext uri="{FF2B5EF4-FFF2-40B4-BE49-F238E27FC236}">
                <a16:creationId xmlns:a16="http://schemas.microsoft.com/office/drawing/2014/main" id="{4DB98CD6-D65C-184C-BA7D-F0C48AE476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08" y="3414977"/>
            <a:ext cx="476286" cy="453814"/>
          </a:xfrm>
          <a:prstGeom prst="rect">
            <a:avLst/>
          </a:prstGeom>
        </p:spPr>
      </p:pic>
      <p:pic>
        <p:nvPicPr>
          <p:cNvPr id="198" name="Picture 197" descr="A picture containing plant&#10;&#10;Description automatically generated">
            <a:extLst>
              <a:ext uri="{FF2B5EF4-FFF2-40B4-BE49-F238E27FC236}">
                <a16:creationId xmlns:a16="http://schemas.microsoft.com/office/drawing/2014/main" id="{3354C20A-A498-1A46-B627-AC7848B56B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3" y="5506085"/>
            <a:ext cx="476286" cy="453814"/>
          </a:xfrm>
          <a:prstGeom prst="rect">
            <a:avLst/>
          </a:prstGeom>
        </p:spPr>
      </p:pic>
      <p:pic>
        <p:nvPicPr>
          <p:cNvPr id="199" name="Picture 198" descr="A picture containing plant&#10;&#10;Description automatically generated">
            <a:extLst>
              <a:ext uri="{FF2B5EF4-FFF2-40B4-BE49-F238E27FC236}">
                <a16:creationId xmlns:a16="http://schemas.microsoft.com/office/drawing/2014/main" id="{60B8BFDC-0363-4C43-A0DE-D2C2A5D1B4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206" y="4159472"/>
            <a:ext cx="476286" cy="453814"/>
          </a:xfrm>
          <a:prstGeom prst="rect">
            <a:avLst/>
          </a:prstGeom>
        </p:spPr>
      </p:pic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B1BAA9F8-BE3D-9E46-981E-22ABE1CC04AD}"/>
              </a:ext>
            </a:extLst>
          </p:cNvPr>
          <p:cNvSpPr/>
          <p:nvPr/>
        </p:nvSpPr>
        <p:spPr bwMode="auto">
          <a:xfrm>
            <a:off x="531955" y="3736409"/>
            <a:ext cx="1020897" cy="92690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4D03403-8A59-B64D-B64D-3647B208F4D0}"/>
              </a:ext>
            </a:extLst>
          </p:cNvPr>
          <p:cNvSpPr txBox="1"/>
          <p:nvPr/>
        </p:nvSpPr>
        <p:spPr>
          <a:xfrm>
            <a:off x="5397279" y="908876"/>
            <a:ext cx="122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Aggregator</a:t>
            </a:r>
          </a:p>
        </p:txBody>
      </p:sp>
      <p:pic>
        <p:nvPicPr>
          <p:cNvPr id="204" name="Picture 2" descr="MCj04326240000[1]">
            <a:extLst>
              <a:ext uri="{FF2B5EF4-FFF2-40B4-BE49-F238E27FC236}">
                <a16:creationId xmlns:a16="http://schemas.microsoft.com/office/drawing/2014/main" id="{8155CBC0-77C2-4B42-BFC2-975D93F8F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6597933" y="1407338"/>
            <a:ext cx="995923" cy="932792"/>
          </a:xfrm>
          <a:prstGeom prst="rect">
            <a:avLst/>
          </a:prstGeom>
          <a:noFill/>
        </p:spPr>
      </p:pic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A7D1F57-C38F-D24B-8D5E-651089111CAB}"/>
              </a:ext>
            </a:extLst>
          </p:cNvPr>
          <p:cNvGrpSpPr/>
          <p:nvPr/>
        </p:nvGrpSpPr>
        <p:grpSpPr>
          <a:xfrm>
            <a:off x="4916244" y="1600502"/>
            <a:ext cx="1797157" cy="915880"/>
            <a:chOff x="2603770" y="2042006"/>
            <a:chExt cx="1177974" cy="63662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25C5E4FA-40E1-D34A-B221-B1B4B68A4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03770" y="2042006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207" name="Picture 206">
              <a:extLst>
                <a:ext uri="{FF2B5EF4-FFF2-40B4-BE49-F238E27FC236}">
                  <a16:creationId xmlns:a16="http://schemas.microsoft.com/office/drawing/2014/main" id="{3493D9FC-FB80-5F49-890E-0505AE7DCB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883956" y="2052077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208" name="Picture 207">
              <a:extLst>
                <a:ext uri="{FF2B5EF4-FFF2-40B4-BE49-F238E27FC236}">
                  <a16:creationId xmlns:a16="http://schemas.microsoft.com/office/drawing/2014/main" id="{6C547BFC-A5E3-234E-B97C-A2CD51A68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58233" y="2055120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70F1C23-5C0F-7844-93A5-ABBE2DBF21F8}"/>
              </a:ext>
            </a:extLst>
          </p:cNvPr>
          <p:cNvCxnSpPr>
            <a:cxnSpLocks/>
          </p:cNvCxnSpPr>
          <p:nvPr/>
        </p:nvCxnSpPr>
        <p:spPr>
          <a:xfrm>
            <a:off x="430990" y="2658008"/>
            <a:ext cx="11326112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E5B230-FABA-9F49-BCD6-EC0516A6C76F}"/>
              </a:ext>
            </a:extLst>
          </p:cNvPr>
          <p:cNvCxnSpPr>
            <a:cxnSpLocks/>
          </p:cNvCxnSpPr>
          <p:nvPr/>
        </p:nvCxnSpPr>
        <p:spPr bwMode="auto">
          <a:xfrm>
            <a:off x="3454676" y="4011126"/>
            <a:ext cx="423084" cy="1014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312550-02F3-2148-B3AA-2546E1893B1B}"/>
              </a:ext>
            </a:extLst>
          </p:cNvPr>
          <p:cNvCxnSpPr>
            <a:cxnSpLocks/>
          </p:cNvCxnSpPr>
          <p:nvPr/>
        </p:nvCxnSpPr>
        <p:spPr bwMode="auto">
          <a:xfrm>
            <a:off x="1639527" y="4492812"/>
            <a:ext cx="260660" cy="244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9BF86E0-79CB-7942-82F4-35F32227D3C8}"/>
              </a:ext>
            </a:extLst>
          </p:cNvPr>
          <p:cNvCxnSpPr>
            <a:cxnSpLocks/>
          </p:cNvCxnSpPr>
          <p:nvPr/>
        </p:nvCxnSpPr>
        <p:spPr bwMode="auto">
          <a:xfrm>
            <a:off x="3454222" y="4216794"/>
            <a:ext cx="458264" cy="1136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B93B71-4039-DC4F-AEE8-1ECA3BC4D7B1}"/>
              </a:ext>
            </a:extLst>
          </p:cNvPr>
          <p:cNvCxnSpPr>
            <a:cxnSpLocks/>
          </p:cNvCxnSpPr>
          <p:nvPr/>
        </p:nvCxnSpPr>
        <p:spPr bwMode="auto">
          <a:xfrm flipH="1">
            <a:off x="757421" y="4663315"/>
            <a:ext cx="159401" cy="3053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F0779F3-EBB4-734C-ABBF-2E9BE8C89956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639" y="4613286"/>
            <a:ext cx="172803" cy="2773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CD0B435-FC7B-1E4B-9D4E-D58DFF57F0EC}"/>
              </a:ext>
            </a:extLst>
          </p:cNvPr>
          <p:cNvCxnSpPr>
            <a:cxnSpLocks/>
          </p:cNvCxnSpPr>
          <p:nvPr/>
        </p:nvCxnSpPr>
        <p:spPr bwMode="auto">
          <a:xfrm>
            <a:off x="1518094" y="4706422"/>
            <a:ext cx="260660" cy="244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FB5944-67B9-0D4D-8860-EC22DF8D2F1F}"/>
              </a:ext>
            </a:extLst>
          </p:cNvPr>
          <p:cNvGrpSpPr/>
          <p:nvPr/>
        </p:nvGrpSpPr>
        <p:grpSpPr>
          <a:xfrm>
            <a:off x="430990" y="3155105"/>
            <a:ext cx="1000760" cy="562491"/>
            <a:chOff x="430990" y="3155105"/>
            <a:chExt cx="1000760" cy="562491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ED23348-D965-9B49-89ED-74BC713FBA15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2D0F67D-714A-224C-BCED-B4BDFF8546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5A2B53E-C481-1346-B87D-CED12DCBA6F1}"/>
                </a:ext>
              </a:extLst>
            </p:cNvPr>
            <p:cNvSpPr/>
            <p:nvPr/>
          </p:nvSpPr>
          <p:spPr>
            <a:xfrm>
              <a:off x="655358" y="3155105"/>
              <a:ext cx="166033" cy="28893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26781DA3-22F1-1A47-9A1A-5D75B8AE8C7E}"/>
              </a:ext>
            </a:extLst>
          </p:cNvPr>
          <p:cNvSpPr/>
          <p:nvPr/>
        </p:nvSpPr>
        <p:spPr>
          <a:xfrm>
            <a:off x="669515" y="3729387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Alice</a:t>
            </a:r>
            <a:endParaRPr lang="en-US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9B572B6C-47D8-314E-8CA7-1071B58F22B6}"/>
              </a:ext>
            </a:extLst>
          </p:cNvPr>
          <p:cNvSpPr/>
          <p:nvPr/>
        </p:nvSpPr>
        <p:spPr bwMode="auto">
          <a:xfrm>
            <a:off x="2596952" y="3480139"/>
            <a:ext cx="1020897" cy="92690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1A7B607-6131-9041-844E-329F0E82BA12}"/>
              </a:ext>
            </a:extLst>
          </p:cNvPr>
          <p:cNvSpPr/>
          <p:nvPr/>
        </p:nvSpPr>
        <p:spPr>
          <a:xfrm>
            <a:off x="2884639" y="3535638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Bob</a:t>
            </a:r>
            <a:endParaRPr 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1A94414-43F3-0645-90D6-4EFCFF99E9A4}"/>
              </a:ext>
            </a:extLst>
          </p:cNvPr>
          <p:cNvCxnSpPr>
            <a:cxnSpLocks/>
          </p:cNvCxnSpPr>
          <p:nvPr/>
        </p:nvCxnSpPr>
        <p:spPr>
          <a:xfrm flipV="1">
            <a:off x="2609803" y="3197151"/>
            <a:ext cx="1000760" cy="20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B3F6915-D4CC-3141-8718-2F2E61619F01}"/>
              </a:ext>
            </a:extLst>
          </p:cNvPr>
          <p:cNvSpPr txBox="1"/>
          <p:nvPr/>
        </p:nvSpPr>
        <p:spPr>
          <a:xfrm>
            <a:off x="2622792" y="3160586"/>
            <a:ext cx="987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 </a:t>
            </a:r>
            <a:r>
              <a:rPr lang="en-US" sz="1500" b="1" dirty="0"/>
              <a:t>1</a:t>
            </a:r>
            <a:r>
              <a:rPr lang="en-US" sz="1500" dirty="0"/>
              <a:t> 2 3 4 5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E352F26-F94D-4E46-8CA4-43979A089EC8}"/>
              </a:ext>
            </a:extLst>
          </p:cNvPr>
          <p:cNvSpPr/>
          <p:nvPr/>
        </p:nvSpPr>
        <p:spPr>
          <a:xfrm>
            <a:off x="2834171" y="2921260"/>
            <a:ext cx="166033" cy="2889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CBDAE50-F1A5-1149-9FB6-5875C0877421}"/>
              </a:ext>
            </a:extLst>
          </p:cNvPr>
          <p:cNvSpPr/>
          <p:nvPr/>
        </p:nvSpPr>
        <p:spPr bwMode="auto">
          <a:xfrm>
            <a:off x="3859449" y="3617772"/>
            <a:ext cx="1020897" cy="92690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98B55A1-8F73-1E45-B296-4144626E672A}"/>
              </a:ext>
            </a:extLst>
          </p:cNvPr>
          <p:cNvSpPr/>
          <p:nvPr/>
        </p:nvSpPr>
        <p:spPr>
          <a:xfrm>
            <a:off x="4108309" y="3673936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Charlie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BD49F8B-C2DF-1C4B-847D-A7C980156834}"/>
              </a:ext>
            </a:extLst>
          </p:cNvPr>
          <p:cNvCxnSpPr>
            <a:cxnSpLocks/>
          </p:cNvCxnSpPr>
          <p:nvPr/>
        </p:nvCxnSpPr>
        <p:spPr bwMode="auto">
          <a:xfrm>
            <a:off x="4741366" y="4247407"/>
            <a:ext cx="336612" cy="3161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303031D-5F60-BE4A-84E2-EEE3E528D7E0}"/>
              </a:ext>
            </a:extLst>
          </p:cNvPr>
          <p:cNvCxnSpPr>
            <a:cxnSpLocks/>
          </p:cNvCxnSpPr>
          <p:nvPr/>
        </p:nvCxnSpPr>
        <p:spPr bwMode="auto">
          <a:xfrm>
            <a:off x="4583879" y="4465088"/>
            <a:ext cx="349156" cy="335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FD64660-D7A5-2341-B59A-1A5753CF60D4}"/>
              </a:ext>
            </a:extLst>
          </p:cNvPr>
          <p:cNvCxnSpPr>
            <a:cxnSpLocks/>
          </p:cNvCxnSpPr>
          <p:nvPr/>
        </p:nvCxnSpPr>
        <p:spPr>
          <a:xfrm flipV="1">
            <a:off x="3862256" y="3307605"/>
            <a:ext cx="1000760" cy="20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5395978-8FD9-D149-AE15-B753AA90FB51}"/>
              </a:ext>
            </a:extLst>
          </p:cNvPr>
          <p:cNvSpPr txBox="1"/>
          <p:nvPr/>
        </p:nvSpPr>
        <p:spPr>
          <a:xfrm>
            <a:off x="3875245" y="3271040"/>
            <a:ext cx="987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0 1 </a:t>
            </a:r>
            <a:r>
              <a:rPr lang="en-US" sz="1500" b="1" dirty="0"/>
              <a:t>2</a:t>
            </a:r>
            <a:r>
              <a:rPr lang="en-US" sz="1500" dirty="0"/>
              <a:t> 3 4 5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49F353D-A407-E140-B99C-0E31008B81F6}"/>
              </a:ext>
            </a:extLst>
          </p:cNvPr>
          <p:cNvSpPr/>
          <p:nvPr/>
        </p:nvSpPr>
        <p:spPr>
          <a:xfrm>
            <a:off x="4197462" y="3031714"/>
            <a:ext cx="166033" cy="2889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9CE45CB0-2B69-4846-B40A-A77F7F154E3A}"/>
              </a:ext>
            </a:extLst>
          </p:cNvPr>
          <p:cNvSpPr/>
          <p:nvPr/>
        </p:nvSpPr>
        <p:spPr>
          <a:xfrm>
            <a:off x="4701539" y="389224"/>
            <a:ext cx="4317747" cy="21738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EEB4D7E6-11BD-184F-B470-55E8E097FCE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3827" b="18483"/>
          <a:stretch/>
        </p:blipFill>
        <p:spPr>
          <a:xfrm>
            <a:off x="8557100" y="31949"/>
            <a:ext cx="572986" cy="641363"/>
          </a:xfrm>
          <a:prstGeom prst="rect">
            <a:avLst/>
          </a:prstGeom>
        </p:spPr>
      </p:pic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77A5E77-C801-AA4E-BD59-F50E13EACAE5}"/>
              </a:ext>
            </a:extLst>
          </p:cNvPr>
          <p:cNvCxnSpPr>
            <a:cxnSpLocks/>
          </p:cNvCxnSpPr>
          <p:nvPr/>
        </p:nvCxnSpPr>
        <p:spPr bwMode="auto">
          <a:xfrm flipH="1">
            <a:off x="8663979" y="808425"/>
            <a:ext cx="93719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9BDA9BB-C7BF-9C40-A849-F77E7465BE32}"/>
              </a:ext>
            </a:extLst>
          </p:cNvPr>
          <p:cNvCxnSpPr>
            <a:cxnSpLocks/>
          </p:cNvCxnSpPr>
          <p:nvPr/>
        </p:nvCxnSpPr>
        <p:spPr bwMode="auto">
          <a:xfrm flipH="1">
            <a:off x="921817" y="2146882"/>
            <a:ext cx="3835321" cy="1003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863B88F-52BB-C046-84DF-758CF3D3F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5991" y="2436083"/>
            <a:ext cx="1813681" cy="4540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C90C38E-AC23-CC43-BBF4-0AA1B9220FFE}"/>
              </a:ext>
            </a:extLst>
          </p:cNvPr>
          <p:cNvCxnSpPr>
            <a:cxnSpLocks/>
          </p:cNvCxnSpPr>
          <p:nvPr/>
        </p:nvCxnSpPr>
        <p:spPr bwMode="auto">
          <a:xfrm flipH="1">
            <a:off x="4416899" y="2519588"/>
            <a:ext cx="917582" cy="510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pic>
        <p:nvPicPr>
          <p:cNvPr id="269" name="Picture 19">
            <a:extLst>
              <a:ext uri="{FF2B5EF4-FFF2-40B4-BE49-F238E27FC236}">
                <a16:creationId xmlns:a16="http://schemas.microsoft.com/office/drawing/2014/main" id="{DBE75194-D1DE-C140-AF92-9C2EDFABC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9508123" y="5554224"/>
            <a:ext cx="384796" cy="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0" name="Picture 269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767BA404-FC4A-2143-855C-DA45CEA49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919" y="5608127"/>
            <a:ext cx="198228" cy="384797"/>
          </a:xfrm>
          <a:prstGeom prst="rect">
            <a:avLst/>
          </a:prstGeom>
        </p:spPr>
      </p:pic>
      <p:pic>
        <p:nvPicPr>
          <p:cNvPr id="271" name="Picture 19">
            <a:extLst>
              <a:ext uri="{FF2B5EF4-FFF2-40B4-BE49-F238E27FC236}">
                <a16:creationId xmlns:a16="http://schemas.microsoft.com/office/drawing/2014/main" id="{5A6728B7-AD65-244A-8F45-9E53BAC20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8115678" y="4812032"/>
            <a:ext cx="384796" cy="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2" name="Picture 271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684FE039-AEBA-2E49-879C-F865211C1B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525" y="4913525"/>
            <a:ext cx="204464" cy="420545"/>
          </a:xfrm>
          <a:prstGeom prst="rect">
            <a:avLst/>
          </a:prstGeom>
        </p:spPr>
      </p:pic>
      <p:pic>
        <p:nvPicPr>
          <p:cNvPr id="273" name="Picture 19">
            <a:extLst>
              <a:ext uri="{FF2B5EF4-FFF2-40B4-BE49-F238E27FC236}">
                <a16:creationId xmlns:a16="http://schemas.microsoft.com/office/drawing/2014/main" id="{B9CFB60F-7D7E-8545-A17A-1F1CB072D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10055222" y="4054621"/>
            <a:ext cx="384796" cy="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4" name="Picture 273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157040F7-5CCC-7B4E-9ADE-5142A630E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0018" y="4108524"/>
            <a:ext cx="198228" cy="384797"/>
          </a:xfrm>
          <a:prstGeom prst="rect">
            <a:avLst/>
          </a:prstGeom>
        </p:spPr>
      </p:pic>
      <p:pic>
        <p:nvPicPr>
          <p:cNvPr id="275" name="Picture 19">
            <a:extLst>
              <a:ext uri="{FF2B5EF4-FFF2-40B4-BE49-F238E27FC236}">
                <a16:creationId xmlns:a16="http://schemas.microsoft.com/office/drawing/2014/main" id="{6AE5241E-D1FC-5941-89C8-2EE5CDE3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6885296" y="4081572"/>
            <a:ext cx="384796" cy="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" name="Picture 275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B2F35908-AD8F-AE4A-931B-D365B0BAE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092" y="4135475"/>
            <a:ext cx="198228" cy="384797"/>
          </a:xfrm>
          <a:prstGeom prst="rect">
            <a:avLst/>
          </a:prstGeom>
        </p:spPr>
      </p:pic>
      <p:pic>
        <p:nvPicPr>
          <p:cNvPr id="277" name="Picture 19">
            <a:extLst>
              <a:ext uri="{FF2B5EF4-FFF2-40B4-BE49-F238E27FC236}">
                <a16:creationId xmlns:a16="http://schemas.microsoft.com/office/drawing/2014/main" id="{9FBB88EE-2BF7-4047-8873-511D47933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6232733" y="5106062"/>
            <a:ext cx="384796" cy="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8" name="Picture 27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84F2C3B-700F-5442-B64C-235A82EAB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29" y="5159965"/>
            <a:ext cx="198228" cy="384797"/>
          </a:xfrm>
          <a:prstGeom prst="rect">
            <a:avLst/>
          </a:prstGeom>
        </p:spPr>
      </p:pic>
      <p:pic>
        <p:nvPicPr>
          <p:cNvPr id="279" name="Picture 19">
            <a:extLst>
              <a:ext uri="{FF2B5EF4-FFF2-40B4-BE49-F238E27FC236}">
                <a16:creationId xmlns:a16="http://schemas.microsoft.com/office/drawing/2014/main" id="{92A92C31-0FD9-BD45-B5E6-A0BE1588A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/>
          <a:srcRect/>
          <a:stretch/>
        </p:blipFill>
        <p:spPr bwMode="auto">
          <a:xfrm>
            <a:off x="10446225" y="4831513"/>
            <a:ext cx="372384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0" name="Picture 279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072F60EC-B46B-9244-B80A-0869421943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66" y="4933006"/>
            <a:ext cx="204464" cy="420545"/>
          </a:xfrm>
          <a:prstGeom prst="rect">
            <a:avLst/>
          </a:prstGeom>
        </p:spPr>
      </p:pic>
      <p:pic>
        <p:nvPicPr>
          <p:cNvPr id="281" name="Picture 19">
            <a:extLst>
              <a:ext uri="{FF2B5EF4-FFF2-40B4-BE49-F238E27FC236}">
                <a16:creationId xmlns:a16="http://schemas.microsoft.com/office/drawing/2014/main" id="{310403AB-A6A3-DB42-87B9-DD915FCD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7423215" y="5489478"/>
            <a:ext cx="384796" cy="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2" name="Picture 281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E9D1E790-6A80-F040-A6A3-9F42F1144D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4062" y="5590971"/>
            <a:ext cx="204464" cy="420545"/>
          </a:xfrm>
          <a:prstGeom prst="rect">
            <a:avLst/>
          </a:prstGeom>
        </p:spPr>
      </p:pic>
      <p:pic>
        <p:nvPicPr>
          <p:cNvPr id="283" name="Picture 19">
            <a:extLst>
              <a:ext uri="{FF2B5EF4-FFF2-40B4-BE49-F238E27FC236}">
                <a16:creationId xmlns:a16="http://schemas.microsoft.com/office/drawing/2014/main" id="{CAC027CF-8BFC-C242-8EF2-0981E0CC8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8722631" y="3917400"/>
            <a:ext cx="384796" cy="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4" name="Picture 283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86BE1CC-9A95-0845-8FD5-04929976DD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7427" y="3971303"/>
            <a:ext cx="198228" cy="384797"/>
          </a:xfrm>
          <a:prstGeom prst="rect">
            <a:avLst/>
          </a:prstGeom>
        </p:spPr>
      </p:pic>
      <p:pic>
        <p:nvPicPr>
          <p:cNvPr id="285" name="Picture 19">
            <a:extLst>
              <a:ext uri="{FF2B5EF4-FFF2-40B4-BE49-F238E27FC236}">
                <a16:creationId xmlns:a16="http://schemas.microsoft.com/office/drawing/2014/main" id="{1DBD8469-F601-6C44-BBFC-7E9CFA7D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11274023" y="4628897"/>
            <a:ext cx="384796" cy="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" name="Picture 285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0817A038-E693-2A47-B8B4-91851F0C31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870" y="4730390"/>
            <a:ext cx="204464" cy="420545"/>
          </a:xfrm>
          <a:prstGeom prst="rect">
            <a:avLst/>
          </a:prstGeom>
        </p:spPr>
      </p:pic>
      <p:pic>
        <p:nvPicPr>
          <p:cNvPr id="287" name="Picture 19">
            <a:extLst>
              <a:ext uri="{FF2B5EF4-FFF2-40B4-BE49-F238E27FC236}">
                <a16:creationId xmlns:a16="http://schemas.microsoft.com/office/drawing/2014/main" id="{A63F8FFB-C179-AE42-A42C-465FA34AB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/>
        </p:blipFill>
        <p:spPr bwMode="auto">
          <a:xfrm>
            <a:off x="9334746" y="4688049"/>
            <a:ext cx="384796" cy="38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8" name="Picture 287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0AC723B3-E277-7F47-BFF7-0325C868D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93" y="4789542"/>
            <a:ext cx="204464" cy="420545"/>
          </a:xfrm>
          <a:prstGeom prst="rect">
            <a:avLst/>
          </a:prstGeom>
        </p:spPr>
      </p:pic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B2C932CC-DF6D-EE4C-9FD9-849F7F39CE3A}"/>
              </a:ext>
            </a:extLst>
          </p:cNvPr>
          <p:cNvCxnSpPr>
            <a:cxnSpLocks/>
            <a:endCxn id="271" idx="1"/>
          </p:cNvCxnSpPr>
          <p:nvPr/>
        </p:nvCxnSpPr>
        <p:spPr bwMode="auto">
          <a:xfrm>
            <a:off x="7590341" y="4484765"/>
            <a:ext cx="525337" cy="519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47DCEF41-A74C-E54D-923A-20B89BBB3426}"/>
              </a:ext>
            </a:extLst>
          </p:cNvPr>
          <p:cNvCxnSpPr>
            <a:cxnSpLocks/>
            <a:endCxn id="273" idx="1"/>
          </p:cNvCxnSpPr>
          <p:nvPr/>
        </p:nvCxnSpPr>
        <p:spPr bwMode="auto">
          <a:xfrm>
            <a:off x="9417770" y="4135130"/>
            <a:ext cx="637452" cy="1118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B8D4C618-EC5B-324E-BEAF-A3A83041695B}"/>
              </a:ext>
            </a:extLst>
          </p:cNvPr>
          <p:cNvCxnSpPr>
            <a:cxnSpLocks/>
            <a:endCxn id="285" idx="1"/>
          </p:cNvCxnSpPr>
          <p:nvPr/>
        </p:nvCxnSpPr>
        <p:spPr bwMode="auto">
          <a:xfrm>
            <a:off x="10704316" y="4321542"/>
            <a:ext cx="569706" cy="4997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27C84440-3CCE-3D4B-8F70-4C3B5B413B40}"/>
              </a:ext>
            </a:extLst>
          </p:cNvPr>
          <p:cNvCxnSpPr>
            <a:cxnSpLocks/>
          </p:cNvCxnSpPr>
          <p:nvPr/>
        </p:nvCxnSpPr>
        <p:spPr bwMode="auto">
          <a:xfrm flipH="1">
            <a:off x="9817824" y="4524157"/>
            <a:ext cx="453204" cy="1615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63582A92-7152-9C4B-BDB8-6B82DBD2EFC0}"/>
              </a:ext>
            </a:extLst>
          </p:cNvPr>
          <p:cNvCxnSpPr>
            <a:cxnSpLocks/>
            <a:stCxn id="279" idx="1"/>
          </p:cNvCxnSpPr>
          <p:nvPr/>
        </p:nvCxnSpPr>
        <p:spPr bwMode="auto">
          <a:xfrm flipH="1">
            <a:off x="9992034" y="5023912"/>
            <a:ext cx="44798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8FEEF7AF-6B7C-234C-8D45-72D0DCA024A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527144" y="5138528"/>
            <a:ext cx="360795" cy="4231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D43EB777-482D-CB4E-ADA2-70103135BE54}"/>
              </a:ext>
            </a:extLst>
          </p:cNvPr>
          <p:cNvCxnSpPr>
            <a:cxnSpLocks/>
            <a:endCxn id="287" idx="1"/>
          </p:cNvCxnSpPr>
          <p:nvPr/>
        </p:nvCxnSpPr>
        <p:spPr bwMode="auto">
          <a:xfrm flipV="1">
            <a:off x="8772967" y="4880449"/>
            <a:ext cx="561779" cy="253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994E4B09-2E16-5840-B077-D8716054FE88}"/>
              </a:ext>
            </a:extLst>
          </p:cNvPr>
          <p:cNvCxnSpPr>
            <a:cxnSpLocks/>
          </p:cNvCxnSpPr>
          <p:nvPr/>
        </p:nvCxnSpPr>
        <p:spPr bwMode="auto">
          <a:xfrm flipV="1">
            <a:off x="7802557" y="5225379"/>
            <a:ext cx="401134" cy="2706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624EEDD7-26A9-0E4A-96CA-BED5A72DA443}"/>
              </a:ext>
            </a:extLst>
          </p:cNvPr>
          <p:cNvCxnSpPr>
            <a:cxnSpLocks/>
          </p:cNvCxnSpPr>
          <p:nvPr/>
        </p:nvCxnSpPr>
        <p:spPr bwMode="auto">
          <a:xfrm flipV="1">
            <a:off x="6712791" y="4522448"/>
            <a:ext cx="385163" cy="5503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98" name="Picture 297" descr="A picture containing plant&#10;&#10;Description automatically generated">
            <a:extLst>
              <a:ext uri="{FF2B5EF4-FFF2-40B4-BE49-F238E27FC236}">
                <a16:creationId xmlns:a16="http://schemas.microsoft.com/office/drawing/2014/main" id="{24F51335-CFBA-2243-B647-95F2336E6C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347" y="3583351"/>
            <a:ext cx="476286" cy="453814"/>
          </a:xfrm>
          <a:prstGeom prst="rect">
            <a:avLst/>
          </a:prstGeom>
        </p:spPr>
      </p:pic>
      <p:pic>
        <p:nvPicPr>
          <p:cNvPr id="299" name="Picture 298" descr="A picture containing plant&#10;&#10;Description automatically generated">
            <a:extLst>
              <a:ext uri="{FF2B5EF4-FFF2-40B4-BE49-F238E27FC236}">
                <a16:creationId xmlns:a16="http://schemas.microsoft.com/office/drawing/2014/main" id="{FCEA1533-D853-0940-AEAF-9C4D9EB4A3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248" y="3457357"/>
            <a:ext cx="476286" cy="453814"/>
          </a:xfrm>
          <a:prstGeom prst="rect">
            <a:avLst/>
          </a:prstGeom>
        </p:spPr>
      </p:pic>
      <p:pic>
        <p:nvPicPr>
          <p:cNvPr id="300" name="Picture 299" descr="A picture containing plant&#10;&#10;Description automatically generated">
            <a:extLst>
              <a:ext uri="{FF2B5EF4-FFF2-40B4-BE49-F238E27FC236}">
                <a16:creationId xmlns:a16="http://schemas.microsoft.com/office/drawing/2014/main" id="{79F9D303-342A-FC49-AEED-2B9C59F71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953" y="5548465"/>
            <a:ext cx="476286" cy="453814"/>
          </a:xfrm>
          <a:prstGeom prst="rect">
            <a:avLst/>
          </a:prstGeom>
        </p:spPr>
      </p:pic>
      <p:pic>
        <p:nvPicPr>
          <p:cNvPr id="301" name="Picture 300" descr="A picture containing plant&#10;&#10;Description automatically generated">
            <a:extLst>
              <a:ext uri="{FF2B5EF4-FFF2-40B4-BE49-F238E27FC236}">
                <a16:creationId xmlns:a16="http://schemas.microsoft.com/office/drawing/2014/main" id="{466AE3B2-543D-D445-90B7-9AACD33DB2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3146" y="4201852"/>
            <a:ext cx="476286" cy="453814"/>
          </a:xfrm>
          <a:prstGeom prst="rect">
            <a:avLst/>
          </a:prstGeom>
        </p:spPr>
      </p:pic>
      <p:sp>
        <p:nvSpPr>
          <p:cNvPr id="302" name="Rounded Rectangle 301">
            <a:extLst>
              <a:ext uri="{FF2B5EF4-FFF2-40B4-BE49-F238E27FC236}">
                <a16:creationId xmlns:a16="http://schemas.microsoft.com/office/drawing/2014/main" id="{28512F96-48ED-224C-A6C3-E5823E9223A6}"/>
              </a:ext>
            </a:extLst>
          </p:cNvPr>
          <p:cNvSpPr/>
          <p:nvPr/>
        </p:nvSpPr>
        <p:spPr bwMode="auto">
          <a:xfrm>
            <a:off x="6663895" y="3778789"/>
            <a:ext cx="1020897" cy="926906"/>
          </a:xfrm>
          <a:prstGeom prst="roundRect">
            <a:avLst/>
          </a:prstGeom>
          <a:noFill/>
          <a:ln w="19050" cap="flat" cmpd="sng" algn="ctr">
            <a:solidFill>
              <a:srgbClr val="33CC3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893CCFF8-5D04-0843-BEE6-F8C67CE79E4D}"/>
              </a:ext>
            </a:extLst>
          </p:cNvPr>
          <p:cNvCxnSpPr>
            <a:cxnSpLocks/>
          </p:cNvCxnSpPr>
          <p:nvPr/>
        </p:nvCxnSpPr>
        <p:spPr bwMode="auto">
          <a:xfrm>
            <a:off x="9586616" y="4053506"/>
            <a:ext cx="423084" cy="1014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EAA8F723-F347-E948-82DE-D81E28139271}"/>
              </a:ext>
            </a:extLst>
          </p:cNvPr>
          <p:cNvCxnSpPr>
            <a:cxnSpLocks/>
          </p:cNvCxnSpPr>
          <p:nvPr/>
        </p:nvCxnSpPr>
        <p:spPr bwMode="auto">
          <a:xfrm>
            <a:off x="7771467" y="4535192"/>
            <a:ext cx="260660" cy="244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134D5706-68E1-C84B-882C-064CF263E7C8}"/>
              </a:ext>
            </a:extLst>
          </p:cNvPr>
          <p:cNvCxnSpPr>
            <a:cxnSpLocks/>
          </p:cNvCxnSpPr>
          <p:nvPr/>
        </p:nvCxnSpPr>
        <p:spPr bwMode="auto">
          <a:xfrm>
            <a:off x="9586162" y="4259174"/>
            <a:ext cx="458264" cy="11366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1BA8602-553E-E245-B3B3-B45D39E8C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6889361" y="4705695"/>
            <a:ext cx="159401" cy="30536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9281C573-2B3D-8A46-8744-D2FDC10983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722579" y="4655666"/>
            <a:ext cx="172803" cy="2773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3F065E95-EAD9-FF48-A935-82326DE850C3}"/>
              </a:ext>
            </a:extLst>
          </p:cNvPr>
          <p:cNvCxnSpPr>
            <a:cxnSpLocks/>
          </p:cNvCxnSpPr>
          <p:nvPr/>
        </p:nvCxnSpPr>
        <p:spPr bwMode="auto">
          <a:xfrm>
            <a:off x="7650034" y="4748802"/>
            <a:ext cx="260660" cy="244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072CB815-0434-F44C-91AD-80DA382D7E24}"/>
              </a:ext>
            </a:extLst>
          </p:cNvPr>
          <p:cNvCxnSpPr>
            <a:cxnSpLocks/>
          </p:cNvCxnSpPr>
          <p:nvPr/>
        </p:nvCxnSpPr>
        <p:spPr>
          <a:xfrm flipV="1">
            <a:off x="6562930" y="3473376"/>
            <a:ext cx="1000760" cy="20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TextBox 309">
            <a:extLst>
              <a:ext uri="{FF2B5EF4-FFF2-40B4-BE49-F238E27FC236}">
                <a16:creationId xmlns:a16="http://schemas.microsoft.com/office/drawing/2014/main" id="{D088E530-F9D4-8345-907C-046488934905}"/>
              </a:ext>
            </a:extLst>
          </p:cNvPr>
          <p:cNvSpPr txBox="1"/>
          <p:nvPr/>
        </p:nvSpPr>
        <p:spPr>
          <a:xfrm>
            <a:off x="6575919" y="3436811"/>
            <a:ext cx="987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 </a:t>
            </a:r>
            <a:r>
              <a:rPr lang="en-US" sz="1500" b="1" dirty="0"/>
              <a:t>1</a:t>
            </a:r>
            <a:r>
              <a:rPr lang="en-US" sz="1500" dirty="0"/>
              <a:t> 2 3 4 5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3DEB8F-3E9D-C344-BB20-1CBDABD6510E}"/>
              </a:ext>
            </a:extLst>
          </p:cNvPr>
          <p:cNvSpPr/>
          <p:nvPr/>
        </p:nvSpPr>
        <p:spPr>
          <a:xfrm>
            <a:off x="6787298" y="3197485"/>
            <a:ext cx="166033" cy="288933"/>
          </a:xfrm>
          <a:prstGeom prst="rect">
            <a:avLst/>
          </a:prstGeom>
          <a:solidFill>
            <a:srgbClr val="33CC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50370F-C668-0548-9B6C-AC5B68BFF5D2}"/>
              </a:ext>
            </a:extLst>
          </p:cNvPr>
          <p:cNvSpPr/>
          <p:nvPr/>
        </p:nvSpPr>
        <p:spPr>
          <a:xfrm>
            <a:off x="6746035" y="3771767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Agnes</a:t>
            </a:r>
            <a:endParaRPr lang="en-US" dirty="0"/>
          </a:p>
        </p:txBody>
      </p:sp>
      <p:sp>
        <p:nvSpPr>
          <p:cNvPr id="313" name="Rounded Rectangle 312">
            <a:extLst>
              <a:ext uri="{FF2B5EF4-FFF2-40B4-BE49-F238E27FC236}">
                <a16:creationId xmlns:a16="http://schemas.microsoft.com/office/drawing/2014/main" id="{35AA607A-9BF2-C649-94C4-B1F4BE63EE16}"/>
              </a:ext>
            </a:extLst>
          </p:cNvPr>
          <p:cNvSpPr/>
          <p:nvPr/>
        </p:nvSpPr>
        <p:spPr bwMode="auto">
          <a:xfrm>
            <a:off x="8728892" y="3522519"/>
            <a:ext cx="1020897" cy="926906"/>
          </a:xfrm>
          <a:prstGeom prst="roundRect">
            <a:avLst/>
          </a:prstGeom>
          <a:noFill/>
          <a:ln w="19050" cap="flat" cmpd="sng" algn="ctr">
            <a:solidFill>
              <a:srgbClr val="33CC3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FFFE979-765F-8748-B614-F77159190B04}"/>
              </a:ext>
            </a:extLst>
          </p:cNvPr>
          <p:cNvSpPr/>
          <p:nvPr/>
        </p:nvSpPr>
        <p:spPr>
          <a:xfrm>
            <a:off x="8988869" y="3578018"/>
            <a:ext cx="655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Bella</a:t>
            </a:r>
            <a:endParaRPr lang="en-US" dirty="0"/>
          </a:p>
        </p:txBody>
      </p: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1C93A35D-AB10-C24D-8BC6-25DFBB1F9A0F}"/>
              </a:ext>
            </a:extLst>
          </p:cNvPr>
          <p:cNvCxnSpPr>
            <a:cxnSpLocks/>
          </p:cNvCxnSpPr>
          <p:nvPr/>
        </p:nvCxnSpPr>
        <p:spPr>
          <a:xfrm flipV="1">
            <a:off x="8741743" y="3239531"/>
            <a:ext cx="1000760" cy="20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62FF6236-7D4B-5E46-9802-3342D6BC5173}"/>
              </a:ext>
            </a:extLst>
          </p:cNvPr>
          <p:cNvSpPr txBox="1"/>
          <p:nvPr/>
        </p:nvSpPr>
        <p:spPr>
          <a:xfrm>
            <a:off x="8754732" y="3202966"/>
            <a:ext cx="987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 </a:t>
            </a:r>
            <a:r>
              <a:rPr lang="en-US" sz="1500" b="1" dirty="0"/>
              <a:t>1</a:t>
            </a:r>
            <a:r>
              <a:rPr lang="en-US" sz="1500" dirty="0"/>
              <a:t> 2 3 4 5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B34F3133-8F58-0649-90D6-312B212A6669}"/>
              </a:ext>
            </a:extLst>
          </p:cNvPr>
          <p:cNvSpPr/>
          <p:nvPr/>
        </p:nvSpPr>
        <p:spPr>
          <a:xfrm>
            <a:off x="8966111" y="2963640"/>
            <a:ext cx="166033" cy="288933"/>
          </a:xfrm>
          <a:prstGeom prst="rect">
            <a:avLst/>
          </a:prstGeom>
          <a:solidFill>
            <a:srgbClr val="33CC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ounded Rectangle 317">
            <a:extLst>
              <a:ext uri="{FF2B5EF4-FFF2-40B4-BE49-F238E27FC236}">
                <a16:creationId xmlns:a16="http://schemas.microsoft.com/office/drawing/2014/main" id="{B782B0E6-9E1B-2040-8155-B9E47C47D78B}"/>
              </a:ext>
            </a:extLst>
          </p:cNvPr>
          <p:cNvSpPr/>
          <p:nvPr/>
        </p:nvSpPr>
        <p:spPr bwMode="auto">
          <a:xfrm>
            <a:off x="9991389" y="3660152"/>
            <a:ext cx="1020897" cy="926906"/>
          </a:xfrm>
          <a:prstGeom prst="roundRect">
            <a:avLst/>
          </a:prstGeom>
          <a:noFill/>
          <a:ln w="19050" cap="flat" cmpd="sng" algn="ctr">
            <a:solidFill>
              <a:srgbClr val="33CC3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E0E94DC2-9192-D343-A6F3-C27995C45B83}"/>
              </a:ext>
            </a:extLst>
          </p:cNvPr>
          <p:cNvSpPr/>
          <p:nvPr/>
        </p:nvSpPr>
        <p:spPr>
          <a:xfrm>
            <a:off x="10198684" y="3716316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Chris</a:t>
            </a:r>
            <a:endParaRPr lang="en-US" dirty="0"/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0572B2D7-02BD-2D4C-A2FE-51451D287001}"/>
              </a:ext>
            </a:extLst>
          </p:cNvPr>
          <p:cNvCxnSpPr>
            <a:cxnSpLocks/>
          </p:cNvCxnSpPr>
          <p:nvPr/>
        </p:nvCxnSpPr>
        <p:spPr bwMode="auto">
          <a:xfrm>
            <a:off x="10873306" y="4289787"/>
            <a:ext cx="336612" cy="3161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5B856DB4-6192-CF4A-9436-2B27BD3548B2}"/>
              </a:ext>
            </a:extLst>
          </p:cNvPr>
          <p:cNvCxnSpPr>
            <a:cxnSpLocks/>
          </p:cNvCxnSpPr>
          <p:nvPr/>
        </p:nvCxnSpPr>
        <p:spPr bwMode="auto">
          <a:xfrm>
            <a:off x="10715819" y="4507468"/>
            <a:ext cx="349156" cy="33565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5064D893-B8A7-7749-827E-840084CC2BD1}"/>
              </a:ext>
            </a:extLst>
          </p:cNvPr>
          <p:cNvCxnSpPr>
            <a:cxnSpLocks/>
          </p:cNvCxnSpPr>
          <p:nvPr/>
        </p:nvCxnSpPr>
        <p:spPr>
          <a:xfrm flipV="1">
            <a:off x="9994196" y="3349985"/>
            <a:ext cx="1000760" cy="20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>
            <a:extLst>
              <a:ext uri="{FF2B5EF4-FFF2-40B4-BE49-F238E27FC236}">
                <a16:creationId xmlns:a16="http://schemas.microsoft.com/office/drawing/2014/main" id="{439E26A9-A3CB-414F-9E0B-A81311FC517A}"/>
              </a:ext>
            </a:extLst>
          </p:cNvPr>
          <p:cNvSpPr txBox="1"/>
          <p:nvPr/>
        </p:nvSpPr>
        <p:spPr>
          <a:xfrm>
            <a:off x="10007185" y="3313420"/>
            <a:ext cx="98777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0 1 </a:t>
            </a:r>
            <a:r>
              <a:rPr lang="en-US" sz="1500" b="1" dirty="0"/>
              <a:t>2</a:t>
            </a:r>
            <a:r>
              <a:rPr lang="en-US" sz="1500" dirty="0"/>
              <a:t> 3 4 5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5AF19667-2A4D-5A42-8796-C60CF1552C5E}"/>
              </a:ext>
            </a:extLst>
          </p:cNvPr>
          <p:cNvSpPr/>
          <p:nvPr/>
        </p:nvSpPr>
        <p:spPr>
          <a:xfrm>
            <a:off x="10480721" y="3060309"/>
            <a:ext cx="166033" cy="288933"/>
          </a:xfrm>
          <a:prstGeom prst="rect">
            <a:avLst/>
          </a:prstGeom>
          <a:solidFill>
            <a:srgbClr val="33CC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5966EA7C-1189-1D41-8192-58425F3FDE95}"/>
              </a:ext>
            </a:extLst>
          </p:cNvPr>
          <p:cNvCxnSpPr>
            <a:cxnSpLocks/>
          </p:cNvCxnSpPr>
          <p:nvPr/>
        </p:nvCxnSpPr>
        <p:spPr>
          <a:xfrm>
            <a:off x="6090176" y="2658008"/>
            <a:ext cx="0" cy="4146145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C2B0B942-E3C9-FF49-A2DE-5EBF7366A829}"/>
              </a:ext>
            </a:extLst>
          </p:cNvPr>
          <p:cNvSpPr txBox="1"/>
          <p:nvPr/>
        </p:nvSpPr>
        <p:spPr>
          <a:xfrm>
            <a:off x="2488685" y="5924193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pple Color Emoji" pitchFamily="2" charset="0"/>
              </a:rPr>
              <a:t>🍕</a:t>
            </a:r>
            <a:endParaRPr lang="en-US" sz="5000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D14DCAB1-168F-304D-9B33-91376720D799}"/>
              </a:ext>
            </a:extLst>
          </p:cNvPr>
          <p:cNvSpPr txBox="1"/>
          <p:nvPr/>
        </p:nvSpPr>
        <p:spPr>
          <a:xfrm>
            <a:off x="8603645" y="5931953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🍔</a:t>
            </a: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ABA5D8FA-01FA-7A4C-AFCD-CDC3010D27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662670" y="2083084"/>
            <a:ext cx="937198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C16068A-043F-5743-89DD-FE0715C97782}"/>
              </a:ext>
            </a:extLst>
          </p:cNvPr>
          <p:cNvGrpSpPr/>
          <p:nvPr/>
        </p:nvGrpSpPr>
        <p:grpSpPr>
          <a:xfrm>
            <a:off x="5047481" y="3683215"/>
            <a:ext cx="1000760" cy="562491"/>
            <a:chOff x="430990" y="3155105"/>
            <a:chExt cx="1000760" cy="562491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633E7A3F-712D-6544-A099-F1280B91E228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0CFCE64-639D-B643-836F-EE649FCFBF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Rectangle 341">
              <a:extLst>
                <a:ext uri="{FF2B5EF4-FFF2-40B4-BE49-F238E27FC236}">
                  <a16:creationId xmlns:a16="http://schemas.microsoft.com/office/drawing/2014/main" id="{A037C310-D1C8-0F4C-B81E-CF500FD15581}"/>
                </a:ext>
              </a:extLst>
            </p:cNvPr>
            <p:cNvSpPr/>
            <p:nvPr/>
          </p:nvSpPr>
          <p:spPr>
            <a:xfrm>
              <a:off x="655358" y="3155105"/>
              <a:ext cx="166033" cy="28893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8E11744D-0B83-674E-B1D5-0C46BAD3220A}"/>
              </a:ext>
            </a:extLst>
          </p:cNvPr>
          <p:cNvGrpSpPr/>
          <p:nvPr/>
        </p:nvGrpSpPr>
        <p:grpSpPr>
          <a:xfrm>
            <a:off x="2884377" y="4999814"/>
            <a:ext cx="1000760" cy="562491"/>
            <a:chOff x="430990" y="3155105"/>
            <a:chExt cx="1000760" cy="562491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1D9C6E66-F312-834E-B136-5ED0E0B49469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B778EE70-16C1-514B-BF8A-C2BCB0246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523439D8-F401-2E4C-A13C-116E65EDCE0A}"/>
                </a:ext>
              </a:extLst>
            </p:cNvPr>
            <p:cNvSpPr/>
            <p:nvPr/>
          </p:nvSpPr>
          <p:spPr>
            <a:xfrm>
              <a:off x="655358" y="3155105"/>
              <a:ext cx="166033" cy="28893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667E6B24-B06E-4B48-A56A-2AF634941C85}"/>
              </a:ext>
            </a:extLst>
          </p:cNvPr>
          <p:cNvGrpSpPr/>
          <p:nvPr/>
        </p:nvGrpSpPr>
        <p:grpSpPr>
          <a:xfrm>
            <a:off x="3327245" y="6153512"/>
            <a:ext cx="1000760" cy="323165"/>
            <a:chOff x="430990" y="3394431"/>
            <a:chExt cx="1000760" cy="323165"/>
          </a:xfrm>
        </p:grpSpPr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8A4173A4-4852-9345-B4C4-3A8A23F2115B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15D98576-9823-2B44-90DC-63ECEA4B28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B69D93D0-7C9C-BB40-9540-88E0C6D1A6D2}"/>
              </a:ext>
            </a:extLst>
          </p:cNvPr>
          <p:cNvGrpSpPr/>
          <p:nvPr/>
        </p:nvGrpSpPr>
        <p:grpSpPr>
          <a:xfrm>
            <a:off x="1124965" y="6056256"/>
            <a:ext cx="1000760" cy="323165"/>
            <a:chOff x="430990" y="3394431"/>
            <a:chExt cx="1000760" cy="323165"/>
          </a:xfrm>
        </p:grpSpPr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765D1C21-9035-494E-BC3C-32C926F205C8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8D5EE21C-70C5-6143-8F7C-74537CA34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62C0135-D528-CD47-827F-512FA8F0923D}"/>
              </a:ext>
            </a:extLst>
          </p:cNvPr>
          <p:cNvGrpSpPr/>
          <p:nvPr/>
        </p:nvGrpSpPr>
        <p:grpSpPr>
          <a:xfrm>
            <a:off x="2040672" y="4520272"/>
            <a:ext cx="1000760" cy="323165"/>
            <a:chOff x="430990" y="3394431"/>
            <a:chExt cx="1000760" cy="323165"/>
          </a:xfrm>
        </p:grpSpPr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B8DC85DA-7678-7840-B651-A1DF165BA7F7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C3A991B-CB1F-C140-8432-B1F64E21CC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17224A5C-88F7-2D4D-B727-C128F302FA55}"/>
              </a:ext>
            </a:extLst>
          </p:cNvPr>
          <p:cNvGrpSpPr/>
          <p:nvPr/>
        </p:nvGrpSpPr>
        <p:grpSpPr>
          <a:xfrm>
            <a:off x="4392295" y="5409827"/>
            <a:ext cx="1000760" cy="323165"/>
            <a:chOff x="430990" y="3394431"/>
            <a:chExt cx="1000760" cy="323165"/>
          </a:xfrm>
        </p:grpSpPr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6B383B78-E7C9-0947-A750-2394BAC45D29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C5ED5C0C-41E5-944C-8A16-757F5DC004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0" name="Picture 359" descr="A picture containing plant&#10;&#10;Description automatically generated">
            <a:extLst>
              <a:ext uri="{FF2B5EF4-FFF2-40B4-BE49-F238E27FC236}">
                <a16:creationId xmlns:a16="http://schemas.microsoft.com/office/drawing/2014/main" id="{CAEF9B23-5A7C-7A44-9372-A50889070B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241" y="3687620"/>
            <a:ext cx="476286" cy="453814"/>
          </a:xfrm>
          <a:prstGeom prst="rect">
            <a:avLst/>
          </a:prstGeom>
        </p:spPr>
      </p:pic>
      <p:pic>
        <p:nvPicPr>
          <p:cNvPr id="361" name="Picture 360" descr="A picture containing plant&#10;&#10;Description automatically generated">
            <a:extLst>
              <a:ext uri="{FF2B5EF4-FFF2-40B4-BE49-F238E27FC236}">
                <a16:creationId xmlns:a16="http://schemas.microsoft.com/office/drawing/2014/main" id="{DE1083D3-29DB-2943-A5AC-2933203DE6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23" y="4546000"/>
            <a:ext cx="476286" cy="453814"/>
          </a:xfrm>
          <a:prstGeom prst="rect">
            <a:avLst/>
          </a:prstGeom>
        </p:spPr>
      </p:pic>
      <p:grpSp>
        <p:nvGrpSpPr>
          <p:cNvPr id="362" name="Group 361">
            <a:extLst>
              <a:ext uri="{FF2B5EF4-FFF2-40B4-BE49-F238E27FC236}">
                <a16:creationId xmlns:a16="http://schemas.microsoft.com/office/drawing/2014/main" id="{945CDB65-6E45-344C-BBD6-290BFE7B1390}"/>
              </a:ext>
            </a:extLst>
          </p:cNvPr>
          <p:cNvGrpSpPr/>
          <p:nvPr/>
        </p:nvGrpSpPr>
        <p:grpSpPr>
          <a:xfrm>
            <a:off x="10130560" y="5691743"/>
            <a:ext cx="1000760" cy="562491"/>
            <a:chOff x="430990" y="3155105"/>
            <a:chExt cx="1000760" cy="562491"/>
          </a:xfrm>
        </p:grpSpPr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6631E3BA-D7E6-B248-B097-C6B44AE9C20A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48667A9F-2353-104F-823E-1E3156566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DF0585A4-657F-844C-AECA-7F4B0963C6FD}"/>
                </a:ext>
              </a:extLst>
            </p:cNvPr>
            <p:cNvSpPr/>
            <p:nvPr/>
          </p:nvSpPr>
          <p:spPr>
            <a:xfrm>
              <a:off x="655358" y="3155105"/>
              <a:ext cx="166033" cy="288933"/>
            </a:xfrm>
            <a:prstGeom prst="rect">
              <a:avLst/>
            </a:prstGeom>
            <a:solidFill>
              <a:srgbClr val="33CC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2B4C85A-1EE7-9A4D-B779-E435997C6A0D}"/>
              </a:ext>
            </a:extLst>
          </p:cNvPr>
          <p:cNvGrpSpPr/>
          <p:nvPr/>
        </p:nvGrpSpPr>
        <p:grpSpPr>
          <a:xfrm>
            <a:off x="10957497" y="5376530"/>
            <a:ext cx="1000760" cy="562491"/>
            <a:chOff x="430990" y="3155105"/>
            <a:chExt cx="1000760" cy="562491"/>
          </a:xfrm>
        </p:grpSpPr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9F2FCB72-652E-5740-B76A-81E549934CAC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F4156812-53A1-FE4E-81DF-542248964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71057BC-906F-0945-A81A-86B1673926FF}"/>
                </a:ext>
              </a:extLst>
            </p:cNvPr>
            <p:cNvSpPr/>
            <p:nvPr/>
          </p:nvSpPr>
          <p:spPr>
            <a:xfrm>
              <a:off x="655358" y="3155105"/>
              <a:ext cx="166033" cy="288933"/>
            </a:xfrm>
            <a:prstGeom prst="rect">
              <a:avLst/>
            </a:prstGeom>
            <a:solidFill>
              <a:srgbClr val="33CC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2155D453-6A30-674F-A887-D98E32A0D2CF}"/>
              </a:ext>
            </a:extLst>
          </p:cNvPr>
          <p:cNvGrpSpPr/>
          <p:nvPr/>
        </p:nvGrpSpPr>
        <p:grpSpPr>
          <a:xfrm>
            <a:off x="11242678" y="3713539"/>
            <a:ext cx="1000760" cy="562491"/>
            <a:chOff x="430990" y="3155105"/>
            <a:chExt cx="1000760" cy="562491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42C7A48-4B5C-934D-907B-0E6C6AFDFC9F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B3417248-1801-694A-96D0-7DABB86C5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D8A78AC0-32D0-F343-B343-51DF84390C01}"/>
                </a:ext>
              </a:extLst>
            </p:cNvPr>
            <p:cNvSpPr/>
            <p:nvPr/>
          </p:nvSpPr>
          <p:spPr>
            <a:xfrm>
              <a:off x="655358" y="3155105"/>
              <a:ext cx="166033" cy="288933"/>
            </a:xfrm>
            <a:prstGeom prst="rect">
              <a:avLst/>
            </a:prstGeom>
            <a:solidFill>
              <a:srgbClr val="33CC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01613E1A-17FB-2840-BC93-C9E7BC09CE40}"/>
              </a:ext>
            </a:extLst>
          </p:cNvPr>
          <p:cNvGrpSpPr/>
          <p:nvPr/>
        </p:nvGrpSpPr>
        <p:grpSpPr>
          <a:xfrm>
            <a:off x="8291698" y="5376530"/>
            <a:ext cx="1000760" cy="562491"/>
            <a:chOff x="430990" y="3155105"/>
            <a:chExt cx="1000760" cy="562491"/>
          </a:xfrm>
        </p:grpSpPr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936FC7F1-7211-724D-8569-94A63908D36A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04D1B738-E178-9641-B540-7A09A9144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35F29904-4D84-B847-9696-1C99A6C83C94}"/>
                </a:ext>
              </a:extLst>
            </p:cNvPr>
            <p:cNvSpPr/>
            <p:nvPr/>
          </p:nvSpPr>
          <p:spPr>
            <a:xfrm>
              <a:off x="655358" y="3155105"/>
              <a:ext cx="166033" cy="288933"/>
            </a:xfrm>
            <a:prstGeom prst="rect">
              <a:avLst/>
            </a:prstGeom>
            <a:solidFill>
              <a:srgbClr val="33CC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B757096B-9D3F-7744-B27D-9FD18D483689}"/>
              </a:ext>
            </a:extLst>
          </p:cNvPr>
          <p:cNvGrpSpPr/>
          <p:nvPr/>
        </p:nvGrpSpPr>
        <p:grpSpPr>
          <a:xfrm>
            <a:off x="7309705" y="6106484"/>
            <a:ext cx="1000760" cy="323165"/>
            <a:chOff x="430990" y="3394431"/>
            <a:chExt cx="1000760" cy="323165"/>
          </a:xfrm>
        </p:grpSpPr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3729F61F-CC45-334C-814B-CE25A9E8226D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2727E3AE-46AE-0344-80C5-6D1942501D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>
            <a:extLst>
              <a:ext uri="{FF2B5EF4-FFF2-40B4-BE49-F238E27FC236}">
                <a16:creationId xmlns:a16="http://schemas.microsoft.com/office/drawing/2014/main" id="{2F879A3C-CAE2-0A42-B957-69F0AE2C131E}"/>
              </a:ext>
            </a:extLst>
          </p:cNvPr>
          <p:cNvGrpSpPr/>
          <p:nvPr/>
        </p:nvGrpSpPr>
        <p:grpSpPr>
          <a:xfrm>
            <a:off x="6822631" y="4973850"/>
            <a:ext cx="1000760" cy="562491"/>
            <a:chOff x="430990" y="3155105"/>
            <a:chExt cx="1000760" cy="562491"/>
          </a:xfrm>
        </p:grpSpPr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7B860534-F644-D545-B054-44AF2B87815A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3DAF0113-E478-2F42-AC59-F7AA97246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A015C3B7-26B6-4648-A630-8C339B937FB2}"/>
                </a:ext>
              </a:extLst>
            </p:cNvPr>
            <p:cNvSpPr/>
            <p:nvPr/>
          </p:nvSpPr>
          <p:spPr>
            <a:xfrm>
              <a:off x="655358" y="3155105"/>
              <a:ext cx="166033" cy="288933"/>
            </a:xfrm>
            <a:prstGeom prst="rect">
              <a:avLst/>
            </a:prstGeom>
            <a:solidFill>
              <a:srgbClr val="33CC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D93DFA33-BD39-0546-8324-7DBF3B97C652}"/>
              </a:ext>
            </a:extLst>
          </p:cNvPr>
          <p:cNvGrpSpPr/>
          <p:nvPr/>
        </p:nvGrpSpPr>
        <p:grpSpPr>
          <a:xfrm>
            <a:off x="724544" y="5129059"/>
            <a:ext cx="1000760" cy="323165"/>
            <a:chOff x="430990" y="3394431"/>
            <a:chExt cx="1000760" cy="323165"/>
          </a:xfrm>
        </p:grpSpPr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74F716F3-636F-2047-B17D-14C4E9EBD843}"/>
                </a:ext>
              </a:extLst>
            </p:cNvPr>
            <p:cNvSpPr txBox="1"/>
            <p:nvPr/>
          </p:nvSpPr>
          <p:spPr>
            <a:xfrm>
              <a:off x="443979" y="3394431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</a:t>
              </a:r>
              <a:r>
                <a:rPr lang="en-US" sz="1500" b="1" dirty="0"/>
                <a:t>1</a:t>
              </a:r>
              <a:r>
                <a:rPr lang="en-US" sz="1500" dirty="0"/>
                <a:t> 2 3 4 5</a:t>
              </a:r>
            </a:p>
          </p:txBody>
        </p: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95A06611-CF45-4E4A-A5A8-B3E215256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990" y="3430996"/>
              <a:ext cx="1000760" cy="208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Rectangle 388">
            <a:extLst>
              <a:ext uri="{FF2B5EF4-FFF2-40B4-BE49-F238E27FC236}">
                <a16:creationId xmlns:a16="http://schemas.microsoft.com/office/drawing/2014/main" id="{2595B0A4-3761-314E-B84B-514878EFF7F9}"/>
              </a:ext>
            </a:extLst>
          </p:cNvPr>
          <p:cNvSpPr/>
          <p:nvPr/>
        </p:nvSpPr>
        <p:spPr>
          <a:xfrm>
            <a:off x="7369206" y="5871667"/>
            <a:ext cx="166033" cy="288933"/>
          </a:xfrm>
          <a:prstGeom prst="rect">
            <a:avLst/>
          </a:prstGeom>
          <a:solidFill>
            <a:srgbClr val="33CC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245F3A41-615E-BA42-9085-4B8620F8F411}"/>
              </a:ext>
            </a:extLst>
          </p:cNvPr>
          <p:cNvSpPr/>
          <p:nvPr/>
        </p:nvSpPr>
        <p:spPr>
          <a:xfrm>
            <a:off x="2111249" y="4279522"/>
            <a:ext cx="166033" cy="2889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D5417604-95B0-3A40-AB49-BA4583CC37C5}"/>
              </a:ext>
            </a:extLst>
          </p:cNvPr>
          <p:cNvSpPr/>
          <p:nvPr/>
        </p:nvSpPr>
        <p:spPr>
          <a:xfrm>
            <a:off x="780720" y="4888186"/>
            <a:ext cx="166033" cy="2889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D84A9BCD-57C7-9C47-B367-D48E58CEC9D1}"/>
              </a:ext>
            </a:extLst>
          </p:cNvPr>
          <p:cNvSpPr/>
          <p:nvPr/>
        </p:nvSpPr>
        <p:spPr>
          <a:xfrm>
            <a:off x="1198196" y="5815432"/>
            <a:ext cx="166033" cy="2889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F4F1DD7-0EE1-CD4A-BA78-35A44288B985}"/>
              </a:ext>
            </a:extLst>
          </p:cNvPr>
          <p:cNvSpPr/>
          <p:nvPr/>
        </p:nvSpPr>
        <p:spPr>
          <a:xfrm>
            <a:off x="3383423" y="5911872"/>
            <a:ext cx="166033" cy="2889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4AF2459C-4B90-464F-BC10-D2AADDF8FBBE}"/>
              </a:ext>
            </a:extLst>
          </p:cNvPr>
          <p:cNvSpPr/>
          <p:nvPr/>
        </p:nvSpPr>
        <p:spPr>
          <a:xfrm>
            <a:off x="4468411" y="5167707"/>
            <a:ext cx="166033" cy="28893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9DB1A4-B70A-E749-8442-E8C17B4BE062}"/>
              </a:ext>
            </a:extLst>
          </p:cNvPr>
          <p:cNvGrpSpPr/>
          <p:nvPr/>
        </p:nvGrpSpPr>
        <p:grpSpPr>
          <a:xfrm>
            <a:off x="7738449" y="536322"/>
            <a:ext cx="1000760" cy="942627"/>
            <a:chOff x="8431473" y="400774"/>
            <a:chExt cx="1000760" cy="94262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D0B39D0-488F-ED4E-ADCE-802D9E5F7564}"/>
                </a:ext>
              </a:extLst>
            </p:cNvPr>
            <p:cNvGrpSpPr/>
            <p:nvPr/>
          </p:nvGrpSpPr>
          <p:grpSpPr>
            <a:xfrm>
              <a:off x="8431473" y="687120"/>
              <a:ext cx="1000760" cy="656281"/>
              <a:chOff x="9922737" y="1042928"/>
              <a:chExt cx="1000760" cy="6562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84CD0C1-979A-7948-9B94-4C71720093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22737" y="1383825"/>
                <a:ext cx="1000760" cy="20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E42556D-52EE-1846-A1E3-D6F2C8BAD86D}"/>
                  </a:ext>
                </a:extLst>
              </p:cNvPr>
              <p:cNvSpPr txBox="1"/>
              <p:nvPr/>
            </p:nvSpPr>
            <p:spPr>
              <a:xfrm>
                <a:off x="9935726" y="1376044"/>
                <a:ext cx="98777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0 1 2 3 4 5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BE8D87E-64D9-B64E-B23C-AE658D85FBDF}"/>
                  </a:ext>
                </a:extLst>
              </p:cNvPr>
              <p:cNvSpPr/>
              <p:nvPr/>
            </p:nvSpPr>
            <p:spPr>
              <a:xfrm>
                <a:off x="10257943" y="1187060"/>
                <a:ext cx="185344" cy="20980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9366626F-507C-0B48-BEF9-0D7B60FDD4BC}"/>
                  </a:ext>
                </a:extLst>
              </p:cNvPr>
              <p:cNvSpPr/>
              <p:nvPr/>
            </p:nvSpPr>
            <p:spPr>
              <a:xfrm>
                <a:off x="10094597" y="1042928"/>
                <a:ext cx="155779" cy="3550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2B8DF943-291A-7347-B3B2-1FC2A720A9DC}"/>
                </a:ext>
              </a:extLst>
            </p:cNvPr>
            <p:cNvSpPr/>
            <p:nvPr/>
          </p:nvSpPr>
          <p:spPr>
            <a:xfrm>
              <a:off x="8456834" y="400774"/>
              <a:ext cx="146812" cy="6413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35085EF-B24C-534D-9032-966B5E271A6E}"/>
              </a:ext>
            </a:extLst>
          </p:cNvPr>
          <p:cNvGrpSpPr/>
          <p:nvPr/>
        </p:nvGrpSpPr>
        <p:grpSpPr>
          <a:xfrm>
            <a:off x="7734799" y="1548231"/>
            <a:ext cx="1000760" cy="987519"/>
            <a:chOff x="8430164" y="1436575"/>
            <a:chExt cx="1000760" cy="987519"/>
          </a:xfrm>
        </p:grpSpPr>
        <p:grpSp>
          <p:nvGrpSpPr>
            <p:cNvPr id="328" name="Group 327">
              <a:extLst>
                <a:ext uri="{FF2B5EF4-FFF2-40B4-BE49-F238E27FC236}">
                  <a16:creationId xmlns:a16="http://schemas.microsoft.com/office/drawing/2014/main" id="{210EA4F6-2F6C-9340-92ED-10FC4E1C3C88}"/>
                </a:ext>
              </a:extLst>
            </p:cNvPr>
            <p:cNvGrpSpPr/>
            <p:nvPr/>
          </p:nvGrpSpPr>
          <p:grpSpPr>
            <a:xfrm>
              <a:off x="8430164" y="1436575"/>
              <a:ext cx="1000760" cy="987519"/>
              <a:chOff x="9922737" y="711690"/>
              <a:chExt cx="1000760" cy="987519"/>
            </a:xfrm>
          </p:grpSpPr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1E54CBB7-060A-DE48-AA37-288E5F5BC9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22737" y="1383825"/>
                <a:ext cx="1000760" cy="20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B94B940-45DF-704A-B152-4B2F199302E1}"/>
                  </a:ext>
                </a:extLst>
              </p:cNvPr>
              <p:cNvSpPr txBox="1"/>
              <p:nvPr/>
            </p:nvSpPr>
            <p:spPr>
              <a:xfrm>
                <a:off x="9935726" y="1376044"/>
                <a:ext cx="98777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0 1 2 3 4 5</a:t>
                </a:r>
              </a:p>
            </p:txBody>
          </p:sp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CD2BCCC0-C59B-6A4B-BF45-824C82BDA8B5}"/>
                  </a:ext>
                </a:extLst>
              </p:cNvPr>
              <p:cNvSpPr/>
              <p:nvPr/>
            </p:nvSpPr>
            <p:spPr>
              <a:xfrm>
                <a:off x="10271798" y="711690"/>
                <a:ext cx="186653" cy="685177"/>
              </a:xfrm>
              <a:prstGeom prst="rect">
                <a:avLst/>
              </a:prstGeom>
              <a:solidFill>
                <a:srgbClr val="33CC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05606EDD-7681-2244-AE03-71128D6563D8}"/>
                  </a:ext>
                </a:extLst>
              </p:cNvPr>
              <p:cNvSpPr/>
              <p:nvPr/>
            </p:nvSpPr>
            <p:spPr>
              <a:xfrm>
                <a:off x="10108452" y="812728"/>
                <a:ext cx="166033" cy="585216"/>
              </a:xfrm>
              <a:prstGeom prst="rect">
                <a:avLst/>
              </a:prstGeom>
              <a:solidFill>
                <a:srgbClr val="33CC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9CC48558-08C2-FF4F-8028-5B2A88CE7875}"/>
                </a:ext>
              </a:extLst>
            </p:cNvPr>
            <p:cNvSpPr/>
            <p:nvPr/>
          </p:nvSpPr>
          <p:spPr>
            <a:xfrm>
              <a:off x="8443848" y="1835420"/>
              <a:ext cx="166033" cy="288933"/>
            </a:xfrm>
            <a:prstGeom prst="rect">
              <a:avLst/>
            </a:prstGeom>
            <a:solidFill>
              <a:srgbClr val="33CC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482B756E-AC55-6044-ABD7-32C8C07400BC}"/>
                </a:ext>
              </a:extLst>
            </p:cNvPr>
            <p:cNvSpPr/>
            <p:nvPr/>
          </p:nvSpPr>
          <p:spPr>
            <a:xfrm>
              <a:off x="8955583" y="1822422"/>
              <a:ext cx="166033" cy="288933"/>
            </a:xfrm>
            <a:prstGeom prst="rect">
              <a:avLst/>
            </a:prstGeom>
            <a:solidFill>
              <a:srgbClr val="33CC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B7B9921B-5D88-014C-BFD6-5D98B6BD0841}"/>
              </a:ext>
            </a:extLst>
          </p:cNvPr>
          <p:cNvGrpSpPr/>
          <p:nvPr/>
        </p:nvGrpSpPr>
        <p:grpSpPr>
          <a:xfrm>
            <a:off x="9702320" y="504060"/>
            <a:ext cx="1000760" cy="942627"/>
            <a:chOff x="8431473" y="400774"/>
            <a:chExt cx="1000760" cy="942627"/>
          </a:xfrm>
        </p:grpSpPr>
        <p:grpSp>
          <p:nvGrpSpPr>
            <p:cNvPr id="400" name="Group 399">
              <a:extLst>
                <a:ext uri="{FF2B5EF4-FFF2-40B4-BE49-F238E27FC236}">
                  <a16:creationId xmlns:a16="http://schemas.microsoft.com/office/drawing/2014/main" id="{E320252B-676F-3242-9CFE-0EE161915314}"/>
                </a:ext>
              </a:extLst>
            </p:cNvPr>
            <p:cNvGrpSpPr/>
            <p:nvPr/>
          </p:nvGrpSpPr>
          <p:grpSpPr>
            <a:xfrm>
              <a:off x="8431473" y="687120"/>
              <a:ext cx="1000760" cy="656281"/>
              <a:chOff x="9922737" y="1042928"/>
              <a:chExt cx="1000760" cy="656281"/>
            </a:xfrm>
          </p:grpSpPr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2D58AADC-DCE5-F548-A18A-C2691AC0D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22737" y="1383825"/>
                <a:ext cx="1000760" cy="20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8FD47EC9-74A6-4849-AA6D-1AC4B898111D}"/>
                  </a:ext>
                </a:extLst>
              </p:cNvPr>
              <p:cNvSpPr txBox="1"/>
              <p:nvPr/>
            </p:nvSpPr>
            <p:spPr>
              <a:xfrm>
                <a:off x="9935726" y="1376044"/>
                <a:ext cx="98777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0 1 2 3 4 5</a:t>
                </a:r>
              </a:p>
            </p:txBody>
          </p:sp>
          <p:sp>
            <p:nvSpPr>
              <p:cNvPr id="404" name="Rectangle 403">
                <a:extLst>
                  <a:ext uri="{FF2B5EF4-FFF2-40B4-BE49-F238E27FC236}">
                    <a16:creationId xmlns:a16="http://schemas.microsoft.com/office/drawing/2014/main" id="{A75A9C1A-B895-5B47-BB0C-5D3E73ADD9E7}"/>
                  </a:ext>
                </a:extLst>
              </p:cNvPr>
              <p:cNvSpPr/>
              <p:nvPr/>
            </p:nvSpPr>
            <p:spPr>
              <a:xfrm>
                <a:off x="10257943" y="1187060"/>
                <a:ext cx="185344" cy="20980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Rectangle 404">
                <a:extLst>
                  <a:ext uri="{FF2B5EF4-FFF2-40B4-BE49-F238E27FC236}">
                    <a16:creationId xmlns:a16="http://schemas.microsoft.com/office/drawing/2014/main" id="{2DA13FD2-8921-9B4B-8ADE-313DBD5FD5A3}"/>
                  </a:ext>
                </a:extLst>
              </p:cNvPr>
              <p:cNvSpPr/>
              <p:nvPr/>
            </p:nvSpPr>
            <p:spPr>
              <a:xfrm>
                <a:off x="10094597" y="1042928"/>
                <a:ext cx="155779" cy="35501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1" name="Rectangle 400">
              <a:extLst>
                <a:ext uri="{FF2B5EF4-FFF2-40B4-BE49-F238E27FC236}">
                  <a16:creationId xmlns:a16="http://schemas.microsoft.com/office/drawing/2014/main" id="{33395375-00DE-F440-848B-6F8F0412F979}"/>
                </a:ext>
              </a:extLst>
            </p:cNvPr>
            <p:cNvSpPr/>
            <p:nvPr/>
          </p:nvSpPr>
          <p:spPr>
            <a:xfrm>
              <a:off x="8456834" y="400774"/>
              <a:ext cx="146812" cy="64136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6F8C31CA-4397-BF42-AF50-9896420C8BC3}"/>
              </a:ext>
            </a:extLst>
          </p:cNvPr>
          <p:cNvGrpSpPr/>
          <p:nvPr/>
        </p:nvGrpSpPr>
        <p:grpSpPr>
          <a:xfrm>
            <a:off x="9759810" y="1521586"/>
            <a:ext cx="1000760" cy="987519"/>
            <a:chOff x="8430164" y="1436575"/>
            <a:chExt cx="1000760" cy="987519"/>
          </a:xfrm>
        </p:grpSpPr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E84A73D-C823-3F48-B408-86CEA7AFB575}"/>
                </a:ext>
              </a:extLst>
            </p:cNvPr>
            <p:cNvGrpSpPr/>
            <p:nvPr/>
          </p:nvGrpSpPr>
          <p:grpSpPr>
            <a:xfrm>
              <a:off x="8430164" y="1436575"/>
              <a:ext cx="1000760" cy="987519"/>
              <a:chOff x="9922737" y="711690"/>
              <a:chExt cx="1000760" cy="987519"/>
            </a:xfrm>
          </p:grpSpPr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9EB9437A-A5EC-734F-BD11-7A0F4691D6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22737" y="1383825"/>
                <a:ext cx="1000760" cy="2080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34223DD4-0304-B848-8BE5-E0390AE442C3}"/>
                  </a:ext>
                </a:extLst>
              </p:cNvPr>
              <p:cNvSpPr txBox="1"/>
              <p:nvPr/>
            </p:nvSpPr>
            <p:spPr>
              <a:xfrm>
                <a:off x="9935726" y="1376044"/>
                <a:ext cx="987771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/>
                  <a:t>0 1 2 3 4 5</a:t>
                </a:r>
              </a:p>
            </p:txBody>
          </p:sp>
          <p:sp>
            <p:nvSpPr>
              <p:cNvPr id="412" name="Rectangle 411">
                <a:extLst>
                  <a:ext uri="{FF2B5EF4-FFF2-40B4-BE49-F238E27FC236}">
                    <a16:creationId xmlns:a16="http://schemas.microsoft.com/office/drawing/2014/main" id="{51812250-937A-F445-94C1-44314E10CB7C}"/>
                  </a:ext>
                </a:extLst>
              </p:cNvPr>
              <p:cNvSpPr/>
              <p:nvPr/>
            </p:nvSpPr>
            <p:spPr>
              <a:xfrm>
                <a:off x="10271798" y="711690"/>
                <a:ext cx="186653" cy="685177"/>
              </a:xfrm>
              <a:prstGeom prst="rect">
                <a:avLst/>
              </a:prstGeom>
              <a:solidFill>
                <a:srgbClr val="33CC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53AA97DD-4E84-1044-96C2-13457315CF96}"/>
                  </a:ext>
                </a:extLst>
              </p:cNvPr>
              <p:cNvSpPr/>
              <p:nvPr/>
            </p:nvSpPr>
            <p:spPr>
              <a:xfrm>
                <a:off x="10108452" y="812728"/>
                <a:ext cx="166033" cy="585216"/>
              </a:xfrm>
              <a:prstGeom prst="rect">
                <a:avLst/>
              </a:prstGeom>
              <a:solidFill>
                <a:srgbClr val="33CC3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28256B19-168E-7649-8973-A6D3854512D8}"/>
                </a:ext>
              </a:extLst>
            </p:cNvPr>
            <p:cNvSpPr/>
            <p:nvPr/>
          </p:nvSpPr>
          <p:spPr>
            <a:xfrm>
              <a:off x="8443848" y="1835420"/>
              <a:ext cx="166033" cy="288933"/>
            </a:xfrm>
            <a:prstGeom prst="rect">
              <a:avLst/>
            </a:prstGeom>
            <a:solidFill>
              <a:srgbClr val="33CC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043C06C1-B5A1-0B40-86FB-DF61B6A43B34}"/>
                </a:ext>
              </a:extLst>
            </p:cNvPr>
            <p:cNvSpPr/>
            <p:nvPr/>
          </p:nvSpPr>
          <p:spPr>
            <a:xfrm>
              <a:off x="8955583" y="1822422"/>
              <a:ext cx="166033" cy="288933"/>
            </a:xfrm>
            <a:prstGeom prst="rect">
              <a:avLst/>
            </a:prstGeom>
            <a:solidFill>
              <a:srgbClr val="33CC3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CC6DEB8E-12F2-9A40-80E6-E3C35CD34590}"/>
              </a:ext>
            </a:extLst>
          </p:cNvPr>
          <p:cNvCxnSpPr>
            <a:cxnSpLocks/>
            <a:endCxn id="311" idx="0"/>
          </p:cNvCxnSpPr>
          <p:nvPr/>
        </p:nvCxnSpPr>
        <p:spPr bwMode="auto">
          <a:xfrm flipH="1">
            <a:off x="6870315" y="2506648"/>
            <a:ext cx="268806" cy="6908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F6B72015-D887-5647-87E4-48E2C701AA3B}"/>
              </a:ext>
            </a:extLst>
          </p:cNvPr>
          <p:cNvCxnSpPr>
            <a:cxnSpLocks/>
          </p:cNvCxnSpPr>
          <p:nvPr/>
        </p:nvCxnSpPr>
        <p:spPr bwMode="auto">
          <a:xfrm>
            <a:off x="8419374" y="2478613"/>
            <a:ext cx="571894" cy="40222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6E2271C4-CD7B-E643-9EFC-4670C96CFCEA}"/>
              </a:ext>
            </a:extLst>
          </p:cNvPr>
          <p:cNvCxnSpPr>
            <a:cxnSpLocks/>
          </p:cNvCxnSpPr>
          <p:nvPr/>
        </p:nvCxnSpPr>
        <p:spPr bwMode="auto">
          <a:xfrm>
            <a:off x="8865801" y="2417500"/>
            <a:ext cx="1614920" cy="56219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CC34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7393B7F5-D1B9-E341-8C90-A1652A0544BA}"/>
              </a:ext>
            </a:extLst>
          </p:cNvPr>
          <p:cNvGrpSpPr/>
          <p:nvPr/>
        </p:nvGrpSpPr>
        <p:grpSpPr>
          <a:xfrm>
            <a:off x="9715436" y="398055"/>
            <a:ext cx="146986" cy="171161"/>
            <a:chOff x="1388768" y="332512"/>
            <a:chExt cx="146986" cy="171161"/>
          </a:xfrm>
        </p:grpSpPr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C8A58B1A-51FB-4A47-A617-F524060EE548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00A5E0BD-5655-7A4E-9A2E-CEC102270FBC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B660CE1F-4D9B-6B41-A545-AD427EA102BD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58997661-BC16-CC49-B91B-C731FDCA3EDA}"/>
              </a:ext>
            </a:extLst>
          </p:cNvPr>
          <p:cNvGrpSpPr/>
          <p:nvPr/>
        </p:nvGrpSpPr>
        <p:grpSpPr>
          <a:xfrm>
            <a:off x="9865803" y="689403"/>
            <a:ext cx="146986" cy="171161"/>
            <a:chOff x="1388768" y="332512"/>
            <a:chExt cx="146986" cy="171161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3DCF3A5-292D-F645-B3C2-A97DE9E903CA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FF3A1C08-B283-4843-B6D8-BD5B42D9E497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B514AA7-EB46-794F-9F56-C032B345024B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E2BF145-7238-7448-93F8-C993445D7BEE}"/>
              </a:ext>
            </a:extLst>
          </p:cNvPr>
          <p:cNvGrpSpPr/>
          <p:nvPr/>
        </p:nvGrpSpPr>
        <p:grpSpPr>
          <a:xfrm>
            <a:off x="10069040" y="855069"/>
            <a:ext cx="146986" cy="171161"/>
            <a:chOff x="1388768" y="332512"/>
            <a:chExt cx="146986" cy="171161"/>
          </a:xfrm>
        </p:grpSpPr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76601BA2-E40C-6F44-AB1C-E7470B5F32A2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47DBAD3-416B-554F-BD63-99C2812703DA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65683B0A-BC68-2A45-BC00-072CB5ADE0E2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0BBD63E-265F-A24F-AC54-8CFC2A86E2E7}"/>
              </a:ext>
            </a:extLst>
          </p:cNvPr>
          <p:cNvGrpSpPr/>
          <p:nvPr/>
        </p:nvGrpSpPr>
        <p:grpSpPr>
          <a:xfrm>
            <a:off x="9778256" y="1827032"/>
            <a:ext cx="146986" cy="171161"/>
            <a:chOff x="1388768" y="332512"/>
            <a:chExt cx="146986" cy="171161"/>
          </a:xfrm>
        </p:grpSpPr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12A7267-0537-6043-BBDA-D588139E2820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A84B5668-7D36-9840-A4C6-964022540681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1A92744C-DBEF-1D45-A240-90C54016D903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48BC7676-1F8F-A945-8EA4-805058DE99AC}"/>
              </a:ext>
            </a:extLst>
          </p:cNvPr>
          <p:cNvGrpSpPr/>
          <p:nvPr/>
        </p:nvGrpSpPr>
        <p:grpSpPr>
          <a:xfrm>
            <a:off x="9947904" y="1521810"/>
            <a:ext cx="146986" cy="171161"/>
            <a:chOff x="1388768" y="332512"/>
            <a:chExt cx="146986" cy="171161"/>
          </a:xfrm>
        </p:grpSpPr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3688D9E9-DDE8-0948-AF06-62F50EBE30E3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9717D1DB-983F-5E41-A7FF-D4AE135B4DC4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4CFA847E-438B-EF45-959C-26E3DE866501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3D25E28-0B06-ED46-B7E1-6B9AC13899D9}"/>
              </a:ext>
            </a:extLst>
          </p:cNvPr>
          <p:cNvGrpSpPr/>
          <p:nvPr/>
        </p:nvGrpSpPr>
        <p:grpSpPr>
          <a:xfrm>
            <a:off x="10137897" y="1442117"/>
            <a:ext cx="146986" cy="171161"/>
            <a:chOff x="1388768" y="332512"/>
            <a:chExt cx="146986" cy="171161"/>
          </a:xfrm>
        </p:grpSpPr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2B70214-E120-1842-B5E3-3756488D3F54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4BDA19A6-714D-4949-BC73-C5C02016AAFC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8C75FA97-6CA1-9546-9D37-6FEE549D6AEE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9D1A9DF7-03A6-4543-B985-9D1B564B084B}"/>
              </a:ext>
            </a:extLst>
          </p:cNvPr>
          <p:cNvGrpSpPr/>
          <p:nvPr/>
        </p:nvGrpSpPr>
        <p:grpSpPr>
          <a:xfrm>
            <a:off x="10293032" y="1810287"/>
            <a:ext cx="146986" cy="171161"/>
            <a:chOff x="1388768" y="332512"/>
            <a:chExt cx="146986" cy="171161"/>
          </a:xfrm>
        </p:grpSpPr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54F8D7CA-CEA2-DE40-ABAB-4A97842F6EE7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E9B52956-E9EF-3342-A9EB-4714EE4945AF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BE5807D2-3108-D449-8B8D-B691A92F5120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1585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03" grpId="0"/>
      <p:bldP spid="81" grpId="0"/>
      <p:bldP spid="82" grpId="0" animBg="1"/>
      <p:bldP spid="83" grpId="0"/>
      <p:bldP spid="88" grpId="0"/>
      <p:bldP spid="89" grpId="0" animBg="1"/>
      <p:bldP spid="90" grpId="0" animBg="1"/>
      <p:bldP spid="92" grpId="0"/>
      <p:bldP spid="99" grpId="0"/>
      <p:bldP spid="100" grpId="0" animBg="1"/>
      <p:bldP spid="110" grpId="0" animBg="1"/>
      <p:bldP spid="302" grpId="0" animBg="1"/>
      <p:bldP spid="310" grpId="0"/>
      <p:bldP spid="311" grpId="0" animBg="1"/>
      <p:bldP spid="312" grpId="0"/>
      <p:bldP spid="313" grpId="0" animBg="1"/>
      <p:bldP spid="314" grpId="0"/>
      <p:bldP spid="316" grpId="0"/>
      <p:bldP spid="317" grpId="0" animBg="1"/>
      <p:bldP spid="318" grpId="0" animBg="1"/>
      <p:bldP spid="319" grpId="0"/>
      <p:bldP spid="323" grpId="0"/>
      <p:bldP spid="324" grpId="0" animBg="1"/>
      <p:bldP spid="389" grpId="0" animBg="1"/>
      <p:bldP spid="391" grpId="0" animBg="1"/>
      <p:bldP spid="392" grpId="0" animBg="1"/>
      <p:bldP spid="393" grpId="0" animBg="1"/>
      <p:bldP spid="394" grpId="0" animBg="1"/>
      <p:bldP spid="39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2EB2-D122-9D4C-88F0-A49DEBF9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2436-6E34-0C45-A706-F278775C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many queries can Mycelium support?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the major costs, to normal users, to committee members, and to the aggregator?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well does the onion routing protect topology privacy?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well does Mycelium scale?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1EF812-BE27-844A-83DC-4AA8C254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508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4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2EB2-D122-9D4C-88F0-A49DEBF9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52436-6E34-0C45-A706-F278775C8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How many queries can Mycelium support?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What are the major costs, to normal users</a:t>
            </a:r>
            <a:r>
              <a:rPr lang="en-US" dirty="0"/>
              <a:t>,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to committee members, and </a:t>
            </a:r>
            <a:r>
              <a:rPr lang="en-US" b="1" dirty="0"/>
              <a:t>to the aggregator?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How well does the onion routing protect topology privacy?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How well does Mycelium scale?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C371F-18EC-4E4F-92A7-CAD51A40B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508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2420A-1BA1-904E-BD26-F73C5B947D1B}"/>
              </a:ext>
            </a:extLst>
          </p:cNvPr>
          <p:cNvSpPr txBox="1"/>
          <p:nvPr/>
        </p:nvSpPr>
        <p:spPr>
          <a:xfrm>
            <a:off x="4324816" y="5814594"/>
            <a:ext cx="3660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Full results in paper!</a:t>
            </a:r>
          </a:p>
        </p:txBody>
      </p:sp>
    </p:spTree>
    <p:extLst>
      <p:ext uri="{BB962C8B-B14F-4D97-AF65-F5344CB8AC3E}">
        <p14:creationId xmlns:p14="http://schemas.microsoft.com/office/powerpoint/2010/main" val="251038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2EB2-D122-9D4C-88F0-A49DEBF9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Evaluation - Generality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2D7A5-822D-C74A-8981-FB6A21E3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508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14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D695EF-9C60-CB41-A65E-B64F313B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638658"/>
              </p:ext>
            </p:extLst>
          </p:nvPr>
        </p:nvGraphicFramePr>
        <p:xfrm>
          <a:off x="1313448" y="2020824"/>
          <a:ext cx="9565103" cy="44894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9416">
                  <a:extLst>
                    <a:ext uri="{9D8B030D-6E8A-4147-A177-3AD203B41FA5}">
                      <a16:colId xmlns:a16="http://schemas.microsoft.com/office/drawing/2014/main" val="2496797472"/>
                    </a:ext>
                  </a:extLst>
                </a:gridCol>
                <a:gridCol w="779416">
                  <a:extLst>
                    <a:ext uri="{9D8B030D-6E8A-4147-A177-3AD203B41FA5}">
                      <a16:colId xmlns:a16="http://schemas.microsoft.com/office/drawing/2014/main" val="2429316480"/>
                    </a:ext>
                  </a:extLst>
                </a:gridCol>
                <a:gridCol w="8006271">
                  <a:extLst>
                    <a:ext uri="{9D8B030D-6E8A-4147-A177-3AD203B41FA5}">
                      <a16:colId xmlns:a16="http://schemas.microsoft.com/office/drawing/2014/main" val="4287607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5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the number of infections in an infected participant’s two-hop neighborhood, within 14 days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52197"/>
                  </a:ext>
                </a:extLst>
              </a:tr>
              <a:tr h="48665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the amount of time A has spent near B, if A is infected within 5-15 days of contact with B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6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the frequency of contact between A and B, if A infected B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Secondary attack rate of infected participants if they travelled on the subway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2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the number of distinct contacts within the last 24 hours, for different age groups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secondary infections caused by infected participants in different age groups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3157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secondary infections based on type of exposure (such as family, social, work)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6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Secondary attack rates in household vs non-household contacts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6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Secondary attack rates within case-contact pairs in the same age group vs different age groups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Secondary attack rates at different stages of the disease (incubation period vs illness period)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3386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58B109F-B66F-CB41-823E-2EEE3988FAE7}"/>
              </a:ext>
            </a:extLst>
          </p:cNvPr>
          <p:cNvSpPr txBox="1"/>
          <p:nvPr/>
        </p:nvSpPr>
        <p:spPr>
          <a:xfrm>
            <a:off x="1313448" y="1367522"/>
            <a:ext cx="6784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Surveyed the medical literature on queries about infectious disease</a:t>
            </a:r>
          </a:p>
        </p:txBody>
      </p:sp>
    </p:spTree>
    <p:extLst>
      <p:ext uri="{BB962C8B-B14F-4D97-AF65-F5344CB8AC3E}">
        <p14:creationId xmlns:p14="http://schemas.microsoft.com/office/powerpoint/2010/main" val="1800478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2EB2-D122-9D4C-88F0-A49DEBF9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Evaluation - Generality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2D7A5-822D-C74A-8981-FB6A21E3E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508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15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D695EF-9C60-CB41-A65E-B64F313B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924067"/>
              </p:ext>
            </p:extLst>
          </p:nvPr>
        </p:nvGraphicFramePr>
        <p:xfrm>
          <a:off x="1313448" y="2018523"/>
          <a:ext cx="9565103" cy="4490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79416">
                  <a:extLst>
                    <a:ext uri="{9D8B030D-6E8A-4147-A177-3AD203B41FA5}">
                      <a16:colId xmlns:a16="http://schemas.microsoft.com/office/drawing/2014/main" val="2496797472"/>
                    </a:ext>
                  </a:extLst>
                </a:gridCol>
                <a:gridCol w="779416">
                  <a:extLst>
                    <a:ext uri="{9D8B030D-6E8A-4147-A177-3AD203B41FA5}">
                      <a16:colId xmlns:a16="http://schemas.microsoft.com/office/drawing/2014/main" val="2429316480"/>
                    </a:ext>
                  </a:extLst>
                </a:gridCol>
                <a:gridCol w="8006271">
                  <a:extLst>
                    <a:ext uri="{9D8B030D-6E8A-4147-A177-3AD203B41FA5}">
                      <a16:colId xmlns:a16="http://schemas.microsoft.com/office/drawing/2014/main" val="4287607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55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the number of infections in an infected participant’s two-hop neighborhood, within 14 days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152197"/>
                  </a:ext>
                </a:extLst>
              </a:tr>
              <a:tr h="4866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the amount of time A has spent near B, if A is infected within 5-15 days of contact with B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6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the frequency of contact between A and B, if A infected B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6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Secondary attack rate of infected participants if they travelled on the subway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72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the number of distinct contacts within the last 24 hours, for different age groups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46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secondary infections caused by infected participants in different age groups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31570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Histogram of secondary infections based on type of exposure (such as family, social, work)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62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Secondary attack rates in household vs non-household contacts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6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Secondary attack rates within case-contact pairs in the same age group vs different age groups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</a:rPr>
                        <a:t>Secondary attack rates at different stages of the disease (incubation period vs illness period) </a:t>
                      </a:r>
                      <a:endParaRPr lang="en-US" sz="1600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3386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772DC4-EAAE-124D-A9F0-3881E19FFD0F}"/>
              </a:ext>
            </a:extLst>
          </p:cNvPr>
          <p:cNvSpPr txBox="1"/>
          <p:nvPr/>
        </p:nvSpPr>
        <p:spPr>
          <a:xfrm>
            <a:off x="1313448" y="1367522"/>
            <a:ext cx="9855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Surveyed the medical literature on queries about infectious disease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support </a:t>
            </a:r>
            <a:r>
              <a:rPr lang="en-US" b="1" dirty="0">
                <a:solidFill>
                  <a:srgbClr val="33CC34"/>
                </a:solidFill>
              </a:rPr>
              <a:t>all but 1 query</a:t>
            </a:r>
            <a:r>
              <a:rPr lang="en-US" dirty="0"/>
              <a:t>; not fundamentally incompatible but result of cryptographic parameters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6AB92-F2B2-9346-9B8C-8C2ABAC19528}"/>
              </a:ext>
            </a:extLst>
          </p:cNvPr>
          <p:cNvSpPr/>
          <p:nvPr/>
        </p:nvSpPr>
        <p:spPr>
          <a:xfrm>
            <a:off x="1552073" y="2640013"/>
            <a:ext cx="300790" cy="96252"/>
          </a:xfrm>
          <a:prstGeom prst="rect">
            <a:avLst/>
          </a:prstGeom>
          <a:solidFill>
            <a:srgbClr val="ED7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9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72EB2-D122-9D4C-88F0-A49DEBF9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Evaluation - Scalability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2A6683-7A83-374F-960D-F45DFCE47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132" y="5051589"/>
            <a:ext cx="4694499" cy="4351338"/>
          </a:xfrm>
        </p:spPr>
        <p:txBody>
          <a:bodyPr>
            <a:normAutofit/>
          </a:bodyPr>
          <a:lstStyle/>
          <a:p>
            <a:r>
              <a:rPr lang="en-US" sz="2200" dirty="0"/>
              <a:t>Average participants</a:t>
            </a:r>
          </a:p>
          <a:p>
            <a:pPr lvl="1"/>
            <a:r>
              <a:rPr lang="en-US" sz="2200" dirty="0"/>
              <a:t>430 MB of traffic </a:t>
            </a:r>
          </a:p>
          <a:p>
            <a:pPr lvl="1"/>
            <a:r>
              <a:rPr lang="en-US" sz="2200" dirty="0"/>
              <a:t>15 minutes of computation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A22D6F-8DCE-2845-BB1D-B20EE3BD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508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364CE8-4F0E-8C47-823E-6057E53F01A8}"/>
                  </a:ext>
                </a:extLst>
              </p:cNvPr>
              <p:cNvSpPr txBox="1"/>
              <p:nvPr/>
            </p:nvSpPr>
            <p:spPr>
              <a:xfrm>
                <a:off x="6583477" y="5011832"/>
                <a:ext cx="4318811" cy="14503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Aggregator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350 MB per device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2200" dirty="0"/>
                  <a:t> cores for a billion devices</a:t>
                </a:r>
              </a:p>
              <a:p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364CE8-4F0E-8C47-823E-6057E53F0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477" y="5011832"/>
                <a:ext cx="4318811" cy="1450397"/>
              </a:xfrm>
              <a:prstGeom prst="rect">
                <a:avLst/>
              </a:prstGeom>
              <a:blipFill>
                <a:blip r:embed="rId3"/>
                <a:stretch>
                  <a:fillRect l="-1760" t="-2609" r="-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D5C972F-E6B0-D849-94CA-FF8864B9044C}"/>
              </a:ext>
            </a:extLst>
          </p:cNvPr>
          <p:cNvGrpSpPr/>
          <p:nvPr/>
        </p:nvGrpSpPr>
        <p:grpSpPr>
          <a:xfrm>
            <a:off x="5001316" y="1607391"/>
            <a:ext cx="4769032" cy="3417695"/>
            <a:chOff x="3328925" y="1315843"/>
            <a:chExt cx="4769032" cy="34176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5629C3F-AB0E-C44E-BF15-4C8EA6AEDC8E}"/>
                </a:ext>
              </a:extLst>
            </p:cNvPr>
            <p:cNvGrpSpPr/>
            <p:nvPr/>
          </p:nvGrpSpPr>
          <p:grpSpPr>
            <a:xfrm>
              <a:off x="3328925" y="1315843"/>
              <a:ext cx="4769032" cy="3417695"/>
              <a:chOff x="3328925" y="1315843"/>
              <a:chExt cx="4769032" cy="341769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0A0C240-95CD-B840-9A82-633817DE0009}"/>
                  </a:ext>
                </a:extLst>
              </p:cNvPr>
              <p:cNvGrpSpPr/>
              <p:nvPr/>
            </p:nvGrpSpPr>
            <p:grpSpPr>
              <a:xfrm>
                <a:off x="3328925" y="1315843"/>
                <a:ext cx="4769032" cy="3417695"/>
                <a:chOff x="3328925" y="1315843"/>
                <a:chExt cx="4769032" cy="3417695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130C9A04-EF1A-DC43-9A2F-5C2016C6CB51}"/>
                    </a:ext>
                  </a:extLst>
                </p:cNvPr>
                <p:cNvGrpSpPr/>
                <p:nvPr/>
              </p:nvGrpSpPr>
              <p:grpSpPr>
                <a:xfrm>
                  <a:off x="3328925" y="1315843"/>
                  <a:ext cx="4769032" cy="3417695"/>
                  <a:chOff x="3328925" y="1315843"/>
                  <a:chExt cx="4769032" cy="3417695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EA35F712-7249-2A48-B562-5F36A330CF4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52327" t="6558" r="-1" b="1803"/>
                  <a:stretch/>
                </p:blipFill>
                <p:spPr>
                  <a:xfrm>
                    <a:off x="3328925" y="1315843"/>
                    <a:ext cx="4769032" cy="3417695"/>
                  </a:xfrm>
                  <a:prstGeom prst="rect">
                    <a:avLst/>
                  </a:prstGeom>
                </p:spPr>
              </p:pic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072B2411-ACBE-1B45-BF55-C7B4A36C1156}"/>
                      </a:ext>
                    </a:extLst>
                  </p:cNvPr>
                  <p:cNvSpPr txBox="1"/>
                  <p:nvPr/>
                </p:nvSpPr>
                <p:spPr>
                  <a:xfrm>
                    <a:off x="4092270" y="1651349"/>
                    <a:ext cx="2448467" cy="633721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4A5B438B-5969-F64E-8243-3AD3871F7158}"/>
                      </a:ext>
                    </a:extLst>
                  </p:cNvPr>
                  <p:cNvSpPr/>
                  <p:nvPr/>
                </p:nvSpPr>
                <p:spPr>
                  <a:xfrm>
                    <a:off x="4183476" y="3741821"/>
                    <a:ext cx="265176" cy="137160"/>
                  </a:xfrm>
                  <a:prstGeom prst="rect">
                    <a:avLst/>
                  </a:prstGeom>
                  <a:solidFill>
                    <a:srgbClr val="D62727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DEA10E1-8CFD-4443-AE8A-67DCB49072CB}"/>
                    </a:ext>
                  </a:extLst>
                </p:cNvPr>
                <p:cNvSpPr/>
                <p:nvPr/>
              </p:nvSpPr>
              <p:spPr>
                <a:xfrm>
                  <a:off x="5203917" y="3135408"/>
                  <a:ext cx="265176" cy="733948"/>
                </a:xfrm>
                <a:prstGeom prst="rect">
                  <a:avLst/>
                </a:prstGeom>
                <a:solidFill>
                  <a:srgbClr val="D6272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0FB6E51-4FC5-484C-AE28-B2B29E53CD30}"/>
                  </a:ext>
                </a:extLst>
              </p:cNvPr>
              <p:cNvSpPr/>
              <p:nvPr/>
            </p:nvSpPr>
            <p:spPr>
              <a:xfrm>
                <a:off x="6217423" y="2641406"/>
                <a:ext cx="277208" cy="1237575"/>
              </a:xfrm>
              <a:prstGeom prst="rect">
                <a:avLst/>
              </a:prstGeom>
              <a:solidFill>
                <a:srgbClr val="D627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96C778-34E0-DB45-A2D9-17F8CF596B38}"/>
                </a:ext>
              </a:extLst>
            </p:cNvPr>
            <p:cNvSpPr/>
            <p:nvPr/>
          </p:nvSpPr>
          <p:spPr>
            <a:xfrm>
              <a:off x="7242961" y="2081463"/>
              <a:ext cx="277208" cy="1789435"/>
            </a:xfrm>
            <a:prstGeom prst="rect">
              <a:avLst/>
            </a:prstGeom>
            <a:solidFill>
              <a:srgbClr val="D627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9D000A-4EBF-D04C-BA0D-6FBFE13E54BD}"/>
              </a:ext>
            </a:extLst>
          </p:cNvPr>
          <p:cNvSpPr txBox="1"/>
          <p:nvPr/>
        </p:nvSpPr>
        <p:spPr>
          <a:xfrm>
            <a:off x="5764661" y="2136788"/>
            <a:ext cx="3451530" cy="20313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630E8-5605-624D-BEB1-68EB4DF9AD18}"/>
              </a:ext>
            </a:extLst>
          </p:cNvPr>
          <p:cNvSpPr txBox="1"/>
          <p:nvPr/>
        </p:nvSpPr>
        <p:spPr>
          <a:xfrm>
            <a:off x="1896054" y="2529064"/>
            <a:ext cx="269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Scales roughly </a:t>
            </a:r>
            <a:r>
              <a:rPr lang="en-US" b="1" dirty="0"/>
              <a:t>linearly</a:t>
            </a:r>
            <a:r>
              <a:rPr lang="en-US" dirty="0"/>
              <a:t> in the number of total users!</a:t>
            </a:r>
          </a:p>
          <a:p>
            <a:endParaRPr lang="en-US" dirty="0"/>
          </a:p>
          <a:p>
            <a:r>
              <a:rPr lang="en-US" dirty="0"/>
              <a:t>For users there is essentially </a:t>
            </a:r>
            <a:r>
              <a:rPr lang="en-US" b="1" dirty="0"/>
              <a:t>no dependency </a:t>
            </a:r>
            <a:r>
              <a:rPr lang="en-US" dirty="0"/>
              <a:t>on participant total!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4E3E21-8DA9-5B46-9E76-215A6F936AD0}"/>
              </a:ext>
            </a:extLst>
          </p:cNvPr>
          <p:cNvSpPr txBox="1"/>
          <p:nvPr/>
        </p:nvSpPr>
        <p:spPr>
          <a:xfrm>
            <a:off x="4325775" y="6190289"/>
            <a:ext cx="266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Scales to a </a:t>
            </a:r>
            <a:r>
              <a:rPr lang="en-US" b="1" dirty="0">
                <a:solidFill>
                  <a:srgbClr val="FF0000"/>
                </a:solidFill>
              </a:rPr>
              <a:t>billion</a:t>
            </a:r>
            <a:r>
              <a:rPr lang="en-US" b="1" dirty="0"/>
              <a:t> devices!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FE585C-B503-9340-BD77-1DB3D0A02808}"/>
              </a:ext>
            </a:extLst>
          </p:cNvPr>
          <p:cNvSpPr txBox="1"/>
          <p:nvPr/>
        </p:nvSpPr>
        <p:spPr>
          <a:xfrm>
            <a:off x="1800132" y="1382772"/>
            <a:ext cx="850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simulate </a:t>
            </a:r>
            <a:r>
              <a:rPr lang="en-US" b="1" dirty="0"/>
              <a:t>a billion devices</a:t>
            </a:r>
            <a:r>
              <a:rPr lang="en-US" dirty="0"/>
              <a:t>; measured costs for individual components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35003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1" grpId="0"/>
      <p:bldP spid="14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F903-1486-D843-AC05-FA23B4C7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6E3A9-F4DF-254A-82E2-2E9ECB83D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graph queries at </a:t>
            </a:r>
            <a:r>
              <a:rPr lang="en-US" dirty="0">
                <a:solidFill>
                  <a:srgbClr val="FF0000"/>
                </a:solidFill>
              </a:rPr>
              <a:t>massive scale </a:t>
            </a:r>
            <a:r>
              <a:rPr lang="en-US" dirty="0"/>
              <a:t>with an </a:t>
            </a:r>
            <a:r>
              <a:rPr lang="en-US" dirty="0">
                <a:solidFill>
                  <a:srgbClr val="FF0000"/>
                </a:solidFill>
              </a:rPr>
              <a:t>untrusted aggregator </a:t>
            </a:r>
            <a:r>
              <a:rPr lang="en-US" dirty="0"/>
              <a:t>and need for </a:t>
            </a:r>
            <a:r>
              <a:rPr lang="en-US" dirty="0">
                <a:solidFill>
                  <a:srgbClr val="FF0000"/>
                </a:solidFill>
              </a:rPr>
              <a:t>privacy guarantees</a:t>
            </a:r>
            <a:endParaRPr lang="en-US" dirty="0"/>
          </a:p>
          <a:p>
            <a:r>
              <a:rPr lang="en-US" dirty="0"/>
              <a:t>Mycelium: first system to support differentially private analytics on graph queries on the scale of up to a </a:t>
            </a:r>
            <a:r>
              <a:rPr lang="en-US" b="1" dirty="0"/>
              <a:t>billion</a:t>
            </a:r>
            <a:r>
              <a:rPr lang="en-US" dirty="0"/>
              <a:t> users</a:t>
            </a:r>
          </a:p>
          <a:p>
            <a:r>
              <a:rPr lang="en-US" dirty="0"/>
              <a:t>Key Insights:</a:t>
            </a:r>
          </a:p>
          <a:p>
            <a:pPr lvl="1"/>
            <a:r>
              <a:rPr lang="en-US" dirty="0"/>
              <a:t>2-step process of local and global aggregation</a:t>
            </a:r>
          </a:p>
          <a:p>
            <a:pPr lvl="1"/>
            <a:r>
              <a:rPr lang="en-US" dirty="0"/>
              <a:t>Semi-centralized mix network for topology privacy</a:t>
            </a:r>
          </a:p>
          <a:p>
            <a:pPr lvl="1"/>
            <a:r>
              <a:rPr lang="en-US" dirty="0"/>
              <a:t>Using FHE encoding to support histograms</a:t>
            </a:r>
          </a:p>
          <a:p>
            <a:r>
              <a:rPr lang="en-US" dirty="0"/>
              <a:t>Supports many queries; scales roughly linearly in number of users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D434D9-6B4C-E546-A18C-AE3F36DFD362}"/>
              </a:ext>
            </a:extLst>
          </p:cNvPr>
          <p:cNvSpPr/>
          <p:nvPr/>
        </p:nvSpPr>
        <p:spPr>
          <a:xfrm>
            <a:off x="4098102" y="5756314"/>
            <a:ext cx="33348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Questions?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32F98-13D3-7F4C-A5C3-BE657541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508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422B86-2E94-2A4D-9BFA-37DD1E4C18DC}"/>
              </a:ext>
            </a:extLst>
          </p:cNvPr>
          <p:cNvSpPr txBox="1"/>
          <p:nvPr/>
        </p:nvSpPr>
        <p:spPr>
          <a:xfrm>
            <a:off x="8319184" y="6310312"/>
            <a:ext cx="3516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Contact: </a:t>
            </a:r>
            <a:r>
              <a:rPr lang="en-US" b="1" dirty="0" err="1"/>
              <a:t>edoroth@seas.upenn.edu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479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4DC9-853E-7549-A6AC-4F912B36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4745-6C04-CA4B-8D57-4E9420B03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645" y="4052175"/>
            <a:ext cx="10927295" cy="25318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Example: tracking COVID-19 through a network of people</a:t>
            </a:r>
          </a:p>
          <a:p>
            <a:r>
              <a:rPr lang="en-US" dirty="0"/>
              <a:t>We want to study how and where it spreads: </a:t>
            </a:r>
          </a:p>
          <a:p>
            <a:pPr lvl="1"/>
            <a:r>
              <a:rPr lang="en-US" dirty="0"/>
              <a:t>E.g., Does it spread more on subways? At restaurants? What are risky behaviors? </a:t>
            </a:r>
          </a:p>
          <a:p>
            <a:r>
              <a:rPr lang="en-US" dirty="0"/>
              <a:t>Dealing with a </a:t>
            </a:r>
            <a:r>
              <a:rPr lang="en-US" dirty="0">
                <a:solidFill>
                  <a:srgbClr val="FF0000"/>
                </a:solidFill>
              </a:rPr>
              <a:t>massive scale </a:t>
            </a:r>
            <a:r>
              <a:rPr lang="en-US" dirty="0"/>
              <a:t>(millions or billions of individuals!)</a:t>
            </a:r>
          </a:p>
          <a:p>
            <a:r>
              <a:rPr lang="en-US" dirty="0"/>
              <a:t>The necessary data does exist in </a:t>
            </a:r>
            <a:r>
              <a:rPr lang="en-US" b="1" dirty="0"/>
              <a:t>distributed</a:t>
            </a:r>
            <a:r>
              <a:rPr lang="en-US" dirty="0"/>
              <a:t> fashion, as part of GAEN contact tracing </a:t>
            </a:r>
          </a:p>
          <a:p>
            <a:r>
              <a:rPr lang="en-US" dirty="0"/>
              <a:t>We can’t analyze this data because it’s </a:t>
            </a:r>
            <a:r>
              <a:rPr lang="en-US" dirty="0">
                <a:solidFill>
                  <a:srgbClr val="FF0000"/>
                </a:solidFill>
              </a:rPr>
              <a:t>extremely sensitive:</a:t>
            </a:r>
          </a:p>
          <a:p>
            <a:pPr marL="457200" lvl="1" indent="0">
              <a:buNone/>
            </a:pPr>
            <a:r>
              <a:rPr lang="en-US" dirty="0"/>
              <a:t>1) individuals’ infection status and location</a:t>
            </a:r>
          </a:p>
          <a:p>
            <a:pPr marL="457200" lvl="1" indent="0">
              <a:buNone/>
            </a:pPr>
            <a:r>
              <a:rPr lang="en-US" dirty="0"/>
              <a:t>2) their connections to others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B0AD4-EFBA-444F-A8D9-4DB911981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/>
              <a:pPr/>
              <a:t>2</a:t>
            </a:fld>
            <a:endParaRPr lang="en-GB" dirty="0"/>
          </a:p>
        </p:txBody>
      </p:sp>
      <p:pic>
        <p:nvPicPr>
          <p:cNvPr id="7" name="Picture 19" descr="greenguy">
            <a:extLst>
              <a:ext uri="{FF2B5EF4-FFF2-40B4-BE49-F238E27FC236}">
                <a16:creationId xmlns:a16="http://schemas.microsoft.com/office/drawing/2014/main" id="{1715E89D-8D63-6045-89A3-ED27FACBF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6602006" y="3252947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8C344A28-9D45-9941-96BA-A38E593D6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802" y="3306850"/>
            <a:ext cx="198228" cy="384797"/>
          </a:xfrm>
          <a:prstGeom prst="rect">
            <a:avLst/>
          </a:prstGeom>
        </p:spPr>
      </p:pic>
      <p:pic>
        <p:nvPicPr>
          <p:cNvPr id="10" name="Picture 19" descr="greenguy">
            <a:extLst>
              <a:ext uri="{FF2B5EF4-FFF2-40B4-BE49-F238E27FC236}">
                <a16:creationId xmlns:a16="http://schemas.microsoft.com/office/drawing/2014/main" id="{CD73DB3D-FE82-1E42-8B02-9CBAFF46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5209561" y="2510755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52702AD5-21F3-E749-9A84-3A3F17D43C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408" y="2612248"/>
            <a:ext cx="204464" cy="420545"/>
          </a:xfrm>
          <a:prstGeom prst="rect">
            <a:avLst/>
          </a:prstGeom>
        </p:spPr>
      </p:pic>
      <p:pic>
        <p:nvPicPr>
          <p:cNvPr id="13" name="Picture 19" descr="greenguy">
            <a:extLst>
              <a:ext uri="{FF2B5EF4-FFF2-40B4-BE49-F238E27FC236}">
                <a16:creationId xmlns:a16="http://schemas.microsoft.com/office/drawing/2014/main" id="{DDE7E1F5-8A1D-3047-A1EC-EBD4833EB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7149105" y="1753344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57A6937-62B4-4D43-A8F1-6E7DC6ED53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901" y="1807247"/>
            <a:ext cx="198228" cy="384797"/>
          </a:xfrm>
          <a:prstGeom prst="rect">
            <a:avLst/>
          </a:prstGeom>
        </p:spPr>
      </p:pic>
      <p:pic>
        <p:nvPicPr>
          <p:cNvPr id="16" name="Picture 19" descr="greenguy">
            <a:extLst>
              <a:ext uri="{FF2B5EF4-FFF2-40B4-BE49-F238E27FC236}">
                <a16:creationId xmlns:a16="http://schemas.microsoft.com/office/drawing/2014/main" id="{E0C377B6-E729-4D45-ACFA-5F61DBD6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979179" y="1780295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6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98BDC940-0063-B242-BD6C-582F340D6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975" y="1834198"/>
            <a:ext cx="198228" cy="384797"/>
          </a:xfrm>
          <a:prstGeom prst="rect">
            <a:avLst/>
          </a:prstGeom>
        </p:spPr>
      </p:pic>
      <p:pic>
        <p:nvPicPr>
          <p:cNvPr id="19" name="Picture 19" descr="greenguy">
            <a:extLst>
              <a:ext uri="{FF2B5EF4-FFF2-40B4-BE49-F238E27FC236}">
                <a16:creationId xmlns:a16="http://schemas.microsoft.com/office/drawing/2014/main" id="{F94B39E2-D8EC-B94E-9CEE-73D98AAD4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326616" y="2804785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9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353618D-07F1-8C4B-A434-30D2AD309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412" y="2858688"/>
            <a:ext cx="198228" cy="384797"/>
          </a:xfrm>
          <a:prstGeom prst="rect">
            <a:avLst/>
          </a:prstGeom>
        </p:spPr>
      </p:pic>
      <p:pic>
        <p:nvPicPr>
          <p:cNvPr id="22" name="Picture 19" descr="greenguy">
            <a:extLst>
              <a:ext uri="{FF2B5EF4-FFF2-40B4-BE49-F238E27FC236}">
                <a16:creationId xmlns:a16="http://schemas.microsoft.com/office/drawing/2014/main" id="{64C62948-431C-E245-AA65-47AB931FA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8684629" y="3271539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DCCBFA12-1A3E-584E-A429-620AFEBECD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425" y="3325442"/>
            <a:ext cx="198228" cy="384797"/>
          </a:xfrm>
          <a:prstGeom prst="rect">
            <a:avLst/>
          </a:prstGeom>
        </p:spPr>
      </p:pic>
      <p:pic>
        <p:nvPicPr>
          <p:cNvPr id="25" name="Picture 19" descr="greenguy">
            <a:extLst>
              <a:ext uri="{FF2B5EF4-FFF2-40B4-BE49-F238E27FC236}">
                <a16:creationId xmlns:a16="http://schemas.microsoft.com/office/drawing/2014/main" id="{F8EBD4A8-1CF6-3E4F-884A-F68A3588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7533902" y="2530236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25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A04C3F04-B69D-9341-AA76-58D141B39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749" y="2631729"/>
            <a:ext cx="204464" cy="420545"/>
          </a:xfrm>
          <a:prstGeom prst="rect">
            <a:avLst/>
          </a:prstGeom>
        </p:spPr>
      </p:pic>
      <p:pic>
        <p:nvPicPr>
          <p:cNvPr id="28" name="Picture 19" descr="greenguy">
            <a:extLst>
              <a:ext uri="{FF2B5EF4-FFF2-40B4-BE49-F238E27FC236}">
                <a16:creationId xmlns:a16="http://schemas.microsoft.com/office/drawing/2014/main" id="{FC446F0A-BED2-AD43-A25B-D11B89EA6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4517098" y="3188201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8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C3A25DBE-6060-4B43-B23E-C74C500E50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45" y="3289694"/>
            <a:ext cx="204464" cy="420545"/>
          </a:xfrm>
          <a:prstGeom prst="rect">
            <a:avLst/>
          </a:prstGeom>
        </p:spPr>
      </p:pic>
      <p:pic>
        <p:nvPicPr>
          <p:cNvPr id="31" name="Picture 19" descr="greenguy">
            <a:extLst>
              <a:ext uri="{FF2B5EF4-FFF2-40B4-BE49-F238E27FC236}">
                <a16:creationId xmlns:a16="http://schemas.microsoft.com/office/drawing/2014/main" id="{A38B580B-4B11-294E-87FE-DCB953501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524354" y="2034940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9EBBBB99-C4D7-5F41-B152-CF85F6965A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201" y="2136433"/>
            <a:ext cx="204464" cy="420545"/>
          </a:xfrm>
          <a:prstGeom prst="rect">
            <a:avLst/>
          </a:prstGeom>
        </p:spPr>
      </p:pic>
      <p:pic>
        <p:nvPicPr>
          <p:cNvPr id="34" name="Picture 19" descr="greenguy">
            <a:extLst>
              <a:ext uri="{FF2B5EF4-FFF2-40B4-BE49-F238E27FC236}">
                <a16:creationId xmlns:a16="http://schemas.microsoft.com/office/drawing/2014/main" id="{E01EAABF-E7AE-0C44-9561-982C6926F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252430" y="3257663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" name="Picture 34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3908A77D-DEB5-2342-A92B-C9E0213DF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226" y="3311566"/>
            <a:ext cx="198228" cy="384797"/>
          </a:xfrm>
          <a:prstGeom prst="rect">
            <a:avLst/>
          </a:prstGeom>
        </p:spPr>
      </p:pic>
      <p:pic>
        <p:nvPicPr>
          <p:cNvPr id="37" name="Picture 19" descr="greenguy">
            <a:extLst>
              <a:ext uri="{FF2B5EF4-FFF2-40B4-BE49-F238E27FC236}">
                <a16:creationId xmlns:a16="http://schemas.microsoft.com/office/drawing/2014/main" id="{FB8D7958-1ADB-3441-A6F7-97F4A68E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5816514" y="1616123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" name="Picture 3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DFA5740A-EDF4-FA4A-8688-F90C18BB1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310" y="1670026"/>
            <a:ext cx="198228" cy="384797"/>
          </a:xfrm>
          <a:prstGeom prst="rect">
            <a:avLst/>
          </a:prstGeom>
        </p:spPr>
      </p:pic>
      <p:pic>
        <p:nvPicPr>
          <p:cNvPr id="40" name="Picture 19" descr="greenguy">
            <a:extLst>
              <a:ext uri="{FF2B5EF4-FFF2-40B4-BE49-F238E27FC236}">
                <a16:creationId xmlns:a16="http://schemas.microsoft.com/office/drawing/2014/main" id="{62E0ACF9-3EF4-4041-B7A0-E6202F6BD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8367906" y="2327620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0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F39E254B-E4E6-2145-B129-E74277AF8E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53" y="2429113"/>
            <a:ext cx="204464" cy="420545"/>
          </a:xfrm>
          <a:prstGeom prst="rect">
            <a:avLst/>
          </a:prstGeom>
        </p:spPr>
      </p:pic>
      <p:pic>
        <p:nvPicPr>
          <p:cNvPr id="43" name="Picture 19" descr="greenguy">
            <a:extLst>
              <a:ext uri="{FF2B5EF4-FFF2-40B4-BE49-F238E27FC236}">
                <a16:creationId xmlns:a16="http://schemas.microsoft.com/office/drawing/2014/main" id="{E9A8CCCF-FBCF-FC4D-A33D-20C26F119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6428629" y="2386772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43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0F0249C2-7DCB-C742-A2A2-8F536236E5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476" y="2488265"/>
            <a:ext cx="204464" cy="420545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F6C2D0-CCB1-7649-97FB-4037B9FF557B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5200" y="3267252"/>
            <a:ext cx="613814" cy="19668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54E69D-99DB-F44C-B4CB-64277A183408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4684224" y="2183488"/>
            <a:ext cx="525337" cy="51966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C5A111-5D3F-9F4D-9067-A3918404F88E}"/>
              </a:ext>
            </a:extLst>
          </p:cNvPr>
          <p:cNvCxnSpPr>
            <a:cxnSpLocks/>
            <a:endCxn id="13" idx="1"/>
          </p:cNvCxnSpPr>
          <p:nvPr/>
        </p:nvCxnSpPr>
        <p:spPr bwMode="auto">
          <a:xfrm>
            <a:off x="6511653" y="1833853"/>
            <a:ext cx="637452" cy="1118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98C8401-B2E8-1040-AD89-EF2B18295D41}"/>
              </a:ext>
            </a:extLst>
          </p:cNvPr>
          <p:cNvCxnSpPr>
            <a:cxnSpLocks/>
            <a:endCxn id="40" idx="1"/>
          </p:cNvCxnSpPr>
          <p:nvPr/>
        </p:nvCxnSpPr>
        <p:spPr bwMode="auto">
          <a:xfrm>
            <a:off x="7798199" y="2020265"/>
            <a:ext cx="569706" cy="4997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FBD6F5-AF60-474D-A8BA-902FF19F9C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911707" y="2222880"/>
            <a:ext cx="453204" cy="1615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6FCC4A-8724-7846-B223-143C82B61A37}"/>
              </a:ext>
            </a:extLst>
          </p:cNvPr>
          <p:cNvCxnSpPr>
            <a:cxnSpLocks/>
            <a:stCxn id="25" idx="1"/>
          </p:cNvCxnSpPr>
          <p:nvPr/>
        </p:nvCxnSpPr>
        <p:spPr bwMode="auto">
          <a:xfrm flipH="1">
            <a:off x="7085917" y="2722635"/>
            <a:ext cx="447984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BD729B6-3818-ED43-B92F-6DE40A5231C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621027" y="2837251"/>
            <a:ext cx="360795" cy="42315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7816800-9C8D-4644-B293-5A2BB2507612}"/>
              </a:ext>
            </a:extLst>
          </p:cNvPr>
          <p:cNvCxnSpPr>
            <a:cxnSpLocks/>
            <a:endCxn id="22" idx="1"/>
          </p:cNvCxnSpPr>
          <p:nvPr/>
        </p:nvCxnSpPr>
        <p:spPr bwMode="auto">
          <a:xfrm flipV="1">
            <a:off x="7309909" y="3463938"/>
            <a:ext cx="1374720" cy="4002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CC8B93B-A667-054C-B9A9-9A1C80AADAFA}"/>
              </a:ext>
            </a:extLst>
          </p:cNvPr>
          <p:cNvCxnSpPr>
            <a:cxnSpLocks/>
            <a:endCxn id="43" idx="1"/>
          </p:cNvCxnSpPr>
          <p:nvPr/>
        </p:nvCxnSpPr>
        <p:spPr bwMode="auto">
          <a:xfrm flipV="1">
            <a:off x="5866850" y="2579172"/>
            <a:ext cx="561779" cy="2537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FE24703-0553-A749-B01D-C9145683A8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6440" y="2924102"/>
            <a:ext cx="401134" cy="27062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5DDDCC7-EA29-6D43-A6A7-F0A5586C1C4B}"/>
              </a:ext>
            </a:extLst>
          </p:cNvPr>
          <p:cNvCxnSpPr>
            <a:cxnSpLocks/>
          </p:cNvCxnSpPr>
          <p:nvPr/>
        </p:nvCxnSpPr>
        <p:spPr bwMode="auto">
          <a:xfrm flipV="1">
            <a:off x="3806674" y="2221171"/>
            <a:ext cx="385163" cy="55039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F231683-042A-0D45-B3D4-1F7730C0C57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175734" y="2345816"/>
            <a:ext cx="338106" cy="37681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81" name="Picture 80" descr="A picture containing plant&#10;&#10;Description automatically generated">
            <a:extLst>
              <a:ext uri="{FF2B5EF4-FFF2-40B4-BE49-F238E27FC236}">
                <a16:creationId xmlns:a16="http://schemas.microsoft.com/office/drawing/2014/main" id="{A1FFB2B7-1D71-C14B-AFF2-B89C98CAB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107" y="1368423"/>
            <a:ext cx="476286" cy="453814"/>
          </a:xfrm>
          <a:prstGeom prst="rect">
            <a:avLst/>
          </a:prstGeom>
        </p:spPr>
      </p:pic>
      <p:pic>
        <p:nvPicPr>
          <p:cNvPr id="82" name="Picture 81" descr="A picture containing plant&#10;&#10;Description automatically generated">
            <a:extLst>
              <a:ext uri="{FF2B5EF4-FFF2-40B4-BE49-F238E27FC236}">
                <a16:creationId xmlns:a16="http://schemas.microsoft.com/office/drawing/2014/main" id="{BB73A549-027D-E44A-AF1F-FEAFAE976B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437" y="1295973"/>
            <a:ext cx="476286" cy="453814"/>
          </a:xfrm>
          <a:prstGeom prst="rect">
            <a:avLst/>
          </a:prstGeom>
        </p:spPr>
      </p:pic>
      <p:pic>
        <p:nvPicPr>
          <p:cNvPr id="83" name="Picture 82" descr="A picture containing plant&#10;&#10;Description automatically generated">
            <a:extLst>
              <a:ext uri="{FF2B5EF4-FFF2-40B4-BE49-F238E27FC236}">
                <a16:creationId xmlns:a16="http://schemas.microsoft.com/office/drawing/2014/main" id="{E5E2E000-CF9C-614D-B1BE-0F023B4C2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836" y="3247188"/>
            <a:ext cx="476286" cy="453814"/>
          </a:xfrm>
          <a:prstGeom prst="rect">
            <a:avLst/>
          </a:prstGeom>
        </p:spPr>
      </p:pic>
      <p:pic>
        <p:nvPicPr>
          <p:cNvPr id="84" name="Picture 83" descr="A picture containing plant&#10;&#10;Description automatically generated">
            <a:extLst>
              <a:ext uri="{FF2B5EF4-FFF2-40B4-BE49-F238E27FC236}">
                <a16:creationId xmlns:a16="http://schemas.microsoft.com/office/drawing/2014/main" id="{7EC1345A-82C8-7C44-90EC-24C56E3F2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7029" y="1900575"/>
            <a:ext cx="476286" cy="453814"/>
          </a:xfrm>
          <a:prstGeom prst="rect">
            <a:avLst/>
          </a:prstGeom>
        </p:spPr>
      </p:pic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91B35B5-DA2D-D141-9BC5-1971B44C5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083910"/>
              </p:ext>
            </p:extLst>
          </p:nvPr>
        </p:nvGraphicFramePr>
        <p:xfrm>
          <a:off x="378597" y="2329313"/>
          <a:ext cx="11538284" cy="1027442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1538284">
                  <a:extLst>
                    <a:ext uri="{9D8B030D-6E8A-4147-A177-3AD203B41FA5}">
                      <a16:colId xmlns:a16="http://schemas.microsoft.com/office/drawing/2014/main" val="1222280164"/>
                    </a:ext>
                  </a:extLst>
                </a:gridCol>
              </a:tblGrid>
              <a:tr h="70567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If an infected person goes to a pizza place vs. a burger place, how many people become infected?</a:t>
                      </a:r>
                      <a:endParaRPr lang="en-US" sz="2600" dirty="0">
                        <a:effectLst/>
                      </a:endParaRPr>
                    </a:p>
                  </a:txBody>
                  <a:tcPr marL="174002" marR="174002" marT="87001" marB="87001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4004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7A2E1BB-EBA2-4A46-9493-1E2B5FE9A181}"/>
              </a:ext>
            </a:extLst>
          </p:cNvPr>
          <p:cNvSpPr txBox="1"/>
          <p:nvPr/>
        </p:nvSpPr>
        <p:spPr>
          <a:xfrm>
            <a:off x="4174553" y="41721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pple Color Emoji" pitchFamily="2" charset="0"/>
              </a:rPr>
              <a:t>🍕</a:t>
            </a:r>
            <a:endParaRPr lang="en-US" sz="3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9C4A3C7-72C6-1446-B9CA-8B8CB91198BA}"/>
              </a:ext>
            </a:extLst>
          </p:cNvPr>
          <p:cNvSpPr txBox="1"/>
          <p:nvPr/>
        </p:nvSpPr>
        <p:spPr>
          <a:xfrm>
            <a:off x="7754482" y="38960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🍔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F8CD915-E6E0-1142-AB31-5FBFF2C1FF9D}"/>
              </a:ext>
            </a:extLst>
          </p:cNvPr>
          <p:cNvGrpSpPr/>
          <p:nvPr/>
        </p:nvGrpSpPr>
        <p:grpSpPr>
          <a:xfrm>
            <a:off x="7040323" y="944898"/>
            <a:ext cx="2561728" cy="1269130"/>
            <a:chOff x="7040323" y="944898"/>
            <a:chExt cx="2561728" cy="12691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9F478E7-27EB-0D4B-A390-74DC68A01922}"/>
                </a:ext>
              </a:extLst>
            </p:cNvPr>
            <p:cNvGrpSpPr/>
            <p:nvPr/>
          </p:nvGrpSpPr>
          <p:grpSpPr>
            <a:xfrm>
              <a:off x="7040323" y="944898"/>
              <a:ext cx="2561728" cy="1269130"/>
              <a:chOff x="7040323" y="944898"/>
              <a:chExt cx="2561728" cy="1269130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B5832601-492F-5E49-AFDC-6043862D58CE}"/>
                  </a:ext>
                </a:extLst>
              </p:cNvPr>
              <p:cNvGrpSpPr/>
              <p:nvPr/>
            </p:nvGrpSpPr>
            <p:grpSpPr>
              <a:xfrm>
                <a:off x="7058657" y="944898"/>
                <a:ext cx="2362434" cy="1269130"/>
                <a:chOff x="10056468" y="593684"/>
                <a:chExt cx="2362434" cy="1269130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47B3FE3A-67AE-1E4A-905F-B941B83F4FE3}"/>
                    </a:ext>
                  </a:extLst>
                </p:cNvPr>
                <p:cNvSpPr/>
                <p:nvPr/>
              </p:nvSpPr>
              <p:spPr>
                <a:xfrm>
                  <a:off x="10056468" y="593684"/>
                  <a:ext cx="2362434" cy="1269130"/>
                </a:xfrm>
                <a:prstGeom prst="rect">
                  <a:avLst/>
                </a:prstGeom>
                <a:solidFill>
                  <a:srgbClr val="CBCBCB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4F343F23-C867-7D44-8D61-0730A56881BD}"/>
                    </a:ext>
                  </a:extLst>
                </p:cNvPr>
                <p:cNvGrpSpPr/>
                <p:nvPr/>
              </p:nvGrpSpPr>
              <p:grpSpPr>
                <a:xfrm>
                  <a:off x="10505599" y="786210"/>
                  <a:ext cx="1096329" cy="1045615"/>
                  <a:chOff x="10510406" y="5510350"/>
                  <a:chExt cx="1096329" cy="1045615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3BEF214E-0E8F-EA45-90FA-656AD561F51D}"/>
                      </a:ext>
                    </a:extLst>
                  </p:cNvPr>
                  <p:cNvSpPr/>
                  <p:nvPr/>
                </p:nvSpPr>
                <p:spPr>
                  <a:xfrm>
                    <a:off x="10698480" y="5804696"/>
                    <a:ext cx="146304" cy="480330"/>
                  </a:xfrm>
                  <a:prstGeom prst="rect">
                    <a:avLst/>
                  </a:prstGeom>
                  <a:solidFill>
                    <a:srgbClr val="33CC3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DAEF8F33-05E3-0E4E-9A7C-6F324B55A3AA}"/>
                      </a:ext>
                    </a:extLst>
                  </p:cNvPr>
                  <p:cNvSpPr/>
                  <p:nvPr/>
                </p:nvSpPr>
                <p:spPr>
                  <a:xfrm>
                    <a:off x="11147302" y="6013073"/>
                    <a:ext cx="146304" cy="273075"/>
                  </a:xfrm>
                  <a:prstGeom prst="rect">
                    <a:avLst/>
                  </a:prstGeom>
                  <a:solidFill>
                    <a:srgbClr val="33CC3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AF45C6BC-4B98-0B4E-85FF-3F43787DA8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10406" y="6290170"/>
                    <a:ext cx="109632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06E3203F-9CE8-0E48-B645-77FB89B747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3395" y="6232800"/>
                    <a:ext cx="1031051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b="1" dirty="0"/>
                      <a:t>0 1 2 3 4 5 </a:t>
                    </a:r>
                  </a:p>
                </p:txBody>
              </p:sp>
              <p:sp>
                <p:nvSpPr>
                  <p:cNvPr id="79" name="Rectangle 78">
                    <a:extLst>
                      <a:ext uri="{FF2B5EF4-FFF2-40B4-BE49-F238E27FC236}">
                        <a16:creationId xmlns:a16="http://schemas.microsoft.com/office/drawing/2014/main" id="{426F2170-ACEC-794F-9E29-6EE6443831EC}"/>
                      </a:ext>
                    </a:extLst>
                  </p:cNvPr>
                  <p:cNvSpPr/>
                  <p:nvPr/>
                </p:nvSpPr>
                <p:spPr>
                  <a:xfrm>
                    <a:off x="10853928" y="5726560"/>
                    <a:ext cx="146304" cy="548640"/>
                  </a:xfrm>
                  <a:prstGeom prst="rect">
                    <a:avLst/>
                  </a:prstGeom>
                  <a:solidFill>
                    <a:srgbClr val="33CC3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Rectangle 79">
                    <a:extLst>
                      <a:ext uri="{FF2B5EF4-FFF2-40B4-BE49-F238E27FC236}">
                        <a16:creationId xmlns:a16="http://schemas.microsoft.com/office/drawing/2014/main" id="{179CFEDF-06FF-5443-BE25-DDF3848566A3}"/>
                      </a:ext>
                    </a:extLst>
                  </p:cNvPr>
                  <p:cNvSpPr/>
                  <p:nvPr/>
                </p:nvSpPr>
                <p:spPr>
                  <a:xfrm>
                    <a:off x="10999616" y="5510350"/>
                    <a:ext cx="146303" cy="774465"/>
                  </a:xfrm>
                  <a:prstGeom prst="rect">
                    <a:avLst/>
                  </a:prstGeom>
                  <a:solidFill>
                    <a:srgbClr val="33CC3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11D67297-9215-8A47-A362-003D58A907D0}"/>
                      </a:ext>
                    </a:extLst>
                  </p:cNvPr>
                  <p:cNvSpPr/>
                  <p:nvPr/>
                </p:nvSpPr>
                <p:spPr>
                  <a:xfrm>
                    <a:off x="11294592" y="6099248"/>
                    <a:ext cx="146304" cy="183160"/>
                  </a:xfrm>
                  <a:prstGeom prst="rect">
                    <a:avLst/>
                  </a:prstGeom>
                  <a:solidFill>
                    <a:srgbClr val="33CC34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3188DB-AC81-5840-B7E0-44BB03C85262}"/>
                  </a:ext>
                </a:extLst>
              </p:cNvPr>
              <p:cNvSpPr txBox="1"/>
              <p:nvPr/>
            </p:nvSpPr>
            <p:spPr>
              <a:xfrm>
                <a:off x="8590670" y="1609380"/>
                <a:ext cx="10113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# people infected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5D988FC3-64B9-A24D-85EC-D7AA53FD5506}"/>
                  </a:ext>
                </a:extLst>
              </p:cNvPr>
              <p:cNvCxnSpPr/>
              <p:nvPr/>
            </p:nvCxnSpPr>
            <p:spPr>
              <a:xfrm flipV="1">
                <a:off x="7513510" y="1198692"/>
                <a:ext cx="0" cy="7279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7AA87C1-AAA5-EF42-8057-41DE03DAFFAB}"/>
                  </a:ext>
                </a:extLst>
              </p:cNvPr>
              <p:cNvSpPr txBox="1"/>
              <p:nvPr/>
            </p:nvSpPr>
            <p:spPr>
              <a:xfrm>
                <a:off x="7040323" y="1357964"/>
                <a:ext cx="1011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rate</a:t>
                </a:r>
              </a:p>
            </p:txBody>
          </p: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AC333322-0070-0E4A-9123-A7160107E5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88364" y="1911441"/>
                <a:ext cx="956355" cy="1133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E5806D3-C1D0-674F-9FE5-BBC7ABF54E87}"/>
                </a:ext>
              </a:extLst>
            </p:cNvPr>
            <p:cNvSpPr/>
            <p:nvPr/>
          </p:nvSpPr>
          <p:spPr>
            <a:xfrm>
              <a:off x="7542965" y="1726121"/>
              <a:ext cx="146304" cy="183160"/>
            </a:xfrm>
            <a:prstGeom prst="rect">
              <a:avLst/>
            </a:prstGeom>
            <a:solidFill>
              <a:srgbClr val="33CC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EB0D63F-60FB-4E43-8B3B-097B11EBF841}"/>
              </a:ext>
            </a:extLst>
          </p:cNvPr>
          <p:cNvGrpSpPr/>
          <p:nvPr/>
        </p:nvGrpSpPr>
        <p:grpSpPr>
          <a:xfrm>
            <a:off x="3211408" y="944898"/>
            <a:ext cx="2552930" cy="1269130"/>
            <a:chOff x="3211408" y="944898"/>
            <a:chExt cx="2552930" cy="126913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22AFD3B-66E1-374F-A869-1A01C0728E58}"/>
                </a:ext>
              </a:extLst>
            </p:cNvPr>
            <p:cNvGrpSpPr/>
            <p:nvPr/>
          </p:nvGrpSpPr>
          <p:grpSpPr>
            <a:xfrm>
              <a:off x="3211408" y="944898"/>
              <a:ext cx="2552930" cy="1269130"/>
              <a:chOff x="3211408" y="944898"/>
              <a:chExt cx="2552930" cy="126913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6F3C6E97-B322-464C-8929-F665EAEA828B}"/>
                  </a:ext>
                </a:extLst>
              </p:cNvPr>
              <p:cNvGrpSpPr/>
              <p:nvPr/>
            </p:nvGrpSpPr>
            <p:grpSpPr>
              <a:xfrm>
                <a:off x="3244864" y="944898"/>
                <a:ext cx="2269019" cy="1269130"/>
                <a:chOff x="10056468" y="593684"/>
                <a:chExt cx="2269019" cy="126913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A5D5498-B254-BD43-AC2E-D4B3045E3FC8}"/>
                    </a:ext>
                  </a:extLst>
                </p:cNvPr>
                <p:cNvSpPr/>
                <p:nvPr/>
              </p:nvSpPr>
              <p:spPr>
                <a:xfrm>
                  <a:off x="10056468" y="593684"/>
                  <a:ext cx="2269019" cy="1269130"/>
                </a:xfrm>
                <a:prstGeom prst="rect">
                  <a:avLst/>
                </a:prstGeom>
                <a:solidFill>
                  <a:srgbClr val="CBCBCB"/>
                </a:solidFill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9BA9606-4228-2140-A85A-AEC9046A41F4}"/>
                    </a:ext>
                  </a:extLst>
                </p:cNvPr>
                <p:cNvGrpSpPr/>
                <p:nvPr/>
              </p:nvGrpSpPr>
              <p:grpSpPr>
                <a:xfrm>
                  <a:off x="10505599" y="829366"/>
                  <a:ext cx="1096329" cy="1002459"/>
                  <a:chOff x="10510406" y="5553506"/>
                  <a:chExt cx="1096329" cy="1002459"/>
                </a:xfrm>
              </p:grpSpPr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7F4A263F-90D0-DD44-9EC7-AAA24E43A250}"/>
                      </a:ext>
                    </a:extLst>
                  </p:cNvPr>
                  <p:cNvSpPr/>
                  <p:nvPr/>
                </p:nvSpPr>
                <p:spPr>
                  <a:xfrm>
                    <a:off x="10698480" y="5553506"/>
                    <a:ext cx="146304" cy="73152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D9F6DAF6-29A5-3146-BB6B-518789AF9E33}"/>
                      </a:ext>
                    </a:extLst>
                  </p:cNvPr>
                  <p:cNvSpPr/>
                  <p:nvPr/>
                </p:nvSpPr>
                <p:spPr>
                  <a:xfrm>
                    <a:off x="11147302" y="6013073"/>
                    <a:ext cx="146304" cy="273075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292A304-8D32-254C-B971-6C6A3159C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10406" y="6290170"/>
                    <a:ext cx="109632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9733BF43-DABE-9C4D-AD24-49EB0F4BFD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23395" y="6232800"/>
                    <a:ext cx="1031051" cy="3231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500" b="1" dirty="0"/>
                      <a:t>0 1 2 3 4 5 </a:t>
                    </a:r>
                  </a:p>
                </p:txBody>
              </p:sp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1A1EEAB-5653-F541-8C05-01D92F3CFBA7}"/>
                      </a:ext>
                    </a:extLst>
                  </p:cNvPr>
                  <p:cNvSpPr/>
                  <p:nvPr/>
                </p:nvSpPr>
                <p:spPr>
                  <a:xfrm>
                    <a:off x="10853928" y="5726560"/>
                    <a:ext cx="146304" cy="54864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FA37435F-671D-E14B-A051-F199FBC38B8D}"/>
                      </a:ext>
                    </a:extLst>
                  </p:cNvPr>
                  <p:cNvSpPr/>
                  <p:nvPr/>
                </p:nvSpPr>
                <p:spPr>
                  <a:xfrm>
                    <a:off x="10999616" y="5919055"/>
                    <a:ext cx="146304" cy="36576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52150DA4-5F65-E44C-994D-B9405A5430F6}"/>
                      </a:ext>
                    </a:extLst>
                  </p:cNvPr>
                  <p:cNvSpPr/>
                  <p:nvPr/>
                </p:nvSpPr>
                <p:spPr>
                  <a:xfrm>
                    <a:off x="11294592" y="6099248"/>
                    <a:ext cx="146304" cy="183160"/>
                  </a:xfrm>
                  <a:prstGeom prst="rect">
                    <a:avLst/>
                  </a:prstGeom>
                  <a:solidFill>
                    <a:srgbClr val="FF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C5F91DC-96C9-1945-90AF-BFDEBF1DDB4C}"/>
                  </a:ext>
                </a:extLst>
              </p:cNvPr>
              <p:cNvSpPr txBox="1"/>
              <p:nvPr/>
            </p:nvSpPr>
            <p:spPr>
              <a:xfrm>
                <a:off x="4752957" y="1636470"/>
                <a:ext cx="10113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# people infected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C4E5337-18D6-A442-AA62-D623437533E1}"/>
                  </a:ext>
                </a:extLst>
              </p:cNvPr>
              <p:cNvCxnSpPr/>
              <p:nvPr/>
            </p:nvCxnSpPr>
            <p:spPr>
              <a:xfrm flipV="1">
                <a:off x="3707850" y="1180580"/>
                <a:ext cx="0" cy="72793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C9D7E8-D9AF-254C-81B3-B22CAA6C7AAC}"/>
                  </a:ext>
                </a:extLst>
              </p:cNvPr>
              <p:cNvSpPr txBox="1"/>
              <p:nvPr/>
            </p:nvSpPr>
            <p:spPr>
              <a:xfrm>
                <a:off x="3211408" y="1372626"/>
                <a:ext cx="10113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rate</a:t>
                </a: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5B97D47-C3C2-7041-9D7A-9C95C10FCE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65877" y="1911935"/>
                <a:ext cx="956355" cy="11338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A3EADBE-5911-1F49-98AA-F02B125B5650}"/>
                </a:ext>
              </a:extLst>
            </p:cNvPr>
            <p:cNvSpPr/>
            <p:nvPr/>
          </p:nvSpPr>
          <p:spPr>
            <a:xfrm>
              <a:off x="3718669" y="1353038"/>
              <a:ext cx="146304" cy="5486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0989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9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1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1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E360-24D0-734F-A1E3-8301C21D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to do?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7DF5A-5B1C-AB4F-8F0B-AC90259F9D3C}"/>
              </a:ext>
            </a:extLst>
          </p:cNvPr>
          <p:cNvSpPr txBox="1"/>
          <p:nvPr/>
        </p:nvSpPr>
        <p:spPr>
          <a:xfrm>
            <a:off x="1177399" y="1434758"/>
            <a:ext cx="92776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could do this </a:t>
            </a:r>
            <a:r>
              <a:rPr lang="en-US" sz="2200" b="1" dirty="0"/>
              <a:t>with differential privacy (DP)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Guarantees that the </a:t>
            </a:r>
            <a:r>
              <a:rPr lang="en-US" sz="2200" b="1" dirty="0"/>
              <a:t>output</a:t>
            </a:r>
            <a:r>
              <a:rPr lang="en-US" sz="2200" dirty="0"/>
              <a:t> of queries doesn’t leak (too much) information about participating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CB19B7-E724-054F-8415-F5A92C89F7D8}"/>
              </a:ext>
            </a:extLst>
          </p:cNvPr>
          <p:cNvSpPr txBox="1"/>
          <p:nvPr/>
        </p:nvSpPr>
        <p:spPr>
          <a:xfrm>
            <a:off x="3714507" y="3819698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Bob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ACF3BFA-143B-3141-AFFB-1EDDAB0955B1}"/>
              </a:ext>
            </a:extLst>
          </p:cNvPr>
          <p:cNvSpPr txBox="1"/>
          <p:nvPr/>
        </p:nvSpPr>
        <p:spPr>
          <a:xfrm>
            <a:off x="6444527" y="381969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Without Bob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AAC6B91-ABB8-DD44-AD0F-8844CA0BC530}"/>
              </a:ext>
            </a:extLst>
          </p:cNvPr>
          <p:cNvCxnSpPr>
            <a:cxnSpLocks/>
          </p:cNvCxnSpPr>
          <p:nvPr/>
        </p:nvCxnSpPr>
        <p:spPr bwMode="auto">
          <a:xfrm flipV="1">
            <a:off x="7522181" y="2821961"/>
            <a:ext cx="667654" cy="5884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1B6FF7-D8A7-C54B-9749-6AFD6205C604}"/>
              </a:ext>
            </a:extLst>
          </p:cNvPr>
          <p:cNvSpPr txBox="1"/>
          <p:nvPr/>
        </p:nvSpPr>
        <p:spPr>
          <a:xfrm>
            <a:off x="7700178" y="2411329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Leaks Bob’s input!</a:t>
            </a:r>
          </a:p>
        </p:txBody>
      </p:sp>
      <p:sp>
        <p:nvSpPr>
          <p:cNvPr id="84" name="Slide Number Placeholder 3">
            <a:extLst>
              <a:ext uri="{FF2B5EF4-FFF2-40B4-BE49-F238E27FC236}">
                <a16:creationId xmlns:a16="http://schemas.microsoft.com/office/drawing/2014/main" id="{3852EFE0-DF75-2D45-BEA7-8705C07554A9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3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997C33-0537-4F4F-AD67-AD09A2092242}"/>
              </a:ext>
            </a:extLst>
          </p:cNvPr>
          <p:cNvGrpSpPr/>
          <p:nvPr/>
        </p:nvGrpSpPr>
        <p:grpSpPr>
          <a:xfrm>
            <a:off x="3760000" y="2816352"/>
            <a:ext cx="1096329" cy="1002459"/>
            <a:chOff x="10510406" y="5553506"/>
            <a:chExt cx="1096329" cy="100245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0D23A4-69DC-7E40-84F6-F74DFBC84FDD}"/>
                </a:ext>
              </a:extLst>
            </p:cNvPr>
            <p:cNvSpPr/>
            <p:nvPr/>
          </p:nvSpPr>
          <p:spPr>
            <a:xfrm>
              <a:off x="10698480" y="5553506"/>
              <a:ext cx="146304" cy="7315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35107-2A04-7341-BCA5-EA7EE0072712}"/>
                </a:ext>
              </a:extLst>
            </p:cNvPr>
            <p:cNvSpPr/>
            <p:nvPr/>
          </p:nvSpPr>
          <p:spPr>
            <a:xfrm>
              <a:off x="11147302" y="6013073"/>
              <a:ext cx="146304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218728F-6ED0-4F46-9C02-02C620BDDDFE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406" y="6290170"/>
              <a:ext cx="109632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A5EC84F-34DC-0344-B94E-6CCABA43E2D2}"/>
                </a:ext>
              </a:extLst>
            </p:cNvPr>
            <p:cNvSpPr txBox="1"/>
            <p:nvPr/>
          </p:nvSpPr>
          <p:spPr>
            <a:xfrm>
              <a:off x="10523395" y="6232800"/>
              <a:ext cx="10310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 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49F7854-5FA4-514A-A148-37A239C52EE4}"/>
                </a:ext>
              </a:extLst>
            </p:cNvPr>
            <p:cNvSpPr/>
            <p:nvPr/>
          </p:nvSpPr>
          <p:spPr>
            <a:xfrm>
              <a:off x="10853928" y="5726560"/>
              <a:ext cx="146304" cy="5486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2740BBF-1CA2-EB43-86B9-185C44252AEC}"/>
                </a:ext>
              </a:extLst>
            </p:cNvPr>
            <p:cNvSpPr/>
            <p:nvPr/>
          </p:nvSpPr>
          <p:spPr>
            <a:xfrm>
              <a:off x="10999616" y="5919055"/>
              <a:ext cx="146304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B76B206D-14E5-2043-A859-C5F4CD4E96B9}"/>
                </a:ext>
              </a:extLst>
            </p:cNvPr>
            <p:cNvSpPr/>
            <p:nvPr/>
          </p:nvSpPr>
          <p:spPr>
            <a:xfrm>
              <a:off x="11294592" y="6099248"/>
              <a:ext cx="146304" cy="1831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8B2D9967-35B5-E742-9B85-1F1C444FE0CE}"/>
              </a:ext>
            </a:extLst>
          </p:cNvPr>
          <p:cNvGrpSpPr/>
          <p:nvPr/>
        </p:nvGrpSpPr>
        <p:grpSpPr>
          <a:xfrm>
            <a:off x="6584149" y="2817239"/>
            <a:ext cx="1096329" cy="1002459"/>
            <a:chOff x="10510406" y="5553506"/>
            <a:chExt cx="1096329" cy="100245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4F1F111-B5DF-FE49-BF08-260BFD409F02}"/>
                </a:ext>
              </a:extLst>
            </p:cNvPr>
            <p:cNvSpPr/>
            <p:nvPr/>
          </p:nvSpPr>
          <p:spPr>
            <a:xfrm>
              <a:off x="10698480" y="5553506"/>
              <a:ext cx="146304" cy="7315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7CEA22D-665C-214C-8468-7F23F17FCAEB}"/>
                </a:ext>
              </a:extLst>
            </p:cNvPr>
            <p:cNvSpPr/>
            <p:nvPr/>
          </p:nvSpPr>
          <p:spPr>
            <a:xfrm>
              <a:off x="11147302" y="6013073"/>
              <a:ext cx="146304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E093738-C393-7840-9F1D-8B2D0A6CCD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406" y="6290170"/>
              <a:ext cx="109632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58EA605-0CC1-3348-B862-6EBAC7858E43}"/>
                </a:ext>
              </a:extLst>
            </p:cNvPr>
            <p:cNvSpPr txBox="1"/>
            <p:nvPr/>
          </p:nvSpPr>
          <p:spPr>
            <a:xfrm>
              <a:off x="10523395" y="6232800"/>
              <a:ext cx="10310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 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36DA5FA7-4FBD-674E-AB44-CDDE2A43F180}"/>
                </a:ext>
              </a:extLst>
            </p:cNvPr>
            <p:cNvSpPr/>
            <p:nvPr/>
          </p:nvSpPr>
          <p:spPr>
            <a:xfrm>
              <a:off x="10853928" y="5726560"/>
              <a:ext cx="146304" cy="5486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FF6E2A3-2ECB-9548-850D-F5519D0A3ED5}"/>
                </a:ext>
              </a:extLst>
            </p:cNvPr>
            <p:cNvSpPr/>
            <p:nvPr/>
          </p:nvSpPr>
          <p:spPr>
            <a:xfrm>
              <a:off x="10999616" y="5919055"/>
              <a:ext cx="146304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DE6109F-B21B-A54F-813C-3E932F6E0F31}"/>
              </a:ext>
            </a:extLst>
          </p:cNvPr>
          <p:cNvGrpSpPr/>
          <p:nvPr/>
        </p:nvGrpSpPr>
        <p:grpSpPr>
          <a:xfrm>
            <a:off x="3803110" y="4805376"/>
            <a:ext cx="1152727" cy="974749"/>
            <a:chOff x="10457382" y="2946705"/>
            <a:chExt cx="1152727" cy="974749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4B8A1A2-66AF-654C-94F9-45580E089533}"/>
                </a:ext>
              </a:extLst>
            </p:cNvPr>
            <p:cNvSpPr/>
            <p:nvPr/>
          </p:nvSpPr>
          <p:spPr>
            <a:xfrm>
              <a:off x="10654236" y="2946705"/>
              <a:ext cx="159124" cy="7058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F617A9-246D-0147-8841-E41C0DD65939}"/>
                </a:ext>
              </a:extLst>
            </p:cNvPr>
            <p:cNvSpPr/>
            <p:nvPr/>
          </p:nvSpPr>
          <p:spPr>
            <a:xfrm>
              <a:off x="11080423" y="3378562"/>
              <a:ext cx="140256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041810-5BA7-A94C-8966-699EA2D6D367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382" y="3655659"/>
              <a:ext cx="11527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A2CE4E-FB99-8340-AF78-38A9A5D09BB6}"/>
                </a:ext>
              </a:extLst>
            </p:cNvPr>
            <p:cNvSpPr txBox="1"/>
            <p:nvPr/>
          </p:nvSpPr>
          <p:spPr>
            <a:xfrm>
              <a:off x="10470371" y="3598289"/>
              <a:ext cx="10310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 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3A9A600-DE4C-C04F-8BBB-68E14516695F}"/>
                </a:ext>
              </a:extLst>
            </p:cNvPr>
            <p:cNvSpPr/>
            <p:nvPr/>
          </p:nvSpPr>
          <p:spPr>
            <a:xfrm>
              <a:off x="10787767" y="3092049"/>
              <a:ext cx="140256" cy="5558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AF3478C-FE12-FE40-AF75-8A18E05AF0D2}"/>
                </a:ext>
              </a:extLst>
            </p:cNvPr>
            <p:cNvSpPr/>
            <p:nvPr/>
          </p:nvSpPr>
          <p:spPr>
            <a:xfrm>
              <a:off x="10932737" y="3272755"/>
              <a:ext cx="159124" cy="38011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A62054-FBBC-B942-A961-2B38F1767AAF}"/>
                </a:ext>
              </a:extLst>
            </p:cNvPr>
            <p:cNvSpPr/>
            <p:nvPr/>
          </p:nvSpPr>
          <p:spPr>
            <a:xfrm>
              <a:off x="11227713" y="3464737"/>
              <a:ext cx="159124" cy="1831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1BF8B4B-541E-EC42-B6E4-C3A51639A634}"/>
              </a:ext>
            </a:extLst>
          </p:cNvPr>
          <p:cNvGrpSpPr/>
          <p:nvPr/>
        </p:nvGrpSpPr>
        <p:grpSpPr>
          <a:xfrm>
            <a:off x="3806974" y="4488261"/>
            <a:ext cx="1172708" cy="1295029"/>
            <a:chOff x="10514454" y="825156"/>
            <a:chExt cx="1172708" cy="1295029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72F1C54-270D-D041-A325-040977D394F6}"/>
                </a:ext>
              </a:extLst>
            </p:cNvPr>
            <p:cNvSpPr/>
            <p:nvPr/>
          </p:nvSpPr>
          <p:spPr>
            <a:xfrm>
              <a:off x="10711308" y="825156"/>
              <a:ext cx="146304" cy="10261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7134561-7C7F-E54F-8056-1B576A1696C8}"/>
                </a:ext>
              </a:extLst>
            </p:cNvPr>
            <p:cNvSpPr/>
            <p:nvPr/>
          </p:nvSpPr>
          <p:spPr>
            <a:xfrm>
              <a:off x="11137495" y="1577293"/>
              <a:ext cx="146304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FADE445-8F7A-C14D-B8B2-0865C248A63B}"/>
                </a:ext>
              </a:extLst>
            </p:cNvPr>
            <p:cNvCxnSpPr>
              <a:cxnSpLocks/>
            </p:cNvCxnSpPr>
            <p:nvPr/>
          </p:nvCxnSpPr>
          <p:spPr>
            <a:xfrm>
              <a:off x="10514454" y="1854390"/>
              <a:ext cx="11727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1EEC0D6-F124-1E4E-95E0-FCB5CE64F4F7}"/>
                </a:ext>
              </a:extLst>
            </p:cNvPr>
            <p:cNvSpPr txBox="1"/>
            <p:nvPr/>
          </p:nvSpPr>
          <p:spPr>
            <a:xfrm>
              <a:off x="10527443" y="1797020"/>
              <a:ext cx="10310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 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023FD08-4D8E-FA41-BDD4-508CBE20264D}"/>
                </a:ext>
              </a:extLst>
            </p:cNvPr>
            <p:cNvSpPr/>
            <p:nvPr/>
          </p:nvSpPr>
          <p:spPr>
            <a:xfrm>
              <a:off x="10844839" y="1094148"/>
              <a:ext cx="146304" cy="7524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281124E-7031-7E47-A22F-21D36F1EE26F}"/>
                </a:ext>
              </a:extLst>
            </p:cNvPr>
            <p:cNvSpPr/>
            <p:nvPr/>
          </p:nvSpPr>
          <p:spPr>
            <a:xfrm>
              <a:off x="10989809" y="1563133"/>
              <a:ext cx="146304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0934E1C-C161-794D-9BB2-3930F4F129F8}"/>
                </a:ext>
              </a:extLst>
            </p:cNvPr>
            <p:cNvSpPr/>
            <p:nvPr/>
          </p:nvSpPr>
          <p:spPr>
            <a:xfrm>
              <a:off x="11284785" y="1663468"/>
              <a:ext cx="146304" cy="1831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1264671C-653B-C24B-85C1-056589A23A06}"/>
              </a:ext>
            </a:extLst>
          </p:cNvPr>
          <p:cNvSpPr txBox="1"/>
          <p:nvPr/>
        </p:nvSpPr>
        <p:spPr>
          <a:xfrm>
            <a:off x="3837607" y="581577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 Bob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231DF2-C48C-4B49-8820-C83F2C10690F}"/>
              </a:ext>
            </a:extLst>
          </p:cNvPr>
          <p:cNvSpPr txBox="1"/>
          <p:nvPr/>
        </p:nvSpPr>
        <p:spPr>
          <a:xfrm>
            <a:off x="6548378" y="5775936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Without Bob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4274860-E6C9-8E42-9178-41D0FA81D2E0}"/>
              </a:ext>
            </a:extLst>
          </p:cNvPr>
          <p:cNvGrpSpPr/>
          <p:nvPr/>
        </p:nvGrpSpPr>
        <p:grpSpPr>
          <a:xfrm>
            <a:off x="6688000" y="4773477"/>
            <a:ext cx="1096329" cy="1002459"/>
            <a:chOff x="10510406" y="5553506"/>
            <a:chExt cx="1096329" cy="100245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4940BC5-6BD2-3A44-8E29-D96B45D5F79D}"/>
                </a:ext>
              </a:extLst>
            </p:cNvPr>
            <p:cNvSpPr/>
            <p:nvPr/>
          </p:nvSpPr>
          <p:spPr>
            <a:xfrm>
              <a:off x="10698480" y="5553506"/>
              <a:ext cx="146304" cy="7315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4E14566-1922-DF45-A41F-7884FBA9C6C7}"/>
                </a:ext>
              </a:extLst>
            </p:cNvPr>
            <p:cNvSpPr/>
            <p:nvPr/>
          </p:nvSpPr>
          <p:spPr>
            <a:xfrm>
              <a:off x="11147302" y="6013073"/>
              <a:ext cx="146304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F8C474E-4C26-684F-B571-2CC0C1F9BB5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406" y="6290170"/>
              <a:ext cx="109632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889C697-7889-9B47-B02E-55EB13E56F88}"/>
                </a:ext>
              </a:extLst>
            </p:cNvPr>
            <p:cNvSpPr txBox="1"/>
            <p:nvPr/>
          </p:nvSpPr>
          <p:spPr>
            <a:xfrm>
              <a:off x="10523395" y="6232800"/>
              <a:ext cx="10310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 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F7094A0-90AE-9343-8FBB-192DF8B30EEB}"/>
                </a:ext>
              </a:extLst>
            </p:cNvPr>
            <p:cNvSpPr/>
            <p:nvPr/>
          </p:nvSpPr>
          <p:spPr>
            <a:xfrm>
              <a:off x="10853928" y="5726560"/>
              <a:ext cx="146304" cy="5486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273235F-2079-3542-BDAF-22264E3E5ECB}"/>
                </a:ext>
              </a:extLst>
            </p:cNvPr>
            <p:cNvSpPr/>
            <p:nvPr/>
          </p:nvSpPr>
          <p:spPr>
            <a:xfrm>
              <a:off x="10999616" y="5919055"/>
              <a:ext cx="146304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0E3517C-478C-B544-8B48-FE15FFDA7D0D}"/>
              </a:ext>
            </a:extLst>
          </p:cNvPr>
          <p:cNvGrpSpPr/>
          <p:nvPr/>
        </p:nvGrpSpPr>
        <p:grpSpPr>
          <a:xfrm>
            <a:off x="6682783" y="4559908"/>
            <a:ext cx="1172708" cy="1221428"/>
            <a:chOff x="10514454" y="898757"/>
            <a:chExt cx="1172708" cy="122142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DD86A75-01D9-434F-825C-A1156FDCCF63}"/>
                </a:ext>
              </a:extLst>
            </p:cNvPr>
            <p:cNvSpPr/>
            <p:nvPr/>
          </p:nvSpPr>
          <p:spPr>
            <a:xfrm>
              <a:off x="10711308" y="898757"/>
              <a:ext cx="142734" cy="95252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AC252A4-321A-D141-A9C8-11C6B3F2C5F9}"/>
                </a:ext>
              </a:extLst>
            </p:cNvPr>
            <p:cNvSpPr/>
            <p:nvPr/>
          </p:nvSpPr>
          <p:spPr>
            <a:xfrm>
              <a:off x="11137495" y="1577293"/>
              <a:ext cx="146304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4207244-4B98-6745-8B02-200B9D558F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14454" y="1854390"/>
              <a:ext cx="11727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A467BA9-3E4B-6C43-862F-56896BBF0960}"/>
                </a:ext>
              </a:extLst>
            </p:cNvPr>
            <p:cNvSpPr txBox="1"/>
            <p:nvPr/>
          </p:nvSpPr>
          <p:spPr>
            <a:xfrm>
              <a:off x="10527443" y="1797020"/>
              <a:ext cx="10310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 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A20A1E9-8A02-D645-8082-1C63189D4CE7}"/>
                </a:ext>
              </a:extLst>
            </p:cNvPr>
            <p:cNvSpPr/>
            <p:nvPr/>
          </p:nvSpPr>
          <p:spPr>
            <a:xfrm>
              <a:off x="10844839" y="1198892"/>
              <a:ext cx="146304" cy="64773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00B8478A-F686-B145-B07D-8CA91BB52E80}"/>
                </a:ext>
              </a:extLst>
            </p:cNvPr>
            <p:cNvSpPr/>
            <p:nvPr/>
          </p:nvSpPr>
          <p:spPr>
            <a:xfrm>
              <a:off x="10989809" y="1287569"/>
              <a:ext cx="142469" cy="5486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AEFFD7F-5D62-2649-A721-6FC2A64315AF}"/>
                </a:ext>
              </a:extLst>
            </p:cNvPr>
            <p:cNvSpPr/>
            <p:nvPr/>
          </p:nvSpPr>
          <p:spPr>
            <a:xfrm>
              <a:off x="11284785" y="1729578"/>
              <a:ext cx="146304" cy="109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8C8F0C0-BAFE-C544-8392-E970561D4AAF}"/>
              </a:ext>
            </a:extLst>
          </p:cNvPr>
          <p:cNvGrpSpPr/>
          <p:nvPr/>
        </p:nvGrpSpPr>
        <p:grpSpPr>
          <a:xfrm>
            <a:off x="4575385" y="5233159"/>
            <a:ext cx="146986" cy="171161"/>
            <a:chOff x="1388768" y="332512"/>
            <a:chExt cx="146986" cy="171161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A4A50AE-493F-C443-9148-FC9097B3D3E5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8F069F6-4ED7-9A45-9CD3-845721646355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94D81B5-307D-1646-B252-5A7CA7660AE4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9532202-4D27-D944-BCD5-E47A1A13ABED}"/>
              </a:ext>
            </a:extLst>
          </p:cNvPr>
          <p:cNvSpPr txBox="1"/>
          <p:nvPr/>
        </p:nvSpPr>
        <p:spPr>
          <a:xfrm>
            <a:off x="1026051" y="4816658"/>
            <a:ext cx="2156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Differentially Private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6D83426-0749-444A-B4C7-ACF0FC53A290}"/>
              </a:ext>
            </a:extLst>
          </p:cNvPr>
          <p:cNvGrpSpPr/>
          <p:nvPr/>
        </p:nvGrpSpPr>
        <p:grpSpPr>
          <a:xfrm>
            <a:off x="7448688" y="5324010"/>
            <a:ext cx="146986" cy="171161"/>
            <a:chOff x="1388768" y="332512"/>
            <a:chExt cx="146986" cy="171161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183B9E4-1570-8645-B107-8BB9078325E6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13827396-DC23-6842-9C63-2E056B6BFB04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57DD343-2473-4540-B200-F1FB8ED9AC9B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056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2" grpId="0"/>
      <p:bldP spid="8" grpId="0"/>
      <p:bldP spid="80" grpId="0"/>
      <p:bldP spid="81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0E360-24D0-734F-A1E3-8301C21D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to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9B4F-3147-2C4B-9F8D-D221277E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CBC5A8-9D88-494D-9A40-8C342DFE5564}"/>
              </a:ext>
            </a:extLst>
          </p:cNvPr>
          <p:cNvSpPr txBox="1"/>
          <p:nvPr/>
        </p:nvSpPr>
        <p:spPr>
          <a:xfrm>
            <a:off x="3842441" y="6123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7" name="Picture 2" descr="MCj04326240000[1]">
            <a:extLst>
              <a:ext uri="{FF2B5EF4-FFF2-40B4-BE49-F238E27FC236}">
                <a16:creationId xmlns:a16="http://schemas.microsoft.com/office/drawing/2014/main" id="{3D99552B-901B-1B41-A492-A1258559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41636" y="3814491"/>
            <a:ext cx="910849" cy="853110"/>
          </a:xfrm>
          <a:prstGeom prst="rect">
            <a:avLst/>
          </a:prstGeom>
          <a:noFill/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0BEEF6E-6F36-9647-8E79-38119B05FB08}"/>
              </a:ext>
            </a:extLst>
          </p:cNvPr>
          <p:cNvGrpSpPr/>
          <p:nvPr/>
        </p:nvGrpSpPr>
        <p:grpSpPr>
          <a:xfrm>
            <a:off x="5961447" y="3766757"/>
            <a:ext cx="1897785" cy="967163"/>
            <a:chOff x="2603770" y="2042006"/>
            <a:chExt cx="1177974" cy="636625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1C626A0-2BE9-6346-9893-578583F289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03770" y="2042006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4DA7A3EC-6061-5142-A8DA-547F932B3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3956" y="2052077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3E74D5B-02A6-5D43-87CD-0AF51A9193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158233" y="2055120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FA582E7-73A6-1348-8762-BC942F2F37B7}"/>
              </a:ext>
            </a:extLst>
          </p:cNvPr>
          <p:cNvSpPr txBox="1"/>
          <p:nvPr/>
        </p:nvSpPr>
        <p:spPr>
          <a:xfrm>
            <a:off x="6789061" y="3281689"/>
            <a:ext cx="156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Aggregator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3768DBA-14F0-E946-9BDC-407196DA2570}"/>
              </a:ext>
            </a:extLst>
          </p:cNvPr>
          <p:cNvSpPr txBox="1"/>
          <p:nvPr/>
        </p:nvSpPr>
        <p:spPr>
          <a:xfrm>
            <a:off x="2243743" y="4556501"/>
            <a:ext cx="1831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 (millions or billions)</a:t>
            </a:r>
          </a:p>
        </p:txBody>
      </p:sp>
      <p:pic>
        <p:nvPicPr>
          <p:cNvPr id="88" name="Picture 19" descr="greenguy">
            <a:extLst>
              <a:ext uri="{FF2B5EF4-FFF2-40B4-BE49-F238E27FC236}">
                <a16:creationId xmlns:a16="http://schemas.microsoft.com/office/drawing/2014/main" id="{F996FAF6-EAD4-D648-A6D1-EFE7FA30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438637" y="4269532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19" descr="greenguy">
            <a:extLst>
              <a:ext uri="{FF2B5EF4-FFF2-40B4-BE49-F238E27FC236}">
                <a16:creationId xmlns:a16="http://schemas.microsoft.com/office/drawing/2014/main" id="{38815F46-D39E-1C44-A535-CC4066E39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751338" y="4269532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0" name="Picture 19" descr="greenguy">
            <a:extLst>
              <a:ext uri="{FF2B5EF4-FFF2-40B4-BE49-F238E27FC236}">
                <a16:creationId xmlns:a16="http://schemas.microsoft.com/office/drawing/2014/main" id="{A8C07E9D-2A48-0842-AAF6-585CB56EA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058516" y="4283339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1" name="Picture 19" descr="greenguy">
            <a:extLst>
              <a:ext uri="{FF2B5EF4-FFF2-40B4-BE49-F238E27FC236}">
                <a16:creationId xmlns:a16="http://schemas.microsoft.com/office/drawing/2014/main" id="{BEBE1D81-0C50-3940-AEC8-B10CA9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418177" y="4283339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3" name="Picture 19" descr="greenguy">
            <a:extLst>
              <a:ext uri="{FF2B5EF4-FFF2-40B4-BE49-F238E27FC236}">
                <a16:creationId xmlns:a16="http://schemas.microsoft.com/office/drawing/2014/main" id="{AE018FA9-206E-9547-97A6-90B4D9B0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438637" y="3960224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" name="Picture 19" descr="greenguy">
            <a:extLst>
              <a:ext uri="{FF2B5EF4-FFF2-40B4-BE49-F238E27FC236}">
                <a16:creationId xmlns:a16="http://schemas.microsoft.com/office/drawing/2014/main" id="{E04C0162-4DCD-C141-9F0D-755ADE984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751338" y="3960224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19" descr="greenguy">
            <a:extLst>
              <a:ext uri="{FF2B5EF4-FFF2-40B4-BE49-F238E27FC236}">
                <a16:creationId xmlns:a16="http://schemas.microsoft.com/office/drawing/2014/main" id="{FE83CDA7-3187-FF48-906A-5B6AFA9E2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058516" y="3974031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7" name="Picture 19" descr="greenguy">
            <a:extLst>
              <a:ext uri="{FF2B5EF4-FFF2-40B4-BE49-F238E27FC236}">
                <a16:creationId xmlns:a16="http://schemas.microsoft.com/office/drawing/2014/main" id="{F184C4F5-0423-C44F-A4C3-4FB446A3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418177" y="3974031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19" descr="greenguy">
            <a:extLst>
              <a:ext uri="{FF2B5EF4-FFF2-40B4-BE49-F238E27FC236}">
                <a16:creationId xmlns:a16="http://schemas.microsoft.com/office/drawing/2014/main" id="{D2ACBA20-9F60-064E-A046-730B7775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469777" y="3599055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7" name="Picture 19" descr="greenguy">
            <a:extLst>
              <a:ext uri="{FF2B5EF4-FFF2-40B4-BE49-F238E27FC236}">
                <a16:creationId xmlns:a16="http://schemas.microsoft.com/office/drawing/2014/main" id="{E59FEA44-517A-4746-B885-55535B755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782478" y="3599055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8" name="Picture 19" descr="greenguy">
            <a:extLst>
              <a:ext uri="{FF2B5EF4-FFF2-40B4-BE49-F238E27FC236}">
                <a16:creationId xmlns:a16="http://schemas.microsoft.com/office/drawing/2014/main" id="{D0508BC0-86B8-004C-A264-F31548BED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089656" y="3612862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" name="Picture 19" descr="greenguy">
            <a:extLst>
              <a:ext uri="{FF2B5EF4-FFF2-40B4-BE49-F238E27FC236}">
                <a16:creationId xmlns:a16="http://schemas.microsoft.com/office/drawing/2014/main" id="{EE595525-9573-BF45-A49C-36866488D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449317" y="3612862"/>
            <a:ext cx="288597" cy="28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7DF5A-5B1C-AB4F-8F0B-AC90259F9D3C}"/>
              </a:ext>
            </a:extLst>
          </p:cNvPr>
          <p:cNvSpPr txBox="1"/>
          <p:nvPr/>
        </p:nvSpPr>
        <p:spPr>
          <a:xfrm>
            <a:off x="1177399" y="1434758"/>
            <a:ext cx="92776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could do this </a:t>
            </a:r>
            <a:r>
              <a:rPr lang="en-US" sz="2200" b="1" dirty="0"/>
              <a:t>with differential privacy (DP)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Guarantees that the </a:t>
            </a:r>
            <a:r>
              <a:rPr lang="en-US" sz="2200" b="1" dirty="0"/>
              <a:t>output</a:t>
            </a:r>
            <a:r>
              <a:rPr lang="en-US" sz="2200" dirty="0"/>
              <a:t> of queries doesn’t leak (too much) information about participating users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</a:rPr>
              <a:t>But </a:t>
            </a:r>
            <a:r>
              <a:rPr lang="en-US" sz="2200" dirty="0"/>
              <a:t>doesn’t tell us how to compute this securely!</a:t>
            </a:r>
          </a:p>
          <a:p>
            <a:endParaRPr lang="en-US" sz="2200" b="1" dirty="0"/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CE6888DA-A6A1-0440-8BCF-848932DE9ECB}"/>
              </a:ext>
            </a:extLst>
          </p:cNvPr>
          <p:cNvCxnSpPr>
            <a:cxnSpLocks/>
          </p:cNvCxnSpPr>
          <p:nvPr/>
        </p:nvCxnSpPr>
        <p:spPr>
          <a:xfrm flipV="1">
            <a:off x="8708563" y="3782057"/>
            <a:ext cx="1349795" cy="568109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1A4C5C70-4322-DA4F-A8C7-34E9DC3EEB9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231" t="27285" r="26693" b="46049"/>
          <a:stretch/>
        </p:blipFill>
        <p:spPr>
          <a:xfrm>
            <a:off x="8550395" y="4063491"/>
            <a:ext cx="792718" cy="4396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A64E0E8-BE35-BB4A-AECC-249A387E5BA8}"/>
              </a:ext>
            </a:extLst>
          </p:cNvPr>
          <p:cNvSpPr/>
          <p:nvPr/>
        </p:nvSpPr>
        <p:spPr>
          <a:xfrm>
            <a:off x="1383691" y="5563934"/>
            <a:ext cx="9836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It’s hard to find any </a:t>
            </a:r>
            <a:r>
              <a:rPr lang="en-US" sz="2400" b="1" dirty="0">
                <a:solidFill>
                  <a:srgbClr val="FF0000"/>
                </a:solidFill>
              </a:rPr>
              <a:t>single entity </a:t>
            </a:r>
            <a:r>
              <a:rPr lang="en-US" sz="2400" b="1" dirty="0"/>
              <a:t>that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/>
              <a:t>can be trusted with this sensitive data!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57962-4799-A644-AB43-C91DC9BBA1EC}"/>
              </a:ext>
            </a:extLst>
          </p:cNvPr>
          <p:cNvSpPr txBox="1"/>
          <p:nvPr/>
        </p:nvSpPr>
        <p:spPr>
          <a:xfrm>
            <a:off x="4062194" y="3845981"/>
            <a:ext cx="1712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 relevant data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5481C1C-8016-E34A-942F-DFF628EC2B84}"/>
              </a:ext>
            </a:extLst>
          </p:cNvPr>
          <p:cNvCxnSpPr>
            <a:cxnSpLocks/>
          </p:cNvCxnSpPr>
          <p:nvPr/>
        </p:nvCxnSpPr>
        <p:spPr>
          <a:xfrm>
            <a:off x="3986226" y="4204140"/>
            <a:ext cx="1800016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2E45B5-8911-0648-BE8D-985B490C6AE9}"/>
              </a:ext>
            </a:extLst>
          </p:cNvPr>
          <p:cNvGrpSpPr/>
          <p:nvPr/>
        </p:nvGrpSpPr>
        <p:grpSpPr>
          <a:xfrm>
            <a:off x="10000167" y="3487050"/>
            <a:ext cx="1152727" cy="974749"/>
            <a:chOff x="10457382" y="2946705"/>
            <a:chExt cx="1152727" cy="97474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32882D-CC58-444D-A27D-7E46A3570590}"/>
                </a:ext>
              </a:extLst>
            </p:cNvPr>
            <p:cNvSpPr/>
            <p:nvPr/>
          </p:nvSpPr>
          <p:spPr>
            <a:xfrm>
              <a:off x="10654236" y="2946705"/>
              <a:ext cx="159124" cy="70584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07E91BC-6E37-8C47-BFA6-AF9DC156E11D}"/>
                </a:ext>
              </a:extLst>
            </p:cNvPr>
            <p:cNvSpPr/>
            <p:nvPr/>
          </p:nvSpPr>
          <p:spPr>
            <a:xfrm>
              <a:off x="11080423" y="3378562"/>
              <a:ext cx="140256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E72C180-99D1-F249-9D32-56A23B48DC4A}"/>
                </a:ext>
              </a:extLst>
            </p:cNvPr>
            <p:cNvCxnSpPr>
              <a:cxnSpLocks/>
            </p:cNvCxnSpPr>
            <p:nvPr/>
          </p:nvCxnSpPr>
          <p:spPr>
            <a:xfrm>
              <a:off x="10457382" y="3655659"/>
              <a:ext cx="115272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CF96BC3-6D18-C646-897C-48671BEFD2C2}"/>
                </a:ext>
              </a:extLst>
            </p:cNvPr>
            <p:cNvSpPr txBox="1"/>
            <p:nvPr/>
          </p:nvSpPr>
          <p:spPr>
            <a:xfrm>
              <a:off x="10470371" y="3598289"/>
              <a:ext cx="10310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CFF70ED-A805-4141-8BAA-F45B9DE13A43}"/>
                </a:ext>
              </a:extLst>
            </p:cNvPr>
            <p:cNvSpPr/>
            <p:nvPr/>
          </p:nvSpPr>
          <p:spPr>
            <a:xfrm>
              <a:off x="10787767" y="3092049"/>
              <a:ext cx="140256" cy="5558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6F585A-194B-A547-B175-EA572063AC91}"/>
                </a:ext>
              </a:extLst>
            </p:cNvPr>
            <p:cNvSpPr/>
            <p:nvPr/>
          </p:nvSpPr>
          <p:spPr>
            <a:xfrm>
              <a:off x="10932737" y="3272755"/>
              <a:ext cx="159124" cy="38011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5DDA329-568B-924E-AE5F-87181D29B91E}"/>
                </a:ext>
              </a:extLst>
            </p:cNvPr>
            <p:cNvSpPr/>
            <p:nvPr/>
          </p:nvSpPr>
          <p:spPr>
            <a:xfrm>
              <a:off x="11227713" y="3464737"/>
              <a:ext cx="159124" cy="1831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BB39CA-19A3-514D-9508-CB47A0C6A247}"/>
              </a:ext>
            </a:extLst>
          </p:cNvPr>
          <p:cNvGrpSpPr/>
          <p:nvPr/>
        </p:nvGrpSpPr>
        <p:grpSpPr>
          <a:xfrm>
            <a:off x="10006217" y="3172612"/>
            <a:ext cx="1172708" cy="1295029"/>
            <a:chOff x="10514454" y="825156"/>
            <a:chExt cx="1172708" cy="129502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BDCD77A-DCEC-7A4A-85A2-E2D7C6C005EB}"/>
                </a:ext>
              </a:extLst>
            </p:cNvPr>
            <p:cNvSpPr/>
            <p:nvPr/>
          </p:nvSpPr>
          <p:spPr>
            <a:xfrm>
              <a:off x="10711308" y="825156"/>
              <a:ext cx="146304" cy="102612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AB6FDB87-79CC-5147-96E4-D23CC55A6683}"/>
                </a:ext>
              </a:extLst>
            </p:cNvPr>
            <p:cNvSpPr/>
            <p:nvPr/>
          </p:nvSpPr>
          <p:spPr>
            <a:xfrm>
              <a:off x="11137495" y="1577293"/>
              <a:ext cx="146304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2C65D41-9A0E-5546-9B25-8433558915BB}"/>
                </a:ext>
              </a:extLst>
            </p:cNvPr>
            <p:cNvCxnSpPr>
              <a:cxnSpLocks/>
            </p:cNvCxnSpPr>
            <p:nvPr/>
          </p:nvCxnSpPr>
          <p:spPr>
            <a:xfrm>
              <a:off x="10514454" y="1854390"/>
              <a:ext cx="117270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1E62E04-0D23-FF42-B112-4DE711347F9E}"/>
                </a:ext>
              </a:extLst>
            </p:cNvPr>
            <p:cNvSpPr txBox="1"/>
            <p:nvPr/>
          </p:nvSpPr>
          <p:spPr>
            <a:xfrm>
              <a:off x="10527443" y="1797020"/>
              <a:ext cx="10310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 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A4BE2DD-4E3F-6B47-A260-E034FD70DD79}"/>
                </a:ext>
              </a:extLst>
            </p:cNvPr>
            <p:cNvSpPr/>
            <p:nvPr/>
          </p:nvSpPr>
          <p:spPr>
            <a:xfrm>
              <a:off x="10844839" y="1094148"/>
              <a:ext cx="146304" cy="75248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B3D4571-6E8F-E54B-A24F-1A451030FB8E}"/>
                </a:ext>
              </a:extLst>
            </p:cNvPr>
            <p:cNvSpPr/>
            <p:nvPr/>
          </p:nvSpPr>
          <p:spPr>
            <a:xfrm>
              <a:off x="10989809" y="1563133"/>
              <a:ext cx="146304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553ACFC-4CC3-0943-AF18-0B8F80B8C6D9}"/>
                </a:ext>
              </a:extLst>
            </p:cNvPr>
            <p:cNvSpPr/>
            <p:nvPr/>
          </p:nvSpPr>
          <p:spPr>
            <a:xfrm>
              <a:off x="11284785" y="1663468"/>
              <a:ext cx="146304" cy="1831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CAF188F-C489-C840-A0B2-DAB5EF9EAC45}"/>
              </a:ext>
            </a:extLst>
          </p:cNvPr>
          <p:cNvGrpSpPr/>
          <p:nvPr/>
        </p:nvGrpSpPr>
        <p:grpSpPr>
          <a:xfrm>
            <a:off x="10196301" y="3087031"/>
            <a:ext cx="146986" cy="171161"/>
            <a:chOff x="1388768" y="332512"/>
            <a:chExt cx="146986" cy="171161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C2826C6-C86B-5447-9C33-5FE7401C6BA6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FFBE49B-F7AE-8F4D-923B-DC713201B0F2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A9D45A4-5DC4-8744-9345-572EF93D7464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C9D82EF-AFD0-9646-8EC3-4E4918C6B033}"/>
              </a:ext>
            </a:extLst>
          </p:cNvPr>
          <p:cNvGrpSpPr/>
          <p:nvPr/>
        </p:nvGrpSpPr>
        <p:grpSpPr>
          <a:xfrm>
            <a:off x="10320594" y="3375805"/>
            <a:ext cx="146986" cy="171161"/>
            <a:chOff x="1388768" y="332512"/>
            <a:chExt cx="146986" cy="17116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F440A83-6A80-9D48-9E8B-2E66B6AC7534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CA4EBF-7602-BA45-9285-CEC55E544884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B2A2B3A-3702-2347-8980-CA58D2957B18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DB57D87-D463-324C-BF55-15288067202E}"/>
              </a:ext>
            </a:extLst>
          </p:cNvPr>
          <p:cNvGrpSpPr/>
          <p:nvPr/>
        </p:nvGrpSpPr>
        <p:grpSpPr>
          <a:xfrm>
            <a:off x="10474748" y="3752309"/>
            <a:ext cx="146986" cy="171161"/>
            <a:chOff x="1388768" y="332512"/>
            <a:chExt cx="146986" cy="171161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34459F4-714A-4941-BFD0-C6B44A55E648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D434CC6-C40C-6342-92B1-76FECC3BCFC6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DE9D6E9-4D48-1842-A769-C00E1811EDE6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7E1E178-0A24-7648-9258-6156DCCD318C}"/>
              </a:ext>
            </a:extLst>
          </p:cNvPr>
          <p:cNvGrpSpPr/>
          <p:nvPr/>
        </p:nvGrpSpPr>
        <p:grpSpPr>
          <a:xfrm>
            <a:off x="10624697" y="3835971"/>
            <a:ext cx="146986" cy="171161"/>
            <a:chOff x="1388768" y="332512"/>
            <a:chExt cx="146986" cy="171161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CA24A125-E1DD-5241-8461-FD08BFA6DFA7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78AB8B-3552-8D42-9860-35D3818EDA6B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4E8399A-2028-6E4A-B955-113B1ECCEF67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B1D4C13-58D0-9F4F-A1FC-8CB84275C685}"/>
              </a:ext>
            </a:extLst>
          </p:cNvPr>
          <p:cNvGrpSpPr/>
          <p:nvPr/>
        </p:nvGrpSpPr>
        <p:grpSpPr>
          <a:xfrm>
            <a:off x="10764953" y="3918418"/>
            <a:ext cx="146986" cy="171161"/>
            <a:chOff x="1388768" y="332512"/>
            <a:chExt cx="146986" cy="17116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EAB036C-2577-304F-959B-0742A0A894B7}"/>
                </a:ext>
              </a:extLst>
            </p:cNvPr>
            <p:cNvCxnSpPr>
              <a:cxnSpLocks/>
            </p:cNvCxnSpPr>
            <p:nvPr/>
          </p:nvCxnSpPr>
          <p:spPr>
            <a:xfrm>
              <a:off x="1471907" y="332512"/>
              <a:ext cx="0" cy="17116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270220A1-D82C-CD47-A5A9-F4074755F354}"/>
                </a:ext>
              </a:extLst>
            </p:cNvPr>
            <p:cNvCxnSpPr>
              <a:cxnSpLocks/>
            </p:cNvCxnSpPr>
            <p:nvPr/>
          </p:nvCxnSpPr>
          <p:spPr>
            <a:xfrm>
              <a:off x="1392442" y="338127"/>
              <a:ext cx="14312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43E934A-5B65-954E-B95E-982E993BCC4F}"/>
                </a:ext>
              </a:extLst>
            </p:cNvPr>
            <p:cNvCxnSpPr>
              <a:cxnSpLocks/>
            </p:cNvCxnSpPr>
            <p:nvPr/>
          </p:nvCxnSpPr>
          <p:spPr>
            <a:xfrm>
              <a:off x="1388768" y="498764"/>
              <a:ext cx="146986" cy="289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6726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0.00602 L -0.00195 0.00625 C 0.00404 0.00717 0.00756 0.00995 0.01276 0.00602 C 0.01407 0.00486 0.01498 0.00277 0.01615 0.00185 C 0.01836 0.00023 0.02305 -0.00209 0.02305 -0.00185 C 0.02409 -0.00348 0.02513 -0.0051 0.02644 -0.00625 C 0.02748 -0.00718 0.02891 -0.00695 0.02982 -0.00834 C 0.03086 -0.00973 0.03125 -0.0125 0.03204 -0.01435 C 0.03308 -0.01644 0.03438 -0.01829 0.03555 -0.02037 C 0.03594 -0.02246 0.03607 -0.02454 0.03659 -0.02639 C 0.03724 -0.02871 0.03868 -0.0301 0.03894 -0.03241 C 0.04011 -0.04306 0.03998 -0.05417 0.04115 -0.06482 C 0.04154 -0.06829 0.04141 -0.07199 0.04232 -0.075 C 0.04323 -0.07778 0.04753 -0.08033 0.04909 -0.08102 C 0.05287 -0.08264 0.06055 -0.08496 0.06055 -0.08473 C 0.08842 -0.08357 0.09193 -0.08426 0.11394 -0.08102 C 0.11941 -0.08033 0.12761 -0.07871 0.13334 -0.07709 C 0.14141 -0.07431 0.14571 -0.07176 0.15378 -0.07084 C 0.16316 -0.06991 0.17266 -0.06968 0.18217 -0.06898 C 0.18998 -0.06551 0.18516 -0.0669 0.19701 -0.0669 " pathEditMode="relative" rAng="0" ptsTypes="AAAAAAAAAAAAAAAAAAAA">
                                      <p:cBhvr>
                                        <p:cTn id="64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48" y="-4468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87" grpId="0"/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C482847A-9118-6343-84C6-F60061834042}"/>
              </a:ext>
            </a:extLst>
          </p:cNvPr>
          <p:cNvSpPr txBox="1">
            <a:spLocks/>
          </p:cNvSpPr>
          <p:nvPr/>
        </p:nvSpPr>
        <p:spPr>
          <a:xfrm>
            <a:off x="471055" y="832312"/>
            <a:ext cx="10851275" cy="145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Previous work </a:t>
            </a:r>
            <a:r>
              <a:rPr lang="en-US" b="1" dirty="0"/>
              <a:t>Orchard </a:t>
            </a:r>
            <a:r>
              <a:rPr lang="en-US" dirty="0"/>
              <a:t>gives a </a:t>
            </a:r>
            <a:r>
              <a:rPr lang="en-US" b="1" dirty="0"/>
              <a:t>decentralized</a:t>
            </a:r>
            <a:r>
              <a:rPr lang="en-US" dirty="0"/>
              <a:t> solution without placing trust in any party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000" dirty="0"/>
          </a:p>
          <a:p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1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0E360-24D0-734F-A1E3-8301C21D1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What to do: Distributed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EAF5B-EEA9-354D-817A-C3306E95C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436" y="2890219"/>
            <a:ext cx="6618570" cy="6307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If we try to apply it, </a:t>
            </a:r>
            <a:r>
              <a:rPr lang="en-US" sz="2400" b="1" dirty="0"/>
              <a:t>Orchard </a:t>
            </a:r>
            <a:r>
              <a:rPr lang="en-US" sz="2400" dirty="0"/>
              <a:t>has 3 major problems: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sz="2400" dirty="0">
              <a:solidFill>
                <a:srgbClr val="FF0000"/>
              </a:solidFill>
            </a:endParaRPr>
          </a:p>
          <a:p>
            <a:pPr marL="514350" indent="-514350">
              <a:buAutoNum type="arabicParenR"/>
            </a:pPr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9B4F-3147-2C4B-9F8D-D221277E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/>
              <a:pPr/>
              <a:t>5</a:t>
            </a:fld>
            <a:endParaRPr lang="en-GB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CBC5A8-9D88-494D-9A40-8C342DFE5564}"/>
              </a:ext>
            </a:extLst>
          </p:cNvPr>
          <p:cNvSpPr txBox="1"/>
          <p:nvPr/>
        </p:nvSpPr>
        <p:spPr>
          <a:xfrm>
            <a:off x="3842441" y="5717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4465F0F-CC04-4F40-8B2A-2244853086F5}"/>
              </a:ext>
            </a:extLst>
          </p:cNvPr>
          <p:cNvGrpSpPr/>
          <p:nvPr/>
        </p:nvGrpSpPr>
        <p:grpSpPr>
          <a:xfrm>
            <a:off x="2443908" y="4702384"/>
            <a:ext cx="583024" cy="438700"/>
            <a:chOff x="6520118" y="3698445"/>
            <a:chExt cx="583024" cy="438700"/>
          </a:xfrm>
        </p:grpSpPr>
        <p:pic>
          <p:nvPicPr>
            <p:cNvPr id="68" name="Picture 19" descr="greenguy">
              <a:extLst>
                <a:ext uri="{FF2B5EF4-FFF2-40B4-BE49-F238E27FC236}">
                  <a16:creationId xmlns:a16="http://schemas.microsoft.com/office/drawing/2014/main" id="{01082FD3-42B7-CE45-9902-EAF1A58170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14000" contrast="-10000"/>
            </a:blip>
            <a:srcRect/>
            <a:stretch>
              <a:fillRect/>
            </a:stretch>
          </p:blipFill>
          <p:spPr bwMode="auto">
            <a:xfrm>
              <a:off x="6520118" y="3698445"/>
              <a:ext cx="384796" cy="384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" name="Picture 68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AD30D015-7605-564F-8C0A-913CE3529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914" y="3752348"/>
              <a:ext cx="198228" cy="38479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335F80D-0F14-5F4D-B7B6-C6D6624C4C74}"/>
              </a:ext>
            </a:extLst>
          </p:cNvPr>
          <p:cNvGrpSpPr/>
          <p:nvPr/>
        </p:nvGrpSpPr>
        <p:grpSpPr>
          <a:xfrm>
            <a:off x="1111317" y="4565163"/>
            <a:ext cx="583024" cy="438700"/>
            <a:chOff x="6520118" y="3698445"/>
            <a:chExt cx="583024" cy="438700"/>
          </a:xfrm>
        </p:grpSpPr>
        <p:pic>
          <p:nvPicPr>
            <p:cNvPr id="64" name="Picture 19" descr="greenguy">
              <a:extLst>
                <a:ext uri="{FF2B5EF4-FFF2-40B4-BE49-F238E27FC236}">
                  <a16:creationId xmlns:a16="http://schemas.microsoft.com/office/drawing/2014/main" id="{5963DB88-A4AF-D44D-B246-31E98EAD3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14000" contrast="-10000"/>
            </a:blip>
            <a:srcRect/>
            <a:stretch>
              <a:fillRect/>
            </a:stretch>
          </p:blipFill>
          <p:spPr bwMode="auto">
            <a:xfrm>
              <a:off x="6520118" y="3698445"/>
              <a:ext cx="384796" cy="384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4" descr="A close-up of a cell phone&#10;&#10;Description automatically generated with medium confidence">
              <a:extLst>
                <a:ext uri="{FF2B5EF4-FFF2-40B4-BE49-F238E27FC236}">
                  <a16:creationId xmlns:a16="http://schemas.microsoft.com/office/drawing/2014/main" id="{816781AD-AF69-3A46-BD0E-207529D86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4914" y="3752348"/>
              <a:ext cx="198228" cy="384797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9074823-BFF0-E54F-97BA-A760C514F190}"/>
              </a:ext>
            </a:extLst>
          </p:cNvPr>
          <p:cNvGrpSpPr/>
          <p:nvPr/>
        </p:nvGrpSpPr>
        <p:grpSpPr>
          <a:xfrm>
            <a:off x="1723431" y="5335812"/>
            <a:ext cx="585311" cy="522038"/>
            <a:chOff x="5855474" y="3332732"/>
            <a:chExt cx="585311" cy="522038"/>
          </a:xfrm>
        </p:grpSpPr>
        <p:pic>
          <p:nvPicPr>
            <p:cNvPr id="54" name="Picture 19" descr="greenguy">
              <a:extLst>
                <a:ext uri="{FF2B5EF4-FFF2-40B4-BE49-F238E27FC236}">
                  <a16:creationId xmlns:a16="http://schemas.microsoft.com/office/drawing/2014/main" id="{E32030DE-1A8F-864A-9753-414B3207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14000" contrast="-10000"/>
            </a:blip>
            <a:srcRect/>
            <a:stretch>
              <a:fillRect/>
            </a:stretch>
          </p:blipFill>
          <p:spPr bwMode="auto">
            <a:xfrm>
              <a:off x="5855474" y="3332732"/>
              <a:ext cx="384796" cy="3847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5" name="Picture 54" descr="A picture containing text, mirror&#10;&#10;Description automatically generated">
              <a:extLst>
                <a:ext uri="{FF2B5EF4-FFF2-40B4-BE49-F238E27FC236}">
                  <a16:creationId xmlns:a16="http://schemas.microsoft.com/office/drawing/2014/main" id="{8547A240-0051-2147-8CB7-5FFBE7A14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36321" y="3434225"/>
              <a:ext cx="204464" cy="420545"/>
            </a:xfrm>
            <a:prstGeom prst="rect">
              <a:avLst/>
            </a:prstGeom>
          </p:spPr>
        </p:pic>
      </p:grp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71E99A02-9B9B-7141-8698-329D8243479C}"/>
              </a:ext>
            </a:extLst>
          </p:cNvPr>
          <p:cNvSpPr/>
          <p:nvPr/>
        </p:nvSpPr>
        <p:spPr bwMode="auto">
          <a:xfrm>
            <a:off x="838200" y="3993394"/>
            <a:ext cx="3581400" cy="2093081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1922EDB-BF55-A34F-9B72-5650FDE17E98}"/>
              </a:ext>
            </a:extLst>
          </p:cNvPr>
          <p:cNvCxnSpPr>
            <a:cxnSpLocks/>
            <a:stCxn id="70" idx="0"/>
            <a:endCxn id="78" idx="2"/>
          </p:cNvCxnSpPr>
          <p:nvPr/>
        </p:nvCxnSpPr>
        <p:spPr bwMode="auto">
          <a:xfrm flipH="1" flipV="1">
            <a:off x="2624532" y="3321059"/>
            <a:ext cx="4368" cy="67233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48AAB627-FA74-A641-8DDE-F8CA01916106}"/>
              </a:ext>
            </a:extLst>
          </p:cNvPr>
          <p:cNvSpPr/>
          <p:nvPr/>
        </p:nvSpPr>
        <p:spPr>
          <a:xfrm>
            <a:off x="1909035" y="2433848"/>
            <a:ext cx="1430993" cy="88721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Aggregator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5A85CD25-BB58-0F42-8D6D-FAD0FBFF92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3827" b="18483"/>
          <a:stretch/>
        </p:blipFill>
        <p:spPr>
          <a:xfrm>
            <a:off x="2393448" y="3399142"/>
            <a:ext cx="423356" cy="397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3999646-4ECB-1946-8C66-1DDB7E41A2B8}"/>
              </a:ext>
            </a:extLst>
          </p:cNvPr>
          <p:cNvSpPr txBox="1"/>
          <p:nvPr/>
        </p:nvSpPr>
        <p:spPr>
          <a:xfrm>
            <a:off x="5124351" y="3507428"/>
            <a:ext cx="6825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200" dirty="0"/>
              <a:t>Doesn’t handle </a:t>
            </a:r>
            <a:r>
              <a:rPr lang="en-US" sz="2200" dirty="0">
                <a:solidFill>
                  <a:srgbClr val="FF0000"/>
                </a:solidFill>
              </a:rPr>
              <a:t>graph queries </a:t>
            </a:r>
            <a:r>
              <a:rPr lang="en-US" sz="2200" dirty="0"/>
              <a:t>where data isn’t nicely broken down by user</a:t>
            </a:r>
          </a:p>
          <a:p>
            <a:pPr marL="457200" indent="-457200">
              <a:buAutoNum type="arabicParenR"/>
            </a:pPr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2) We need to protect the adversary from learning the graph, which is sensitive too!</a:t>
            </a:r>
          </a:p>
          <a:p>
            <a:r>
              <a:rPr lang="en-US" sz="2200" dirty="0"/>
              <a:t> </a:t>
            </a:r>
          </a:p>
          <a:p>
            <a:r>
              <a:rPr lang="en-US" sz="2200" dirty="0"/>
              <a:t>3) We need to make sure participants don’t learn their neighbors’ sensitive data in the process</a:t>
            </a:r>
          </a:p>
          <a:p>
            <a:endParaRPr lang="en-US" dirty="0"/>
          </a:p>
        </p:txBody>
      </p:sp>
      <p:graphicFrame>
        <p:nvGraphicFramePr>
          <p:cNvPr id="100" name="Table 99">
            <a:extLst>
              <a:ext uri="{FF2B5EF4-FFF2-40B4-BE49-F238E27FC236}">
                <a16:creationId xmlns:a16="http://schemas.microsoft.com/office/drawing/2014/main" id="{63B23592-C7D8-5347-94F1-60F0D087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268898"/>
              </p:ext>
            </p:extLst>
          </p:nvPr>
        </p:nvGraphicFramePr>
        <p:xfrm>
          <a:off x="1407508" y="1497076"/>
          <a:ext cx="9695228" cy="594028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9695228">
                  <a:extLst>
                    <a:ext uri="{9D8B030D-6E8A-4147-A177-3AD203B41FA5}">
                      <a16:colId xmlns:a16="http://schemas.microsoft.com/office/drawing/2014/main" val="1222280164"/>
                    </a:ext>
                  </a:extLst>
                </a:gridCol>
              </a:tblGrid>
              <a:tr h="594028">
                <a:tc>
                  <a:txBody>
                    <a:bodyPr/>
                    <a:lstStyle/>
                    <a:p>
                      <a:pPr algn="ctr"/>
                      <a:r>
                        <a:rPr lang="en-US" sz="2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infections spread more at pizza places or burger places?</a:t>
                      </a:r>
                      <a:endParaRPr lang="en-US" sz="2600" dirty="0">
                        <a:effectLst/>
                      </a:endParaRPr>
                    </a:p>
                  </a:txBody>
                  <a:tcPr marL="146473" marR="146473" marT="73236" marB="7323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94004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FEBCF0-0034-4042-A25C-F018DA3D9BAB}"/>
              </a:ext>
            </a:extLst>
          </p:cNvPr>
          <p:cNvSpPr txBox="1"/>
          <p:nvPr/>
        </p:nvSpPr>
        <p:spPr>
          <a:xfrm>
            <a:off x="4652833" y="4366587"/>
            <a:ext cx="72451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If we wanted a complex computation over an entire graph….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B3C8313-8232-D042-8819-1FF4FA6B9EDB}"/>
              </a:ext>
            </a:extLst>
          </p:cNvPr>
          <p:cNvCxnSpPr>
            <a:cxnSpLocks/>
          </p:cNvCxnSpPr>
          <p:nvPr/>
        </p:nvCxnSpPr>
        <p:spPr bwMode="auto">
          <a:xfrm>
            <a:off x="1806456" y="4782893"/>
            <a:ext cx="637452" cy="11189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254BA3E-51A2-E644-8B84-55A66D23A51D}"/>
              </a:ext>
            </a:extLst>
          </p:cNvPr>
          <p:cNvCxnSpPr>
            <a:cxnSpLocks/>
          </p:cNvCxnSpPr>
          <p:nvPr/>
        </p:nvCxnSpPr>
        <p:spPr bwMode="auto">
          <a:xfrm>
            <a:off x="3093002" y="4969304"/>
            <a:ext cx="569706" cy="49975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CF80CE-411A-754B-97F5-3F674A7C5845}"/>
              </a:ext>
            </a:extLst>
          </p:cNvPr>
          <p:cNvCxnSpPr>
            <a:cxnSpLocks/>
          </p:cNvCxnSpPr>
          <p:nvPr/>
        </p:nvCxnSpPr>
        <p:spPr bwMode="auto">
          <a:xfrm flipH="1">
            <a:off x="2206510" y="5171919"/>
            <a:ext cx="453204" cy="16156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AFE671A-668D-7D43-A115-E300EA4FADC8}"/>
              </a:ext>
            </a:extLst>
          </p:cNvPr>
          <p:cNvCxnSpPr/>
          <p:nvPr/>
        </p:nvCxnSpPr>
        <p:spPr bwMode="auto">
          <a:xfrm flipH="1" flipV="1">
            <a:off x="1900839" y="4943903"/>
            <a:ext cx="392913" cy="83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73920E2-43EC-D24C-BA17-715FB6D664CF}"/>
              </a:ext>
            </a:extLst>
          </p:cNvPr>
          <p:cNvCxnSpPr>
            <a:cxnSpLocks/>
          </p:cNvCxnSpPr>
          <p:nvPr/>
        </p:nvCxnSpPr>
        <p:spPr bwMode="auto">
          <a:xfrm>
            <a:off x="3435667" y="5130742"/>
            <a:ext cx="260660" cy="244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7D79A35-A153-B84E-94B2-B3E76EE6D638}"/>
              </a:ext>
            </a:extLst>
          </p:cNvPr>
          <p:cNvCxnSpPr>
            <a:cxnSpLocks/>
          </p:cNvCxnSpPr>
          <p:nvPr/>
        </p:nvCxnSpPr>
        <p:spPr bwMode="auto">
          <a:xfrm flipH="1">
            <a:off x="2315575" y="5243271"/>
            <a:ext cx="392630" cy="1571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C709776-75C6-9541-AB7F-4B3E93C98D80}"/>
              </a:ext>
            </a:extLst>
          </p:cNvPr>
          <p:cNvCxnSpPr/>
          <p:nvPr/>
        </p:nvCxnSpPr>
        <p:spPr bwMode="auto">
          <a:xfrm flipH="1" flipV="1">
            <a:off x="1918329" y="4661590"/>
            <a:ext cx="392913" cy="83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50C40E3-F393-ED44-8897-B4D6F7FDA7F8}"/>
              </a:ext>
            </a:extLst>
          </p:cNvPr>
          <p:cNvCxnSpPr>
            <a:cxnSpLocks/>
          </p:cNvCxnSpPr>
          <p:nvPr/>
        </p:nvCxnSpPr>
        <p:spPr bwMode="auto">
          <a:xfrm flipH="1">
            <a:off x="2037223" y="5171919"/>
            <a:ext cx="342272" cy="1175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1BCB422-6B3B-C140-8C85-0AFC01C84B1A}"/>
              </a:ext>
            </a:extLst>
          </p:cNvPr>
          <p:cNvCxnSpPr>
            <a:cxnSpLocks/>
          </p:cNvCxnSpPr>
          <p:nvPr/>
        </p:nvCxnSpPr>
        <p:spPr bwMode="auto">
          <a:xfrm>
            <a:off x="3298674" y="5272044"/>
            <a:ext cx="260660" cy="244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pic>
        <p:nvPicPr>
          <p:cNvPr id="84" name="Picture 19" descr="greenguy">
            <a:extLst>
              <a:ext uri="{FF2B5EF4-FFF2-40B4-BE49-F238E27FC236}">
                <a16:creationId xmlns:a16="http://schemas.microsoft.com/office/drawing/2014/main" id="{DE54FBA3-1728-834B-B2F9-B461001A8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3662708" y="5276660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84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448D6B89-1EE0-8943-9A51-95331B3977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55" y="5378153"/>
            <a:ext cx="204464" cy="420545"/>
          </a:xfrm>
          <a:prstGeom prst="rect">
            <a:avLst/>
          </a:prstGeom>
        </p:spPr>
      </p:pic>
      <p:graphicFrame>
        <p:nvGraphicFramePr>
          <p:cNvPr id="89" name="Table 35">
            <a:extLst>
              <a:ext uri="{FF2B5EF4-FFF2-40B4-BE49-F238E27FC236}">
                <a16:creationId xmlns:a16="http://schemas.microsoft.com/office/drawing/2014/main" id="{4A76BEE4-1321-2442-865F-999423684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36195"/>
              </p:ext>
            </p:extLst>
          </p:nvPr>
        </p:nvGraphicFramePr>
        <p:xfrm>
          <a:off x="2434537" y="4323587"/>
          <a:ext cx="476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36">
                  <a:extLst>
                    <a:ext uri="{9D8B030D-6E8A-4147-A177-3AD203B41FA5}">
                      <a16:colId xmlns:a16="http://schemas.microsoft.com/office/drawing/2014/main" val="3968574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DB1E35"/>
                            </a:solidFill>
                          </a:ln>
                          <a:solidFill>
                            <a:srgbClr val="DB1E3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74549"/>
                  </a:ext>
                </a:extLst>
              </a:tr>
            </a:tbl>
          </a:graphicData>
        </a:graphic>
      </p:graphicFrame>
      <p:graphicFrame>
        <p:nvGraphicFramePr>
          <p:cNvPr id="90" name="Table 35">
            <a:extLst>
              <a:ext uri="{FF2B5EF4-FFF2-40B4-BE49-F238E27FC236}">
                <a16:creationId xmlns:a16="http://schemas.microsoft.com/office/drawing/2014/main" id="{F56502C7-EBBC-8841-9430-0C2490BE3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970793"/>
              </p:ext>
            </p:extLst>
          </p:nvPr>
        </p:nvGraphicFramePr>
        <p:xfrm>
          <a:off x="3639826" y="4873295"/>
          <a:ext cx="473599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599">
                  <a:extLst>
                    <a:ext uri="{9D8B030D-6E8A-4147-A177-3AD203B41FA5}">
                      <a16:colId xmlns:a16="http://schemas.microsoft.com/office/drawing/2014/main" val="3968574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DB1E35"/>
                            </a:solidFill>
                          </a:ln>
                          <a:solidFill>
                            <a:srgbClr val="DB1E35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74549"/>
                  </a:ext>
                </a:extLst>
              </a:tr>
            </a:tbl>
          </a:graphicData>
        </a:graphic>
      </p:graphicFrame>
      <p:graphicFrame>
        <p:nvGraphicFramePr>
          <p:cNvPr id="91" name="Table 35">
            <a:extLst>
              <a:ext uri="{FF2B5EF4-FFF2-40B4-BE49-F238E27FC236}">
                <a16:creationId xmlns:a16="http://schemas.microsoft.com/office/drawing/2014/main" id="{FE08FD80-8DA5-8C41-A629-8695B12D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93213"/>
              </p:ext>
            </p:extLst>
          </p:nvPr>
        </p:nvGraphicFramePr>
        <p:xfrm>
          <a:off x="1172455" y="4172962"/>
          <a:ext cx="47623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236">
                  <a:extLst>
                    <a:ext uri="{9D8B030D-6E8A-4147-A177-3AD203B41FA5}">
                      <a16:colId xmlns:a16="http://schemas.microsoft.com/office/drawing/2014/main" val="3968574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DB1E35"/>
                            </a:solidFill>
                          </a:ln>
                          <a:solidFill>
                            <a:srgbClr val="DB1E35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74549"/>
                  </a:ext>
                </a:extLst>
              </a:tr>
            </a:tbl>
          </a:graphicData>
        </a:graphic>
      </p:graphicFrame>
      <p:graphicFrame>
        <p:nvGraphicFramePr>
          <p:cNvPr id="92" name="Table 35">
            <a:extLst>
              <a:ext uri="{FF2B5EF4-FFF2-40B4-BE49-F238E27FC236}">
                <a16:creationId xmlns:a16="http://schemas.microsoft.com/office/drawing/2014/main" id="{B4D1EEE8-6A5F-454C-8FA6-4F986DA11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17452"/>
              </p:ext>
            </p:extLst>
          </p:nvPr>
        </p:nvGraphicFramePr>
        <p:xfrm>
          <a:off x="1292478" y="5378939"/>
          <a:ext cx="456504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504">
                  <a:extLst>
                    <a:ext uri="{9D8B030D-6E8A-4147-A177-3AD203B41FA5}">
                      <a16:colId xmlns:a16="http://schemas.microsoft.com/office/drawing/2014/main" val="3968574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DB1E35"/>
                            </a:solidFill>
                          </a:ln>
                          <a:solidFill>
                            <a:srgbClr val="DB1E35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74549"/>
                  </a:ext>
                </a:extLst>
              </a:tr>
            </a:tbl>
          </a:graphicData>
        </a:graphic>
      </p:graphicFrame>
      <p:graphicFrame>
        <p:nvGraphicFramePr>
          <p:cNvPr id="93" name="Table 35">
            <a:extLst>
              <a:ext uri="{FF2B5EF4-FFF2-40B4-BE49-F238E27FC236}">
                <a16:creationId xmlns:a16="http://schemas.microsoft.com/office/drawing/2014/main" id="{2E05697F-DEF7-DF45-A725-232A884ED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115622"/>
              </p:ext>
            </p:extLst>
          </p:nvPr>
        </p:nvGraphicFramePr>
        <p:xfrm>
          <a:off x="1120676" y="2617344"/>
          <a:ext cx="5736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665">
                  <a:extLst>
                    <a:ext uri="{9D8B030D-6E8A-4147-A177-3AD203B41FA5}">
                      <a16:colId xmlns:a16="http://schemas.microsoft.com/office/drawing/2014/main" val="3968574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rgbClr val="DB1E35"/>
                            </a:solidFill>
                          </a:ln>
                          <a:solidFill>
                            <a:srgbClr val="DB1E35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DB1E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974549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561BC16-E575-8049-8FC7-48BA1617C198}"/>
              </a:ext>
            </a:extLst>
          </p:cNvPr>
          <p:cNvSpPr txBox="1"/>
          <p:nvPr/>
        </p:nvSpPr>
        <p:spPr>
          <a:xfrm>
            <a:off x="9469802" y="2260451"/>
            <a:ext cx="10342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BUT…</a:t>
            </a:r>
          </a:p>
          <a:p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D86892-393E-B540-B139-20B8A8C4F951}"/>
              </a:ext>
            </a:extLst>
          </p:cNvPr>
          <p:cNvSpPr txBox="1"/>
          <p:nvPr/>
        </p:nvSpPr>
        <p:spPr>
          <a:xfrm>
            <a:off x="4138516" y="2260452"/>
            <a:ext cx="547701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handle a variety of ML queries…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7AAEFA-4DC7-F441-A23A-1EF9F0733E84}"/>
              </a:ext>
            </a:extLst>
          </p:cNvPr>
          <p:cNvSpPr txBox="1"/>
          <p:nvPr/>
        </p:nvSpPr>
        <p:spPr>
          <a:xfrm>
            <a:off x="2368059" y="4308375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BC7B2A-3041-1A4C-8F6F-46D1F752B8A0}"/>
              </a:ext>
            </a:extLst>
          </p:cNvPr>
          <p:cNvSpPr txBox="1"/>
          <p:nvPr/>
        </p:nvSpPr>
        <p:spPr>
          <a:xfrm>
            <a:off x="1858" y="4514753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pple Color Emoji" pitchFamily="2" charset="0"/>
              </a:rPr>
              <a:t>🍕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33057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allAtOnce"/>
      <p:bldP spid="3" grpId="0" build="p"/>
      <p:bldP spid="17" grpId="0"/>
      <p:bldP spid="94" grpId="0"/>
      <p:bldP spid="5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7EEF-99CD-8A40-ABDB-4379B67A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Problem 1: Graph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002D4-8962-E547-9BEC-9E353254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508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269E0-2F89-564A-BE2C-BC70498DCC32}"/>
              </a:ext>
            </a:extLst>
          </p:cNvPr>
          <p:cNvSpPr txBox="1"/>
          <p:nvPr/>
        </p:nvSpPr>
        <p:spPr>
          <a:xfrm>
            <a:off x="1524000" y="6248878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33CC34"/>
                </a:solidFill>
              </a:rPr>
              <a:t>Key insight #1: </a:t>
            </a:r>
            <a:r>
              <a:rPr lang="en-US" sz="2200" dirty="0">
                <a:solidFill>
                  <a:srgbClr val="33CC34"/>
                </a:solidFill>
              </a:rPr>
              <a:t>Many queries fit a </a:t>
            </a:r>
            <a:r>
              <a:rPr lang="en-US" sz="2200" b="1" dirty="0">
                <a:solidFill>
                  <a:srgbClr val="33CC34"/>
                </a:solidFill>
              </a:rPr>
              <a:t>2-step</a:t>
            </a:r>
            <a:r>
              <a:rPr lang="en-US" sz="2200" dirty="0">
                <a:solidFill>
                  <a:srgbClr val="33CC34"/>
                </a:solidFill>
              </a:rPr>
              <a:t> structure</a:t>
            </a:r>
            <a:endParaRPr lang="en-US" sz="2200" b="1" dirty="0">
              <a:solidFill>
                <a:srgbClr val="33CC34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EC8C22-7035-484A-A784-A8197BE2EB00}"/>
              </a:ext>
            </a:extLst>
          </p:cNvPr>
          <p:cNvGrpSpPr/>
          <p:nvPr/>
        </p:nvGrpSpPr>
        <p:grpSpPr>
          <a:xfrm>
            <a:off x="2047759" y="4005310"/>
            <a:ext cx="3186801" cy="2024388"/>
            <a:chOff x="5576199" y="3110830"/>
            <a:chExt cx="3186801" cy="202438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B5149BF-BCE1-AB43-9C7D-B37702E42284}"/>
                </a:ext>
              </a:extLst>
            </p:cNvPr>
            <p:cNvGrpSpPr/>
            <p:nvPr/>
          </p:nvGrpSpPr>
          <p:grpSpPr>
            <a:xfrm>
              <a:off x="6908790" y="3628161"/>
              <a:ext cx="583024" cy="438700"/>
              <a:chOff x="6520118" y="3698445"/>
              <a:chExt cx="583024" cy="438700"/>
            </a:xfrm>
          </p:grpSpPr>
          <p:pic>
            <p:nvPicPr>
              <p:cNvPr id="31" name="Picture 19" descr="greenguy">
                <a:extLst>
                  <a:ext uri="{FF2B5EF4-FFF2-40B4-BE49-F238E27FC236}">
                    <a16:creationId xmlns:a16="http://schemas.microsoft.com/office/drawing/2014/main" id="{E6A1EBAA-22FE-FA46-89E8-3F7AA39B2D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4000" contrast="-10000"/>
              </a:blip>
              <a:srcRect/>
              <a:stretch>
                <a:fillRect/>
              </a:stretch>
            </p:blipFill>
            <p:spPr bwMode="auto">
              <a:xfrm>
                <a:off x="6520118" y="3698445"/>
                <a:ext cx="384796" cy="38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2" name="Picture 31" descr="A close-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D3CE7CDB-C4FE-524E-8B05-B6CF81FA7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4914" y="3752348"/>
                <a:ext cx="198228" cy="384797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ADEE504-8FF5-EA4D-BD20-48E16FD95126}"/>
                </a:ext>
              </a:extLst>
            </p:cNvPr>
            <p:cNvGrpSpPr/>
            <p:nvPr/>
          </p:nvGrpSpPr>
          <p:grpSpPr>
            <a:xfrm>
              <a:off x="7293586" y="4405053"/>
              <a:ext cx="585311" cy="522038"/>
              <a:chOff x="5855474" y="3332732"/>
              <a:chExt cx="585311" cy="522038"/>
            </a:xfrm>
          </p:grpSpPr>
          <p:pic>
            <p:nvPicPr>
              <p:cNvPr id="29" name="Picture 19" descr="greenguy">
                <a:extLst>
                  <a:ext uri="{FF2B5EF4-FFF2-40B4-BE49-F238E27FC236}">
                    <a16:creationId xmlns:a16="http://schemas.microsoft.com/office/drawing/2014/main" id="{9E429B6D-84BC-9641-8962-BDD79B176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4000" contrast="-10000"/>
              </a:blip>
              <a:srcRect/>
              <a:stretch>
                <a:fillRect/>
              </a:stretch>
            </p:blipFill>
            <p:spPr bwMode="auto">
              <a:xfrm>
                <a:off x="5855474" y="3332732"/>
                <a:ext cx="384796" cy="38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" name="Picture 29" descr="A picture containing text, mirror&#10;&#10;Description automatically generated">
                <a:extLst>
                  <a:ext uri="{FF2B5EF4-FFF2-40B4-BE49-F238E27FC236}">
                    <a16:creationId xmlns:a16="http://schemas.microsoft.com/office/drawing/2014/main" id="{C4471ABB-2812-0B4C-AF8D-B71122B35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6321" y="3434225"/>
                <a:ext cx="204464" cy="420545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F2EB4F6-750E-1D47-A496-AB294DF3E85B}"/>
                </a:ext>
              </a:extLst>
            </p:cNvPr>
            <p:cNvGrpSpPr/>
            <p:nvPr/>
          </p:nvGrpSpPr>
          <p:grpSpPr>
            <a:xfrm>
              <a:off x="5576199" y="3490940"/>
              <a:ext cx="583024" cy="438700"/>
              <a:chOff x="6520118" y="3698445"/>
              <a:chExt cx="583024" cy="438700"/>
            </a:xfrm>
          </p:grpSpPr>
          <p:pic>
            <p:nvPicPr>
              <p:cNvPr id="27" name="Picture 19" descr="greenguy">
                <a:extLst>
                  <a:ext uri="{FF2B5EF4-FFF2-40B4-BE49-F238E27FC236}">
                    <a16:creationId xmlns:a16="http://schemas.microsoft.com/office/drawing/2014/main" id="{3A87C01C-D7C9-154C-A603-36E129DEC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4000" contrast="-10000"/>
              </a:blip>
              <a:srcRect/>
              <a:stretch>
                <a:fillRect/>
              </a:stretch>
            </p:blipFill>
            <p:spPr bwMode="auto">
              <a:xfrm>
                <a:off x="6520118" y="3698445"/>
                <a:ext cx="384796" cy="38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" name="Picture 27" descr="A close-up of a cell phone&#10;&#10;Description automatically generated with medium confidence">
                <a:extLst>
                  <a:ext uri="{FF2B5EF4-FFF2-40B4-BE49-F238E27FC236}">
                    <a16:creationId xmlns:a16="http://schemas.microsoft.com/office/drawing/2014/main" id="{3C6EFEF9-5E0F-6A47-B411-746D121C35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4914" y="3752348"/>
                <a:ext cx="198228" cy="384797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00B263-FCAF-B747-8226-4A71EDCF3AD1}"/>
                </a:ext>
              </a:extLst>
            </p:cNvPr>
            <p:cNvGrpSpPr/>
            <p:nvPr/>
          </p:nvGrpSpPr>
          <p:grpSpPr>
            <a:xfrm>
              <a:off x="8127590" y="4202437"/>
              <a:ext cx="585311" cy="522038"/>
              <a:chOff x="5855474" y="3332732"/>
              <a:chExt cx="585311" cy="522038"/>
            </a:xfrm>
          </p:grpSpPr>
          <p:pic>
            <p:nvPicPr>
              <p:cNvPr id="25" name="Picture 19" descr="greenguy">
                <a:extLst>
                  <a:ext uri="{FF2B5EF4-FFF2-40B4-BE49-F238E27FC236}">
                    <a16:creationId xmlns:a16="http://schemas.microsoft.com/office/drawing/2014/main" id="{7CD2D7F4-7E26-2949-9C42-127A312A8B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4000" contrast="-10000"/>
              </a:blip>
              <a:srcRect/>
              <a:stretch>
                <a:fillRect/>
              </a:stretch>
            </p:blipFill>
            <p:spPr bwMode="auto">
              <a:xfrm>
                <a:off x="5855474" y="3332732"/>
                <a:ext cx="384796" cy="38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 descr="A picture containing text, mirror&#10;&#10;Description automatically generated">
                <a:extLst>
                  <a:ext uri="{FF2B5EF4-FFF2-40B4-BE49-F238E27FC236}">
                    <a16:creationId xmlns:a16="http://schemas.microsoft.com/office/drawing/2014/main" id="{AE277082-41FF-3346-BA45-9914BBD64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6321" y="3434225"/>
                <a:ext cx="204464" cy="420545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4A7B7AD-87E0-8F44-8CAD-E6677538C1C7}"/>
                </a:ext>
              </a:extLst>
            </p:cNvPr>
            <p:cNvGrpSpPr/>
            <p:nvPr/>
          </p:nvGrpSpPr>
          <p:grpSpPr>
            <a:xfrm>
              <a:off x="6188313" y="4261589"/>
              <a:ext cx="585311" cy="522038"/>
              <a:chOff x="5855474" y="3332732"/>
              <a:chExt cx="585311" cy="522038"/>
            </a:xfrm>
          </p:grpSpPr>
          <p:pic>
            <p:nvPicPr>
              <p:cNvPr id="23" name="Picture 19" descr="greenguy">
                <a:extLst>
                  <a:ext uri="{FF2B5EF4-FFF2-40B4-BE49-F238E27FC236}">
                    <a16:creationId xmlns:a16="http://schemas.microsoft.com/office/drawing/2014/main" id="{D8CE2538-9E2E-F042-A566-3A36DFDCC9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4000" contrast="-10000"/>
              </a:blip>
              <a:srcRect/>
              <a:stretch>
                <a:fillRect/>
              </a:stretch>
            </p:blipFill>
            <p:spPr bwMode="auto">
              <a:xfrm>
                <a:off x="5855474" y="3332732"/>
                <a:ext cx="384796" cy="384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4" name="Picture 23" descr="A picture containing text, mirror&#10;&#10;Description automatically generated">
                <a:extLst>
                  <a:ext uri="{FF2B5EF4-FFF2-40B4-BE49-F238E27FC236}">
                    <a16:creationId xmlns:a16="http://schemas.microsoft.com/office/drawing/2014/main" id="{7FBF049E-8CAC-4747-8E7E-50A0A81DD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36321" y="3434225"/>
                <a:ext cx="204464" cy="420545"/>
              </a:xfrm>
              <a:prstGeom prst="rect">
                <a:avLst/>
              </a:prstGeom>
            </p:spPr>
          </p:pic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7491C8-956E-DF49-9362-20D88436DA59}"/>
                </a:ext>
              </a:extLst>
            </p:cNvPr>
            <p:cNvCxnSpPr>
              <a:cxnSpLocks/>
              <a:endCxn id="31" idx="1"/>
            </p:cNvCxnSpPr>
            <p:nvPr/>
          </p:nvCxnSpPr>
          <p:spPr bwMode="auto">
            <a:xfrm>
              <a:off x="6271338" y="3708670"/>
              <a:ext cx="637452" cy="1118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915FB4-91AD-234A-97B9-794B1A9F2C73}"/>
                </a:ext>
              </a:extLst>
            </p:cNvPr>
            <p:cNvCxnSpPr>
              <a:cxnSpLocks/>
              <a:endCxn id="25" idx="1"/>
            </p:cNvCxnSpPr>
            <p:nvPr/>
          </p:nvCxnSpPr>
          <p:spPr bwMode="auto">
            <a:xfrm>
              <a:off x="7557884" y="3895081"/>
              <a:ext cx="569706" cy="4997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C97810-3317-2441-BA8F-0D854E52822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671392" y="4097696"/>
              <a:ext cx="453204" cy="16156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565ACFD-404B-CD4A-B108-CCF60A1D43BD}"/>
                </a:ext>
              </a:extLst>
            </p:cNvPr>
            <p:cNvCxnSpPr>
              <a:cxnSpLocks/>
              <a:stCxn id="29" idx="1"/>
            </p:cNvCxnSpPr>
            <p:nvPr/>
          </p:nvCxnSpPr>
          <p:spPr bwMode="auto">
            <a:xfrm flipH="1">
              <a:off x="6845602" y="4597452"/>
              <a:ext cx="44798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9D760CE-5770-3C47-8CC1-D1F908254FC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380711" y="4712067"/>
              <a:ext cx="360795" cy="42315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C2F8AAD-1824-A84A-8A20-18C48950798B}"/>
                </a:ext>
              </a:extLst>
            </p:cNvPr>
            <p:cNvCxnSpPr>
              <a:cxnSpLocks/>
              <a:endCxn id="23" idx="1"/>
            </p:cNvCxnSpPr>
            <p:nvPr/>
          </p:nvCxnSpPr>
          <p:spPr bwMode="auto">
            <a:xfrm flipV="1">
              <a:off x="5626534" y="4453988"/>
              <a:ext cx="561779" cy="2537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0" name="Picture 19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E8CB01DC-2FC4-1544-B2CF-BDDF7BD8D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4792" y="3243240"/>
              <a:ext cx="476286" cy="453814"/>
            </a:xfrm>
            <a:prstGeom prst="rect">
              <a:avLst/>
            </a:prstGeom>
          </p:spPr>
        </p:pic>
        <p:pic>
          <p:nvPicPr>
            <p:cNvPr id="21" name="Picture 20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C9A38BF7-246B-2F48-A92B-C95D1603B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3232" y="3110830"/>
              <a:ext cx="476286" cy="453814"/>
            </a:xfrm>
            <a:prstGeom prst="rect">
              <a:avLst/>
            </a:prstGeom>
          </p:spPr>
        </p:pic>
        <p:pic>
          <p:nvPicPr>
            <p:cNvPr id="22" name="Picture 21" descr="A picture containing plant&#10;&#10;Description automatically generated">
              <a:extLst>
                <a:ext uri="{FF2B5EF4-FFF2-40B4-BE49-F238E27FC236}">
                  <a16:creationId xmlns:a16="http://schemas.microsoft.com/office/drawing/2014/main" id="{16667E8A-8465-5F45-92CF-1D086B1E3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714" y="3775392"/>
              <a:ext cx="476286" cy="453814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EDD84B3-6216-F14A-A510-5DC3E82E661D}"/>
              </a:ext>
            </a:extLst>
          </p:cNvPr>
          <p:cNvSpPr/>
          <p:nvPr/>
        </p:nvSpPr>
        <p:spPr bwMode="auto">
          <a:xfrm>
            <a:off x="3344550" y="4080260"/>
            <a:ext cx="1020897" cy="92690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DB12025-87C6-E948-856B-C832399D2287}"/>
              </a:ext>
            </a:extLst>
          </p:cNvPr>
          <p:cNvCxnSpPr/>
          <p:nvPr/>
        </p:nvCxnSpPr>
        <p:spPr bwMode="auto">
          <a:xfrm flipH="1" flipV="1">
            <a:off x="2837281" y="4764160"/>
            <a:ext cx="392913" cy="83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5A3B263-B896-F24D-9F10-3F0A819E70D4}"/>
              </a:ext>
            </a:extLst>
          </p:cNvPr>
          <p:cNvCxnSpPr>
            <a:cxnSpLocks/>
          </p:cNvCxnSpPr>
          <p:nvPr/>
        </p:nvCxnSpPr>
        <p:spPr bwMode="auto">
          <a:xfrm>
            <a:off x="4372109" y="4950999"/>
            <a:ext cx="260660" cy="244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97A9A7-7701-824B-848D-1610493F0B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252017" y="5063528"/>
            <a:ext cx="392630" cy="15715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E982B5-CB9B-E544-B8C3-09DD17135F6B}"/>
              </a:ext>
            </a:extLst>
          </p:cNvPr>
          <p:cNvCxnSpPr/>
          <p:nvPr/>
        </p:nvCxnSpPr>
        <p:spPr bwMode="auto">
          <a:xfrm flipH="1" flipV="1">
            <a:off x="2854771" y="4481847"/>
            <a:ext cx="392913" cy="833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DDAFF5F-8AB4-B349-8829-E102EBFB799F}"/>
              </a:ext>
            </a:extLst>
          </p:cNvPr>
          <p:cNvCxnSpPr>
            <a:cxnSpLocks/>
          </p:cNvCxnSpPr>
          <p:nvPr/>
        </p:nvCxnSpPr>
        <p:spPr bwMode="auto">
          <a:xfrm flipH="1">
            <a:off x="2973665" y="4992176"/>
            <a:ext cx="342272" cy="11753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782A0A-C135-AA4E-875C-74FD63E4ED46}"/>
              </a:ext>
            </a:extLst>
          </p:cNvPr>
          <p:cNvCxnSpPr>
            <a:cxnSpLocks/>
          </p:cNvCxnSpPr>
          <p:nvPr/>
        </p:nvCxnSpPr>
        <p:spPr bwMode="auto">
          <a:xfrm>
            <a:off x="4235116" y="5092301"/>
            <a:ext cx="260660" cy="2440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D1F4D2-3827-B349-BFE9-51720029EEFE}"/>
              </a:ext>
            </a:extLst>
          </p:cNvPr>
          <p:cNvSpPr txBox="1"/>
          <p:nvPr/>
        </p:nvSpPr>
        <p:spPr>
          <a:xfrm>
            <a:off x="3357410" y="420340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Alice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0558A3-0770-1A4E-B4D1-6EA44665287D}"/>
              </a:ext>
            </a:extLst>
          </p:cNvPr>
          <p:cNvGrpSpPr/>
          <p:nvPr/>
        </p:nvGrpSpPr>
        <p:grpSpPr>
          <a:xfrm>
            <a:off x="4415285" y="4176767"/>
            <a:ext cx="987771" cy="491410"/>
            <a:chOff x="4415285" y="3677987"/>
            <a:chExt cx="987771" cy="49141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8B63305-F622-7A40-9566-BBED05C5C6AC}"/>
                </a:ext>
              </a:extLst>
            </p:cNvPr>
            <p:cNvSpPr/>
            <p:nvPr/>
          </p:nvSpPr>
          <p:spPr>
            <a:xfrm>
              <a:off x="4733311" y="3677987"/>
              <a:ext cx="198980" cy="211157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9E475FD-9832-F447-83EF-01DAC5FB0607}"/>
                </a:ext>
              </a:extLst>
            </p:cNvPr>
            <p:cNvCxnSpPr>
              <a:cxnSpLocks/>
            </p:cNvCxnSpPr>
            <p:nvPr/>
          </p:nvCxnSpPr>
          <p:spPr>
            <a:xfrm>
              <a:off x="4466592" y="3910123"/>
              <a:ext cx="93646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10E7B9-1312-4B40-A61C-3E9A256B4B41}"/>
                </a:ext>
              </a:extLst>
            </p:cNvPr>
            <p:cNvSpPr txBox="1"/>
            <p:nvPr/>
          </p:nvSpPr>
          <p:spPr>
            <a:xfrm>
              <a:off x="4415285" y="3846232"/>
              <a:ext cx="98777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</a:t>
              </a:r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25FFA7-BBD4-8A4A-BEBB-873A7111F087}"/>
              </a:ext>
            </a:extLst>
          </p:cNvPr>
          <p:cNvCxnSpPr>
            <a:cxnSpLocks/>
          </p:cNvCxnSpPr>
          <p:nvPr/>
        </p:nvCxnSpPr>
        <p:spPr bwMode="auto">
          <a:xfrm>
            <a:off x="5591546" y="4264654"/>
            <a:ext cx="561396" cy="19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2F1A0B4-B0E8-DF4D-94CC-FF50BEA456FB}"/>
              </a:ext>
            </a:extLst>
          </p:cNvPr>
          <p:cNvSpPr txBox="1"/>
          <p:nvPr/>
        </p:nvSpPr>
        <p:spPr>
          <a:xfrm>
            <a:off x="4033546" y="502107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4C3C409-4BB3-C54C-A5D0-74F1B9ABF1F7}"/>
              </a:ext>
            </a:extLst>
          </p:cNvPr>
          <p:cNvSpPr txBox="1"/>
          <p:nvPr/>
        </p:nvSpPr>
        <p:spPr>
          <a:xfrm>
            <a:off x="2942903" y="422724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87CBBD-A450-674B-88D3-0534C64700DD}"/>
              </a:ext>
            </a:extLst>
          </p:cNvPr>
          <p:cNvSpPr txBox="1"/>
          <p:nvPr/>
        </p:nvSpPr>
        <p:spPr>
          <a:xfrm>
            <a:off x="1679017" y="406257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Charlie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2C5B17-D5D3-9340-864A-560F744AB143}"/>
              </a:ext>
            </a:extLst>
          </p:cNvPr>
          <p:cNvSpPr txBox="1"/>
          <p:nvPr/>
        </p:nvSpPr>
        <p:spPr>
          <a:xfrm>
            <a:off x="4529201" y="5407024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Bob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8EA4A6-87A3-E84C-8558-804190513E83}"/>
              </a:ext>
            </a:extLst>
          </p:cNvPr>
          <p:cNvSpPr txBox="1"/>
          <p:nvPr/>
        </p:nvSpPr>
        <p:spPr>
          <a:xfrm>
            <a:off x="3765146" y="376910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CED52-320E-9C45-B617-CCB2353CBC34}"/>
              </a:ext>
            </a:extLst>
          </p:cNvPr>
          <p:cNvSpPr txBox="1"/>
          <p:nvPr/>
        </p:nvSpPr>
        <p:spPr>
          <a:xfrm>
            <a:off x="8028981" y="4367596"/>
            <a:ext cx="433527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BUT</a:t>
            </a:r>
            <a:r>
              <a:rPr lang="en-US" sz="2000" dirty="0">
                <a:solidFill>
                  <a:srgbClr val="FF0000"/>
                </a:solidFill>
              </a:rPr>
              <a:t> 2 problems remain: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Alice do this without learning the infection status of her neighbors?</a:t>
            </a:r>
            <a:endParaRPr lang="en-US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she even talk to them?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7D53C8-BFE9-F040-B723-6A59BCE63F59}"/>
              </a:ext>
            </a:extLst>
          </p:cNvPr>
          <p:cNvSpPr txBox="1"/>
          <p:nvPr/>
        </p:nvSpPr>
        <p:spPr>
          <a:xfrm>
            <a:off x="3363242" y="513105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1E9465-99AC-8643-BD9F-FDDF89DDF6AF}"/>
              </a:ext>
            </a:extLst>
          </p:cNvPr>
          <p:cNvSpPr txBox="1"/>
          <p:nvPr/>
        </p:nvSpPr>
        <p:spPr>
          <a:xfrm>
            <a:off x="2366142" y="4893137"/>
            <a:ext cx="88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Dana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9FDA6EE-AE63-E54B-BCBE-0FFE72D822DD}"/>
              </a:ext>
            </a:extLst>
          </p:cNvPr>
          <p:cNvGrpSpPr/>
          <p:nvPr/>
        </p:nvGrpSpPr>
        <p:grpSpPr>
          <a:xfrm>
            <a:off x="6369044" y="3670827"/>
            <a:ext cx="1096329" cy="1002459"/>
            <a:chOff x="10510406" y="5553506"/>
            <a:chExt cx="1096329" cy="100245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4D54907-27D3-F44D-8814-D3EA43999724}"/>
                </a:ext>
              </a:extLst>
            </p:cNvPr>
            <p:cNvSpPr/>
            <p:nvPr/>
          </p:nvSpPr>
          <p:spPr>
            <a:xfrm>
              <a:off x="10698480" y="5553506"/>
              <a:ext cx="146304" cy="73152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0C828D9-A7FF-514A-BA85-14CA0414ECE7}"/>
                </a:ext>
              </a:extLst>
            </p:cNvPr>
            <p:cNvSpPr/>
            <p:nvPr/>
          </p:nvSpPr>
          <p:spPr>
            <a:xfrm>
              <a:off x="11147302" y="6013073"/>
              <a:ext cx="146304" cy="27307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13D515-7702-5243-A008-E1480C490660}"/>
                </a:ext>
              </a:extLst>
            </p:cNvPr>
            <p:cNvCxnSpPr>
              <a:cxnSpLocks/>
            </p:cNvCxnSpPr>
            <p:nvPr/>
          </p:nvCxnSpPr>
          <p:spPr>
            <a:xfrm>
              <a:off x="10510406" y="6290170"/>
              <a:ext cx="109632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97B9C61-798C-A44E-BB38-A86461915106}"/>
                </a:ext>
              </a:extLst>
            </p:cNvPr>
            <p:cNvSpPr txBox="1"/>
            <p:nvPr/>
          </p:nvSpPr>
          <p:spPr>
            <a:xfrm>
              <a:off x="10523395" y="6232800"/>
              <a:ext cx="103105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0 1 2 3 4 5 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2ED0F96-BB7A-1340-A556-E65E822054D8}"/>
                </a:ext>
              </a:extLst>
            </p:cNvPr>
            <p:cNvSpPr/>
            <p:nvPr/>
          </p:nvSpPr>
          <p:spPr>
            <a:xfrm>
              <a:off x="10853928" y="5726560"/>
              <a:ext cx="146304" cy="54864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0F5FD3-A56E-AF4B-9122-6E08643CF30D}"/>
                </a:ext>
              </a:extLst>
            </p:cNvPr>
            <p:cNvSpPr/>
            <p:nvPr/>
          </p:nvSpPr>
          <p:spPr>
            <a:xfrm>
              <a:off x="10999616" y="5919055"/>
              <a:ext cx="146304" cy="3657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3C6A598-10EC-CD4E-A7BF-5842EFCC7DD5}"/>
                </a:ext>
              </a:extLst>
            </p:cNvPr>
            <p:cNvSpPr/>
            <p:nvPr/>
          </p:nvSpPr>
          <p:spPr>
            <a:xfrm>
              <a:off x="11294592" y="6099248"/>
              <a:ext cx="146304" cy="18316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20AE0A6-00CA-2A44-9332-9CE4BE06B3EB}"/>
              </a:ext>
            </a:extLst>
          </p:cNvPr>
          <p:cNvSpPr txBox="1"/>
          <p:nvPr/>
        </p:nvSpPr>
        <p:spPr>
          <a:xfrm>
            <a:off x="838200" y="1442637"/>
            <a:ext cx="109537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Our example histogram query has a 2-part structure: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Compute some statistic for each user based on that </a:t>
            </a:r>
            <a:r>
              <a:rPr lang="en-US" sz="2000" b="1" dirty="0"/>
              <a:t>immediate neighborhood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Aggregate that statistic across the </a:t>
            </a:r>
            <a:r>
              <a:rPr lang="en-US" sz="2000" b="1" dirty="0"/>
              <a:t>entire user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dirty="0"/>
              <a:t>In our survey of the medical literature, we found that this </a:t>
            </a:r>
            <a:r>
              <a:rPr lang="en-US" sz="2000" b="1" dirty="0"/>
              <a:t>[local + global] </a:t>
            </a:r>
            <a:r>
              <a:rPr lang="en-US" sz="2000" dirty="0"/>
              <a:t>structure was quite common!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2B696F-B022-FF45-9609-12833668FB87}"/>
              </a:ext>
            </a:extLst>
          </p:cNvPr>
          <p:cNvSpPr txBox="1"/>
          <p:nvPr/>
        </p:nvSpPr>
        <p:spPr>
          <a:xfrm>
            <a:off x="8151605" y="2211917"/>
            <a:ext cx="255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Orchard is good at sums!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6CE695-A6C2-CE46-8FDE-05E5D9C16E2B}"/>
              </a:ext>
            </a:extLst>
          </p:cNvPr>
          <p:cNvSpPr txBox="1"/>
          <p:nvPr/>
        </p:nvSpPr>
        <p:spPr>
          <a:xfrm>
            <a:off x="838200" y="3019409"/>
            <a:ext cx="106079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Alice knows who she was close to, so if she could ask her contacts who was diagnosed LATER 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final result is the </a:t>
            </a:r>
            <a:r>
              <a:rPr lang="en-US" sz="2000" b="1" dirty="0"/>
              <a:t>sum </a:t>
            </a:r>
            <a:r>
              <a:rPr lang="en-US" sz="2000" dirty="0"/>
              <a:t>of all local histograms!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23AD9D-568D-D04E-92C2-ABFB178A8973}"/>
              </a:ext>
            </a:extLst>
          </p:cNvPr>
          <p:cNvSpPr txBox="1"/>
          <p:nvPr/>
        </p:nvSpPr>
        <p:spPr>
          <a:xfrm>
            <a:off x="708222" y="4572734"/>
            <a:ext cx="82586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pple Color Emoji" pitchFamily="2" charset="0"/>
              </a:rPr>
              <a:t>🍕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66235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 animBg="1"/>
      <p:bldP spid="41" grpId="0"/>
      <p:bldP spid="58" grpId="0"/>
      <p:bldP spid="60" grpId="0"/>
      <p:bldP spid="61" grpId="0"/>
      <p:bldP spid="62" grpId="0"/>
      <p:bldP spid="63" grpId="0"/>
      <p:bldP spid="74" grpId="0"/>
      <p:bldP spid="59" grpId="0"/>
      <p:bldP spid="42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477B-8E69-3945-B977-E0759FC3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Problem 2: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8407D-C52E-7F42-8754-9CA0C0C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635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7</a:t>
            </a:fld>
            <a:endParaRPr lang="en-US" dirty="0"/>
          </a:p>
        </p:txBody>
      </p:sp>
      <p:pic>
        <p:nvPicPr>
          <p:cNvPr id="5" name="Picture 19" descr="greenguy">
            <a:extLst>
              <a:ext uri="{FF2B5EF4-FFF2-40B4-BE49-F238E27FC236}">
                <a16:creationId xmlns:a16="http://schemas.microsoft.com/office/drawing/2014/main" id="{2730245F-E8A9-7641-851B-CD98F58A6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101927" y="5646890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52B6C246-8AC8-C143-AF8A-828207F42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90" y="5646889"/>
            <a:ext cx="198228" cy="384797"/>
          </a:xfrm>
          <a:prstGeom prst="rect">
            <a:avLst/>
          </a:prstGeom>
        </p:spPr>
      </p:pic>
      <p:pic>
        <p:nvPicPr>
          <p:cNvPr id="7" name="Picture 19" descr="greenguy">
            <a:extLst>
              <a:ext uri="{FF2B5EF4-FFF2-40B4-BE49-F238E27FC236}">
                <a16:creationId xmlns:a16="http://schemas.microsoft.com/office/drawing/2014/main" id="{AB95B801-A57F-9342-93DE-C599ECCC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6174653" y="5609693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8E029E70-98A8-C342-B227-12584E3AB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85" y="5648634"/>
            <a:ext cx="204464" cy="420545"/>
          </a:xfrm>
          <a:prstGeom prst="rect">
            <a:avLst/>
          </a:prstGeom>
        </p:spPr>
      </p:pic>
      <p:pic>
        <p:nvPicPr>
          <p:cNvPr id="9" name="Picture 2" descr="MCj04326240000[1]">
            <a:extLst>
              <a:ext uri="{FF2B5EF4-FFF2-40B4-BE49-F238E27FC236}">
                <a16:creationId xmlns:a16="http://schemas.microsoft.com/office/drawing/2014/main" id="{053F2FC7-ED58-D241-9169-55DFC974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339354" y="1586525"/>
            <a:ext cx="711320" cy="666230"/>
          </a:xfrm>
          <a:prstGeom prst="rect">
            <a:avLst/>
          </a:prstGeom>
          <a:noFill/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EFA186F-D253-F44C-AD55-F298088832C7}"/>
              </a:ext>
            </a:extLst>
          </p:cNvPr>
          <p:cNvGrpSpPr/>
          <p:nvPr/>
        </p:nvGrpSpPr>
        <p:grpSpPr>
          <a:xfrm>
            <a:off x="3300725" y="1517806"/>
            <a:ext cx="1165954" cy="594202"/>
            <a:chOff x="2603770" y="2042006"/>
            <a:chExt cx="1177974" cy="6366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74A768-E0C2-404F-9595-7D9B995242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03770" y="2042006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9819296-F8D8-C748-BB1B-95B8A05A87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83956" y="2052077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1E5126-F354-3044-89B6-80E5CBB364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58233" y="2055120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292F9-2A14-F14A-98F6-C4411F8CAD28}"/>
              </a:ext>
            </a:extLst>
          </p:cNvPr>
          <p:cNvGrpSpPr/>
          <p:nvPr/>
        </p:nvGrpSpPr>
        <p:grpSpPr>
          <a:xfrm>
            <a:off x="3132227" y="1766086"/>
            <a:ext cx="1165954" cy="594202"/>
            <a:chOff x="2603770" y="2042006"/>
            <a:chExt cx="1177974" cy="6366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1B8CA6B-F8FB-B84C-BF1B-2508E9D89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03770" y="2042006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EFF8EB2-A89A-E848-AE87-2D9C4397F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83956" y="2052077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619571B-BB53-6745-A025-83514B1A8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58233" y="2055120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1A79589-969B-5E40-A396-1222F9A09E70}"/>
              </a:ext>
            </a:extLst>
          </p:cNvPr>
          <p:cNvSpPr txBox="1"/>
          <p:nvPr/>
        </p:nvSpPr>
        <p:spPr>
          <a:xfrm>
            <a:off x="1137771" y="6036260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Alice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8DB7CA-C058-F243-A693-3157BC58BA18}"/>
              </a:ext>
            </a:extLst>
          </p:cNvPr>
          <p:cNvSpPr txBox="1"/>
          <p:nvPr/>
        </p:nvSpPr>
        <p:spPr>
          <a:xfrm>
            <a:off x="6474848" y="606059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Bob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C978937-8870-0B40-9CFC-8F8603DF609C}"/>
              </a:ext>
            </a:extLst>
          </p:cNvPr>
          <p:cNvCxnSpPr>
            <a:cxnSpLocks/>
          </p:cNvCxnSpPr>
          <p:nvPr/>
        </p:nvCxnSpPr>
        <p:spPr bwMode="auto">
          <a:xfrm flipH="1">
            <a:off x="1386772" y="3069671"/>
            <a:ext cx="2107669" cy="238956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63EF505B-D301-7640-816B-D64A79DF0DEE}"/>
              </a:ext>
            </a:extLst>
          </p:cNvPr>
          <p:cNvSpPr txBox="1"/>
          <p:nvPr/>
        </p:nvSpPr>
        <p:spPr>
          <a:xfrm>
            <a:off x="807363" y="56516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63C70E-2360-7347-9B71-A22A592682DB}"/>
              </a:ext>
            </a:extLst>
          </p:cNvPr>
          <p:cNvSpPr txBox="1"/>
          <p:nvPr/>
        </p:nvSpPr>
        <p:spPr>
          <a:xfrm>
            <a:off x="6795185" y="56887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34533436-801E-BB45-83EF-E0975667DAB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939632" y="3142376"/>
            <a:ext cx="2463153" cy="23640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9BD71C1-91CB-AA4B-AE02-F4E82B5CDE24}"/>
              </a:ext>
            </a:extLst>
          </p:cNvPr>
          <p:cNvSpPr txBox="1"/>
          <p:nvPr/>
        </p:nvSpPr>
        <p:spPr>
          <a:xfrm>
            <a:off x="2222478" y="5681981"/>
            <a:ext cx="371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wants to send message </a:t>
            </a:r>
            <a:r>
              <a:rPr lang="en-US" b="1" dirty="0">
                <a:solidFill>
                  <a:srgbClr val="FF0000"/>
                </a:solidFill>
              </a:rPr>
              <a:t>X </a:t>
            </a:r>
            <a:r>
              <a:rPr lang="en-US" dirty="0"/>
              <a:t>to Bob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0FCBDD-496D-0C4D-AE7E-09712D5F4EF0}"/>
              </a:ext>
            </a:extLst>
          </p:cNvPr>
          <p:cNvSpPr txBox="1"/>
          <p:nvPr/>
        </p:nvSpPr>
        <p:spPr>
          <a:xfrm>
            <a:off x="7415946" y="5681981"/>
            <a:ext cx="464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Aggregator learns edge between Alice and Bob!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FC5FBD-EBC2-E047-880C-A8D8C2FE4BF4}"/>
              </a:ext>
            </a:extLst>
          </p:cNvPr>
          <p:cNvSpPr/>
          <p:nvPr/>
        </p:nvSpPr>
        <p:spPr>
          <a:xfrm>
            <a:off x="6575085" y="1404637"/>
            <a:ext cx="5410348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How do nodes communicate with each other?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Infection is often revealed much after initial contact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GAEN (and similar) only provide </a:t>
            </a:r>
            <a:r>
              <a:rPr lang="en-US" sz="2000" dirty="0">
                <a:solidFill>
                  <a:srgbClr val="FF0000"/>
                </a:solidFill>
              </a:rPr>
              <a:t>pseudonyms</a:t>
            </a:r>
            <a:r>
              <a:rPr lang="en-US" sz="2000" dirty="0"/>
              <a:t> to preserve privacy!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Devices don’t have the necessary information when they are still in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they have the info, they’re no longer able to exchange messages directly!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80F75-6626-564A-B4C5-01844A09E1EC}"/>
              </a:ext>
            </a:extLst>
          </p:cNvPr>
          <p:cNvSpPr txBox="1"/>
          <p:nvPr/>
        </p:nvSpPr>
        <p:spPr>
          <a:xfrm>
            <a:off x="1126531" y="62077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123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8B558A-AD06-EE43-BAF1-46BACA81CBDB}"/>
              </a:ext>
            </a:extLst>
          </p:cNvPr>
          <p:cNvSpPr txBox="1"/>
          <p:nvPr/>
        </p:nvSpPr>
        <p:spPr>
          <a:xfrm>
            <a:off x="6445994" y="6235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456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9D43DBA-50C0-374C-BB91-8C990AFD44FB}"/>
              </a:ext>
            </a:extLst>
          </p:cNvPr>
          <p:cNvGrpSpPr/>
          <p:nvPr/>
        </p:nvGrpSpPr>
        <p:grpSpPr>
          <a:xfrm>
            <a:off x="4112961" y="2427195"/>
            <a:ext cx="642476" cy="660850"/>
            <a:chOff x="4227212" y="3807673"/>
            <a:chExt cx="642476" cy="66085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42E89BA-AE4B-7948-902F-9B081A55A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46FC8B2-3C1E-464A-A190-406D3CEFB733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123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8016667-0EFA-1947-A47E-F30B9DA21221}"/>
              </a:ext>
            </a:extLst>
          </p:cNvPr>
          <p:cNvGrpSpPr/>
          <p:nvPr/>
        </p:nvGrpSpPr>
        <p:grpSpPr>
          <a:xfrm>
            <a:off x="3447698" y="2430169"/>
            <a:ext cx="642476" cy="660850"/>
            <a:chOff x="4227212" y="3807673"/>
            <a:chExt cx="642476" cy="660850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904A15F-DB06-2B40-8BD1-C8A2E6F31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F0CE1DA-306B-2A4F-B1A2-D7E5ABE92FC3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456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97FADBA-AEEE-8740-9564-3A10A9E498C7}"/>
              </a:ext>
            </a:extLst>
          </p:cNvPr>
          <p:cNvSpPr txBox="1"/>
          <p:nvPr/>
        </p:nvSpPr>
        <p:spPr>
          <a:xfrm>
            <a:off x="995795" y="1716682"/>
            <a:ext cx="14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Strawman #1</a:t>
            </a:r>
          </a:p>
        </p:txBody>
      </p:sp>
    </p:spTree>
    <p:extLst>
      <p:ext uri="{BB962C8B-B14F-4D97-AF65-F5344CB8AC3E}">
        <p14:creationId xmlns:p14="http://schemas.microsoft.com/office/powerpoint/2010/main" val="11382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 override="childStyl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3" grpId="1"/>
      <p:bldP spid="135" grpId="0"/>
      <p:bldP spid="20" grpId="0"/>
      <p:bldP spid="20" grpId="1"/>
      <p:bldP spid="21" grpId="0"/>
      <p:bldP spid="21" grpId="1"/>
      <p:bldP spid="3" grpId="0"/>
      <p:bldP spid="28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477B-8E69-3945-B977-E0759FC3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Problem 2: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8407D-C52E-7F42-8754-9CA0C0C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635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8</a:t>
            </a:fld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24C439C-A6F9-3645-B2B9-701023A41C5B}"/>
              </a:ext>
            </a:extLst>
          </p:cNvPr>
          <p:cNvSpPr txBox="1"/>
          <p:nvPr/>
        </p:nvSpPr>
        <p:spPr>
          <a:xfrm>
            <a:off x="6827269" y="2027836"/>
            <a:ext cx="50440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Route through a chain of users using Tor-like </a:t>
            </a:r>
            <a:r>
              <a:rPr lang="en-US" sz="2200" b="1" dirty="0"/>
              <a:t>onion encryption?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875641-6AE1-7040-B61C-31132F6CF093}"/>
              </a:ext>
            </a:extLst>
          </p:cNvPr>
          <p:cNvSpPr txBox="1"/>
          <p:nvPr/>
        </p:nvSpPr>
        <p:spPr>
          <a:xfrm>
            <a:off x="6827269" y="1488753"/>
            <a:ext cx="51424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Still use aggregator as (untrusted) mediator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8B5ADFE-962E-AA4C-AA2E-74B2F92C6505}"/>
              </a:ext>
            </a:extLst>
          </p:cNvPr>
          <p:cNvSpPr txBox="1"/>
          <p:nvPr/>
        </p:nvSpPr>
        <p:spPr>
          <a:xfrm>
            <a:off x="6827269" y="3033121"/>
            <a:ext cx="4735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still have to go through the aggregator, which can </a:t>
            </a:r>
            <a:r>
              <a:rPr lang="en-US" sz="2200" dirty="0">
                <a:solidFill>
                  <a:srgbClr val="FF0000"/>
                </a:solidFill>
              </a:rPr>
              <a:t>track the path! 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BA1C108-977D-9641-BC46-42C7BCDB743C}"/>
              </a:ext>
            </a:extLst>
          </p:cNvPr>
          <p:cNvSpPr txBox="1"/>
          <p:nvPr/>
        </p:nvSpPr>
        <p:spPr>
          <a:xfrm>
            <a:off x="7224167" y="5679700"/>
            <a:ext cx="464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Aggregator learns edge between Alice and Bob!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8FCCDD9D-24E7-014D-92D4-3B50B3CAE2B7}"/>
              </a:ext>
            </a:extLst>
          </p:cNvPr>
          <p:cNvSpPr txBox="1">
            <a:spLocks/>
          </p:cNvSpPr>
          <p:nvPr/>
        </p:nvSpPr>
        <p:spPr>
          <a:xfrm>
            <a:off x="84124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49602725-9A88-7341-8B1C-21CCDC9DEC63}" type="slidenum">
              <a:rPr lang="en-US" smtClean="0"/>
              <a:pPr algn="l"/>
              <a:t>8</a:t>
            </a:fld>
            <a:endParaRPr lang="en-US" dirty="0"/>
          </a:p>
        </p:txBody>
      </p:sp>
      <p:pic>
        <p:nvPicPr>
          <p:cNvPr id="38" name="Picture 19" descr="greenguy">
            <a:extLst>
              <a:ext uri="{FF2B5EF4-FFF2-40B4-BE49-F238E27FC236}">
                <a16:creationId xmlns:a16="http://schemas.microsoft.com/office/drawing/2014/main" id="{253505E2-8EB4-6849-98D1-E6886DBB1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101927" y="5646890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3D944784-7B9C-E447-9F6F-71D25C4D2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90" y="5646889"/>
            <a:ext cx="198228" cy="384797"/>
          </a:xfrm>
          <a:prstGeom prst="rect">
            <a:avLst/>
          </a:prstGeom>
        </p:spPr>
      </p:pic>
      <p:pic>
        <p:nvPicPr>
          <p:cNvPr id="40" name="Picture 19" descr="greenguy">
            <a:extLst>
              <a:ext uri="{FF2B5EF4-FFF2-40B4-BE49-F238E27FC236}">
                <a16:creationId xmlns:a16="http://schemas.microsoft.com/office/drawing/2014/main" id="{09136652-FF13-4A49-8C3D-0A7B5B2B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6174653" y="5609693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0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A57F6E47-6AFC-174A-8ECA-CB898E28A5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85" y="5648634"/>
            <a:ext cx="204464" cy="420545"/>
          </a:xfrm>
          <a:prstGeom prst="rect">
            <a:avLst/>
          </a:prstGeom>
        </p:spPr>
      </p:pic>
      <p:pic>
        <p:nvPicPr>
          <p:cNvPr id="44" name="Picture 2" descr="MCj04326240000[1]">
            <a:extLst>
              <a:ext uri="{FF2B5EF4-FFF2-40B4-BE49-F238E27FC236}">
                <a16:creationId xmlns:a16="http://schemas.microsoft.com/office/drawing/2014/main" id="{802E4BCC-7621-D74B-B42A-E34E9D148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4339354" y="1586525"/>
            <a:ext cx="711320" cy="666230"/>
          </a:xfrm>
          <a:prstGeom prst="rect">
            <a:avLst/>
          </a:prstGeom>
          <a:noFill/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8F8595B-6CAD-4844-B902-AB99A6211D53}"/>
              </a:ext>
            </a:extLst>
          </p:cNvPr>
          <p:cNvGrpSpPr/>
          <p:nvPr/>
        </p:nvGrpSpPr>
        <p:grpSpPr>
          <a:xfrm>
            <a:off x="3300725" y="1517806"/>
            <a:ext cx="1165954" cy="594202"/>
            <a:chOff x="2603770" y="2042006"/>
            <a:chExt cx="1177974" cy="636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5789F99-9A1D-F244-BF1C-6D9DAD375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03770" y="2042006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244BF2F-4CF9-BF4D-AA3C-A91809A2A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83956" y="2052077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D519120-1A8A-CD4A-8FD9-9B65C7F0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8233" y="2055120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596D85-7EF3-3443-873E-72DBA9CF6206}"/>
              </a:ext>
            </a:extLst>
          </p:cNvPr>
          <p:cNvGrpSpPr/>
          <p:nvPr/>
        </p:nvGrpSpPr>
        <p:grpSpPr>
          <a:xfrm>
            <a:off x="3132227" y="1766086"/>
            <a:ext cx="1165954" cy="594202"/>
            <a:chOff x="2603770" y="2042006"/>
            <a:chExt cx="1177974" cy="63662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A196305-7E5F-B741-8B20-B0C43A6B3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603770" y="2042006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0BB90A5-5877-0A4B-ACDB-12D5AD44C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883956" y="2052077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03E20B-618F-8D4E-8E02-6772C86CF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158233" y="2055120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6B1EE3-2439-9042-8DAF-CDE1272F29EB}"/>
              </a:ext>
            </a:extLst>
          </p:cNvPr>
          <p:cNvSpPr txBox="1"/>
          <p:nvPr/>
        </p:nvSpPr>
        <p:spPr>
          <a:xfrm>
            <a:off x="1137771" y="6036260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Alice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11305D-3DEA-1C4F-90FD-E45FAD4ED4A9}"/>
              </a:ext>
            </a:extLst>
          </p:cNvPr>
          <p:cNvSpPr txBox="1"/>
          <p:nvPr/>
        </p:nvSpPr>
        <p:spPr>
          <a:xfrm>
            <a:off x="6474848" y="6060593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Bob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08EFE5-CAFD-734A-849B-9E7EE65189C3}"/>
              </a:ext>
            </a:extLst>
          </p:cNvPr>
          <p:cNvCxnSpPr>
            <a:cxnSpLocks/>
            <a:stCxn id="83" idx="2"/>
          </p:cNvCxnSpPr>
          <p:nvPr/>
        </p:nvCxnSpPr>
        <p:spPr bwMode="auto">
          <a:xfrm flipH="1">
            <a:off x="1386774" y="3063761"/>
            <a:ext cx="1997722" cy="239547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0C57ADF-88C0-7146-9794-CFF9BCAFB33E}"/>
              </a:ext>
            </a:extLst>
          </p:cNvPr>
          <p:cNvSpPr txBox="1"/>
          <p:nvPr/>
        </p:nvSpPr>
        <p:spPr>
          <a:xfrm>
            <a:off x="807363" y="56516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2C496C-28F8-3744-AB5F-35706DCFD689}"/>
              </a:ext>
            </a:extLst>
          </p:cNvPr>
          <p:cNvSpPr txBox="1"/>
          <p:nvPr/>
        </p:nvSpPr>
        <p:spPr>
          <a:xfrm flipH="1">
            <a:off x="6474848" y="4963330"/>
            <a:ext cx="32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FFBDDC-EA99-494A-BFF5-E958ADC2CED3}"/>
              </a:ext>
            </a:extLst>
          </p:cNvPr>
          <p:cNvCxnSpPr>
            <a:cxnSpLocks/>
            <a:endCxn id="69" idx="2"/>
          </p:cNvCxnSpPr>
          <p:nvPr/>
        </p:nvCxnSpPr>
        <p:spPr bwMode="auto">
          <a:xfrm flipH="1" flipV="1">
            <a:off x="4711386" y="3063822"/>
            <a:ext cx="1691402" cy="244259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39CCD69-04CB-C04B-841A-AF28F1850185}"/>
              </a:ext>
            </a:extLst>
          </p:cNvPr>
          <p:cNvSpPr txBox="1"/>
          <p:nvPr/>
        </p:nvSpPr>
        <p:spPr>
          <a:xfrm>
            <a:off x="1126531" y="620776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123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F1AC07-5692-0F45-8385-A7829E9F5810}"/>
              </a:ext>
            </a:extLst>
          </p:cNvPr>
          <p:cNvSpPr txBox="1"/>
          <p:nvPr/>
        </p:nvSpPr>
        <p:spPr>
          <a:xfrm>
            <a:off x="6445994" y="623583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456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9C6124-ED4C-9C4A-A0F3-9F3B0736266D}"/>
              </a:ext>
            </a:extLst>
          </p:cNvPr>
          <p:cNvGrpSpPr/>
          <p:nvPr/>
        </p:nvGrpSpPr>
        <p:grpSpPr>
          <a:xfrm>
            <a:off x="2381631" y="2393724"/>
            <a:ext cx="642476" cy="660850"/>
            <a:chOff x="4227212" y="3807673"/>
            <a:chExt cx="642476" cy="66085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BC254F9-81F8-F645-B68D-68F9CB4D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0D37BB-DC51-7B47-94F1-119C4D60A535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123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7EE5C6F-23FA-FE44-815A-6F34AD276301}"/>
              </a:ext>
            </a:extLst>
          </p:cNvPr>
          <p:cNvGrpSpPr/>
          <p:nvPr/>
        </p:nvGrpSpPr>
        <p:grpSpPr>
          <a:xfrm>
            <a:off x="4412466" y="2402972"/>
            <a:ext cx="642476" cy="660850"/>
            <a:chOff x="4227212" y="3807673"/>
            <a:chExt cx="642476" cy="660850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B1B2AAD-6C59-9543-BD3E-0004E6FAC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56928AF-DB24-ED45-862D-D23A45D94908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456</a:t>
              </a:r>
            </a:p>
          </p:txBody>
        </p:sp>
      </p:grpSp>
      <p:pic>
        <p:nvPicPr>
          <p:cNvPr id="70" name="Picture 19" descr="greenguy">
            <a:extLst>
              <a:ext uri="{FF2B5EF4-FFF2-40B4-BE49-F238E27FC236}">
                <a16:creationId xmlns:a16="http://schemas.microsoft.com/office/drawing/2014/main" id="{02F84C87-83B3-2E43-A210-44606A57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725178" y="5684382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FA5A448-1677-4144-B3B2-97941411051E}"/>
              </a:ext>
            </a:extLst>
          </p:cNvPr>
          <p:cNvSpPr txBox="1"/>
          <p:nvPr/>
        </p:nvSpPr>
        <p:spPr>
          <a:xfrm>
            <a:off x="2564461" y="6031413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Charlie</a:t>
            </a:r>
          </a:p>
        </p:txBody>
      </p:sp>
      <p:pic>
        <p:nvPicPr>
          <p:cNvPr id="73" name="Picture 19" descr="greenguy">
            <a:extLst>
              <a:ext uri="{FF2B5EF4-FFF2-40B4-BE49-F238E27FC236}">
                <a16:creationId xmlns:a16="http://schemas.microsoft.com/office/drawing/2014/main" id="{B81FCA76-6B60-534F-B0A2-98503BEF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4360161" y="5728603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30D0A22-99E2-DB46-8E54-7215F3E4698B}"/>
              </a:ext>
            </a:extLst>
          </p:cNvPr>
          <p:cNvSpPr txBox="1"/>
          <p:nvPr/>
        </p:nvSpPr>
        <p:spPr>
          <a:xfrm>
            <a:off x="4317744" y="6063570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Dana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714F9C-8D44-4140-8809-97C656323E5E}"/>
              </a:ext>
            </a:extLst>
          </p:cNvPr>
          <p:cNvSpPr txBox="1"/>
          <p:nvPr/>
        </p:nvSpPr>
        <p:spPr>
          <a:xfrm>
            <a:off x="2649714" y="620227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789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19BA-EFF8-0B48-8564-AE99B410749B}"/>
              </a:ext>
            </a:extLst>
          </p:cNvPr>
          <p:cNvSpPr txBox="1"/>
          <p:nvPr/>
        </p:nvSpPr>
        <p:spPr>
          <a:xfrm>
            <a:off x="4339354" y="6237834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000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45F9A3C-7E0B-8347-B39E-9E92BA7CEF7F}"/>
              </a:ext>
            </a:extLst>
          </p:cNvPr>
          <p:cNvGrpSpPr/>
          <p:nvPr/>
        </p:nvGrpSpPr>
        <p:grpSpPr>
          <a:xfrm>
            <a:off x="3085576" y="2402911"/>
            <a:ext cx="642476" cy="660850"/>
            <a:chOff x="4227212" y="3807673"/>
            <a:chExt cx="642476" cy="660850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0FCEFEE-A8DA-1340-8486-3044FCA63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6899E26-BBEB-F042-B0B8-8D701BE83E38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789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EDDF7B5-CC70-4247-A760-35B0C4E99643}"/>
              </a:ext>
            </a:extLst>
          </p:cNvPr>
          <p:cNvGrpSpPr/>
          <p:nvPr/>
        </p:nvGrpSpPr>
        <p:grpSpPr>
          <a:xfrm>
            <a:off x="3748663" y="2403322"/>
            <a:ext cx="642476" cy="660850"/>
            <a:chOff x="4227212" y="3807673"/>
            <a:chExt cx="642476" cy="660850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A4DB4B5-3D6B-0D4F-9E01-DB74EFA5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F43368-8BD0-2A41-8C44-436FA95E3FF1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000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51706C0-413D-9341-AD03-B63AFC051A8E}"/>
              </a:ext>
            </a:extLst>
          </p:cNvPr>
          <p:cNvCxnSpPr>
            <a:cxnSpLocks/>
            <a:endCxn id="83" idx="2"/>
          </p:cNvCxnSpPr>
          <p:nvPr/>
        </p:nvCxnSpPr>
        <p:spPr bwMode="auto">
          <a:xfrm flipV="1">
            <a:off x="2917576" y="3063761"/>
            <a:ext cx="466920" cy="25106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AAE311A-6462-FF4B-876C-B8265FBDCC17}"/>
              </a:ext>
            </a:extLst>
          </p:cNvPr>
          <p:cNvGrpSpPr/>
          <p:nvPr/>
        </p:nvGrpSpPr>
        <p:grpSpPr>
          <a:xfrm>
            <a:off x="3820710" y="4862927"/>
            <a:ext cx="512442" cy="529261"/>
            <a:chOff x="1543769" y="3610140"/>
            <a:chExt cx="512442" cy="52926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9994BB-28FA-5647-AA07-091D41D36B87}"/>
                </a:ext>
              </a:extLst>
            </p:cNvPr>
            <p:cNvGrpSpPr/>
            <p:nvPr/>
          </p:nvGrpSpPr>
          <p:grpSpPr>
            <a:xfrm>
              <a:off x="1543769" y="3610140"/>
              <a:ext cx="512442" cy="501700"/>
              <a:chOff x="7143898" y="1035162"/>
              <a:chExt cx="512442" cy="501700"/>
            </a:xfrm>
          </p:grpSpPr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8E7558A6-D5BF-C341-8253-97F9978F47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13827" b="18483"/>
              <a:stretch/>
            </p:blipFill>
            <p:spPr>
              <a:xfrm>
                <a:off x="7367333" y="1035162"/>
                <a:ext cx="289007" cy="271509"/>
              </a:xfrm>
              <a:prstGeom prst="rect">
                <a:avLst/>
              </a:prstGeom>
            </p:spPr>
          </p:pic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C193E1D7-645A-AE48-9ED4-AEF7A71D3F18}"/>
                  </a:ext>
                </a:extLst>
              </p:cNvPr>
              <p:cNvSpPr/>
              <p:nvPr/>
            </p:nvSpPr>
            <p:spPr>
              <a:xfrm>
                <a:off x="7143898" y="1191570"/>
                <a:ext cx="384796" cy="34529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D8DA841-785A-FB47-B681-E40A58A623D9}"/>
                </a:ext>
              </a:extLst>
            </p:cNvPr>
            <p:cNvSpPr txBox="1"/>
            <p:nvPr/>
          </p:nvSpPr>
          <p:spPr>
            <a:xfrm>
              <a:off x="1580515" y="377006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4FA39D25-897B-C84F-ABBF-CA500646757C}"/>
              </a:ext>
            </a:extLst>
          </p:cNvPr>
          <p:cNvCxnSpPr>
            <a:cxnSpLocks/>
            <a:stCxn id="86" idx="2"/>
          </p:cNvCxnSpPr>
          <p:nvPr/>
        </p:nvCxnSpPr>
        <p:spPr bwMode="auto">
          <a:xfrm flipH="1">
            <a:off x="2927993" y="3064172"/>
            <a:ext cx="1119590" cy="25102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C8113B4-6BE8-4E4F-8C35-A6EF1C09E320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 flipH="1" flipV="1">
            <a:off x="4052805" y="3083509"/>
            <a:ext cx="499754" cy="264509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F81C894-E8C3-EE4A-89D5-B3D1F849220E}"/>
              </a:ext>
            </a:extLst>
          </p:cNvPr>
          <p:cNvCxnSpPr>
            <a:cxnSpLocks/>
            <a:stCxn id="69" idx="2"/>
          </p:cNvCxnSpPr>
          <p:nvPr/>
        </p:nvCxnSpPr>
        <p:spPr bwMode="auto">
          <a:xfrm flipH="1">
            <a:off x="4547974" y="3063822"/>
            <a:ext cx="163412" cy="26391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03A57B-5E8B-B748-9617-8AD1C8A2595E}"/>
              </a:ext>
            </a:extLst>
          </p:cNvPr>
          <p:cNvGrpSpPr/>
          <p:nvPr/>
        </p:nvGrpSpPr>
        <p:grpSpPr>
          <a:xfrm>
            <a:off x="48601" y="4227770"/>
            <a:ext cx="1331224" cy="1338098"/>
            <a:chOff x="676591" y="2340481"/>
            <a:chExt cx="1331224" cy="13380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EDA95-6483-4846-A9F1-1EF3D661ACAC}"/>
                </a:ext>
              </a:extLst>
            </p:cNvPr>
            <p:cNvGrpSpPr/>
            <p:nvPr/>
          </p:nvGrpSpPr>
          <p:grpSpPr>
            <a:xfrm>
              <a:off x="848747" y="2540191"/>
              <a:ext cx="981442" cy="1010392"/>
              <a:chOff x="1269831" y="3345799"/>
              <a:chExt cx="981442" cy="1010392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42689EA6-CCF2-0A43-A749-1370E0E8717D}"/>
                  </a:ext>
                </a:extLst>
              </p:cNvPr>
              <p:cNvGrpSpPr/>
              <p:nvPr/>
            </p:nvGrpSpPr>
            <p:grpSpPr>
              <a:xfrm>
                <a:off x="1543769" y="3610140"/>
                <a:ext cx="512442" cy="501700"/>
                <a:chOff x="7143898" y="1035162"/>
                <a:chExt cx="512442" cy="501700"/>
              </a:xfrm>
            </p:grpSpPr>
            <p:pic>
              <p:nvPicPr>
                <p:cNvPr id="78" name="Picture 77">
                  <a:extLst>
                    <a:ext uri="{FF2B5EF4-FFF2-40B4-BE49-F238E27FC236}">
                      <a16:creationId xmlns:a16="http://schemas.microsoft.com/office/drawing/2014/main" id="{850E8B42-7A2C-9540-A207-BB068F108C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r="13827" b="18483"/>
                <a:stretch/>
              </p:blipFill>
              <p:spPr>
                <a:xfrm>
                  <a:off x="7367333" y="1035162"/>
                  <a:ext cx="289007" cy="271509"/>
                </a:xfrm>
                <a:prstGeom prst="rect">
                  <a:avLst/>
                </a:prstGeom>
              </p:spPr>
            </p:pic>
            <p:sp>
              <p:nvSpPr>
                <p:cNvPr id="79" name="Rounded Rectangle 78">
                  <a:extLst>
                    <a:ext uri="{FF2B5EF4-FFF2-40B4-BE49-F238E27FC236}">
                      <a16:creationId xmlns:a16="http://schemas.microsoft.com/office/drawing/2014/main" id="{BFCB35A8-0232-8D4E-9081-C65E49C6A5B0}"/>
                    </a:ext>
                  </a:extLst>
                </p:cNvPr>
                <p:cNvSpPr/>
                <p:nvPr/>
              </p:nvSpPr>
              <p:spPr>
                <a:xfrm>
                  <a:off x="7143898" y="1191570"/>
                  <a:ext cx="384796" cy="345292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EFE7132D-847D-8646-97A2-40B795B90821}"/>
                  </a:ext>
                </a:extLst>
              </p:cNvPr>
              <p:cNvGrpSpPr/>
              <p:nvPr/>
            </p:nvGrpSpPr>
            <p:grpSpPr>
              <a:xfrm>
                <a:off x="1269831" y="3345799"/>
                <a:ext cx="981442" cy="1010392"/>
                <a:chOff x="7143898" y="1035162"/>
                <a:chExt cx="981442" cy="1010392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DE72FB2B-0C16-3149-BF72-C95495B74E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r="13827" b="18483"/>
                <a:stretch/>
              </p:blipFill>
              <p:spPr>
                <a:xfrm>
                  <a:off x="7836333" y="1035162"/>
                  <a:ext cx="289007" cy="271509"/>
                </a:xfrm>
                <a:prstGeom prst="rect">
                  <a:avLst/>
                </a:prstGeom>
              </p:spPr>
            </p:pic>
            <p:sp>
              <p:nvSpPr>
                <p:cNvPr id="89" name="Rounded Rectangle 88">
                  <a:extLst>
                    <a:ext uri="{FF2B5EF4-FFF2-40B4-BE49-F238E27FC236}">
                      <a16:creationId xmlns:a16="http://schemas.microsoft.com/office/drawing/2014/main" id="{BC99B754-C596-9841-8F08-F9107B8CEF0E}"/>
                    </a:ext>
                  </a:extLst>
                </p:cNvPr>
                <p:cNvSpPr/>
                <p:nvPr/>
              </p:nvSpPr>
              <p:spPr>
                <a:xfrm>
                  <a:off x="7143898" y="1191570"/>
                  <a:ext cx="899880" cy="85398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E454E3A-AC2A-AC4A-A57E-1FD867267884}"/>
                  </a:ext>
                </a:extLst>
              </p:cNvPr>
              <p:cNvSpPr txBox="1"/>
              <p:nvPr/>
            </p:nvSpPr>
            <p:spPr>
              <a:xfrm>
                <a:off x="1580515" y="3770069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</p:grp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977F4A86-1641-3848-B998-E8BCC956AAF4}"/>
                </a:ext>
              </a:extLst>
            </p:cNvPr>
            <p:cNvSpPr/>
            <p:nvPr/>
          </p:nvSpPr>
          <p:spPr>
            <a:xfrm>
              <a:off x="676591" y="2478716"/>
              <a:ext cx="1264348" cy="1199863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372505E7-E2ED-5E44-846A-D631806B2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r="13827" b="18483"/>
            <a:stretch/>
          </p:blipFill>
          <p:spPr>
            <a:xfrm>
              <a:off x="1718808" y="2340481"/>
              <a:ext cx="289007" cy="271509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2A8B87B-BF75-3D4F-8C2E-7F626B2E6041}"/>
              </a:ext>
            </a:extLst>
          </p:cNvPr>
          <p:cNvGrpSpPr/>
          <p:nvPr/>
        </p:nvGrpSpPr>
        <p:grpSpPr>
          <a:xfrm>
            <a:off x="1926841" y="4606164"/>
            <a:ext cx="981442" cy="1010392"/>
            <a:chOff x="1269831" y="3345799"/>
            <a:chExt cx="981442" cy="101039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201C8EC-57F5-CB47-953C-A5290DE3A79A}"/>
                </a:ext>
              </a:extLst>
            </p:cNvPr>
            <p:cNvGrpSpPr/>
            <p:nvPr/>
          </p:nvGrpSpPr>
          <p:grpSpPr>
            <a:xfrm>
              <a:off x="1543769" y="3610140"/>
              <a:ext cx="512442" cy="501700"/>
              <a:chOff x="7143898" y="1035162"/>
              <a:chExt cx="512442" cy="501700"/>
            </a:xfrm>
          </p:grpSpPr>
          <p:pic>
            <p:nvPicPr>
              <p:cNvPr id="126" name="Picture 125">
                <a:extLst>
                  <a:ext uri="{FF2B5EF4-FFF2-40B4-BE49-F238E27FC236}">
                    <a16:creationId xmlns:a16="http://schemas.microsoft.com/office/drawing/2014/main" id="{CB1D41EC-A50B-DB4F-B172-C688D0B86A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13827" b="18483"/>
              <a:stretch/>
            </p:blipFill>
            <p:spPr>
              <a:xfrm>
                <a:off x="7367333" y="1035162"/>
                <a:ext cx="289007" cy="271509"/>
              </a:xfrm>
              <a:prstGeom prst="rect">
                <a:avLst/>
              </a:prstGeom>
            </p:spPr>
          </p:pic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31B87939-6861-0B47-BCF7-581F7BCAC032}"/>
                  </a:ext>
                </a:extLst>
              </p:cNvPr>
              <p:cNvSpPr/>
              <p:nvPr/>
            </p:nvSpPr>
            <p:spPr>
              <a:xfrm>
                <a:off x="7143898" y="1191570"/>
                <a:ext cx="384796" cy="34529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D58453C-2D2A-4141-B31F-E612BFAF3FD6}"/>
                </a:ext>
              </a:extLst>
            </p:cNvPr>
            <p:cNvGrpSpPr/>
            <p:nvPr/>
          </p:nvGrpSpPr>
          <p:grpSpPr>
            <a:xfrm>
              <a:off x="1269831" y="3345799"/>
              <a:ext cx="981442" cy="1010392"/>
              <a:chOff x="7143898" y="1035162"/>
              <a:chExt cx="981442" cy="1010392"/>
            </a:xfrm>
          </p:grpSpPr>
          <p:pic>
            <p:nvPicPr>
              <p:cNvPr id="124" name="Picture 123">
                <a:extLst>
                  <a:ext uri="{FF2B5EF4-FFF2-40B4-BE49-F238E27FC236}">
                    <a16:creationId xmlns:a16="http://schemas.microsoft.com/office/drawing/2014/main" id="{97558D35-48BD-1B4D-8F90-D7A2AFBE4B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r="13827" b="18483"/>
              <a:stretch/>
            </p:blipFill>
            <p:spPr>
              <a:xfrm>
                <a:off x="7836333" y="1035162"/>
                <a:ext cx="289007" cy="271509"/>
              </a:xfrm>
              <a:prstGeom prst="rect">
                <a:avLst/>
              </a:prstGeom>
            </p:spPr>
          </p:pic>
          <p:sp>
            <p:nvSpPr>
              <p:cNvPr id="125" name="Rounded Rectangle 124">
                <a:extLst>
                  <a:ext uri="{FF2B5EF4-FFF2-40B4-BE49-F238E27FC236}">
                    <a16:creationId xmlns:a16="http://schemas.microsoft.com/office/drawing/2014/main" id="{A57CBFD8-BA95-0245-92E9-1B22228050B9}"/>
                  </a:ext>
                </a:extLst>
              </p:cNvPr>
              <p:cNvSpPr/>
              <p:nvPr/>
            </p:nvSpPr>
            <p:spPr>
              <a:xfrm>
                <a:off x="7143898" y="1191570"/>
                <a:ext cx="899880" cy="85398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F47510D-CB72-E440-B9CA-7793390005EA}"/>
                </a:ext>
              </a:extLst>
            </p:cNvPr>
            <p:cNvSpPr txBox="1"/>
            <p:nvPr/>
          </p:nvSpPr>
          <p:spPr>
            <a:xfrm>
              <a:off x="1580515" y="3770069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00DD88BE-E275-144E-8951-E68D90083A3B}"/>
              </a:ext>
            </a:extLst>
          </p:cNvPr>
          <p:cNvSpPr txBox="1"/>
          <p:nvPr/>
        </p:nvSpPr>
        <p:spPr>
          <a:xfrm>
            <a:off x="838200" y="1730436"/>
            <a:ext cx="14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Strawman #2</a:t>
            </a:r>
          </a:p>
        </p:txBody>
      </p:sp>
    </p:spTree>
    <p:extLst>
      <p:ext uri="{BB962C8B-B14F-4D97-AF65-F5344CB8AC3E}">
        <p14:creationId xmlns:p14="http://schemas.microsoft.com/office/powerpoint/2010/main" val="390168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  <p:bldP spid="159" grpId="0"/>
      <p:bldP spid="82" grpId="0"/>
      <p:bldP spid="118" grpId="0"/>
      <p:bldP spid="56" grpId="0"/>
      <p:bldP spid="56" grpId="1"/>
      <p:bldP spid="57" grpId="0"/>
      <p:bldP spid="71" grpId="0"/>
      <p:bldP spid="74" grpId="0"/>
      <p:bldP spid="75" grpId="0"/>
      <p:bldP spid="76" grpId="0"/>
      <p:bldP spid="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477B-8E69-3945-B977-E0759FC3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Problem 2: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8407D-C52E-7F42-8754-9CA0C0CD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248" y="6356350"/>
            <a:ext cx="2743200" cy="365125"/>
          </a:xfrm>
        </p:spPr>
        <p:txBody>
          <a:bodyPr/>
          <a:lstStyle/>
          <a:p>
            <a:pPr algn="l"/>
            <a:fld id="{49602725-9A88-7341-8B1C-21CCDC9DEC63}" type="slidenum">
              <a:rPr lang="en-US" smtClean="0"/>
              <a:pPr algn="l"/>
              <a:t>9</a:t>
            </a:fld>
            <a:endParaRPr lang="en-US"/>
          </a:p>
        </p:txBody>
      </p:sp>
      <p:pic>
        <p:nvPicPr>
          <p:cNvPr id="38" name="Picture 19" descr="greenguy">
            <a:extLst>
              <a:ext uri="{FF2B5EF4-FFF2-40B4-BE49-F238E27FC236}">
                <a16:creationId xmlns:a16="http://schemas.microsoft.com/office/drawing/2014/main" id="{253505E2-8EB4-6849-98D1-E6886DBB1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101927" y="5093418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" name="Picture 38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3D944784-7B9C-E447-9F6F-71D25C4D2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390" y="5093417"/>
            <a:ext cx="198228" cy="384797"/>
          </a:xfrm>
          <a:prstGeom prst="rect">
            <a:avLst/>
          </a:prstGeom>
        </p:spPr>
      </p:pic>
      <p:pic>
        <p:nvPicPr>
          <p:cNvPr id="40" name="Picture 19" descr="greenguy">
            <a:extLst>
              <a:ext uri="{FF2B5EF4-FFF2-40B4-BE49-F238E27FC236}">
                <a16:creationId xmlns:a16="http://schemas.microsoft.com/office/drawing/2014/main" id="{09136652-FF13-4A49-8C3D-0A7B5B2B3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6210749" y="5056221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0" descr="A picture containing text, mirror&#10;&#10;Description automatically generated">
            <a:extLst>
              <a:ext uri="{FF2B5EF4-FFF2-40B4-BE49-F238E27FC236}">
                <a16:creationId xmlns:a16="http://schemas.microsoft.com/office/drawing/2014/main" id="{A57F6E47-6AFC-174A-8ECA-CB898E28A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181" y="5095162"/>
            <a:ext cx="204464" cy="420545"/>
          </a:xfrm>
          <a:prstGeom prst="rect">
            <a:avLst/>
          </a:prstGeom>
        </p:spPr>
      </p:pic>
      <p:pic>
        <p:nvPicPr>
          <p:cNvPr id="44" name="Picture 2" descr="MCj04326240000[1]">
            <a:extLst>
              <a:ext uri="{FF2B5EF4-FFF2-40B4-BE49-F238E27FC236}">
                <a16:creationId xmlns:a16="http://schemas.microsoft.com/office/drawing/2014/main" id="{802E4BCC-7621-D74B-B42A-E34E9D148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4339354" y="1586525"/>
            <a:ext cx="711320" cy="666230"/>
          </a:xfrm>
          <a:prstGeom prst="rect">
            <a:avLst/>
          </a:prstGeom>
          <a:noFill/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F8F8595B-6CAD-4844-B902-AB99A6211D53}"/>
              </a:ext>
            </a:extLst>
          </p:cNvPr>
          <p:cNvGrpSpPr/>
          <p:nvPr/>
        </p:nvGrpSpPr>
        <p:grpSpPr>
          <a:xfrm>
            <a:off x="3300725" y="1517806"/>
            <a:ext cx="1165954" cy="594202"/>
            <a:chOff x="2603770" y="2042006"/>
            <a:chExt cx="1177974" cy="636625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95789F99-9A1D-F244-BF1C-6D9DAD3759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03770" y="2042006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1244BF2F-4CF9-BF4D-AA3C-A91809A2A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83956" y="2052077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D519120-1A8A-CD4A-8FD9-9B65C7F07C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58233" y="2055120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9596D85-7EF3-3443-873E-72DBA9CF6206}"/>
              </a:ext>
            </a:extLst>
          </p:cNvPr>
          <p:cNvGrpSpPr/>
          <p:nvPr/>
        </p:nvGrpSpPr>
        <p:grpSpPr>
          <a:xfrm>
            <a:off x="3132227" y="1766086"/>
            <a:ext cx="1165954" cy="594202"/>
            <a:chOff x="2603770" y="2042006"/>
            <a:chExt cx="1177974" cy="636625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6A196305-7E5F-B741-8B20-B0C43A6B3B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603770" y="2042006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30BB90A5-5877-0A4B-ACDB-12D5AD44C8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83956" y="2052077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E03E20B-618F-8D4E-8E02-6772C86CF8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158233" y="2055120"/>
              <a:ext cx="623511" cy="623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86B1EE3-2439-9042-8DAF-CDE1272F29EB}"/>
              </a:ext>
            </a:extLst>
          </p:cNvPr>
          <p:cNvSpPr txBox="1"/>
          <p:nvPr/>
        </p:nvSpPr>
        <p:spPr>
          <a:xfrm>
            <a:off x="1137771" y="5458724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Alice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C11305D-3DEA-1C4F-90FD-E45FAD4ED4A9}"/>
              </a:ext>
            </a:extLst>
          </p:cNvPr>
          <p:cNvSpPr txBox="1"/>
          <p:nvPr/>
        </p:nvSpPr>
        <p:spPr>
          <a:xfrm>
            <a:off x="6510944" y="5507121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Bob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C57ADF-88C0-7146-9794-CFF9BCAFB33E}"/>
              </a:ext>
            </a:extLst>
          </p:cNvPr>
          <p:cNvSpPr txBox="1"/>
          <p:nvPr/>
        </p:nvSpPr>
        <p:spPr>
          <a:xfrm>
            <a:off x="807363" y="509815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39CCD69-04CB-C04B-841A-AF28F1850185}"/>
              </a:ext>
            </a:extLst>
          </p:cNvPr>
          <p:cNvSpPr txBox="1"/>
          <p:nvPr/>
        </p:nvSpPr>
        <p:spPr>
          <a:xfrm>
            <a:off x="1126531" y="563023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123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F1AC07-5692-0F45-8385-A7829E9F5810}"/>
              </a:ext>
            </a:extLst>
          </p:cNvPr>
          <p:cNvSpPr txBox="1"/>
          <p:nvPr/>
        </p:nvSpPr>
        <p:spPr>
          <a:xfrm>
            <a:off x="6445994" y="56823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456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39C6124-ED4C-9C4A-A0F3-9F3B0736266D}"/>
              </a:ext>
            </a:extLst>
          </p:cNvPr>
          <p:cNvGrpSpPr/>
          <p:nvPr/>
        </p:nvGrpSpPr>
        <p:grpSpPr>
          <a:xfrm>
            <a:off x="1889545" y="2417755"/>
            <a:ext cx="642476" cy="660850"/>
            <a:chOff x="4227212" y="3807673"/>
            <a:chExt cx="642476" cy="660850"/>
          </a:xfrm>
        </p:grpSpPr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9BC254F9-81F8-F645-B68D-68F9CB4D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0D37BB-DC51-7B47-94F1-119C4D60A535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123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7EE5C6F-23FA-FE44-815A-6F34AD276301}"/>
              </a:ext>
            </a:extLst>
          </p:cNvPr>
          <p:cNvGrpSpPr/>
          <p:nvPr/>
        </p:nvGrpSpPr>
        <p:grpSpPr>
          <a:xfrm>
            <a:off x="5028751" y="2393021"/>
            <a:ext cx="642476" cy="660850"/>
            <a:chOff x="4227212" y="3807673"/>
            <a:chExt cx="642476" cy="660850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B1B2AAD-6C59-9543-BD3E-0004E6FAC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56928AF-DB24-ED45-862D-D23A45D94908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456</a:t>
              </a:r>
            </a:p>
          </p:txBody>
        </p:sp>
      </p:grpSp>
      <p:pic>
        <p:nvPicPr>
          <p:cNvPr id="70" name="Picture 19" descr="greenguy">
            <a:extLst>
              <a:ext uri="{FF2B5EF4-FFF2-40B4-BE49-F238E27FC236}">
                <a16:creationId xmlns:a16="http://schemas.microsoft.com/office/drawing/2014/main" id="{02F84C87-83B3-2E43-A210-44606A57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821434" y="4721827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EFA5A448-1677-4144-B3B2-97941411051E}"/>
              </a:ext>
            </a:extLst>
          </p:cNvPr>
          <p:cNvSpPr txBox="1"/>
          <p:nvPr/>
        </p:nvSpPr>
        <p:spPr>
          <a:xfrm>
            <a:off x="2660717" y="5068858"/>
            <a:ext cx="7072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Charlie</a:t>
            </a:r>
          </a:p>
        </p:txBody>
      </p:sp>
      <p:pic>
        <p:nvPicPr>
          <p:cNvPr id="73" name="Picture 19" descr="greenguy">
            <a:extLst>
              <a:ext uri="{FF2B5EF4-FFF2-40B4-BE49-F238E27FC236}">
                <a16:creationId xmlns:a16="http://schemas.microsoft.com/office/drawing/2014/main" id="{B81FCA76-6B60-534F-B0A2-98503BEF2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4480481" y="4766048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30D0A22-99E2-DB46-8E54-7215F3E4698B}"/>
              </a:ext>
            </a:extLst>
          </p:cNvPr>
          <p:cNvSpPr txBox="1"/>
          <p:nvPr/>
        </p:nvSpPr>
        <p:spPr>
          <a:xfrm>
            <a:off x="4438064" y="510101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Dana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714F9C-8D44-4140-8809-97C656323E5E}"/>
              </a:ext>
            </a:extLst>
          </p:cNvPr>
          <p:cNvSpPr txBox="1"/>
          <p:nvPr/>
        </p:nvSpPr>
        <p:spPr>
          <a:xfrm>
            <a:off x="2745970" y="523971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789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F719BA-EFF8-0B48-8564-AE99B410749B}"/>
              </a:ext>
            </a:extLst>
          </p:cNvPr>
          <p:cNvSpPr txBox="1"/>
          <p:nvPr/>
        </p:nvSpPr>
        <p:spPr>
          <a:xfrm>
            <a:off x="4459674" y="5275279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000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45F9A3C-7E0B-8347-B39E-9E92BA7CEF7F}"/>
              </a:ext>
            </a:extLst>
          </p:cNvPr>
          <p:cNvGrpSpPr/>
          <p:nvPr/>
        </p:nvGrpSpPr>
        <p:grpSpPr>
          <a:xfrm>
            <a:off x="2497256" y="2406371"/>
            <a:ext cx="642476" cy="660850"/>
            <a:chOff x="4227212" y="3807673"/>
            <a:chExt cx="642476" cy="660850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80FCEFEE-A8DA-1340-8486-3044FCA63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6899E26-BBEB-F042-B0B8-8D701BE83E38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789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EDDF7B5-CC70-4247-A760-35B0C4E99643}"/>
              </a:ext>
            </a:extLst>
          </p:cNvPr>
          <p:cNvGrpSpPr/>
          <p:nvPr/>
        </p:nvGrpSpPr>
        <p:grpSpPr>
          <a:xfrm>
            <a:off x="4386275" y="2406371"/>
            <a:ext cx="642476" cy="660850"/>
            <a:chOff x="4227212" y="3807673"/>
            <a:chExt cx="642476" cy="660850"/>
          </a:xfrm>
        </p:grpSpPr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CA4DB4B5-3D6B-0D4F-9E01-DB74EFA5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1F43368-8BD0-2A41-8C44-436FA95E3FF1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042</a:t>
              </a:r>
            </a:p>
          </p:txBody>
        </p:sp>
      </p:grpSp>
      <p:pic>
        <p:nvPicPr>
          <p:cNvPr id="97" name="Picture 19" descr="greenguy">
            <a:extLst>
              <a:ext uri="{FF2B5EF4-FFF2-40B4-BE49-F238E27FC236}">
                <a16:creationId xmlns:a16="http://schemas.microsoft.com/office/drawing/2014/main" id="{E18A06BC-8043-0A48-AC40-A1E95D6CC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118667" y="4386158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1" name="Picture 100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2706155-66B5-1E41-A526-E09F0F3DC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130" y="4386157"/>
            <a:ext cx="198228" cy="384797"/>
          </a:xfrm>
          <a:prstGeom prst="rect">
            <a:avLst/>
          </a:prstGeom>
        </p:spPr>
      </p:pic>
      <p:pic>
        <p:nvPicPr>
          <p:cNvPr id="103" name="Picture 19" descr="greenguy">
            <a:extLst>
              <a:ext uri="{FF2B5EF4-FFF2-40B4-BE49-F238E27FC236}">
                <a16:creationId xmlns:a16="http://schemas.microsoft.com/office/drawing/2014/main" id="{5668CC23-E3E7-5C4B-88A4-08ED2BD04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137771" y="3709292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" name="Picture 104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4289F801-1FC4-7043-B767-C2F176766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3709291"/>
            <a:ext cx="198228" cy="384797"/>
          </a:xfrm>
          <a:prstGeom prst="rect">
            <a:avLst/>
          </a:prstGeom>
        </p:spPr>
      </p:pic>
      <p:pic>
        <p:nvPicPr>
          <p:cNvPr id="106" name="Picture 19" descr="greenguy">
            <a:extLst>
              <a:ext uri="{FF2B5EF4-FFF2-40B4-BE49-F238E27FC236}">
                <a16:creationId xmlns:a16="http://schemas.microsoft.com/office/drawing/2014/main" id="{1E6C5563-9B79-5041-91E5-80293253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1137771" y="2999831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" name="Picture 106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BE9F9DB4-4DD7-394C-875C-B98787A6A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234" y="2999830"/>
            <a:ext cx="198228" cy="384797"/>
          </a:xfrm>
          <a:prstGeom prst="rect">
            <a:avLst/>
          </a:prstGeom>
        </p:spPr>
      </p:pic>
      <p:pic>
        <p:nvPicPr>
          <p:cNvPr id="108" name="Picture 19" descr="greenguy">
            <a:extLst>
              <a:ext uri="{FF2B5EF4-FFF2-40B4-BE49-F238E27FC236}">
                <a16:creationId xmlns:a16="http://schemas.microsoft.com/office/drawing/2014/main" id="{D66D5CB2-4EEB-5A47-A34C-08BE3408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6234492" y="4410219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9" name="Picture 108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5CE872C-2394-8945-AF28-FCC70CB258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955" y="4410218"/>
            <a:ext cx="198228" cy="384797"/>
          </a:xfrm>
          <a:prstGeom prst="rect">
            <a:avLst/>
          </a:prstGeom>
        </p:spPr>
      </p:pic>
      <p:pic>
        <p:nvPicPr>
          <p:cNvPr id="110" name="Picture 19" descr="greenguy">
            <a:extLst>
              <a:ext uri="{FF2B5EF4-FFF2-40B4-BE49-F238E27FC236}">
                <a16:creationId xmlns:a16="http://schemas.microsoft.com/office/drawing/2014/main" id="{B0B5B06A-0950-F64C-8162-24E1C5C8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6253596" y="3733353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110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5C14A206-8DD2-9644-99E1-B6C8565C1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59" y="3733352"/>
            <a:ext cx="198228" cy="384797"/>
          </a:xfrm>
          <a:prstGeom prst="rect">
            <a:avLst/>
          </a:prstGeom>
        </p:spPr>
      </p:pic>
      <p:pic>
        <p:nvPicPr>
          <p:cNvPr id="112" name="Picture 19" descr="greenguy">
            <a:extLst>
              <a:ext uri="{FF2B5EF4-FFF2-40B4-BE49-F238E27FC236}">
                <a16:creationId xmlns:a16="http://schemas.microsoft.com/office/drawing/2014/main" id="{665B0147-B44C-F144-A771-0B91E0686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6253596" y="3023892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6" name="Picture 115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2E12346B-670F-5A42-B086-D4DB78FF8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059" y="3023891"/>
            <a:ext cx="198228" cy="384797"/>
          </a:xfrm>
          <a:prstGeom prst="rect">
            <a:avLst/>
          </a:prstGeom>
        </p:spPr>
      </p:pic>
      <p:pic>
        <p:nvPicPr>
          <p:cNvPr id="119" name="Picture 19" descr="greenguy">
            <a:extLst>
              <a:ext uri="{FF2B5EF4-FFF2-40B4-BE49-F238E27FC236}">
                <a16:creationId xmlns:a16="http://schemas.microsoft.com/office/drawing/2014/main" id="{3BB70622-93AB-4B40-BEDC-5EBFF7D98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2852412" y="3372201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A6F2AA53-F36E-364F-8DE3-4E34AED44235}"/>
              </a:ext>
            </a:extLst>
          </p:cNvPr>
          <p:cNvSpPr txBox="1"/>
          <p:nvPr/>
        </p:nvSpPr>
        <p:spPr>
          <a:xfrm>
            <a:off x="2812985" y="3707270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Eliot</a:t>
            </a:r>
          </a:p>
        </p:txBody>
      </p:sp>
      <p:pic>
        <p:nvPicPr>
          <p:cNvPr id="128" name="Picture 19" descr="greenguy">
            <a:extLst>
              <a:ext uri="{FF2B5EF4-FFF2-40B4-BE49-F238E27FC236}">
                <a16:creationId xmlns:a16="http://schemas.microsoft.com/office/drawing/2014/main" id="{58655A33-5199-7C4E-8205-03FEC8DA8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14000" contrast="-10000"/>
          </a:blip>
          <a:srcRect/>
          <a:stretch>
            <a:fillRect/>
          </a:stretch>
        </p:blipFill>
        <p:spPr bwMode="auto">
          <a:xfrm>
            <a:off x="4487395" y="3368294"/>
            <a:ext cx="384796" cy="38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DCE094A-CFF2-6348-A9D9-392974F2CB46}"/>
              </a:ext>
            </a:extLst>
          </p:cNvPr>
          <p:cNvSpPr txBox="1"/>
          <p:nvPr/>
        </p:nvSpPr>
        <p:spPr>
          <a:xfrm>
            <a:off x="4394437" y="3705262"/>
            <a:ext cx="703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Francis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DEA7412-FF84-114F-8FCD-64C55F2C3743}"/>
              </a:ext>
            </a:extLst>
          </p:cNvPr>
          <p:cNvSpPr txBox="1"/>
          <p:nvPr/>
        </p:nvSpPr>
        <p:spPr>
          <a:xfrm>
            <a:off x="2776948" y="3890091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666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2FAC1B4-E736-E146-ABDE-9524A1403DAF}"/>
              </a:ext>
            </a:extLst>
          </p:cNvPr>
          <p:cNvSpPr txBox="1"/>
          <p:nvPr/>
        </p:nvSpPr>
        <p:spPr>
          <a:xfrm>
            <a:off x="4466588" y="3877525"/>
            <a:ext cx="5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CC34"/>
                </a:solidFill>
              </a:rPr>
              <a:t>042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7E71FA9-C7B0-834D-8F47-EBA76FA8CE96}"/>
              </a:ext>
            </a:extLst>
          </p:cNvPr>
          <p:cNvSpPr txBox="1"/>
          <p:nvPr/>
        </p:nvSpPr>
        <p:spPr>
          <a:xfrm>
            <a:off x="826467" y="44039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EB08B11-1CB2-7F46-A93D-F18BF9EE89E8}"/>
              </a:ext>
            </a:extLst>
          </p:cNvPr>
          <p:cNvSpPr txBox="1"/>
          <p:nvPr/>
        </p:nvSpPr>
        <p:spPr>
          <a:xfrm>
            <a:off x="826467" y="37221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061EE3F-4D37-0040-B759-CC76DE1D4BEE}"/>
              </a:ext>
            </a:extLst>
          </p:cNvPr>
          <p:cNvSpPr txBox="1"/>
          <p:nvPr/>
        </p:nvSpPr>
        <p:spPr>
          <a:xfrm>
            <a:off x="826467" y="301529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7B48632-348E-364F-B646-A59E6C882035}"/>
              </a:ext>
            </a:extLst>
          </p:cNvPr>
          <p:cNvCxnSpPr>
            <a:cxnSpLocks/>
            <a:stCxn id="119" idx="1"/>
          </p:cNvCxnSpPr>
          <p:nvPr/>
        </p:nvCxnSpPr>
        <p:spPr bwMode="auto">
          <a:xfrm flipH="1" flipV="1">
            <a:off x="1794046" y="3208652"/>
            <a:ext cx="1058366" cy="3559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6DFC332-2B99-C14C-A615-E23A9F1221CC}"/>
              </a:ext>
            </a:extLst>
          </p:cNvPr>
          <p:cNvCxnSpPr>
            <a:cxnSpLocks/>
            <a:stCxn id="119" idx="1"/>
          </p:cNvCxnSpPr>
          <p:nvPr/>
        </p:nvCxnSpPr>
        <p:spPr bwMode="auto">
          <a:xfrm flipH="1">
            <a:off x="1788420" y="3564600"/>
            <a:ext cx="1063992" cy="3999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7A8A8FC-7BF7-D746-9737-24C7AA47D91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05545" y="4564119"/>
            <a:ext cx="1058366" cy="35594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1AA1B58-E9BC-CB45-A5F4-BDED0FEBB0FC}"/>
              </a:ext>
            </a:extLst>
          </p:cNvPr>
          <p:cNvCxnSpPr>
            <a:cxnSpLocks/>
          </p:cNvCxnSpPr>
          <p:nvPr/>
        </p:nvCxnSpPr>
        <p:spPr bwMode="auto">
          <a:xfrm flipH="1">
            <a:off x="1699919" y="4920067"/>
            <a:ext cx="1063992" cy="39994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07E70EA-64C7-184B-91F6-1BF3B0040C1C}"/>
              </a:ext>
            </a:extLst>
          </p:cNvPr>
          <p:cNvGrpSpPr/>
          <p:nvPr/>
        </p:nvGrpSpPr>
        <p:grpSpPr>
          <a:xfrm>
            <a:off x="3134149" y="2404665"/>
            <a:ext cx="642476" cy="660850"/>
            <a:chOff x="4227212" y="3807673"/>
            <a:chExt cx="642476" cy="660850"/>
          </a:xfrm>
        </p:grpSpPr>
        <p:pic>
          <p:nvPicPr>
            <p:cNvPr id="140" name="Picture 139">
              <a:extLst>
                <a:ext uri="{FF2B5EF4-FFF2-40B4-BE49-F238E27FC236}">
                  <a16:creationId xmlns:a16="http://schemas.microsoft.com/office/drawing/2014/main" id="{055F1344-4CA3-A545-82A4-65EABC86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BEEF96EA-6772-7049-91EA-7D2B530256E8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123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66C9244-FEE7-8746-BEEA-0A6F4ED5A9D3}"/>
              </a:ext>
            </a:extLst>
          </p:cNvPr>
          <p:cNvGrpSpPr/>
          <p:nvPr/>
        </p:nvGrpSpPr>
        <p:grpSpPr>
          <a:xfrm>
            <a:off x="3750169" y="2398322"/>
            <a:ext cx="642476" cy="660850"/>
            <a:chOff x="4227212" y="3807673"/>
            <a:chExt cx="642476" cy="660850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025E6B1A-DAB0-2B4D-B9F5-FD6B4E0DD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27212" y="3807673"/>
              <a:ext cx="642476" cy="642476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60A1E184-609E-B64E-840B-8F688BA12C28}"/>
                </a:ext>
              </a:extLst>
            </p:cNvPr>
            <p:cNvSpPr txBox="1"/>
            <p:nvPr/>
          </p:nvSpPr>
          <p:spPr>
            <a:xfrm>
              <a:off x="4296742" y="4160746"/>
              <a:ext cx="4587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666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C112ACC-E401-A54D-92E6-B3D4AA58E381}"/>
              </a:ext>
            </a:extLst>
          </p:cNvPr>
          <p:cNvCxnSpPr>
            <a:cxnSpLocks/>
          </p:cNvCxnSpPr>
          <p:nvPr/>
        </p:nvCxnSpPr>
        <p:spPr bwMode="auto">
          <a:xfrm flipH="1">
            <a:off x="3306644" y="3599686"/>
            <a:ext cx="1089003" cy="185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5FF4C08-E7E1-2241-B583-0C1E5BB0A497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 flipV="1">
            <a:off x="3331505" y="3608201"/>
            <a:ext cx="1148976" cy="135024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4F743BB-5164-864C-BF9D-CEA21937E6BB}"/>
              </a:ext>
            </a:extLst>
          </p:cNvPr>
          <p:cNvCxnSpPr>
            <a:cxnSpLocks/>
            <a:stCxn id="73" idx="1"/>
          </p:cNvCxnSpPr>
          <p:nvPr/>
        </p:nvCxnSpPr>
        <p:spPr bwMode="auto">
          <a:xfrm flipH="1">
            <a:off x="3313859" y="4958447"/>
            <a:ext cx="116662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54DEB8F-090B-A14A-941E-7FF05FC35DDE}"/>
              </a:ext>
            </a:extLst>
          </p:cNvPr>
          <p:cNvCxnSpPr>
            <a:cxnSpLocks/>
          </p:cNvCxnSpPr>
          <p:nvPr/>
        </p:nvCxnSpPr>
        <p:spPr bwMode="auto">
          <a:xfrm flipH="1">
            <a:off x="3324591" y="3637883"/>
            <a:ext cx="1081914" cy="1327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CDA5FB5-ECE8-284E-8308-BC5BED43CA0C}"/>
              </a:ext>
            </a:extLst>
          </p:cNvPr>
          <p:cNvCxnSpPr>
            <a:cxnSpLocks/>
            <a:stCxn id="112" idx="1"/>
          </p:cNvCxnSpPr>
          <p:nvPr/>
        </p:nvCxnSpPr>
        <p:spPr bwMode="auto">
          <a:xfrm flipH="1">
            <a:off x="4977964" y="3216291"/>
            <a:ext cx="1275632" cy="40347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2877FD0-D24F-624D-900B-531A8680276D}"/>
              </a:ext>
            </a:extLst>
          </p:cNvPr>
          <p:cNvCxnSpPr>
            <a:cxnSpLocks/>
            <a:stCxn id="40" idx="1"/>
          </p:cNvCxnSpPr>
          <p:nvPr/>
        </p:nvCxnSpPr>
        <p:spPr bwMode="auto">
          <a:xfrm flipH="1" flipV="1">
            <a:off x="4902661" y="5002752"/>
            <a:ext cx="1308088" cy="2458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66E5246C-672B-134C-A815-8F048CC75251}"/>
              </a:ext>
            </a:extLst>
          </p:cNvPr>
          <p:cNvCxnSpPr>
            <a:cxnSpLocks/>
            <a:stCxn id="108" idx="1"/>
          </p:cNvCxnSpPr>
          <p:nvPr/>
        </p:nvCxnSpPr>
        <p:spPr bwMode="auto">
          <a:xfrm flipH="1">
            <a:off x="4872192" y="4602618"/>
            <a:ext cx="1362300" cy="3951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897F27-68C4-9A4F-A4B3-786678718AE7}"/>
              </a:ext>
            </a:extLst>
          </p:cNvPr>
          <p:cNvCxnSpPr>
            <a:cxnSpLocks/>
            <a:stCxn id="110" idx="1"/>
          </p:cNvCxnSpPr>
          <p:nvPr/>
        </p:nvCxnSpPr>
        <p:spPr bwMode="auto">
          <a:xfrm flipH="1" flipV="1">
            <a:off x="4997718" y="3628852"/>
            <a:ext cx="1255878" cy="2969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C8320BBB-6430-E94F-AE9C-360CE4EBA658}"/>
              </a:ext>
            </a:extLst>
          </p:cNvPr>
          <p:cNvSpPr txBox="1"/>
          <p:nvPr/>
        </p:nvSpPr>
        <p:spPr>
          <a:xfrm>
            <a:off x="6873316" y="50713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0963322-D19A-BE40-B7CA-D04DDA19603A}"/>
              </a:ext>
            </a:extLst>
          </p:cNvPr>
          <p:cNvSpPr txBox="1"/>
          <p:nvPr/>
        </p:nvSpPr>
        <p:spPr>
          <a:xfrm>
            <a:off x="6892420" y="437710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B7A91A3-2B31-2F42-B0CC-4BCC27E15E4B}"/>
              </a:ext>
            </a:extLst>
          </p:cNvPr>
          <p:cNvSpPr txBox="1"/>
          <p:nvPr/>
        </p:nvSpPr>
        <p:spPr>
          <a:xfrm>
            <a:off x="6892420" y="369535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99467A5-67BE-624A-B7DB-205391591368}"/>
              </a:ext>
            </a:extLst>
          </p:cNvPr>
          <p:cNvSpPr txBox="1"/>
          <p:nvPr/>
        </p:nvSpPr>
        <p:spPr>
          <a:xfrm>
            <a:off x="6892420" y="298848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C2D21AD-B128-D940-8051-20F47AF83A14}"/>
              </a:ext>
            </a:extLst>
          </p:cNvPr>
          <p:cNvSpPr txBox="1"/>
          <p:nvPr/>
        </p:nvSpPr>
        <p:spPr>
          <a:xfrm>
            <a:off x="7408858" y="2360256"/>
            <a:ext cx="47831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have </a:t>
            </a:r>
            <a:r>
              <a:rPr lang="en-US" sz="2000" b="1" dirty="0"/>
              <a:t>many messages </a:t>
            </a:r>
            <a:r>
              <a:rPr lang="en-US" sz="2000" dirty="0"/>
              <a:t>being sent at once</a:t>
            </a:r>
          </a:p>
          <a:p>
            <a:endParaRPr lang="en-US" sz="2000" dirty="0"/>
          </a:p>
          <a:p>
            <a:r>
              <a:rPr lang="en-US" sz="2000" dirty="0"/>
              <a:t>Each routing node: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Downloads all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Decrypts one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Uploads messages to next 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Aggregator can’t see which input message</a:t>
            </a:r>
            <a:br>
              <a:rPr lang="en-US" sz="2000" b="1" dirty="0"/>
            </a:br>
            <a:r>
              <a:rPr lang="en-US" sz="2000" b="1" dirty="0"/>
              <a:t>corresponds to which output!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A7A07C2-F5E8-BC48-9864-BC621E1A2CBE}"/>
              </a:ext>
            </a:extLst>
          </p:cNvPr>
          <p:cNvSpPr txBox="1"/>
          <p:nvPr/>
        </p:nvSpPr>
        <p:spPr>
          <a:xfrm>
            <a:off x="7376110" y="1582612"/>
            <a:ext cx="4179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Small</a:t>
            </a:r>
            <a:r>
              <a:rPr lang="en-US" sz="2000" dirty="0"/>
              <a:t> set of participating devices act as intermediary mixes</a:t>
            </a:r>
            <a:endParaRPr lang="en-US" sz="20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CC69ACD-63CE-D643-A3A8-CD75F148AD18}"/>
              </a:ext>
            </a:extLst>
          </p:cNvPr>
          <p:cNvSpPr txBox="1"/>
          <p:nvPr/>
        </p:nvSpPr>
        <p:spPr>
          <a:xfrm>
            <a:off x="1137771" y="6223322"/>
            <a:ext cx="10430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33CC34"/>
                </a:solidFill>
              </a:rPr>
              <a:t>Key insight #2:  We can route user communication using a semi-centralized mix network</a:t>
            </a:r>
          </a:p>
          <a:p>
            <a:endParaRPr lang="en-US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45B2214-B37B-A54E-943C-43DC4DB981A6}"/>
              </a:ext>
            </a:extLst>
          </p:cNvPr>
          <p:cNvSpPr txBox="1"/>
          <p:nvPr/>
        </p:nvSpPr>
        <p:spPr>
          <a:xfrm>
            <a:off x="2736679" y="3072798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99958AE-2E60-2D44-BA65-4A22826DDD9F}"/>
              </a:ext>
            </a:extLst>
          </p:cNvPr>
          <p:cNvSpPr txBox="1"/>
          <p:nvPr/>
        </p:nvSpPr>
        <p:spPr>
          <a:xfrm>
            <a:off x="3061726" y="3068363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728275F-E3A5-2749-B85C-A95077E4329A}"/>
              </a:ext>
            </a:extLst>
          </p:cNvPr>
          <p:cNvSpPr txBox="1"/>
          <p:nvPr/>
        </p:nvSpPr>
        <p:spPr>
          <a:xfrm>
            <a:off x="2694715" y="43927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1467559-7EED-044B-8FB5-2EFA112CEC15}"/>
              </a:ext>
            </a:extLst>
          </p:cNvPr>
          <p:cNvSpPr txBox="1"/>
          <p:nvPr/>
        </p:nvSpPr>
        <p:spPr>
          <a:xfrm>
            <a:off x="3043826" y="438912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378DC19-9A39-D24F-9D94-12E8567722FD}"/>
              </a:ext>
            </a:extLst>
          </p:cNvPr>
          <p:cNvSpPr txBox="1"/>
          <p:nvPr/>
        </p:nvSpPr>
        <p:spPr>
          <a:xfrm>
            <a:off x="4386835" y="44605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BF43F5F-1172-5945-A1F9-53B47B4A8B29}"/>
              </a:ext>
            </a:extLst>
          </p:cNvPr>
          <p:cNvSpPr txBox="1"/>
          <p:nvPr/>
        </p:nvSpPr>
        <p:spPr>
          <a:xfrm>
            <a:off x="4735946" y="4456890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C359CC4-7ED0-924E-A32B-002A47EBA3E5}"/>
              </a:ext>
            </a:extLst>
          </p:cNvPr>
          <p:cNvSpPr txBox="1"/>
          <p:nvPr/>
        </p:nvSpPr>
        <p:spPr>
          <a:xfrm>
            <a:off x="4383795" y="305361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3F18577-E75D-4044-9F50-794AD3FEEE31}"/>
              </a:ext>
            </a:extLst>
          </p:cNvPr>
          <p:cNvSpPr txBox="1"/>
          <p:nvPr/>
        </p:nvSpPr>
        <p:spPr>
          <a:xfrm>
            <a:off x="4732906" y="304999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5062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4" grpId="0"/>
      <p:bldP spid="75" grpId="0"/>
      <p:bldP spid="76" grpId="0"/>
      <p:bldP spid="120" grpId="0"/>
      <p:bldP spid="129" grpId="0"/>
      <p:bldP spid="130" grpId="0"/>
      <p:bldP spid="131" grpId="0"/>
      <p:bldP spid="132" grpId="0"/>
      <p:bldP spid="133" grpId="0"/>
      <p:bldP spid="134" grpId="0"/>
      <p:bldP spid="154" grpId="0"/>
      <p:bldP spid="155" grpId="0"/>
      <p:bldP spid="156" grpId="0"/>
      <p:bldP spid="157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944F7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23087</TotalTime>
  <Words>2803</Words>
  <Application>Microsoft Macintosh PowerPoint</Application>
  <PresentationFormat>Widescreen</PresentationFormat>
  <Paragraphs>473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Apple Color Emoji</vt:lpstr>
      <vt:lpstr>Arial</vt:lpstr>
      <vt:lpstr>Calibri</vt:lpstr>
      <vt:lpstr>Calibri Light</vt:lpstr>
      <vt:lpstr>Cambria Math</vt:lpstr>
      <vt:lpstr>Office Theme</vt:lpstr>
      <vt:lpstr>Mycelium: Large-Scale Distributed Graph Queries with Differential Privacy  </vt:lpstr>
      <vt:lpstr>Scenario</vt:lpstr>
      <vt:lpstr>What to do?</vt:lpstr>
      <vt:lpstr>What to do?</vt:lpstr>
      <vt:lpstr>What to do: Distributed Protocol</vt:lpstr>
      <vt:lpstr>Problem 1: Graph Queries</vt:lpstr>
      <vt:lpstr>Problem 2: Communication</vt:lpstr>
      <vt:lpstr>Problem 2: Communication</vt:lpstr>
      <vt:lpstr>Problem 2: Communication</vt:lpstr>
      <vt:lpstr>Problem 3: Local Aggregation</vt:lpstr>
      <vt:lpstr>Putting it Together</vt:lpstr>
      <vt:lpstr>Evaluation</vt:lpstr>
      <vt:lpstr>Evaluation</vt:lpstr>
      <vt:lpstr>Evaluation - Generality</vt:lpstr>
      <vt:lpstr>Evaluation - Generality</vt:lpstr>
      <vt:lpstr>Evaluation - Scalability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Mycelium: Large-Scale Distributed Graph Queries with Differential Privacy  </dc:title>
  <dc:creator>Roth, Edo</dc:creator>
  <cp:lastModifiedBy>Roth, Edo</cp:lastModifiedBy>
  <cp:revision>61</cp:revision>
  <dcterms:created xsi:type="dcterms:W3CDTF">2021-09-15T18:16:42Z</dcterms:created>
  <dcterms:modified xsi:type="dcterms:W3CDTF">2021-10-11T23:23:28Z</dcterms:modified>
</cp:coreProperties>
</file>