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</p:sldIdLst>
  <p:sldSz cy="5143500" cx="9144000"/>
  <p:notesSz cx="6858000" cy="9144000"/>
  <p:embeddedFontLst>
    <p:embeddedFont>
      <p:font typeface="Roboto"/>
      <p:regular r:id="rId48"/>
      <p:bold r:id="rId49"/>
      <p:italic r:id="rId50"/>
      <p:boldItalic r:id="rId51"/>
    </p:embeddedFont>
    <p:embeddedFont>
      <p:font typeface="Open Sans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Roboto-regular.fntdata"/><Relationship Id="rId47" Type="http://schemas.openxmlformats.org/officeDocument/2006/relationships/slide" Target="slides/slide43.xml"/><Relationship Id="rId49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Roboto-boldItalic.fntdata"/><Relationship Id="rId50" Type="http://schemas.openxmlformats.org/officeDocument/2006/relationships/font" Target="fonts/Roboto-italic.fntdata"/><Relationship Id="rId53" Type="http://schemas.openxmlformats.org/officeDocument/2006/relationships/font" Target="fonts/OpenSans-bold.fntdata"/><Relationship Id="rId52" Type="http://schemas.openxmlformats.org/officeDocument/2006/relationships/font" Target="fonts/OpenSans-regular.fntdata"/><Relationship Id="rId11" Type="http://schemas.openxmlformats.org/officeDocument/2006/relationships/slide" Target="slides/slide7.xml"/><Relationship Id="rId55" Type="http://schemas.openxmlformats.org/officeDocument/2006/relationships/font" Target="fonts/OpenSans-boldItalic.fntdata"/><Relationship Id="rId10" Type="http://schemas.openxmlformats.org/officeDocument/2006/relationships/slide" Target="slides/slide6.xml"/><Relationship Id="rId54" Type="http://schemas.openxmlformats.org/officeDocument/2006/relationships/font" Target="fonts/OpenSans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Shape 4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Shape 4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Shape 4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Shape 4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Shape 4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Shape 4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Shape 4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Shape 4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Shape 4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Shape 4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Shape 4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Shape 5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Shape 5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3.jpg"/><Relationship Id="rId5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Relationship Id="rId4" Type="http://schemas.openxmlformats.org/officeDocument/2006/relationships/image" Target="../media/image11.png"/><Relationship Id="rId5" Type="http://schemas.openxmlformats.org/officeDocument/2006/relationships/image" Target="../media/image5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5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5" Type="http://schemas.openxmlformats.org/officeDocument/2006/relationships/image" Target="../media/image7.png"/><Relationship Id="rId6" Type="http://schemas.openxmlformats.org/officeDocument/2006/relationships/image" Target="../media/image15.png"/><Relationship Id="rId7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6.png"/><Relationship Id="rId6" Type="http://schemas.openxmlformats.org/officeDocument/2006/relationships/image" Target="../media/image18.png"/><Relationship Id="rId7" Type="http://schemas.openxmlformats.org/officeDocument/2006/relationships/image" Target="../media/image3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Relationship Id="rId11" Type="http://schemas.openxmlformats.org/officeDocument/2006/relationships/image" Target="../media/image30.png"/><Relationship Id="rId10" Type="http://schemas.openxmlformats.org/officeDocument/2006/relationships/image" Target="../media/image29.png"/><Relationship Id="rId12" Type="http://schemas.openxmlformats.org/officeDocument/2006/relationships/image" Target="../media/image36.png"/><Relationship Id="rId9" Type="http://schemas.openxmlformats.org/officeDocument/2006/relationships/image" Target="../media/image24.png"/><Relationship Id="rId5" Type="http://schemas.openxmlformats.org/officeDocument/2006/relationships/image" Target="../media/image23.png"/><Relationship Id="rId6" Type="http://schemas.openxmlformats.org/officeDocument/2006/relationships/image" Target="../media/image28.png"/><Relationship Id="rId7" Type="http://schemas.openxmlformats.org/officeDocument/2006/relationships/image" Target="../media/image27.png"/><Relationship Id="rId8" Type="http://schemas.openxmlformats.org/officeDocument/2006/relationships/image" Target="../media/image35.png"/></Relationships>
</file>

<file path=ppt/slides/_rels/slide27.xml.rels><?xml version="1.0" encoding="UTF-8" standalone="yes"?><Relationships xmlns="http://schemas.openxmlformats.org/package/2006/relationships"><Relationship Id="rId11" Type="http://schemas.openxmlformats.org/officeDocument/2006/relationships/image" Target="../media/image33.png"/><Relationship Id="rId10" Type="http://schemas.openxmlformats.org/officeDocument/2006/relationships/image" Target="../media/image40.png"/><Relationship Id="rId13" Type="http://schemas.openxmlformats.org/officeDocument/2006/relationships/image" Target="../media/image34.png"/><Relationship Id="rId1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9" Type="http://schemas.openxmlformats.org/officeDocument/2006/relationships/image" Target="../media/image32.png"/><Relationship Id="rId14" Type="http://schemas.openxmlformats.org/officeDocument/2006/relationships/image" Target="../media/image38.png"/><Relationship Id="rId5" Type="http://schemas.openxmlformats.org/officeDocument/2006/relationships/image" Target="../media/image27.png"/><Relationship Id="rId6" Type="http://schemas.openxmlformats.org/officeDocument/2006/relationships/image" Target="../media/image24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softwareengineering.stackexchange.com/questions/107884/to-branch-or-not-to-branch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6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7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5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://nczonline.net/" TargetMode="External"/><Relationship Id="rId4" Type="http://schemas.openxmlformats.org/officeDocument/2006/relationships/image" Target="../media/image5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FriendZone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Iteration 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02650" y="8117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Sample User Stories [4]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402650" y="744725"/>
            <a:ext cx="8437200" cy="43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Story:</a:t>
            </a:r>
            <a:r>
              <a:rPr lang="en"/>
              <a:t>	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100">
                <a:solidFill>
                  <a:srgbClr val="333333"/>
                </a:solidFill>
              </a:rPr>
              <a:t>As a logged in user, I want to chat with other users of the website in a public chat room, so that we could chat in real time.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33333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Acceptance: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1100">
                <a:solidFill>
                  <a:srgbClr val="333333"/>
                </a:solidFill>
              </a:rPr>
              <a:t>Given</a:t>
            </a:r>
            <a:r>
              <a:rPr lang="en" sz="1100">
                <a:solidFill>
                  <a:srgbClr val="333333"/>
                </a:solidFill>
              </a:rPr>
              <a:t> that I am logged in,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1100">
                <a:solidFill>
                  <a:srgbClr val="333333"/>
                </a:solidFill>
              </a:rPr>
              <a:t>when</a:t>
            </a:r>
            <a:r>
              <a:rPr lang="en" sz="1100">
                <a:solidFill>
                  <a:srgbClr val="333333"/>
                </a:solidFill>
              </a:rPr>
              <a:t> I click on the chat room,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1100">
                <a:solidFill>
                  <a:srgbClr val="333333"/>
                </a:solidFill>
              </a:rPr>
              <a:t>then</a:t>
            </a:r>
            <a:r>
              <a:rPr lang="en" sz="1100">
                <a:solidFill>
                  <a:srgbClr val="333333"/>
                </a:solidFill>
              </a:rPr>
              <a:t> I can begin communicating in real time with other Users in the general chatroom.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333333"/>
              </a:solidFill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1100">
                <a:solidFill>
                  <a:srgbClr val="333333"/>
                </a:solidFill>
              </a:rPr>
              <a:t>Given</a:t>
            </a:r>
            <a:r>
              <a:rPr lang="en" sz="1100">
                <a:solidFill>
                  <a:srgbClr val="333333"/>
                </a:solidFill>
              </a:rPr>
              <a:t> that I am logged in, </a:t>
            </a:r>
            <a:r>
              <a:rPr b="1" lang="en" sz="1100">
                <a:solidFill>
                  <a:srgbClr val="333333"/>
                </a:solidFill>
              </a:rPr>
              <a:t>when</a:t>
            </a:r>
            <a:r>
              <a:rPr lang="en" sz="1100">
                <a:solidFill>
                  <a:srgbClr val="333333"/>
                </a:solidFill>
              </a:rPr>
              <a:t> I click on the chat room, type a message and click submit , </a:t>
            </a:r>
            <a:r>
              <a:rPr b="1" lang="en" sz="1100">
                <a:solidFill>
                  <a:srgbClr val="333333"/>
                </a:solidFill>
              </a:rPr>
              <a:t>then</a:t>
            </a:r>
            <a:r>
              <a:rPr lang="en" sz="1100">
                <a:solidFill>
                  <a:srgbClr val="333333"/>
                </a:solidFill>
              </a:rPr>
              <a:t> I should see my message and other users should see my message as well.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Tasks:</a:t>
            </a:r>
          </a:p>
          <a:p>
            <a:pPr indent="-298450" lvl="0" marL="914400" rtl="0">
              <a:spcBef>
                <a:spcPts val="0"/>
              </a:spcBef>
              <a:buSzPct val="100000"/>
              <a:buChar char="●"/>
            </a:pPr>
            <a:r>
              <a:rPr lang="en" sz="1100">
                <a:solidFill>
                  <a:srgbClr val="333333"/>
                </a:solidFill>
              </a:rPr>
              <a:t>Create server side socket for chatroom.</a:t>
            </a:r>
          </a:p>
          <a:p>
            <a:pPr indent="-298450" lvl="0" marL="914400" rtl="0">
              <a:spcBef>
                <a:spcPts val="0"/>
              </a:spcBef>
              <a:buSzPct val="100000"/>
              <a:buChar char="●"/>
            </a:pPr>
            <a:r>
              <a:rPr lang="en" sz="1100">
                <a:solidFill>
                  <a:srgbClr val="333333"/>
                </a:solidFill>
              </a:rPr>
              <a:t>Create chat client to connect to the server side socket.</a:t>
            </a:r>
          </a:p>
          <a:p>
            <a:pPr indent="-298450" lvl="0" marL="914400" rtl="0">
              <a:spcBef>
                <a:spcPts val="0"/>
              </a:spcBef>
              <a:buSzPct val="100000"/>
              <a:buChar char="●"/>
            </a:pPr>
            <a:r>
              <a:rPr lang="en" sz="1100">
                <a:solidFill>
                  <a:srgbClr val="333333"/>
                </a:solidFill>
              </a:rPr>
              <a:t>Upon connection messages sent to the server by any client will be then forwarded to all other users that are connected to the chat socket. </a:t>
            </a:r>
          </a:p>
          <a:p>
            <a:pPr indent="-298450" lvl="0" marL="914400" rtl="0">
              <a:spcBef>
                <a:spcPts val="0"/>
              </a:spcBef>
              <a:buSzPct val="100000"/>
              <a:buChar char="●"/>
            </a:pPr>
            <a:r>
              <a:rPr lang="en" sz="1100">
                <a:solidFill>
                  <a:srgbClr val="333333"/>
                </a:solidFill>
              </a:rPr>
              <a:t>Enter directive to allow messages to be sent by pressing enter.</a:t>
            </a:r>
          </a:p>
          <a:p>
            <a:pPr indent="-298450" lvl="0" marL="914400" rtl="0">
              <a:spcBef>
                <a:spcPts val="0"/>
              </a:spcBef>
              <a:buSzPct val="100000"/>
              <a:buChar char="●"/>
            </a:pPr>
            <a:r>
              <a:rPr lang="en" sz="1100">
                <a:solidFill>
                  <a:srgbClr val="333333"/>
                </a:solidFill>
              </a:rPr>
              <a:t>Automatically scroll chat window to latest message sent or received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Status: 	</a:t>
            </a:r>
            <a:r>
              <a:rPr b="1" lang="en">
                <a:solidFill>
                  <a:srgbClr val="38761D"/>
                </a:solidFill>
              </a:rPr>
              <a:t>Acceptance criteria implemented.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02650" y="8117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Sample User Stories [5]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402650" y="744725"/>
            <a:ext cx="8437200" cy="43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Story:</a:t>
            </a:r>
            <a:r>
              <a:rPr lang="en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100">
                <a:solidFill>
                  <a:srgbClr val="4A4A4A"/>
                </a:solidFill>
              </a:rPr>
              <a:t>As a user I would like to make posts on my wall so that my friends know what I am doing at any given moment.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Acceptance: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1100">
                <a:solidFill>
                  <a:srgbClr val="333333"/>
                </a:solidFill>
              </a:rPr>
              <a:t>Given</a:t>
            </a:r>
            <a:r>
              <a:rPr lang="en" sz="1100">
                <a:solidFill>
                  <a:srgbClr val="333333"/>
                </a:solidFill>
              </a:rPr>
              <a:t> a logged in user viewing a page, </a:t>
            </a:r>
            <a:r>
              <a:rPr b="1" lang="en" sz="1100">
                <a:solidFill>
                  <a:srgbClr val="333333"/>
                </a:solidFill>
              </a:rPr>
              <a:t>when</a:t>
            </a:r>
            <a:r>
              <a:rPr lang="en" sz="1100">
                <a:solidFill>
                  <a:srgbClr val="333333"/>
                </a:solidFill>
              </a:rPr>
              <a:t> I submit a post, </a:t>
            </a:r>
            <a:r>
              <a:rPr b="1" lang="en" sz="1100">
                <a:solidFill>
                  <a:srgbClr val="333333"/>
                </a:solidFill>
              </a:rPr>
              <a:t>then</a:t>
            </a:r>
            <a:r>
              <a:rPr lang="en" sz="1100">
                <a:solidFill>
                  <a:srgbClr val="333333"/>
                </a:solidFill>
              </a:rPr>
              <a:t> I should see my post pop up right away at the top of the wall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00">
                <a:solidFill>
                  <a:srgbClr val="333333"/>
                </a:solidFill>
              </a:rPr>
              <a:t>	…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33333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Tasks:</a:t>
            </a:r>
          </a:p>
          <a:p>
            <a:pPr indent="-298450" lvl="0" marL="914400" rtl="0">
              <a:spcBef>
                <a:spcPts val="0"/>
              </a:spcBef>
              <a:buClr>
                <a:srgbClr val="333333"/>
              </a:buClr>
              <a:buSzPct val="100000"/>
              <a:buChar char="●"/>
            </a:pPr>
            <a:r>
              <a:rPr lang="en" sz="1100">
                <a:solidFill>
                  <a:srgbClr val="333333"/>
                </a:solidFill>
              </a:rPr>
              <a:t>Create view and controller to submit a post</a:t>
            </a:r>
          </a:p>
          <a:p>
            <a:pPr indent="-298450" lvl="0" marL="914400" rtl="0">
              <a:spcBef>
                <a:spcPts val="0"/>
              </a:spcBef>
              <a:buClr>
                <a:srgbClr val="333333"/>
              </a:buClr>
              <a:buSzPct val="100000"/>
              <a:buChar char="●"/>
            </a:pPr>
            <a:r>
              <a:rPr lang="en" sz="1100">
                <a:solidFill>
                  <a:srgbClr val="333333"/>
                </a:solidFill>
              </a:rPr>
              <a:t>Create model and service for api call</a:t>
            </a:r>
          </a:p>
          <a:p>
            <a:pPr indent="-298450" lvl="0" marL="914400" rtl="0">
              <a:spcBef>
                <a:spcPts val="0"/>
              </a:spcBef>
              <a:buClr>
                <a:srgbClr val="333333"/>
              </a:buClr>
              <a:buSzPct val="100000"/>
              <a:buChar char="●"/>
            </a:pPr>
            <a:r>
              <a:rPr lang="en" sz="1100">
                <a:solidFill>
                  <a:srgbClr val="333333"/>
                </a:solidFill>
              </a:rPr>
              <a:t>Test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33333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Status: 	</a:t>
            </a:r>
            <a:r>
              <a:rPr b="1" lang="en">
                <a:solidFill>
                  <a:srgbClr val="38761D"/>
                </a:solidFill>
              </a:rPr>
              <a:t>Acceptance criteria implemented.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1C232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02650" y="8117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Architecture &amp; Design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/>
        </p:nvSpPr>
        <p:spPr>
          <a:xfrm>
            <a:off x="587100" y="942700"/>
            <a:ext cx="8252700" cy="4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1C232"/>
              </a:solidFill>
            </a:endParaRPr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200" y="1174250"/>
            <a:ext cx="6392875" cy="306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Angular’s MVW versus traditional MVC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8715375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Benefits of the MEAN stack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826050" y="1579425"/>
            <a:ext cx="7491900" cy="28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Reduces complexity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Increases maintainability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Organizes code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Core is JavaScript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JavaScript is a very popular language (top 10 according to Tiobe index)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JavaScript is used for the entire application (from front-end to back-end)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It supports the MVC architecture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The components are open source which get updated regularly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Great community and available resources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1417525" y="1418950"/>
            <a:ext cx="5941800" cy="7950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Client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1417525" y="2615112"/>
            <a:ext cx="5941800" cy="795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Server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1417525" y="3811300"/>
            <a:ext cx="5941800" cy="795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Database</a:t>
            </a:r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0525" y="1546812"/>
            <a:ext cx="1448499" cy="53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0525" y="2744475"/>
            <a:ext cx="1448500" cy="53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0525" y="3939125"/>
            <a:ext cx="1448500" cy="53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/>
          <p:nvPr/>
        </p:nvSpPr>
        <p:spPr>
          <a:xfrm rot="5400000">
            <a:off x="5572050" y="2202675"/>
            <a:ext cx="595800" cy="36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/>
        </p:nvSpPr>
        <p:spPr>
          <a:xfrm rot="5400000">
            <a:off x="5572050" y="3400325"/>
            <a:ext cx="595800" cy="36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/>
        </p:nvSpPr>
        <p:spPr>
          <a:xfrm rot="-5400000">
            <a:off x="2105275" y="2233200"/>
            <a:ext cx="595800" cy="36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/>
        </p:nvSpPr>
        <p:spPr>
          <a:xfrm rot="-5400000">
            <a:off x="2105275" y="3400325"/>
            <a:ext cx="595800" cy="36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 txBox="1"/>
          <p:nvPr/>
        </p:nvSpPr>
        <p:spPr>
          <a:xfrm>
            <a:off x="6068050" y="2162375"/>
            <a:ext cx="9051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lang="en"/>
              <a:t>  AJAX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2584525" y="3319550"/>
            <a:ext cx="905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lang="en" sz="1200"/>
              <a:t>SEND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rPr lang="en" sz="1200"/>
              <a:t>JSON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2584525" y="2123400"/>
            <a:ext cx="905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lang="en" sz="1200"/>
              <a:t>SEND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rPr lang="en" sz="1200"/>
              <a:t>JSON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6161775" y="3394125"/>
            <a:ext cx="10917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200"/>
              <a:t>GET/POST 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1200"/>
              <a:t>TO DB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826050" y="1579425"/>
            <a:ext cx="7491900" cy="28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825" y="1600050"/>
            <a:ext cx="2795225" cy="2508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6274" y="1298725"/>
            <a:ext cx="2381149" cy="293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/>
          <p:nvPr/>
        </p:nvSpPr>
        <p:spPr>
          <a:xfrm>
            <a:off x="3774225" y="2319900"/>
            <a:ext cx="1270500" cy="503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1417525" y="3811300"/>
            <a:ext cx="5941800" cy="795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Database</a:t>
            </a:r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0525" y="3939125"/>
            <a:ext cx="1448500" cy="53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/>
          <p:nvPr/>
        </p:nvSpPr>
        <p:spPr>
          <a:xfrm rot="5400000">
            <a:off x="5572050" y="3400325"/>
            <a:ext cx="595800" cy="36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/>
        </p:nvSpPr>
        <p:spPr>
          <a:xfrm rot="-5400000">
            <a:off x="2105275" y="3400325"/>
            <a:ext cx="595800" cy="36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 txBox="1"/>
          <p:nvPr/>
        </p:nvSpPr>
        <p:spPr>
          <a:xfrm>
            <a:off x="6161775" y="3317925"/>
            <a:ext cx="10917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200"/>
              <a:t>GET/POST 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1200"/>
              <a:t>TO DB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2584525" y="3319550"/>
            <a:ext cx="905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lang="en" sz="1200"/>
              <a:t>SEND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rPr lang="en" sz="1200"/>
              <a:t>JSON</a:t>
            </a:r>
          </a:p>
        </p:txBody>
      </p:sp>
      <p:pic>
        <p:nvPicPr>
          <p:cNvPr id="205" name="Shape 205"/>
          <p:cNvPicPr preferRelativeResize="0"/>
          <p:nvPr/>
        </p:nvPicPr>
        <p:blipFill rotWithShape="1">
          <a:blip r:embed="rId4">
            <a:alphaModFix/>
          </a:blip>
          <a:srcRect b="0" l="0" r="0" t="8374"/>
          <a:stretch/>
        </p:blipFill>
        <p:spPr>
          <a:xfrm>
            <a:off x="753150" y="1373012"/>
            <a:ext cx="3889399" cy="1560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Shape 2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2899" y="1819075"/>
            <a:ext cx="3889400" cy="871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1417525" y="3811300"/>
            <a:ext cx="5941800" cy="795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Database</a:t>
            </a:r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0525" y="3939125"/>
            <a:ext cx="1448500" cy="53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/>
          <p:nvPr/>
        </p:nvSpPr>
        <p:spPr>
          <a:xfrm rot="5400000">
            <a:off x="5572050" y="3400325"/>
            <a:ext cx="595800" cy="36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/>
        </p:nvSpPr>
        <p:spPr>
          <a:xfrm rot="-5400000">
            <a:off x="2105275" y="3400325"/>
            <a:ext cx="595800" cy="36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 txBox="1"/>
          <p:nvPr/>
        </p:nvSpPr>
        <p:spPr>
          <a:xfrm>
            <a:off x="6161775" y="3317925"/>
            <a:ext cx="10917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200"/>
              <a:t>GET/POST 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1200"/>
              <a:t>TO DB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2584525" y="3319550"/>
            <a:ext cx="905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lang="en" sz="1200"/>
              <a:t>SEND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rPr lang="en" sz="1200"/>
              <a:t>JSON</a:t>
            </a:r>
          </a:p>
        </p:txBody>
      </p:sp>
      <p:pic>
        <p:nvPicPr>
          <p:cNvPr id="218" name="Shape 2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150" y="1230475"/>
            <a:ext cx="3889399" cy="1702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Shape 2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2624" y="1950426"/>
            <a:ext cx="3889399" cy="1056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1418550" y="4012497"/>
            <a:ext cx="5941800" cy="5829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Server</a:t>
            </a:r>
          </a:p>
        </p:txBody>
      </p:sp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9925" y="4106220"/>
            <a:ext cx="1448500" cy="395307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Shape 227"/>
          <p:cNvSpPr/>
          <p:nvPr/>
        </p:nvSpPr>
        <p:spPr>
          <a:xfrm rot="5400000">
            <a:off x="5660950" y="3660700"/>
            <a:ext cx="436800" cy="36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/>
        </p:nvSpPr>
        <p:spPr>
          <a:xfrm rot="5400000">
            <a:off x="5660950" y="4538578"/>
            <a:ext cx="436800" cy="36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/>
        </p:nvSpPr>
        <p:spPr>
          <a:xfrm rot="-5400000">
            <a:off x="2194175" y="3682996"/>
            <a:ext cx="436800" cy="36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-5400000">
            <a:off x="2194175" y="4538500"/>
            <a:ext cx="436800" cy="36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 txBox="1"/>
          <p:nvPr/>
        </p:nvSpPr>
        <p:spPr>
          <a:xfrm>
            <a:off x="6077450" y="3679541"/>
            <a:ext cx="9051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lang="en"/>
              <a:t>  AJAX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2593925" y="4527751"/>
            <a:ext cx="9051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lang="en" sz="1200"/>
              <a:t>SEND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rPr lang="en" sz="1200"/>
              <a:t>JSON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2593925" y="3650972"/>
            <a:ext cx="9051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lang="en" sz="1200"/>
              <a:t>SEND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rPr lang="en" sz="1200"/>
              <a:t>JSON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6146050" y="4610928"/>
            <a:ext cx="10917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200"/>
              <a:t>GET/POST 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1200"/>
              <a:t>TO DB</a:t>
            </a:r>
          </a:p>
        </p:txBody>
      </p:sp>
      <p:pic>
        <p:nvPicPr>
          <p:cNvPr id="235" name="Shape 2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4449" y="2231614"/>
            <a:ext cx="3889399" cy="1056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Shape 2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775" y="1066575"/>
            <a:ext cx="4379441" cy="255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 Members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171150" y="117355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Ed Orsini - Team Leader / Configuration Leader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Robert Gomez - Environment and Integration Leader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Arpita Vats - Requirement Leader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Ravi K Rajendran - Design Leader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Nick Hattabaugh - Implementation Leader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Cory Stone - QA Leader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Michael Eskowitz - Security Leader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1337675" y="1249250"/>
            <a:ext cx="5941800" cy="6987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Client</a:t>
            </a:r>
          </a:p>
        </p:txBody>
      </p:sp>
      <p:pic>
        <p:nvPicPr>
          <p:cNvPr id="243" name="Shape 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0675" y="1361600"/>
            <a:ext cx="1448499" cy="473873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Shape 244"/>
          <p:cNvSpPr/>
          <p:nvPr/>
        </p:nvSpPr>
        <p:spPr>
          <a:xfrm rot="5400000">
            <a:off x="5528350" y="1915884"/>
            <a:ext cx="523500" cy="36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/>
        </p:nvSpPr>
        <p:spPr>
          <a:xfrm rot="-5400000">
            <a:off x="2061575" y="1942725"/>
            <a:ext cx="523500" cy="36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 txBox="1"/>
          <p:nvPr/>
        </p:nvSpPr>
        <p:spPr>
          <a:xfrm>
            <a:off x="5988200" y="1902484"/>
            <a:ext cx="9051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lang="en"/>
              <a:t>  AJAX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2504675" y="1868237"/>
            <a:ext cx="9051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lang="en" sz="1200"/>
              <a:t>SEND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rPr lang="en" sz="1200"/>
              <a:t>JSON</a:t>
            </a:r>
          </a:p>
        </p:txBody>
      </p:sp>
      <p:pic>
        <p:nvPicPr>
          <p:cNvPr id="248" name="Shape 2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375" y="2450450"/>
            <a:ext cx="4794850" cy="244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Shape 2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8200" y="2450450"/>
            <a:ext cx="3694574" cy="197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 txBox="1"/>
          <p:nvPr/>
        </p:nvSpPr>
        <p:spPr>
          <a:xfrm>
            <a:off x="3953700" y="2826025"/>
            <a:ext cx="1236600" cy="1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">
                <a:solidFill>
                  <a:srgbClr val="980000"/>
                </a:solidFill>
              </a:rPr>
              <a:t>{{options.profile.username}}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3953700" y="3402050"/>
            <a:ext cx="1236600" cy="1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980000"/>
                </a:solidFill>
              </a:rPr>
              <a:t>{{options.profile.gender}}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3953700" y="3803775"/>
            <a:ext cx="1236600" cy="1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980000"/>
                </a:solidFill>
              </a:rPr>
              <a:t>{{options.profile.country}}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3953700" y="3629475"/>
            <a:ext cx="1236600" cy="1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980000"/>
                </a:solidFill>
              </a:rPr>
              <a:t>{{options.profile.birthday}}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3953700" y="3227737"/>
            <a:ext cx="1236600" cy="1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980000"/>
                </a:solidFill>
              </a:rPr>
              <a:t>{{options.profile.lastname}}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3953700" y="3012412"/>
            <a:ext cx="1236600" cy="1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980000"/>
                </a:solidFill>
              </a:rPr>
              <a:t>{{options.profile.firstname}}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337675" y="1249250"/>
            <a:ext cx="5941800" cy="6987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Client</a:t>
            </a:r>
          </a:p>
        </p:txBody>
      </p:sp>
      <p:pic>
        <p:nvPicPr>
          <p:cNvPr id="262" name="Shape 2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0675" y="1361600"/>
            <a:ext cx="1448499" cy="473873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Shape 263"/>
          <p:cNvSpPr/>
          <p:nvPr/>
        </p:nvSpPr>
        <p:spPr>
          <a:xfrm rot="5400000">
            <a:off x="5528350" y="1915884"/>
            <a:ext cx="523500" cy="36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/>
        </p:nvSpPr>
        <p:spPr>
          <a:xfrm rot="-5400000">
            <a:off x="2061575" y="1942725"/>
            <a:ext cx="523500" cy="36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 txBox="1"/>
          <p:nvPr/>
        </p:nvSpPr>
        <p:spPr>
          <a:xfrm>
            <a:off x="5988200" y="1902484"/>
            <a:ext cx="9051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lang="en"/>
              <a:t>  AJAX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2504675" y="1868237"/>
            <a:ext cx="9051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lang="en" sz="1200"/>
              <a:t>SEND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rPr lang="en" sz="1200"/>
              <a:t>JSON</a:t>
            </a:r>
          </a:p>
        </p:txBody>
      </p:sp>
      <p:pic>
        <p:nvPicPr>
          <p:cNvPr id="267" name="Shape 2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375" y="2450450"/>
            <a:ext cx="4794850" cy="244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Shape 2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3250" y="2516850"/>
            <a:ext cx="1315700" cy="162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Shape 2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07399" y="2459725"/>
            <a:ext cx="1236600" cy="1710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Shape 27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93300" y="3750699"/>
            <a:ext cx="1071124" cy="119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561675" y="1112100"/>
            <a:ext cx="7975800" cy="3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 txBox="1"/>
          <p:nvPr/>
        </p:nvSpPr>
        <p:spPr>
          <a:xfrm>
            <a:off x="355600" y="2591550"/>
            <a:ext cx="1258200" cy="4380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APPLICATION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2235500" y="1604625"/>
            <a:ext cx="1150200" cy="4380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BACK-END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2235500" y="3356525"/>
            <a:ext cx="1150200" cy="4380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FRONT-END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4033500" y="1303000"/>
            <a:ext cx="1444200" cy="2850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CONTROLLERS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4033500" y="1674050"/>
            <a:ext cx="1444200" cy="2850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MODELS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4033500" y="2045087"/>
            <a:ext cx="1444200" cy="2850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SERVER.JS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5729000" y="2744550"/>
            <a:ext cx="1444200" cy="2850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INDEX.HTML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5729000" y="3154200"/>
            <a:ext cx="1444200" cy="2850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INDEX.MODULE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3827475" y="3710037"/>
            <a:ext cx="1444200" cy="2850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ASSETS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5729000" y="3563850"/>
            <a:ext cx="1444200" cy="2850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INDEX.ROUTES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5729000" y="3973500"/>
            <a:ext cx="1444200" cy="2850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FEATURES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7481950" y="3840900"/>
            <a:ext cx="1444200" cy="285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HTML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7481950" y="4154050"/>
            <a:ext cx="1444200" cy="285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CONTROLLERS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3827475" y="3206862"/>
            <a:ext cx="1444200" cy="2850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APP</a:t>
            </a:r>
          </a:p>
        </p:txBody>
      </p:sp>
      <p:sp>
        <p:nvSpPr>
          <p:cNvPr id="291" name="Shape 291"/>
          <p:cNvSpPr/>
          <p:nvPr/>
        </p:nvSpPr>
        <p:spPr>
          <a:xfrm>
            <a:off x="7173200" y="3995050"/>
            <a:ext cx="308700" cy="25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/>
        </p:nvSpPr>
        <p:spPr>
          <a:xfrm>
            <a:off x="3385700" y="3415675"/>
            <a:ext cx="441900" cy="34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" name="Shape 293"/>
          <p:cNvSpPr/>
          <p:nvPr/>
        </p:nvSpPr>
        <p:spPr>
          <a:xfrm>
            <a:off x="3385700" y="1633875"/>
            <a:ext cx="647700" cy="43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5271675" y="3177325"/>
            <a:ext cx="441900" cy="34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1853600" y="1845525"/>
            <a:ext cx="141300" cy="179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1853600" y="1794900"/>
            <a:ext cx="381900" cy="25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/>
        </p:nvSpPr>
        <p:spPr>
          <a:xfrm>
            <a:off x="1853600" y="3445225"/>
            <a:ext cx="381900" cy="25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1626525" y="2763000"/>
            <a:ext cx="227100" cy="12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637875" y="1112100"/>
            <a:ext cx="7975800" cy="3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 txBox="1"/>
          <p:nvPr/>
        </p:nvSpPr>
        <p:spPr>
          <a:xfrm>
            <a:off x="3500100" y="1303000"/>
            <a:ext cx="1444200" cy="285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CONTROLLERS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3500100" y="1674050"/>
            <a:ext cx="1444200" cy="2850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MODELS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3500100" y="2045087"/>
            <a:ext cx="1444200" cy="2850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SERVER.JS</a:t>
            </a:r>
          </a:p>
        </p:txBody>
      </p:sp>
      <p:sp>
        <p:nvSpPr>
          <p:cNvPr id="308" name="Shape 308"/>
          <p:cNvSpPr/>
          <p:nvPr/>
        </p:nvSpPr>
        <p:spPr>
          <a:xfrm rot="10800000">
            <a:off x="2245252" y="1607500"/>
            <a:ext cx="1227900" cy="43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 txBox="1"/>
          <p:nvPr/>
        </p:nvSpPr>
        <p:spPr>
          <a:xfrm>
            <a:off x="6198200" y="1246875"/>
            <a:ext cx="1575300" cy="285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AUTHORIZATION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6198200" y="1551675"/>
            <a:ext cx="1575300" cy="285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CHAT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6198200" y="1882850"/>
            <a:ext cx="1575300" cy="285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FRIENDS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6198200" y="2214025"/>
            <a:ext cx="1575300" cy="285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FRIEND REQUEST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6198200" y="2543600"/>
            <a:ext cx="1575300" cy="285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PICTURE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6198200" y="2873175"/>
            <a:ext cx="1575300" cy="285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POST COMMENT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6198200" y="3202750"/>
            <a:ext cx="1575300" cy="285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PROFILE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6198200" y="3509275"/>
            <a:ext cx="1575300" cy="285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SEARCH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6198200" y="3850350"/>
            <a:ext cx="1575300" cy="285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WALLPOST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669950" y="2141200"/>
            <a:ext cx="1575300" cy="2850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PICTURE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669950" y="2512250"/>
            <a:ext cx="1575300" cy="2850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POSTCOMMENT</a:t>
            </a:r>
          </a:p>
        </p:txBody>
      </p:sp>
      <p:sp>
        <p:nvSpPr>
          <p:cNvPr id="320" name="Shape 320"/>
          <p:cNvSpPr txBox="1"/>
          <p:nvPr/>
        </p:nvSpPr>
        <p:spPr>
          <a:xfrm>
            <a:off x="669950" y="2883300"/>
            <a:ext cx="1575300" cy="2850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PROFILE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669950" y="3254350"/>
            <a:ext cx="1575300" cy="2850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USER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669950" y="3625400"/>
            <a:ext cx="1575300" cy="2850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WALLPOST</a:t>
            </a:r>
          </a:p>
        </p:txBody>
      </p:sp>
      <p:sp>
        <p:nvSpPr>
          <p:cNvPr id="323" name="Shape 323"/>
          <p:cNvSpPr/>
          <p:nvPr/>
        </p:nvSpPr>
        <p:spPr>
          <a:xfrm rot="-876">
            <a:off x="5021149" y="1226536"/>
            <a:ext cx="1176900" cy="4379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 txBox="1"/>
          <p:nvPr/>
        </p:nvSpPr>
        <p:spPr>
          <a:xfrm>
            <a:off x="669950" y="1405650"/>
            <a:ext cx="1575300" cy="2850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CHATMESSAGE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669950" y="1786650"/>
            <a:ext cx="1575300" cy="2850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200"/>
              <a:t>FRIEND REQUEST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637875" y="1112100"/>
            <a:ext cx="7975800" cy="3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 txBox="1"/>
          <p:nvPr/>
        </p:nvSpPr>
        <p:spPr>
          <a:xfrm>
            <a:off x="3551500" y="1112100"/>
            <a:ext cx="1575300" cy="2850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PROFILE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1296950" y="1782750"/>
            <a:ext cx="1063800" cy="28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Schema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6274725" y="1782750"/>
            <a:ext cx="1063800" cy="28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Data (JSON)</a:t>
            </a:r>
          </a:p>
        </p:txBody>
      </p:sp>
      <p:pic>
        <p:nvPicPr>
          <p:cNvPr id="335" name="Shape 3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57575"/>
            <a:ext cx="4018450" cy="19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Shape 3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4150" y="2457575"/>
            <a:ext cx="4248150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Shape 3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2712"/>
            <a:ext cx="2419349" cy="1950599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Shape 342"/>
          <p:cNvSpPr/>
          <p:nvPr/>
        </p:nvSpPr>
        <p:spPr>
          <a:xfrm>
            <a:off x="691375" y="2497750"/>
            <a:ext cx="1251000" cy="230400"/>
          </a:xfrm>
          <a:prstGeom prst="rect">
            <a:avLst/>
          </a:prstGeom>
          <a:noFill/>
          <a:ln cap="flat" cmpd="sng" w="9525">
            <a:solidFill>
              <a:srgbClr val="4C11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3" name="Shape 343"/>
          <p:cNvSpPr txBox="1"/>
          <p:nvPr/>
        </p:nvSpPr>
        <p:spPr>
          <a:xfrm>
            <a:off x="2895175" y="2739925"/>
            <a:ext cx="14898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Given by index.route 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    (stateProviders)</a:t>
            </a:r>
          </a:p>
        </p:txBody>
      </p:sp>
      <p:cxnSp>
        <p:nvCxnSpPr>
          <p:cNvPr id="344" name="Shape 344"/>
          <p:cNvCxnSpPr>
            <a:stCxn id="342" idx="3"/>
          </p:cNvCxnSpPr>
          <p:nvPr/>
        </p:nvCxnSpPr>
        <p:spPr>
          <a:xfrm>
            <a:off x="1942375" y="2612950"/>
            <a:ext cx="952800" cy="28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45" name="Shape 345"/>
          <p:cNvSpPr/>
          <p:nvPr/>
        </p:nvSpPr>
        <p:spPr>
          <a:xfrm>
            <a:off x="753250" y="2226250"/>
            <a:ext cx="1395000" cy="131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46" name="Shape 346"/>
          <p:cNvCxnSpPr/>
          <p:nvPr/>
        </p:nvCxnSpPr>
        <p:spPr>
          <a:xfrm flipH="1" rot="10800000">
            <a:off x="2148250" y="1971250"/>
            <a:ext cx="913500" cy="25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47" name="Shape 347"/>
          <p:cNvSpPr txBox="1"/>
          <p:nvPr/>
        </p:nvSpPr>
        <p:spPr>
          <a:xfrm>
            <a:off x="3020600" y="1814850"/>
            <a:ext cx="8394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Navigation</a:t>
            </a:r>
          </a:p>
        </p:txBody>
      </p:sp>
      <p:sp>
        <p:nvSpPr>
          <p:cNvPr id="348" name="Shape 34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  <p:pic>
        <p:nvPicPr>
          <p:cNvPr id="349" name="Shape 3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5174" y="3281949"/>
            <a:ext cx="3502650" cy="109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Shape 3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2050" y="2917550"/>
            <a:ext cx="2388157" cy="202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Shape 3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0350" y="530075"/>
            <a:ext cx="2169849" cy="128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Shape 35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41337" y="410000"/>
            <a:ext cx="3418724" cy="225373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Shape 353"/>
          <p:cNvSpPr txBox="1"/>
          <p:nvPr/>
        </p:nvSpPr>
        <p:spPr>
          <a:xfrm>
            <a:off x="7249125" y="2226250"/>
            <a:ext cx="14898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Controller.js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4549100" y="2822125"/>
            <a:ext cx="11052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HTML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637875" y="1112100"/>
            <a:ext cx="7975800" cy="3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" name="Shape 361"/>
          <p:cNvSpPr txBox="1"/>
          <p:nvPr/>
        </p:nvSpPr>
        <p:spPr>
          <a:xfrm>
            <a:off x="3784350" y="2744550"/>
            <a:ext cx="1575300" cy="2850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ROUTES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200"/>
              <a:t>stateProvider()</a:t>
            </a:r>
          </a:p>
        </p:txBody>
      </p:sp>
      <p:pic>
        <p:nvPicPr>
          <p:cNvPr id="362" name="Shape 3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5250" y="1961525"/>
            <a:ext cx="2133489" cy="17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Shape 3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1337" y="783075"/>
            <a:ext cx="2632882" cy="1103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Shape 3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4787" y="2592175"/>
            <a:ext cx="2410693" cy="17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Shape 3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0625" y="1459025"/>
            <a:ext cx="2632874" cy="1103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Shape 36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13250" y="3199050"/>
            <a:ext cx="1512225" cy="224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Shape 36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4575" y="3520550"/>
            <a:ext cx="2632875" cy="144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Shape 36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86500" y="2568399"/>
            <a:ext cx="1774349" cy="224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Shape 36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072074" y="1380550"/>
            <a:ext cx="2632875" cy="1103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Shape 37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338675" y="3199050"/>
            <a:ext cx="1585204" cy="224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Shape 37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969400" y="3520550"/>
            <a:ext cx="2838224" cy="1446599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Shape 372"/>
          <p:cNvSpPr/>
          <p:nvPr/>
        </p:nvSpPr>
        <p:spPr>
          <a:xfrm rot="-1730724">
            <a:off x="5554123" y="2479532"/>
            <a:ext cx="478808" cy="28506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/>
          <p:nvPr/>
        </p:nvSpPr>
        <p:spPr>
          <a:xfrm rot="2546128">
            <a:off x="5425110" y="3168592"/>
            <a:ext cx="478837" cy="28518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4" name="Shape 374"/>
          <p:cNvSpPr/>
          <p:nvPr/>
        </p:nvSpPr>
        <p:spPr>
          <a:xfrm rot="8630442">
            <a:off x="3267361" y="3195761"/>
            <a:ext cx="478956" cy="28508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5" name="Shape 375"/>
          <p:cNvSpPr/>
          <p:nvPr/>
        </p:nvSpPr>
        <p:spPr>
          <a:xfrm rot="-8639465">
            <a:off x="3144351" y="2467567"/>
            <a:ext cx="479154" cy="28503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6" name="Shape 376"/>
          <p:cNvSpPr/>
          <p:nvPr/>
        </p:nvSpPr>
        <p:spPr>
          <a:xfrm rot="-5397847">
            <a:off x="4288240" y="2298875"/>
            <a:ext cx="479100" cy="28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637875" y="1112100"/>
            <a:ext cx="7975800" cy="3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3" name="Shape 383"/>
          <p:cNvSpPr txBox="1"/>
          <p:nvPr/>
        </p:nvSpPr>
        <p:spPr>
          <a:xfrm>
            <a:off x="3784350" y="2744550"/>
            <a:ext cx="1575300" cy="2850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ROUTES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200"/>
              <a:t>stateProvider()</a:t>
            </a:r>
          </a:p>
        </p:txBody>
      </p:sp>
      <p:pic>
        <p:nvPicPr>
          <p:cNvPr id="384" name="Shape 3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5250" y="1961525"/>
            <a:ext cx="2133489" cy="17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Shape 3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787" y="2592175"/>
            <a:ext cx="2410693" cy="17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Shape 3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3250" y="3199050"/>
            <a:ext cx="1512225" cy="224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Shape 38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86500" y="2568399"/>
            <a:ext cx="1774349" cy="224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Shape 38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38675" y="3199050"/>
            <a:ext cx="1585204" cy="224249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Shape 389"/>
          <p:cNvSpPr/>
          <p:nvPr/>
        </p:nvSpPr>
        <p:spPr>
          <a:xfrm rot="-1730724">
            <a:off x="5554123" y="2479532"/>
            <a:ext cx="478808" cy="28506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0" name="Shape 390"/>
          <p:cNvSpPr/>
          <p:nvPr/>
        </p:nvSpPr>
        <p:spPr>
          <a:xfrm rot="2546128">
            <a:off x="5425110" y="3168592"/>
            <a:ext cx="478837" cy="28518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1" name="Shape 391"/>
          <p:cNvSpPr/>
          <p:nvPr/>
        </p:nvSpPr>
        <p:spPr>
          <a:xfrm rot="8630442">
            <a:off x="3267361" y="3195761"/>
            <a:ext cx="478956" cy="28508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2" name="Shape 392"/>
          <p:cNvSpPr/>
          <p:nvPr/>
        </p:nvSpPr>
        <p:spPr>
          <a:xfrm rot="-8639465">
            <a:off x="3144351" y="2467567"/>
            <a:ext cx="479154" cy="28503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3" name="Shape 393"/>
          <p:cNvSpPr/>
          <p:nvPr/>
        </p:nvSpPr>
        <p:spPr>
          <a:xfrm rot="-5397847">
            <a:off x="4288240" y="2298875"/>
            <a:ext cx="479100" cy="28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4" name="Shape 394"/>
          <p:cNvSpPr/>
          <p:nvPr/>
        </p:nvSpPr>
        <p:spPr>
          <a:xfrm rot="5402153">
            <a:off x="4288240" y="3390075"/>
            <a:ext cx="479100" cy="28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95" name="Shape 39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1700" y="3534775"/>
            <a:ext cx="2794724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Shape 39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82325" y="3525250"/>
            <a:ext cx="2794725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Shape 39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149337" y="1713800"/>
            <a:ext cx="2848675" cy="78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Shape 39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228412" y="1032775"/>
            <a:ext cx="2794724" cy="78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Shape 39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73225" y="1032785"/>
            <a:ext cx="2721425" cy="1544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Shape 40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833170" y="3864950"/>
            <a:ext cx="1585199" cy="501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Shape 40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661425" y="4459025"/>
            <a:ext cx="1977325" cy="279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637875" y="1112100"/>
            <a:ext cx="7975800" cy="3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08" name="Shape 4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9400" y="1708437"/>
            <a:ext cx="6990374" cy="2695175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Shape 409"/>
          <p:cNvSpPr txBox="1"/>
          <p:nvPr/>
        </p:nvSpPr>
        <p:spPr>
          <a:xfrm>
            <a:off x="356750" y="1889175"/>
            <a:ext cx="7887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00"/>
              <a:t>PROFILE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356750" y="2142675"/>
            <a:ext cx="7887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PICTURE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x="396500" y="2684100"/>
            <a:ext cx="7887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FRIEND</a:t>
            </a:r>
          </a:p>
        </p:txBody>
      </p:sp>
      <p:sp>
        <p:nvSpPr>
          <p:cNvPr id="412" name="Shape 412"/>
          <p:cNvSpPr txBox="1"/>
          <p:nvPr/>
        </p:nvSpPr>
        <p:spPr>
          <a:xfrm>
            <a:off x="469400" y="3254875"/>
            <a:ext cx="7887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CHAT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356750" y="3585625"/>
            <a:ext cx="7887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SEARCH</a:t>
            </a:r>
          </a:p>
        </p:txBody>
      </p:sp>
      <p:sp>
        <p:nvSpPr>
          <p:cNvPr id="414" name="Shape 414"/>
          <p:cNvSpPr txBox="1"/>
          <p:nvPr/>
        </p:nvSpPr>
        <p:spPr>
          <a:xfrm>
            <a:off x="149150" y="3916375"/>
            <a:ext cx="11244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LOGIN / LOGOUT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/>
          <p:nvPr>
            <p:ph type="title"/>
          </p:nvPr>
        </p:nvSpPr>
        <p:spPr>
          <a:xfrm>
            <a:off x="402650" y="8117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Configuration Management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20" name="Shape 4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25" y="769149"/>
            <a:ext cx="6235049" cy="4291650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Shape 421"/>
          <p:cNvSpPr txBox="1"/>
          <p:nvPr/>
        </p:nvSpPr>
        <p:spPr>
          <a:xfrm>
            <a:off x="5394675" y="2467550"/>
            <a:ext cx="3704700" cy="2088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Each feature received its own branch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When the feature was completed, the code was integrated into the </a:t>
            </a:r>
            <a:r>
              <a:rPr lang="en" u="sng"/>
              <a:t>development</a:t>
            </a:r>
            <a:r>
              <a:rPr lang="en"/>
              <a:t> branch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After testing and validation of the  development branch, the code was integrated into the </a:t>
            </a:r>
            <a:r>
              <a:rPr lang="en" u="sng"/>
              <a:t>master</a:t>
            </a:r>
            <a:r>
              <a:rPr lang="en"/>
              <a:t> branch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13377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Outline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73950" y="303475"/>
            <a:ext cx="8520600" cy="401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Product (Rob)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Requirements (Arpita)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Design &amp; </a:t>
            </a:r>
            <a:r>
              <a:rPr lang="en"/>
              <a:t>Architecture</a:t>
            </a:r>
            <a:r>
              <a:rPr lang="en"/>
              <a:t> (Arpita)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Implementation (Ravi)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Testing (Cory)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Deployment (Nick)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Management (Ed)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Risk &amp; Metrics (Cory)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Process (Ed &amp; Mike)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Our Iterations (Ed &amp; Mike)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Improvements &amp; Lessons (Rob)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Demo (everyone)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/>
          <p:nvPr>
            <p:ph type="title"/>
          </p:nvPr>
        </p:nvSpPr>
        <p:spPr>
          <a:xfrm>
            <a:off x="402650" y="8117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Configuration Management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7" name="Shape 427"/>
          <p:cNvSpPr txBox="1"/>
          <p:nvPr/>
        </p:nvSpPr>
        <p:spPr>
          <a:xfrm>
            <a:off x="505800" y="1902225"/>
            <a:ext cx="8132400" cy="1275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Worked directly on the </a:t>
            </a:r>
            <a:r>
              <a:rPr lang="en" u="sng"/>
              <a:t>development</a:t>
            </a:r>
            <a:r>
              <a:rPr lang="en"/>
              <a:t> branch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Directly tested everyone’s work constantly while working on our own features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Resulted in much faster development cycles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Eliminated the time used to merge branches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F</a:t>
            </a:r>
            <a:r>
              <a:rPr lang="en"/>
              <a:t>elt more like a truly continuous integration approach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1C232"/>
              </a:solidFill>
            </a:endParaRPr>
          </a:p>
        </p:txBody>
      </p:sp>
      <p:sp>
        <p:nvSpPr>
          <p:cNvPr id="428" name="Shape 428"/>
          <p:cNvSpPr txBox="1"/>
          <p:nvPr/>
        </p:nvSpPr>
        <p:spPr>
          <a:xfrm>
            <a:off x="402650" y="1065350"/>
            <a:ext cx="7938900" cy="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</a:t>
            </a:r>
            <a:r>
              <a:rPr lang="en"/>
              <a:t>e continually attempted to optimize our development process throughout the project. </a:t>
            </a:r>
          </a:p>
        </p:txBody>
      </p:sp>
      <p:sp>
        <p:nvSpPr>
          <p:cNvPr id="429" name="Shape 429"/>
          <p:cNvSpPr txBox="1"/>
          <p:nvPr/>
        </p:nvSpPr>
        <p:spPr>
          <a:xfrm>
            <a:off x="223850" y="4583400"/>
            <a:ext cx="8878200" cy="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https://softwareengineering.stackexchange.com/questions/107884/to-branch-or-not-to-branch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/>
          <p:nvPr>
            <p:ph type="title"/>
          </p:nvPr>
        </p:nvSpPr>
        <p:spPr>
          <a:xfrm>
            <a:off x="402650" y="8117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</a:t>
            </a:r>
          </a:p>
        </p:txBody>
      </p:sp>
      <p:pic>
        <p:nvPicPr>
          <p:cNvPr descr="Image result for agile scrum" id="435" name="Shape 4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050" y="1657350"/>
            <a:ext cx="55499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agile scrum" id="440" name="Shape 4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175" y="521425"/>
            <a:ext cx="7155649" cy="4100650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Shape 441"/>
          <p:cNvSpPr txBox="1"/>
          <p:nvPr>
            <p:ph type="title"/>
          </p:nvPr>
        </p:nvSpPr>
        <p:spPr>
          <a:xfrm>
            <a:off x="402650" y="8117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Agile Scrum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/>
          <p:nvPr>
            <p:ph type="title"/>
          </p:nvPr>
        </p:nvSpPr>
        <p:spPr>
          <a:xfrm>
            <a:off x="402650" y="8117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Scrum Board (Pivotal Tracker)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mage result for agile scrum" id="447" name="Shape 4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000" y="788575"/>
            <a:ext cx="7874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/>
          <p:nvPr>
            <p:ph type="title"/>
          </p:nvPr>
        </p:nvSpPr>
        <p:spPr>
          <a:xfrm>
            <a:off x="402650" y="8117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Iteration 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3" name="Shape 453"/>
          <p:cNvSpPr txBox="1"/>
          <p:nvPr/>
        </p:nvSpPr>
        <p:spPr>
          <a:xfrm>
            <a:off x="402650" y="1065350"/>
            <a:ext cx="7938900" cy="23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What we accomplished</a:t>
            </a:r>
            <a:r>
              <a:rPr lang="en"/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u="sng"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As a group, we </a:t>
            </a:r>
            <a:r>
              <a:rPr lang="en" u="sng"/>
              <a:t>Brainstormed</a:t>
            </a:r>
            <a:r>
              <a:rPr lang="en"/>
              <a:t> and decided what to design and create for the class project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Selected a </a:t>
            </a:r>
            <a:r>
              <a:rPr lang="en" u="sng"/>
              <a:t>technology stack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Gathered </a:t>
            </a:r>
            <a:r>
              <a:rPr lang="en" u="sng"/>
              <a:t>requirements</a:t>
            </a:r>
            <a:r>
              <a:rPr lang="en"/>
              <a:t> for the application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Created a </a:t>
            </a:r>
            <a:r>
              <a:rPr lang="en" u="sng"/>
              <a:t>skeleton</a:t>
            </a:r>
            <a:r>
              <a:rPr lang="en"/>
              <a:t> app for the team to start learning and playing with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Placed a skeleton code base on </a:t>
            </a:r>
            <a:r>
              <a:rPr lang="en" u="sng"/>
              <a:t>GitHub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mage result for ideas" id="454" name="Shape 4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8025" y="2942700"/>
            <a:ext cx="17145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/>
          <p:nvPr>
            <p:ph type="title"/>
          </p:nvPr>
        </p:nvSpPr>
        <p:spPr>
          <a:xfrm>
            <a:off x="402650" y="8117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Iteration 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0" name="Shape 460"/>
          <p:cNvSpPr txBox="1"/>
          <p:nvPr/>
        </p:nvSpPr>
        <p:spPr>
          <a:xfrm>
            <a:off x="402650" y="1065350"/>
            <a:ext cx="4374600" cy="3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What we accomplished</a:t>
            </a:r>
            <a:r>
              <a:rPr lang="en"/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Prioritized features for our application and selected those of highest priority to be implemented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Normal/local authentication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Authentication with Facebook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Wall posts and commenting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Profile image uploading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Assigned features to individual team members so that development could occur </a:t>
            </a:r>
            <a:r>
              <a:rPr lang="en" u="sng"/>
              <a:t>independently</a:t>
            </a:r>
          </a:p>
        </p:txBody>
      </p:sp>
      <p:pic>
        <p:nvPicPr>
          <p:cNvPr id="461" name="Shape 4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7249" y="978237"/>
            <a:ext cx="4249375" cy="3187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/>
          <p:nvPr>
            <p:ph type="title"/>
          </p:nvPr>
        </p:nvSpPr>
        <p:spPr>
          <a:xfrm>
            <a:off x="402650" y="8117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Iteration 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7" name="Shape 467"/>
          <p:cNvSpPr txBox="1"/>
          <p:nvPr/>
        </p:nvSpPr>
        <p:spPr>
          <a:xfrm>
            <a:off x="402650" y="1065350"/>
            <a:ext cx="7938900" cy="30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Based on the results of our previous iteration, we adjusted how we approached task delegation. 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Again we </a:t>
            </a:r>
            <a:r>
              <a:rPr lang="en" u="sng"/>
              <a:t>selected the most important features/stories</a:t>
            </a:r>
            <a:r>
              <a:rPr lang="en"/>
              <a:t> for our app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We elected to work more closely using a </a:t>
            </a:r>
            <a:r>
              <a:rPr lang="en" u="sng"/>
              <a:t>team-oriented approach</a:t>
            </a:r>
            <a:r>
              <a:rPr lang="en"/>
              <a:t> (instead of everyone working on their own individual feature/branch)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We began working directly on the development branch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We made sub-teams so that we could share knowledge between members and also minimize communication between the entire team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Sub-teams were as follows: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Team 1 - Cory, Mike (</a:t>
            </a:r>
            <a:r>
              <a:rPr i="1" lang="en"/>
              <a:t>wall, profile</a:t>
            </a:r>
            <a:r>
              <a:rPr lang="en"/>
              <a:t>)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Team 2 - Nick, Arpita, Ravi (</a:t>
            </a:r>
            <a:r>
              <a:rPr i="1" lang="en"/>
              <a:t>chat</a:t>
            </a:r>
            <a:r>
              <a:rPr lang="en"/>
              <a:t>)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Team 3 - Ed, Rob (</a:t>
            </a:r>
            <a:r>
              <a:rPr i="1" lang="en"/>
              <a:t>friends</a:t>
            </a:r>
            <a:r>
              <a:rPr lang="en"/>
              <a:t>)</a:t>
            </a:r>
          </a:p>
        </p:txBody>
      </p:sp>
      <p:pic>
        <p:nvPicPr>
          <p:cNvPr descr="Image result for team" id="468" name="Shape 4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9975" y="3184450"/>
            <a:ext cx="3343275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/>
          <p:nvPr>
            <p:ph type="title"/>
          </p:nvPr>
        </p:nvSpPr>
        <p:spPr>
          <a:xfrm>
            <a:off x="402650" y="8117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Iteration 3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4" name="Shape 474"/>
          <p:cNvSpPr txBox="1"/>
          <p:nvPr/>
        </p:nvSpPr>
        <p:spPr>
          <a:xfrm>
            <a:off x="402650" y="1065350"/>
            <a:ext cx="6708300" cy="3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Based on the results of our previous iteration, we further fine-tuned our workflow. 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We continued the </a:t>
            </a:r>
            <a:r>
              <a:rPr lang="en" u="sng"/>
              <a:t>team-oriented approach</a:t>
            </a:r>
            <a:r>
              <a:rPr lang="en"/>
              <a:t> from the previous iteration.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We reshuffled our sub-teams to encourage team collaboration with the goal of getting everyone involved.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We relied more heavily on </a:t>
            </a:r>
            <a:r>
              <a:rPr lang="en" u="sng"/>
              <a:t>in person meetings</a:t>
            </a:r>
            <a:r>
              <a:rPr lang="en"/>
              <a:t> as they were more effective when attempting to integrate and debug our application.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Sub-teams were as follows: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Team 1 - Cory, Mike, Arpita (</a:t>
            </a:r>
            <a:r>
              <a:rPr i="1" lang="en"/>
              <a:t>wall, profile, authentication cleanup</a:t>
            </a:r>
            <a:r>
              <a:rPr lang="en"/>
              <a:t>)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Team 2 - Nick, Cory (</a:t>
            </a:r>
            <a:r>
              <a:rPr i="1" lang="en"/>
              <a:t>deployment, chat clean up</a:t>
            </a:r>
            <a:r>
              <a:rPr lang="en"/>
              <a:t>)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Team 3 - Ed, Rob, Ravi (</a:t>
            </a:r>
            <a:r>
              <a:rPr i="1" lang="en"/>
              <a:t>friends, upload profile image clean up, set profile image</a:t>
            </a:r>
            <a:r>
              <a:rPr lang="en"/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mage result for team" id="475" name="Shape 4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550" y="1813662"/>
            <a:ext cx="2076450" cy="204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/>
          <p:nvPr>
            <p:ph type="title"/>
          </p:nvPr>
        </p:nvSpPr>
        <p:spPr>
          <a:xfrm>
            <a:off x="402650" y="8117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Lessons Learned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1" name="Shape 481"/>
          <p:cNvSpPr txBox="1"/>
          <p:nvPr/>
        </p:nvSpPr>
        <p:spPr>
          <a:xfrm>
            <a:off x="700225" y="894225"/>
            <a:ext cx="7802700" cy="32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We found that in person meetings produced greater results 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Meeting in person was difficult as we do not all physically work in the same location everyday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We also found that we could introduce/swap members to other sub-teams to increase productivity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As developers, we are always optimistic; reality is that everything takes time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Even improvement takes time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We can always improve as long as we are looking for those opportunities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Working out of one branch instead of feature branches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We are always learning!</a:t>
            </a:r>
          </a:p>
        </p:txBody>
      </p:sp>
      <p:pic>
        <p:nvPicPr>
          <p:cNvPr descr="Image result for lessons learned" id="482" name="Shape 4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7250" y="3276175"/>
            <a:ext cx="22860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 txBox="1"/>
          <p:nvPr>
            <p:ph type="title"/>
          </p:nvPr>
        </p:nvSpPr>
        <p:spPr>
          <a:xfrm>
            <a:off x="402650" y="8117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Improvements We Strived For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8" name="Shape 488"/>
          <p:cNvSpPr txBox="1"/>
          <p:nvPr/>
        </p:nvSpPr>
        <p:spPr>
          <a:xfrm>
            <a:off x="700225" y="1219350"/>
            <a:ext cx="7802700" cy="32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Created a supportive environment for everyone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Lead by example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Adapted and evolved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Learned to get out of the way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Listened to everyone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Recognized members’ contribution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Trusted our teammates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Persistence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Recognized that there is always room for improvements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Recognized mistakes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Pay attention to what works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Share what works with the team</a:t>
            </a:r>
          </a:p>
        </p:txBody>
      </p:sp>
      <p:pic>
        <p:nvPicPr>
          <p:cNvPr descr="Image result for improvements" id="489" name="Shape 4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8900" y="1219350"/>
            <a:ext cx="2495549" cy="180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Product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271825"/>
            <a:ext cx="8422500" cy="32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FriendZone - Social Networking app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 made a website where you can interact with your friends by browsing/posting on their profiles as well as being able to chat with them.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Features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Friends network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Being able to add Friends into your friends list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Real time chat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Being able to communicate real time with other users of the website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Profiles/Wall posts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Being able to browse through different user’s profiles and being able to post on their wall as well as comment on a Post.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Picture upload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Being able to upload pictures onto your profile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>
            <p:ph type="title"/>
          </p:nvPr>
        </p:nvSpPr>
        <p:spPr>
          <a:xfrm>
            <a:off x="311700" y="410000"/>
            <a:ext cx="49818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Static Analysis 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x="637875" y="1112100"/>
            <a:ext cx="4530600" cy="3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eslint: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ESLint is an open source project originally created by </a:t>
            </a:r>
            <a:r>
              <a:rPr lang="en" u="sng">
                <a:solidFill>
                  <a:srgbClr val="4B32C3"/>
                </a:solidFill>
                <a:highlight>
                  <a:srgbClr val="FFFFFF"/>
                </a:highlight>
                <a:hlinkClick r:id="rId3"/>
              </a:rPr>
              <a:t>Nicholas C. Zakas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in June 2013. Its goal is to provide a pluggable linting utility for JavaScript.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>
              <a:spcBef>
                <a:spcPts val="0"/>
              </a:spcBef>
              <a:buNone/>
            </a:pPr>
            <a:r>
              <a:rPr b="1" lang="en"/>
              <a:t>e</a:t>
            </a:r>
            <a:r>
              <a:rPr b="1" lang="en"/>
              <a:t>slint-loader: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es lint loader for Webpack.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b="1" lang="en"/>
              <a:t>eslint-plugin-angular: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ESLint rules for your angular project with checks for best-practices, conventions or potential errors.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b="1" lang="en"/>
              <a:t>gulp-eslint: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</a:rPr>
              <a:t>A Gulp plugin for identifying and reporting on patterns found in ECMAScript/JavaScript code.</a:t>
            </a:r>
          </a:p>
        </p:txBody>
      </p:sp>
      <p:pic>
        <p:nvPicPr>
          <p:cNvPr id="496" name="Shape 496"/>
          <p:cNvPicPr preferRelativeResize="0"/>
          <p:nvPr/>
        </p:nvPicPr>
        <p:blipFill rotWithShape="1">
          <a:blip r:embed="rId4">
            <a:alphaModFix/>
          </a:blip>
          <a:srcRect b="0" l="0" r="-21565" t="0"/>
          <a:stretch/>
        </p:blipFill>
        <p:spPr>
          <a:xfrm>
            <a:off x="5796777" y="0"/>
            <a:ext cx="775507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Testing Summary</a:t>
            </a:r>
          </a:p>
        </p:txBody>
      </p:sp>
      <p:sp>
        <p:nvSpPr>
          <p:cNvPr id="502" name="Shape 50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Unit tests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57 Passed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2 Failed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System testing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36 Passed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2 Failed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Acceptance testing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17 Passed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0 Failed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Metrics</a:t>
            </a:r>
          </a:p>
        </p:txBody>
      </p:sp>
      <p:sp>
        <p:nvSpPr>
          <p:cNvPr id="508" name="Shape 50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Process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Size: 2615</a:t>
            </a:r>
            <a:r>
              <a:rPr lang="en"/>
              <a:t> lines of code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Defect density: 1 defect / 871.6 LOC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Product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Story points: 38 planned, 36 completed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Defects detected: 6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Defects resolved: 6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Cost: 15 man-hours testing vs 205 man-hours total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>
            <p:ph type="title"/>
          </p:nvPr>
        </p:nvSpPr>
        <p:spPr>
          <a:xfrm>
            <a:off x="402650" y="8117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4" name="Shape 514"/>
          <p:cNvSpPr txBox="1"/>
          <p:nvPr/>
        </p:nvSpPr>
        <p:spPr>
          <a:xfrm>
            <a:off x="2695225" y="1311475"/>
            <a:ext cx="4051500" cy="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http://www.friend-zone.me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133375" y="81175"/>
            <a:ext cx="1850700" cy="193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 Case Diagram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2399" y="22000"/>
            <a:ext cx="5099500" cy="509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13377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Stories Overview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7512" y="841175"/>
            <a:ext cx="6588969" cy="3997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02650" y="8117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Sample User Stories [1]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402650" y="744725"/>
            <a:ext cx="8437200" cy="43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Story: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	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100">
                <a:solidFill>
                  <a:srgbClr val="333333"/>
                </a:solidFill>
              </a:rPr>
              <a:t>As a user, I want to login with my Google credentials, so that I don't have to remember another username and password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33333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Acceptance: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1100">
                <a:solidFill>
                  <a:srgbClr val="333333"/>
                </a:solidFill>
              </a:rPr>
              <a:t>Given</a:t>
            </a:r>
            <a:r>
              <a:rPr lang="en" sz="1100">
                <a:solidFill>
                  <a:srgbClr val="333333"/>
                </a:solidFill>
              </a:rPr>
              <a:t> I am not logged in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1100">
                <a:solidFill>
                  <a:srgbClr val="333333"/>
                </a:solidFill>
              </a:rPr>
              <a:t>When</a:t>
            </a:r>
            <a:r>
              <a:rPr lang="en" sz="1100">
                <a:solidFill>
                  <a:srgbClr val="333333"/>
                </a:solidFill>
              </a:rPr>
              <a:t> I view the login page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1100">
                <a:solidFill>
                  <a:srgbClr val="333333"/>
                </a:solidFill>
              </a:rPr>
              <a:t>Then</a:t>
            </a:r>
            <a:r>
              <a:rPr lang="en" sz="1100">
                <a:solidFill>
                  <a:srgbClr val="333333"/>
                </a:solidFill>
              </a:rPr>
              <a:t> I should see a button that says "Sign in with Google"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333333"/>
              </a:solidFill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1100">
                <a:solidFill>
                  <a:srgbClr val="333333"/>
                </a:solidFill>
              </a:rPr>
              <a:t>Given</a:t>
            </a:r>
            <a:r>
              <a:rPr lang="en" sz="1100">
                <a:solidFill>
                  <a:srgbClr val="333333"/>
                </a:solidFill>
              </a:rPr>
              <a:t> I am not logged in and I do not have a FriendZone account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1100">
                <a:solidFill>
                  <a:srgbClr val="333333"/>
                </a:solidFill>
              </a:rPr>
              <a:t>When</a:t>
            </a:r>
            <a:r>
              <a:rPr lang="en" sz="1100">
                <a:solidFill>
                  <a:srgbClr val="333333"/>
                </a:solidFill>
              </a:rPr>
              <a:t> I click the "Sign in with Google" button on the login page and enter a valid Google username/password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1100">
                <a:solidFill>
                  <a:srgbClr val="333333"/>
                </a:solidFill>
              </a:rPr>
              <a:t>Then</a:t>
            </a:r>
            <a:r>
              <a:rPr lang="en" sz="1100">
                <a:solidFill>
                  <a:srgbClr val="333333"/>
                </a:solidFill>
              </a:rPr>
              <a:t> a FriendZone account with my Google email address should be created for me and I should be logged in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Tasks:</a:t>
            </a:r>
          </a:p>
          <a:p>
            <a:pPr indent="-298450" lvl="0" marL="914400" rtl="0">
              <a:spcBef>
                <a:spcPts val="0"/>
              </a:spcBef>
              <a:buClr>
                <a:srgbClr val="333333"/>
              </a:buClr>
              <a:buSzPct val="100000"/>
              <a:buChar char="●"/>
            </a:pPr>
            <a:r>
              <a:rPr lang="en" sz="1100">
                <a:solidFill>
                  <a:srgbClr val="333333"/>
                </a:solidFill>
              </a:rPr>
              <a:t>Register app on Google</a:t>
            </a:r>
          </a:p>
          <a:p>
            <a:pPr indent="-298450" lvl="0" marL="914400" rtl="0">
              <a:spcBef>
                <a:spcPts val="0"/>
              </a:spcBef>
              <a:buClr>
                <a:srgbClr val="333333"/>
              </a:buClr>
              <a:buSzPct val="100000"/>
              <a:buChar char="●"/>
            </a:pPr>
            <a:r>
              <a:rPr lang="en" sz="1100">
                <a:solidFill>
                  <a:srgbClr val="333333"/>
                </a:solidFill>
              </a:rPr>
              <a:t>Configure FriendZone to use Google app for OAuth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Status: </a:t>
            </a:r>
            <a:r>
              <a:rPr b="1" lang="en">
                <a:solidFill>
                  <a:srgbClr val="38761D"/>
                </a:solidFill>
              </a:rPr>
              <a:t>Acceptance criteria implemented.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02650" y="8117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Sample User Stories [2]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402650" y="744725"/>
            <a:ext cx="8437200" cy="43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Story: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100"/>
              <a:t>As a logged in user, when I look at my friends list, I want to see a list of my friends.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	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Acceptance: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1100">
                <a:solidFill>
                  <a:srgbClr val="333333"/>
                </a:solidFill>
              </a:rPr>
              <a:t>Given</a:t>
            </a:r>
            <a:r>
              <a:rPr lang="en" sz="1100">
                <a:solidFill>
                  <a:srgbClr val="333333"/>
                </a:solidFill>
              </a:rPr>
              <a:t> I have no friends, </a:t>
            </a:r>
            <a:r>
              <a:rPr b="1" lang="en" sz="1100">
                <a:solidFill>
                  <a:srgbClr val="333333"/>
                </a:solidFill>
              </a:rPr>
              <a:t>when</a:t>
            </a:r>
            <a:r>
              <a:rPr lang="en" sz="1100">
                <a:solidFill>
                  <a:srgbClr val="333333"/>
                </a:solidFill>
              </a:rPr>
              <a:t> I view my friends list , </a:t>
            </a:r>
            <a:r>
              <a:rPr b="1" lang="en" sz="1100">
                <a:solidFill>
                  <a:srgbClr val="333333"/>
                </a:solidFill>
              </a:rPr>
              <a:t>then</a:t>
            </a:r>
            <a:r>
              <a:rPr lang="en" sz="1100">
                <a:solidFill>
                  <a:srgbClr val="333333"/>
                </a:solidFill>
              </a:rPr>
              <a:t> I should see no friends.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333333"/>
              </a:solidFill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1100">
                <a:solidFill>
                  <a:srgbClr val="333333"/>
                </a:solidFill>
              </a:rPr>
              <a:t>Given</a:t>
            </a:r>
            <a:r>
              <a:rPr lang="en" sz="1100">
                <a:solidFill>
                  <a:srgbClr val="333333"/>
                </a:solidFill>
              </a:rPr>
              <a:t> I have multiple friends, </a:t>
            </a:r>
            <a:r>
              <a:rPr b="1" lang="en" sz="1100">
                <a:solidFill>
                  <a:srgbClr val="333333"/>
                </a:solidFill>
              </a:rPr>
              <a:t>when</a:t>
            </a:r>
            <a:r>
              <a:rPr lang="en" sz="1100">
                <a:solidFill>
                  <a:srgbClr val="333333"/>
                </a:solidFill>
              </a:rPr>
              <a:t> I view my friends list , </a:t>
            </a:r>
            <a:r>
              <a:rPr b="1" lang="en" sz="1100">
                <a:solidFill>
                  <a:srgbClr val="333333"/>
                </a:solidFill>
              </a:rPr>
              <a:t>then</a:t>
            </a:r>
            <a:r>
              <a:rPr lang="en" sz="1100">
                <a:solidFill>
                  <a:srgbClr val="333333"/>
                </a:solidFill>
              </a:rPr>
              <a:t> I should see each friend's username and profile picture.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33333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Tasks:</a:t>
            </a:r>
          </a:p>
          <a:p>
            <a:pPr indent="-298450" lvl="0" marL="914400" rtl="0">
              <a:spcBef>
                <a:spcPts val="0"/>
              </a:spcBef>
              <a:buClr>
                <a:srgbClr val="333333"/>
              </a:buClr>
              <a:buSzPct val="100000"/>
              <a:buChar char="●"/>
            </a:pPr>
            <a:r>
              <a:rPr lang="en" sz="1100">
                <a:solidFill>
                  <a:srgbClr val="333333"/>
                </a:solidFill>
              </a:rPr>
              <a:t>Create new route, controller, schema, and template responsible for this new feature</a:t>
            </a:r>
          </a:p>
          <a:p>
            <a:pPr indent="-298450" lvl="0" marL="914400" rtl="0">
              <a:spcBef>
                <a:spcPts val="0"/>
              </a:spcBef>
              <a:buClr>
                <a:srgbClr val="333333"/>
              </a:buClr>
              <a:buSzPct val="100000"/>
              <a:buChar char="●"/>
            </a:pPr>
            <a:r>
              <a:rPr lang="en" sz="1100">
                <a:solidFill>
                  <a:srgbClr val="333333"/>
                </a:solidFill>
              </a:rPr>
              <a:t>Test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33333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Status: </a:t>
            </a:r>
            <a:r>
              <a:rPr b="1" lang="en">
                <a:solidFill>
                  <a:srgbClr val="38761D"/>
                </a:solidFill>
              </a:rPr>
              <a:t>Acceptance criteria implemented.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02650" y="8117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Sample User Stories [3]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402650" y="744725"/>
            <a:ext cx="8437200" cy="43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Story:</a:t>
            </a:r>
            <a:r>
              <a:rPr lang="en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100">
                <a:solidFill>
                  <a:srgbClr val="333333"/>
                </a:solidFill>
              </a:rPr>
              <a:t>As a user, I want to see a user's profile information and wall posts on a single page, so that I have a more cohesive viewing experience.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Acceptance: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1100">
                <a:solidFill>
                  <a:srgbClr val="333333"/>
                </a:solidFill>
              </a:rPr>
              <a:t>Given</a:t>
            </a:r>
            <a:r>
              <a:rPr lang="en" sz="1100">
                <a:solidFill>
                  <a:srgbClr val="333333"/>
                </a:solidFill>
              </a:rPr>
              <a:t> I am a logged in user,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1100">
                <a:solidFill>
                  <a:srgbClr val="333333"/>
                </a:solidFill>
              </a:rPr>
              <a:t>When</a:t>
            </a:r>
            <a:r>
              <a:rPr lang="en" sz="1100">
                <a:solidFill>
                  <a:srgbClr val="333333"/>
                </a:solidFill>
              </a:rPr>
              <a:t> I view a user's profile page,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1100">
                <a:solidFill>
                  <a:srgbClr val="333333"/>
                </a:solidFill>
              </a:rPr>
              <a:t>Then</a:t>
            </a:r>
            <a:r>
              <a:rPr lang="en" sz="1100">
                <a:solidFill>
                  <a:srgbClr val="333333"/>
                </a:solidFill>
              </a:rPr>
              <a:t> I should see that user's profile information on the left and their entire wall history on the right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33333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Tasks: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-298450" lvl="0" marL="914400" rtl="0">
              <a:spcBef>
                <a:spcPts val="0"/>
              </a:spcBef>
              <a:buClr>
                <a:srgbClr val="333333"/>
              </a:buClr>
              <a:buSzPct val="100000"/>
              <a:buChar char="●"/>
            </a:pPr>
            <a:r>
              <a:rPr lang="en" sz="1100">
                <a:solidFill>
                  <a:srgbClr val="333333"/>
                </a:solidFill>
              </a:rPr>
              <a:t>Combine profile information and wall controllers into a single view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33333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Status: 	</a:t>
            </a:r>
            <a:r>
              <a:rPr b="1" lang="en">
                <a:solidFill>
                  <a:srgbClr val="38761D"/>
                </a:solidFill>
              </a:rPr>
              <a:t>Acceptance criteria implemented.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