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itepoint.com/introduction-to-mean-stack/" TargetMode="External"/><Relationship Id="rId4" Type="http://schemas.openxmlformats.org/officeDocument/2006/relationships/hyperlink" Target="http://www.tiobe.com/tiobe-index/" TargetMode="External"/><Relationship Id="rId10" Type="http://schemas.openxmlformats.org/officeDocument/2006/relationships/hyperlink" Target="https://www.devsaran.com/blog/10-best-reasons-use-bootstrap-amazing-web-designs" TargetMode="External"/><Relationship Id="rId9" Type="http://schemas.openxmlformats.org/officeDocument/2006/relationships/hyperlink" Target="https://dzone.com/articles/what-are-benefits-nodejs" TargetMode="External"/><Relationship Id="rId5" Type="http://schemas.openxmlformats.org/officeDocument/2006/relationships/hyperlink" Target="https://github.com/mgechev/angularjs-in-patterns" TargetMode="External"/><Relationship Id="rId6" Type="http://schemas.openxmlformats.org/officeDocument/2006/relationships/hyperlink" Target="http://searchmicroservices.techtarget.com/definition/OAuth" TargetMode="External"/><Relationship Id="rId7" Type="http://schemas.openxmlformats.org/officeDocument/2006/relationships/hyperlink" Target="https://www.tutorialspoint.com/mongodb/mongodb_advantages.htm" TargetMode="External"/><Relationship Id="rId8" Type="http://schemas.openxmlformats.org/officeDocument/2006/relationships/hyperlink" Target="http://stackoverflow.com/questions/28823253/what-are-the-benefits-of-express-over-plain-node-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FriendZone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N</a:t>
            </a:r>
            <a:r>
              <a:rPr lang="en"/>
              <a:t>ode </a:t>
            </a:r>
            <a:r>
              <a:rPr lang="en" u="sng"/>
              <a:t>P</a:t>
            </a:r>
            <a:r>
              <a:rPr lang="en"/>
              <a:t>ackage </a:t>
            </a:r>
            <a:r>
              <a:rPr lang="en" u="sng"/>
              <a:t>M</a:t>
            </a:r>
            <a:r>
              <a:rPr lang="en"/>
              <a:t>anager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96925" y="1306550"/>
            <a:ext cx="53421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Gives us the ability to install packages and provides us with a useful interface.  We manage our packages and dependencies via the </a:t>
            </a:r>
            <a:r>
              <a:rPr b="1" lang="en"/>
              <a:t>package.json</a:t>
            </a:r>
            <a:r>
              <a:rPr lang="en"/>
              <a:t> file.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856" y="0"/>
            <a:ext cx="32731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049075"/>
            <a:ext cx="28575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284900" y="1306550"/>
            <a:ext cx="65742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Bootstrap is a popular HTML, CSS, and JS framework for developing responsive, mobile first projects on the web.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190450" y="1265200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Sass is a mature, stable, and powerful professional grade CSS extension language in the world.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190450" y="2323675"/>
            <a:ext cx="47631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Ability to define variables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Nested syntax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Ability to define mixins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mathematical functions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Looping CSS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Joining multiple CSS files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Simplifies RWD implementation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Increases maintainability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Reduces complexity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Optimizes CSS output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400" y="2092150"/>
            <a:ext cx="2658900" cy="1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Angular’s MVW versus traditional MVC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7153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of using Angular.js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0" y="1337900"/>
            <a:ext cx="468148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Angular Request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18440"/>
          <a:stretch/>
        </p:blipFill>
        <p:spPr>
          <a:xfrm>
            <a:off x="1381399" y="1620775"/>
            <a:ext cx="5752967" cy="35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Each feature has its own </a:t>
            </a:r>
            <a:r>
              <a:rPr lang="en" sz="2400" u="sng"/>
              <a:t>M</a:t>
            </a:r>
            <a:r>
              <a:rPr lang="en" sz="2400"/>
              <a:t>odel </a:t>
            </a:r>
            <a:r>
              <a:rPr lang="en" sz="2400" u="sng"/>
              <a:t>V</a:t>
            </a:r>
            <a:r>
              <a:rPr lang="en" sz="2400"/>
              <a:t>iew </a:t>
            </a:r>
            <a:r>
              <a:rPr lang="en" sz="2400" u="sng"/>
              <a:t>C</a:t>
            </a:r>
            <a:r>
              <a:rPr lang="en" sz="2400"/>
              <a:t>ontroller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899" y="1438849"/>
            <a:ext cx="2444599" cy="359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 - Angular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034575"/>
            <a:ext cx="59817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of the MEAN stack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826050" y="1579425"/>
            <a:ext cx="74919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Reduces complexity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Increases maintainability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Organizes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Core is JavaScript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 is a very popular language (top 10 according to Tiobe index)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JavaScript is used for the entire application (from front-end to back-end)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supports the MVC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components are open source which get updated regularly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Great community and available resources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" y="769149"/>
            <a:ext cx="6235049" cy="42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011200" y="3258100"/>
            <a:ext cx="3704700" cy="1389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 feature gets its own branch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feature is complete, code is integrated into development branch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Once development branch is tested and validated, code is integrated into master 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1150" y="117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 Orsini - Team Leader / Configuration Leader (</a:t>
            </a:r>
            <a:r>
              <a:rPr b="1" i="1" lang="en"/>
              <a:t>presenting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 Gomez - Environment and Integration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Arpita Vats - Requirement Leader (</a:t>
            </a:r>
            <a:r>
              <a:rPr b="1" i="1" lang="en"/>
              <a:t>presenting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Ravi K Rajendran - Design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Hattabaugh - Implementation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Stone - QA Leader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Eskowitz - Security Leader (</a:t>
            </a:r>
            <a:r>
              <a:rPr b="1" i="1" lang="en"/>
              <a:t>presenting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Summary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Unit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29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Failed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Acceptance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 Passed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 Failed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Size: 1059 lines of code (781 JS + 278 HTML)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 density: 1 defect / 176.5 LOC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Product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Story points: 12 planned, 9 completed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detected: 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Defects resolved: 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Cost: 11 man-hours testing vs 157.5 man-hours total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 / Roadmap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819275" y="1086825"/>
            <a:ext cx="73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826925" y="1008850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8195375" y="1008850"/>
            <a:ext cx="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/>
        </p:nvSpPr>
        <p:spPr>
          <a:xfrm>
            <a:off x="487925" y="1229750"/>
            <a:ext cx="678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1/19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964075" y="1229750"/>
            <a:ext cx="462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5/4</a:t>
            </a:r>
          </a:p>
        </p:txBody>
      </p:sp>
      <p:sp>
        <p:nvSpPr>
          <p:cNvPr id="204" name="Shape 204"/>
          <p:cNvSpPr/>
          <p:nvPr/>
        </p:nvSpPr>
        <p:spPr>
          <a:xfrm>
            <a:off x="2034200" y="975193"/>
            <a:ext cx="297700" cy="22325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88850" y="975205"/>
            <a:ext cx="297700" cy="22325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7143500" y="975205"/>
            <a:ext cx="297700" cy="22325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352675" y="1219862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0 complete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14525" y="1217272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1 complete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813375" y="12161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2 </a:t>
            </a:r>
          </a:p>
        </p:txBody>
      </p:sp>
      <p:sp>
        <p:nvSpPr>
          <p:cNvPr id="210" name="Shape 210"/>
          <p:cNvSpPr/>
          <p:nvPr/>
        </p:nvSpPr>
        <p:spPr>
          <a:xfrm>
            <a:off x="1368250" y="2802750"/>
            <a:ext cx="4188900" cy="223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</a:t>
            </a:r>
          </a:p>
        </p:txBody>
      </p:sp>
      <p:sp>
        <p:nvSpPr>
          <p:cNvPr id="211" name="Shape 211"/>
          <p:cNvSpPr/>
          <p:nvPr/>
        </p:nvSpPr>
        <p:spPr>
          <a:xfrm>
            <a:off x="1368300" y="3412100"/>
            <a:ext cx="4188900" cy="223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sp>
        <p:nvSpPr>
          <p:cNvPr id="212" name="Shape 212"/>
          <p:cNvSpPr/>
          <p:nvPr/>
        </p:nvSpPr>
        <p:spPr>
          <a:xfrm>
            <a:off x="1368300" y="4021700"/>
            <a:ext cx="4188900" cy="223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Friend’s Features</a:t>
            </a:r>
          </a:p>
        </p:txBody>
      </p:sp>
      <p:sp>
        <p:nvSpPr>
          <p:cNvPr id="213" name="Shape 213"/>
          <p:cNvSpPr/>
          <p:nvPr/>
        </p:nvSpPr>
        <p:spPr>
          <a:xfrm>
            <a:off x="1368250" y="4631300"/>
            <a:ext cx="4195800" cy="2232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Feed and Profile</a:t>
            </a:r>
          </a:p>
        </p:txBody>
      </p:sp>
      <p:sp>
        <p:nvSpPr>
          <p:cNvPr id="214" name="Shape 214"/>
          <p:cNvSpPr/>
          <p:nvPr/>
        </p:nvSpPr>
        <p:spPr>
          <a:xfrm>
            <a:off x="5446135" y="2802739"/>
            <a:ext cx="2004600" cy="2232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445404" y="3415700"/>
            <a:ext cx="2004600" cy="2232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446129" y="4021700"/>
            <a:ext cx="2004600" cy="2232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5445404" y="4627700"/>
            <a:ext cx="2004600" cy="2232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464200" y="2802750"/>
            <a:ext cx="1602000" cy="20517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Prepare for Presentation and final exam</a:t>
            </a:r>
          </a:p>
        </p:txBody>
      </p:sp>
      <p:cxnSp>
        <p:nvCxnSpPr>
          <p:cNvPr id="219" name="Shape 219"/>
          <p:cNvCxnSpPr/>
          <p:nvPr/>
        </p:nvCxnSpPr>
        <p:spPr>
          <a:xfrm flipH="1">
            <a:off x="793425" y="1218025"/>
            <a:ext cx="3960300" cy="10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7315050" y="1211050"/>
            <a:ext cx="1572900" cy="13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-1739665" y="196550"/>
            <a:ext cx="556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3/16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310535" y="2323687"/>
            <a:ext cx="556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3</a:t>
            </a:r>
            <a:r>
              <a:rPr lang="en" sz="1200"/>
              <a:t>/16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170044" y="2365084"/>
            <a:ext cx="556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4/19</a:t>
            </a:r>
          </a:p>
        </p:txBody>
      </p:sp>
      <p:sp>
        <p:nvSpPr>
          <p:cNvPr id="224" name="Shape 224"/>
          <p:cNvSpPr/>
          <p:nvPr/>
        </p:nvSpPr>
        <p:spPr>
          <a:xfrm rot="5400000">
            <a:off x="3287450" y="581525"/>
            <a:ext cx="274800" cy="411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722368" y="2240514"/>
            <a:ext cx="2157899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Feature Development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200850" y="2324362"/>
            <a:ext cx="556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4/13</a:t>
            </a:r>
          </a:p>
        </p:txBody>
      </p:sp>
      <p:sp>
        <p:nvSpPr>
          <p:cNvPr id="227" name="Shape 227"/>
          <p:cNvSpPr/>
          <p:nvPr/>
        </p:nvSpPr>
        <p:spPr>
          <a:xfrm rot="5400000">
            <a:off x="6322800" y="1661075"/>
            <a:ext cx="274800" cy="1954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5593514" y="2101759"/>
            <a:ext cx="1746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Feature Integration and Verification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1975" y="4406450"/>
            <a:ext cx="1280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Mike, Ed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Rob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1975" y="3747050"/>
            <a:ext cx="1280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Cory, </a:t>
            </a:r>
            <a:r>
              <a:rPr lang="en" sz="1200"/>
              <a:t>Rob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Arpita, Mike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31" name="Shape 231"/>
          <p:cNvSpPr txBox="1"/>
          <p:nvPr/>
        </p:nvSpPr>
        <p:spPr>
          <a:xfrm>
            <a:off x="76200" y="3137450"/>
            <a:ext cx="1280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Ed, </a:t>
            </a:r>
            <a:r>
              <a:rPr lang="en" sz="1200"/>
              <a:t>Nick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Ravi, Cory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1975" y="2517350"/>
            <a:ext cx="1280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Nick, </a:t>
            </a:r>
            <a:r>
              <a:rPr lang="en" sz="1200"/>
              <a:t>Ravi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Arpita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90475" y="3194670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71975" y="3813395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71964" y="4439084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3291175" y="252212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26" y="788575"/>
            <a:ext cx="5517900" cy="43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https://www.sitepoint.com/introduction-to-mean-stack/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http://www.tiobe.com/tiobe-index/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https://github.com/mgechev/angularjs-in-patterns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http://searchmicroservices.techtarget.com/definition/OAuth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https://www.tutorialspoint.com/mongodb/mongodb_advantages.htm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http://stackoverflow.com/questions/28823253/what-are-the-benefits-of-express-over-plain-node-js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https://dzone.com/articles/what-are-benefits-nodejs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https://www.devsaran.com/blog/10-best-reasons-use-bootstrap-amazing-web-designs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37400"/>
            <a:ext cx="8520600" cy="34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Architecture/Design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Configuration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Quality Assurance /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Schedule / Roadmap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5" y="825200"/>
            <a:ext cx="8052260" cy="405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[1]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/>
              <a:t>As a logged in user, I want to upload an image file so that I could see a list of all the files I’ve uploaded.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that a user is logged in and on “profile image” page,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the user selects an image file and clicks the “upload” button,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the image will be uploaded to a specific directory on the server.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Learn about module that would allow upload functionality with the MEAN stack. May need to pick from a set of modules so I would need to research.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Install the module(s) that are desired for the upload.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new route, controller, schema, and template responsible for this new feature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</a:t>
            </a:r>
            <a:r>
              <a:rPr lang="en"/>
              <a:t> User Stories 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As a logged in user, I want to view a list of all the image files that I’ve uploaded so that I could select or change my profile picture.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 user is logged in,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the user clicks on “profile image”,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the list of all image files that have been uploaded will be displayed in thumbnail format.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query to retrieve all the image files that are associated with the user’s profile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corresponding template, iterate through query results and display the image accordingly so that each row contains a new image file with a thumbnail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F1C232"/>
                </a:solidFill>
              </a:rPr>
              <a:t>Acceptance criteria partially implemented.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87100" y="788575"/>
            <a:ext cx="82527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As a user, I want to login in with my Facebook credentials, so that I don't have to remember another username and password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am not logged in and I do not have a FriendZone account,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click the "Sign in with Facebook" button on the login page and enter a valid Facebook username/password,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 FriendZone account with my Facebook email address should be created for me and I should be logged 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	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Register an application on Facebook (.5h)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Update our login page to have a button that triggers Facebook OAuth (.5h)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If no user is associated with the facebook ID, create a new account and save the facebook ID and facebook email address with that account (1h)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and return an authentication token for the user associated with the facebook ID (.5h)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Load properties from a secrets file for access within the app (1h)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User Stories [4</a:t>
            </a:r>
            <a:r>
              <a:rPr lang="en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Story:</a:t>
            </a: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100">
                <a:solidFill>
                  <a:srgbClr val="4A4A4A"/>
                </a:solidFill>
                <a:highlight>
                  <a:srgbClr val="FFFFFF"/>
                </a:highlight>
              </a:rPr>
              <a:t>As a user I would like to make posts on my wall so that my friends know what I am doing at any given moment.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Acceptance: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Given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 logged in user viewing a page,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when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submit a post,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 should see my post pop up right away at the top of the wall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	…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Tasks: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view and controller to submit a post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Create model and service for api call</a:t>
            </a:r>
          </a:p>
          <a:p>
            <a:pPr indent="-298450" lvl="0" marL="9144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Status: 	</a:t>
            </a:r>
            <a:r>
              <a:rPr b="1" lang="en">
                <a:solidFill>
                  <a:srgbClr val="38761D"/>
                </a:solidFill>
              </a:rPr>
              <a:t>Acceptance criteria implemented.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02650" y="81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&amp;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87100" y="942700"/>
            <a:ext cx="82527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00" y="1174250"/>
            <a:ext cx="6392875" cy="3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