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75" r:id="rId3"/>
    <p:sldId id="292" r:id="rId4"/>
    <p:sldId id="291" r:id="rId5"/>
    <p:sldId id="276" r:id="rId6"/>
    <p:sldId id="264" r:id="rId7"/>
    <p:sldId id="277" r:id="rId8"/>
    <p:sldId id="278" r:id="rId9"/>
    <p:sldId id="279" r:id="rId10"/>
    <p:sldId id="293" r:id="rId11"/>
    <p:sldId id="280" r:id="rId12"/>
    <p:sldId id="281" r:id="rId13"/>
    <p:sldId id="282" r:id="rId14"/>
    <p:sldId id="258" r:id="rId15"/>
    <p:sldId id="259" r:id="rId16"/>
    <p:sldId id="260" r:id="rId17"/>
    <p:sldId id="283" r:id="rId18"/>
    <p:sldId id="284" r:id="rId19"/>
    <p:sldId id="294" r:id="rId20"/>
    <p:sldId id="297" r:id="rId21"/>
    <p:sldId id="261" r:id="rId22"/>
    <p:sldId id="262" r:id="rId23"/>
    <p:sldId id="265" r:id="rId24"/>
    <p:sldId id="266" r:id="rId25"/>
    <p:sldId id="267" r:id="rId26"/>
    <p:sldId id="268" r:id="rId27"/>
    <p:sldId id="263" r:id="rId28"/>
    <p:sldId id="269" r:id="rId29"/>
    <p:sldId id="271" r:id="rId30"/>
    <p:sldId id="295" r:id="rId31"/>
    <p:sldId id="296" r:id="rId32"/>
    <p:sldId id="272" r:id="rId33"/>
    <p:sldId id="273" r:id="rId34"/>
    <p:sldId id="274" r:id="rId35"/>
    <p:sldId id="287" r:id="rId36"/>
    <p:sldId id="288" r:id="rId37"/>
    <p:sldId id="289" r:id="rId38"/>
    <p:sldId id="29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6BC1B-B354-4645-AB09-01A967BCF1F4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351CF-C37D-4001-82DB-02E78EE980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2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DEEB74-A074-418F-996F-B738CCBB4FB5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2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066800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33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2928938"/>
            <a:ext cx="6705600" cy="1524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33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rgbClr val="0033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500" y="121126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/>
          <a:lstStyle>
            <a:lvl1pPr algn="l">
              <a:defRPr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PH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 smtClean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-6350" y="5811838"/>
            <a:ext cx="9150350" cy="1046162"/>
            <a:chOff x="-6350" y="5822911"/>
            <a:chExt cx="9150350" cy="1045722"/>
          </a:xfrm>
        </p:grpSpPr>
        <p:sp>
          <p:nvSpPr>
            <p:cNvPr id="8" name="Rectangle 7"/>
            <p:cNvSpPr/>
            <p:nvPr/>
          </p:nvSpPr>
          <p:spPr>
            <a:xfrm>
              <a:off x="0" y="6335233"/>
              <a:ext cx="9144000" cy="533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>
              <a:sp3d extrusionH="57150">
                <a:bevelT w="82550" h="38100" prst="coolSlant"/>
              </a:sp3d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n w="19050">
                    <a:noFill/>
                    <a:prstDash val="solid"/>
                  </a:ln>
                  <a:solidFill>
                    <a:srgbClr val="006600"/>
                  </a:solidFill>
                  <a:latin typeface="Candara" pitchFamily="34" charset="0"/>
                  <a:cs typeface="Andalus" pitchFamily="18" charset="-78"/>
                </a:rPr>
                <a:t>ITE Department</a:t>
              </a:r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6350" y="5822911"/>
              <a:ext cx="844550" cy="9965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/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908050" y="6389410"/>
              <a:ext cx="2209800" cy="4300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/>
          </p:spPr>
        </p:pic>
      </p:grp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1143000" y="63246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3300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Structures and Algorithms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Lesson 5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Times New Roman" pitchFamily="18" charset="0"/>
              </a:rPr>
              <a:t>Representation of Stacks</a:t>
            </a:r>
            <a:endParaRPr lang="ur-PK" dirty="0" smtClean="0">
              <a:latin typeface="Arial" charset="0"/>
              <a:cs typeface="Arial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00063" y="1500188"/>
            <a:ext cx="8229600" cy="4525962"/>
          </a:xfrm>
        </p:spPr>
        <p:txBody>
          <a:bodyPr/>
          <a:lstStyle/>
          <a:p>
            <a:pPr eaLnBrk="1" hangingPunct="1"/>
            <a:endParaRPr lang="en-US" sz="22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3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Times New Roman" pitchFamily="18" charset="0"/>
              </a:rPr>
              <a:t>Stack Implementation</a:t>
            </a:r>
            <a:endParaRPr lang="ur-PK" smtClean="0">
              <a:latin typeface="Arial" charset="0"/>
              <a:cs typeface="Arial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00063" y="1500188"/>
            <a:ext cx="8229600" cy="4525962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Implementation can be done in two ways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Static implementation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Dynamic Implementation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Static Implementation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Stacks have  </a:t>
            </a:r>
            <a:r>
              <a:rPr lang="en-US" sz="2000" b="1" dirty="0" smtClean="0">
                <a:latin typeface="Arial" charset="0"/>
                <a:cs typeface="Arial" charset="0"/>
              </a:rPr>
              <a:t>fixed size</a:t>
            </a:r>
            <a:r>
              <a:rPr lang="en-US" sz="2000" dirty="0" smtClean="0">
                <a:latin typeface="Arial" charset="0"/>
                <a:cs typeface="Arial" charset="0"/>
              </a:rPr>
              <a:t>, and are implemented as </a:t>
            </a:r>
            <a:r>
              <a:rPr lang="en-US" sz="2000" b="1" dirty="0" smtClean="0">
                <a:latin typeface="Arial" charset="0"/>
                <a:cs typeface="Arial" charset="0"/>
              </a:rPr>
              <a:t>arrays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It is also inefficient for utilization of memory 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Dynamic Implementation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Stack </a:t>
            </a:r>
            <a:r>
              <a:rPr lang="en-US" sz="2000" b="1" dirty="0" smtClean="0">
                <a:latin typeface="Arial" charset="0"/>
                <a:cs typeface="Arial" charset="0"/>
              </a:rPr>
              <a:t>grow in size</a:t>
            </a:r>
            <a:r>
              <a:rPr lang="en-US" sz="2000" dirty="0" smtClean="0">
                <a:latin typeface="Arial" charset="0"/>
                <a:cs typeface="Arial" charset="0"/>
              </a:rPr>
              <a:t> as needed, and implemented as </a:t>
            </a:r>
            <a:r>
              <a:rPr lang="en-US" sz="2000" b="1" dirty="0" smtClean="0">
                <a:latin typeface="Arial" charset="0"/>
                <a:cs typeface="Arial" charset="0"/>
              </a:rPr>
              <a:t>linked lists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Dynamic Implementation is done through </a:t>
            </a:r>
            <a:r>
              <a:rPr lang="en-US" sz="2000" b="1" dirty="0" smtClean="0">
                <a:latin typeface="Arial" charset="0"/>
                <a:cs typeface="Arial" charset="0"/>
              </a:rPr>
              <a:t>pointers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The memory is efficiently utilize with Dynamic Implementations</a:t>
            </a:r>
            <a:endParaRPr lang="ur-PK" sz="20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Times New Roman" pitchFamily="18" charset="0"/>
              </a:rPr>
              <a:t>Static Implementation</a:t>
            </a:r>
            <a:endParaRPr lang="ur-PK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500188"/>
            <a:ext cx="8229600" cy="4525962"/>
          </a:xfrm>
        </p:spPr>
        <p:txBody>
          <a:bodyPr rtlCol="0">
            <a:normAutofit/>
          </a:bodyPr>
          <a:lstStyle/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 smtClean="0"/>
              <a:t>Elements are stored in contiguous cells of an array.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 smtClean="0"/>
              <a:t>New elements can be inserted to the top of the list.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ur-PK" sz="2400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733800" y="5240338"/>
            <a:ext cx="2438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GB" sz="280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733800" y="4722813"/>
            <a:ext cx="2438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GB" sz="2800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733800" y="4267200"/>
            <a:ext cx="24384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1"/>
              </a:buClr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Last Element</a:t>
            </a:r>
            <a:endParaRPr lang="en-US" sz="2400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733800" y="3811588"/>
            <a:ext cx="24384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1"/>
              </a:buClr>
              <a:buFont typeface="Wingdings" pitchFamily="2" charset="2"/>
              <a:buNone/>
            </a:pPr>
            <a:endParaRPr lang="en-GB" sz="2400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733800" y="3351213"/>
            <a:ext cx="2438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Second Element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733800" y="2895600"/>
            <a:ext cx="24384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1"/>
              </a:buClr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First Element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3733800" y="2895600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3733800" y="5757863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3733800" y="2895600"/>
            <a:ext cx="0" cy="28622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6172200" y="2895600"/>
            <a:ext cx="0" cy="28622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3733800" y="3351213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3733800" y="3811588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3733800" y="4267200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3733800" y="4722813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3733800" y="5240338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AutoShape 19"/>
          <p:cNvSpPr>
            <a:spLocks/>
          </p:cNvSpPr>
          <p:nvPr/>
        </p:nvSpPr>
        <p:spPr bwMode="auto">
          <a:xfrm>
            <a:off x="6248400" y="289560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14356" name="AutoShape 20"/>
          <p:cNvSpPr>
            <a:spLocks/>
          </p:cNvSpPr>
          <p:nvPr/>
        </p:nvSpPr>
        <p:spPr bwMode="auto">
          <a:xfrm>
            <a:off x="6248400" y="48006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6400800" y="367188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List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6400800" y="511968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Empty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2057400" y="5334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/>
              <a:t>maxlength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371600" y="2895600"/>
            <a:ext cx="2286000" cy="533400"/>
            <a:chOff x="672" y="2928"/>
            <a:chExt cx="1440" cy="336"/>
          </a:xfrm>
        </p:grpSpPr>
        <p:sp>
          <p:nvSpPr>
            <p:cNvPr id="14361" name="Rectangle 25"/>
            <p:cNvSpPr>
              <a:spLocks noChangeArrowheads="1"/>
            </p:cNvSpPr>
            <p:nvPr/>
          </p:nvSpPr>
          <p:spPr bwMode="auto">
            <a:xfrm>
              <a:off x="1056" y="2928"/>
              <a:ext cx="76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>
              <a:off x="1440" y="31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Text Box 27"/>
            <p:cNvSpPr txBox="1">
              <a:spLocks noChangeArrowheads="1"/>
            </p:cNvSpPr>
            <p:nvPr/>
          </p:nvSpPr>
          <p:spPr bwMode="auto">
            <a:xfrm>
              <a:off x="672" y="292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/>
                <a:t>top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868363"/>
          </a:xfrm>
          <a:noFill/>
        </p:spPr>
        <p:txBody>
          <a:bodyPr/>
          <a:lstStyle/>
          <a:p>
            <a:pPr eaLnBrk="1" hangingPunct="1"/>
            <a:r>
              <a:rPr lang="en-US" sz="3400" smtClean="0">
                <a:latin typeface="Arial" charset="0"/>
                <a:cs typeface="Times New Roman" pitchFamily="18" charset="0"/>
              </a:rPr>
              <a:t>Static Implementation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4724400"/>
            <a:ext cx="914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 rtl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800" b="1" dirty="0"/>
              <a:t>Problem with this implementation</a:t>
            </a:r>
          </a:p>
          <a:p>
            <a:pPr marL="609600" indent="-609600" algn="l" rtl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sz="1600" dirty="0"/>
          </a:p>
          <a:p>
            <a:pPr marL="609600" indent="-609600" algn="l" rtl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dirty="0"/>
              <a:t>Every PUSH and POP requires moving the entire array up and down.</a:t>
            </a:r>
          </a:p>
          <a:p>
            <a:pPr marL="609600" indent="-609600" algn="l" rtl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1000" dirty="0"/>
          </a:p>
          <a:p>
            <a:pPr marL="609600" indent="-609600" algn="l" rtl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609600" indent="-609600" algn="l" rtl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09600" y="12192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09600" y="2133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09600" y="1676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09600" y="25908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609600" y="3048000"/>
            <a:ext cx="990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09600" y="39624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609600" y="12192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09600" y="1219200"/>
            <a:ext cx="990600" cy="914400"/>
            <a:chOff x="384" y="1824"/>
            <a:chExt cx="624" cy="576"/>
          </a:xfrm>
        </p:grpSpPr>
        <p:sp>
          <p:nvSpPr>
            <p:cNvPr id="15382" name="Rectangle 12"/>
            <p:cNvSpPr>
              <a:spLocks noChangeArrowheads="1"/>
            </p:cNvSpPr>
            <p:nvPr/>
          </p:nvSpPr>
          <p:spPr bwMode="auto">
            <a:xfrm>
              <a:off x="384" y="211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5383" name="Rectangle 13"/>
            <p:cNvSpPr>
              <a:spLocks noChangeArrowheads="1"/>
            </p:cNvSpPr>
            <p:nvPr/>
          </p:nvSpPr>
          <p:spPr bwMode="auto">
            <a:xfrm>
              <a:off x="384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09600" y="1219200"/>
            <a:ext cx="990600" cy="1371600"/>
            <a:chOff x="1440" y="1776"/>
            <a:chExt cx="624" cy="864"/>
          </a:xfrm>
        </p:grpSpPr>
        <p:sp>
          <p:nvSpPr>
            <p:cNvPr id="15378" name="Rectangle 15"/>
            <p:cNvSpPr>
              <a:spLocks noChangeArrowheads="1"/>
            </p:cNvSpPr>
            <p:nvPr/>
          </p:nvSpPr>
          <p:spPr bwMode="auto">
            <a:xfrm>
              <a:off x="1440" y="23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1440" y="1776"/>
              <a:ext cx="624" cy="576"/>
              <a:chOff x="384" y="1824"/>
              <a:chExt cx="624" cy="576"/>
            </a:xfrm>
          </p:grpSpPr>
          <p:sp>
            <p:nvSpPr>
              <p:cNvPr id="15380" name="Rectangle 17"/>
              <p:cNvSpPr>
                <a:spLocks noChangeArrowheads="1"/>
              </p:cNvSpPr>
              <p:nvPr/>
            </p:nvSpPr>
            <p:spPr bwMode="auto">
              <a:xfrm>
                <a:off x="384" y="211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5381" name="Rectangle 18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</p:grp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09600" y="1219200"/>
            <a:ext cx="990600" cy="1371600"/>
            <a:chOff x="1488" y="2016"/>
            <a:chExt cx="624" cy="864"/>
          </a:xfrm>
        </p:grpSpPr>
        <p:sp>
          <p:nvSpPr>
            <p:cNvPr id="15374" name="Rectangle 20"/>
            <p:cNvSpPr>
              <a:spLocks noChangeArrowheads="1"/>
            </p:cNvSpPr>
            <p:nvPr/>
          </p:nvSpPr>
          <p:spPr bwMode="auto">
            <a:xfrm>
              <a:off x="1488" y="2592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1488" y="2016"/>
              <a:ext cx="624" cy="576"/>
              <a:chOff x="384" y="1824"/>
              <a:chExt cx="624" cy="576"/>
            </a:xfrm>
          </p:grpSpPr>
          <p:sp>
            <p:nvSpPr>
              <p:cNvPr id="15376" name="Rectangle 22"/>
              <p:cNvSpPr>
                <a:spLocks noChangeArrowheads="1"/>
              </p:cNvSpPr>
              <p:nvPr/>
            </p:nvSpPr>
            <p:spPr bwMode="auto">
              <a:xfrm>
                <a:off x="384" y="211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15377" name="Rectangle 23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5"/>
      <p:bldP spid="153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</a:t>
            </a:r>
          </a:p>
          <a:p>
            <a:pPr lvl="1"/>
            <a:r>
              <a:rPr lang="en-PH" dirty="0" smtClean="0"/>
              <a:t>The deletion (or remove) stacks operation. After every pop operation top of the stack is decremented by one. </a:t>
            </a:r>
          </a:p>
          <a:p>
            <a:pPr lvl="1"/>
            <a:r>
              <a:rPr lang="en-PH" dirty="0" smtClean="0"/>
              <a:t>If there is no element in the stack (empty stack) and the pop operation is performed then the stack underflow condition occurs.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is a p</a:t>
            </a:r>
            <a:r>
              <a:rPr lang="en-PH" dirty="0" smtClean="0"/>
              <a:t>lace where insertion and deletion takes place. Collection of data items can only be accessed in this location.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</a:p>
          <a:p>
            <a:pPr lvl="1"/>
            <a:r>
              <a:rPr lang="en-US" dirty="0" smtClean="0"/>
              <a:t>Using array</a:t>
            </a:r>
          </a:p>
          <a:p>
            <a:r>
              <a:rPr lang="en-US" dirty="0" smtClean="0"/>
              <a:t>Dynamic </a:t>
            </a:r>
          </a:p>
          <a:p>
            <a:pPr lvl="1"/>
            <a:r>
              <a:rPr lang="en-US" dirty="0" smtClean="0"/>
              <a:t>Using linked list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868363"/>
          </a:xfrm>
          <a:noFill/>
        </p:spPr>
        <p:txBody>
          <a:bodyPr/>
          <a:lstStyle/>
          <a:p>
            <a:pPr eaLnBrk="1" hangingPunct="1"/>
            <a:r>
              <a:rPr lang="en-US" sz="3400" smtClean="0">
                <a:latin typeface="Arial" charset="0"/>
                <a:cs typeface="Times New Roman" pitchFamily="18" charset="0"/>
              </a:rPr>
              <a:t>Static Implementation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0683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Arial" charset="0"/>
                <a:cs typeface="Arial" charset="0"/>
              </a:rPr>
              <a:t>	Since, in a stack the insertion and deletion take place only at the top, so…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29718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 rtl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3200" b="1" dirty="0"/>
              <a:t>A better Implementation:</a:t>
            </a:r>
          </a:p>
          <a:p>
            <a:pPr marL="609600" indent="-609600" algn="l" rtl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200" dirty="0"/>
              <a:t>Anchor the bottom of the stack at the bottom of the array</a:t>
            </a:r>
          </a:p>
          <a:p>
            <a:pPr marL="609600" indent="-609600" algn="l" rtl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200" dirty="0"/>
              <a:t>Let the stack grow towards the top of the array</a:t>
            </a:r>
          </a:p>
          <a:p>
            <a:pPr marL="609600" indent="-609600" algn="l" rtl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200" i="1" dirty="0"/>
              <a:t>Top</a:t>
            </a:r>
            <a:r>
              <a:rPr lang="en-US" sz="3200" dirty="0"/>
              <a:t> indicates the current position of the first stack element.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63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1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868363"/>
          </a:xfrm>
          <a:noFill/>
        </p:spPr>
        <p:txBody>
          <a:bodyPr/>
          <a:lstStyle/>
          <a:p>
            <a:pPr eaLnBrk="1" hangingPunct="1"/>
            <a:r>
              <a:rPr lang="en-US" sz="3400" smtClean="0">
                <a:latin typeface="Arial" charset="0"/>
                <a:cs typeface="Times New Roman" pitchFamily="18" charset="0"/>
              </a:rPr>
              <a:t>Static Implementation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533400" y="1498600"/>
            <a:ext cx="46037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>
              <a:lnSpc>
                <a:spcPct val="80000"/>
              </a:lnSpc>
              <a:spcBef>
                <a:spcPct val="20000"/>
              </a:spcBef>
            </a:pPr>
            <a:r>
              <a:rPr lang="en-US" sz="3200"/>
              <a:t>A better Implementation: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/>
        </p:nvGraphicFramePr>
        <p:xfrm>
          <a:off x="3124200" y="2667000"/>
          <a:ext cx="2438400" cy="3266123"/>
        </p:xfrm>
        <a:graphic>
          <a:graphicData uri="http://schemas.openxmlformats.org/drawingml/2006/table">
            <a:tbl>
              <a:tblPr/>
              <a:tblGrid>
                <a:gridCol w="2438400"/>
              </a:tblGrid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5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28" name="Text Box 19"/>
          <p:cNvSpPr txBox="1">
            <a:spLocks noChangeArrowheads="1"/>
          </p:cNvSpPr>
          <p:nvPr/>
        </p:nvSpPr>
        <p:spPr bwMode="auto">
          <a:xfrm>
            <a:off x="6248400" y="3581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/>
              <a:t>First Element</a:t>
            </a:r>
          </a:p>
        </p:txBody>
      </p:sp>
      <p:sp>
        <p:nvSpPr>
          <p:cNvPr id="17429" name="Text Box 20"/>
          <p:cNvSpPr txBox="1">
            <a:spLocks noChangeArrowheads="1"/>
          </p:cNvSpPr>
          <p:nvPr/>
        </p:nvSpPr>
        <p:spPr bwMode="auto">
          <a:xfrm>
            <a:off x="6248400" y="55626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2400"/>
              <a:t>Last Element</a:t>
            </a:r>
          </a:p>
        </p:txBody>
      </p:sp>
      <p:sp>
        <p:nvSpPr>
          <p:cNvPr id="17430" name="Text Box 21"/>
          <p:cNvSpPr txBox="1">
            <a:spLocks noChangeArrowheads="1"/>
          </p:cNvSpPr>
          <p:nvPr/>
        </p:nvSpPr>
        <p:spPr bwMode="auto">
          <a:xfrm>
            <a:off x="1524000" y="5410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i="1"/>
              <a:t>maxlength</a:t>
            </a:r>
          </a:p>
        </p:txBody>
      </p:sp>
      <p:sp>
        <p:nvSpPr>
          <p:cNvPr id="17431" name="Rectangle 22"/>
          <p:cNvSpPr>
            <a:spLocks noChangeArrowheads="1"/>
          </p:cNvSpPr>
          <p:nvPr/>
        </p:nvSpPr>
        <p:spPr bwMode="auto">
          <a:xfrm>
            <a:off x="1447800" y="34290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ar-SA"/>
          </a:p>
        </p:txBody>
      </p:sp>
      <p:sp>
        <p:nvSpPr>
          <p:cNvPr id="17432" name="Line 23"/>
          <p:cNvSpPr>
            <a:spLocks noChangeShapeType="1"/>
          </p:cNvSpPr>
          <p:nvPr/>
        </p:nvSpPr>
        <p:spPr bwMode="auto">
          <a:xfrm>
            <a:off x="2057400" y="37338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Text Box 24"/>
          <p:cNvSpPr txBox="1">
            <a:spLocks noChangeArrowheads="1"/>
          </p:cNvSpPr>
          <p:nvPr/>
        </p:nvSpPr>
        <p:spPr bwMode="auto">
          <a:xfrm>
            <a:off x="838200" y="3429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i="1"/>
              <a:t>top</a:t>
            </a:r>
          </a:p>
        </p:txBody>
      </p:sp>
      <p:sp>
        <p:nvSpPr>
          <p:cNvPr id="17434" name="Text Box 25"/>
          <p:cNvSpPr txBox="1">
            <a:spLocks noChangeArrowheads="1"/>
          </p:cNvSpPr>
          <p:nvPr/>
        </p:nvSpPr>
        <p:spPr bwMode="auto">
          <a:xfrm>
            <a:off x="6248400" y="40386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/>
              <a:t>Second Element</a:t>
            </a:r>
          </a:p>
        </p:txBody>
      </p:sp>
      <p:sp>
        <p:nvSpPr>
          <p:cNvPr id="17435" name="Line 26"/>
          <p:cNvSpPr>
            <a:spLocks noChangeShapeType="1"/>
          </p:cNvSpPr>
          <p:nvPr/>
        </p:nvSpPr>
        <p:spPr bwMode="auto">
          <a:xfrm flipH="1">
            <a:off x="55626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Line 27"/>
          <p:cNvSpPr>
            <a:spLocks noChangeShapeType="1"/>
          </p:cNvSpPr>
          <p:nvPr/>
        </p:nvSpPr>
        <p:spPr bwMode="auto">
          <a:xfrm flipH="1">
            <a:off x="55626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Line 28"/>
          <p:cNvSpPr>
            <a:spLocks noChangeShapeType="1"/>
          </p:cNvSpPr>
          <p:nvPr/>
        </p:nvSpPr>
        <p:spPr bwMode="auto">
          <a:xfrm flipH="1">
            <a:off x="55626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2667000" y="3581400"/>
            <a:ext cx="457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/>
              <a:t>1</a:t>
            </a:r>
          </a:p>
          <a:p>
            <a:pPr algn="l" rtl="0">
              <a:spcBef>
                <a:spcPct val="50000"/>
              </a:spcBef>
            </a:pPr>
            <a:r>
              <a:rPr lang="en-US" sz="2400"/>
              <a:t>2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6400800" y="4267200"/>
            <a:ext cx="5334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 b="1"/>
              <a:t>.</a:t>
            </a:r>
          </a:p>
          <a:p>
            <a:pPr algn="l" rtl="0">
              <a:spcBef>
                <a:spcPct val="50000"/>
              </a:spcBef>
            </a:pPr>
            <a:r>
              <a:rPr lang="en-US" sz="28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1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868363"/>
          </a:xfrm>
          <a:noFill/>
        </p:spPr>
        <p:txBody>
          <a:bodyPr/>
          <a:lstStyle/>
          <a:p>
            <a:pPr eaLnBrk="1" hangingPunct="1"/>
            <a:r>
              <a:rPr lang="en-US" sz="3400" dirty="0" smtClean="0">
                <a:latin typeface="Arial" charset="0"/>
                <a:cs typeface="Times New Roman" pitchFamily="18" charset="0"/>
              </a:rPr>
              <a:t>Push algorithm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533400" y="1498600"/>
            <a:ext cx="8001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/>
              <a:t>1. If TOP = SIZE – 1, then:</a:t>
            </a:r>
            <a:endParaRPr lang="en-PH" sz="3200" dirty="0"/>
          </a:p>
          <a:p>
            <a:r>
              <a:rPr lang="en-US" sz="3200" dirty="0"/>
              <a:t>(</a:t>
            </a:r>
            <a:r>
              <a:rPr lang="en-US" sz="3200" i="1" dirty="0"/>
              <a:t>a</a:t>
            </a:r>
            <a:r>
              <a:rPr lang="en-US" sz="3200" dirty="0"/>
              <a:t>) Display “The stack is in overflow condition”</a:t>
            </a:r>
            <a:endParaRPr lang="en-PH" sz="3200" dirty="0"/>
          </a:p>
          <a:p>
            <a:r>
              <a:rPr lang="en-US" sz="3200" dirty="0"/>
              <a:t>(</a:t>
            </a:r>
            <a:r>
              <a:rPr lang="en-US" sz="3200" i="1" dirty="0"/>
              <a:t>b</a:t>
            </a:r>
            <a:r>
              <a:rPr lang="en-US" sz="3200" dirty="0"/>
              <a:t>) Exit</a:t>
            </a:r>
            <a:endParaRPr lang="en-PH" sz="3200" dirty="0"/>
          </a:p>
          <a:p>
            <a:r>
              <a:rPr lang="en-US" sz="3200" dirty="0"/>
              <a:t>2. TOP = TOP + 1</a:t>
            </a:r>
            <a:endParaRPr lang="en-PH" sz="3200" dirty="0"/>
          </a:p>
          <a:p>
            <a:r>
              <a:rPr lang="en-US" sz="3200" dirty="0"/>
              <a:t>3. STACK [TOP] = ITEM</a:t>
            </a:r>
            <a:endParaRPr lang="en-PH" sz="3200" dirty="0"/>
          </a:p>
          <a:p>
            <a:r>
              <a:rPr lang="en-US" sz="3200" dirty="0"/>
              <a:t>4. Exit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875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Times New Roman" pitchFamily="18" charset="0"/>
              </a:rPr>
              <a:t>Stacks</a:t>
            </a:r>
            <a:endParaRPr lang="ur-PK" smtClean="0">
              <a:latin typeface="Arial" charset="0"/>
              <a:cs typeface="Arial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00063" y="1500188"/>
            <a:ext cx="8229600" cy="4525962"/>
          </a:xfrm>
        </p:spPr>
        <p:txBody>
          <a:bodyPr/>
          <a:lstStyle/>
          <a:p>
            <a:r>
              <a:rPr lang="en-PH" dirty="0"/>
              <a:t>Is a collection of items that exhibits the behaviour that the last item in is the first item out Last-in-First-out (</a:t>
            </a:r>
            <a:r>
              <a:rPr lang="en-PH" b="1" dirty="0"/>
              <a:t>LIFO</a:t>
            </a:r>
            <a:r>
              <a:rPr lang="en-PH" dirty="0"/>
              <a:t>). </a:t>
            </a:r>
          </a:p>
          <a:p>
            <a:r>
              <a:rPr lang="en-PH" dirty="0"/>
              <a:t>Also consist of a linear or sequence of all insertions and deletion are made at one end, called top of the stack.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1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868363"/>
          </a:xfrm>
          <a:noFill/>
        </p:spPr>
        <p:txBody>
          <a:bodyPr/>
          <a:lstStyle/>
          <a:p>
            <a:pPr eaLnBrk="1" hangingPunct="1"/>
            <a:r>
              <a:rPr lang="en-US" sz="3400" smtClean="0">
                <a:latin typeface="Arial" charset="0"/>
                <a:cs typeface="Times New Roman" pitchFamily="18" charset="0"/>
              </a:rPr>
              <a:t>Pop </a:t>
            </a:r>
            <a:r>
              <a:rPr lang="en-US" sz="3400" dirty="0" smtClean="0">
                <a:latin typeface="Arial" charset="0"/>
                <a:cs typeface="Times New Roman" pitchFamily="18" charset="0"/>
              </a:rPr>
              <a:t>algorithm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533400" y="1498600"/>
            <a:ext cx="8001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/>
              <a:t>1. If TOP &lt; 0, then</a:t>
            </a:r>
            <a:endParaRPr lang="en-PH" sz="3200" dirty="0"/>
          </a:p>
          <a:p>
            <a:r>
              <a:rPr lang="en-US" sz="3200" dirty="0"/>
              <a:t>(</a:t>
            </a:r>
            <a:r>
              <a:rPr lang="en-US" sz="3200" i="1" dirty="0"/>
              <a:t>a</a:t>
            </a:r>
            <a:r>
              <a:rPr lang="en-US" sz="3200" dirty="0"/>
              <a:t>) Display “The Stack is empty”</a:t>
            </a:r>
            <a:endParaRPr lang="en-PH" sz="3200" dirty="0"/>
          </a:p>
          <a:p>
            <a:r>
              <a:rPr lang="en-US" sz="3200" dirty="0"/>
              <a:t>(</a:t>
            </a:r>
            <a:r>
              <a:rPr lang="en-US" sz="3200" i="1" dirty="0"/>
              <a:t>b</a:t>
            </a:r>
            <a:r>
              <a:rPr lang="en-US" sz="3200" dirty="0"/>
              <a:t>) Exit</a:t>
            </a:r>
            <a:endParaRPr lang="en-PH" sz="3200" dirty="0"/>
          </a:p>
          <a:p>
            <a:r>
              <a:rPr lang="en-US" sz="3200" dirty="0"/>
              <a:t>2. Else remove the Top most element</a:t>
            </a:r>
            <a:endParaRPr lang="en-PH" sz="3200" dirty="0"/>
          </a:p>
          <a:p>
            <a:r>
              <a:rPr lang="en-US" sz="3200" dirty="0"/>
              <a:t>3. DATA = STACK[TOP]</a:t>
            </a:r>
            <a:endParaRPr lang="en-PH" sz="3200" dirty="0"/>
          </a:p>
          <a:p>
            <a:r>
              <a:rPr lang="en-US" sz="3200" dirty="0"/>
              <a:t>4. TOP = TOP – 1</a:t>
            </a:r>
            <a:endParaRPr lang="en-PH" sz="3200" dirty="0"/>
          </a:p>
          <a:p>
            <a:r>
              <a:rPr lang="en-US" sz="3200" dirty="0"/>
              <a:t>5. Exit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0566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47800"/>
            <a:ext cx="60864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 </a:t>
            </a:r>
            <a:r>
              <a:rPr lang="en-US" b="0" dirty="0" smtClean="0"/>
              <a:t>(array)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PH" sz="28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#define STACK_SIZE 5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H" sz="2800" dirty="0" err="1" smtClean="0">
                <a:latin typeface="Courier New" pitchFamily="49" charset="0"/>
                <a:cs typeface="Courier New" pitchFamily="49" charset="0"/>
              </a:rPr>
              <a:t>stackNum</a:t>
            </a: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[STACK_SIZE];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 top=-1;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void pop();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PH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void display();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 </a:t>
            </a:r>
            <a:r>
              <a:rPr lang="en-US" b="0" dirty="0" smtClean="0"/>
              <a:t>(continued)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PH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main()</a:t>
            </a:r>
            <a:endParaRPr lang="en-US" sz="2400" dirty="0" smtClean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en-US" sz="2400" dirty="0" smtClean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PH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(1){</a:t>
            </a:r>
            <a:endParaRPr lang="en-US" sz="2400" dirty="0" smtClean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PH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PH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choice,num</a:t>
            </a: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400" dirty="0" smtClean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system(</a:t>
            </a:r>
            <a:r>
              <a:rPr lang="en-PH" sz="2400" dirty="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PH" sz="2400" dirty="0" err="1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cls</a:t>
            </a:r>
            <a:r>
              <a:rPr lang="en-PH" sz="2400" dirty="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400" dirty="0" smtClean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PH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cout</a:t>
            </a: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&lt;&lt; </a:t>
            </a:r>
            <a:r>
              <a:rPr lang="en-PH" sz="2400" dirty="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"[1] - Push \n"</a:t>
            </a: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400" dirty="0" smtClean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PH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cout</a:t>
            </a: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&lt;&lt; </a:t>
            </a:r>
            <a:r>
              <a:rPr lang="en-PH" sz="2400" dirty="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"[2] - Pop \n"</a:t>
            </a: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400" dirty="0" smtClean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PH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cout</a:t>
            </a: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&lt;&lt; </a:t>
            </a:r>
            <a:r>
              <a:rPr lang="en-PH" sz="2400" dirty="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"[3] - Display \n"</a:t>
            </a: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400" dirty="0" smtClean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PH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cout</a:t>
            </a: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&lt;&lt; </a:t>
            </a:r>
            <a:r>
              <a:rPr lang="en-PH" sz="2400" dirty="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"[4] - Exit \n"</a:t>
            </a: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400" dirty="0" smtClean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PH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cout</a:t>
            </a: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&lt;&lt; </a:t>
            </a:r>
            <a:r>
              <a:rPr lang="en-PH" sz="2400" dirty="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"\n====================\n"</a:t>
            </a: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400" dirty="0" smtClean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PH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cout</a:t>
            </a: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&lt;&lt; </a:t>
            </a:r>
            <a:r>
              <a:rPr lang="en-PH" sz="2400" dirty="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"Enter your choice: "</a:t>
            </a: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400" dirty="0" smtClean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PH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cin</a:t>
            </a:r>
            <a:r>
              <a:rPr lang="en-PH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&gt;&gt; choice;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PH" sz="2400" dirty="0" smtClean="0"/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 </a:t>
            </a:r>
            <a:r>
              <a:rPr lang="en-US" b="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switch(choice){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  case 1: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PH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&lt;&lt;"Enter number to push: ";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PH" sz="28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&gt;&gt;num; </a:t>
            </a:r>
          </a:p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		push(num); break;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	case 2: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		pop(); break;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	case 3: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		display(); break;	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 </a:t>
            </a:r>
            <a:r>
              <a:rPr lang="en-US" b="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  case 4: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		exit(1);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	default :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PH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&lt;&lt;"\</a:t>
            </a:r>
            <a:r>
              <a:rPr lang="en-PH" sz="2800" dirty="0" err="1" smtClean="0">
                <a:latin typeface="Courier New" pitchFamily="49" charset="0"/>
                <a:cs typeface="Courier New" pitchFamily="49" charset="0"/>
              </a:rPr>
              <a:t>nInvalid</a:t>
            </a: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 Choice";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 	}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PH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PH" sz="2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PH" sz="2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	system("pause&gt;0");</a:t>
            </a:r>
          </a:p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	return 0;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 </a:t>
            </a:r>
            <a:r>
              <a:rPr lang="en-US" b="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void pop()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	if(top==-1)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&lt;&lt;"\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nStack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is Empty\n";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	else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&lt;&lt;"You remove " &lt;&lt; 			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stackNum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[top--];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 </a:t>
            </a:r>
            <a:r>
              <a:rPr lang="en-US" b="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	if(top==STACK_SIZE-1)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&lt;&lt;"Stack is full";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	else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stackNum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[++top]=n;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 </a:t>
            </a:r>
            <a:r>
              <a:rPr lang="en-US" b="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void display()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	if(top==-1)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&lt;&lt;"\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nstack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is empty\n";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	else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top;i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&gt;=0;i--)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stackNum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]&lt;&lt;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Infix, Prefix, and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 smtClean="0"/>
              <a:t>Infix notation</a:t>
            </a:r>
            <a:endParaRPr lang="en-US" dirty="0" smtClean="0"/>
          </a:p>
          <a:p>
            <a:pPr lvl="1"/>
            <a:r>
              <a:rPr lang="en-PH" sz="3200" dirty="0" smtClean="0"/>
              <a:t>Operator is written in-between the operands. </a:t>
            </a:r>
          </a:p>
          <a:p>
            <a:pPr marL="457200" lvl="1" indent="0">
              <a:buNone/>
            </a:pPr>
            <a:r>
              <a:rPr lang="en-PH" sz="3200" dirty="0" smtClean="0"/>
              <a:t>ex:</a:t>
            </a:r>
          </a:p>
          <a:p>
            <a:pPr marL="457200" lvl="1" indent="0">
              <a:buNone/>
            </a:pPr>
            <a:r>
              <a:rPr lang="en-PH" sz="3200" dirty="0" err="1" smtClean="0"/>
              <a:t>x+y</a:t>
            </a:r>
            <a:endParaRPr lang="en-PH" sz="3200" dirty="0" smtClean="0"/>
          </a:p>
          <a:p>
            <a:pPr marL="457200" lvl="1" indent="0">
              <a:buNone/>
            </a:pPr>
            <a:r>
              <a:rPr lang="es-ES" sz="3200" dirty="0" err="1"/>
              <a:t>x+y</a:t>
            </a:r>
            <a:r>
              <a:rPr lang="es-ES" sz="3200" dirty="0"/>
              <a:t>*z</a:t>
            </a:r>
          </a:p>
          <a:p>
            <a:pPr marL="457200" lvl="1" indent="0">
              <a:buNone/>
            </a:pPr>
            <a:r>
              <a:rPr lang="es-ES" sz="3200" dirty="0"/>
              <a:t>(</a:t>
            </a:r>
            <a:r>
              <a:rPr lang="es-ES" sz="3200" dirty="0" err="1"/>
              <a:t>x+y</a:t>
            </a:r>
            <a:r>
              <a:rPr lang="es-ES" sz="3200" dirty="0"/>
              <a:t>)*z</a:t>
            </a:r>
          </a:p>
          <a:p>
            <a:pPr marL="457200" lvl="1" indent="0">
              <a:buNone/>
            </a:pPr>
            <a:r>
              <a:rPr lang="es-ES" sz="3200" dirty="0"/>
              <a:t>(</a:t>
            </a:r>
            <a:r>
              <a:rPr lang="es-ES" sz="3200" dirty="0" err="1"/>
              <a:t>x+y</a:t>
            </a:r>
            <a:r>
              <a:rPr lang="es-ES" sz="3200" dirty="0"/>
              <a:t>)*(</a:t>
            </a:r>
            <a:r>
              <a:rPr lang="es-ES" sz="3200" dirty="0" err="1"/>
              <a:t>p+q</a:t>
            </a:r>
            <a:r>
              <a:rPr lang="es-ES" sz="3200" dirty="0"/>
              <a:t>)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Times New Roman" pitchFamily="18" charset="0"/>
              </a:rPr>
              <a:t>Stacks</a:t>
            </a:r>
            <a:endParaRPr lang="ur-PK" smtClean="0">
              <a:latin typeface="Arial" charset="0"/>
              <a:cs typeface="Arial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00063" y="1500188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Most essential linear data structure</a:t>
            </a:r>
          </a:p>
          <a:p>
            <a:r>
              <a:rPr lang="en-US" dirty="0">
                <a:latin typeface="Arial" charset="0"/>
                <a:cs typeface="Arial" charset="0"/>
              </a:rPr>
              <a:t>A stack is a list in which insertion and deletion take place at the same end</a:t>
            </a:r>
          </a:p>
          <a:p>
            <a:pPr lvl="1"/>
            <a:r>
              <a:rPr lang="en-US" sz="3200" dirty="0">
                <a:latin typeface="Arial" charset="0"/>
                <a:cs typeface="Arial" charset="0"/>
              </a:rPr>
              <a:t>This end is called top</a:t>
            </a:r>
          </a:p>
          <a:p>
            <a:pPr lvl="1"/>
            <a:r>
              <a:rPr lang="en-US" sz="3200" dirty="0">
                <a:latin typeface="Arial" charset="0"/>
                <a:cs typeface="Arial" charset="0"/>
              </a:rPr>
              <a:t> The other end is called </a:t>
            </a:r>
            <a:r>
              <a:rPr lang="en-US" sz="3200" dirty="0" smtClean="0">
                <a:latin typeface="Arial" charset="0"/>
                <a:cs typeface="Arial" charset="0"/>
              </a:rPr>
              <a:t>bottom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 charset="0"/>
                <a:cs typeface="Arial" charset="0"/>
              </a:rPr>
              <a:t>The most and least reachable elements are called “top” and “bottom”</a:t>
            </a:r>
            <a:endParaRPr lang="en-US" sz="3600" dirty="0">
              <a:latin typeface="Arial" charset="0"/>
              <a:cs typeface="Arial" charset="0"/>
            </a:endParaRPr>
          </a:p>
          <a:p>
            <a:pPr eaLnBrk="1" hangingPunct="1"/>
            <a:endParaRPr lang="ur-PK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Infix, Prefix, and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 smtClean="0"/>
              <a:t>Prefix notation</a:t>
            </a:r>
          </a:p>
          <a:p>
            <a:pPr lvl="1"/>
            <a:r>
              <a:rPr lang="en-PH" sz="3200" dirty="0" smtClean="0"/>
              <a:t>polish notation</a:t>
            </a:r>
            <a:endParaRPr lang="en-PH" sz="3200" b="1" dirty="0" smtClean="0"/>
          </a:p>
          <a:p>
            <a:pPr lvl="1"/>
            <a:r>
              <a:rPr lang="en-PH" sz="3200" dirty="0" smtClean="0"/>
              <a:t>Operators is written before the operands</a:t>
            </a:r>
            <a:endParaRPr lang="en-US" dirty="0"/>
          </a:p>
          <a:p>
            <a:pPr marL="457200" lvl="1" indent="0">
              <a:buNone/>
            </a:pPr>
            <a:r>
              <a:rPr lang="en-US" sz="3200" dirty="0" smtClean="0"/>
              <a:t>ex:</a:t>
            </a:r>
          </a:p>
          <a:p>
            <a:pPr marL="457200" lvl="1" indent="0">
              <a:buNone/>
            </a:pPr>
            <a:r>
              <a:rPr lang="en-US" sz="3200" dirty="0" smtClean="0"/>
              <a:t>+</a:t>
            </a:r>
            <a:r>
              <a:rPr lang="en-US" sz="3200" dirty="0" err="1" smtClean="0"/>
              <a:t>xy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+x*</a:t>
            </a:r>
            <a:r>
              <a:rPr lang="en-US" sz="3200" dirty="0" err="1"/>
              <a:t>yz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*+xyz</a:t>
            </a:r>
          </a:p>
          <a:p>
            <a:pPr marL="457200" lvl="1" indent="0">
              <a:buNone/>
            </a:pPr>
            <a:r>
              <a:rPr lang="en-US" sz="3200" dirty="0"/>
              <a:t>*+</a:t>
            </a:r>
            <a:r>
              <a:rPr lang="en-US" sz="3200" dirty="0" err="1"/>
              <a:t>xyz+pq</a:t>
            </a: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355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Infix, Prefix, and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 smtClean="0"/>
              <a:t>Postfix notation</a:t>
            </a:r>
            <a:r>
              <a:rPr lang="en-PH" dirty="0" smtClean="0"/>
              <a:t> </a:t>
            </a:r>
          </a:p>
          <a:p>
            <a:pPr lvl="1"/>
            <a:r>
              <a:rPr lang="en-PH" sz="3200" dirty="0" smtClean="0"/>
              <a:t>Reverse polish notation</a:t>
            </a:r>
            <a:endParaRPr lang="en-US" sz="3200" dirty="0"/>
          </a:p>
          <a:p>
            <a:pPr lvl="1"/>
            <a:r>
              <a:rPr lang="en-PH" sz="3200" dirty="0" smtClean="0"/>
              <a:t>Suffix notation or reverse polish notation</a:t>
            </a:r>
            <a:endParaRPr lang="en-US" sz="3200" dirty="0" smtClean="0"/>
          </a:p>
          <a:p>
            <a:pPr lvl="1"/>
            <a:r>
              <a:rPr lang="en-PH" sz="3200" dirty="0" smtClean="0"/>
              <a:t>Operators is written after the operands</a:t>
            </a:r>
            <a:endParaRPr lang="en-US" dirty="0"/>
          </a:p>
          <a:p>
            <a:pPr marL="457200" lvl="1" indent="0">
              <a:buNone/>
            </a:pPr>
            <a:r>
              <a:rPr lang="en-US" sz="3200" dirty="0" smtClean="0"/>
              <a:t>Ex:</a:t>
            </a:r>
          </a:p>
          <a:p>
            <a:pPr marL="457200" lvl="1" indent="0">
              <a:buNone/>
            </a:pPr>
            <a:r>
              <a:rPr lang="en-US" sz="2400" dirty="0" err="1"/>
              <a:t>xy</a:t>
            </a:r>
            <a:r>
              <a:rPr lang="en-US" sz="2400" dirty="0"/>
              <a:t>+</a:t>
            </a:r>
          </a:p>
          <a:p>
            <a:pPr marL="457200" lvl="1" indent="0">
              <a:buNone/>
            </a:pPr>
            <a:r>
              <a:rPr lang="en-US" sz="2400" dirty="0"/>
              <a:t>xyz*+</a:t>
            </a:r>
          </a:p>
          <a:p>
            <a:pPr marL="457200" lvl="1" indent="0">
              <a:buNone/>
            </a:pPr>
            <a:r>
              <a:rPr lang="en-US" sz="2400" dirty="0" err="1"/>
              <a:t>xy+z</a:t>
            </a:r>
            <a:r>
              <a:rPr lang="en-US" sz="2400" dirty="0"/>
              <a:t>*</a:t>
            </a:r>
          </a:p>
          <a:p>
            <a:pPr marL="457200" lvl="1" indent="0">
              <a:buNone/>
            </a:pPr>
            <a:r>
              <a:rPr lang="en-US" sz="2400" dirty="0" err="1"/>
              <a:t>xy+pq</a:t>
            </a:r>
            <a:r>
              <a:rPr lang="en-US" sz="2400" dirty="0"/>
              <a:t>*+</a:t>
            </a:r>
          </a:p>
          <a:p>
            <a:pPr marL="457200" lvl="1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492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/>
              <a:t>	^ 		- 	Exponential operator</a:t>
            </a:r>
            <a:endParaRPr lang="en-US" dirty="0" smtClean="0"/>
          </a:p>
          <a:p>
            <a:pPr>
              <a:buNone/>
            </a:pPr>
            <a:r>
              <a:rPr lang="en-PH" dirty="0" smtClean="0"/>
              <a:t>	*, / 	- 	Multiplication, Division</a:t>
            </a:r>
            <a:endParaRPr lang="en-US" dirty="0" smtClean="0"/>
          </a:p>
          <a:p>
            <a:pPr>
              <a:buNone/>
            </a:pPr>
            <a:r>
              <a:rPr lang="en-PH" dirty="0" smtClean="0"/>
              <a:t>	+, -	- 	Addition, Subtraction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Given the expression </a:t>
            </a:r>
            <a:r>
              <a:rPr lang="en-PH" b="1" dirty="0" smtClean="0"/>
              <a:t>A + B * C</a:t>
            </a:r>
            <a:endParaRPr lang="en-US" dirty="0" smtClean="0"/>
          </a:p>
          <a:p>
            <a:r>
              <a:rPr lang="en-PH" dirty="0" smtClean="0"/>
              <a:t>Solve the </a:t>
            </a:r>
            <a:r>
              <a:rPr lang="en-PH" b="1" dirty="0" smtClean="0"/>
              <a:t>infix, prefix and postfix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 smtClean="0"/>
              <a:t>Infix</a:t>
            </a:r>
            <a:endParaRPr lang="en-US" dirty="0" smtClean="0"/>
          </a:p>
          <a:p>
            <a:pPr>
              <a:buNone/>
            </a:pPr>
            <a:r>
              <a:rPr lang="en-PH" dirty="0" smtClean="0"/>
              <a:t>	</a:t>
            </a:r>
            <a:r>
              <a:rPr lang="en-PH" b="1" dirty="0" smtClean="0"/>
              <a:t>A + B * C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 smtClean="0"/>
              <a:t>Prefix</a:t>
            </a:r>
            <a:endParaRPr lang="en-US" dirty="0" smtClean="0"/>
          </a:p>
          <a:p>
            <a:pPr>
              <a:buNone/>
            </a:pPr>
            <a:r>
              <a:rPr lang="en-PH" dirty="0" smtClean="0"/>
              <a:t>	A + (B * C)	parenthesized the expression</a:t>
            </a:r>
            <a:endParaRPr lang="en-US" dirty="0" smtClean="0"/>
          </a:p>
          <a:p>
            <a:pPr>
              <a:buNone/>
            </a:pPr>
            <a:r>
              <a:rPr lang="en-PH" dirty="0" smtClean="0"/>
              <a:t>	A + (* B C) 	convert the sub expression to 			prefix (multiplication)</a:t>
            </a:r>
            <a:endParaRPr lang="en-US" dirty="0" smtClean="0"/>
          </a:p>
          <a:p>
            <a:pPr>
              <a:buNone/>
            </a:pPr>
            <a:r>
              <a:rPr lang="en-PH" dirty="0" smtClean="0"/>
              <a:t>	+ A (* B C) 	convert to prefix (addition)</a:t>
            </a:r>
            <a:endParaRPr lang="en-US" dirty="0" smtClean="0"/>
          </a:p>
          <a:p>
            <a:pPr>
              <a:buNone/>
            </a:pPr>
            <a:r>
              <a:rPr lang="en-PH" dirty="0" smtClean="0"/>
              <a:t>	</a:t>
            </a:r>
            <a:r>
              <a:rPr lang="en-PH" b="1" dirty="0" smtClean="0"/>
              <a:t>+ A * B C 	</a:t>
            </a:r>
            <a:r>
              <a:rPr lang="en-PH" dirty="0" smtClean="0"/>
              <a:t>remove the parenthesis</a:t>
            </a:r>
            <a:endParaRPr lang="en-US" dirty="0" smtClean="0"/>
          </a:p>
          <a:p>
            <a:pPr>
              <a:buNone/>
            </a:pPr>
            <a:r>
              <a:rPr lang="en-PH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 smtClean="0"/>
              <a:t>postfix</a:t>
            </a:r>
            <a:endParaRPr lang="en-US" dirty="0" smtClean="0"/>
          </a:p>
          <a:p>
            <a:pPr>
              <a:buNone/>
            </a:pPr>
            <a:r>
              <a:rPr lang="en-PH" dirty="0" smtClean="0"/>
              <a:t>	A + (B * C)  	parenthesized the expression</a:t>
            </a:r>
            <a:endParaRPr lang="en-US" dirty="0" smtClean="0"/>
          </a:p>
          <a:p>
            <a:pPr>
              <a:buNone/>
            </a:pPr>
            <a:r>
              <a:rPr lang="en-PH" dirty="0" smtClean="0"/>
              <a:t>	A + (B C *)  	convert the sub expression to 			postfix (multiplication)</a:t>
            </a:r>
            <a:endParaRPr lang="en-US" dirty="0" smtClean="0"/>
          </a:p>
          <a:p>
            <a:pPr>
              <a:buNone/>
            </a:pPr>
            <a:r>
              <a:rPr lang="en-PH" dirty="0" smtClean="0"/>
              <a:t>	A (B C *) +  	convert to postfix (addition)</a:t>
            </a:r>
            <a:endParaRPr lang="en-US" dirty="0" smtClean="0"/>
          </a:p>
          <a:p>
            <a:pPr>
              <a:buNone/>
            </a:pPr>
            <a:r>
              <a:rPr lang="en-PH" dirty="0" smtClean="0"/>
              <a:t>	</a:t>
            </a:r>
            <a:r>
              <a:rPr lang="en-PH" b="1" dirty="0" smtClean="0"/>
              <a:t>A B C * +	</a:t>
            </a:r>
            <a:r>
              <a:rPr lang="en-PH" dirty="0" smtClean="0"/>
              <a:t>remove the parenthesis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Give the </a:t>
            </a:r>
            <a:r>
              <a:rPr lang="en-PH" dirty="0" smtClean="0"/>
              <a:t>prefix and postfix </a:t>
            </a:r>
            <a:r>
              <a:rPr lang="en-PH" dirty="0" smtClean="0"/>
              <a:t>form for </a:t>
            </a:r>
          </a:p>
          <a:p>
            <a:pPr>
              <a:buNone/>
            </a:pPr>
            <a:r>
              <a:rPr lang="en-PH" dirty="0" smtClean="0"/>
              <a:t>		1 + 2 * 3 ^ 4 / 5 – 6</a:t>
            </a:r>
            <a:endParaRPr lang="en-US" dirty="0" smtClean="0"/>
          </a:p>
          <a:p>
            <a:r>
              <a:rPr lang="en-PH" dirty="0" smtClean="0"/>
              <a:t>Give the </a:t>
            </a:r>
            <a:r>
              <a:rPr lang="en-PH" dirty="0" smtClean="0"/>
              <a:t>prefix and postfix </a:t>
            </a:r>
            <a:r>
              <a:rPr lang="en-PH" dirty="0" smtClean="0"/>
              <a:t>form for </a:t>
            </a:r>
          </a:p>
          <a:p>
            <a:pPr>
              <a:buNone/>
            </a:pPr>
            <a:r>
              <a:rPr lang="en-PH" dirty="0" smtClean="0"/>
              <a:t>		A + ( (B + C) + (D + E) * F) / 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 smtClean="0"/>
              <a:t>1 2 3 4 ^ * 5 / + 6 –</a:t>
            </a:r>
            <a:r>
              <a:rPr lang="en-PH" dirty="0" smtClean="0"/>
              <a:t>	postfix form</a:t>
            </a:r>
            <a:endParaRPr lang="en-US" dirty="0" smtClean="0"/>
          </a:p>
          <a:p>
            <a:r>
              <a:rPr lang="en-PH" b="1" dirty="0" smtClean="0"/>
              <a:t>A B C + D E + F * + G / +	</a:t>
            </a:r>
            <a:r>
              <a:rPr lang="en-PH" dirty="0" smtClean="0"/>
              <a:t>	postfix form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Times New Roman" pitchFamily="18" charset="0"/>
              </a:rPr>
              <a:t>Stacks</a:t>
            </a:r>
            <a:endParaRPr lang="ur-PK" smtClean="0">
              <a:latin typeface="Arial" charset="0"/>
              <a:cs typeface="Arial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00063" y="1500188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Stacks are known as LIFO (Last In, First Out) lists.</a:t>
            </a:r>
          </a:p>
          <a:p>
            <a:pPr lvl="1" eaLnBrk="1" hangingPunct="1"/>
            <a:r>
              <a:rPr lang="en-US" sz="3200" dirty="0" smtClean="0">
                <a:latin typeface="Arial" charset="0"/>
                <a:cs typeface="Arial" charset="0"/>
              </a:rPr>
              <a:t>The last element inserted will be the first to be retrieved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e.g. a stack of Plates, books, boxes etc.</a:t>
            </a:r>
          </a:p>
          <a:p>
            <a:pPr eaLnBrk="1" hangingPunct="1"/>
            <a:endParaRPr lang="ur-PK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Times New Roman" pitchFamily="18" charset="0"/>
              </a:rPr>
              <a:t>Insertion and deletion on stack</a:t>
            </a:r>
          </a:p>
        </p:txBody>
      </p:sp>
      <p:pic>
        <p:nvPicPr>
          <p:cNvPr id="9219" name="Picture 4" descr="391px-Data_stack_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209800"/>
            <a:ext cx="37242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</a:t>
            </a:r>
          </a:p>
          <a:p>
            <a:pPr lvl="1"/>
            <a:r>
              <a:rPr lang="en-PH" dirty="0" smtClean="0"/>
              <a:t>The insertion (or addition) stacks operation. Pushing an element to a stack will add the new element at the top. </a:t>
            </a:r>
          </a:p>
          <a:p>
            <a:pPr lvl="1"/>
            <a:r>
              <a:rPr lang="en-PH" dirty="0" smtClean="0"/>
              <a:t>After every push operation the top is incremented by one. If the array is full and no new element can be accommodated, then the stack overflow condition occurs.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Times New Roman" pitchFamily="18" charset="0"/>
              </a:rPr>
              <a:t>Operation On Stack</a:t>
            </a:r>
            <a:endParaRPr lang="ur-PK" smtClean="0">
              <a:latin typeface="Arial" charset="0"/>
              <a:cs typeface="Arial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00063" y="150018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Creating a stack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Checking stack---- either empty or full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Insert (PUSH) an element in the stack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Delete (POP) an element from the stack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Access the top element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Display the elements of stack</a:t>
            </a:r>
          </a:p>
          <a:p>
            <a:pPr eaLnBrk="1" hangingPunct="1">
              <a:buFontTx/>
              <a:buNone/>
            </a:pPr>
            <a:endParaRPr lang="ur-PK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Times New Roman" pitchFamily="18" charset="0"/>
              </a:rPr>
              <a:t>Push and Pop </a:t>
            </a:r>
            <a:endParaRPr lang="ur-PK" smtClean="0">
              <a:latin typeface="Arial" charset="0"/>
              <a:cs typeface="Arial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00063" y="1500188"/>
            <a:ext cx="8229600" cy="4525962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Primary operations: Push and Pop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Push</a:t>
            </a:r>
          </a:p>
          <a:p>
            <a:pPr lvl="1" eaLnBrk="1" hangingPunct="1"/>
            <a:r>
              <a:rPr lang="en-US" sz="2200" dirty="0" smtClean="0">
                <a:latin typeface="Arial" charset="0"/>
                <a:cs typeface="Arial" charset="0"/>
              </a:rPr>
              <a:t>Add an element to the top of the stack.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Pop</a:t>
            </a:r>
          </a:p>
          <a:p>
            <a:pPr lvl="1" eaLnBrk="1" hangingPunct="1"/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r>
              <a:rPr lang="en-US" sz="2200" dirty="0" smtClean="0">
                <a:latin typeface="Arial" charset="0"/>
                <a:cs typeface="Arial" charset="0"/>
              </a:rPr>
              <a:t>Remove the element at the top of the stack.</a:t>
            </a:r>
          </a:p>
          <a:p>
            <a:pPr lvl="1" eaLnBrk="1" hangingPunct="1">
              <a:buFontTx/>
              <a:buNone/>
            </a:pPr>
            <a:endParaRPr lang="ur-PK" sz="2200" dirty="0" smtClean="0">
              <a:latin typeface="Arial" charset="0"/>
              <a:cs typeface="Arial" charset="0"/>
            </a:endParaRP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962400"/>
            <a:ext cx="8229600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Times New Roman" pitchFamily="18" charset="0"/>
              </a:rPr>
              <a:t>Stack-Related Terms</a:t>
            </a:r>
            <a:endParaRPr lang="ur-PK" smtClean="0">
              <a:latin typeface="Arial" charset="0"/>
              <a:cs typeface="Arial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00063" y="1500188"/>
            <a:ext cx="8229600" cy="4525962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Top</a:t>
            </a:r>
          </a:p>
          <a:p>
            <a:pPr lvl="1" eaLnBrk="1" hangingPunct="1"/>
            <a:r>
              <a:rPr lang="en-US" sz="2200" dirty="0" smtClean="0">
                <a:latin typeface="Arial" charset="0"/>
                <a:cs typeface="Arial" charset="0"/>
              </a:rPr>
              <a:t>A pointer that points the top element in the stack.</a:t>
            </a:r>
          </a:p>
          <a:p>
            <a:pPr lvl="1" eaLnBrk="1" hangingPunct="1"/>
            <a:r>
              <a:rPr lang="en-US" sz="2200" dirty="0" smtClean="0">
                <a:latin typeface="Arial" charset="0"/>
                <a:cs typeface="Arial" charset="0"/>
              </a:rPr>
              <a:t>Determines its current position</a:t>
            </a:r>
          </a:p>
          <a:p>
            <a:pPr lvl="1" eaLnBrk="1" hangingPunct="1"/>
            <a:r>
              <a:rPr lang="en-US" sz="2200" dirty="0" smtClean="0">
                <a:latin typeface="Arial" charset="0"/>
                <a:cs typeface="Arial" charset="0"/>
              </a:rPr>
              <a:t>Has value 0 when its empty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Stack Underflow</a:t>
            </a:r>
          </a:p>
          <a:p>
            <a:pPr lvl="1" eaLnBrk="1" hangingPunct="1"/>
            <a:r>
              <a:rPr lang="en-US" sz="2200" dirty="0" smtClean="0">
                <a:latin typeface="Arial" charset="0"/>
                <a:cs typeface="Arial" charset="0"/>
              </a:rPr>
              <a:t>When there is no element in the stack, the status of stack is known as  stack underflow.</a:t>
            </a:r>
          </a:p>
          <a:p>
            <a:pPr eaLnBrk="1" hangingPunct="1"/>
            <a:r>
              <a:rPr lang="en-US" sz="2600" dirty="0" smtClean="0">
                <a:latin typeface="Arial" charset="0"/>
                <a:cs typeface="Arial" charset="0"/>
              </a:rPr>
              <a:t>Stack Overflow</a:t>
            </a:r>
          </a:p>
          <a:p>
            <a:pPr lvl="1" eaLnBrk="1" hangingPunct="1"/>
            <a:r>
              <a:rPr lang="en-US" sz="2200" dirty="0" smtClean="0">
                <a:latin typeface="Arial" charset="0"/>
                <a:cs typeface="Arial" charset="0"/>
              </a:rPr>
              <a:t>When the stack contains equal number of elements as per its capacity and no more elements can be added, the status of stack is known as stack overflow</a:t>
            </a:r>
          </a:p>
          <a:p>
            <a:pPr eaLnBrk="1" hangingPunct="1"/>
            <a:endParaRPr lang="en-US" sz="22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U_te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FEU_temp</Template>
  <TotalTime>425</TotalTime>
  <Words>947</Words>
  <Application>Microsoft Office PowerPoint</Application>
  <PresentationFormat>On-screen Show (4:3)</PresentationFormat>
  <Paragraphs>248</Paragraphs>
  <Slides>38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Andalus</vt:lpstr>
      <vt:lpstr>Arial</vt:lpstr>
      <vt:lpstr>Calibri</vt:lpstr>
      <vt:lpstr>Candara</vt:lpstr>
      <vt:lpstr>Courier New</vt:lpstr>
      <vt:lpstr>Times New Roman</vt:lpstr>
      <vt:lpstr>Wingdings</vt:lpstr>
      <vt:lpstr>FEU_temp</vt:lpstr>
      <vt:lpstr>Data Structures and Algorithms </vt:lpstr>
      <vt:lpstr>Stacks</vt:lpstr>
      <vt:lpstr>Stacks</vt:lpstr>
      <vt:lpstr>Stacks</vt:lpstr>
      <vt:lpstr>Insertion and deletion on stack</vt:lpstr>
      <vt:lpstr>Stack Operation</vt:lpstr>
      <vt:lpstr>Operation On Stack</vt:lpstr>
      <vt:lpstr>Push and Pop </vt:lpstr>
      <vt:lpstr>Stack-Related Terms</vt:lpstr>
      <vt:lpstr>Representation of Stacks</vt:lpstr>
      <vt:lpstr>Stack Implementation</vt:lpstr>
      <vt:lpstr>Static Implementation</vt:lpstr>
      <vt:lpstr>Static Implementation</vt:lpstr>
      <vt:lpstr>Stack Operation (continued)</vt:lpstr>
      <vt:lpstr>Top </vt:lpstr>
      <vt:lpstr>Stack Implementation</vt:lpstr>
      <vt:lpstr>Static Implementation</vt:lpstr>
      <vt:lpstr>Static Implementation</vt:lpstr>
      <vt:lpstr>Push algorithm</vt:lpstr>
      <vt:lpstr>Pop algorithm</vt:lpstr>
      <vt:lpstr>Stack Example</vt:lpstr>
      <vt:lpstr>Stack Implementation (array)</vt:lpstr>
      <vt:lpstr>Stack Implementation (continued)</vt:lpstr>
      <vt:lpstr>Stack Implementation (continued)</vt:lpstr>
      <vt:lpstr>Stack Implementation (continued)</vt:lpstr>
      <vt:lpstr>Stack Implementation (continued)</vt:lpstr>
      <vt:lpstr>Stack Implementation (continued)</vt:lpstr>
      <vt:lpstr>Stack Implementation (continued)</vt:lpstr>
      <vt:lpstr>Infix, Prefix, and Postfix</vt:lpstr>
      <vt:lpstr>Infix, Prefix, and Postfix</vt:lpstr>
      <vt:lpstr>Infix, Prefix, and Postfix</vt:lpstr>
      <vt:lpstr>Operator Precedence</vt:lpstr>
      <vt:lpstr>Sample Problem</vt:lpstr>
      <vt:lpstr>Solution</vt:lpstr>
      <vt:lpstr>Solution </vt:lpstr>
      <vt:lpstr>PowerPoint Presentation</vt:lpstr>
      <vt:lpstr>Seat Work</vt:lpstr>
      <vt:lpstr>Answer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dc:creator>amaddalora</dc:creator>
  <cp:lastModifiedBy>Joie Ann Maghanoy</cp:lastModifiedBy>
  <cp:revision>51</cp:revision>
  <dcterms:created xsi:type="dcterms:W3CDTF">2012-06-20T01:35:37Z</dcterms:created>
  <dcterms:modified xsi:type="dcterms:W3CDTF">2016-01-08T03:33:59Z</dcterms:modified>
</cp:coreProperties>
</file>