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0" r:id="rId10"/>
    <p:sldId id="265" r:id="rId11"/>
    <p:sldId id="266" r:id="rId12"/>
    <p:sldId id="267" r:id="rId13"/>
    <p:sldId id="268" r:id="rId14"/>
    <p:sldId id="269" r:id="rId15"/>
    <p:sldId id="272" r:id="rId16"/>
    <p:sldId id="273" r:id="rId17"/>
    <p:sldId id="274" r:id="rId18"/>
    <p:sldId id="275" r:id="rId19"/>
    <p:sldId id="276" r:id="rId20"/>
    <p:sldId id="270" r:id="rId21"/>
    <p:sldId id="271" r:id="rId22"/>
    <p:sldId id="277" r:id="rId23"/>
    <p:sldId id="278" r:id="rId24"/>
    <p:sldId id="279" r:id="rId25"/>
    <p:sldId id="309" r:id="rId26"/>
    <p:sldId id="311" r:id="rId27"/>
    <p:sldId id="312" r:id="rId28"/>
    <p:sldId id="310" r:id="rId29"/>
    <p:sldId id="281" r:id="rId30"/>
    <p:sldId id="282" r:id="rId31"/>
    <p:sldId id="283" r:id="rId32"/>
    <p:sldId id="284" r:id="rId33"/>
    <p:sldId id="280" r:id="rId34"/>
    <p:sldId id="285" r:id="rId35"/>
    <p:sldId id="286" r:id="rId36"/>
    <p:sldId id="287" r:id="rId37"/>
    <p:sldId id="288" r:id="rId38"/>
    <p:sldId id="289" r:id="rId39"/>
    <p:sldId id="290" r:id="rId40"/>
    <p:sldId id="291" r:id="rId41"/>
    <p:sldId id="293" r:id="rId42"/>
    <p:sldId id="292" r:id="rId43"/>
    <p:sldId id="294" r:id="rId44"/>
    <p:sldId id="295" r:id="rId45"/>
    <p:sldId id="296" r:id="rId46"/>
    <p:sldId id="297" r:id="rId47"/>
    <p:sldId id="298" r:id="rId48"/>
    <p:sldId id="299" r:id="rId49"/>
    <p:sldId id="300" r:id="rId50"/>
    <p:sldId id="301" r:id="rId51"/>
    <p:sldId id="302" r:id="rId52"/>
    <p:sldId id="303" r:id="rId53"/>
    <p:sldId id="306" r:id="rId54"/>
    <p:sldId id="307" r:id="rId55"/>
    <p:sldId id="30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p:nvPr/>
        </p:nvSpPr>
        <p:spPr>
          <a:xfrm>
            <a:off x="685800" y="1066800"/>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p:txBody>
          <a:bodyPr/>
          <a:lstStyle>
            <a:lvl1pPr algn="l">
              <a:defRPr b="1">
                <a:solidFill>
                  <a:srgbClr val="003300"/>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4" name="Rectangle 3"/>
          <p:cNvSpPr/>
          <p:nvPr/>
        </p:nvSpPr>
        <p:spPr>
          <a:xfrm>
            <a:off x="1143000" y="2928938"/>
            <a:ext cx="6705600" cy="1524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a:p>
        </p:txBody>
      </p:sp>
      <p:sp>
        <p:nvSpPr>
          <p:cNvPr id="2" name="Title 1"/>
          <p:cNvSpPr>
            <a:spLocks noGrp="1"/>
          </p:cNvSpPr>
          <p:nvPr>
            <p:ph type="ctrTitle" hasCustomPrompt="1"/>
          </p:nvPr>
        </p:nvSpPr>
        <p:spPr>
          <a:xfrm>
            <a:off x="685800" y="2130425"/>
            <a:ext cx="7772400" cy="1470025"/>
          </a:xfrm>
        </p:spPr>
        <p:txBody>
          <a:bodyPr/>
          <a:lstStyle>
            <a:lvl1pPr algn="ctr">
              <a:defRPr b="1">
                <a:solidFill>
                  <a:srgbClr val="003300"/>
                </a:solidFill>
              </a:defRPr>
            </a:lvl1pPr>
          </a:lstStyle>
          <a:p>
            <a:r>
              <a:rPr lang="en-US" dirty="0" smtClean="0"/>
              <a:t>Click to edit Master title style</a:t>
            </a:r>
            <a:br>
              <a:rPr lang="en-US" dirty="0" smtClean="0"/>
            </a:b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b="1">
                <a:solidFill>
                  <a:srgbClr val="0033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3"/>
          <p:cNvSpPr/>
          <p:nvPr/>
        </p:nvSpPr>
        <p:spPr>
          <a:xfrm>
            <a:off x="571500" y="1211263"/>
            <a:ext cx="7924800" cy="76200"/>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PH" dirty="0"/>
          </a:p>
        </p:txBody>
      </p:sp>
      <p:sp>
        <p:nvSpPr>
          <p:cNvPr id="2" name="Title 1"/>
          <p:cNvSpPr>
            <a:spLocks noGrp="1"/>
          </p:cNvSpPr>
          <p:nvPr>
            <p:ph type="title"/>
          </p:nvPr>
        </p:nvSpPr>
        <p:spPr>
          <a:xfrm>
            <a:off x="457200" y="685800"/>
            <a:ext cx="8229600" cy="731838"/>
          </a:xfrm>
        </p:spPr>
        <p:txBody>
          <a:bodyPr/>
          <a:lstStyle>
            <a:lvl1pPr algn="l">
              <a:defRPr b="1">
                <a:solidFill>
                  <a:srgbClr val="006600"/>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0034" y="1500174"/>
            <a:ext cx="8229600" cy="4525963"/>
          </a:xfrm>
        </p:spPr>
        <p:txBody>
          <a:bodyPr/>
          <a:lstStyle>
            <a:lvl1pPr>
              <a:defRPr>
                <a:solidFill>
                  <a:schemeClr val="tx1"/>
                </a:solidFill>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advClick="0" advTm="500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B93416FE-520E-4460-9E7C-912F6BC87274}" type="datetimeFigureOut">
              <a:rPr lang="en-US" smtClean="0"/>
              <a:pPr/>
              <a:t>12/6/2013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FFFE30F-8CF0-4E09-92CD-624DF608C9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PH"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smtClean="0"/>
          </a:p>
        </p:txBody>
      </p:sp>
      <p:grpSp>
        <p:nvGrpSpPr>
          <p:cNvPr id="2" name="Group 6"/>
          <p:cNvGrpSpPr>
            <a:grpSpLocks/>
          </p:cNvGrpSpPr>
          <p:nvPr/>
        </p:nvGrpSpPr>
        <p:grpSpPr bwMode="auto">
          <a:xfrm>
            <a:off x="-6350" y="5811838"/>
            <a:ext cx="9150350" cy="1046162"/>
            <a:chOff x="-6350" y="5822911"/>
            <a:chExt cx="9150350" cy="1045722"/>
          </a:xfrm>
        </p:grpSpPr>
        <p:sp>
          <p:nvSpPr>
            <p:cNvPr id="8" name="Rectangle 7"/>
            <p:cNvSpPr/>
            <p:nvPr/>
          </p:nvSpPr>
          <p:spPr>
            <a:xfrm>
              <a:off x="0" y="6335233"/>
              <a:ext cx="9144000" cy="533400"/>
            </a:xfrm>
            <a:prstGeom prst="rect">
              <a:avLst/>
            </a:prstGeom>
          </p:spPr>
          <p:style>
            <a:lnRef idx="0">
              <a:schemeClr val="accent3"/>
            </a:lnRef>
            <a:fillRef idx="3">
              <a:schemeClr val="accent3"/>
            </a:fillRef>
            <a:effectRef idx="3">
              <a:schemeClr val="accent3"/>
            </a:effectRef>
            <a:fontRef idx="minor">
              <a:schemeClr val="lt1"/>
            </a:fontRef>
          </p:style>
          <p:txBody>
            <a:bodyPr anchor="ctr">
              <a:sp3d extrusionH="57150">
                <a:bevelT w="82550" h="38100" prst="coolSlant"/>
              </a:sp3d>
            </a:bodyPr>
            <a:lstStyle/>
            <a:p>
              <a:pPr algn="r" fontAlgn="auto">
                <a:spcBef>
                  <a:spcPts val="0"/>
                </a:spcBef>
                <a:spcAft>
                  <a:spcPts val="0"/>
                </a:spcAft>
                <a:defRPr/>
              </a:pPr>
              <a:r>
                <a:rPr lang="en-US" sz="1400" dirty="0">
                  <a:ln w="19050">
                    <a:noFill/>
                    <a:prstDash val="solid"/>
                  </a:ln>
                  <a:solidFill>
                    <a:srgbClr val="006600"/>
                  </a:solidFill>
                  <a:latin typeface="Candara" pitchFamily="34" charset="0"/>
                  <a:cs typeface="Andalus" pitchFamily="18" charset="-78"/>
                </a:rPr>
                <a:t>ITE Department</a:t>
              </a:r>
            </a:p>
          </p:txBody>
        </p:sp>
        <p:pic>
          <p:nvPicPr>
            <p:cNvPr id="9" name="Picture 8"/>
            <p:cNvPicPr>
              <a:picLocks noChangeAspect="1" noChangeArrowheads="1"/>
            </p:cNvPicPr>
            <p:nvPr/>
          </p:nvPicPr>
          <p:blipFill>
            <a:blip r:embed="rId7" cstate="print"/>
            <a:srcRect/>
            <a:stretch>
              <a:fillRect/>
            </a:stretch>
          </p:blipFill>
          <p:spPr bwMode="auto">
            <a:xfrm>
              <a:off x="-6350" y="5822911"/>
              <a:ext cx="844550" cy="996531"/>
            </a:xfrm>
            <a:prstGeom prst="rect">
              <a:avLst/>
            </a:prstGeom>
            <a:ln>
              <a:noFill/>
            </a:ln>
            <a:effectLst>
              <a:outerShdw blurRad="292100" dist="139700" dir="2700000" algn="tl" rotWithShape="0">
                <a:srgbClr val="333333">
                  <a:alpha val="65000"/>
                </a:srgbClr>
              </a:outerShdw>
            </a:effectLst>
            <a:extLst/>
          </p:spPr>
        </p:pic>
        <p:pic>
          <p:nvPicPr>
            <p:cNvPr id="10" name="Picture 6"/>
            <p:cNvPicPr>
              <a:picLocks noChangeAspect="1" noChangeArrowheads="1"/>
            </p:cNvPicPr>
            <p:nvPr/>
          </p:nvPicPr>
          <p:blipFill>
            <a:blip r:embed="rId8" cstate="print"/>
            <a:srcRect/>
            <a:stretch>
              <a:fillRect/>
            </a:stretch>
          </p:blipFill>
          <p:spPr bwMode="auto">
            <a:xfrm>
              <a:off x="908050" y="6389410"/>
              <a:ext cx="2209800" cy="430032"/>
            </a:xfrm>
            <a:prstGeom prst="rect">
              <a:avLst/>
            </a:prstGeom>
            <a:ln>
              <a:noFill/>
            </a:ln>
            <a:effectLst>
              <a:outerShdw blurRad="292100" dist="139700" dir="2700000" algn="tl" rotWithShape="0">
                <a:srgbClr val="333333">
                  <a:alpha val="65000"/>
                </a:srgbClr>
              </a:outerShdw>
            </a:effectLst>
            <a:extLst/>
          </p:spPr>
        </p:pic>
      </p:grpSp>
      <p:sp>
        <p:nvSpPr>
          <p:cNvPr id="11" name="Line 19"/>
          <p:cNvSpPr>
            <a:spLocks noChangeShapeType="1"/>
          </p:cNvSpPr>
          <p:nvPr/>
        </p:nvSpPr>
        <p:spPr bwMode="auto">
          <a:xfrm>
            <a:off x="1143000" y="6324600"/>
            <a:ext cx="7696200" cy="0"/>
          </a:xfrm>
          <a:prstGeom prst="line">
            <a:avLst/>
          </a:prstGeom>
          <a:noFill/>
          <a:ln w="9525">
            <a:solidFill>
              <a:schemeClr val="tx1"/>
            </a:solidFill>
            <a:miter lim="800000"/>
            <a:headEnd/>
            <a:tailEnd/>
          </a:ln>
        </p:spPr>
        <p:txBody>
          <a:bodyPr wrap="none"/>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sz="3600" b="1" kern="1200">
          <a:solidFill>
            <a:srgbClr val="003300"/>
          </a:solidFill>
          <a:latin typeface="Arial" pitchFamily="34" charset="0"/>
          <a:ea typeface="+mj-ea"/>
          <a:cs typeface="Arial" pitchFamily="34" charset="0"/>
        </a:defRPr>
      </a:lvl1pPr>
      <a:lvl2pPr algn="l" rtl="0" eaLnBrk="1" fontAlgn="base" hangingPunct="1">
        <a:spcBef>
          <a:spcPct val="0"/>
        </a:spcBef>
        <a:spcAft>
          <a:spcPct val="0"/>
        </a:spcAft>
        <a:defRPr sz="3600" b="1">
          <a:solidFill>
            <a:srgbClr val="003300"/>
          </a:solidFill>
          <a:latin typeface="Arial" charset="0"/>
          <a:cs typeface="Arial" charset="0"/>
        </a:defRPr>
      </a:lvl2pPr>
      <a:lvl3pPr algn="l" rtl="0" eaLnBrk="1" fontAlgn="base" hangingPunct="1">
        <a:spcBef>
          <a:spcPct val="0"/>
        </a:spcBef>
        <a:spcAft>
          <a:spcPct val="0"/>
        </a:spcAft>
        <a:defRPr sz="3600" b="1">
          <a:solidFill>
            <a:srgbClr val="003300"/>
          </a:solidFill>
          <a:latin typeface="Arial" charset="0"/>
          <a:cs typeface="Arial" charset="0"/>
        </a:defRPr>
      </a:lvl3pPr>
      <a:lvl4pPr algn="l" rtl="0" eaLnBrk="1" fontAlgn="base" hangingPunct="1">
        <a:spcBef>
          <a:spcPct val="0"/>
        </a:spcBef>
        <a:spcAft>
          <a:spcPct val="0"/>
        </a:spcAft>
        <a:defRPr sz="3600" b="1">
          <a:solidFill>
            <a:srgbClr val="003300"/>
          </a:solidFill>
          <a:latin typeface="Arial" charset="0"/>
          <a:cs typeface="Arial" charset="0"/>
        </a:defRPr>
      </a:lvl4pPr>
      <a:lvl5pPr algn="l" rtl="0" eaLnBrk="1" fontAlgn="base" hangingPunct="1">
        <a:spcBef>
          <a:spcPct val="0"/>
        </a:spcBef>
        <a:spcAft>
          <a:spcPct val="0"/>
        </a:spcAft>
        <a:defRPr sz="3600" b="1">
          <a:solidFill>
            <a:srgbClr val="003300"/>
          </a:solidFill>
          <a:latin typeface="Arial" charset="0"/>
          <a:cs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 and Algorithms</a:t>
            </a:r>
            <a:br>
              <a:rPr lang="en-US" dirty="0" smtClean="0"/>
            </a:br>
            <a:endParaRPr lang="en-US" dirty="0"/>
          </a:p>
        </p:txBody>
      </p:sp>
      <p:sp>
        <p:nvSpPr>
          <p:cNvPr id="3" name="Subtitle 2"/>
          <p:cNvSpPr>
            <a:spLocks noGrp="1"/>
          </p:cNvSpPr>
          <p:nvPr>
            <p:ph type="subTitle" idx="1"/>
          </p:nvPr>
        </p:nvSpPr>
        <p:spPr/>
        <p:txBody>
          <a:bodyPr/>
          <a:lstStyle/>
          <a:p>
            <a:r>
              <a:rPr lang="en-US" dirty="0" smtClean="0"/>
              <a:t>Sorting Techniques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(Bubble sort)</a:t>
            </a:r>
            <a:endParaRPr lang="en-US" dirty="0"/>
          </a:p>
        </p:txBody>
      </p:sp>
      <p:sp>
        <p:nvSpPr>
          <p:cNvPr id="3" name="Content Placeholder 2"/>
          <p:cNvSpPr>
            <a:spLocks noGrp="1"/>
          </p:cNvSpPr>
          <p:nvPr>
            <p:ph idx="1"/>
          </p:nvPr>
        </p:nvSpPr>
        <p:spPr/>
        <p:txBody>
          <a:bodyPr>
            <a:normAutofit fontScale="92500" lnSpcReduction="20000"/>
          </a:bodyPr>
          <a:lstStyle/>
          <a:p>
            <a:pPr lvl="0"/>
            <a:r>
              <a:rPr lang="en-PH" dirty="0"/>
              <a:t>input n numbers of an array A</a:t>
            </a:r>
            <a:endParaRPr lang="en-US" sz="2800" dirty="0"/>
          </a:p>
          <a:p>
            <a:pPr lvl="0"/>
            <a:r>
              <a:rPr lang="en-PH" dirty="0"/>
              <a:t>initialise </a:t>
            </a:r>
            <a:r>
              <a:rPr lang="en-PH" dirty="0" err="1"/>
              <a:t>i</a:t>
            </a:r>
            <a:r>
              <a:rPr lang="en-PH" dirty="0"/>
              <a:t> equal to 0 and repeat through sub steps if </a:t>
            </a:r>
            <a:r>
              <a:rPr lang="en-PH" dirty="0" err="1"/>
              <a:t>i</a:t>
            </a:r>
            <a:r>
              <a:rPr lang="en-PH" dirty="0"/>
              <a:t> is less than n</a:t>
            </a:r>
            <a:endParaRPr lang="en-US" sz="2800" dirty="0"/>
          </a:p>
          <a:p>
            <a:pPr lvl="1"/>
            <a:r>
              <a:rPr lang="en-PH" dirty="0"/>
              <a:t>initialise j equal to 0 and repeat through sub steps if j is less than n – 1 </a:t>
            </a:r>
            <a:endParaRPr lang="en-US" sz="2400" dirty="0"/>
          </a:p>
          <a:p>
            <a:pPr lvl="1"/>
            <a:r>
              <a:rPr lang="en-PH" dirty="0"/>
              <a:t>do sub steps if A[j] is greater than A[j+1]</a:t>
            </a:r>
            <a:endParaRPr lang="en-US" sz="2400" dirty="0"/>
          </a:p>
          <a:p>
            <a:pPr lvl="2"/>
            <a:r>
              <a:rPr lang="en-PH" dirty="0"/>
              <a:t>assign A[j] to swap</a:t>
            </a:r>
            <a:endParaRPr lang="en-US" sz="2000" dirty="0"/>
          </a:p>
          <a:p>
            <a:pPr lvl="2"/>
            <a:r>
              <a:rPr lang="en-PH" dirty="0"/>
              <a:t>assign A[j+1] to A[j]</a:t>
            </a:r>
            <a:endParaRPr lang="en-US" sz="2000" dirty="0"/>
          </a:p>
          <a:p>
            <a:pPr lvl="2"/>
            <a:r>
              <a:rPr lang="en-PH" dirty="0"/>
              <a:t>assign swap to A[j+1] </a:t>
            </a:r>
            <a:endParaRPr lang="en-US" sz="2000" dirty="0"/>
          </a:p>
          <a:p>
            <a:pPr lvl="0"/>
            <a:r>
              <a:rPr lang="en-PH" dirty="0"/>
              <a:t>display the sorted numbers of array A</a:t>
            </a:r>
            <a:endParaRPr lang="en-US" sz="2800" dirty="0"/>
          </a:p>
          <a:p>
            <a:r>
              <a:rPr lang="en-PH" dirty="0"/>
              <a:t>exit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911087" y="2057400"/>
            <a:ext cx="7318513" cy="3581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PH" dirty="0"/>
              <a:t>Finds the smallest element of the array and interchange it with the element in the first position of the array. Then it finds the second smallest element from the remaining elements in the array and places it in the second position of the array and so 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(Selection sort)</a:t>
            </a:r>
            <a:endParaRPr lang="en-US" dirty="0"/>
          </a:p>
        </p:txBody>
      </p:sp>
      <p:sp>
        <p:nvSpPr>
          <p:cNvPr id="3" name="Content Placeholder 2"/>
          <p:cNvSpPr>
            <a:spLocks noGrp="1"/>
          </p:cNvSpPr>
          <p:nvPr>
            <p:ph idx="1"/>
          </p:nvPr>
        </p:nvSpPr>
        <p:spPr/>
        <p:txBody>
          <a:bodyPr/>
          <a:lstStyle/>
          <a:p>
            <a:r>
              <a:rPr lang="en-US" dirty="0" smtClean="0"/>
              <a:t>Given: A[ ] = { 30, 40, 20, 50, 10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(Selection sort)</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513629" y="1752600"/>
            <a:ext cx="3963371" cy="197539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434778" y="3962400"/>
            <a:ext cx="6185222" cy="1905000"/>
          </a:xfrm>
          <a:prstGeom prst="rect">
            <a:avLst/>
          </a:prstGeom>
          <a:noFill/>
          <a:ln w="9525">
            <a:noFill/>
            <a:miter lim="800000"/>
            <a:headEnd/>
            <a:tailEnd/>
          </a:ln>
          <a:effectLst/>
        </p:spPr>
      </p:pic>
      <p:sp>
        <p:nvSpPr>
          <p:cNvPr id="5" name="TextBox 4"/>
          <p:cNvSpPr txBox="1"/>
          <p:nvPr/>
        </p:nvSpPr>
        <p:spPr>
          <a:xfrm>
            <a:off x="1447800" y="3669268"/>
            <a:ext cx="990600" cy="369332"/>
          </a:xfrm>
          <a:prstGeom prst="rect">
            <a:avLst/>
          </a:prstGeom>
          <a:noFill/>
        </p:spPr>
        <p:txBody>
          <a:bodyPr wrap="square" rtlCol="0">
            <a:spAutoFit/>
          </a:bodyPr>
          <a:lstStyle/>
          <a:p>
            <a:r>
              <a:rPr lang="en-US" dirty="0" smtClean="0"/>
              <a:t>2</a:t>
            </a:r>
            <a:r>
              <a:rPr lang="en-US" baseline="30000" dirty="0" smtClean="0"/>
              <a:t>nd</a:t>
            </a:r>
            <a:r>
              <a:rPr lang="en-US" dirty="0" smtClean="0"/>
              <a:t>  Pass</a:t>
            </a:r>
            <a:endParaRPr lang="en-US" dirty="0"/>
          </a:p>
        </p:txBody>
      </p:sp>
      <p:sp>
        <p:nvSpPr>
          <p:cNvPr id="6" name="TextBox 5"/>
          <p:cNvSpPr txBox="1"/>
          <p:nvPr/>
        </p:nvSpPr>
        <p:spPr>
          <a:xfrm>
            <a:off x="4648200" y="1459468"/>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Pass</a:t>
            </a:r>
            <a:endParaRPr lang="en-US" dirty="0"/>
          </a:p>
        </p:txBody>
      </p:sp>
      <p:sp>
        <p:nvSpPr>
          <p:cNvPr id="7" name="TextBox 6"/>
          <p:cNvSpPr txBox="1"/>
          <p:nvPr/>
        </p:nvSpPr>
        <p:spPr>
          <a:xfrm>
            <a:off x="5562600" y="3657600"/>
            <a:ext cx="990600" cy="369332"/>
          </a:xfrm>
          <a:prstGeom prst="rect">
            <a:avLst/>
          </a:prstGeom>
          <a:noFill/>
        </p:spPr>
        <p:txBody>
          <a:bodyPr wrap="square" rtlCol="0">
            <a:spAutoFit/>
          </a:bodyPr>
          <a:lstStyle/>
          <a:p>
            <a:r>
              <a:rPr lang="en-US" dirty="0" smtClean="0"/>
              <a:t>4</a:t>
            </a:r>
            <a:r>
              <a:rPr lang="en-US" baseline="30000" dirty="0" smtClean="0"/>
              <a:t>th</a:t>
            </a:r>
            <a:r>
              <a:rPr lang="en-US" dirty="0" smtClean="0"/>
              <a:t> Pass</a:t>
            </a:r>
            <a:endParaRPr lang="en-US" dirty="0"/>
          </a:p>
        </p:txBody>
      </p:sp>
      <p:sp>
        <p:nvSpPr>
          <p:cNvPr id="8" name="TextBox 7"/>
          <p:cNvSpPr txBox="1"/>
          <p:nvPr/>
        </p:nvSpPr>
        <p:spPr>
          <a:xfrm>
            <a:off x="3581400" y="3657600"/>
            <a:ext cx="990600" cy="369332"/>
          </a:xfrm>
          <a:prstGeom prst="rect">
            <a:avLst/>
          </a:prstGeom>
          <a:noFill/>
        </p:spPr>
        <p:txBody>
          <a:bodyPr wrap="square" rtlCol="0">
            <a:spAutoFit/>
          </a:bodyPr>
          <a:lstStyle/>
          <a:p>
            <a:r>
              <a:rPr lang="en-US" dirty="0" smtClean="0"/>
              <a:t>3</a:t>
            </a:r>
            <a:r>
              <a:rPr lang="en-US" baseline="30000" dirty="0" smtClean="0"/>
              <a:t>rd</a:t>
            </a:r>
            <a:r>
              <a:rPr lang="en-US" dirty="0" smtClean="0"/>
              <a:t>  Pass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(Selection sort)</a:t>
            </a:r>
            <a:endParaRPr lang="en-US" dirty="0"/>
          </a:p>
        </p:txBody>
      </p:sp>
      <p:sp>
        <p:nvSpPr>
          <p:cNvPr id="3" name="Content Placeholder 2"/>
          <p:cNvSpPr>
            <a:spLocks noGrp="1"/>
          </p:cNvSpPr>
          <p:nvPr>
            <p:ph idx="1"/>
          </p:nvPr>
        </p:nvSpPr>
        <p:spPr/>
        <p:txBody>
          <a:bodyPr/>
          <a:lstStyle/>
          <a:p>
            <a:r>
              <a:rPr lang="en-PH" dirty="0"/>
              <a:t>Let A be a linear array of n numbers, min is the variable to store smallest number and index is the index location of the smallest element of the array</a:t>
            </a:r>
            <a:r>
              <a:rPr lang="en-PH"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Algorithm (Selection sort)</a:t>
            </a:r>
            <a:endParaRPr lang="en-US" dirty="0"/>
          </a:p>
        </p:txBody>
      </p:sp>
      <p:sp>
        <p:nvSpPr>
          <p:cNvPr id="4" name="Content Placeholder 3"/>
          <p:cNvSpPr>
            <a:spLocks noGrp="1"/>
          </p:cNvSpPr>
          <p:nvPr>
            <p:ph idx="1"/>
          </p:nvPr>
        </p:nvSpPr>
        <p:spPr/>
        <p:txBody>
          <a:bodyPr>
            <a:normAutofit fontScale="62500" lnSpcReduction="20000"/>
          </a:bodyPr>
          <a:lstStyle/>
          <a:p>
            <a:pPr lvl="0"/>
            <a:r>
              <a:rPr lang="en-PH" dirty="0"/>
              <a:t>input n numbers of an array A</a:t>
            </a:r>
            <a:endParaRPr lang="en-US" sz="2800" dirty="0"/>
          </a:p>
          <a:p>
            <a:pPr lvl="0"/>
            <a:r>
              <a:rPr lang="en-PH" dirty="0"/>
              <a:t>initialise </a:t>
            </a:r>
            <a:r>
              <a:rPr lang="en-PH" dirty="0" err="1"/>
              <a:t>i</a:t>
            </a:r>
            <a:r>
              <a:rPr lang="en-PH" dirty="0"/>
              <a:t> equal to 0 and repeat through sub steps if </a:t>
            </a:r>
            <a:r>
              <a:rPr lang="en-PH" dirty="0" err="1"/>
              <a:t>i</a:t>
            </a:r>
            <a:r>
              <a:rPr lang="en-PH" dirty="0"/>
              <a:t> is less than n – 1 </a:t>
            </a:r>
            <a:endParaRPr lang="en-US" sz="2800" dirty="0"/>
          </a:p>
          <a:p>
            <a:pPr lvl="1"/>
            <a:r>
              <a:rPr lang="en-PH" dirty="0"/>
              <a:t>assign A[</a:t>
            </a:r>
            <a:r>
              <a:rPr lang="en-PH" dirty="0" err="1"/>
              <a:t>i</a:t>
            </a:r>
            <a:r>
              <a:rPr lang="en-PH" dirty="0"/>
              <a:t>] to min</a:t>
            </a:r>
            <a:endParaRPr lang="en-US" sz="2400" dirty="0"/>
          </a:p>
          <a:p>
            <a:pPr lvl="1"/>
            <a:r>
              <a:rPr lang="en-PH" dirty="0"/>
              <a:t>assign </a:t>
            </a:r>
            <a:r>
              <a:rPr lang="en-PH" dirty="0" err="1"/>
              <a:t>i</a:t>
            </a:r>
            <a:r>
              <a:rPr lang="en-PH" dirty="0"/>
              <a:t> to index</a:t>
            </a:r>
            <a:endParaRPr lang="en-US" sz="2400" dirty="0"/>
          </a:p>
          <a:p>
            <a:pPr lvl="1"/>
            <a:r>
              <a:rPr lang="en-PH" dirty="0"/>
              <a:t>initialise j equal </a:t>
            </a:r>
            <a:r>
              <a:rPr lang="en-PH" dirty="0" err="1"/>
              <a:t>i</a:t>
            </a:r>
            <a:r>
              <a:rPr lang="en-PH" dirty="0"/>
              <a:t> plus 1 and repeat through sub steps if j is less than n</a:t>
            </a:r>
            <a:endParaRPr lang="en-US" sz="2400" dirty="0"/>
          </a:p>
          <a:p>
            <a:pPr lvl="2"/>
            <a:r>
              <a:rPr lang="en-PH" dirty="0"/>
              <a:t>do the sub steps if A[j] is less than min</a:t>
            </a:r>
            <a:endParaRPr lang="en-US" sz="2000" dirty="0"/>
          </a:p>
          <a:p>
            <a:pPr lvl="3"/>
            <a:r>
              <a:rPr lang="en-PH" dirty="0"/>
              <a:t>assign A[j] to min</a:t>
            </a:r>
            <a:endParaRPr lang="en-US" sz="1800" dirty="0"/>
          </a:p>
          <a:p>
            <a:pPr lvl="3"/>
            <a:r>
              <a:rPr lang="en-PH" dirty="0"/>
              <a:t>assign j to index</a:t>
            </a:r>
            <a:endParaRPr lang="en-US" sz="1800" dirty="0"/>
          </a:p>
          <a:p>
            <a:pPr lvl="2"/>
            <a:r>
              <a:rPr lang="en-PH" dirty="0"/>
              <a:t>increment the value of j</a:t>
            </a:r>
            <a:endParaRPr lang="en-US" sz="2000" dirty="0"/>
          </a:p>
          <a:p>
            <a:pPr lvl="1"/>
            <a:r>
              <a:rPr lang="en-PH" dirty="0"/>
              <a:t>assign A[</a:t>
            </a:r>
            <a:r>
              <a:rPr lang="en-PH" dirty="0" err="1"/>
              <a:t>i</a:t>
            </a:r>
            <a:r>
              <a:rPr lang="en-PH" dirty="0"/>
              <a:t>] to A[index]</a:t>
            </a:r>
            <a:endParaRPr lang="en-US" sz="2400" dirty="0"/>
          </a:p>
          <a:p>
            <a:pPr lvl="1"/>
            <a:r>
              <a:rPr lang="en-PH" dirty="0"/>
              <a:t>assign min to A[</a:t>
            </a:r>
            <a:r>
              <a:rPr lang="en-PH" dirty="0" err="1"/>
              <a:t>i</a:t>
            </a:r>
            <a:r>
              <a:rPr lang="en-PH" dirty="0"/>
              <a:t>]</a:t>
            </a:r>
            <a:endParaRPr lang="en-US" sz="2400" dirty="0"/>
          </a:p>
          <a:p>
            <a:pPr lvl="1"/>
            <a:r>
              <a:rPr lang="en-PH" dirty="0"/>
              <a:t>increment the value of </a:t>
            </a:r>
            <a:r>
              <a:rPr lang="en-PH" dirty="0" err="1"/>
              <a:t>i</a:t>
            </a:r>
            <a:endParaRPr lang="en-US" sz="2400" dirty="0"/>
          </a:p>
          <a:p>
            <a:pPr lvl="0"/>
            <a:r>
              <a:rPr lang="en-PH" dirty="0"/>
              <a:t>display the sorted numbers of array A</a:t>
            </a:r>
            <a:endParaRPr lang="en-US" sz="2800" dirty="0"/>
          </a:p>
          <a:p>
            <a:r>
              <a:rPr lang="en-PH" dirty="0"/>
              <a:t>exit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403158" y="1676400"/>
            <a:ext cx="6293042" cy="458096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Insertion Sort</a:t>
            </a:r>
            <a:endParaRPr lang="en-US" dirty="0"/>
          </a:p>
        </p:txBody>
      </p:sp>
      <p:sp>
        <p:nvSpPr>
          <p:cNvPr id="4" name="Content Placeholder 3"/>
          <p:cNvSpPr>
            <a:spLocks noGrp="1"/>
          </p:cNvSpPr>
          <p:nvPr>
            <p:ph idx="1"/>
          </p:nvPr>
        </p:nvSpPr>
        <p:spPr/>
        <p:txBody>
          <a:bodyPr>
            <a:normAutofit fontScale="85000" lnSpcReduction="20000"/>
          </a:bodyPr>
          <a:lstStyle/>
          <a:p>
            <a:r>
              <a:rPr lang="en-PH" dirty="0"/>
              <a:t>Sort a set of values by inserting values into an existing sorted file. </a:t>
            </a:r>
            <a:endParaRPr lang="en-PH" dirty="0" smtClean="0"/>
          </a:p>
          <a:p>
            <a:r>
              <a:rPr lang="en-PH" dirty="0" smtClean="0"/>
              <a:t>Compare </a:t>
            </a:r>
            <a:r>
              <a:rPr lang="en-PH" dirty="0"/>
              <a:t>the second, place it before the first one. Otherwise place it just after the first one. </a:t>
            </a:r>
            <a:endParaRPr lang="en-PH" dirty="0" smtClean="0"/>
          </a:p>
          <a:p>
            <a:r>
              <a:rPr lang="en-PH" dirty="0" smtClean="0"/>
              <a:t>Compare </a:t>
            </a:r>
            <a:r>
              <a:rPr lang="en-PH" dirty="0"/>
              <a:t>the third value with the second. If the third value is greater than the second value then place it just after the second. Otherwise place the second value to the third place. </a:t>
            </a:r>
            <a:endParaRPr lang="en-PH" dirty="0" smtClean="0"/>
          </a:p>
          <a:p>
            <a:r>
              <a:rPr lang="en-PH" dirty="0" smtClean="0"/>
              <a:t>And </a:t>
            </a:r>
            <a:r>
              <a:rPr lang="en-PH" dirty="0"/>
              <a:t>compare third value with the first value. If the third value is greater than the first value place the third value to second place, otherwise place the first value to second place.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Illustration</a:t>
            </a:r>
            <a:endParaRPr lang="en-US" dirty="0"/>
          </a:p>
        </p:txBody>
      </p:sp>
      <p:sp>
        <p:nvSpPr>
          <p:cNvPr id="4" name="Content Placeholder 3"/>
          <p:cNvSpPr>
            <a:spLocks noGrp="1"/>
          </p:cNvSpPr>
          <p:nvPr>
            <p:ph idx="1"/>
          </p:nvPr>
        </p:nvSpPr>
        <p:spPr/>
        <p:txBody>
          <a:bodyPr/>
          <a:lstStyle/>
          <a:p>
            <a:r>
              <a:rPr lang="en-US" dirty="0" smtClean="0"/>
              <a:t>Given: A[ ] = { 40, 30, 20, 50, 10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Sorting is used to arrange names and numbers in meaningful ways.</a:t>
            </a:r>
          </a:p>
          <a:p>
            <a:r>
              <a:rPr lang="en-US" dirty="0" smtClean="0"/>
              <a:t>Sorting Techniques</a:t>
            </a:r>
          </a:p>
          <a:p>
            <a:pPr lvl="1"/>
            <a:r>
              <a:rPr lang="en-US" dirty="0" smtClean="0"/>
              <a:t>Bubble </a:t>
            </a:r>
            <a:r>
              <a:rPr lang="en-US" dirty="0" smtClean="0"/>
              <a:t>sort</a:t>
            </a:r>
          </a:p>
          <a:p>
            <a:pPr lvl="1"/>
            <a:r>
              <a:rPr lang="en-US" dirty="0" smtClean="0"/>
              <a:t>Selection sort </a:t>
            </a:r>
            <a:r>
              <a:rPr lang="en-US" dirty="0" smtClean="0"/>
              <a:t>		</a:t>
            </a:r>
          </a:p>
          <a:p>
            <a:pPr lvl="1"/>
            <a:r>
              <a:rPr lang="en-US" dirty="0" smtClean="0"/>
              <a:t>Insertion sort	</a:t>
            </a:r>
          </a:p>
          <a:p>
            <a:pPr lvl="1"/>
            <a:r>
              <a:rPr lang="en-US" dirty="0" smtClean="0"/>
              <a:t>Shell Sort</a:t>
            </a:r>
            <a:endParaRPr lang="en-US" dirty="0" smtClean="0"/>
          </a:p>
          <a:p>
            <a:pPr lvl="1"/>
            <a:r>
              <a:rPr lang="en-US" dirty="0" smtClean="0"/>
              <a:t>Quick </a:t>
            </a:r>
            <a:r>
              <a:rPr lang="en-US" dirty="0" smtClean="0"/>
              <a:t>sort</a:t>
            </a:r>
          </a:p>
          <a:p>
            <a:pPr lvl="1"/>
            <a:r>
              <a:rPr lang="en-US" dirty="0" smtClean="0"/>
              <a:t>Merge sort</a:t>
            </a:r>
          </a:p>
          <a:p>
            <a:pPr lvl="1"/>
            <a:r>
              <a:rPr lang="en-US" dirty="0" smtClean="0"/>
              <a:t>Heap sort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Illustration</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749224" y="1905000"/>
            <a:ext cx="7632776" cy="3886200"/>
          </a:xfrm>
          <a:prstGeom prst="rect">
            <a:avLst/>
          </a:prstGeom>
          <a:noFill/>
          <a:ln w="9525">
            <a:noFill/>
            <a:miter lim="800000"/>
            <a:headEnd/>
            <a:tailEnd/>
          </a:ln>
          <a:effectLst/>
        </p:spPr>
      </p:pic>
      <p:sp>
        <p:nvSpPr>
          <p:cNvPr id="5" name="TextBox 4"/>
          <p:cNvSpPr txBox="1"/>
          <p:nvPr/>
        </p:nvSpPr>
        <p:spPr>
          <a:xfrm>
            <a:off x="762000" y="1600200"/>
            <a:ext cx="990600" cy="369332"/>
          </a:xfrm>
          <a:prstGeom prst="rect">
            <a:avLst/>
          </a:prstGeom>
          <a:noFill/>
        </p:spPr>
        <p:txBody>
          <a:bodyPr wrap="square" rtlCol="0">
            <a:spAutoFit/>
          </a:bodyPr>
          <a:lstStyle/>
          <a:p>
            <a:r>
              <a:rPr lang="en-US" dirty="0" smtClean="0"/>
              <a:t>1</a:t>
            </a:r>
            <a:r>
              <a:rPr lang="en-US" baseline="30000" dirty="0" smtClean="0"/>
              <a:t>st</a:t>
            </a:r>
            <a:r>
              <a:rPr lang="en-US" dirty="0" smtClean="0"/>
              <a:t> Pass</a:t>
            </a:r>
            <a:endParaRPr lang="en-US" dirty="0"/>
          </a:p>
        </p:txBody>
      </p:sp>
      <p:sp>
        <p:nvSpPr>
          <p:cNvPr id="6" name="TextBox 5"/>
          <p:cNvSpPr txBox="1"/>
          <p:nvPr/>
        </p:nvSpPr>
        <p:spPr>
          <a:xfrm>
            <a:off x="762000" y="3657600"/>
            <a:ext cx="990600" cy="369332"/>
          </a:xfrm>
          <a:prstGeom prst="rect">
            <a:avLst/>
          </a:prstGeom>
          <a:noFill/>
        </p:spPr>
        <p:txBody>
          <a:bodyPr wrap="square" rtlCol="0">
            <a:spAutoFit/>
          </a:bodyPr>
          <a:lstStyle/>
          <a:p>
            <a:r>
              <a:rPr lang="en-US" dirty="0" smtClean="0"/>
              <a:t>2</a:t>
            </a:r>
            <a:r>
              <a:rPr lang="en-US" baseline="30000" dirty="0" smtClean="0"/>
              <a:t>nd</a:t>
            </a:r>
            <a:r>
              <a:rPr lang="en-US" dirty="0" smtClean="0"/>
              <a:t> Pass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Illustration</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834093" y="1981200"/>
            <a:ext cx="7471707" cy="3810000"/>
          </a:xfrm>
          <a:prstGeom prst="rect">
            <a:avLst/>
          </a:prstGeom>
          <a:noFill/>
          <a:ln w="9525">
            <a:noFill/>
            <a:miter lim="800000"/>
            <a:headEnd/>
            <a:tailEnd/>
          </a:ln>
          <a:effectLst/>
        </p:spPr>
      </p:pic>
      <p:sp>
        <p:nvSpPr>
          <p:cNvPr id="5" name="TextBox 4"/>
          <p:cNvSpPr txBox="1"/>
          <p:nvPr/>
        </p:nvSpPr>
        <p:spPr>
          <a:xfrm>
            <a:off x="838200" y="1676400"/>
            <a:ext cx="990600" cy="369332"/>
          </a:xfrm>
          <a:prstGeom prst="rect">
            <a:avLst/>
          </a:prstGeom>
          <a:noFill/>
        </p:spPr>
        <p:txBody>
          <a:bodyPr wrap="square" rtlCol="0">
            <a:spAutoFit/>
          </a:bodyPr>
          <a:lstStyle/>
          <a:p>
            <a:r>
              <a:rPr lang="en-US" dirty="0" smtClean="0"/>
              <a:t>3</a:t>
            </a:r>
            <a:r>
              <a:rPr lang="en-US" baseline="30000" dirty="0" smtClean="0"/>
              <a:t>rd</a:t>
            </a:r>
            <a:r>
              <a:rPr lang="en-US" dirty="0" smtClean="0"/>
              <a:t> Pass</a:t>
            </a:r>
            <a:endParaRPr lang="en-US" dirty="0"/>
          </a:p>
        </p:txBody>
      </p:sp>
      <p:sp>
        <p:nvSpPr>
          <p:cNvPr id="6" name="TextBox 5"/>
          <p:cNvSpPr txBox="1"/>
          <p:nvPr/>
        </p:nvSpPr>
        <p:spPr>
          <a:xfrm>
            <a:off x="838200" y="3745468"/>
            <a:ext cx="990600" cy="369332"/>
          </a:xfrm>
          <a:prstGeom prst="rect">
            <a:avLst/>
          </a:prstGeom>
          <a:noFill/>
        </p:spPr>
        <p:txBody>
          <a:bodyPr wrap="square" rtlCol="0">
            <a:spAutoFit/>
          </a:bodyPr>
          <a:lstStyle/>
          <a:p>
            <a:r>
              <a:rPr lang="en-US" dirty="0" smtClean="0"/>
              <a:t>4</a:t>
            </a:r>
            <a:r>
              <a:rPr lang="en-US" baseline="30000" dirty="0" smtClean="0"/>
              <a:t>th</a:t>
            </a:r>
            <a:r>
              <a:rPr lang="en-US" dirty="0" smtClean="0"/>
              <a:t> Pass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lstStyle/>
          <a:p>
            <a:r>
              <a:rPr lang="en-PH" dirty="0"/>
              <a:t>Let A be a linear array of n numbers, </a:t>
            </a:r>
            <a:r>
              <a:rPr lang="en-PH" dirty="0" smtClean="0"/>
              <a:t>temp is </a:t>
            </a:r>
            <a:r>
              <a:rPr lang="en-PH" dirty="0"/>
              <a:t>temporary variable for swapping (or interchange) the position of the numbers.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77500" lnSpcReduction="20000"/>
          </a:bodyPr>
          <a:lstStyle/>
          <a:p>
            <a:pPr lvl="0"/>
            <a:r>
              <a:rPr lang="en-PH" dirty="0" smtClean="0"/>
              <a:t>input n numbers of an array A</a:t>
            </a:r>
            <a:endParaRPr lang="en-US" sz="2800" dirty="0" smtClean="0"/>
          </a:p>
          <a:p>
            <a:pPr lvl="0"/>
            <a:r>
              <a:rPr lang="en-PH" dirty="0" smtClean="0"/>
              <a:t>initialise </a:t>
            </a:r>
            <a:r>
              <a:rPr lang="en-PH" dirty="0" err="1" smtClean="0"/>
              <a:t>i</a:t>
            </a:r>
            <a:r>
              <a:rPr lang="en-PH" dirty="0" smtClean="0"/>
              <a:t> equal to 1 and repeat through sub steps if </a:t>
            </a:r>
            <a:r>
              <a:rPr lang="en-PH" dirty="0" err="1" smtClean="0"/>
              <a:t>i</a:t>
            </a:r>
            <a:r>
              <a:rPr lang="en-PH" dirty="0" smtClean="0"/>
              <a:t> is less than n</a:t>
            </a:r>
            <a:endParaRPr lang="en-US" sz="2800" dirty="0" smtClean="0"/>
          </a:p>
          <a:p>
            <a:pPr lvl="1"/>
            <a:r>
              <a:rPr lang="en-PH" dirty="0" smtClean="0"/>
              <a:t>assign A[</a:t>
            </a:r>
            <a:r>
              <a:rPr lang="en-PH" dirty="0" err="1" smtClean="0"/>
              <a:t>i</a:t>
            </a:r>
            <a:r>
              <a:rPr lang="en-PH" dirty="0" smtClean="0"/>
              <a:t>] to temp</a:t>
            </a:r>
            <a:endParaRPr lang="en-US" sz="2400" dirty="0" smtClean="0"/>
          </a:p>
          <a:p>
            <a:pPr lvl="1"/>
            <a:r>
              <a:rPr lang="en-PH" dirty="0" smtClean="0"/>
              <a:t>initialise j equal </a:t>
            </a:r>
            <a:r>
              <a:rPr lang="en-PH" dirty="0" err="1" smtClean="0"/>
              <a:t>i</a:t>
            </a:r>
            <a:r>
              <a:rPr lang="en-PH" dirty="0" smtClean="0"/>
              <a:t> minus 1 and repeat through sub steps if j is greater than or equal to 0  and temp is less than A[j]</a:t>
            </a:r>
          </a:p>
          <a:p>
            <a:pPr lvl="2"/>
            <a:r>
              <a:rPr lang="en-PH" dirty="0" smtClean="0"/>
              <a:t>assign A[j+1] to A[j]</a:t>
            </a:r>
            <a:endParaRPr lang="en-US" sz="1800" dirty="0" smtClean="0"/>
          </a:p>
          <a:p>
            <a:pPr lvl="2"/>
            <a:r>
              <a:rPr lang="en-PH" dirty="0" smtClean="0"/>
              <a:t>decrement the value j</a:t>
            </a:r>
            <a:endParaRPr lang="en-US" sz="2000" dirty="0" smtClean="0"/>
          </a:p>
          <a:p>
            <a:pPr lvl="1"/>
            <a:r>
              <a:rPr lang="en-PH" dirty="0" smtClean="0"/>
              <a:t>assign A[j+1] to A[j]</a:t>
            </a:r>
            <a:endParaRPr lang="en-US" sz="2400" dirty="0" smtClean="0"/>
          </a:p>
          <a:p>
            <a:pPr lvl="1"/>
            <a:r>
              <a:rPr lang="en-PH" dirty="0" smtClean="0"/>
              <a:t>increment the value of </a:t>
            </a:r>
            <a:r>
              <a:rPr lang="en-PH" dirty="0" err="1" smtClean="0"/>
              <a:t>i</a:t>
            </a:r>
            <a:endParaRPr lang="en-US" sz="2400" dirty="0" smtClean="0"/>
          </a:p>
          <a:p>
            <a:pPr lvl="0"/>
            <a:r>
              <a:rPr lang="en-PH" dirty="0" smtClean="0"/>
              <a:t>display the sorted numbers of array A</a:t>
            </a:r>
            <a:endParaRPr lang="en-US" sz="2800" dirty="0" smtClean="0"/>
          </a:p>
          <a:p>
            <a:r>
              <a:rPr lang="en-PH" dirty="0" smtClean="0"/>
              <a:t>exit</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pic>
        <p:nvPicPr>
          <p:cNvPr id="8194" name="Picture 2"/>
          <p:cNvPicPr>
            <a:picLocks noGrp="1" noChangeAspect="1" noChangeArrowheads="1"/>
          </p:cNvPicPr>
          <p:nvPr>
            <p:ph idx="1"/>
          </p:nvPr>
        </p:nvPicPr>
        <p:blipFill>
          <a:blip r:embed="rId2" cstate="print"/>
          <a:stretch>
            <a:fillRect/>
          </a:stretch>
        </p:blipFill>
        <p:spPr bwMode="auto">
          <a:xfrm>
            <a:off x="1325074" y="1981199"/>
            <a:ext cx="6599726" cy="357485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6" name="Content Placeholder 5"/>
          <p:cNvSpPr>
            <a:spLocks noGrp="1"/>
          </p:cNvSpPr>
          <p:nvPr>
            <p:ph idx="1"/>
          </p:nvPr>
        </p:nvSpPr>
        <p:spPr/>
        <p:txBody>
          <a:bodyPr/>
          <a:lstStyle/>
          <a:p>
            <a:r>
              <a:rPr lang="en-PH" dirty="0" smtClean="0"/>
              <a:t>The Shell sort is named after its inventor, Donald Shell, who published the algorithm in 1959</a:t>
            </a:r>
            <a:r>
              <a:rPr lang="en-PH" dirty="0" smtClean="0"/>
              <a:t>.</a:t>
            </a:r>
          </a:p>
          <a:p>
            <a:r>
              <a:rPr lang="en-PH" dirty="0" err="1" smtClean="0"/>
              <a:t>Shellsort</a:t>
            </a:r>
            <a:r>
              <a:rPr lang="en-PH" dirty="0" smtClean="0"/>
              <a:t> is a sequence of interleaved insertion sorts based on an increment sequence</a:t>
            </a:r>
            <a:r>
              <a:rPr lang="en-PH" dirty="0" smtClean="0"/>
              <a:t>.</a:t>
            </a:r>
          </a:p>
          <a:p>
            <a:r>
              <a:rPr lang="en-PH" dirty="0" smtClean="0"/>
              <a:t>The increment size is reduced after each pass until the increment size is 1.</a:t>
            </a:r>
            <a:endParaRPr lang="en-PH"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6" name="Content Placeholder 5"/>
          <p:cNvSpPr>
            <a:spLocks noGrp="1"/>
          </p:cNvSpPr>
          <p:nvPr>
            <p:ph idx="1"/>
          </p:nvPr>
        </p:nvSpPr>
        <p:spPr/>
        <p:txBody>
          <a:bodyPr/>
          <a:lstStyle/>
          <a:p>
            <a:r>
              <a:rPr lang="en-US" dirty="0" smtClean="0"/>
              <a:t>Given: A[ ] = { 40, 30, 20, 50, 10 </a:t>
            </a:r>
            <a:r>
              <a:rPr lang="en-US" dirty="0" smtClean="0"/>
              <a:t>};</a:t>
            </a:r>
          </a:p>
          <a:p>
            <a:r>
              <a:rPr lang="en-US" dirty="0" smtClean="0"/>
              <a:t>Increment = #of elements / 2</a:t>
            </a:r>
            <a:endParaRPr lang="en-US" dirty="0" smtClean="0"/>
          </a:p>
          <a:p>
            <a:r>
              <a:rPr lang="en-PH" dirty="0" smtClean="0"/>
              <a:t>1</a:t>
            </a:r>
            <a:r>
              <a:rPr lang="en-PH" baseline="30000" dirty="0" smtClean="0"/>
              <a:t>ST</a:t>
            </a:r>
            <a:r>
              <a:rPr lang="en-PH" dirty="0" smtClean="0"/>
              <a:t> PASS; INCREMENT= 2</a:t>
            </a:r>
          </a:p>
          <a:p>
            <a:pPr lvl="1"/>
            <a:r>
              <a:rPr lang="en-PH" dirty="0" smtClean="0"/>
              <a:t>List 1: {40, 20, 10}</a:t>
            </a:r>
          </a:p>
          <a:p>
            <a:pPr lvl="1"/>
            <a:r>
              <a:rPr lang="en-PH" dirty="0" smtClean="0"/>
              <a:t>List 2: {30,50}</a:t>
            </a:r>
          </a:p>
          <a:p>
            <a:pPr lvl="1"/>
            <a:r>
              <a:rPr lang="en-PH" dirty="0" smtClean="0"/>
              <a:t>Perform Insertion Sort for each list</a:t>
            </a:r>
          </a:p>
          <a:p>
            <a:pPr lvl="1"/>
            <a:r>
              <a:rPr lang="en-PH" dirty="0" smtClean="0"/>
              <a:t>List 1: </a:t>
            </a:r>
            <a:r>
              <a:rPr lang="en-PH" dirty="0" smtClean="0"/>
              <a:t>{10, </a:t>
            </a:r>
            <a:r>
              <a:rPr lang="en-PH" dirty="0" smtClean="0"/>
              <a:t>20, </a:t>
            </a:r>
            <a:r>
              <a:rPr lang="en-PH" dirty="0" smtClean="0"/>
              <a:t>40</a:t>
            </a:r>
            <a:r>
              <a:rPr lang="en-PH" dirty="0" smtClean="0"/>
              <a:t>}</a:t>
            </a:r>
          </a:p>
          <a:p>
            <a:pPr lvl="1"/>
            <a:r>
              <a:rPr lang="en-PH" dirty="0" smtClean="0"/>
              <a:t>List 2: {30,50}</a:t>
            </a:r>
          </a:p>
          <a:p>
            <a:pPr lvl="1"/>
            <a:endParaRPr lang="en-PH"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6" name="Content Placeholder 5"/>
          <p:cNvSpPr>
            <a:spLocks noGrp="1"/>
          </p:cNvSpPr>
          <p:nvPr>
            <p:ph idx="1"/>
          </p:nvPr>
        </p:nvSpPr>
        <p:spPr/>
        <p:txBody>
          <a:bodyPr/>
          <a:lstStyle/>
          <a:p>
            <a:r>
              <a:rPr lang="en-US" dirty="0" smtClean="0"/>
              <a:t>New: </a:t>
            </a:r>
            <a:r>
              <a:rPr lang="en-US" dirty="0" smtClean="0"/>
              <a:t>A[ ] = { </a:t>
            </a:r>
            <a:r>
              <a:rPr lang="en-US" dirty="0" smtClean="0"/>
              <a:t>10</a:t>
            </a:r>
            <a:r>
              <a:rPr lang="en-US" dirty="0" smtClean="0"/>
              <a:t>, 30, 20, 50, </a:t>
            </a:r>
            <a:r>
              <a:rPr lang="en-US" dirty="0" smtClean="0"/>
              <a:t>40 };</a:t>
            </a:r>
          </a:p>
          <a:p>
            <a:r>
              <a:rPr lang="en-US" dirty="0" smtClean="0"/>
              <a:t>increment= increment / 2</a:t>
            </a:r>
            <a:endParaRPr lang="en-US" dirty="0" smtClean="0"/>
          </a:p>
          <a:p>
            <a:r>
              <a:rPr lang="en-PH" dirty="0" smtClean="0"/>
              <a:t>2</a:t>
            </a:r>
            <a:r>
              <a:rPr lang="en-PH" baseline="30000" dirty="0" smtClean="0"/>
              <a:t>nd</a:t>
            </a:r>
            <a:r>
              <a:rPr lang="en-PH" dirty="0" smtClean="0"/>
              <a:t> PASS; INCREMENT= 1</a:t>
            </a:r>
          </a:p>
          <a:p>
            <a:pPr lvl="1"/>
            <a:r>
              <a:rPr lang="en-PH" dirty="0" smtClean="0"/>
              <a:t>Perform Insertion Sort if increment == 1</a:t>
            </a:r>
          </a:p>
          <a:p>
            <a:pPr lvl="1"/>
            <a:r>
              <a:rPr lang="en-US" dirty="0" smtClean="0"/>
              <a:t>A[ ] = { 10, </a:t>
            </a:r>
            <a:r>
              <a:rPr lang="en-US" dirty="0" smtClean="0"/>
              <a:t>20</a:t>
            </a:r>
            <a:r>
              <a:rPr lang="en-US" dirty="0" smtClean="0"/>
              <a:t>, </a:t>
            </a:r>
            <a:r>
              <a:rPr lang="en-US" dirty="0" smtClean="0"/>
              <a:t>30</a:t>
            </a:r>
            <a:r>
              <a:rPr lang="en-US" dirty="0" smtClean="0"/>
              <a:t>, </a:t>
            </a:r>
            <a:r>
              <a:rPr lang="en-US" dirty="0" smtClean="0"/>
              <a:t>40</a:t>
            </a:r>
            <a:r>
              <a:rPr lang="en-US" dirty="0" smtClean="0"/>
              <a:t>, </a:t>
            </a:r>
            <a:r>
              <a:rPr lang="en-US" dirty="0" smtClean="0"/>
              <a:t>50 </a:t>
            </a:r>
            <a:r>
              <a:rPr lang="en-US" dirty="0" smtClean="0"/>
              <a:t>};</a:t>
            </a:r>
            <a:endParaRPr lang="en-PH"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143000" y="1828800"/>
            <a:ext cx="6096000" cy="416407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Is a divide and conquer algorithm</a:t>
            </a:r>
          </a:p>
          <a:p>
            <a:r>
              <a:rPr lang="en-PH" dirty="0" smtClean="0"/>
              <a:t>Is the process of combining two or more sorted array into a third sorted array. It was one of the first algorithms used on a computer and was developed by John Von </a:t>
            </a:r>
            <a:r>
              <a:rPr lang="en-PH" dirty="0" err="1" smtClean="0"/>
              <a:t>Neuman</a:t>
            </a:r>
            <a:r>
              <a:rPr lang="en-PH" dirty="0" smtClean="0"/>
              <a:t>.</a:t>
            </a:r>
            <a:endParaRPr lang="en-US" dirty="0" smtClean="0"/>
          </a:p>
          <a:p>
            <a:r>
              <a:rPr lang="en-PH" dirty="0" smtClean="0"/>
              <a:t>Divide the array into approximately n/2 sub-arrays of size two and set the element in each sub array. Merging each sub-array with the adjacent sub-array will get another sorted sub-array of size four. Repeat this process until there is only one array remaining of size n.</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Operations</a:t>
            </a:r>
            <a:endParaRPr lang="en-US" dirty="0"/>
          </a:p>
        </p:txBody>
      </p:sp>
      <p:sp>
        <p:nvSpPr>
          <p:cNvPr id="3" name="Content Placeholder 2"/>
          <p:cNvSpPr>
            <a:spLocks noGrp="1"/>
          </p:cNvSpPr>
          <p:nvPr>
            <p:ph idx="1"/>
          </p:nvPr>
        </p:nvSpPr>
        <p:spPr/>
        <p:txBody>
          <a:bodyPr/>
          <a:lstStyle/>
          <a:p>
            <a:r>
              <a:rPr lang="en-US" dirty="0" smtClean="0"/>
              <a:t>Comparison</a:t>
            </a:r>
          </a:p>
          <a:p>
            <a:pPr lvl="1"/>
            <a:r>
              <a:rPr lang="en-US" dirty="0" smtClean="0"/>
              <a:t>Test whether Ai &lt; </a:t>
            </a:r>
            <a:r>
              <a:rPr lang="en-US" dirty="0" err="1" smtClean="0"/>
              <a:t>Aj</a:t>
            </a:r>
            <a:r>
              <a:rPr lang="en-US" dirty="0" smtClean="0"/>
              <a:t> or test Ai &lt; B.</a:t>
            </a:r>
          </a:p>
          <a:p>
            <a:r>
              <a:rPr lang="en-US" dirty="0" smtClean="0"/>
              <a:t>Interchange</a:t>
            </a:r>
          </a:p>
          <a:p>
            <a:pPr lvl="1"/>
            <a:r>
              <a:rPr lang="en-US" dirty="0" smtClean="0"/>
              <a:t>Switches the contents of Ai and </a:t>
            </a:r>
            <a:r>
              <a:rPr lang="en-US" dirty="0" err="1" smtClean="0"/>
              <a:t>Aj</a:t>
            </a:r>
            <a:r>
              <a:rPr lang="en-US" dirty="0" smtClean="0"/>
              <a:t> or Ai and B.</a:t>
            </a:r>
          </a:p>
          <a:p>
            <a:r>
              <a:rPr lang="en-US" dirty="0" smtClean="0"/>
              <a:t>Assignments</a:t>
            </a:r>
          </a:p>
          <a:p>
            <a:pPr lvl="1"/>
            <a:r>
              <a:rPr lang="en-US" dirty="0" smtClean="0"/>
              <a:t>Set B = A and then set </a:t>
            </a:r>
            <a:r>
              <a:rPr lang="en-US" dirty="0" err="1" smtClean="0"/>
              <a:t>Aj</a:t>
            </a:r>
            <a:r>
              <a:rPr lang="en-US" dirty="0" smtClean="0"/>
              <a:t> = B or </a:t>
            </a:r>
            <a:r>
              <a:rPr lang="en-US" dirty="0" err="1" smtClean="0"/>
              <a:t>Aj</a:t>
            </a:r>
            <a:r>
              <a:rPr lang="en-US" dirty="0" smtClean="0"/>
              <a:t> = Ai.</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47801" y="1646237"/>
            <a:ext cx="6140060" cy="470098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lstStyle/>
          <a:p>
            <a:r>
              <a:rPr lang="en-US" dirty="0" smtClean="0"/>
              <a:t>Let A be a linear array of size n, A [1], A [2], A [3] ...... A [n], l1 and u1 represent lower and upper bounds of the first sub-array and l2 and u2 represent the lower and upper bound of the second sub-array. Aux is an auxiliary array of size n. Size is the sizes of merge files.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290946" y="1600200"/>
            <a:ext cx="8472054" cy="4051852"/>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pic>
        <p:nvPicPr>
          <p:cNvPr id="3074" name="Picture 2"/>
          <p:cNvPicPr>
            <a:picLocks noGrp="1" noChangeAspect="1" noChangeArrowheads="1"/>
          </p:cNvPicPr>
          <p:nvPr>
            <p:ph idx="1"/>
          </p:nvPr>
        </p:nvPicPr>
        <p:blipFill>
          <a:blip r:embed="rId2" cstate="print"/>
          <a:stretch>
            <a:fillRect/>
          </a:stretch>
        </p:blipFill>
        <p:spPr bwMode="auto">
          <a:xfrm>
            <a:off x="762000" y="1447800"/>
            <a:ext cx="7848600" cy="463351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without recursion</a:t>
            </a:r>
            <a:endParaRPr lang="en-US" dirty="0"/>
          </a:p>
        </p:txBody>
      </p:sp>
      <p:pic>
        <p:nvPicPr>
          <p:cNvPr id="4099" name="Picture 3"/>
          <p:cNvPicPr>
            <a:picLocks noGrp="1" noChangeAspect="1" noChangeArrowheads="1"/>
          </p:cNvPicPr>
          <p:nvPr>
            <p:ph idx="1"/>
          </p:nvPr>
        </p:nvPicPr>
        <p:blipFill>
          <a:blip r:embed="rId2" cstate="print"/>
          <a:stretch>
            <a:fillRect/>
          </a:stretch>
        </p:blipFill>
        <p:spPr bwMode="auto">
          <a:xfrm>
            <a:off x="2107609" y="1500188"/>
            <a:ext cx="5014508" cy="452596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609600" y="1143000"/>
            <a:ext cx="7941013" cy="4724400"/>
          </a:xfrm>
          <a:prstGeom prst="rect">
            <a:avLst/>
          </a:prstGeom>
          <a:noFill/>
          <a:ln w="9525">
            <a:noFill/>
            <a:miter lim="800000"/>
            <a:headEnd/>
            <a:tailEnd/>
          </a:ln>
          <a:effectLst/>
        </p:spPr>
      </p:pic>
    </p:spTree>
  </p:cSld>
  <p:clrMapOvr>
    <a:masterClrMapping/>
  </p:clrMapOvr>
  <p:transition advClick="0" advTm="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with recursion</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133600" y="1385514"/>
            <a:ext cx="5077465" cy="4939086"/>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with recursion</a:t>
            </a:r>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1143000" y="1768434"/>
            <a:ext cx="6761277" cy="44799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p:txBody>
          <a:bodyPr/>
          <a:lstStyle/>
          <a:p>
            <a:r>
              <a:rPr lang="en-US" dirty="0" smtClean="0"/>
              <a:t>Developed by Tony Hoare</a:t>
            </a:r>
          </a:p>
          <a:p>
            <a:r>
              <a:rPr lang="en-US" dirty="0" smtClean="0"/>
              <a:t>Arranges elements of a given array A[0..n-1) to achieve its partition, a situation where all the elements before some position s are smaller than or equal to A[s] and all the elements after position s are greater than or equal to A[s]:</a:t>
            </a:r>
          </a:p>
          <a:p>
            <a:pPr>
              <a:buNone/>
            </a:pPr>
            <a:r>
              <a:rPr lang="en-US" dirty="0" smtClean="0"/>
              <a:t>		A[0]…A[s-1]	A[s]	  A[s+1]…A[n-1]</a:t>
            </a:r>
          </a:p>
          <a:p>
            <a:pPr>
              <a:buNone/>
            </a:pPr>
            <a:r>
              <a:rPr lang="en-US" sz="2400" dirty="0" smtClean="0">
                <a:solidFill>
                  <a:srgbClr val="FF0000"/>
                </a:solidFill>
              </a:rPr>
              <a:t>		 all are &lt;= A[s]</a:t>
            </a:r>
            <a:r>
              <a:rPr lang="en-US" dirty="0" smtClean="0"/>
              <a:t>		     </a:t>
            </a:r>
            <a:r>
              <a:rPr lang="en-US" sz="2400" dirty="0" smtClean="0">
                <a:solidFill>
                  <a:srgbClr val="FF0000"/>
                </a:solidFill>
              </a:rPr>
              <a:t>all are &gt;= A[s]</a:t>
            </a:r>
            <a:endParaRPr lang="en-US" sz="2400" dirty="0">
              <a:solidFill>
                <a:srgbClr val="FF0000"/>
              </a:solidFill>
            </a:endParaRPr>
          </a:p>
        </p:txBody>
      </p:sp>
      <p:sp>
        <p:nvSpPr>
          <p:cNvPr id="5" name="Left Brace 4"/>
          <p:cNvSpPr/>
          <p:nvPr/>
        </p:nvSpPr>
        <p:spPr>
          <a:xfrm rot="16200000">
            <a:off x="2476500" y="4686300"/>
            <a:ext cx="228600" cy="2133600"/>
          </a:xfrm>
          <a:prstGeom prst="leftBrace">
            <a:avLst>
              <a:gd name="adj1" fmla="val 8333"/>
              <a:gd name="adj2" fmla="val 507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rot="16200000">
            <a:off x="6515100" y="4686300"/>
            <a:ext cx="228600" cy="2133600"/>
          </a:xfrm>
          <a:prstGeom prst="leftBrace">
            <a:avLst>
              <a:gd name="adj1" fmla="val 8333"/>
              <a:gd name="adj2" fmla="val 5079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6" name="Rectangle 3"/>
          <p:cNvSpPr txBox="1">
            <a:spLocks noChangeArrowheads="1"/>
          </p:cNvSpPr>
          <p:nvPr/>
        </p:nvSpPr>
        <p:spPr bwMode="auto">
          <a:xfrm>
            <a:off x="609600" y="1266825"/>
            <a:ext cx="8305800" cy="5210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Select a </a:t>
            </a:r>
            <a:r>
              <a:rPr kumimoji="0" lang="en-US" sz="24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pivot</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(partitioning element) – here, the first element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Rearrange the list so that all the elements in the first </a:t>
            </a:r>
            <a:r>
              <a:rPr kumimoji="0" lang="en-US" sz="24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 </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positions are smaller than or equal to the pivot and all the elements in the remaining </a:t>
            </a:r>
            <a:r>
              <a:rPr kumimoji="0" lang="en-US" sz="2400" b="0" i="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n-s </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positions are larger than or equal to the pivot (see next slide for an algorithm)</a:t>
            </a:r>
            <a:b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r>
            <a:b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r>
            <a:b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endParaRPr lang="en-US" sz="2400" dirty="0" smtClean="0">
              <a:latin typeface="Arial" pitchFamily="34" charset="0"/>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Exchange the pivot with the last element in the first (i.e., </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Times New Roman" pitchFamily="18" charset="0"/>
                <a:sym typeface="Symbol" pitchFamily="84" charset="2"/>
              </a:rPr>
              <a:t>)</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Times New Roman" pitchFamily="18" charset="0"/>
              </a:rPr>
              <a:t> </a:t>
            </a:r>
            <a:r>
              <a:rPr kumimoji="0" lang="en-US" sz="2400" b="0" i="0" u="none" strike="noStrike" kern="1200" cap="none" spc="0" normalizeH="0" baseline="0" noProof="0" dirty="0" err="1" smtClean="0">
                <a:ln>
                  <a:noFill/>
                </a:ln>
                <a:solidFill>
                  <a:schemeClr val="tx1"/>
                </a:solidFill>
                <a:effectLst/>
                <a:uLnTx/>
                <a:uFillTx/>
                <a:latin typeface="Arial" pitchFamily="34" charset="0"/>
                <a:ea typeface="+mn-ea"/>
                <a:cs typeface="Times New Roman" pitchFamily="18" charset="0"/>
              </a:rPr>
              <a:t>subarray</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Times New Roman" pitchFamily="18" charset="0"/>
              </a:rPr>
              <a:t> — the pivot is now in its final position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Times New Roman" pitchFamily="18" charset="0"/>
              </a:rPr>
              <a:t>Sort the two </a:t>
            </a:r>
            <a:r>
              <a:rPr kumimoji="0" lang="en-US" sz="2400" b="0" i="0" u="none" strike="noStrike" kern="1200" cap="none" spc="0" normalizeH="0" baseline="0" noProof="0" dirty="0" err="1" smtClean="0">
                <a:ln>
                  <a:noFill/>
                </a:ln>
                <a:solidFill>
                  <a:schemeClr val="tx1"/>
                </a:solidFill>
                <a:effectLst/>
                <a:uLnTx/>
                <a:uFillTx/>
                <a:latin typeface="Arial" pitchFamily="34" charset="0"/>
                <a:ea typeface="+mn-ea"/>
                <a:cs typeface="Times New Roman" pitchFamily="18" charset="0"/>
              </a:rPr>
              <a:t>subarrays</a:t>
            </a: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Times New Roman" pitchFamily="18" charset="0"/>
              </a:rPr>
              <a:t> recursively</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7" name="Group 4"/>
          <p:cNvGrpSpPr>
            <a:grpSpLocks/>
          </p:cNvGrpSpPr>
          <p:nvPr/>
        </p:nvGrpSpPr>
        <p:grpSpPr bwMode="auto">
          <a:xfrm>
            <a:off x="1143000" y="3657600"/>
            <a:ext cx="7010400" cy="1441450"/>
            <a:chOff x="672" y="2928"/>
            <a:chExt cx="4416" cy="908"/>
          </a:xfrm>
        </p:grpSpPr>
        <p:grpSp>
          <p:nvGrpSpPr>
            <p:cNvPr id="8" name="Group 5"/>
            <p:cNvGrpSpPr>
              <a:grpSpLocks/>
            </p:cNvGrpSpPr>
            <p:nvPr/>
          </p:nvGrpSpPr>
          <p:grpSpPr bwMode="auto">
            <a:xfrm>
              <a:off x="672" y="2928"/>
              <a:ext cx="4416" cy="672"/>
              <a:chOff x="672" y="3312"/>
              <a:chExt cx="4416" cy="672"/>
            </a:xfrm>
          </p:grpSpPr>
          <p:sp>
            <p:nvSpPr>
              <p:cNvPr id="11" name="Rectangle 6"/>
              <p:cNvSpPr>
                <a:spLocks noChangeArrowheads="1"/>
              </p:cNvSpPr>
              <p:nvPr/>
            </p:nvSpPr>
            <p:spPr bwMode="auto">
              <a:xfrm>
                <a:off x="672" y="3312"/>
                <a:ext cx="4416" cy="336"/>
              </a:xfrm>
              <a:prstGeom prst="rect">
                <a:avLst/>
              </a:prstGeom>
              <a:solidFill>
                <a:schemeClr val="accent1"/>
              </a:solidFill>
              <a:ln w="12700">
                <a:solidFill>
                  <a:srgbClr val="FF0000"/>
                </a:solidFill>
                <a:miter lim="800000"/>
                <a:headEnd type="none" w="sm" len="sm"/>
                <a:tailEnd type="none" w="sm" len="sm"/>
              </a:ln>
              <a:effectLst/>
            </p:spPr>
            <p:txBody>
              <a:bodyPr wrap="none" anchor="ctr"/>
              <a:lstStyle/>
              <a:p>
                <a:endParaRPr lang="en-US"/>
              </a:p>
            </p:txBody>
          </p:sp>
          <p:sp>
            <p:nvSpPr>
              <p:cNvPr id="12" name="Line 7"/>
              <p:cNvSpPr>
                <a:spLocks noChangeShapeType="1"/>
              </p:cNvSpPr>
              <p:nvPr/>
            </p:nvSpPr>
            <p:spPr bwMode="auto">
              <a:xfrm>
                <a:off x="864" y="3312"/>
                <a:ext cx="0" cy="336"/>
              </a:xfrm>
              <a:prstGeom prst="line">
                <a:avLst/>
              </a:prstGeom>
              <a:noFill/>
              <a:ln w="12700">
                <a:solidFill>
                  <a:srgbClr val="FF0000"/>
                </a:solidFill>
                <a:round/>
                <a:headEnd type="none" w="sm" len="sm"/>
                <a:tailEnd type="none" w="sm" len="sm"/>
              </a:ln>
              <a:effectLst/>
            </p:spPr>
            <p:txBody>
              <a:bodyPr wrap="none" anchor="ctr"/>
              <a:lstStyle/>
              <a:p>
                <a:endParaRPr lang="en-US"/>
              </a:p>
            </p:txBody>
          </p:sp>
          <p:sp>
            <p:nvSpPr>
              <p:cNvPr id="13" name="Line 8"/>
              <p:cNvSpPr>
                <a:spLocks noChangeShapeType="1"/>
              </p:cNvSpPr>
              <p:nvPr/>
            </p:nvSpPr>
            <p:spPr bwMode="auto">
              <a:xfrm>
                <a:off x="2448" y="3312"/>
                <a:ext cx="0" cy="336"/>
              </a:xfrm>
              <a:prstGeom prst="line">
                <a:avLst/>
              </a:prstGeom>
              <a:noFill/>
              <a:ln w="12700">
                <a:solidFill>
                  <a:srgbClr val="FF0000"/>
                </a:solidFill>
                <a:round/>
                <a:headEnd type="none" w="sm" len="sm"/>
                <a:tailEnd type="none" w="sm" len="sm"/>
              </a:ln>
              <a:effectLst/>
            </p:spPr>
            <p:txBody>
              <a:bodyPr wrap="none" anchor="ctr"/>
              <a:lstStyle/>
              <a:p>
                <a:endParaRPr lang="en-US"/>
              </a:p>
            </p:txBody>
          </p:sp>
          <p:sp>
            <p:nvSpPr>
              <p:cNvPr id="14" name="Line 9"/>
              <p:cNvSpPr>
                <a:spLocks noChangeShapeType="1"/>
              </p:cNvSpPr>
              <p:nvPr/>
            </p:nvSpPr>
            <p:spPr bwMode="auto">
              <a:xfrm>
                <a:off x="2640" y="3312"/>
                <a:ext cx="0" cy="336"/>
              </a:xfrm>
              <a:prstGeom prst="line">
                <a:avLst/>
              </a:prstGeom>
              <a:noFill/>
              <a:ln w="12700">
                <a:solidFill>
                  <a:srgbClr val="FF0000"/>
                </a:solidFill>
                <a:round/>
                <a:headEnd type="none" w="sm" len="sm"/>
                <a:tailEnd type="none" w="sm" len="sm"/>
              </a:ln>
              <a:effectLst/>
            </p:spPr>
            <p:txBody>
              <a:bodyPr wrap="none" anchor="ctr"/>
              <a:lstStyle/>
              <a:p>
                <a:endParaRPr lang="en-US"/>
              </a:p>
            </p:txBody>
          </p:sp>
          <p:sp>
            <p:nvSpPr>
              <p:cNvPr id="15" name="Text Box 10"/>
              <p:cNvSpPr txBox="1">
                <a:spLocks noChangeArrowheads="1"/>
              </p:cNvSpPr>
              <p:nvPr/>
            </p:nvSpPr>
            <p:spPr bwMode="auto">
              <a:xfrm>
                <a:off x="672" y="3312"/>
                <a:ext cx="144" cy="288"/>
              </a:xfrm>
              <a:prstGeom prst="rect">
                <a:avLst/>
              </a:prstGeom>
              <a:noFill/>
              <a:ln w="12700">
                <a:noFill/>
                <a:miter lim="800000"/>
                <a:headEnd type="none" w="sm" len="sm"/>
                <a:tailEnd type="none" w="sm" len="sm"/>
              </a:ln>
              <a:effectLst/>
            </p:spPr>
            <p:txBody>
              <a:bodyPr>
                <a:spAutoFit/>
              </a:bodyPr>
              <a:lstStyle/>
              <a:p>
                <a:pPr>
                  <a:spcBef>
                    <a:spcPct val="50000"/>
                  </a:spcBef>
                </a:pPr>
                <a:r>
                  <a:rPr lang="en-US" i="1">
                    <a:solidFill>
                      <a:schemeClr val="bg2"/>
                    </a:solidFill>
                  </a:rPr>
                  <a:t>p</a:t>
                </a:r>
              </a:p>
            </p:txBody>
          </p:sp>
          <p:sp>
            <p:nvSpPr>
              <p:cNvPr id="16" name="AutoShape 11"/>
              <p:cNvSpPr>
                <a:spLocks/>
              </p:cNvSpPr>
              <p:nvPr/>
            </p:nvSpPr>
            <p:spPr bwMode="auto">
              <a:xfrm rot="-5400000">
                <a:off x="1584" y="2976"/>
                <a:ext cx="288" cy="1728"/>
              </a:xfrm>
              <a:prstGeom prst="leftBrace">
                <a:avLst>
                  <a:gd name="adj1" fmla="val 50000"/>
                  <a:gd name="adj2" fmla="val 50000"/>
                </a:avLst>
              </a:prstGeom>
              <a:noFill/>
              <a:ln w="12700">
                <a:solidFill>
                  <a:srgbClr val="FF0000"/>
                </a:solidFill>
                <a:round/>
                <a:headEnd type="none" w="sm" len="sm"/>
                <a:tailEnd type="triangle" w="sm" len="sm"/>
              </a:ln>
              <a:effectLst/>
            </p:spPr>
            <p:txBody>
              <a:bodyPr wrap="none" anchor="ctr"/>
              <a:lstStyle/>
              <a:p>
                <a:endParaRPr lang="en-US"/>
              </a:p>
            </p:txBody>
          </p:sp>
          <p:sp>
            <p:nvSpPr>
              <p:cNvPr id="17" name="AutoShape 12"/>
              <p:cNvSpPr>
                <a:spLocks/>
              </p:cNvSpPr>
              <p:nvPr/>
            </p:nvSpPr>
            <p:spPr bwMode="auto">
              <a:xfrm rot="-5400000">
                <a:off x="3744" y="2640"/>
                <a:ext cx="288" cy="2400"/>
              </a:xfrm>
              <a:prstGeom prst="leftBrace">
                <a:avLst>
                  <a:gd name="adj1" fmla="val 69444"/>
                  <a:gd name="adj2" fmla="val 50000"/>
                </a:avLst>
              </a:prstGeom>
              <a:noFill/>
              <a:ln w="12700">
                <a:solidFill>
                  <a:srgbClr val="FF0000"/>
                </a:solidFill>
                <a:round/>
                <a:headEnd type="none" w="sm" len="sm"/>
                <a:tailEnd type="triangle" w="sm" len="sm"/>
              </a:ln>
              <a:effectLst/>
            </p:spPr>
            <p:txBody>
              <a:bodyPr wrap="none" anchor="ctr"/>
              <a:lstStyle/>
              <a:p>
                <a:endParaRPr lang="en-US"/>
              </a:p>
            </p:txBody>
          </p:sp>
        </p:grpSp>
        <p:sp>
          <p:nvSpPr>
            <p:cNvPr id="9" name="Text Box 13"/>
            <p:cNvSpPr txBox="1">
              <a:spLocks noChangeArrowheads="1"/>
            </p:cNvSpPr>
            <p:nvPr/>
          </p:nvSpPr>
          <p:spPr bwMode="auto">
            <a:xfrm>
              <a:off x="1411" y="3526"/>
              <a:ext cx="637" cy="288"/>
            </a:xfrm>
            <a:prstGeom prst="rect">
              <a:avLst/>
            </a:prstGeom>
            <a:noFill/>
            <a:ln w="12700">
              <a:noFill/>
              <a:miter lim="800000"/>
              <a:headEnd type="none" w="sm" len="sm"/>
              <a:tailEnd type="none" w="sm" len="sm"/>
            </a:ln>
            <a:effectLst/>
          </p:spPr>
          <p:txBody>
            <a:bodyPr wrap="none">
              <a:spAutoFit/>
            </a:bodyPr>
            <a:lstStyle/>
            <a:p>
              <a:r>
                <a:rPr lang="en-US"/>
                <a:t>A[</a:t>
              </a:r>
              <a:r>
                <a:rPr lang="en-US" i="1"/>
                <a:t>i</a:t>
              </a:r>
              <a:r>
                <a:rPr lang="en-US"/>
                <a:t>]</a:t>
              </a:r>
              <a:r>
                <a:rPr lang="en-US">
                  <a:cs typeface="Times New Roman" pitchFamily="18" charset="0"/>
                  <a:sym typeface="Symbol" pitchFamily="84" charset="2"/>
                </a:rPr>
                <a:t></a:t>
              </a:r>
              <a:r>
                <a:rPr lang="en-US" i="1">
                  <a:cs typeface="Times New Roman" pitchFamily="18" charset="0"/>
                </a:rPr>
                <a:t>p</a:t>
              </a:r>
              <a:endParaRPr lang="en-US">
                <a:cs typeface="Times New Roman" pitchFamily="18" charset="0"/>
              </a:endParaRPr>
            </a:p>
          </p:txBody>
        </p:sp>
        <p:sp>
          <p:nvSpPr>
            <p:cNvPr id="10" name="Text Box 14"/>
            <p:cNvSpPr txBox="1">
              <a:spLocks noChangeArrowheads="1"/>
            </p:cNvSpPr>
            <p:nvPr/>
          </p:nvSpPr>
          <p:spPr bwMode="auto">
            <a:xfrm>
              <a:off x="3551" y="3548"/>
              <a:ext cx="637" cy="288"/>
            </a:xfrm>
            <a:prstGeom prst="rect">
              <a:avLst/>
            </a:prstGeom>
            <a:noFill/>
            <a:ln w="12700">
              <a:noFill/>
              <a:miter lim="800000"/>
              <a:headEnd type="none" w="sm" len="sm"/>
              <a:tailEnd type="none" w="sm" len="sm"/>
            </a:ln>
            <a:effectLst/>
          </p:spPr>
          <p:txBody>
            <a:bodyPr wrap="none">
              <a:spAutoFit/>
            </a:bodyPr>
            <a:lstStyle/>
            <a:p>
              <a:r>
                <a:rPr lang="en-US"/>
                <a:t>A[</a:t>
              </a:r>
              <a:r>
                <a:rPr lang="en-US" i="1"/>
                <a:t>i</a:t>
              </a:r>
              <a:r>
                <a:rPr lang="en-US"/>
                <a:t>]</a:t>
              </a:r>
              <a:r>
                <a:rPr lang="en-US">
                  <a:cs typeface="Times New Roman" pitchFamily="18" charset="0"/>
                  <a:sym typeface="Symbol" pitchFamily="84" charset="2"/>
                </a:rPr>
                <a:t></a:t>
              </a:r>
              <a:r>
                <a:rPr lang="en-US" i="1">
                  <a:cs typeface="Times New Roman" pitchFamily="18" charset="0"/>
                </a:rPr>
                <a:t>p</a:t>
              </a:r>
              <a:endParaRPr lang="en-US">
                <a:cs typeface="Times New Roman" pitchFamily="18"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PH" dirty="0"/>
              <a:t>Each element is compared with its adjacent element. If the first element is larger than the second one, then the positions of the elements is interchange, otherwise it is not changed. Then the next element is compared with its adjacent element and the same process is repeated for all the elements in the array until the array is sorted.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Algorithm</a:t>
            </a:r>
            <a:endParaRPr lang="en-US" dirty="0"/>
          </a:p>
        </p:txBody>
      </p:sp>
      <p:pic>
        <p:nvPicPr>
          <p:cNvPr id="4" name="Picture 8" descr="partition"/>
          <p:cNvPicPr>
            <a:picLocks noGrp="1" noChangeAspect="1" noChangeArrowheads="1"/>
          </p:cNvPicPr>
          <p:nvPr>
            <p:ph idx="1"/>
          </p:nvPr>
        </p:nvPicPr>
        <p:blipFill>
          <a:blip r:embed="rId2" cstate="print"/>
          <a:srcRect/>
          <a:stretch>
            <a:fillRect/>
          </a:stretch>
        </p:blipFill>
        <p:spPr>
          <a:xfrm>
            <a:off x="801948" y="1649440"/>
            <a:ext cx="7961052" cy="4455655"/>
          </a:xfrm>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Quicksort</a:t>
            </a:r>
            <a:r>
              <a:rPr lang="en-US" dirty="0" smtClean="0"/>
              <a:t> Algorithm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18579" y="2209800"/>
            <a:ext cx="8168221" cy="2801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a:spLocks noGrp="1" noChangeArrowheads="1"/>
          </p:cNvSpPr>
          <p:nvPr>
            <p:ph idx="1"/>
          </p:nvPr>
        </p:nvSpPr>
        <p:spPr/>
        <p:txBody>
          <a:bodyPr/>
          <a:lstStyle/>
          <a:p>
            <a:pPr>
              <a:buFont typeface="Monotype Sorts" pitchFamily="2" charset="2"/>
              <a:buNone/>
            </a:pPr>
            <a:r>
              <a:rPr lang="en-US" sz="2800" dirty="0"/>
              <a:t>5   3   1   9   8   2   4   7</a:t>
            </a:r>
          </a:p>
          <a:p>
            <a:pPr>
              <a:buFont typeface="Monotype Sorts" pitchFamily="2" charset="2"/>
              <a:buNone/>
            </a:pPr>
            <a:endParaRPr lang="en-US" dirty="0"/>
          </a:p>
        </p:txBody>
      </p:sp>
      <p:sp>
        <p:nvSpPr>
          <p:cNvPr id="5" name="Text Box 4"/>
          <p:cNvSpPr txBox="1">
            <a:spLocks noChangeArrowheads="1"/>
          </p:cNvSpPr>
          <p:nvPr/>
        </p:nvSpPr>
        <p:spPr bwMode="auto">
          <a:xfrm>
            <a:off x="2133600" y="2209800"/>
            <a:ext cx="3657600" cy="2031325"/>
          </a:xfrm>
          <a:prstGeom prst="rect">
            <a:avLst/>
          </a:prstGeom>
          <a:noFill/>
          <a:ln w="12700">
            <a:noFill/>
            <a:miter lim="800000"/>
            <a:headEnd type="none" w="sm" len="sm"/>
            <a:tailEnd type="none" w="sm" len="sm"/>
          </a:ln>
          <a:effectLst/>
        </p:spPr>
        <p:txBody>
          <a:bodyPr wrap="square">
            <a:spAutoFit/>
          </a:bodyPr>
          <a:lstStyle/>
          <a:p>
            <a:pPr algn="l">
              <a:spcBef>
                <a:spcPct val="50000"/>
              </a:spcBef>
            </a:pPr>
            <a:r>
              <a:rPr lang="en-US" dirty="0"/>
              <a:t>2  3  1  4  </a:t>
            </a:r>
            <a:r>
              <a:rPr lang="en-US" dirty="0">
                <a:solidFill>
                  <a:srgbClr val="FF9933"/>
                </a:solidFill>
              </a:rPr>
              <a:t>5</a:t>
            </a:r>
            <a:r>
              <a:rPr lang="en-US" dirty="0"/>
              <a:t>  8  9  7</a:t>
            </a:r>
          </a:p>
          <a:p>
            <a:pPr algn="l">
              <a:spcBef>
                <a:spcPct val="50000"/>
              </a:spcBef>
            </a:pPr>
            <a:r>
              <a:rPr lang="en-US" dirty="0"/>
              <a:t>1  </a:t>
            </a:r>
            <a:r>
              <a:rPr lang="en-US" dirty="0">
                <a:solidFill>
                  <a:srgbClr val="FF9933"/>
                </a:solidFill>
              </a:rPr>
              <a:t>2</a:t>
            </a:r>
            <a:r>
              <a:rPr lang="en-US" dirty="0"/>
              <a:t>  3  4  </a:t>
            </a:r>
            <a:r>
              <a:rPr lang="en-US" dirty="0">
                <a:solidFill>
                  <a:srgbClr val="FF0000"/>
                </a:solidFill>
              </a:rPr>
              <a:t>5</a:t>
            </a:r>
            <a:r>
              <a:rPr lang="en-US" dirty="0"/>
              <a:t>  7  </a:t>
            </a:r>
            <a:r>
              <a:rPr lang="en-US" dirty="0">
                <a:solidFill>
                  <a:srgbClr val="FF9933"/>
                </a:solidFill>
              </a:rPr>
              <a:t>8</a:t>
            </a:r>
            <a:r>
              <a:rPr lang="en-US" dirty="0"/>
              <a:t>  9</a:t>
            </a:r>
          </a:p>
          <a:p>
            <a:pPr algn="l">
              <a:spcBef>
                <a:spcPct val="50000"/>
              </a:spcBef>
            </a:pPr>
            <a:r>
              <a:rPr lang="en-US" dirty="0">
                <a:solidFill>
                  <a:srgbClr val="FF9933"/>
                </a:solidFill>
              </a:rPr>
              <a:t>1</a:t>
            </a:r>
            <a:r>
              <a:rPr lang="en-US" dirty="0"/>
              <a:t> </a:t>
            </a:r>
            <a:r>
              <a:rPr lang="en-US" dirty="0">
                <a:solidFill>
                  <a:schemeClr val="bg2"/>
                </a:solidFill>
              </a:rPr>
              <a:t> </a:t>
            </a:r>
            <a:r>
              <a:rPr lang="en-US" dirty="0">
                <a:solidFill>
                  <a:srgbClr val="FF0000"/>
                </a:solidFill>
              </a:rPr>
              <a:t>2  </a:t>
            </a:r>
            <a:r>
              <a:rPr lang="en-US" dirty="0">
                <a:solidFill>
                  <a:srgbClr val="FF9933"/>
                </a:solidFill>
              </a:rPr>
              <a:t>3</a:t>
            </a:r>
            <a:r>
              <a:rPr lang="en-US" dirty="0"/>
              <a:t>  4 </a:t>
            </a:r>
            <a:r>
              <a:rPr lang="en-US" dirty="0">
                <a:solidFill>
                  <a:schemeClr val="bg2"/>
                </a:solidFill>
              </a:rPr>
              <a:t> </a:t>
            </a:r>
            <a:r>
              <a:rPr lang="en-US" dirty="0">
                <a:solidFill>
                  <a:srgbClr val="FF0000"/>
                </a:solidFill>
              </a:rPr>
              <a:t>5  </a:t>
            </a:r>
            <a:r>
              <a:rPr lang="en-US" dirty="0">
                <a:solidFill>
                  <a:srgbClr val="FF9933"/>
                </a:solidFill>
              </a:rPr>
              <a:t>7</a:t>
            </a:r>
            <a:r>
              <a:rPr lang="en-US" dirty="0"/>
              <a:t> </a:t>
            </a:r>
            <a:r>
              <a:rPr lang="en-US" dirty="0">
                <a:solidFill>
                  <a:schemeClr val="bg2"/>
                </a:solidFill>
              </a:rPr>
              <a:t> </a:t>
            </a:r>
            <a:r>
              <a:rPr lang="en-US" dirty="0">
                <a:solidFill>
                  <a:srgbClr val="FF0000"/>
                </a:solidFill>
              </a:rPr>
              <a:t>8  </a:t>
            </a:r>
            <a:r>
              <a:rPr lang="en-US" dirty="0">
                <a:solidFill>
                  <a:srgbClr val="FF9933"/>
                </a:solidFill>
              </a:rPr>
              <a:t>9</a:t>
            </a:r>
          </a:p>
          <a:p>
            <a:pPr algn="l">
              <a:spcBef>
                <a:spcPct val="50000"/>
              </a:spcBef>
            </a:pPr>
            <a:r>
              <a:rPr lang="en-US" dirty="0">
                <a:solidFill>
                  <a:srgbClr val="FF0000"/>
                </a:solidFill>
              </a:rPr>
              <a:t>1  2  3  </a:t>
            </a:r>
            <a:r>
              <a:rPr lang="en-US" dirty="0">
                <a:solidFill>
                  <a:srgbClr val="FF9933"/>
                </a:solidFill>
              </a:rPr>
              <a:t>4  </a:t>
            </a:r>
            <a:r>
              <a:rPr lang="en-US" dirty="0">
                <a:solidFill>
                  <a:srgbClr val="FF0000"/>
                </a:solidFill>
              </a:rPr>
              <a:t>5  7  8  9</a:t>
            </a:r>
          </a:p>
          <a:p>
            <a:pPr algn="l">
              <a:spcBef>
                <a:spcPct val="50000"/>
              </a:spcBef>
            </a:pPr>
            <a:r>
              <a:rPr lang="en-US" dirty="0">
                <a:solidFill>
                  <a:srgbClr val="FF0000"/>
                </a:solidFill>
              </a:rPr>
              <a:t>1  2  3  4  5  7  8  9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calls to </a:t>
            </a:r>
            <a:r>
              <a:rPr lang="en-US" dirty="0" err="1" smtClean="0"/>
              <a:t>Quicksort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1828800"/>
            <a:ext cx="6521043" cy="4156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 Sort</a:t>
            </a:r>
            <a:endParaRPr lang="en-US" dirty="0"/>
          </a:p>
        </p:txBody>
      </p:sp>
      <p:sp>
        <p:nvSpPr>
          <p:cNvPr id="3" name="Content Placeholder 2"/>
          <p:cNvSpPr>
            <a:spLocks noGrp="1"/>
          </p:cNvSpPr>
          <p:nvPr>
            <p:ph idx="1"/>
          </p:nvPr>
        </p:nvSpPr>
        <p:spPr/>
        <p:txBody>
          <a:bodyPr/>
          <a:lstStyle/>
          <a:p>
            <a:r>
              <a:rPr lang="en-US" dirty="0" smtClean="0"/>
              <a:t>A heap is defined as an almost complete binary tree of n nodes such that the value of each node is less than or equal to the value of the father</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Heap</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133600" y="1752600"/>
            <a:ext cx="508907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an Element to a Heap</a:t>
            </a:r>
            <a:endParaRPr lang="en-US" dirty="0"/>
          </a:p>
        </p:txBody>
      </p:sp>
      <p:sp>
        <p:nvSpPr>
          <p:cNvPr id="3" name="Content Placeholder 2"/>
          <p:cNvSpPr>
            <a:spLocks noGrp="1"/>
          </p:cNvSpPr>
          <p:nvPr>
            <p:ph idx="1"/>
          </p:nvPr>
        </p:nvSpPr>
        <p:spPr/>
        <p:txBody>
          <a:bodyPr/>
          <a:lstStyle/>
          <a:p>
            <a:r>
              <a:rPr lang="en-US" dirty="0" smtClean="0"/>
              <a:t>Consider the heap H. Add a data = 55 to H</a:t>
            </a:r>
          </a:p>
          <a:p>
            <a:endParaRPr lang="en-US" dirty="0"/>
          </a:p>
        </p:txBody>
      </p:sp>
      <p:pic>
        <p:nvPicPr>
          <p:cNvPr id="4" name="Picture 2"/>
          <p:cNvPicPr>
            <a:picLocks noChangeAspect="1" noChangeArrowheads="1"/>
          </p:cNvPicPr>
          <p:nvPr/>
        </p:nvPicPr>
        <p:blipFill>
          <a:blip r:embed="rId2" cstate="print"/>
          <a:srcRect b="40000"/>
          <a:stretch>
            <a:fillRect/>
          </a:stretch>
        </p:blipFill>
        <p:spPr bwMode="auto">
          <a:xfrm>
            <a:off x="2209800" y="2667000"/>
            <a:ext cx="508907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1: Adjoin 55 as the next element in the complete tree. Find the appropriate place for 55 in the heap by rearranging it.</a:t>
            </a:r>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46722" y="3200400"/>
            <a:ext cx="4687478"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2: Compare 55 with its parent 23. since 55 is greater than 23, interchange  23 and 55.</a:t>
            </a:r>
            <a:endParaRPr lang="en-US" dirty="0"/>
          </a:p>
        </p:txBody>
      </p:sp>
      <p:pic>
        <p:nvPicPr>
          <p:cNvPr id="5123" name="Picture 3"/>
          <p:cNvPicPr>
            <a:picLocks noChangeAspect="1" noChangeArrowheads="1"/>
          </p:cNvPicPr>
          <p:nvPr/>
        </p:nvPicPr>
        <p:blipFill>
          <a:blip r:embed="rId2" cstate="print"/>
          <a:srcRect b="5043"/>
          <a:stretch>
            <a:fillRect/>
          </a:stretch>
        </p:blipFill>
        <p:spPr bwMode="auto">
          <a:xfrm>
            <a:off x="1981200" y="3032988"/>
            <a:ext cx="5105400" cy="29868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3: Compare 55 with its parent 42. Since 55 is greater than 42, interchange 55 and 42.</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362200" y="3048000"/>
            <a:ext cx="4650174"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(Bubble sort)</a:t>
            </a:r>
            <a:endParaRPr lang="en-US" dirty="0"/>
          </a:p>
        </p:txBody>
      </p:sp>
      <p:sp>
        <p:nvSpPr>
          <p:cNvPr id="5" name="Content Placeholder 4"/>
          <p:cNvSpPr>
            <a:spLocks noGrp="1"/>
          </p:cNvSpPr>
          <p:nvPr>
            <p:ph idx="1"/>
          </p:nvPr>
        </p:nvSpPr>
        <p:spPr/>
        <p:txBody>
          <a:bodyPr/>
          <a:lstStyle/>
          <a:p>
            <a:r>
              <a:rPr lang="en-US" dirty="0" smtClean="0"/>
              <a:t>Given: A[ ] = { 35, 10, 55, 20, 5 };</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4: Compare 55 with its new parent 74. Since 55 is less than 74. it is appropriate place of node 55 in the heap H.</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Heap</a:t>
            </a:r>
            <a:endParaRPr lang="en-US" dirty="0"/>
          </a:p>
        </p:txBody>
      </p:sp>
      <p:sp>
        <p:nvSpPr>
          <p:cNvPr id="3" name="Content Placeholder 2"/>
          <p:cNvSpPr>
            <a:spLocks noGrp="1"/>
          </p:cNvSpPr>
          <p:nvPr>
            <p:ph idx="1"/>
          </p:nvPr>
        </p:nvSpPr>
        <p:spPr/>
        <p:txBody>
          <a:bodyPr/>
          <a:lstStyle/>
          <a:p>
            <a:r>
              <a:rPr lang="en-US" dirty="0" smtClean="0"/>
              <a:t>A heap H can be created from the following list of numbers 33, 42, 67, 23, 44, 49, 74.</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838200" y="381000"/>
            <a:ext cx="8305800" cy="5889010"/>
          </a:xfrm>
          <a:prstGeom prst="rect">
            <a:avLst/>
          </a:prstGeom>
          <a:noFill/>
          <a:ln w="9525">
            <a:noFill/>
            <a:miter lim="800000"/>
            <a:headEnd/>
            <a:tailEnd/>
          </a:ln>
          <a:effectLst/>
        </p:spPr>
      </p:pic>
    </p:spTree>
  </p:cSld>
  <p:clrMapOvr>
    <a:masterClrMapping/>
  </p:clrMapOvr>
  <p:transition advClick="0" advTm="5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Algorithm</a:t>
            </a:r>
            <a:endParaRPr lang="en-US" dirty="0"/>
          </a:p>
        </p:txBody>
      </p:sp>
      <p:sp>
        <p:nvSpPr>
          <p:cNvPr id="4" name="Content Placeholder 3"/>
          <p:cNvSpPr>
            <a:spLocks noGrp="1"/>
          </p:cNvSpPr>
          <p:nvPr>
            <p:ph idx="1"/>
          </p:nvPr>
        </p:nvSpPr>
        <p:spPr/>
        <p:txBody>
          <a:bodyPr/>
          <a:lstStyle/>
          <a:p>
            <a:r>
              <a:rPr lang="en-US" dirty="0" smtClean="0"/>
              <a:t>Let H be a heap with n elements stored in the array HA. This procedure will insert a new element data in H. LOC is the present location of the newly added node. And PAR denotes the location of the parent of the newly added node.</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193430" y="1905000"/>
            <a:ext cx="8721970" cy="3657600"/>
          </a:xfrm>
          <a:prstGeom prst="rect">
            <a:avLst/>
          </a:prstGeom>
          <a:noFill/>
          <a:ln w="9525">
            <a:noFill/>
            <a:miter lim="800000"/>
            <a:headEnd/>
            <a:tailEnd/>
          </a:ln>
          <a:effectLst/>
        </p:spPr>
      </p:pic>
      <p:sp>
        <p:nvSpPr>
          <p:cNvPr id="4" name="Title 3"/>
          <p:cNvSpPr>
            <a:spLocks noGrp="1"/>
          </p:cNvSpPr>
          <p:nvPr>
            <p:ph type="title"/>
          </p:nvPr>
        </p:nvSpPr>
        <p:spPr/>
        <p:txBody>
          <a:bodyPr/>
          <a:lstStyle/>
          <a:p>
            <a:r>
              <a:rPr lang="en-US" dirty="0" smtClean="0"/>
              <a:t>Algorithm for Inserting a node</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25765" y="1828800"/>
            <a:ext cx="8907639" cy="190500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US" dirty="0" smtClean="0"/>
              <a:t>Deleting the Root of a Heap</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tretch>
            <a:fillRect/>
          </a:stretch>
        </p:blipFill>
        <p:spPr bwMode="auto">
          <a:xfrm>
            <a:off x="762000" y="2362201"/>
            <a:ext cx="7532252" cy="2666999"/>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smtClean="0"/>
              <a:t>Illustration (Bubble sort)</a:t>
            </a:r>
            <a:endParaRPr lang="en-US" dirty="0"/>
          </a:p>
        </p:txBody>
      </p:sp>
      <p:sp>
        <p:nvSpPr>
          <p:cNvPr id="6" name="TextBox 5"/>
          <p:cNvSpPr txBox="1"/>
          <p:nvPr/>
        </p:nvSpPr>
        <p:spPr>
          <a:xfrm>
            <a:off x="609600" y="1752600"/>
            <a:ext cx="1905000" cy="369332"/>
          </a:xfrm>
          <a:prstGeom prst="rect">
            <a:avLst/>
          </a:prstGeom>
          <a:noFill/>
        </p:spPr>
        <p:txBody>
          <a:bodyPr wrap="square" rtlCol="0">
            <a:spAutoFit/>
          </a:bodyPr>
          <a:lstStyle/>
          <a:p>
            <a:r>
              <a:rPr lang="en-US" dirty="0" smtClean="0"/>
              <a:t>First Pass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(Bubble sort)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914400" y="2362200"/>
            <a:ext cx="7390934" cy="2590800"/>
          </a:xfrm>
          <a:prstGeom prst="rect">
            <a:avLst/>
          </a:prstGeom>
          <a:noFill/>
          <a:ln w="9525">
            <a:noFill/>
            <a:miter lim="800000"/>
            <a:headEnd/>
            <a:tailEnd/>
          </a:ln>
          <a:effectLst/>
        </p:spPr>
      </p:pic>
      <p:sp>
        <p:nvSpPr>
          <p:cNvPr id="4" name="TextBox 3"/>
          <p:cNvSpPr txBox="1"/>
          <p:nvPr/>
        </p:nvSpPr>
        <p:spPr>
          <a:xfrm>
            <a:off x="609600" y="1752600"/>
            <a:ext cx="1905000" cy="369332"/>
          </a:xfrm>
          <a:prstGeom prst="rect">
            <a:avLst/>
          </a:prstGeom>
          <a:noFill/>
        </p:spPr>
        <p:txBody>
          <a:bodyPr wrap="square" rtlCol="0">
            <a:spAutoFit/>
          </a:bodyPr>
          <a:lstStyle/>
          <a:p>
            <a:r>
              <a:rPr lang="en-US" dirty="0" smtClean="0"/>
              <a:t>Second Pass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(Bubble sort)</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5800" y="2514600"/>
            <a:ext cx="7838782" cy="2438400"/>
          </a:xfrm>
          <a:prstGeom prst="rect">
            <a:avLst/>
          </a:prstGeom>
          <a:noFill/>
          <a:ln w="9525">
            <a:noFill/>
            <a:miter lim="800000"/>
            <a:headEnd/>
            <a:tailEnd/>
          </a:ln>
          <a:effectLst/>
        </p:spPr>
      </p:pic>
      <p:sp>
        <p:nvSpPr>
          <p:cNvPr id="4" name="TextBox 3"/>
          <p:cNvSpPr txBox="1"/>
          <p:nvPr/>
        </p:nvSpPr>
        <p:spPr>
          <a:xfrm>
            <a:off x="609600" y="1752600"/>
            <a:ext cx="1905000" cy="369332"/>
          </a:xfrm>
          <a:prstGeom prst="rect">
            <a:avLst/>
          </a:prstGeom>
          <a:noFill/>
        </p:spPr>
        <p:txBody>
          <a:bodyPr wrap="square" rtlCol="0">
            <a:spAutoFit/>
          </a:bodyPr>
          <a:lstStyle/>
          <a:p>
            <a:r>
              <a:rPr lang="en-US" dirty="0" smtClean="0"/>
              <a:t>Third Pass</a:t>
            </a:r>
            <a:endParaRPr lang="en-US" dirty="0"/>
          </a:p>
        </p:txBody>
      </p:sp>
      <p:sp>
        <p:nvSpPr>
          <p:cNvPr id="5" name="TextBox 4"/>
          <p:cNvSpPr txBox="1"/>
          <p:nvPr/>
        </p:nvSpPr>
        <p:spPr>
          <a:xfrm>
            <a:off x="5486400" y="1828800"/>
            <a:ext cx="1905000" cy="369332"/>
          </a:xfrm>
          <a:prstGeom prst="rect">
            <a:avLst/>
          </a:prstGeom>
          <a:noFill/>
        </p:spPr>
        <p:txBody>
          <a:bodyPr wrap="square" rtlCol="0">
            <a:spAutoFit/>
          </a:bodyPr>
          <a:lstStyle/>
          <a:p>
            <a:r>
              <a:rPr lang="en-US" dirty="0" smtClean="0"/>
              <a:t>Fourth Pass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(Bubble sort)</a:t>
            </a:r>
            <a:endParaRPr lang="en-US" dirty="0"/>
          </a:p>
        </p:txBody>
      </p:sp>
      <p:sp>
        <p:nvSpPr>
          <p:cNvPr id="3" name="Content Placeholder 2"/>
          <p:cNvSpPr>
            <a:spLocks noGrp="1"/>
          </p:cNvSpPr>
          <p:nvPr>
            <p:ph idx="1"/>
          </p:nvPr>
        </p:nvSpPr>
        <p:spPr/>
        <p:txBody>
          <a:bodyPr/>
          <a:lstStyle/>
          <a:p>
            <a:r>
              <a:rPr lang="en-PH" dirty="0"/>
              <a:t>Let </a:t>
            </a:r>
            <a:r>
              <a:rPr lang="en-PH" i="1" dirty="0"/>
              <a:t>A</a:t>
            </a:r>
            <a:r>
              <a:rPr lang="en-PH" dirty="0"/>
              <a:t> be a linear array of </a:t>
            </a:r>
            <a:r>
              <a:rPr lang="en-PH" i="1" dirty="0"/>
              <a:t>n</a:t>
            </a:r>
            <a:r>
              <a:rPr lang="en-PH" dirty="0"/>
              <a:t> numbers, </a:t>
            </a:r>
            <a:r>
              <a:rPr lang="en-PH" i="1" dirty="0"/>
              <a:t>swap</a:t>
            </a:r>
            <a:r>
              <a:rPr lang="en-PH" dirty="0"/>
              <a:t> is temporary variable for swapping (or interchange) the position of the numbers.</a:t>
            </a:r>
            <a:endParaRPr lang="en-US" dirty="0"/>
          </a:p>
        </p:txBody>
      </p:sp>
    </p:spTree>
  </p:cSld>
  <p:clrMapOvr>
    <a:masterClrMapping/>
  </p:clrMapOvr>
</p:sld>
</file>

<file path=ppt/theme/theme1.xml><?xml version="1.0" encoding="utf-8"?>
<a:theme xmlns:a="http://schemas.openxmlformats.org/drawingml/2006/main" name="FEU_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FEU_temp</Template>
  <TotalTime>477</TotalTime>
  <Words>1552</Words>
  <Application>Microsoft Office PowerPoint</Application>
  <PresentationFormat>On-screen Show (4:3)</PresentationFormat>
  <Paragraphs>168</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FEU_temp</vt:lpstr>
      <vt:lpstr>Data Structures and Algorithms </vt:lpstr>
      <vt:lpstr>Sorting</vt:lpstr>
      <vt:lpstr>Sorting Operations</vt:lpstr>
      <vt:lpstr>Bubble Sort</vt:lpstr>
      <vt:lpstr>Illustration (Bubble sort)</vt:lpstr>
      <vt:lpstr>Illustration (Bubble sort)</vt:lpstr>
      <vt:lpstr>Illustration (Bubble sort)</vt:lpstr>
      <vt:lpstr>Illustration (Bubble sort)</vt:lpstr>
      <vt:lpstr>Algorithm (Bubble sort)</vt:lpstr>
      <vt:lpstr>Algorithm (Bubble sort)</vt:lpstr>
      <vt:lpstr>Bubble sort</vt:lpstr>
      <vt:lpstr>Selection Sort</vt:lpstr>
      <vt:lpstr>Illustration (Selection sort)</vt:lpstr>
      <vt:lpstr>Illustration (Selection sort)</vt:lpstr>
      <vt:lpstr>Algorithm (Selection sort)</vt:lpstr>
      <vt:lpstr>Algorithm (Selection sort)</vt:lpstr>
      <vt:lpstr>Selection sort</vt:lpstr>
      <vt:lpstr>Insertion Sort</vt:lpstr>
      <vt:lpstr>Illustration</vt:lpstr>
      <vt:lpstr>Illustration</vt:lpstr>
      <vt:lpstr>Illustration</vt:lpstr>
      <vt:lpstr>Algorithm </vt:lpstr>
      <vt:lpstr>Algorithm</vt:lpstr>
      <vt:lpstr>Insertion Sort</vt:lpstr>
      <vt:lpstr>Shell Sort</vt:lpstr>
      <vt:lpstr>Shell Sort</vt:lpstr>
      <vt:lpstr>Shell Sort</vt:lpstr>
      <vt:lpstr>Shell Sort</vt:lpstr>
      <vt:lpstr>Merge Sort </vt:lpstr>
      <vt:lpstr>Illustration </vt:lpstr>
      <vt:lpstr>Algorithm </vt:lpstr>
      <vt:lpstr>Algorithm </vt:lpstr>
      <vt:lpstr>Algorithm </vt:lpstr>
      <vt:lpstr>Merge sort without recursion</vt:lpstr>
      <vt:lpstr>Slide 35</vt:lpstr>
      <vt:lpstr>Merge sort with recursion</vt:lpstr>
      <vt:lpstr>Merge sort with recursion</vt:lpstr>
      <vt:lpstr>Quick Sort</vt:lpstr>
      <vt:lpstr>Quick Sort</vt:lpstr>
      <vt:lpstr>Partitioning Algorithm</vt:lpstr>
      <vt:lpstr>Quicksort Algorithm</vt:lpstr>
      <vt:lpstr>Example</vt:lpstr>
      <vt:lpstr>Recursive calls to Quicksort</vt:lpstr>
      <vt:lpstr>Heap Sort</vt:lpstr>
      <vt:lpstr>A Heap</vt:lpstr>
      <vt:lpstr>Inserting an Element to a Heap</vt:lpstr>
      <vt:lpstr>Slide 47</vt:lpstr>
      <vt:lpstr>Slide 48</vt:lpstr>
      <vt:lpstr>Slide 49</vt:lpstr>
      <vt:lpstr>Slide 50</vt:lpstr>
      <vt:lpstr>Creating a Heap</vt:lpstr>
      <vt:lpstr>Slide 52</vt:lpstr>
      <vt:lpstr>Algorithm</vt:lpstr>
      <vt:lpstr>Algorithm for Inserting a node</vt:lpstr>
      <vt:lpstr>Deleting the Root of a Heap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Amy</dc:creator>
  <cp:lastModifiedBy>Kirk Alvin Awat</cp:lastModifiedBy>
  <cp:revision>92</cp:revision>
  <dcterms:created xsi:type="dcterms:W3CDTF">2012-03-18T16:03:16Z</dcterms:created>
  <dcterms:modified xsi:type="dcterms:W3CDTF">2013-12-06T04:17:16Z</dcterms:modified>
</cp:coreProperties>
</file>