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3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4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8" r:id="rId3"/>
    <p:sldId id="289" r:id="rId4"/>
    <p:sldId id="290" r:id="rId5"/>
    <p:sldId id="272" r:id="rId6"/>
    <p:sldId id="291" r:id="rId7"/>
    <p:sldId id="276" r:id="rId8"/>
    <p:sldId id="259" r:id="rId9"/>
    <p:sldId id="292" r:id="rId10"/>
    <p:sldId id="269" r:id="rId11"/>
    <p:sldId id="279" r:id="rId12"/>
    <p:sldId id="287" r:id="rId13"/>
    <p:sldId id="293" r:id="rId14"/>
    <p:sldId id="280" r:id="rId15"/>
    <p:sldId id="294" r:id="rId16"/>
    <p:sldId id="281" r:id="rId17"/>
    <p:sldId id="282" r:id="rId18"/>
    <p:sldId id="283" r:id="rId19"/>
    <p:sldId id="295" r:id="rId20"/>
    <p:sldId id="284" r:id="rId21"/>
    <p:sldId id="296" r:id="rId22"/>
    <p:sldId id="285" r:id="rId23"/>
    <p:sldId id="286" r:id="rId24"/>
    <p:sldId id="266" r:id="rId25"/>
    <p:sldId id="267" r:id="rId26"/>
    <p:sldId id="29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QNKqZ2hyDFbOJtqFqCuUjr48v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94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Earth </a:t>
          </a:r>
          <a:r>
            <a:rPr lang="en-US"/>
            <a:t>to Mars </a:t>
          </a:r>
          <a:r>
            <a:rPr lang="en-US" dirty="0"/>
            <a:t>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Earth to Mars 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Earth to Mars 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Earth to Mars 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Earth to Mars 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Earth to Mars 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Earth to Mars 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Earth to Mars 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Earth to Mars 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Earth to Mars 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Earth </a:t>
          </a:r>
          <a:r>
            <a:rPr lang="en-US"/>
            <a:t>to Mars </a:t>
          </a:r>
          <a:r>
            <a:rPr lang="en-US" dirty="0"/>
            <a:t>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Earth </a:t>
          </a:r>
          <a:r>
            <a:rPr lang="en-US"/>
            <a:t>to Mars </a:t>
          </a:r>
          <a:r>
            <a:rPr lang="en-US" dirty="0"/>
            <a:t>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Earth </a:t>
          </a:r>
          <a:r>
            <a:rPr lang="en-US"/>
            <a:t>to Mars </a:t>
          </a:r>
          <a:r>
            <a:rPr lang="en-US" dirty="0"/>
            <a:t>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Earth </a:t>
          </a:r>
          <a:r>
            <a:rPr lang="en-US"/>
            <a:t>to Mars </a:t>
          </a:r>
          <a:r>
            <a:rPr lang="en-US" dirty="0"/>
            <a:t>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Earth </a:t>
          </a:r>
          <a:r>
            <a:rPr lang="en-US"/>
            <a:t>to Mars </a:t>
          </a:r>
          <a:r>
            <a:rPr lang="en-US" dirty="0"/>
            <a:t>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Earth </a:t>
          </a:r>
          <a:r>
            <a:rPr lang="en-US"/>
            <a:t>to Mars </a:t>
          </a:r>
          <a:r>
            <a:rPr lang="en-US" dirty="0"/>
            <a:t>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Earth </a:t>
          </a:r>
          <a:r>
            <a:rPr lang="en-US"/>
            <a:t>to Mars </a:t>
          </a:r>
          <a:r>
            <a:rPr lang="en-US" dirty="0"/>
            <a:t>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Earth </a:t>
          </a:r>
          <a:r>
            <a:rPr lang="en-US"/>
            <a:t>to Mars </a:t>
          </a:r>
          <a:r>
            <a:rPr lang="en-US" dirty="0"/>
            <a:t>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Earth </a:t>
          </a:r>
          <a:r>
            <a:rPr lang="en-US"/>
            <a:t>to Mars </a:t>
          </a:r>
          <a:r>
            <a:rPr lang="en-US" dirty="0"/>
            <a:t>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Earth </a:t>
          </a:r>
          <a:r>
            <a:rPr lang="en-US"/>
            <a:t>to Mars </a:t>
          </a:r>
          <a:r>
            <a:rPr lang="en-US" dirty="0"/>
            <a:t>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Earth </a:t>
          </a:r>
          <a:r>
            <a:rPr lang="en-US"/>
            <a:t>to Mars </a:t>
          </a:r>
          <a:r>
            <a:rPr lang="en-US" dirty="0"/>
            <a:t>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Earth </a:t>
          </a:r>
          <a:r>
            <a:rPr lang="en-US"/>
            <a:t>to Mars </a:t>
          </a:r>
          <a:r>
            <a:rPr lang="en-US" dirty="0"/>
            <a:t>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DC4BA48-7429-ED46-ABAB-9E602CCDFAD4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1766E-681B-9341-B0AD-76D4F6221A1B}">
      <dgm:prSet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Conclusions</a:t>
          </a:r>
          <a:r>
            <a:rPr lang="en-US" baseline="0" dirty="0"/>
            <a:t> and Further Research</a:t>
          </a:r>
          <a:endParaRPr lang="en-US" dirty="0"/>
        </a:p>
      </dgm:t>
    </dgm:pt>
    <dgm:pt modelId="{797E1B5D-DB52-DF48-A672-EC8FA3E6E11A}" type="sibTrans" cxnId="{1952C55D-B2BA-CF40-A2C6-15C2DC5BED99}">
      <dgm:prSet/>
      <dgm:spPr/>
      <dgm:t>
        <a:bodyPr/>
        <a:lstStyle/>
        <a:p>
          <a:endParaRPr lang="en-US"/>
        </a:p>
      </dgm:t>
    </dgm:pt>
    <dgm:pt modelId="{DD0D058F-958C-BE47-87A7-E1D52112239D}" type="parTrans" cxnId="{1952C55D-B2BA-CF40-A2C6-15C2DC5BED99}">
      <dgm:prSet/>
      <dgm:spPr/>
      <dgm:t>
        <a:bodyPr/>
        <a:lstStyle/>
        <a:p>
          <a:endParaRPr lang="en-US"/>
        </a:p>
      </dgm:t>
    </dgm:pt>
    <dgm:pt modelId="{1F354991-9F86-0647-B368-6E739C6EA5BE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Trajectory with Different Thrust</a:t>
          </a:r>
        </a:p>
      </dgm:t>
    </dgm:pt>
    <dgm:pt modelId="{C2477643-682E-3F42-9749-962CFD2B799E}" type="sibTrans" cxnId="{8473B70A-83FD-8744-8E27-84D5CD94B1D3}">
      <dgm:prSet/>
      <dgm:spPr/>
      <dgm:t>
        <a:bodyPr/>
        <a:lstStyle/>
        <a:p>
          <a:endParaRPr lang="en-US"/>
        </a:p>
      </dgm:t>
    </dgm:pt>
    <dgm:pt modelId="{28B995E7-0002-C948-8659-7F0B0FB23C98}" type="parTrans" cxnId="{8473B70A-83FD-8744-8E27-84D5CD94B1D3}">
      <dgm:prSet/>
      <dgm:spPr/>
      <dgm:t>
        <a:bodyPr/>
        <a:lstStyle/>
        <a:p>
          <a:endParaRPr lang="en-US"/>
        </a:p>
      </dgm:t>
    </dgm:pt>
    <dgm:pt modelId="{D9B3BF39-8B05-E943-B528-4A1781F2F817}">
      <dgm:prSet phldrT="[Text]"/>
      <dgm:spPr>
        <a:solidFill>
          <a:srgbClr val="C00000"/>
        </a:solidFill>
      </dgm:spPr>
      <dgm:t>
        <a:bodyPr/>
        <a:lstStyle/>
        <a:p>
          <a:pPr algn="l"/>
          <a:r>
            <a:rPr lang="en-US" dirty="0"/>
            <a:t>Earth </a:t>
          </a:r>
          <a:r>
            <a:rPr lang="en-US"/>
            <a:t>to Mars </a:t>
          </a:r>
          <a:r>
            <a:rPr lang="en-US" dirty="0"/>
            <a:t>Case Study</a:t>
          </a:r>
        </a:p>
      </dgm:t>
    </dgm:pt>
    <dgm:pt modelId="{0B608C3A-C54A-5B49-91A4-C4C087C0C808}" type="sibTrans" cxnId="{49B21CED-0940-C34A-A500-970C363FE0CF}">
      <dgm:prSet/>
      <dgm:spPr/>
      <dgm:t>
        <a:bodyPr/>
        <a:lstStyle/>
        <a:p>
          <a:endParaRPr lang="en-US"/>
        </a:p>
      </dgm:t>
    </dgm:pt>
    <dgm:pt modelId="{AC41A75C-E031-1149-9CAB-1847E7167271}" type="parTrans" cxnId="{49B21CED-0940-C34A-A500-970C363FE0CF}">
      <dgm:prSet/>
      <dgm:spPr/>
      <dgm:t>
        <a:bodyPr/>
        <a:lstStyle/>
        <a:p>
          <a:endParaRPr lang="en-US"/>
        </a:p>
      </dgm:t>
    </dgm:pt>
    <dgm:pt modelId="{0FA8A9D9-7CEC-3E40-A904-F80F896A540B}">
      <dgm:prSet phldrT="[Text]"/>
      <dgm:spPr>
        <a:solidFill>
          <a:schemeClr val="bg2"/>
        </a:solidFill>
      </dgm:spPr>
      <dgm:t>
        <a:bodyPr/>
        <a:lstStyle/>
        <a:p>
          <a:pPr algn="l"/>
          <a:r>
            <a:rPr lang="en-US" dirty="0"/>
            <a:t>Presentation Overview</a:t>
          </a:r>
        </a:p>
      </dgm:t>
    </dgm:pt>
    <dgm:pt modelId="{52BB72C6-7477-4441-AFD4-9E7DBF9E0FC1}" type="sibTrans" cxnId="{D8003763-96C3-AC4A-BB8D-E875ABA37208}">
      <dgm:prSet/>
      <dgm:spPr/>
      <dgm:t>
        <a:bodyPr/>
        <a:lstStyle/>
        <a:p>
          <a:endParaRPr lang="en-US"/>
        </a:p>
      </dgm:t>
    </dgm:pt>
    <dgm:pt modelId="{3472EF50-753F-CE49-91D9-69AD4BB7A936}" type="parTrans" cxnId="{D8003763-96C3-AC4A-BB8D-E875ABA37208}">
      <dgm:prSet/>
      <dgm:spPr/>
      <dgm:t>
        <a:bodyPr/>
        <a:lstStyle/>
        <a:p>
          <a:endParaRPr lang="en-US"/>
        </a:p>
      </dgm:t>
    </dgm:pt>
    <dgm:pt modelId="{07C78B7D-F257-2545-859E-00EBC7973891}" type="pres">
      <dgm:prSet presAssocID="{2DC4BA48-7429-ED46-ABAB-9E602CCDFAD4}" presName="Name0" presStyleCnt="0">
        <dgm:presLayoutVars>
          <dgm:dir/>
          <dgm:resizeHandles val="exact"/>
        </dgm:presLayoutVars>
      </dgm:prSet>
      <dgm:spPr/>
    </dgm:pt>
    <dgm:pt modelId="{8AEB4C09-374E-E344-B02F-EDA30A079DB9}" type="pres">
      <dgm:prSet presAssocID="{0FA8A9D9-7CEC-3E40-A904-F80F896A540B}" presName="parTxOnly" presStyleLbl="node1" presStyleIdx="0" presStyleCnt="4">
        <dgm:presLayoutVars>
          <dgm:bulletEnabled val="1"/>
        </dgm:presLayoutVars>
      </dgm:prSet>
      <dgm:spPr/>
    </dgm:pt>
    <dgm:pt modelId="{CA995719-508B-494B-BF27-69DA6F3293E3}" type="pres">
      <dgm:prSet presAssocID="{52BB72C6-7477-4441-AFD4-9E7DBF9E0FC1}" presName="parSpace" presStyleCnt="0"/>
      <dgm:spPr/>
    </dgm:pt>
    <dgm:pt modelId="{B7B3DB53-93E2-7346-AF8B-03EFCF0D9A61}" type="pres">
      <dgm:prSet presAssocID="{D9B3BF39-8B05-E943-B528-4A1781F2F817}" presName="parTxOnly" presStyleLbl="node1" presStyleIdx="1" presStyleCnt="4">
        <dgm:presLayoutVars>
          <dgm:bulletEnabled val="1"/>
        </dgm:presLayoutVars>
      </dgm:prSet>
      <dgm:spPr/>
    </dgm:pt>
    <dgm:pt modelId="{92DB1C02-E4EE-044B-A557-ACDE453F4F44}" type="pres">
      <dgm:prSet presAssocID="{0B608C3A-C54A-5B49-91A4-C4C087C0C808}" presName="parSpace" presStyleCnt="0"/>
      <dgm:spPr/>
    </dgm:pt>
    <dgm:pt modelId="{EA8B496C-CD39-E441-922B-8529CA6D42C3}" type="pres">
      <dgm:prSet presAssocID="{1F354991-9F86-0647-B368-6E739C6EA5BE}" presName="parTxOnly" presStyleLbl="node1" presStyleIdx="2" presStyleCnt="4">
        <dgm:presLayoutVars>
          <dgm:bulletEnabled val="1"/>
        </dgm:presLayoutVars>
      </dgm:prSet>
      <dgm:spPr/>
    </dgm:pt>
    <dgm:pt modelId="{57985059-521D-2C44-A07F-0F9498E501C1}" type="pres">
      <dgm:prSet presAssocID="{C2477643-682E-3F42-9749-962CFD2B799E}" presName="parSpace" presStyleCnt="0"/>
      <dgm:spPr/>
    </dgm:pt>
    <dgm:pt modelId="{91B0AE5D-57BE-7445-B3D7-16B1D2E1882F}" type="pres">
      <dgm:prSet presAssocID="{5F41766E-681B-9341-B0AD-76D4F6221A1B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C5DFD09-132F-6846-A864-8A827E857801}" type="presOf" srcId="{1F354991-9F86-0647-B368-6E739C6EA5BE}" destId="{EA8B496C-CD39-E441-922B-8529CA6D42C3}" srcOrd="0" destOrd="0" presId="urn:microsoft.com/office/officeart/2005/8/layout/hChevron3"/>
    <dgm:cxn modelId="{8473B70A-83FD-8744-8E27-84D5CD94B1D3}" srcId="{2DC4BA48-7429-ED46-ABAB-9E602CCDFAD4}" destId="{1F354991-9F86-0647-B368-6E739C6EA5BE}" srcOrd="2" destOrd="0" parTransId="{28B995E7-0002-C948-8659-7F0B0FB23C98}" sibTransId="{C2477643-682E-3F42-9749-962CFD2B799E}"/>
    <dgm:cxn modelId="{481B8335-0FAE-C649-9C4B-381001133CB1}" type="presOf" srcId="{2DC4BA48-7429-ED46-ABAB-9E602CCDFAD4}" destId="{07C78B7D-F257-2545-859E-00EBC7973891}" srcOrd="0" destOrd="0" presId="urn:microsoft.com/office/officeart/2005/8/layout/hChevron3"/>
    <dgm:cxn modelId="{09B6A958-75CD-4549-9169-4C4299539AED}" type="presOf" srcId="{D9B3BF39-8B05-E943-B528-4A1781F2F817}" destId="{B7B3DB53-93E2-7346-AF8B-03EFCF0D9A61}" srcOrd="0" destOrd="0" presId="urn:microsoft.com/office/officeart/2005/8/layout/hChevron3"/>
    <dgm:cxn modelId="{1952C55D-B2BA-CF40-A2C6-15C2DC5BED99}" srcId="{2DC4BA48-7429-ED46-ABAB-9E602CCDFAD4}" destId="{5F41766E-681B-9341-B0AD-76D4F6221A1B}" srcOrd="3" destOrd="0" parTransId="{DD0D058F-958C-BE47-87A7-E1D52112239D}" sibTransId="{797E1B5D-DB52-DF48-A672-EC8FA3E6E11A}"/>
    <dgm:cxn modelId="{D8003763-96C3-AC4A-BB8D-E875ABA37208}" srcId="{2DC4BA48-7429-ED46-ABAB-9E602CCDFAD4}" destId="{0FA8A9D9-7CEC-3E40-A904-F80F896A540B}" srcOrd="0" destOrd="0" parTransId="{3472EF50-753F-CE49-91D9-69AD4BB7A936}" sibTransId="{52BB72C6-7477-4441-AFD4-9E7DBF9E0FC1}"/>
    <dgm:cxn modelId="{65F97AAE-7F5F-164C-ADE9-ED360479570C}" type="presOf" srcId="{0FA8A9D9-7CEC-3E40-A904-F80F896A540B}" destId="{8AEB4C09-374E-E344-B02F-EDA30A079DB9}" srcOrd="0" destOrd="0" presId="urn:microsoft.com/office/officeart/2005/8/layout/hChevron3"/>
    <dgm:cxn modelId="{E20AE6D0-A660-B84B-8BD2-39158D5E4725}" type="presOf" srcId="{5F41766E-681B-9341-B0AD-76D4F6221A1B}" destId="{91B0AE5D-57BE-7445-B3D7-16B1D2E1882F}" srcOrd="0" destOrd="0" presId="urn:microsoft.com/office/officeart/2005/8/layout/hChevron3"/>
    <dgm:cxn modelId="{49B21CED-0940-C34A-A500-970C363FE0CF}" srcId="{2DC4BA48-7429-ED46-ABAB-9E602CCDFAD4}" destId="{D9B3BF39-8B05-E943-B528-4A1781F2F817}" srcOrd="1" destOrd="0" parTransId="{AC41A75C-E031-1149-9CAB-1847E7167271}" sibTransId="{0B608C3A-C54A-5B49-91A4-C4C087C0C808}"/>
    <dgm:cxn modelId="{48B37BE4-4F31-394F-898F-09336B3C028B}" type="presParOf" srcId="{07C78B7D-F257-2545-859E-00EBC7973891}" destId="{8AEB4C09-374E-E344-B02F-EDA30A079DB9}" srcOrd="0" destOrd="0" presId="urn:microsoft.com/office/officeart/2005/8/layout/hChevron3"/>
    <dgm:cxn modelId="{F9DCBD04-E1F2-E241-9DB8-5DD0FEEE222B}" type="presParOf" srcId="{07C78B7D-F257-2545-859E-00EBC7973891}" destId="{CA995719-508B-494B-BF27-69DA6F3293E3}" srcOrd="1" destOrd="0" presId="urn:microsoft.com/office/officeart/2005/8/layout/hChevron3"/>
    <dgm:cxn modelId="{896CAED1-13EC-2648-A6EF-66DAF3D6324E}" type="presParOf" srcId="{07C78B7D-F257-2545-859E-00EBC7973891}" destId="{B7B3DB53-93E2-7346-AF8B-03EFCF0D9A61}" srcOrd="2" destOrd="0" presId="urn:microsoft.com/office/officeart/2005/8/layout/hChevron3"/>
    <dgm:cxn modelId="{02F9B87E-F97C-4242-B3EA-C88D378503D7}" type="presParOf" srcId="{07C78B7D-F257-2545-859E-00EBC7973891}" destId="{92DB1C02-E4EE-044B-A557-ACDE453F4F44}" srcOrd="3" destOrd="0" presId="urn:microsoft.com/office/officeart/2005/8/layout/hChevron3"/>
    <dgm:cxn modelId="{AF9CD203-E903-3F48-9ED6-43AA280F5A7B}" type="presParOf" srcId="{07C78B7D-F257-2545-859E-00EBC7973891}" destId="{EA8B496C-CD39-E441-922B-8529CA6D42C3}" srcOrd="4" destOrd="0" presId="urn:microsoft.com/office/officeart/2005/8/layout/hChevron3"/>
    <dgm:cxn modelId="{75ABE9BB-849A-0E43-A85B-E32C07B4C684}" type="presParOf" srcId="{07C78B7D-F257-2545-859E-00EBC7973891}" destId="{57985059-521D-2C44-A07F-0F9498E501C1}" srcOrd="5" destOrd="0" presId="urn:microsoft.com/office/officeart/2005/8/layout/hChevron3"/>
    <dgm:cxn modelId="{748EB3FF-713E-FC46-B950-FE7B9A926D93}" type="presParOf" srcId="{07C78B7D-F257-2545-859E-00EBC7973891}" destId="{91B0AE5D-57BE-7445-B3D7-16B1D2E1882F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</a:t>
          </a:r>
          <a:r>
            <a:rPr lang="en-US" sz="1400" kern="1200"/>
            <a:t>to Mars </a:t>
          </a:r>
          <a:r>
            <a:rPr lang="en-US" sz="1400" kern="1200" dirty="0"/>
            <a:t>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to Mars 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to Mars 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to Mars 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to Mars 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to Mars 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to Mars 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to Mars 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to Mars 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to Mars 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</a:t>
          </a:r>
          <a:r>
            <a:rPr lang="en-US" sz="1400" kern="1200"/>
            <a:t>to Mars </a:t>
          </a:r>
          <a:r>
            <a:rPr lang="en-US" sz="1400" kern="1200" dirty="0"/>
            <a:t>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</a:t>
          </a:r>
          <a:r>
            <a:rPr lang="en-US" sz="1400" kern="1200"/>
            <a:t>to Mars </a:t>
          </a:r>
          <a:r>
            <a:rPr lang="en-US" sz="1400" kern="1200" dirty="0"/>
            <a:t>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</a:t>
          </a:r>
          <a:r>
            <a:rPr lang="en-US" sz="1400" kern="1200"/>
            <a:t>to Mars </a:t>
          </a:r>
          <a:r>
            <a:rPr lang="en-US" sz="1400" kern="1200" dirty="0"/>
            <a:t>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</a:t>
          </a:r>
          <a:r>
            <a:rPr lang="en-US" sz="1400" kern="1200"/>
            <a:t>to Mars </a:t>
          </a:r>
          <a:r>
            <a:rPr lang="en-US" sz="1400" kern="1200" dirty="0"/>
            <a:t>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</a:t>
          </a:r>
          <a:r>
            <a:rPr lang="en-US" sz="1400" kern="1200"/>
            <a:t>to Mars </a:t>
          </a:r>
          <a:r>
            <a:rPr lang="en-US" sz="1400" kern="1200" dirty="0"/>
            <a:t>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</a:t>
          </a:r>
          <a:r>
            <a:rPr lang="en-US" sz="1400" kern="1200"/>
            <a:t>to Mars </a:t>
          </a:r>
          <a:r>
            <a:rPr lang="en-US" sz="1400" kern="1200" dirty="0"/>
            <a:t>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</a:t>
          </a:r>
          <a:r>
            <a:rPr lang="en-US" sz="1400" kern="1200"/>
            <a:t>to Mars </a:t>
          </a:r>
          <a:r>
            <a:rPr lang="en-US" sz="1400" kern="1200" dirty="0"/>
            <a:t>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</a:t>
          </a:r>
          <a:r>
            <a:rPr lang="en-US" sz="1400" kern="1200"/>
            <a:t>to Mars </a:t>
          </a:r>
          <a:r>
            <a:rPr lang="en-US" sz="1400" kern="1200" dirty="0"/>
            <a:t>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</a:t>
          </a:r>
          <a:r>
            <a:rPr lang="en-US" sz="1400" kern="1200"/>
            <a:t>to Mars </a:t>
          </a:r>
          <a:r>
            <a:rPr lang="en-US" sz="1400" kern="1200" dirty="0"/>
            <a:t>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</a:t>
          </a:r>
          <a:r>
            <a:rPr lang="en-US" sz="1400" kern="1200"/>
            <a:t>to Mars </a:t>
          </a:r>
          <a:r>
            <a:rPr lang="en-US" sz="1400" kern="1200" dirty="0"/>
            <a:t>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</a:t>
          </a:r>
          <a:r>
            <a:rPr lang="en-US" sz="1400" kern="1200"/>
            <a:t>to Mars </a:t>
          </a:r>
          <a:r>
            <a:rPr lang="en-US" sz="1400" kern="1200" dirty="0"/>
            <a:t>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</a:t>
          </a:r>
          <a:r>
            <a:rPr lang="en-US" sz="1400" kern="1200"/>
            <a:t>to Mars </a:t>
          </a:r>
          <a:r>
            <a:rPr lang="en-US" sz="1400" kern="1200" dirty="0"/>
            <a:t>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4C09-374E-E344-B02F-EDA30A079DB9}">
      <dsp:nvSpPr>
        <dsp:cNvPr id="0" name=""/>
        <dsp:cNvSpPr/>
      </dsp:nvSpPr>
      <dsp:spPr>
        <a:xfrm>
          <a:off x="3571" y="0"/>
          <a:ext cx="3583781" cy="262265"/>
        </a:xfrm>
        <a:prstGeom prst="homePlat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Overview</a:t>
          </a:r>
        </a:p>
      </dsp:txBody>
      <dsp:txXfrm>
        <a:off x="3571" y="0"/>
        <a:ext cx="3518215" cy="262265"/>
      </dsp:txXfrm>
    </dsp:sp>
    <dsp:sp modelId="{B7B3DB53-93E2-7346-AF8B-03EFCF0D9A61}">
      <dsp:nvSpPr>
        <dsp:cNvPr id="0" name=""/>
        <dsp:cNvSpPr/>
      </dsp:nvSpPr>
      <dsp:spPr>
        <a:xfrm>
          <a:off x="2870596" y="0"/>
          <a:ext cx="3583781" cy="262265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Earth </a:t>
          </a:r>
          <a:r>
            <a:rPr lang="en-US" sz="1400" kern="1200"/>
            <a:t>to Mars </a:t>
          </a:r>
          <a:r>
            <a:rPr lang="en-US" sz="1400" kern="1200" dirty="0"/>
            <a:t>Case Study</a:t>
          </a:r>
        </a:p>
      </dsp:txBody>
      <dsp:txXfrm>
        <a:off x="3001729" y="0"/>
        <a:ext cx="3321516" cy="262265"/>
      </dsp:txXfrm>
    </dsp:sp>
    <dsp:sp modelId="{EA8B496C-CD39-E441-922B-8529CA6D42C3}">
      <dsp:nvSpPr>
        <dsp:cNvPr id="0" name=""/>
        <dsp:cNvSpPr/>
      </dsp:nvSpPr>
      <dsp:spPr>
        <a:xfrm>
          <a:off x="5737621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Trajectory with Different Thrust</a:t>
          </a:r>
        </a:p>
      </dsp:txBody>
      <dsp:txXfrm>
        <a:off x="5868754" y="0"/>
        <a:ext cx="3321516" cy="262265"/>
      </dsp:txXfrm>
    </dsp:sp>
    <dsp:sp modelId="{91B0AE5D-57BE-7445-B3D7-16B1D2E1882F}">
      <dsp:nvSpPr>
        <dsp:cNvPr id="0" name=""/>
        <dsp:cNvSpPr/>
      </dsp:nvSpPr>
      <dsp:spPr>
        <a:xfrm>
          <a:off x="8604646" y="0"/>
          <a:ext cx="3583781" cy="26226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Conclusions</a:t>
          </a:r>
          <a:r>
            <a:rPr lang="en-US" sz="1400" kern="1200" baseline="0" dirty="0"/>
            <a:t> and Further Research</a:t>
          </a:r>
          <a:endParaRPr lang="en-US" sz="1400" kern="1200" dirty="0"/>
        </a:p>
      </dsp:txBody>
      <dsp:txXfrm>
        <a:off x="8735779" y="0"/>
        <a:ext cx="3321516" cy="262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 and Introduction...you got this!!! </a:t>
            </a: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937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760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059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853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1982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1113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586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653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393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659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714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8201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5122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114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092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637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32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205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617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17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766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484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diagramDrawing" Target="../diagrams/drawing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11" Type="http://schemas.openxmlformats.org/officeDocument/2006/relationships/image" Target="../media/image11.png"/><Relationship Id="rId5" Type="http://schemas.openxmlformats.org/officeDocument/2006/relationships/diagramData" Target="../diagrams/data11.xml"/><Relationship Id="rId10" Type="http://schemas.openxmlformats.org/officeDocument/2006/relationships/image" Target="../media/image9.jpg"/><Relationship Id="rId4" Type="http://schemas.openxmlformats.org/officeDocument/2006/relationships/image" Target="../media/image6.png"/><Relationship Id="rId9" Type="http://schemas.microsoft.com/office/2007/relationships/diagramDrawing" Target="../diagrams/drawing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11" Type="http://schemas.openxmlformats.org/officeDocument/2006/relationships/image" Target="../media/image11.png"/><Relationship Id="rId5" Type="http://schemas.openxmlformats.org/officeDocument/2006/relationships/diagramData" Target="../diagrams/data12.xml"/><Relationship Id="rId10" Type="http://schemas.openxmlformats.org/officeDocument/2006/relationships/image" Target="../media/image9.jpg"/><Relationship Id="rId4" Type="http://schemas.openxmlformats.org/officeDocument/2006/relationships/image" Target="../media/image6.png"/><Relationship Id="rId9" Type="http://schemas.microsoft.com/office/2007/relationships/diagramDrawing" Target="../diagrams/drawing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10.jpg"/><Relationship Id="rId9" Type="http://schemas.microsoft.com/office/2007/relationships/diagramDrawing" Target="../diagrams/drawing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10.jpg"/><Relationship Id="rId9" Type="http://schemas.microsoft.com/office/2007/relationships/diagramDrawing" Target="../diagrams/drawing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5.xml"/><Relationship Id="rId5" Type="http://schemas.openxmlformats.org/officeDocument/2006/relationships/image" Target="../media/image12.jpg"/><Relationship Id="rId10" Type="http://schemas.microsoft.com/office/2007/relationships/diagramDrawing" Target="../diagrams/drawing15.xml"/><Relationship Id="rId4" Type="http://schemas.openxmlformats.org/officeDocument/2006/relationships/image" Target="../media/image11.jpg"/><Relationship Id="rId9" Type="http://schemas.openxmlformats.org/officeDocument/2006/relationships/diagramColors" Target="../diagrams/colors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6.xml"/><Relationship Id="rId5" Type="http://schemas.openxmlformats.org/officeDocument/2006/relationships/image" Target="../media/image14.jpg"/><Relationship Id="rId10" Type="http://schemas.microsoft.com/office/2007/relationships/diagramDrawing" Target="../diagrams/drawing16.xml"/><Relationship Id="rId4" Type="http://schemas.openxmlformats.org/officeDocument/2006/relationships/image" Target="../media/image13.jpg"/><Relationship Id="rId9" Type="http://schemas.openxmlformats.org/officeDocument/2006/relationships/diagramColors" Target="../diagrams/colors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7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7.xml"/><Relationship Id="rId5" Type="http://schemas.openxmlformats.org/officeDocument/2006/relationships/diagramData" Target="../diagrams/data17.xml"/><Relationship Id="rId4" Type="http://schemas.openxmlformats.org/officeDocument/2006/relationships/image" Target="../media/image15.jpg"/><Relationship Id="rId9" Type="http://schemas.microsoft.com/office/2007/relationships/diagramDrawing" Target="../diagrams/drawing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8.xml"/><Relationship Id="rId5" Type="http://schemas.openxmlformats.org/officeDocument/2006/relationships/diagramData" Target="../diagrams/data18.xml"/><Relationship Id="rId4" Type="http://schemas.openxmlformats.org/officeDocument/2006/relationships/image" Target="../media/image15.jpg"/><Relationship Id="rId9" Type="http://schemas.microsoft.com/office/2007/relationships/diagramDrawing" Target="../diagrams/drawing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1.xml"/><Relationship Id="rId5" Type="http://schemas.openxmlformats.org/officeDocument/2006/relationships/image" Target="../media/image17.jpg"/><Relationship Id="rId10" Type="http://schemas.microsoft.com/office/2007/relationships/diagramDrawing" Target="../diagrams/drawing21.xml"/><Relationship Id="rId4" Type="http://schemas.openxmlformats.org/officeDocument/2006/relationships/image" Target="../media/image16.jpg"/><Relationship Id="rId9" Type="http://schemas.openxmlformats.org/officeDocument/2006/relationships/diagramColors" Target="../diagrams/colors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2.xml"/><Relationship Id="rId5" Type="http://schemas.openxmlformats.org/officeDocument/2006/relationships/image" Target="../media/image19.jpg"/><Relationship Id="rId10" Type="http://schemas.microsoft.com/office/2007/relationships/diagramDrawing" Target="../diagrams/drawing22.xml"/><Relationship Id="rId4" Type="http://schemas.openxmlformats.org/officeDocument/2006/relationships/image" Target="../media/image18.jpg"/><Relationship Id="rId9" Type="http://schemas.openxmlformats.org/officeDocument/2006/relationships/diagramColors" Target="../diagrams/colors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3.xml"/><Relationship Id="rId5" Type="http://schemas.openxmlformats.org/officeDocument/2006/relationships/diagramData" Target="../diagrams/data23.xml"/><Relationship Id="rId4" Type="http://schemas.openxmlformats.org/officeDocument/2006/relationships/image" Target="../media/image7.jpg"/><Relationship Id="rId9" Type="http://schemas.microsoft.com/office/2007/relationships/diagramDrawing" Target="../diagrams/drawin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diagramDrawing" Target="../diagrams/drawing2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.pn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diagramDrawing" Target="../diagrams/drawing3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6.jp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6.jp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10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10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65100" y="2262416"/>
            <a:ext cx="12192000" cy="192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l">
              <a:buClr>
                <a:srgbClr val="C00000"/>
              </a:buClr>
              <a:buSzPts val="4400"/>
            </a:pPr>
            <a:r>
              <a:rPr lang="en-US" sz="4600" dirty="0">
                <a:solidFill>
                  <a:srgbClr val="C00000"/>
                </a:solidFill>
              </a:rPr>
              <a:t>Systems Architecture and Trajectory   Optimization for High Thrust Interplanetary Spacecraft </a:t>
            </a:r>
            <a:endParaRPr sz="4600" dirty="0">
              <a:solidFill>
                <a:srgbClr val="C0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65100" y="431790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</a:rPr>
              <a:t>Erik Payton and Prof. Mason Peck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</a:rPr>
              <a:t>Cornell University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</a:rPr>
              <a:t>AIAA Region 1 Student Conference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</a:rPr>
              <a:t>March 2023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8377" y="463748"/>
            <a:ext cx="59309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100" y="139326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 rot="10800000">
            <a:off x="1" y="4151655"/>
            <a:ext cx="12191999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1"/>
          <p:cNvCxnSpPr/>
          <p:nvPr/>
        </p:nvCxnSpPr>
        <p:spPr>
          <a:xfrm rot="10800000">
            <a:off x="0" y="2230886"/>
            <a:ext cx="12191999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FB21BF-8F6E-A442-0CB5-B6DE65EEAA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  <p:pic>
        <p:nvPicPr>
          <p:cNvPr id="3" name="Picture 2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74B1AFC4-7B55-4F5D-55B8-7EFD95BFB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097" y="172621"/>
            <a:ext cx="3292803" cy="10919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Overview of Assumptions</a:t>
            </a:r>
            <a:endParaRPr dirty="0"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838200" y="1496300"/>
            <a:ext cx="10281745" cy="468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Spacecraft has 15000kg mass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1/3 devoted to propellant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Orbit Eccentricities of 0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Destination is orbit rather than Planet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Very good approximation</a:t>
            </a:r>
            <a:endParaRPr dirty="0"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4"/>
          <p:cNvCxnSpPr/>
          <p:nvPr/>
        </p:nvCxnSpPr>
        <p:spPr>
          <a:xfrm rot="10800000">
            <a:off x="817419" y="1220616"/>
            <a:ext cx="9142740" cy="3622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4"/>
          <p:cNvSpPr txBox="1"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A01D0DE-F008-454B-E66E-4AB233E32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025567"/>
              </p:ext>
            </p:extLst>
          </p:nvPr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6187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Earth to Mars Case Study: Simulation</a:t>
            </a:r>
            <a:endParaRPr dirty="0"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6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21;p4">
                <a:extLst>
                  <a:ext uri="{FF2B5EF4-FFF2-40B4-BE49-F238E27FC236}">
                    <a16:creationId xmlns:a16="http://schemas.microsoft.com/office/drawing/2014/main" id="{7DA2B8A4-BABE-749C-96A4-EB14B02C48D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496300"/>
                <a:ext cx="6329855" cy="4680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Char char="•"/>
                </a:pPr>
                <a:r>
                  <a:rPr lang="en-US" dirty="0"/>
                  <a:t>Simulated with MATLAB and Simulink</a:t>
                </a:r>
              </a:p>
              <a:p>
                <a:pPr marL="22860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Char char="•"/>
                </a:pPr>
                <a:r>
                  <a:rPr lang="en-US" dirty="0"/>
                  <a:t>Optimal Trajectory</a:t>
                </a:r>
              </a:p>
              <a:p>
                <a:pPr marL="685800" lvl="1" indent="-228600">
                  <a:spcBef>
                    <a:spcPts val="0"/>
                  </a:spcBef>
                  <a:buSzPts val="2800"/>
                </a:pPr>
                <a:r>
                  <a:rPr lang="en-US" dirty="0" err="1"/>
                  <a:t>Fminsearch</a:t>
                </a:r>
                <a:endParaRPr lang="en-US" dirty="0"/>
              </a:p>
              <a:p>
                <a:pPr marL="685800" lvl="1" indent="-228600">
                  <a:spcBef>
                    <a:spcPts val="0"/>
                  </a:spcBef>
                  <a:buSzPts val="2800"/>
                </a:pPr>
                <a:r>
                  <a:rPr lang="en-US" dirty="0"/>
                  <a:t>Set of coefficients for the Thrust vector</a:t>
                </a:r>
              </a:p>
              <a:p>
                <a:pPr marL="685800" lvl="1" indent="-228600">
                  <a:spcBef>
                    <a:spcPts val="0"/>
                  </a:spcBef>
                  <a:buSzPts val="2800"/>
                </a:pPr>
                <a:r>
                  <a:rPr lang="en-US" dirty="0"/>
                  <a:t>Optimal Flip Time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US" dirty="0"/>
                  <a:t>Cost function</a:t>
                </a:r>
              </a:p>
              <a:p>
                <a:pPr marL="685800" lvl="1" indent="-228600">
                  <a:spcBef>
                    <a:spcPts val="0"/>
                  </a:spcBef>
                  <a:buSzPts val="2800"/>
                </a:pPr>
                <a:r>
                  <a:rPr lang="en-US" dirty="0">
                    <a:effectLst/>
                  </a:rPr>
                  <a:t>Weighted terms </a:t>
                </a:r>
              </a:p>
              <a:p>
                <a:pPr marL="685800" lvl="1" indent="-228600">
                  <a:spcBef>
                    <a:spcPts val="0"/>
                  </a:spcBef>
                  <a:buSzPts val="2800"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𝑑𝑒𝑠𝑖𝑟𝑒𝑑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 </a:t>
                </a:r>
              </a:p>
            </p:txBody>
          </p:sp>
        </mc:Choice>
        <mc:Fallback xmlns="">
          <p:sp>
            <p:nvSpPr>
              <p:cNvPr id="2" name="Google Shape;121;p4">
                <a:extLst>
                  <a:ext uri="{FF2B5EF4-FFF2-40B4-BE49-F238E27FC236}">
                    <a16:creationId xmlns:a16="http://schemas.microsoft.com/office/drawing/2014/main" id="{7DA2B8A4-BABE-749C-96A4-EB14B02C48D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496300"/>
                <a:ext cx="6329855" cy="4680663"/>
              </a:xfrm>
              <a:prstGeom prst="rect">
                <a:avLst/>
              </a:prstGeom>
              <a:blipFill>
                <a:blip r:embed="rId4"/>
                <a:stretch>
                  <a:fillRect l="-1804" t="-21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4BCF22C-5D8A-3429-2545-B0F380E16A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499871"/>
              </p:ext>
            </p:extLst>
          </p:nvPr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DA7F49-90F1-BCD0-E24F-F2CF073019E0}"/>
                  </a:ext>
                </a:extLst>
              </p:cNvPr>
              <p:cNvSpPr txBox="1"/>
              <p:nvPr/>
            </p:nvSpPr>
            <p:spPr>
              <a:xfrm>
                <a:off x="7168055" y="1640173"/>
                <a:ext cx="5023945" cy="199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  <a:tabLst>
                    <a:tab pos="548640" algn="l"/>
                    <a:tab pos="73152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	=	position of spacecraft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  <a:tabLst>
                    <a:tab pos="548640" algn="l"/>
                    <a:tab pos="73152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𝑑𝑒𝑠𝑖𝑟𝑒𝑑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	=	position of desired orbit (mars)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  <a:tabLst>
                    <a:tab pos="548640" algn="l"/>
                    <a:tab pos="731520" algn="l"/>
                  </a:tabLst>
                </a:pP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e</a:t>
                </a:r>
                <a:r>
                  <a:rPr lang="en-US" sz="1800" i="1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	=	eccentricity of spacecraft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  <a:tabLst>
                    <a:tab pos="548640" algn="l"/>
                    <a:tab pos="731520" algn="l"/>
                  </a:tabLst>
                </a:pPr>
                <a:r>
                  <a:rPr lang="en-US" sz="1800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e</a:t>
                </a:r>
                <a:r>
                  <a:rPr lang="en-US" sz="1800" i="1" baseline="-25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	=	eccentricity of desired orbit (mars)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  <a:tabLst>
                    <a:tab pos="548640" algn="l"/>
                    <a:tab pos="731520" algn="l"/>
                  </a:tabLs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	=	cost function value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  <a:tabLst>
                    <a:tab pos="548640" algn="l"/>
                    <a:tab pos="73152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	=	time required for the maneuver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DA7F49-90F1-BCD0-E24F-F2CF07301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055" y="1640173"/>
                <a:ext cx="5023945" cy="1992020"/>
              </a:xfrm>
              <a:prstGeom prst="rect">
                <a:avLst/>
              </a:prstGeom>
              <a:blipFill>
                <a:blip r:embed="rId10"/>
                <a:stretch>
                  <a:fillRect l="-1008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17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Earth to Mars Case Study: Simulation</a:t>
            </a:r>
            <a:endParaRPr dirty="0"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6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21;p4">
                <a:extLst>
                  <a:ext uri="{FF2B5EF4-FFF2-40B4-BE49-F238E27FC236}">
                    <a16:creationId xmlns:a16="http://schemas.microsoft.com/office/drawing/2014/main" id="{7DA2B8A4-BABE-749C-96A4-EB14B02C48D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496300"/>
                <a:ext cx="10281745" cy="4680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Char char="•"/>
                </a:pPr>
                <a:r>
                  <a:rPr lang="en-US" dirty="0"/>
                  <a:t>Simulated with MATLAB and Simulink</a:t>
                </a:r>
              </a:p>
              <a:p>
                <a:pPr marL="22860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Char char="•"/>
                </a:pPr>
                <a:r>
                  <a:rPr lang="en-US" dirty="0"/>
                  <a:t>Optimal Trajectory</a:t>
                </a:r>
              </a:p>
              <a:p>
                <a:pPr marL="685800" lvl="1" indent="-228600">
                  <a:spcBef>
                    <a:spcPts val="0"/>
                  </a:spcBef>
                  <a:buSzPts val="2800"/>
                </a:pPr>
                <a:r>
                  <a:rPr lang="en-US" dirty="0" err="1"/>
                  <a:t>Fminsearch</a:t>
                </a:r>
                <a:endParaRPr lang="en-US" dirty="0"/>
              </a:p>
              <a:p>
                <a:pPr marL="685800" lvl="1" indent="-228600">
                  <a:spcBef>
                    <a:spcPts val="0"/>
                  </a:spcBef>
                  <a:buSzPts val="2800"/>
                </a:pPr>
                <a:r>
                  <a:rPr lang="en-US" dirty="0"/>
                  <a:t>Set of coefficients for the Thrust vector</a:t>
                </a:r>
              </a:p>
              <a:p>
                <a:pPr marL="685800" lvl="1" indent="-228600">
                  <a:spcBef>
                    <a:spcPts val="0"/>
                  </a:spcBef>
                  <a:buSzPts val="2800"/>
                </a:pPr>
                <a:r>
                  <a:rPr lang="en-US" dirty="0"/>
                  <a:t>Optimal Flip Time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US" dirty="0"/>
                  <a:t>Thrust Vector</a:t>
                </a:r>
              </a:p>
              <a:p>
                <a:pPr marL="685800" lvl="1" indent="-228600">
                  <a:spcBef>
                    <a:spcPts val="0"/>
                  </a:spcBef>
                  <a:buSzPts val="2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𝑝𝑜𝑙𝑦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∗∅+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∅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∅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marL="685800" lvl="1" indent="-228600">
                  <a:spcBef>
                    <a:spcPts val="0"/>
                  </a:spcBef>
                  <a:buSzPts val="2800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cos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𝑝𝑜𝑙𝑦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𝑝𝑜𝑙𝑦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>
                    <a:effectLst/>
                  </a:rPr>
                  <a:t> </a:t>
                </a:r>
              </a:p>
            </p:txBody>
          </p:sp>
        </mc:Choice>
        <mc:Fallback xmlns="">
          <p:sp>
            <p:nvSpPr>
              <p:cNvPr id="2" name="Google Shape;121;p4">
                <a:extLst>
                  <a:ext uri="{FF2B5EF4-FFF2-40B4-BE49-F238E27FC236}">
                    <a16:creationId xmlns:a16="http://schemas.microsoft.com/office/drawing/2014/main" id="{7DA2B8A4-BABE-749C-96A4-EB14B02C48D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496300"/>
                <a:ext cx="10281745" cy="4680663"/>
              </a:xfrm>
              <a:prstGeom prst="rect">
                <a:avLst/>
              </a:prstGeom>
              <a:blipFill>
                <a:blip r:embed="rId4"/>
                <a:stretch>
                  <a:fillRect l="-1111" t="-21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DC91418-5B0F-A72A-CD67-D76DE598F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532178"/>
              </p:ext>
            </p:extLst>
          </p:nvPr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B48BD5F-C3B5-9CC4-47C4-9092CD485F8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395" t="7330" r="22039" b="20807"/>
          <a:stretch/>
        </p:blipFill>
        <p:spPr>
          <a:xfrm>
            <a:off x="6842234" y="1629781"/>
            <a:ext cx="4277711" cy="4005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46CE7F-A5E9-B4E7-410F-079CA8C47B19}"/>
                  </a:ext>
                </a:extLst>
              </p:cNvPr>
              <p:cNvSpPr txBox="1"/>
              <p:nvPr/>
            </p:nvSpPr>
            <p:spPr>
              <a:xfrm>
                <a:off x="955127" y="4634531"/>
                <a:ext cx="5023945" cy="1168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  <a:tabLst>
                    <a:tab pos="548640" algn="l"/>
                    <a:tab pos="731520" algn="l"/>
                  </a:tabLs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	=	true anomaly angle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  <a:tabLst>
                    <a:tab pos="548640" algn="l"/>
                    <a:tab pos="73152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𝑝𝑜𝑙𝑦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	=	thrust polynomial used in vector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calcualtion</a:t>
                </a:r>
                <a:endParaRPr lang="en-US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  <a:tabLst>
                    <a:tab pos="548640" algn="l"/>
                    <a:tab pos="73152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	=	thrust direction unit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46CE7F-A5E9-B4E7-410F-079CA8C47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27" y="4634531"/>
                <a:ext cx="5023945" cy="1168140"/>
              </a:xfrm>
              <a:prstGeom prst="rect">
                <a:avLst/>
              </a:prstGeom>
              <a:blipFill>
                <a:blip r:embed="rId11"/>
                <a:stretch>
                  <a:fillRect l="-253" t="-2151" r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25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Earth to Mars Case Study: Simulation</a:t>
            </a:r>
            <a:endParaRPr dirty="0"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6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21;p4">
                <a:extLst>
                  <a:ext uri="{FF2B5EF4-FFF2-40B4-BE49-F238E27FC236}">
                    <a16:creationId xmlns:a16="http://schemas.microsoft.com/office/drawing/2014/main" id="{7DA2B8A4-BABE-749C-96A4-EB14B02C48D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8200" y="1496300"/>
                <a:ext cx="10281745" cy="4680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Char char="•"/>
                </a:pPr>
                <a:r>
                  <a:rPr lang="en-US" dirty="0"/>
                  <a:t>Simulated with MATLAB and Simulink</a:t>
                </a:r>
              </a:p>
              <a:p>
                <a:pPr marL="22860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Char char="•"/>
                </a:pPr>
                <a:r>
                  <a:rPr lang="en-US" dirty="0"/>
                  <a:t>Optimal Trajectory</a:t>
                </a:r>
              </a:p>
              <a:p>
                <a:pPr marL="685800" lvl="1" indent="-228600">
                  <a:spcBef>
                    <a:spcPts val="0"/>
                  </a:spcBef>
                  <a:buSzPts val="2800"/>
                </a:pPr>
                <a:r>
                  <a:rPr lang="en-US" dirty="0" err="1"/>
                  <a:t>Fminsearch</a:t>
                </a:r>
                <a:endParaRPr lang="en-US" dirty="0"/>
              </a:p>
              <a:p>
                <a:pPr marL="685800" lvl="1" indent="-228600">
                  <a:spcBef>
                    <a:spcPts val="0"/>
                  </a:spcBef>
                  <a:buSzPts val="2800"/>
                </a:pPr>
                <a:r>
                  <a:rPr lang="en-US" dirty="0"/>
                  <a:t>Set of coefficients for the Thrust vector</a:t>
                </a:r>
              </a:p>
              <a:p>
                <a:pPr marL="685800" lvl="1" indent="-228600">
                  <a:spcBef>
                    <a:spcPts val="0"/>
                  </a:spcBef>
                  <a:buSzPts val="2800"/>
                </a:pPr>
                <a:r>
                  <a:rPr lang="en-US" dirty="0"/>
                  <a:t>Optimal Flip Time</a:t>
                </a:r>
              </a:p>
              <a:p>
                <a:pPr marL="228600" indent="-228600">
                  <a:spcBef>
                    <a:spcPts val="0"/>
                  </a:spcBef>
                  <a:buSzPts val="2800"/>
                </a:pPr>
                <a:r>
                  <a:rPr lang="en-US" dirty="0"/>
                  <a:t>Thrust Vector</a:t>
                </a:r>
              </a:p>
              <a:p>
                <a:pPr marL="685800" lvl="1" indent="-228600">
                  <a:spcBef>
                    <a:spcPts val="0"/>
                  </a:spcBef>
                  <a:buSzPts val="2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𝑝𝑜𝑙𝑦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∗∅+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∅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∅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marL="685800" lvl="1" indent="-228600">
                  <a:spcBef>
                    <a:spcPts val="0"/>
                  </a:spcBef>
                  <a:buSzPts val="2800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cos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𝑝𝑜𝑙𝑦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𝑝𝑜𝑙𝑦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>
                    <a:effectLst/>
                  </a:rPr>
                  <a:t> </a:t>
                </a:r>
              </a:p>
            </p:txBody>
          </p:sp>
        </mc:Choice>
        <mc:Fallback xmlns="">
          <p:sp>
            <p:nvSpPr>
              <p:cNvPr id="2" name="Google Shape;121;p4">
                <a:extLst>
                  <a:ext uri="{FF2B5EF4-FFF2-40B4-BE49-F238E27FC236}">
                    <a16:creationId xmlns:a16="http://schemas.microsoft.com/office/drawing/2014/main" id="{7DA2B8A4-BABE-749C-96A4-EB14B02C48D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496300"/>
                <a:ext cx="10281745" cy="4680663"/>
              </a:xfrm>
              <a:prstGeom prst="rect">
                <a:avLst/>
              </a:prstGeom>
              <a:blipFill>
                <a:blip r:embed="rId4"/>
                <a:stretch>
                  <a:fillRect l="-1111" t="-21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DC91418-5B0F-A72A-CD67-D76DE598FB86}"/>
              </a:ext>
            </a:extLst>
          </p:cNvPr>
          <p:cNvGraphicFramePr/>
          <p:nvPr/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B48BD5F-C3B5-9CC4-47C4-9092CD485F8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395" t="7330" r="22039" b="20807"/>
          <a:stretch/>
        </p:blipFill>
        <p:spPr>
          <a:xfrm>
            <a:off x="6842234" y="1629781"/>
            <a:ext cx="4277711" cy="4005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46CE7F-A5E9-B4E7-410F-079CA8C47B19}"/>
                  </a:ext>
                </a:extLst>
              </p:cNvPr>
              <p:cNvSpPr txBox="1"/>
              <p:nvPr/>
            </p:nvSpPr>
            <p:spPr>
              <a:xfrm>
                <a:off x="955127" y="4634531"/>
                <a:ext cx="5023945" cy="1168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  <a:tabLst>
                    <a:tab pos="548640" algn="l"/>
                    <a:tab pos="731520" algn="l"/>
                  </a:tabLs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	=	true anomaly angle</a:t>
                </a: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  <a:tabLst>
                    <a:tab pos="548640" algn="l"/>
                    <a:tab pos="73152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𝑝𝑜𝑙𝑦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	=	thrust polynomial used in vector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calcualtion</a:t>
                </a:r>
                <a:endParaRPr lang="en-US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  <a:tabLst>
                    <a:tab pos="548640" algn="l"/>
                    <a:tab pos="73152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	=	thrust direction unit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46CE7F-A5E9-B4E7-410F-079CA8C47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27" y="4634531"/>
                <a:ext cx="5023945" cy="1168140"/>
              </a:xfrm>
              <a:prstGeom prst="rect">
                <a:avLst/>
              </a:prstGeom>
              <a:blipFill>
                <a:blip r:embed="rId11"/>
                <a:stretch>
                  <a:fillRect l="-253" t="-2151" r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2517AD-6C83-6566-4AD5-3FE30D2F1243}"/>
              </a:ext>
            </a:extLst>
          </p:cNvPr>
          <p:cNvSpPr txBox="1"/>
          <p:nvPr/>
        </p:nvSpPr>
        <p:spPr>
          <a:xfrm>
            <a:off x="2694589" y="4917121"/>
            <a:ext cx="6568966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Simulation to evaluate and Optimize Trajectory</a:t>
            </a:r>
          </a:p>
        </p:txBody>
      </p:sp>
    </p:spTree>
    <p:extLst>
      <p:ext uri="{BB962C8B-B14F-4D97-AF65-F5344CB8AC3E}">
        <p14:creationId xmlns:p14="http://schemas.microsoft.com/office/powerpoint/2010/main" val="66826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Earth to Mars Case Study: Results</a:t>
            </a:r>
            <a:endParaRPr dirty="0"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6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2" name="Google Shape;121;p4">
            <a:extLst>
              <a:ext uri="{FF2B5EF4-FFF2-40B4-BE49-F238E27FC236}">
                <a16:creationId xmlns:a16="http://schemas.microsoft.com/office/drawing/2014/main" id="{7DA2B8A4-BABE-749C-96A4-EB14B02C48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496300"/>
            <a:ext cx="5730766" cy="468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Thrust to Provide 3g initial acceleration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Key Numbers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Max Speed: 1680000m/s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Thrust 441,000 N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Total Maneuver Duration: 26.1 hours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Flip Time: 14.3 hours (55%)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Range of Thruster Angle: 0.0076 Rad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F7DB262-BE4C-D05D-419D-01669161D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967" y="1492679"/>
            <a:ext cx="5340073" cy="4005055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328B663-290D-FEE8-C9F5-BF4CB71ED4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1791384"/>
              </p:ext>
            </p:extLst>
          </p:nvPr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F5EF88-F204-4391-C385-26626459D8D6}"/>
              </a:ext>
            </a:extLst>
          </p:cNvPr>
          <p:cNvSpPr/>
          <p:nvPr/>
        </p:nvSpPr>
        <p:spPr>
          <a:xfrm>
            <a:off x="9939139" y="2154253"/>
            <a:ext cx="1096724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BDD2C-AFC1-3D6B-2ABC-B168FB2A3943}"/>
              </a:ext>
            </a:extLst>
          </p:cNvPr>
          <p:cNvSpPr txBox="1"/>
          <p:nvPr/>
        </p:nvSpPr>
        <p:spPr>
          <a:xfrm>
            <a:off x="7346731" y="2722179"/>
            <a:ext cx="109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Earth Orbit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62BD1-6254-935A-661D-14EA439C71AB}"/>
              </a:ext>
            </a:extLst>
          </p:cNvPr>
          <p:cNvSpPr txBox="1"/>
          <p:nvPr/>
        </p:nvSpPr>
        <p:spPr>
          <a:xfrm>
            <a:off x="10393553" y="2719900"/>
            <a:ext cx="109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Mars Orbit </a:t>
            </a:r>
          </a:p>
        </p:txBody>
      </p:sp>
    </p:spTree>
    <p:extLst>
      <p:ext uri="{BB962C8B-B14F-4D97-AF65-F5344CB8AC3E}">
        <p14:creationId xmlns:p14="http://schemas.microsoft.com/office/powerpoint/2010/main" val="235946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Earth to Mars Case Study: Results</a:t>
            </a:r>
            <a:endParaRPr dirty="0"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6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2" name="Google Shape;121;p4">
            <a:extLst>
              <a:ext uri="{FF2B5EF4-FFF2-40B4-BE49-F238E27FC236}">
                <a16:creationId xmlns:a16="http://schemas.microsoft.com/office/drawing/2014/main" id="{7DA2B8A4-BABE-749C-96A4-EB14B02C48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496300"/>
            <a:ext cx="5730766" cy="468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Thrust to Provide 3g initial acceleration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Key Numbers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Max Speed: 1680000m/s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Thrust 441,000 N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Total Maneuver Duration: 26.1 hours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Flip Time: 14.3 hours (55%)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Range of Thruster Angle: 0.0076 Rad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F7DB262-BE4C-D05D-419D-01669161D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967" y="1492679"/>
            <a:ext cx="5340073" cy="4005055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328B663-290D-FEE8-C9F5-BF4CB71ED44B}"/>
              </a:ext>
            </a:extLst>
          </p:cNvPr>
          <p:cNvGraphicFramePr/>
          <p:nvPr/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F5EF88-F204-4391-C385-26626459D8D6}"/>
              </a:ext>
            </a:extLst>
          </p:cNvPr>
          <p:cNvSpPr/>
          <p:nvPr/>
        </p:nvSpPr>
        <p:spPr>
          <a:xfrm>
            <a:off x="9939139" y="2154253"/>
            <a:ext cx="1096724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BDD2C-AFC1-3D6B-2ABC-B168FB2A3943}"/>
              </a:ext>
            </a:extLst>
          </p:cNvPr>
          <p:cNvSpPr txBox="1"/>
          <p:nvPr/>
        </p:nvSpPr>
        <p:spPr>
          <a:xfrm>
            <a:off x="7346731" y="2722179"/>
            <a:ext cx="109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Earth Orbit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62BD1-6254-935A-661D-14EA439C71AB}"/>
              </a:ext>
            </a:extLst>
          </p:cNvPr>
          <p:cNvSpPr txBox="1"/>
          <p:nvPr/>
        </p:nvSpPr>
        <p:spPr>
          <a:xfrm>
            <a:off x="10393553" y="2719900"/>
            <a:ext cx="109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Mars Orbit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896DF-7C84-A9DE-4482-B02193C34CAB}"/>
              </a:ext>
            </a:extLst>
          </p:cNvPr>
          <p:cNvSpPr txBox="1"/>
          <p:nvPr/>
        </p:nvSpPr>
        <p:spPr>
          <a:xfrm>
            <a:off x="2694589" y="4917121"/>
            <a:ext cx="6568966" cy="83099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 and Burn Trajectory provides </a:t>
            </a:r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faster travel times.</a:t>
            </a:r>
          </a:p>
        </p:txBody>
      </p:sp>
    </p:spTree>
    <p:extLst>
      <p:ext uri="{BB962C8B-B14F-4D97-AF65-F5344CB8AC3E}">
        <p14:creationId xmlns:p14="http://schemas.microsoft.com/office/powerpoint/2010/main" val="250158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Earth to Mars Case Study: Results</a:t>
            </a:r>
            <a:endParaRPr dirty="0"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6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A0787760-25A6-09A3-0F39-BC086FC77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20" y="1995770"/>
            <a:ext cx="5278581" cy="3958935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CF2517F-B608-3EC7-9664-9548A4073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800" y="1995770"/>
            <a:ext cx="5278581" cy="3958936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FFE3A0C-86D4-78E7-AD4A-37652D951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792388"/>
              </p:ext>
            </p:extLst>
          </p:nvPr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522981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Earth to Mars Case Study: Results</a:t>
            </a:r>
            <a:endParaRPr dirty="0"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6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AA87C22-B08F-AF90-9E74-7228C9024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17" y="1999391"/>
            <a:ext cx="5278584" cy="3958938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575591B-6E35-6939-A7DD-CAD07254C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797" y="1992149"/>
            <a:ext cx="5278583" cy="3958937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40EB94F-F8C0-4931-6CD4-FD87CC64F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256234"/>
              </p:ext>
            </p:extLst>
          </p:nvPr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571818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Earth to Mars Case Study: Other Thrusts</a:t>
            </a:r>
            <a:endParaRPr dirty="0"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6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2" name="Google Shape;121;p4">
            <a:extLst>
              <a:ext uri="{FF2B5EF4-FFF2-40B4-BE49-F238E27FC236}">
                <a16:creationId xmlns:a16="http://schemas.microsoft.com/office/drawing/2014/main" id="{7DA2B8A4-BABE-749C-96A4-EB14B02C48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496300"/>
            <a:ext cx="5730766" cy="468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Examine Turn and Burn Maneuver under different Thrust levels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3g initial acceleration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1g initial acceleration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0.5g initial acceleration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141ED5D-D117-C590-1DDC-618719A8B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07" y="1489058"/>
            <a:ext cx="5340033" cy="4005025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07FB9E0-7E41-02B4-B1B6-E4325ABB8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511028"/>
              </p:ext>
            </p:extLst>
          </p:nvPr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438F2A7-AD7F-5B34-B5B7-7EA6041E18F8}"/>
              </a:ext>
            </a:extLst>
          </p:cNvPr>
          <p:cNvSpPr/>
          <p:nvPr/>
        </p:nvSpPr>
        <p:spPr>
          <a:xfrm>
            <a:off x="10349041" y="2459053"/>
            <a:ext cx="928559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9BEE1-84D6-2303-D7C4-C3A4D1F3DD83}"/>
              </a:ext>
            </a:extLst>
          </p:cNvPr>
          <p:cNvSpPr txBox="1"/>
          <p:nvPr/>
        </p:nvSpPr>
        <p:spPr>
          <a:xfrm>
            <a:off x="7346731" y="2722179"/>
            <a:ext cx="109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Earth Orbit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B78BA-C6FB-3D58-7801-B6525A1ABF68}"/>
              </a:ext>
            </a:extLst>
          </p:cNvPr>
          <p:cNvSpPr txBox="1"/>
          <p:nvPr/>
        </p:nvSpPr>
        <p:spPr>
          <a:xfrm>
            <a:off x="10393553" y="2719900"/>
            <a:ext cx="109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Mars Orbit </a:t>
            </a:r>
          </a:p>
        </p:txBody>
      </p:sp>
    </p:spTree>
    <p:extLst>
      <p:ext uri="{BB962C8B-B14F-4D97-AF65-F5344CB8AC3E}">
        <p14:creationId xmlns:p14="http://schemas.microsoft.com/office/powerpoint/2010/main" val="607702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Earth to Mars Case Study: Other Thrusts</a:t>
            </a:r>
            <a:endParaRPr dirty="0"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6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2" name="Google Shape;121;p4">
            <a:extLst>
              <a:ext uri="{FF2B5EF4-FFF2-40B4-BE49-F238E27FC236}">
                <a16:creationId xmlns:a16="http://schemas.microsoft.com/office/drawing/2014/main" id="{7DA2B8A4-BABE-749C-96A4-EB14B02C48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496300"/>
            <a:ext cx="5730766" cy="468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Examine Turn and Burn Maneuver under different Thrust levels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3g initial acceleration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1g initial acceleration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0.5g initial acceleration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141ED5D-D117-C590-1DDC-618719A8B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07" y="1489058"/>
            <a:ext cx="5340033" cy="4005025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07FB9E0-7E41-02B4-B1B6-E4325ABB83B4}"/>
              </a:ext>
            </a:extLst>
          </p:cNvPr>
          <p:cNvGraphicFramePr/>
          <p:nvPr/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438F2A7-AD7F-5B34-B5B7-7EA6041E18F8}"/>
              </a:ext>
            </a:extLst>
          </p:cNvPr>
          <p:cNvSpPr/>
          <p:nvPr/>
        </p:nvSpPr>
        <p:spPr>
          <a:xfrm>
            <a:off x="10349041" y="2459053"/>
            <a:ext cx="928559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9BEE1-84D6-2303-D7C4-C3A4D1F3DD83}"/>
              </a:ext>
            </a:extLst>
          </p:cNvPr>
          <p:cNvSpPr txBox="1"/>
          <p:nvPr/>
        </p:nvSpPr>
        <p:spPr>
          <a:xfrm>
            <a:off x="7346731" y="2722179"/>
            <a:ext cx="109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Earth Orbit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B78BA-C6FB-3D58-7801-B6525A1ABF68}"/>
              </a:ext>
            </a:extLst>
          </p:cNvPr>
          <p:cNvSpPr txBox="1"/>
          <p:nvPr/>
        </p:nvSpPr>
        <p:spPr>
          <a:xfrm>
            <a:off x="10393553" y="2719900"/>
            <a:ext cx="109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Mars Orbit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AAB65-FE3C-2E39-8F16-2C694C863AF2}"/>
              </a:ext>
            </a:extLst>
          </p:cNvPr>
          <p:cNvSpPr txBox="1"/>
          <p:nvPr/>
        </p:nvSpPr>
        <p:spPr>
          <a:xfrm>
            <a:off x="2107391" y="5119120"/>
            <a:ext cx="6764721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validity of Turn and Burn in different conditions.</a:t>
            </a:r>
          </a:p>
        </p:txBody>
      </p:sp>
    </p:spTree>
    <p:extLst>
      <p:ext uri="{BB962C8B-B14F-4D97-AF65-F5344CB8AC3E}">
        <p14:creationId xmlns:p14="http://schemas.microsoft.com/office/powerpoint/2010/main" val="163904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Turn and Burn: Research Question 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496300"/>
            <a:ext cx="5037083" cy="468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Current Interplanetary Travel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Hohmann Transfer</a:t>
            </a:r>
          </a:p>
          <a:p>
            <a:pPr marL="1143000" lvl="2" indent="-228600">
              <a:spcBef>
                <a:spcPts val="0"/>
              </a:spcBef>
              <a:buSzPts val="2800"/>
            </a:pPr>
            <a:r>
              <a:rPr lang="en-US" dirty="0"/>
              <a:t>Minimum Fuel Trajectory</a:t>
            </a:r>
          </a:p>
          <a:p>
            <a:pPr marL="1143000" lvl="2" indent="-228600">
              <a:spcBef>
                <a:spcPts val="0"/>
              </a:spcBef>
              <a:buSzPts val="2800"/>
            </a:pPr>
            <a:r>
              <a:rPr lang="en-US" dirty="0"/>
              <a:t>170-200 day trip to Mars</a:t>
            </a: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91E3D6B-187B-67F5-62D8-C922D11BA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259" y="3429000"/>
            <a:ext cx="3591910" cy="2903460"/>
          </a:xfrm>
          <a:prstGeom prst="rect">
            <a:avLst/>
          </a:prstGeom>
        </p:spPr>
      </p:pic>
      <p:sp>
        <p:nvSpPr>
          <p:cNvPr id="8" name="Google Shape;101;p2">
            <a:extLst>
              <a:ext uri="{FF2B5EF4-FFF2-40B4-BE49-F238E27FC236}">
                <a16:creationId xmlns:a16="http://schemas.microsoft.com/office/drawing/2014/main" id="{C8953693-1698-071C-7628-168C5769A959}"/>
              </a:ext>
            </a:extLst>
          </p:cNvPr>
          <p:cNvSpPr txBox="1">
            <a:spLocks/>
          </p:cNvSpPr>
          <p:nvPr/>
        </p:nvSpPr>
        <p:spPr>
          <a:xfrm>
            <a:off x="1638259" y="6311586"/>
            <a:ext cx="3591910" cy="60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1800" dirty="0"/>
              <a:t>Image Credit: </a:t>
            </a:r>
            <a:r>
              <a:rPr lang="en-US" sz="1800" dirty="0" err="1"/>
              <a:t>SatNow</a:t>
            </a:r>
            <a:endParaRPr lang="en-US" sz="1800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A32613A-B0F7-3660-08F5-9089A6454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157873"/>
              </p:ext>
            </p:extLst>
          </p:nvPr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B6C3D8-2E5F-5FBC-249A-C214539C37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06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Earth to Mars Case Study: Other Thrusts</a:t>
            </a:r>
            <a:endParaRPr dirty="0"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6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D380C2C-6C6F-094C-A47A-109F69812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13623"/>
              </p:ext>
            </p:extLst>
          </p:nvPr>
        </p:nvGraphicFramePr>
        <p:xfrm>
          <a:off x="644124" y="1828816"/>
          <a:ext cx="10903752" cy="42647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5938">
                  <a:extLst>
                    <a:ext uri="{9D8B030D-6E8A-4147-A177-3AD203B41FA5}">
                      <a16:colId xmlns:a16="http://schemas.microsoft.com/office/drawing/2014/main" val="1429572002"/>
                    </a:ext>
                  </a:extLst>
                </a:gridCol>
                <a:gridCol w="2725938">
                  <a:extLst>
                    <a:ext uri="{9D8B030D-6E8A-4147-A177-3AD203B41FA5}">
                      <a16:colId xmlns:a16="http://schemas.microsoft.com/office/drawing/2014/main" val="2506486890"/>
                    </a:ext>
                  </a:extLst>
                </a:gridCol>
                <a:gridCol w="2725938">
                  <a:extLst>
                    <a:ext uri="{9D8B030D-6E8A-4147-A177-3AD203B41FA5}">
                      <a16:colId xmlns:a16="http://schemas.microsoft.com/office/drawing/2014/main" val="2594561923"/>
                    </a:ext>
                  </a:extLst>
                </a:gridCol>
                <a:gridCol w="2725938">
                  <a:extLst>
                    <a:ext uri="{9D8B030D-6E8A-4147-A177-3AD203B41FA5}">
                      <a16:colId xmlns:a16="http://schemas.microsoft.com/office/drawing/2014/main" val="3365851330"/>
                    </a:ext>
                  </a:extLst>
                </a:gridCol>
              </a:tblGrid>
              <a:tr h="6831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 g Initial Accel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 g Initial Accel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 g Initial Accel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63603"/>
                  </a:ext>
                </a:extLst>
              </a:tr>
              <a:tr h="66250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 Speed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679,000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960,000 m/s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1,680,000 m/s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77628"/>
                  </a:ext>
                </a:extLst>
              </a:tr>
              <a:tr h="662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Thrust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74,000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147,000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441,000 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19969"/>
                  </a:ext>
                </a:extLst>
              </a:tr>
              <a:tr h="662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Mission Duration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64.3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45.5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26.1 hours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42790"/>
                  </a:ext>
                </a:extLst>
              </a:tr>
              <a:tr h="662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Flip Time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35.1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24.83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14.34 hours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53006"/>
                  </a:ext>
                </a:extLst>
              </a:tr>
              <a:tr h="9315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Range of Thruster Angle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0.018 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0.013 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0.0076 rad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15919"/>
                  </a:ext>
                </a:extLst>
              </a:tr>
            </a:tbl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8D7C348-2A68-A9B3-90C6-D8AD8BDBB6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041006"/>
              </p:ext>
            </p:extLst>
          </p:nvPr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5063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Earth to Mars Case Study: Other Thrusts</a:t>
            </a:r>
            <a:endParaRPr dirty="0"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6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D380C2C-6C6F-094C-A47A-109F698120C9}"/>
              </a:ext>
            </a:extLst>
          </p:cNvPr>
          <p:cNvGraphicFramePr>
            <a:graphicFrameLocks noGrp="1"/>
          </p:cNvGraphicFramePr>
          <p:nvPr/>
        </p:nvGraphicFramePr>
        <p:xfrm>
          <a:off x="644124" y="1828816"/>
          <a:ext cx="10903752" cy="42647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5938">
                  <a:extLst>
                    <a:ext uri="{9D8B030D-6E8A-4147-A177-3AD203B41FA5}">
                      <a16:colId xmlns:a16="http://schemas.microsoft.com/office/drawing/2014/main" val="1429572002"/>
                    </a:ext>
                  </a:extLst>
                </a:gridCol>
                <a:gridCol w="2725938">
                  <a:extLst>
                    <a:ext uri="{9D8B030D-6E8A-4147-A177-3AD203B41FA5}">
                      <a16:colId xmlns:a16="http://schemas.microsoft.com/office/drawing/2014/main" val="2506486890"/>
                    </a:ext>
                  </a:extLst>
                </a:gridCol>
                <a:gridCol w="2725938">
                  <a:extLst>
                    <a:ext uri="{9D8B030D-6E8A-4147-A177-3AD203B41FA5}">
                      <a16:colId xmlns:a16="http://schemas.microsoft.com/office/drawing/2014/main" val="2594561923"/>
                    </a:ext>
                  </a:extLst>
                </a:gridCol>
                <a:gridCol w="2725938">
                  <a:extLst>
                    <a:ext uri="{9D8B030D-6E8A-4147-A177-3AD203B41FA5}">
                      <a16:colId xmlns:a16="http://schemas.microsoft.com/office/drawing/2014/main" val="3365851330"/>
                    </a:ext>
                  </a:extLst>
                </a:gridCol>
              </a:tblGrid>
              <a:tr h="6831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 g Initial Accel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 g Initial Accel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 g Initial Accel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63603"/>
                  </a:ext>
                </a:extLst>
              </a:tr>
              <a:tr h="66250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 Speed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679,000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960,000 m/s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1,680,000 m/s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77628"/>
                  </a:ext>
                </a:extLst>
              </a:tr>
              <a:tr h="662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Thrust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74,000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147,000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441,000 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19969"/>
                  </a:ext>
                </a:extLst>
              </a:tr>
              <a:tr h="662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Mission Duration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64.3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45.5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26.1 hours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42790"/>
                  </a:ext>
                </a:extLst>
              </a:tr>
              <a:tr h="662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Flip Time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35.1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24.83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14.34 hours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53006"/>
                  </a:ext>
                </a:extLst>
              </a:tr>
              <a:tr h="9315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Range of Thruster Angle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0.018 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0.013 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0.0076 rad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15919"/>
                  </a:ext>
                </a:extLst>
              </a:tr>
            </a:tbl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8D7C348-2A68-A9B3-90C6-D8AD8BDBB69C}"/>
              </a:ext>
            </a:extLst>
          </p:cNvPr>
          <p:cNvGraphicFramePr/>
          <p:nvPr/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F84C67-5460-2857-7A69-3B51CCF269BC}"/>
              </a:ext>
            </a:extLst>
          </p:cNvPr>
          <p:cNvSpPr txBox="1"/>
          <p:nvPr/>
        </p:nvSpPr>
        <p:spPr>
          <a:xfrm>
            <a:off x="2713639" y="5066568"/>
            <a:ext cx="6764721" cy="83099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 and Burn still has significant benefits at lower thrust.</a:t>
            </a:r>
          </a:p>
        </p:txBody>
      </p:sp>
    </p:spTree>
    <p:extLst>
      <p:ext uri="{BB962C8B-B14F-4D97-AF65-F5344CB8AC3E}">
        <p14:creationId xmlns:p14="http://schemas.microsoft.com/office/powerpoint/2010/main" val="190263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Earth to Mars Case Study: Other Thrusts</a:t>
            </a:r>
            <a:endParaRPr dirty="0"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6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5605D32-AC4F-0BED-9FB5-A31B3A3CB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2" y="1992149"/>
            <a:ext cx="5278569" cy="395892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BC36DDF-A72C-E055-9F43-69BEB59F1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782" y="1999391"/>
            <a:ext cx="5278569" cy="3958927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CCAC58-FBD1-FE10-71B8-B8253FB46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95777"/>
              </p:ext>
            </p:extLst>
          </p:nvPr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542692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Earth to Mars Case Study: Other Thrusts</a:t>
            </a:r>
            <a:endParaRPr dirty="0"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6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783C70E-1716-A552-A873-491F86753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782" y="1999390"/>
            <a:ext cx="5278571" cy="3958928"/>
          </a:xfrm>
          <a:prstGeom prst="rect">
            <a:avLst/>
          </a:prstGeom>
        </p:spPr>
      </p:pic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2F41E14C-1454-9178-DE9E-69DD0DE77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2" y="1988528"/>
            <a:ext cx="5278569" cy="3958927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08BE09E-693A-71FA-8199-27481819B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859497"/>
              </p:ext>
            </p:extLst>
          </p:nvPr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19778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C00000"/>
                </a:solidFill>
              </a:rPr>
              <a:t>Conclusions and Current Status</a:t>
            </a:r>
            <a:endParaRPr/>
          </a:p>
        </p:txBody>
      </p:sp>
      <p:sp>
        <p:nvSpPr>
          <p:cNvPr id="197" name="Google Shape;197;p11"/>
          <p:cNvSpPr txBox="1">
            <a:spLocks noGrp="1"/>
          </p:cNvSpPr>
          <p:nvPr>
            <p:ph type="body" idx="1"/>
          </p:nvPr>
        </p:nvSpPr>
        <p:spPr>
          <a:xfrm>
            <a:off x="838200" y="1496301"/>
            <a:ext cx="5199863" cy="3152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Lay out framework for future technologies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Shorter Travel Times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Less living requirements onboard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Further Research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Subsystems of the Spacecraft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Lunar Case with Nuclear Thermal Propulsion</a:t>
            </a:r>
          </a:p>
        </p:txBody>
      </p:sp>
      <p:pic>
        <p:nvPicPr>
          <p:cNvPr id="198" name="Google Shape;19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11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1"/>
          <p:cNvSpPr txBox="1"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0BA4830-3373-920B-1013-D9E36C4DD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469" y="1954848"/>
            <a:ext cx="5199863" cy="3942952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A412491-D302-6E64-2364-638EB62734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398887"/>
              </p:ext>
            </p:extLst>
          </p:nvPr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7EFF50-960A-EAC5-64E6-18D3360AE1D6}"/>
              </a:ext>
            </a:extLst>
          </p:cNvPr>
          <p:cNvSpPr txBox="1"/>
          <p:nvPr/>
        </p:nvSpPr>
        <p:spPr>
          <a:xfrm>
            <a:off x="7517524" y="3037756"/>
            <a:ext cx="109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Earth Orbit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127FB-0FAA-0930-4172-4B77F3475413}"/>
              </a:ext>
            </a:extLst>
          </p:cNvPr>
          <p:cNvSpPr txBox="1"/>
          <p:nvPr/>
        </p:nvSpPr>
        <p:spPr>
          <a:xfrm>
            <a:off x="7243077" y="2672989"/>
            <a:ext cx="109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Mars Orbit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D8CB7A-4BC9-FC1A-66A1-CBA765B25722}"/>
              </a:ext>
            </a:extLst>
          </p:cNvPr>
          <p:cNvSpPr/>
          <p:nvPr/>
        </p:nvSpPr>
        <p:spPr>
          <a:xfrm>
            <a:off x="9361973" y="2598269"/>
            <a:ext cx="928559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Acknowledgments and References</a:t>
            </a:r>
            <a:endParaRPr dirty="0"/>
          </a:p>
        </p:txBody>
      </p:sp>
      <p:sp>
        <p:nvSpPr>
          <p:cNvPr id="208" name="Google Shape;208;p12"/>
          <p:cNvSpPr txBox="1">
            <a:spLocks noGrp="1"/>
          </p:cNvSpPr>
          <p:nvPr>
            <p:ph type="body" idx="1"/>
          </p:nvPr>
        </p:nvSpPr>
        <p:spPr>
          <a:xfrm>
            <a:off x="817418" y="1360268"/>
            <a:ext cx="10515600" cy="468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400" dirty="0">
                <a:latin typeface="TimesNewRomanPSMT"/>
              </a:rPr>
              <a:t>Acknowledgments</a:t>
            </a:r>
            <a:endParaRPr lang="en-US" sz="2400" dirty="0">
              <a:effectLst/>
              <a:latin typeface="TimesNewRomanPSMT"/>
            </a:endParaRPr>
          </a:p>
          <a:p>
            <a:pPr marL="114300" indent="0">
              <a:buNone/>
            </a:pPr>
            <a:r>
              <a:rPr lang="en-US" sz="1600" dirty="0">
                <a:effectLst/>
                <a:latin typeface="TimesNewRomanPSMT"/>
              </a:rPr>
              <a:t>The research presented in this paper was conducted at Cornell University as a part of the Space Systems Design Studio. We would like to acknowledge Tina Daniel and Isaac Beaton for their work on other aspects of the Turn-and-Burn Project. Their work has helped confirm and expand upon the work presented in this paper. </a:t>
            </a:r>
          </a:p>
          <a:p>
            <a:pPr marL="114300" indent="0">
              <a:buNone/>
            </a:pPr>
            <a:endParaRPr lang="en-US" sz="1200" dirty="0">
              <a:effectLst/>
              <a:latin typeface="TimesNewRomanPSMT"/>
            </a:endParaRPr>
          </a:p>
          <a:p>
            <a:pPr marL="114300" indent="0">
              <a:buNone/>
            </a:pPr>
            <a:endParaRPr lang="en-US" sz="1200" dirty="0">
              <a:latin typeface="TimesNewRomanPSMT"/>
            </a:endParaRPr>
          </a:p>
          <a:p>
            <a:pPr marL="114300" indent="0">
              <a:buNone/>
            </a:pPr>
            <a:r>
              <a:rPr lang="en-US" sz="2400" dirty="0">
                <a:effectLst/>
                <a:latin typeface="TimesNewRomanPSMT"/>
              </a:rPr>
              <a:t>References</a:t>
            </a:r>
          </a:p>
          <a:p>
            <a:pPr marL="114300" indent="0">
              <a:buNone/>
            </a:pPr>
            <a:r>
              <a:rPr lang="en-US" sz="1200" dirty="0">
                <a:effectLst/>
                <a:latin typeface="TimesNewRomanPSMT"/>
              </a:rPr>
              <a:t>[1] Drake, B. G. et al. “Human Exploration of Mars, Design Reference Architecture 5.0.” NASA Johnson Space Center 2009.                                                              [2] Kirk D. E., </a:t>
            </a:r>
            <a:r>
              <a:rPr lang="en-US" sz="1200" i="1" dirty="0">
                <a:effectLst/>
                <a:latin typeface="TimesNewRomanPS"/>
              </a:rPr>
              <a:t>Optimal Control Theory An Introduction, </a:t>
            </a:r>
            <a:r>
              <a:rPr lang="en-US" sz="1200" dirty="0">
                <a:effectLst/>
                <a:latin typeface="TimesNewRomanPSMT"/>
              </a:rPr>
              <a:t>Dover Publications, Inc. New York, 1998, Parts, I, IV</a:t>
            </a:r>
            <a:br>
              <a:rPr lang="en-US" sz="1200" dirty="0">
                <a:effectLst/>
                <a:latin typeface="TimesNewRomanPSMT"/>
              </a:rPr>
            </a:br>
            <a:r>
              <a:rPr lang="en-US" sz="1200" dirty="0">
                <a:effectLst/>
                <a:latin typeface="TimesNewRomanPSMT"/>
              </a:rPr>
              <a:t>[3] </a:t>
            </a:r>
            <a:r>
              <a:rPr lang="en-US" sz="1200" dirty="0" err="1">
                <a:effectLst/>
                <a:latin typeface="TimesNewRomanPSMT"/>
              </a:rPr>
              <a:t>LeMoyne</a:t>
            </a:r>
            <a:r>
              <a:rPr lang="en-US" sz="1200" dirty="0">
                <a:effectLst/>
                <a:latin typeface="TimesNewRomanPSMT"/>
              </a:rPr>
              <a:t>, R. “Positron Induced Fusion Pulsed Space Propulsion through an Ultra-Intense Laser.” </a:t>
            </a:r>
            <a:r>
              <a:rPr lang="en-US" sz="1200" i="1" dirty="0">
                <a:effectLst/>
                <a:latin typeface="TimesNewRomanPS"/>
              </a:rPr>
              <a:t>Journal of Applied Mathematics and Physics, </a:t>
            </a:r>
            <a:r>
              <a:rPr lang="en-US" sz="1200" dirty="0">
                <a:effectLst/>
                <a:latin typeface="TimesNewRomanPSMT"/>
              </a:rPr>
              <a:t>Vol.5, No.4, 2017.</a:t>
            </a:r>
            <a:br>
              <a:rPr lang="en-US" sz="1200" dirty="0">
                <a:effectLst/>
                <a:latin typeface="TimesNewRomanPSMT"/>
              </a:rPr>
            </a:br>
            <a:r>
              <a:rPr lang="en-US" sz="1200" dirty="0">
                <a:effectLst/>
                <a:latin typeface="TimesNewRomanPSMT"/>
              </a:rPr>
              <a:t>[4] “Space Shuttle News Reference” NASA 1981.</a:t>
            </a:r>
            <a:br>
              <a:rPr lang="en-US" sz="1200" dirty="0">
                <a:effectLst/>
                <a:latin typeface="TimesNewRomanPSMT"/>
              </a:rPr>
            </a:br>
            <a:r>
              <a:rPr lang="en-US" sz="1200" dirty="0">
                <a:effectLst/>
                <a:latin typeface="TimesNewRomanPSMT"/>
              </a:rPr>
              <a:t>[5] Daniel T, “Turn and Burn End of Semester Report (Cornell University Internal Document)” Cornell University, Ithaca, New York, 2022. (unpublished)</a:t>
            </a:r>
            <a:br>
              <a:rPr lang="en-US" sz="1200" dirty="0">
                <a:effectLst/>
                <a:latin typeface="TimesNewRomanPSMT"/>
              </a:rPr>
            </a:br>
            <a:r>
              <a:rPr lang="en-US" sz="1200" dirty="0">
                <a:effectLst/>
                <a:latin typeface="TimesNewRomanPSMT"/>
              </a:rPr>
              <a:t>[6] MATLAB and Simulink, Ver R2022b, Math Works, Natick, MA, 2022. </a:t>
            </a:r>
            <a:endParaRPr lang="en-US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dirty="0"/>
          </a:p>
        </p:txBody>
      </p:sp>
      <p:pic>
        <p:nvPicPr>
          <p:cNvPr id="209" name="Google Shape;20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12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Turn and Burn Interplanetary Maneuver</a:t>
            </a:r>
            <a:endParaRPr dirty="0"/>
          </a:p>
        </p:txBody>
      </p:sp>
      <p:pic>
        <p:nvPicPr>
          <p:cNvPr id="209" name="Google Shape;20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12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FCA33-824B-32D1-2E89-14D6F2D05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486" y="4796900"/>
            <a:ext cx="2441027" cy="85911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dirty="0"/>
              <a:t>Questions?</a:t>
            </a:r>
          </a:p>
        </p:txBody>
      </p:sp>
      <p:pic>
        <p:nvPicPr>
          <p:cNvPr id="5" name="Picture 4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F43AA567-5380-21C7-4AD0-52DAE89EF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61" y="2076107"/>
            <a:ext cx="6931078" cy="22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1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Turn and Burn: Research Question 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496300"/>
            <a:ext cx="5037083" cy="468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Current Interplanetary Travel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Hohmann Transfer</a:t>
            </a:r>
          </a:p>
          <a:p>
            <a:pPr marL="1143000" lvl="2" indent="-228600">
              <a:spcBef>
                <a:spcPts val="0"/>
              </a:spcBef>
              <a:buSzPts val="2800"/>
            </a:pPr>
            <a:r>
              <a:rPr lang="en-US" dirty="0"/>
              <a:t>Minimum Fuel Trajectory</a:t>
            </a:r>
          </a:p>
          <a:p>
            <a:pPr marL="1143000" lvl="2" indent="-228600">
              <a:spcBef>
                <a:spcPts val="0"/>
              </a:spcBef>
              <a:buSzPts val="2800"/>
            </a:pPr>
            <a:r>
              <a:rPr lang="en-US" dirty="0"/>
              <a:t>170-200 day trip to Mars</a:t>
            </a: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01;p2">
            <a:extLst>
              <a:ext uri="{FF2B5EF4-FFF2-40B4-BE49-F238E27FC236}">
                <a16:creationId xmlns:a16="http://schemas.microsoft.com/office/drawing/2014/main" id="{6240CE27-555D-11AA-39F3-996493D4245D}"/>
              </a:ext>
            </a:extLst>
          </p:cNvPr>
          <p:cNvSpPr txBox="1">
            <a:spLocks/>
          </p:cNvSpPr>
          <p:nvPr/>
        </p:nvSpPr>
        <p:spPr>
          <a:xfrm>
            <a:off x="6316717" y="1496300"/>
            <a:ext cx="5037083" cy="468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What about Minimum </a:t>
            </a:r>
            <a:r>
              <a:rPr lang="en-US" i="1" dirty="0"/>
              <a:t>Time </a:t>
            </a:r>
            <a:r>
              <a:rPr lang="en-US" dirty="0"/>
              <a:t>Trajectory?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Not Practical with current technologies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Trying to find what this looks like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91E3D6B-187B-67F5-62D8-C922D11BA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259" y="3429000"/>
            <a:ext cx="3591910" cy="2903460"/>
          </a:xfrm>
          <a:prstGeom prst="rect">
            <a:avLst/>
          </a:prstGeom>
        </p:spPr>
      </p:pic>
      <p:sp>
        <p:nvSpPr>
          <p:cNvPr id="8" name="Google Shape;101;p2">
            <a:extLst>
              <a:ext uri="{FF2B5EF4-FFF2-40B4-BE49-F238E27FC236}">
                <a16:creationId xmlns:a16="http://schemas.microsoft.com/office/drawing/2014/main" id="{C8953693-1698-071C-7628-168C5769A959}"/>
              </a:ext>
            </a:extLst>
          </p:cNvPr>
          <p:cNvSpPr txBox="1">
            <a:spLocks/>
          </p:cNvSpPr>
          <p:nvPr/>
        </p:nvSpPr>
        <p:spPr>
          <a:xfrm>
            <a:off x="1638259" y="6311586"/>
            <a:ext cx="3591910" cy="60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1800" dirty="0"/>
              <a:t>Image Credit: </a:t>
            </a:r>
            <a:r>
              <a:rPr lang="en-US" sz="1800" dirty="0" err="1"/>
              <a:t>SatNow</a:t>
            </a:r>
            <a:endParaRPr lang="en-US" sz="1800" dirty="0"/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AD3FEE5F-40D6-822F-D0C0-0A88DC1DD8B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5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5342" y="3429000"/>
            <a:ext cx="3878399" cy="2908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B662A3-7DD3-5926-B2F7-E5ADC9E02859}"/>
              </a:ext>
            </a:extLst>
          </p:cNvPr>
          <p:cNvSpPr txBox="1"/>
          <p:nvPr/>
        </p:nvSpPr>
        <p:spPr>
          <a:xfrm>
            <a:off x="8221717" y="4157455"/>
            <a:ext cx="7777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?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A32613A-B0F7-3660-08F5-9089A6454489}"/>
              </a:ext>
            </a:extLst>
          </p:cNvPr>
          <p:cNvGraphicFramePr/>
          <p:nvPr/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B6C3D8-2E5F-5FBC-249A-C214539C37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2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Turn and Burn: Research Question 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496300"/>
            <a:ext cx="5037083" cy="468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Current Interplanetary Travel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Hohmann Transfer</a:t>
            </a:r>
          </a:p>
          <a:p>
            <a:pPr marL="1143000" lvl="2" indent="-228600">
              <a:spcBef>
                <a:spcPts val="0"/>
              </a:spcBef>
              <a:buSzPts val="2800"/>
            </a:pPr>
            <a:r>
              <a:rPr lang="en-US" dirty="0"/>
              <a:t>Minimum Fuel Trajectory</a:t>
            </a:r>
          </a:p>
          <a:p>
            <a:pPr marL="1143000" lvl="2" indent="-228600">
              <a:spcBef>
                <a:spcPts val="0"/>
              </a:spcBef>
              <a:buSzPts val="2800"/>
            </a:pPr>
            <a:r>
              <a:rPr lang="en-US" dirty="0"/>
              <a:t>170-200 day trip to Mars</a:t>
            </a: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01;p2">
            <a:extLst>
              <a:ext uri="{FF2B5EF4-FFF2-40B4-BE49-F238E27FC236}">
                <a16:creationId xmlns:a16="http://schemas.microsoft.com/office/drawing/2014/main" id="{6240CE27-555D-11AA-39F3-996493D4245D}"/>
              </a:ext>
            </a:extLst>
          </p:cNvPr>
          <p:cNvSpPr txBox="1">
            <a:spLocks/>
          </p:cNvSpPr>
          <p:nvPr/>
        </p:nvSpPr>
        <p:spPr>
          <a:xfrm>
            <a:off x="6316717" y="1496300"/>
            <a:ext cx="5037083" cy="468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What about Minimum </a:t>
            </a:r>
            <a:r>
              <a:rPr lang="en-US" i="1" dirty="0"/>
              <a:t>Time </a:t>
            </a:r>
            <a:r>
              <a:rPr lang="en-US" dirty="0"/>
              <a:t>Trajectory?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Not Practical with current technologies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Trying to find what this looks like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91E3D6B-187B-67F5-62D8-C922D11BA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259" y="3429000"/>
            <a:ext cx="3591910" cy="2903460"/>
          </a:xfrm>
          <a:prstGeom prst="rect">
            <a:avLst/>
          </a:prstGeom>
        </p:spPr>
      </p:pic>
      <p:sp>
        <p:nvSpPr>
          <p:cNvPr id="8" name="Google Shape;101;p2">
            <a:extLst>
              <a:ext uri="{FF2B5EF4-FFF2-40B4-BE49-F238E27FC236}">
                <a16:creationId xmlns:a16="http://schemas.microsoft.com/office/drawing/2014/main" id="{C8953693-1698-071C-7628-168C5769A959}"/>
              </a:ext>
            </a:extLst>
          </p:cNvPr>
          <p:cNvSpPr txBox="1">
            <a:spLocks/>
          </p:cNvSpPr>
          <p:nvPr/>
        </p:nvSpPr>
        <p:spPr>
          <a:xfrm>
            <a:off x="1638259" y="6311586"/>
            <a:ext cx="3591910" cy="60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1800" dirty="0"/>
              <a:t>Image Credit: </a:t>
            </a:r>
            <a:r>
              <a:rPr lang="en-US" sz="1800" dirty="0" err="1"/>
              <a:t>SatNow</a:t>
            </a:r>
            <a:endParaRPr lang="en-US" sz="1800" dirty="0"/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AD3FEE5F-40D6-822F-D0C0-0A88DC1DD8B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5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5342" y="3429000"/>
            <a:ext cx="3878399" cy="2908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B662A3-7DD3-5926-B2F7-E5ADC9E02859}"/>
              </a:ext>
            </a:extLst>
          </p:cNvPr>
          <p:cNvSpPr txBox="1"/>
          <p:nvPr/>
        </p:nvSpPr>
        <p:spPr>
          <a:xfrm>
            <a:off x="8221717" y="4157455"/>
            <a:ext cx="7777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?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A32613A-B0F7-3660-08F5-9089A6454489}"/>
              </a:ext>
            </a:extLst>
          </p:cNvPr>
          <p:cNvGraphicFramePr/>
          <p:nvPr/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B6C3D8-2E5F-5FBC-249A-C214539C37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B55A7-F9B6-EE06-4E0D-AEB4F33D4539}"/>
              </a:ext>
            </a:extLst>
          </p:cNvPr>
          <p:cNvSpPr txBox="1"/>
          <p:nvPr/>
        </p:nvSpPr>
        <p:spPr>
          <a:xfrm>
            <a:off x="2501462" y="4799293"/>
            <a:ext cx="7168056" cy="83099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does an Interplanetary Minimum-Time Trajectory look like?</a:t>
            </a:r>
          </a:p>
        </p:txBody>
      </p:sp>
    </p:spTree>
    <p:extLst>
      <p:ext uri="{BB962C8B-B14F-4D97-AF65-F5344CB8AC3E}">
        <p14:creationId xmlns:p14="http://schemas.microsoft.com/office/powerpoint/2010/main" val="379656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Turn and Burn: Maneuver Basics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496300"/>
            <a:ext cx="5353878" cy="468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Goal: </a:t>
            </a:r>
            <a:r>
              <a:rPr lang="en-US" dirty="0"/>
              <a:t>Continuous High-Thrust Maneuver for Interplanetary Travel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Hamilton-Jacobi-Bellman time optimality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Future Propulsion Technologies</a:t>
            </a:r>
          </a:p>
          <a:p>
            <a:pPr marL="1143000" lvl="2" indent="-228600">
              <a:buSzPts val="2400"/>
            </a:pPr>
            <a:r>
              <a:rPr lang="en-US" dirty="0"/>
              <a:t>Positron Induced Fusion Space Propulsion [3]</a:t>
            </a:r>
          </a:p>
          <a:p>
            <a:pPr marL="1600200" lvl="3" indent="-228600">
              <a:buSzPts val="2400"/>
            </a:pPr>
            <a:r>
              <a:rPr lang="en-US" dirty="0"/>
              <a:t>Specific Impulse: 82,000 seconds</a:t>
            </a:r>
          </a:p>
          <a:p>
            <a:pPr marL="1600200" lvl="3" indent="-228600">
              <a:buSzPts val="2400"/>
            </a:pPr>
            <a:endParaRPr lang="en-US" dirty="0"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2"/>
          <p:cNvSpPr txBox="1"/>
          <p:nvPr/>
        </p:nvSpPr>
        <p:spPr>
          <a:xfrm>
            <a:off x="6412687" y="5693783"/>
            <a:ext cx="474279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Period of Cosine Function as Motivation for the Maneuver</a:t>
            </a:r>
            <a:endParaRPr dirty="0"/>
          </a:p>
        </p:txBody>
      </p:sp>
      <p:sp>
        <p:nvSpPr>
          <p:cNvPr id="106" name="Google Shape;106;p2"/>
          <p:cNvSpPr txBox="1">
            <a:spLocks noGrp="1"/>
          </p:cNvSpPr>
          <p:nvPr>
            <p:ph type="sldNum" idx="12"/>
          </p:nvPr>
        </p:nvSpPr>
        <p:spPr>
          <a:xfrm>
            <a:off x="8610600" y="63082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05F170-B4B8-FCBC-F17B-91632D28D8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93587" y="1722526"/>
            <a:ext cx="5180994" cy="3885746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B714F50-85FB-3884-DAA0-FE1931BC4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750290"/>
              </p:ext>
            </p:extLst>
          </p:nvPr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6913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Turn and Burn: Maneuver Basics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496300"/>
            <a:ext cx="5353878" cy="468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Goal: </a:t>
            </a:r>
            <a:r>
              <a:rPr lang="en-US" dirty="0"/>
              <a:t>Continuous High-Thrust Maneuver for Interplanetary Travel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Hamilton-Jacobi-Bellman time optimality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Future Propulsion Technologies</a:t>
            </a:r>
          </a:p>
          <a:p>
            <a:pPr marL="1143000" lvl="2" indent="-228600">
              <a:buSzPts val="2400"/>
            </a:pPr>
            <a:r>
              <a:rPr lang="en-US" dirty="0"/>
              <a:t>Positron Induced Fusion Space Propulsion [3]</a:t>
            </a:r>
          </a:p>
          <a:p>
            <a:pPr marL="1600200" lvl="3" indent="-228600">
              <a:buSzPts val="2400"/>
            </a:pPr>
            <a:r>
              <a:rPr lang="en-US" dirty="0"/>
              <a:t>Specific Impulse: 82,000 seconds</a:t>
            </a:r>
          </a:p>
          <a:p>
            <a:pPr marL="1600200" lvl="3" indent="-228600">
              <a:buSzPts val="2400"/>
            </a:pPr>
            <a:endParaRPr lang="en-US" dirty="0"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2"/>
          <p:cNvSpPr txBox="1"/>
          <p:nvPr/>
        </p:nvSpPr>
        <p:spPr>
          <a:xfrm>
            <a:off x="6412687" y="5693783"/>
            <a:ext cx="474279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Period of Cosine Function as Motivation for the Maneuver</a:t>
            </a:r>
            <a:endParaRPr dirty="0"/>
          </a:p>
        </p:txBody>
      </p:sp>
      <p:sp>
        <p:nvSpPr>
          <p:cNvPr id="106" name="Google Shape;106;p2"/>
          <p:cNvSpPr txBox="1">
            <a:spLocks noGrp="1"/>
          </p:cNvSpPr>
          <p:nvPr>
            <p:ph type="sldNum" idx="12"/>
          </p:nvPr>
        </p:nvSpPr>
        <p:spPr>
          <a:xfrm>
            <a:off x="8610600" y="63082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05F170-B4B8-FCBC-F17B-91632D28D8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93587" y="1722526"/>
            <a:ext cx="5180994" cy="3885746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B714F50-85FB-3884-DAA0-FE1931BC4317}"/>
              </a:ext>
            </a:extLst>
          </p:cNvPr>
          <p:cNvGraphicFramePr/>
          <p:nvPr/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8B4F93-F5FF-92A4-98D3-1000F9EE781E}"/>
              </a:ext>
            </a:extLst>
          </p:cNvPr>
          <p:cNvSpPr txBox="1"/>
          <p:nvPr/>
        </p:nvSpPr>
        <p:spPr>
          <a:xfrm>
            <a:off x="2501462" y="4799293"/>
            <a:ext cx="7168056" cy="83099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 Futuristic Propulsion to achieve Hamilton-Jacobi-Bellman time optimality.</a:t>
            </a:r>
          </a:p>
        </p:txBody>
      </p:sp>
    </p:spTree>
    <p:extLst>
      <p:ext uri="{BB962C8B-B14F-4D97-AF65-F5344CB8AC3E}">
        <p14:creationId xmlns:p14="http://schemas.microsoft.com/office/powerpoint/2010/main" val="233219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Further Considerations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496300"/>
            <a:ext cx="10515600" cy="468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Paper: Orbital Mechanics and Mission Planning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Other areas of interest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Structure: loads during maneuver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Thermal: performance limitations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Communications: Doppler Shift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Relativistic Effects: 5% speed of light</a:t>
            </a: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"/>
          <p:cNvCxnSpPr/>
          <p:nvPr/>
        </p:nvCxnSpPr>
        <p:spPr>
          <a:xfrm rot="10800000">
            <a:off x="817419" y="1220616"/>
            <a:ext cx="9142740" cy="0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2"/>
          <p:cNvSpPr txBox="1">
            <a:spLocks noGrp="1"/>
          </p:cNvSpPr>
          <p:nvPr>
            <p:ph type="sldNum" idx="12"/>
          </p:nvPr>
        </p:nvSpPr>
        <p:spPr>
          <a:xfrm>
            <a:off x="8610600" y="63082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D971E1F-EDCE-7FEC-167D-06BFBCD90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750290"/>
              </p:ext>
            </p:extLst>
          </p:nvPr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118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Research Overview</a:t>
            </a:r>
            <a:endParaRPr dirty="0"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838200" y="1496300"/>
            <a:ext cx="10515600" cy="468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Earth to Mars Case Study Results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Methods of Simulation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Results with differing thrust levels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3 different thrust levels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4"/>
          <p:cNvCxnSpPr/>
          <p:nvPr/>
        </p:nvCxnSpPr>
        <p:spPr>
          <a:xfrm rot="10800000">
            <a:off x="817419" y="1220616"/>
            <a:ext cx="9142740" cy="3622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4"/>
          <p:cNvSpPr txBox="1"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5D2CBBD-079D-3894-2829-73F7C868DC8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753" y="1632329"/>
            <a:ext cx="5095047" cy="3821285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1B13F7-8B0F-0A29-31AE-E70DEAA10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249595"/>
              </p:ext>
            </p:extLst>
          </p:nvPr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5D8D280-9B98-D8A1-B4B0-1BC8EC98AE1E}"/>
              </a:ext>
            </a:extLst>
          </p:cNvPr>
          <p:cNvSpPr/>
          <p:nvPr/>
        </p:nvSpPr>
        <p:spPr>
          <a:xfrm>
            <a:off x="9476685" y="2247288"/>
            <a:ext cx="1096724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0A80C-DB95-DEB0-58D7-D475BCCEE37D}"/>
              </a:ext>
            </a:extLst>
          </p:cNvPr>
          <p:cNvSpPr txBox="1"/>
          <p:nvPr/>
        </p:nvSpPr>
        <p:spPr>
          <a:xfrm>
            <a:off x="7830207" y="2629921"/>
            <a:ext cx="109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Earth Orbit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CC697-584D-E802-4947-C3EA00464560}"/>
              </a:ext>
            </a:extLst>
          </p:cNvPr>
          <p:cNvSpPr txBox="1"/>
          <p:nvPr/>
        </p:nvSpPr>
        <p:spPr>
          <a:xfrm>
            <a:off x="7321181" y="2323204"/>
            <a:ext cx="109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Mars Orbit 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7EF10DC-795F-0E1D-FC62-EA098D7EA01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125" t="24142" r="13964" b="29794"/>
          <a:stretch/>
        </p:blipFill>
        <p:spPr>
          <a:xfrm>
            <a:off x="838200" y="3836631"/>
            <a:ext cx="3767801" cy="1931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Google Shape;105;p2">
            <a:extLst>
              <a:ext uri="{FF2B5EF4-FFF2-40B4-BE49-F238E27FC236}">
                <a16:creationId xmlns:a16="http://schemas.microsoft.com/office/drawing/2014/main" id="{775440C8-B79E-654A-CEC5-5DD19A5DA707}"/>
              </a:ext>
            </a:extLst>
          </p:cNvPr>
          <p:cNvSpPr txBox="1"/>
          <p:nvPr/>
        </p:nvSpPr>
        <p:spPr>
          <a:xfrm>
            <a:off x="746959" y="5889249"/>
            <a:ext cx="474279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up of Mars Orbit Approach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03105" cy="85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Research Overview</a:t>
            </a:r>
            <a:endParaRPr dirty="0"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838200" y="1496300"/>
            <a:ext cx="10515600" cy="468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Earth to Mars Case Study Results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Methods of Simulation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Results with differing thrust levels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3 different thrust levels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1305" y="229093"/>
            <a:ext cx="1233277" cy="113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4"/>
          <p:cNvCxnSpPr/>
          <p:nvPr/>
        </p:nvCxnSpPr>
        <p:spPr>
          <a:xfrm rot="10800000">
            <a:off x="817419" y="1220616"/>
            <a:ext cx="9142740" cy="3622"/>
          </a:xfrm>
          <a:prstGeom prst="straightConnector1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4"/>
          <p:cNvSpPr txBox="1">
            <a:spLocks noGrp="1"/>
          </p:cNvSpPr>
          <p:nvPr>
            <p:ph type="sldNum" idx="12"/>
          </p:nvPr>
        </p:nvSpPr>
        <p:spPr>
          <a:xfrm>
            <a:off x="8610600" y="63202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5D2CBBD-079D-3894-2829-73F7C868DC8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753" y="1632329"/>
            <a:ext cx="5095047" cy="3821285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1B13F7-8B0F-0A29-31AE-E70DEAA10C3D}"/>
              </a:ext>
            </a:extLst>
          </p:cNvPr>
          <p:cNvGraphicFramePr/>
          <p:nvPr/>
        </p:nvGraphicFramePr>
        <p:xfrm>
          <a:off x="0" y="6596519"/>
          <a:ext cx="12192000" cy="262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5D8D280-9B98-D8A1-B4B0-1BC8EC98AE1E}"/>
              </a:ext>
            </a:extLst>
          </p:cNvPr>
          <p:cNvSpPr/>
          <p:nvPr/>
        </p:nvSpPr>
        <p:spPr>
          <a:xfrm>
            <a:off x="9476685" y="2247288"/>
            <a:ext cx="1096724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0A80C-DB95-DEB0-58D7-D475BCCEE37D}"/>
              </a:ext>
            </a:extLst>
          </p:cNvPr>
          <p:cNvSpPr txBox="1"/>
          <p:nvPr/>
        </p:nvSpPr>
        <p:spPr>
          <a:xfrm>
            <a:off x="7830207" y="2629921"/>
            <a:ext cx="109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Earth Orbit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CC697-584D-E802-4947-C3EA00464560}"/>
              </a:ext>
            </a:extLst>
          </p:cNvPr>
          <p:cNvSpPr txBox="1"/>
          <p:nvPr/>
        </p:nvSpPr>
        <p:spPr>
          <a:xfrm>
            <a:off x="7321181" y="2323204"/>
            <a:ext cx="109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Mars Orbit 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7EF10DC-795F-0E1D-FC62-EA098D7EA01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125" t="24142" r="13964" b="29794"/>
          <a:stretch/>
        </p:blipFill>
        <p:spPr>
          <a:xfrm>
            <a:off x="838200" y="3836631"/>
            <a:ext cx="3767801" cy="1931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Google Shape;105;p2">
            <a:extLst>
              <a:ext uri="{FF2B5EF4-FFF2-40B4-BE49-F238E27FC236}">
                <a16:creationId xmlns:a16="http://schemas.microsoft.com/office/drawing/2014/main" id="{775440C8-B79E-654A-CEC5-5DD19A5DA707}"/>
              </a:ext>
            </a:extLst>
          </p:cNvPr>
          <p:cNvSpPr txBox="1"/>
          <p:nvPr/>
        </p:nvSpPr>
        <p:spPr>
          <a:xfrm>
            <a:off x="746959" y="5889249"/>
            <a:ext cx="474279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up of Mars Orbit Approach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504CD-F00B-79C1-7D81-5E1AABBBA73D}"/>
              </a:ext>
            </a:extLst>
          </p:cNvPr>
          <p:cNvSpPr txBox="1"/>
          <p:nvPr/>
        </p:nvSpPr>
        <p:spPr>
          <a:xfrm>
            <a:off x="2501462" y="4799293"/>
            <a:ext cx="7168056" cy="83099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 a Case Study from Earth to Mars under 3 different Thrust levels.</a:t>
            </a:r>
          </a:p>
        </p:txBody>
      </p:sp>
    </p:spTree>
    <p:extLst>
      <p:ext uri="{BB962C8B-B14F-4D97-AF65-F5344CB8AC3E}">
        <p14:creationId xmlns:p14="http://schemas.microsoft.com/office/powerpoint/2010/main" val="246389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1617</Words>
  <Application>Microsoft Macintosh PowerPoint</Application>
  <PresentationFormat>Widescreen</PresentationFormat>
  <Paragraphs>343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TimesNewRomanPS</vt:lpstr>
      <vt:lpstr>TimesNewRomanPSMT</vt:lpstr>
      <vt:lpstr>Arial</vt:lpstr>
      <vt:lpstr>Calibri</vt:lpstr>
      <vt:lpstr>Cambria Math</vt:lpstr>
      <vt:lpstr>Office Theme</vt:lpstr>
      <vt:lpstr>Systems Architecture and Trajectory   Optimization for High Thrust Interplanetary Spacecraft </vt:lpstr>
      <vt:lpstr>Turn and Burn: Research Question </vt:lpstr>
      <vt:lpstr>Turn and Burn: Research Question </vt:lpstr>
      <vt:lpstr>Turn and Burn: Research Question </vt:lpstr>
      <vt:lpstr>Turn and Burn: Maneuver Basics</vt:lpstr>
      <vt:lpstr>Turn and Burn: Maneuver Basics</vt:lpstr>
      <vt:lpstr>Further Considerations</vt:lpstr>
      <vt:lpstr>Research Overview</vt:lpstr>
      <vt:lpstr>Research Overview</vt:lpstr>
      <vt:lpstr>Overview of Assumptions</vt:lpstr>
      <vt:lpstr>Earth to Mars Case Study: Simulation</vt:lpstr>
      <vt:lpstr>Earth to Mars Case Study: Simulation</vt:lpstr>
      <vt:lpstr>Earth to Mars Case Study: Simulation</vt:lpstr>
      <vt:lpstr>Earth to Mars Case Study: Results</vt:lpstr>
      <vt:lpstr>Earth to Mars Case Study: Results</vt:lpstr>
      <vt:lpstr>Earth to Mars Case Study: Results</vt:lpstr>
      <vt:lpstr>Earth to Mars Case Study: Results</vt:lpstr>
      <vt:lpstr>Earth to Mars Case Study: Other Thrusts</vt:lpstr>
      <vt:lpstr>Earth to Mars Case Study: Other Thrusts</vt:lpstr>
      <vt:lpstr>Earth to Mars Case Study: Other Thrusts</vt:lpstr>
      <vt:lpstr>Earth to Mars Case Study: Other Thrusts</vt:lpstr>
      <vt:lpstr>Earth to Mars Case Study: Other Thrusts</vt:lpstr>
      <vt:lpstr>Earth to Mars Case Study: Other Thrusts</vt:lpstr>
      <vt:lpstr>Conclusions and Current Status</vt:lpstr>
      <vt:lpstr>Acknowledgments and References</vt:lpstr>
      <vt:lpstr>Turn and Burn Interplanetary Maneuver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Pathfinder for Autonomous Navigation: A Low-Cost Architecture for Autonomous CubeSat Rendezvous and Docking</dc:title>
  <dc:creator>Kyle Peter Krol</dc:creator>
  <cp:lastModifiedBy>Erik Daniel Payton</cp:lastModifiedBy>
  <cp:revision>13</cp:revision>
  <dcterms:created xsi:type="dcterms:W3CDTF">2020-12-09T20:41:47Z</dcterms:created>
  <dcterms:modified xsi:type="dcterms:W3CDTF">2023-04-01T12:23:52Z</dcterms:modified>
</cp:coreProperties>
</file>