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e6818c719b_0_3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e6818c719b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e6818c719b_0_2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e6818c719b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e6818c719b_0_3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e6818c719b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e6818c719b_0_3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e6818c719b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e6818c719b_0_3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e6818c719b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6818c719b_0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e6818c719b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e6818c719b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e6818c719b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e6818c719b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e6818c719b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e6818c719b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e6818c719b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1.png"/><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proyectosagiles.org/fundamentos-de-scrum" TargetMode="External"/><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hyperlink" Target="https://proyectosagiles.org/beneficios-de-scru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61100" y="140951"/>
            <a:ext cx="2243300" cy="1150125"/>
          </a:xfrm>
          <a:prstGeom prst="rect">
            <a:avLst/>
          </a:prstGeom>
          <a:noFill/>
          <a:ln>
            <a:noFill/>
          </a:ln>
        </p:spPr>
      </p:pic>
      <p:sp>
        <p:nvSpPr>
          <p:cNvPr id="55" name="Google Shape;55;p13"/>
          <p:cNvSpPr txBox="1"/>
          <p:nvPr/>
        </p:nvSpPr>
        <p:spPr>
          <a:xfrm>
            <a:off x="543900" y="1648400"/>
            <a:ext cx="80562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2200"/>
              <a:t>UNIVERSIDAD MEXIQUENSE DEL BICENTENARIO</a:t>
            </a:r>
            <a:endParaRPr sz="2200"/>
          </a:p>
        </p:txBody>
      </p:sp>
      <p:sp>
        <p:nvSpPr>
          <p:cNvPr id="56" name="Google Shape;56;p13"/>
          <p:cNvSpPr txBox="1"/>
          <p:nvPr/>
        </p:nvSpPr>
        <p:spPr>
          <a:xfrm>
            <a:off x="2285250" y="2381100"/>
            <a:ext cx="45735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600"/>
              <a:t>LICENCIATURA EN INFORMÁTICA</a:t>
            </a:r>
            <a:endParaRPr sz="1600"/>
          </a:p>
        </p:txBody>
      </p:sp>
      <p:sp>
        <p:nvSpPr>
          <p:cNvPr id="57" name="Google Shape;57;p13"/>
          <p:cNvSpPr txBox="1"/>
          <p:nvPr/>
        </p:nvSpPr>
        <p:spPr>
          <a:xfrm>
            <a:off x="2427900" y="2990800"/>
            <a:ext cx="42882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600"/>
              <a:t>EDUARDO RODRIGO AGUIRRE INIESTA</a:t>
            </a:r>
            <a:endParaRPr sz="1600"/>
          </a:p>
          <a:p>
            <a:pPr marL="0" lvl="0" indent="0" algn="ctr" rtl="0">
              <a:spcBef>
                <a:spcPts val="0"/>
              </a:spcBef>
              <a:spcAft>
                <a:spcPts val="0"/>
              </a:spcAft>
              <a:buNone/>
            </a:pPr>
            <a:r>
              <a:rPr lang="es" sz="1600"/>
              <a:t>No. 17172024</a:t>
            </a:r>
            <a:endParaRPr sz="1600"/>
          </a:p>
        </p:txBody>
      </p:sp>
      <p:sp>
        <p:nvSpPr>
          <p:cNvPr id="58" name="Google Shape;58;p13"/>
          <p:cNvSpPr txBox="1"/>
          <p:nvPr/>
        </p:nvSpPr>
        <p:spPr>
          <a:xfrm>
            <a:off x="2496000" y="3767775"/>
            <a:ext cx="4152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600"/>
              <a:t>TÍTULO PROYECTO</a:t>
            </a:r>
            <a:endParaRPr sz="1600"/>
          </a:p>
        </p:txBody>
      </p:sp>
      <p:sp>
        <p:nvSpPr>
          <p:cNvPr id="59" name="Google Shape;59;p13"/>
          <p:cNvSpPr txBox="1"/>
          <p:nvPr/>
        </p:nvSpPr>
        <p:spPr>
          <a:xfrm>
            <a:off x="2911200" y="4660125"/>
            <a:ext cx="33216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600"/>
              <a:t>FECHA</a:t>
            </a:r>
            <a:endParaRPr sz="1600"/>
          </a:p>
        </p:txBody>
      </p:sp>
      <p:pic>
        <p:nvPicPr>
          <p:cNvPr id="60" name="Google Shape;60;p13"/>
          <p:cNvPicPr preferRelativeResize="0"/>
          <p:nvPr/>
        </p:nvPicPr>
        <p:blipFill>
          <a:blip r:embed="rId4">
            <a:alphaModFix/>
          </a:blip>
          <a:stretch>
            <a:fillRect/>
          </a:stretch>
        </p:blipFill>
        <p:spPr>
          <a:xfrm>
            <a:off x="6232800" y="144513"/>
            <a:ext cx="2857500" cy="1143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HERRAMIENTAS DE DESARROLLO</a:t>
            </a:r>
            <a:endParaRPr/>
          </a:p>
        </p:txBody>
      </p:sp>
      <p:pic>
        <p:nvPicPr>
          <p:cNvPr id="138" name="Google Shape;138;p22"/>
          <p:cNvPicPr preferRelativeResize="0"/>
          <p:nvPr/>
        </p:nvPicPr>
        <p:blipFill>
          <a:blip r:embed="rId3">
            <a:alphaModFix/>
          </a:blip>
          <a:stretch>
            <a:fillRect/>
          </a:stretch>
        </p:blipFill>
        <p:spPr>
          <a:xfrm>
            <a:off x="311700" y="345850"/>
            <a:ext cx="7023276" cy="1213600"/>
          </a:xfrm>
          <a:prstGeom prst="rect">
            <a:avLst/>
          </a:prstGeom>
          <a:noFill/>
          <a:ln>
            <a:noFill/>
          </a:ln>
        </p:spPr>
      </p:pic>
      <p:pic>
        <p:nvPicPr>
          <p:cNvPr id="139" name="Google Shape;139;p22"/>
          <p:cNvPicPr preferRelativeResize="0"/>
          <p:nvPr/>
        </p:nvPicPr>
        <p:blipFill>
          <a:blip r:embed="rId4">
            <a:alphaModFix/>
          </a:blip>
          <a:stretch>
            <a:fillRect/>
          </a:stretch>
        </p:blipFill>
        <p:spPr>
          <a:xfrm>
            <a:off x="7275275" y="0"/>
            <a:ext cx="1799424" cy="922550"/>
          </a:xfrm>
          <a:prstGeom prst="rect">
            <a:avLst/>
          </a:prstGeom>
          <a:noFill/>
          <a:ln>
            <a:noFill/>
          </a:ln>
        </p:spPr>
      </p:pic>
      <p:pic>
        <p:nvPicPr>
          <p:cNvPr id="140" name="Google Shape;140;p22"/>
          <p:cNvPicPr preferRelativeResize="0"/>
          <p:nvPr/>
        </p:nvPicPr>
        <p:blipFill>
          <a:blip r:embed="rId5">
            <a:alphaModFix/>
          </a:blip>
          <a:stretch>
            <a:fillRect/>
          </a:stretch>
        </p:blipFill>
        <p:spPr>
          <a:xfrm>
            <a:off x="177200" y="1340025"/>
            <a:ext cx="1508375" cy="1508375"/>
          </a:xfrm>
          <a:prstGeom prst="rect">
            <a:avLst/>
          </a:prstGeom>
          <a:noFill/>
          <a:ln>
            <a:noFill/>
          </a:ln>
        </p:spPr>
      </p:pic>
      <p:pic>
        <p:nvPicPr>
          <p:cNvPr id="141" name="Google Shape;141;p22"/>
          <p:cNvPicPr preferRelativeResize="0"/>
          <p:nvPr/>
        </p:nvPicPr>
        <p:blipFill>
          <a:blip r:embed="rId6">
            <a:alphaModFix/>
          </a:blip>
          <a:stretch>
            <a:fillRect/>
          </a:stretch>
        </p:blipFill>
        <p:spPr>
          <a:xfrm>
            <a:off x="2085875" y="1340025"/>
            <a:ext cx="1508375" cy="1508375"/>
          </a:xfrm>
          <a:prstGeom prst="rect">
            <a:avLst/>
          </a:prstGeom>
          <a:noFill/>
          <a:ln>
            <a:noFill/>
          </a:ln>
        </p:spPr>
      </p:pic>
      <p:pic>
        <p:nvPicPr>
          <p:cNvPr id="142" name="Google Shape;142;p22"/>
          <p:cNvPicPr preferRelativeResize="0"/>
          <p:nvPr/>
        </p:nvPicPr>
        <p:blipFill>
          <a:blip r:embed="rId7">
            <a:alphaModFix/>
          </a:blip>
          <a:stretch>
            <a:fillRect/>
          </a:stretch>
        </p:blipFill>
        <p:spPr>
          <a:xfrm>
            <a:off x="5693675" y="1340025"/>
            <a:ext cx="1508375" cy="1508375"/>
          </a:xfrm>
          <a:prstGeom prst="rect">
            <a:avLst/>
          </a:prstGeom>
          <a:noFill/>
          <a:ln>
            <a:noFill/>
          </a:ln>
        </p:spPr>
      </p:pic>
      <p:pic>
        <p:nvPicPr>
          <p:cNvPr id="143" name="Google Shape;143;p22"/>
          <p:cNvPicPr preferRelativeResize="0"/>
          <p:nvPr/>
        </p:nvPicPr>
        <p:blipFill>
          <a:blip r:embed="rId8">
            <a:alphaModFix/>
          </a:blip>
          <a:stretch>
            <a:fillRect/>
          </a:stretch>
        </p:blipFill>
        <p:spPr>
          <a:xfrm>
            <a:off x="7464900" y="1340025"/>
            <a:ext cx="1508375" cy="1508375"/>
          </a:xfrm>
          <a:prstGeom prst="rect">
            <a:avLst/>
          </a:prstGeom>
          <a:noFill/>
          <a:ln>
            <a:noFill/>
          </a:ln>
        </p:spPr>
      </p:pic>
      <p:pic>
        <p:nvPicPr>
          <p:cNvPr id="144" name="Google Shape;144;p22"/>
          <p:cNvPicPr preferRelativeResize="0"/>
          <p:nvPr/>
        </p:nvPicPr>
        <p:blipFill>
          <a:blip r:embed="rId9">
            <a:alphaModFix/>
          </a:blip>
          <a:stretch>
            <a:fillRect/>
          </a:stretch>
        </p:blipFill>
        <p:spPr>
          <a:xfrm>
            <a:off x="3821038" y="1340025"/>
            <a:ext cx="1508375" cy="1508375"/>
          </a:xfrm>
          <a:prstGeom prst="rect">
            <a:avLst/>
          </a:prstGeom>
          <a:noFill/>
          <a:ln>
            <a:noFill/>
          </a:ln>
        </p:spPr>
      </p:pic>
      <p:sp>
        <p:nvSpPr>
          <p:cNvPr id="145" name="Google Shape;145;p22"/>
          <p:cNvSpPr txBox="1"/>
          <p:nvPr/>
        </p:nvSpPr>
        <p:spPr>
          <a:xfrm>
            <a:off x="177200" y="3371150"/>
            <a:ext cx="1799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b="1"/>
              <a:t>JAVASCRIPT</a:t>
            </a:r>
            <a:endParaRPr b="1"/>
          </a:p>
        </p:txBody>
      </p:sp>
      <p:sp>
        <p:nvSpPr>
          <p:cNvPr id="146" name="Google Shape;146;p22"/>
          <p:cNvSpPr txBox="1"/>
          <p:nvPr/>
        </p:nvSpPr>
        <p:spPr>
          <a:xfrm>
            <a:off x="1940363" y="3560725"/>
            <a:ext cx="1799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b="1"/>
              <a:t>HTML5</a:t>
            </a:r>
            <a:endParaRPr b="1"/>
          </a:p>
        </p:txBody>
      </p:sp>
      <p:sp>
        <p:nvSpPr>
          <p:cNvPr id="147" name="Google Shape;147;p22"/>
          <p:cNvSpPr txBox="1"/>
          <p:nvPr/>
        </p:nvSpPr>
        <p:spPr>
          <a:xfrm>
            <a:off x="3739763" y="3371150"/>
            <a:ext cx="1799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b="1"/>
              <a:t>PHP</a:t>
            </a:r>
            <a:endParaRPr b="1"/>
          </a:p>
        </p:txBody>
      </p:sp>
      <p:sp>
        <p:nvSpPr>
          <p:cNvPr id="148" name="Google Shape;148;p22"/>
          <p:cNvSpPr txBox="1"/>
          <p:nvPr/>
        </p:nvSpPr>
        <p:spPr>
          <a:xfrm>
            <a:off x="5402638" y="3560725"/>
            <a:ext cx="1799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b="1"/>
              <a:t>CSS</a:t>
            </a:r>
            <a:endParaRPr b="1"/>
          </a:p>
        </p:txBody>
      </p:sp>
      <p:sp>
        <p:nvSpPr>
          <p:cNvPr id="149" name="Google Shape;149;p22"/>
          <p:cNvSpPr txBox="1"/>
          <p:nvPr/>
        </p:nvSpPr>
        <p:spPr>
          <a:xfrm>
            <a:off x="7275275" y="3371150"/>
            <a:ext cx="1799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b="1"/>
              <a:t>BOOTSTRAP</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p14"/>
          <p:cNvPicPr preferRelativeResize="0"/>
          <p:nvPr/>
        </p:nvPicPr>
        <p:blipFill>
          <a:blip r:embed="rId3">
            <a:alphaModFix/>
          </a:blip>
          <a:stretch>
            <a:fillRect/>
          </a:stretch>
        </p:blipFill>
        <p:spPr>
          <a:xfrm>
            <a:off x="0" y="0"/>
            <a:ext cx="2776100" cy="1619950"/>
          </a:xfrm>
          <a:prstGeom prst="rect">
            <a:avLst/>
          </a:prstGeom>
          <a:noFill/>
          <a:ln>
            <a:noFill/>
          </a:ln>
        </p:spPr>
      </p:pic>
      <p:sp>
        <p:nvSpPr>
          <p:cNvPr id="66" name="Google Shape;66;p14"/>
          <p:cNvSpPr txBox="1"/>
          <p:nvPr/>
        </p:nvSpPr>
        <p:spPr>
          <a:xfrm>
            <a:off x="1938300" y="1276600"/>
            <a:ext cx="5267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2200">
                <a:solidFill>
                  <a:schemeClr val="dk1"/>
                </a:solidFill>
              </a:rPr>
              <a:t>Biodiversidad industrial S. A de C. V</a:t>
            </a:r>
            <a:endParaRPr sz="2600"/>
          </a:p>
        </p:txBody>
      </p:sp>
      <p:sp>
        <p:nvSpPr>
          <p:cNvPr id="67" name="Google Shape;67;p14"/>
          <p:cNvSpPr txBox="1"/>
          <p:nvPr/>
        </p:nvSpPr>
        <p:spPr>
          <a:xfrm>
            <a:off x="297900" y="1902150"/>
            <a:ext cx="8548200" cy="1385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800" b="1">
                <a:solidFill>
                  <a:schemeClr val="dk1"/>
                </a:solidFill>
              </a:rPr>
              <a:t>Visión.</a:t>
            </a:r>
            <a:endParaRPr sz="1800" b="1">
              <a:solidFill>
                <a:schemeClr val="dk1"/>
              </a:solidFill>
            </a:endParaRPr>
          </a:p>
          <a:p>
            <a:pPr marL="0" lvl="0" indent="0" algn="just" rtl="0">
              <a:spcBef>
                <a:spcPts val="0"/>
              </a:spcBef>
              <a:spcAft>
                <a:spcPts val="0"/>
              </a:spcAft>
              <a:buNone/>
            </a:pPr>
            <a:r>
              <a:rPr lang="es" sz="1500">
                <a:solidFill>
                  <a:schemeClr val="dk1"/>
                </a:solidFill>
              </a:rPr>
              <a:t>Superar el liderazgo alcanzado de nuestros productos y servicios,logrando la satisfacción plena de nuestros clientes al ser su mejor opción en el área de manejo de materiales, ofreciendo equipos y servicios de calidad al introducir nuevas tecnologías para el mejoramiento de nuestros diseños y procesos. </a:t>
            </a:r>
            <a:r>
              <a:rPr lang="es" sz="900">
                <a:solidFill>
                  <a:schemeClr val="dk1"/>
                </a:solidFill>
                <a:latin typeface="Courier New"/>
                <a:ea typeface="Courier New"/>
                <a:cs typeface="Courier New"/>
                <a:sym typeface="Courier New"/>
              </a:rPr>
              <a:t> </a:t>
            </a:r>
            <a:endParaRPr sz="900">
              <a:solidFill>
                <a:schemeClr val="dk1"/>
              </a:solidFill>
              <a:latin typeface="Courier New"/>
              <a:ea typeface="Courier New"/>
              <a:cs typeface="Courier New"/>
              <a:sym typeface="Courier New"/>
            </a:endParaRPr>
          </a:p>
        </p:txBody>
      </p:sp>
      <p:sp>
        <p:nvSpPr>
          <p:cNvPr id="68" name="Google Shape;68;p14"/>
          <p:cNvSpPr txBox="1"/>
          <p:nvPr/>
        </p:nvSpPr>
        <p:spPr>
          <a:xfrm>
            <a:off x="297900" y="3241350"/>
            <a:ext cx="8548200" cy="1385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sz="1800" b="1">
                <a:solidFill>
                  <a:schemeClr val="dk1"/>
                </a:solidFill>
              </a:rPr>
              <a:t>Misión</a:t>
            </a:r>
            <a:r>
              <a:rPr lang="es" sz="1800">
                <a:solidFill>
                  <a:schemeClr val="dk1"/>
                </a:solidFill>
              </a:rPr>
              <a:t>.</a:t>
            </a:r>
            <a:endParaRPr sz="1800">
              <a:solidFill>
                <a:schemeClr val="dk1"/>
              </a:solidFill>
            </a:endParaRPr>
          </a:p>
          <a:p>
            <a:pPr marL="0" lvl="0" indent="0" algn="just" rtl="0">
              <a:spcBef>
                <a:spcPts val="0"/>
              </a:spcBef>
              <a:spcAft>
                <a:spcPts val="0"/>
              </a:spcAft>
              <a:buNone/>
            </a:pPr>
            <a:r>
              <a:rPr lang="es" sz="1500">
                <a:solidFill>
                  <a:schemeClr val="dk1"/>
                </a:solidFill>
              </a:rPr>
              <a:t>Dar solución a nuestros clientes respecto a sus necesidades en el manejo de materiales y productos, diseñando, desarrollando y fabricando equipos funcionales que satisfagan las necesidades de nuestros clientes, perfeccionándose continuamente para lograr una óptima relación costo-beneficio.</a:t>
            </a:r>
            <a:r>
              <a:rPr lang="es" sz="1500">
                <a:solidFill>
                  <a:srgbClr val="E8EAED"/>
                </a:solidFill>
              </a:rPr>
              <a:t>o. </a:t>
            </a:r>
            <a:r>
              <a:rPr lang="es" sz="1500">
                <a:solidFill>
                  <a:schemeClr val="dk1"/>
                </a:solidFill>
              </a:rPr>
              <a:t> </a:t>
            </a:r>
            <a:endParaRPr sz="15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PLANTEAMIENTO DEL PROBLEMA</a:t>
            </a:r>
            <a:endParaRPr/>
          </a:p>
        </p:txBody>
      </p:sp>
      <p:sp>
        <p:nvSpPr>
          <p:cNvPr id="74" name="Google Shape;74;p15"/>
          <p:cNvSpPr txBox="1">
            <a:spLocks noGrp="1"/>
          </p:cNvSpPr>
          <p:nvPr>
            <p:ph type="body" idx="1"/>
          </p:nvPr>
        </p:nvSpPr>
        <p:spPr>
          <a:xfrm>
            <a:off x="311700" y="1152475"/>
            <a:ext cx="8520600" cy="36192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605"/>
              <a:buFont typeface="Arial"/>
              <a:buNone/>
            </a:pPr>
            <a:r>
              <a:rPr lang="es" sz="1625"/>
              <a:t>¿Como se podría optimizar tiempo a la hora de buscar documentación acerca de los diversos vehículos con los que cuenta bioin?</a:t>
            </a:r>
            <a:endParaRPr sz="1625"/>
          </a:p>
          <a:p>
            <a:pPr marL="0" lvl="0" indent="0" algn="l" rtl="0">
              <a:lnSpc>
                <a:spcPct val="95000"/>
              </a:lnSpc>
              <a:spcBef>
                <a:spcPts val="1200"/>
              </a:spcBef>
              <a:spcAft>
                <a:spcPts val="0"/>
              </a:spcAft>
              <a:buSzPts val="605"/>
              <a:buNone/>
            </a:pPr>
            <a:r>
              <a:rPr lang="es" sz="1625"/>
              <a:t>Ese es el principal problema con el que cuenta bioin específicamente el área de contabilidad debido a que se encargan de llevar a cabo todos los pagos como es:</a:t>
            </a:r>
            <a:endParaRPr sz="1625"/>
          </a:p>
          <a:p>
            <a:pPr marL="0" lvl="0" indent="0" algn="l" rtl="0">
              <a:lnSpc>
                <a:spcPct val="95000"/>
              </a:lnSpc>
              <a:spcBef>
                <a:spcPts val="1200"/>
              </a:spcBef>
              <a:spcAft>
                <a:spcPts val="0"/>
              </a:spcAft>
              <a:buClr>
                <a:schemeClr val="dk1"/>
              </a:buClr>
              <a:buSzPts val="605"/>
              <a:buFont typeface="Arial"/>
              <a:buNone/>
            </a:pPr>
            <a:r>
              <a:rPr lang="es" sz="1625"/>
              <a:t>Tenencia.</a:t>
            </a:r>
            <a:endParaRPr sz="1625"/>
          </a:p>
          <a:p>
            <a:pPr marL="0" lvl="0" indent="0" algn="l" rtl="0">
              <a:lnSpc>
                <a:spcPct val="95000"/>
              </a:lnSpc>
              <a:spcBef>
                <a:spcPts val="1200"/>
              </a:spcBef>
              <a:spcAft>
                <a:spcPts val="0"/>
              </a:spcAft>
              <a:buSzPts val="605"/>
              <a:buNone/>
            </a:pPr>
            <a:r>
              <a:rPr lang="es" sz="1625"/>
              <a:t>Verificaciones (estatal, federal,físico mecánico.)</a:t>
            </a:r>
            <a:endParaRPr sz="1625"/>
          </a:p>
          <a:p>
            <a:pPr marL="0" lvl="0" indent="0" algn="l" rtl="0">
              <a:lnSpc>
                <a:spcPct val="95000"/>
              </a:lnSpc>
              <a:spcBef>
                <a:spcPts val="1200"/>
              </a:spcBef>
              <a:spcAft>
                <a:spcPts val="0"/>
              </a:spcAft>
              <a:buClr>
                <a:schemeClr val="dk1"/>
              </a:buClr>
              <a:buSzPts val="605"/>
              <a:buFont typeface="Arial"/>
              <a:buNone/>
            </a:pPr>
            <a:r>
              <a:rPr lang="es" sz="1625"/>
              <a:t>Pólizas.</a:t>
            </a:r>
            <a:endParaRPr sz="1625"/>
          </a:p>
          <a:p>
            <a:pPr marL="0" lvl="0" indent="0" algn="l" rtl="0">
              <a:lnSpc>
                <a:spcPct val="95000"/>
              </a:lnSpc>
              <a:spcBef>
                <a:spcPts val="1200"/>
              </a:spcBef>
              <a:spcAft>
                <a:spcPts val="0"/>
              </a:spcAft>
              <a:buSzPts val="605"/>
              <a:buNone/>
            </a:pPr>
            <a:r>
              <a:rPr lang="es" sz="1625"/>
              <a:t>Al igual se tiene que guardar todo acerca de la compra del vehículo todas las facturas y todo eso al final se convierte en una gran pila de documentos, por lo cual se hace muy tedioso buscar algún documento en específico. </a:t>
            </a:r>
            <a:endParaRPr sz="1625"/>
          </a:p>
          <a:p>
            <a:pPr marL="0" lvl="0" indent="0" algn="l" rtl="0">
              <a:lnSpc>
                <a:spcPct val="95000"/>
              </a:lnSpc>
              <a:spcBef>
                <a:spcPts val="1200"/>
              </a:spcBef>
              <a:spcAft>
                <a:spcPts val="1200"/>
              </a:spcAft>
              <a:buSzPts val="605"/>
              <a:buNone/>
            </a:pPr>
            <a:endParaRPr sz="825"/>
          </a:p>
        </p:txBody>
      </p:sp>
      <p:pic>
        <p:nvPicPr>
          <p:cNvPr id="75" name="Google Shape;75;p15"/>
          <p:cNvPicPr preferRelativeResize="0"/>
          <p:nvPr/>
        </p:nvPicPr>
        <p:blipFill>
          <a:blip r:embed="rId3">
            <a:alphaModFix/>
          </a:blip>
          <a:stretch>
            <a:fillRect/>
          </a:stretch>
        </p:blipFill>
        <p:spPr>
          <a:xfrm>
            <a:off x="7896775" y="3842125"/>
            <a:ext cx="1301375" cy="1301375"/>
          </a:xfrm>
          <a:prstGeom prst="rect">
            <a:avLst/>
          </a:prstGeom>
          <a:noFill/>
          <a:ln>
            <a:noFill/>
          </a:ln>
        </p:spPr>
      </p:pic>
      <p:pic>
        <p:nvPicPr>
          <p:cNvPr id="76" name="Google Shape;76;p15"/>
          <p:cNvPicPr preferRelativeResize="0"/>
          <p:nvPr/>
        </p:nvPicPr>
        <p:blipFill>
          <a:blip r:embed="rId4">
            <a:alphaModFix/>
          </a:blip>
          <a:stretch>
            <a:fillRect/>
          </a:stretch>
        </p:blipFill>
        <p:spPr>
          <a:xfrm>
            <a:off x="311700" y="345850"/>
            <a:ext cx="7023276" cy="1213600"/>
          </a:xfrm>
          <a:prstGeom prst="rect">
            <a:avLst/>
          </a:prstGeom>
          <a:noFill/>
          <a:ln>
            <a:noFill/>
          </a:ln>
        </p:spPr>
      </p:pic>
      <p:pic>
        <p:nvPicPr>
          <p:cNvPr id="77" name="Google Shape;77;p15"/>
          <p:cNvPicPr preferRelativeResize="0"/>
          <p:nvPr/>
        </p:nvPicPr>
        <p:blipFill>
          <a:blip r:embed="rId5">
            <a:alphaModFix/>
          </a:blip>
          <a:stretch>
            <a:fillRect/>
          </a:stretch>
        </p:blipFill>
        <p:spPr>
          <a:xfrm>
            <a:off x="7275275" y="0"/>
            <a:ext cx="1799424" cy="922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JUSTIFICACIÓN </a:t>
            </a:r>
            <a:endParaRPr/>
          </a:p>
        </p:txBody>
      </p:sp>
      <p:sp>
        <p:nvSpPr>
          <p:cNvPr id="83" name="Google Shape;8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25000"/>
          </a:bodyPr>
          <a:lstStyle/>
          <a:p>
            <a:pPr marL="0" lvl="0" indent="0" algn="just" rtl="0">
              <a:lnSpc>
                <a:spcPct val="115000"/>
              </a:lnSpc>
              <a:spcBef>
                <a:spcPts val="1200"/>
              </a:spcBef>
              <a:spcAft>
                <a:spcPts val="0"/>
              </a:spcAft>
              <a:buClr>
                <a:schemeClr val="dk1"/>
              </a:buClr>
              <a:buFont typeface="Arial"/>
              <a:buNone/>
            </a:pPr>
            <a:r>
              <a:rPr lang="es" sz="6000"/>
              <a:t>El proyecto debe ser implementado debido a que la información que le corresponde a los vehículos se suele acumular debido a que cada año se necesitan hacer algunas actualizaciones como, por ejemplo:</a:t>
            </a:r>
            <a:endParaRPr sz="6000"/>
          </a:p>
          <a:p>
            <a:pPr marL="0" lvl="0" indent="0" algn="just" rtl="0">
              <a:lnSpc>
                <a:spcPct val="115000"/>
              </a:lnSpc>
              <a:spcBef>
                <a:spcPts val="1200"/>
              </a:spcBef>
              <a:spcAft>
                <a:spcPts val="0"/>
              </a:spcAft>
              <a:buClr>
                <a:schemeClr val="dk1"/>
              </a:buClr>
              <a:buFont typeface="Arial"/>
              <a:buNone/>
            </a:pPr>
            <a:r>
              <a:rPr lang="es" sz="6000"/>
              <a:t>Las verificaciones estatales, que por año se necesita verificar dos veces.</a:t>
            </a:r>
            <a:endParaRPr sz="6000"/>
          </a:p>
          <a:p>
            <a:pPr marL="0" lvl="0" indent="0" algn="just" rtl="0">
              <a:lnSpc>
                <a:spcPct val="115000"/>
              </a:lnSpc>
              <a:spcBef>
                <a:spcPts val="1200"/>
              </a:spcBef>
              <a:spcAft>
                <a:spcPts val="0"/>
              </a:spcAft>
              <a:buClr>
                <a:schemeClr val="dk1"/>
              </a:buClr>
              <a:buFont typeface="Arial"/>
              <a:buNone/>
            </a:pPr>
            <a:r>
              <a:rPr lang="es" sz="6000"/>
              <a:t>Las verificaciones físico mecánicas, que de igual manera se necesita verificar dos veces por año.</a:t>
            </a:r>
            <a:endParaRPr sz="6000"/>
          </a:p>
          <a:p>
            <a:pPr marL="0" lvl="0" indent="0" algn="just" rtl="0">
              <a:lnSpc>
                <a:spcPct val="115000"/>
              </a:lnSpc>
              <a:spcBef>
                <a:spcPts val="1200"/>
              </a:spcBef>
              <a:spcAft>
                <a:spcPts val="0"/>
              </a:spcAft>
              <a:buClr>
                <a:schemeClr val="dk1"/>
              </a:buClr>
              <a:buFont typeface="Arial"/>
              <a:buNone/>
            </a:pPr>
            <a:r>
              <a:rPr lang="es" sz="6000"/>
              <a:t>El pago de la tenencia, este se realiza solo una vez por año.</a:t>
            </a:r>
            <a:endParaRPr sz="6000"/>
          </a:p>
          <a:p>
            <a:pPr marL="0" lvl="0" indent="0" algn="just" rtl="0">
              <a:lnSpc>
                <a:spcPct val="115000"/>
              </a:lnSpc>
              <a:spcBef>
                <a:spcPts val="1200"/>
              </a:spcBef>
              <a:spcAft>
                <a:spcPts val="0"/>
              </a:spcAft>
              <a:buClr>
                <a:schemeClr val="dk1"/>
              </a:buClr>
              <a:buFont typeface="Arial"/>
              <a:buNone/>
            </a:pPr>
            <a:r>
              <a:rPr lang="es" sz="6000"/>
              <a:t>El cambio de placas, el cual consta de dar de baja las placas anteriores y dar de alta las nuevas, lo cual nos aumenta considerablemente los archivos que hay que guardar del vehículo.</a:t>
            </a:r>
            <a:endParaRPr sz="6000"/>
          </a:p>
          <a:p>
            <a:pPr marL="0" lvl="0" indent="0" algn="l" rtl="0">
              <a:spcBef>
                <a:spcPts val="1200"/>
              </a:spcBef>
              <a:spcAft>
                <a:spcPts val="1200"/>
              </a:spcAft>
              <a:buNone/>
            </a:pPr>
            <a:endParaRPr/>
          </a:p>
        </p:txBody>
      </p:sp>
      <p:sp>
        <p:nvSpPr>
          <p:cNvPr id="84" name="Google Shape;84;p16"/>
          <p:cNvSpPr txBox="1"/>
          <p:nvPr/>
        </p:nvSpPr>
        <p:spPr>
          <a:xfrm>
            <a:off x="322250" y="1152650"/>
            <a:ext cx="8520600" cy="37980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Clr>
                <a:schemeClr val="dk1"/>
              </a:buClr>
              <a:buSzPts val="1100"/>
              <a:buFont typeface="Arial"/>
              <a:buNone/>
            </a:pPr>
            <a:r>
              <a:rPr lang="es" sz="1500">
                <a:solidFill>
                  <a:schemeClr val="dk2"/>
                </a:solidFill>
              </a:rPr>
              <a:t>Por esa razón se necesita de algún sitio en el cual se pueda almacenar toda esa información y se pueda obtener de manera rápida y eficiente.</a:t>
            </a:r>
            <a:endParaRPr sz="1500">
              <a:solidFill>
                <a:schemeClr val="dk2"/>
              </a:solidFill>
            </a:endParaRPr>
          </a:p>
          <a:p>
            <a:pPr marL="0" lvl="0" indent="0" algn="just" rtl="0">
              <a:lnSpc>
                <a:spcPct val="115000"/>
              </a:lnSpc>
              <a:spcBef>
                <a:spcPts val="1200"/>
              </a:spcBef>
              <a:spcAft>
                <a:spcPts val="0"/>
              </a:spcAft>
              <a:buClr>
                <a:schemeClr val="dk1"/>
              </a:buClr>
              <a:buSzPts val="1100"/>
              <a:buFont typeface="Arial"/>
              <a:buNone/>
            </a:pPr>
            <a:r>
              <a:rPr lang="es" sz="1500">
                <a:solidFill>
                  <a:schemeClr val="dk2"/>
                </a:solidFill>
              </a:rPr>
              <a:t>De igual forma este proyecto brindará un sitio en donde se registrará toda esa información y también dará la posibilidad de visualizarlo de esta manera los tiempos largos de búsqueda de información ahora serán tiempos cortos de búsqueda ya que en el mismo sitio se podrá obtener toda la información de un vehículo en una sola interfaz.</a:t>
            </a:r>
            <a:endParaRPr sz="1500">
              <a:solidFill>
                <a:schemeClr val="dk2"/>
              </a:solidFill>
            </a:endParaRPr>
          </a:p>
          <a:p>
            <a:pPr marL="0" lvl="0" indent="0" algn="just" rtl="0">
              <a:lnSpc>
                <a:spcPct val="115000"/>
              </a:lnSpc>
              <a:spcBef>
                <a:spcPts val="1200"/>
              </a:spcBef>
              <a:spcAft>
                <a:spcPts val="0"/>
              </a:spcAft>
              <a:buClr>
                <a:schemeClr val="dk1"/>
              </a:buClr>
              <a:buSzPts val="1100"/>
              <a:buFont typeface="Arial"/>
              <a:buNone/>
            </a:pPr>
            <a:r>
              <a:rPr lang="es" sz="1500">
                <a:solidFill>
                  <a:schemeClr val="dk2"/>
                </a:solidFill>
              </a:rPr>
              <a:t>Esto principal mente ayudara al área de contabilidad la cual se encarga de realizar todos los trámites y pagos vehiculares, los cuales anteriormente se guardaban en carpetas, pero debido a que los archivos aumentan cada vez más se hacía muy difícil la obtención de información, pero con la aplicación web esto probablemente ya no pase más y ahora será más versátil la búsqueda de información vehicular.</a:t>
            </a:r>
            <a:endParaRPr sz="1500">
              <a:solidFill>
                <a:schemeClr val="dk2"/>
              </a:solidFill>
            </a:endParaRPr>
          </a:p>
          <a:p>
            <a:pPr marL="0" lvl="0" indent="0" algn="l" rtl="0">
              <a:spcBef>
                <a:spcPts val="1200"/>
              </a:spcBef>
              <a:spcAft>
                <a:spcPts val="0"/>
              </a:spcAft>
              <a:buNone/>
            </a:pPr>
            <a:endParaRPr sz="1500"/>
          </a:p>
        </p:txBody>
      </p:sp>
      <p:pic>
        <p:nvPicPr>
          <p:cNvPr id="85" name="Google Shape;85;p16"/>
          <p:cNvPicPr preferRelativeResize="0"/>
          <p:nvPr/>
        </p:nvPicPr>
        <p:blipFill>
          <a:blip r:embed="rId3">
            <a:alphaModFix/>
          </a:blip>
          <a:stretch>
            <a:fillRect/>
          </a:stretch>
        </p:blipFill>
        <p:spPr>
          <a:xfrm>
            <a:off x="311700" y="345850"/>
            <a:ext cx="7023276" cy="1213600"/>
          </a:xfrm>
          <a:prstGeom prst="rect">
            <a:avLst/>
          </a:prstGeom>
          <a:noFill/>
          <a:ln>
            <a:noFill/>
          </a:ln>
        </p:spPr>
      </p:pic>
      <p:pic>
        <p:nvPicPr>
          <p:cNvPr id="86" name="Google Shape;86;p16"/>
          <p:cNvPicPr preferRelativeResize="0"/>
          <p:nvPr/>
        </p:nvPicPr>
        <p:blipFill>
          <a:blip r:embed="rId4">
            <a:alphaModFix/>
          </a:blip>
          <a:stretch>
            <a:fillRect/>
          </a:stretch>
        </p:blipFill>
        <p:spPr>
          <a:xfrm>
            <a:off x="7275275" y="0"/>
            <a:ext cx="1799424" cy="9225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1000"/>
                                        <p:tgtEl>
                                          <p:spTgt spid="83"/>
                                        </p:tgtEl>
                                        <p:attrNameLst>
                                          <p:attrName>ppt_y</p:attrName>
                                        </p:attrNameLst>
                                      </p:cBhvr>
                                      <p:tavLst>
                                        <p:tav tm="0">
                                          <p:val>
                                            <p:strVal val="#ppt_y"/>
                                          </p:val>
                                        </p:tav>
                                        <p:tav tm="100000">
                                          <p:val>
                                            <p:strVal val="#ppt_y+1"/>
                                          </p:val>
                                        </p:tav>
                                      </p:tavLst>
                                    </p:anim>
                                    <p:set>
                                      <p:cBhvr>
                                        <p:cTn id="7" dur="1" fill="hold">
                                          <p:stCondLst>
                                            <p:cond delay="1000"/>
                                          </p:stCondLst>
                                        </p:cTn>
                                        <p:tgtEl>
                                          <p:spTgt spid="8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84"/>
                                        </p:tgtEl>
                                        <p:attrNameLst>
                                          <p:attrName>style.visibility</p:attrName>
                                        </p:attrNameLst>
                                      </p:cBhvr>
                                      <p:to>
                                        <p:strVal val="visible"/>
                                      </p:to>
                                    </p:set>
                                    <p:anim calcmode="lin" valueType="num">
                                      <p:cBhvr additive="base">
                                        <p:cTn id="12" dur="1000"/>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OBJETIVO GENERAL</a:t>
            </a:r>
            <a:endParaRPr/>
          </a:p>
        </p:txBody>
      </p:sp>
      <p:sp>
        <p:nvSpPr>
          <p:cNvPr id="92" name="Google Shape;92;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Clr>
                <a:schemeClr val="dk1"/>
              </a:buClr>
              <a:buSzPts val="1100"/>
              <a:buFont typeface="Arial"/>
              <a:buNone/>
            </a:pPr>
            <a:r>
              <a:rPr lang="es" sz="1500">
                <a:solidFill>
                  <a:schemeClr val="dk1"/>
                </a:solidFill>
              </a:rPr>
              <a:t>Formular la manera de tener un orden de la información de modo que se pueda acceder a la misma desde un lugar sin tener que invertir mucho tiempo en la búsqueda de la misma</a:t>
            </a:r>
            <a:r>
              <a:rPr lang="es" sz="1000">
                <a:solidFill>
                  <a:schemeClr val="dk1"/>
                </a:solidFill>
              </a:rPr>
              <a:t>.</a:t>
            </a:r>
            <a:endParaRPr sz="1000">
              <a:solidFill>
                <a:schemeClr val="dk1"/>
              </a:solidFill>
            </a:endParaRPr>
          </a:p>
          <a:p>
            <a:pPr marL="0" lvl="0" indent="0" algn="l" rtl="0">
              <a:spcBef>
                <a:spcPts val="1200"/>
              </a:spcBef>
              <a:spcAft>
                <a:spcPts val="1200"/>
              </a:spcAft>
              <a:buNone/>
            </a:pPr>
            <a:endParaRPr/>
          </a:p>
        </p:txBody>
      </p:sp>
      <p:pic>
        <p:nvPicPr>
          <p:cNvPr id="93" name="Google Shape;93;p17"/>
          <p:cNvPicPr preferRelativeResize="0"/>
          <p:nvPr/>
        </p:nvPicPr>
        <p:blipFill>
          <a:blip r:embed="rId3">
            <a:alphaModFix/>
          </a:blip>
          <a:stretch>
            <a:fillRect/>
          </a:stretch>
        </p:blipFill>
        <p:spPr>
          <a:xfrm>
            <a:off x="7074200" y="3073700"/>
            <a:ext cx="2069800" cy="2069800"/>
          </a:xfrm>
          <a:prstGeom prst="rect">
            <a:avLst/>
          </a:prstGeom>
          <a:noFill/>
          <a:ln>
            <a:noFill/>
          </a:ln>
        </p:spPr>
      </p:pic>
      <p:pic>
        <p:nvPicPr>
          <p:cNvPr id="94" name="Google Shape;94;p17"/>
          <p:cNvPicPr preferRelativeResize="0"/>
          <p:nvPr/>
        </p:nvPicPr>
        <p:blipFill>
          <a:blip r:embed="rId4">
            <a:alphaModFix/>
          </a:blip>
          <a:stretch>
            <a:fillRect/>
          </a:stretch>
        </p:blipFill>
        <p:spPr>
          <a:xfrm>
            <a:off x="311700" y="345850"/>
            <a:ext cx="7023276" cy="1213600"/>
          </a:xfrm>
          <a:prstGeom prst="rect">
            <a:avLst/>
          </a:prstGeom>
          <a:noFill/>
          <a:ln>
            <a:noFill/>
          </a:ln>
        </p:spPr>
      </p:pic>
      <p:pic>
        <p:nvPicPr>
          <p:cNvPr id="95" name="Google Shape;95;p17"/>
          <p:cNvPicPr preferRelativeResize="0"/>
          <p:nvPr/>
        </p:nvPicPr>
        <p:blipFill>
          <a:blip r:embed="rId5">
            <a:alphaModFix/>
          </a:blip>
          <a:stretch>
            <a:fillRect/>
          </a:stretch>
        </p:blipFill>
        <p:spPr>
          <a:xfrm>
            <a:off x="7275275" y="0"/>
            <a:ext cx="1799424" cy="922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OBJETIVO ESPECÍFICO</a:t>
            </a:r>
            <a:endParaRPr/>
          </a:p>
        </p:txBody>
      </p:sp>
      <p:sp>
        <p:nvSpPr>
          <p:cNvPr id="101" name="Google Shape;101;p18"/>
          <p:cNvSpPr txBox="1">
            <a:spLocks noGrp="1"/>
          </p:cNvSpPr>
          <p:nvPr>
            <p:ph type="body" idx="1"/>
          </p:nvPr>
        </p:nvSpPr>
        <p:spPr>
          <a:xfrm>
            <a:off x="311700" y="1152475"/>
            <a:ext cx="8520600" cy="1314000"/>
          </a:xfrm>
          <a:prstGeom prst="rect">
            <a:avLst/>
          </a:prstGeom>
        </p:spPr>
        <p:txBody>
          <a:bodyPr spcFirstLastPara="1" wrap="square" lIns="91425" tIns="91425" rIns="91425" bIns="91425" anchor="t" anchorCtr="0">
            <a:normAutofit lnSpcReduction="20000"/>
          </a:bodyPr>
          <a:lstStyle/>
          <a:p>
            <a:pPr marL="457200" lvl="0" indent="-323850" algn="just" rtl="0">
              <a:spcBef>
                <a:spcPts val="1200"/>
              </a:spcBef>
              <a:spcAft>
                <a:spcPts val="0"/>
              </a:spcAft>
              <a:buClr>
                <a:schemeClr val="dk1"/>
              </a:buClr>
              <a:buSzPts val="1500"/>
              <a:buChar char="●"/>
            </a:pPr>
            <a:r>
              <a:rPr lang="es" sz="1500">
                <a:solidFill>
                  <a:schemeClr val="dk1"/>
                </a:solidFill>
              </a:rPr>
              <a:t>Crear una aplicación web la cual cuente con módulos donde se pueda registrar la información de los vehículos de manera que se almacene en una base de datos y se pueda tener acceso a toda esa información en una aplicación web.</a:t>
            </a:r>
            <a:endParaRPr sz="1500">
              <a:solidFill>
                <a:schemeClr val="dk1"/>
              </a:solidFill>
            </a:endParaRPr>
          </a:p>
          <a:p>
            <a:pPr marL="0" lvl="0" indent="0" algn="l" rtl="0">
              <a:spcBef>
                <a:spcPts val="1200"/>
              </a:spcBef>
              <a:spcAft>
                <a:spcPts val="1200"/>
              </a:spcAft>
              <a:buNone/>
            </a:pPr>
            <a:endParaRPr/>
          </a:p>
        </p:txBody>
      </p:sp>
      <p:sp>
        <p:nvSpPr>
          <p:cNvPr id="102" name="Google Shape;102;p18"/>
          <p:cNvSpPr txBox="1">
            <a:spLocks noGrp="1"/>
          </p:cNvSpPr>
          <p:nvPr>
            <p:ph type="body" idx="1"/>
          </p:nvPr>
        </p:nvSpPr>
        <p:spPr>
          <a:xfrm>
            <a:off x="311700" y="2222025"/>
            <a:ext cx="8520600" cy="1682100"/>
          </a:xfrm>
          <a:prstGeom prst="rect">
            <a:avLst/>
          </a:prstGeom>
        </p:spPr>
        <p:txBody>
          <a:bodyPr spcFirstLastPara="1" wrap="square" lIns="91425" tIns="91425" rIns="91425" bIns="91425" anchor="t" anchorCtr="0">
            <a:normAutofit/>
          </a:bodyPr>
          <a:lstStyle/>
          <a:p>
            <a:pPr marL="457200" lvl="0" indent="-323850" algn="just" rtl="0">
              <a:spcBef>
                <a:spcPts val="1200"/>
              </a:spcBef>
              <a:spcAft>
                <a:spcPts val="0"/>
              </a:spcAft>
              <a:buClr>
                <a:schemeClr val="dk1"/>
              </a:buClr>
              <a:buSzPts val="1500"/>
              <a:buChar char="●"/>
            </a:pPr>
            <a:r>
              <a:rPr lang="es" sz="1500" dirty="0">
                <a:solidFill>
                  <a:schemeClr val="dk1"/>
                </a:solidFill>
              </a:rPr>
              <a:t>Verificar que la manera en que se guarden los datos y se muestra al usuario sea de una forma cómoda y que el usuario pueda navegar por la aplicación web sin ningún problema al igual que pueda acceder a la información que desea de manera eficaz y eficiente.</a:t>
            </a:r>
            <a:endParaRPr sz="1500" dirty="0">
              <a:solidFill>
                <a:schemeClr val="dk1"/>
              </a:solidFill>
            </a:endParaRPr>
          </a:p>
          <a:p>
            <a:pPr marL="0" lvl="0" indent="0" algn="l" rtl="0">
              <a:spcBef>
                <a:spcPts val="1200"/>
              </a:spcBef>
              <a:spcAft>
                <a:spcPts val="1200"/>
              </a:spcAft>
              <a:buNone/>
            </a:pPr>
            <a:endParaRPr sz="1500" dirty="0"/>
          </a:p>
        </p:txBody>
      </p:sp>
      <p:sp>
        <p:nvSpPr>
          <p:cNvPr id="103" name="Google Shape;103;p18"/>
          <p:cNvSpPr txBox="1">
            <a:spLocks noGrp="1"/>
          </p:cNvSpPr>
          <p:nvPr>
            <p:ph type="body" idx="1"/>
          </p:nvPr>
        </p:nvSpPr>
        <p:spPr>
          <a:xfrm>
            <a:off x="311700" y="3344825"/>
            <a:ext cx="8520600" cy="1483500"/>
          </a:xfrm>
          <a:prstGeom prst="rect">
            <a:avLst/>
          </a:prstGeom>
        </p:spPr>
        <p:txBody>
          <a:bodyPr spcFirstLastPara="1" wrap="square" lIns="91425" tIns="91425" rIns="91425" bIns="91425" anchor="t" anchorCtr="0">
            <a:normAutofit/>
          </a:bodyPr>
          <a:lstStyle/>
          <a:p>
            <a:pPr marL="457200" lvl="0" indent="-323850" algn="just" rtl="0">
              <a:spcBef>
                <a:spcPts val="1200"/>
              </a:spcBef>
              <a:spcAft>
                <a:spcPts val="0"/>
              </a:spcAft>
              <a:buClr>
                <a:schemeClr val="dk1"/>
              </a:buClr>
              <a:buSzPts val="1500"/>
              <a:buChar char="●"/>
            </a:pPr>
            <a:r>
              <a:rPr lang="es" sz="1500" dirty="0">
                <a:solidFill>
                  <a:schemeClr val="dk1"/>
                </a:solidFill>
              </a:rPr>
              <a:t>Diseñar interfaces responsivas y que se adapten a cualquier equipo que el usuario utilice, de igual manera crear una interfaz la cual nos pueda mostrar toda la información de un solo vehículo.</a:t>
            </a:r>
            <a:endParaRPr sz="1500" dirty="0">
              <a:solidFill>
                <a:schemeClr val="dk1"/>
              </a:solidFill>
            </a:endParaRPr>
          </a:p>
          <a:p>
            <a:pPr marL="0" lvl="0" indent="0" algn="l" rtl="0">
              <a:spcBef>
                <a:spcPts val="1200"/>
              </a:spcBef>
              <a:spcAft>
                <a:spcPts val="1200"/>
              </a:spcAft>
              <a:buNone/>
            </a:pPr>
            <a:endParaRPr sz="1500" dirty="0"/>
          </a:p>
        </p:txBody>
      </p:sp>
      <p:pic>
        <p:nvPicPr>
          <p:cNvPr id="104" name="Google Shape;104;p18"/>
          <p:cNvPicPr preferRelativeResize="0"/>
          <p:nvPr/>
        </p:nvPicPr>
        <p:blipFill>
          <a:blip r:embed="rId3">
            <a:alphaModFix/>
          </a:blip>
          <a:stretch>
            <a:fillRect/>
          </a:stretch>
        </p:blipFill>
        <p:spPr>
          <a:xfrm>
            <a:off x="7881600" y="3842125"/>
            <a:ext cx="1262400" cy="1262400"/>
          </a:xfrm>
          <a:prstGeom prst="rect">
            <a:avLst/>
          </a:prstGeom>
          <a:noFill/>
          <a:ln>
            <a:noFill/>
          </a:ln>
        </p:spPr>
      </p:pic>
      <p:pic>
        <p:nvPicPr>
          <p:cNvPr id="105" name="Google Shape;105;p18"/>
          <p:cNvPicPr preferRelativeResize="0"/>
          <p:nvPr/>
        </p:nvPicPr>
        <p:blipFill>
          <a:blip r:embed="rId4">
            <a:alphaModFix/>
          </a:blip>
          <a:stretch>
            <a:fillRect/>
          </a:stretch>
        </p:blipFill>
        <p:spPr>
          <a:xfrm>
            <a:off x="311700" y="345850"/>
            <a:ext cx="7023276" cy="1213600"/>
          </a:xfrm>
          <a:prstGeom prst="rect">
            <a:avLst/>
          </a:prstGeom>
          <a:noFill/>
          <a:ln>
            <a:noFill/>
          </a:ln>
        </p:spPr>
      </p:pic>
      <p:pic>
        <p:nvPicPr>
          <p:cNvPr id="106" name="Google Shape;106;p18"/>
          <p:cNvPicPr preferRelativeResize="0"/>
          <p:nvPr/>
        </p:nvPicPr>
        <p:blipFill>
          <a:blip r:embed="rId5">
            <a:alphaModFix/>
          </a:blip>
          <a:stretch>
            <a:fillRect/>
          </a:stretch>
        </p:blipFill>
        <p:spPr>
          <a:xfrm>
            <a:off x="7275275" y="0"/>
            <a:ext cx="1799424" cy="922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ALCANCES</a:t>
            </a:r>
            <a:endParaRPr/>
          </a:p>
        </p:txBody>
      </p:sp>
      <p:sp>
        <p:nvSpPr>
          <p:cNvPr id="112" name="Google Shape;11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MX" dirty="0"/>
              <a:t>-optimizar la búsqueda de documentos.</a:t>
            </a:r>
          </a:p>
          <a:p>
            <a:pPr marL="0" lvl="0" indent="0" algn="l" rtl="0">
              <a:spcBef>
                <a:spcPts val="0"/>
              </a:spcBef>
              <a:spcAft>
                <a:spcPts val="1200"/>
              </a:spcAft>
              <a:buNone/>
            </a:pPr>
            <a:r>
              <a:rPr lang="es-MX" dirty="0"/>
              <a:t>-Mayor orden de documentos.</a:t>
            </a:r>
          </a:p>
          <a:p>
            <a:pPr marL="0" lvl="0" indent="0" algn="l" rtl="0">
              <a:spcBef>
                <a:spcPts val="0"/>
              </a:spcBef>
              <a:spcAft>
                <a:spcPts val="1200"/>
              </a:spcAft>
              <a:buNone/>
            </a:pPr>
            <a:r>
              <a:rPr lang="es-MX" dirty="0"/>
              <a:t>-visualización rápida de la información de vehículos.</a:t>
            </a:r>
          </a:p>
          <a:p>
            <a:pPr marL="0" lvl="0" indent="0" algn="l" rtl="0">
              <a:spcBef>
                <a:spcPts val="0"/>
              </a:spcBef>
              <a:spcAft>
                <a:spcPts val="1200"/>
              </a:spcAft>
              <a:buNone/>
            </a:pPr>
            <a:r>
              <a:rPr lang="es-MX" dirty="0"/>
              <a:t>-subir y bajar los documentos que sean necesarios.</a:t>
            </a:r>
            <a:endParaRPr dirty="0"/>
          </a:p>
        </p:txBody>
      </p:sp>
      <p:pic>
        <p:nvPicPr>
          <p:cNvPr id="113" name="Google Shape;113;p19"/>
          <p:cNvPicPr preferRelativeResize="0"/>
          <p:nvPr/>
        </p:nvPicPr>
        <p:blipFill>
          <a:blip r:embed="rId3">
            <a:alphaModFix/>
          </a:blip>
          <a:stretch>
            <a:fillRect/>
          </a:stretch>
        </p:blipFill>
        <p:spPr>
          <a:xfrm>
            <a:off x="311700" y="345850"/>
            <a:ext cx="7023276" cy="1213600"/>
          </a:xfrm>
          <a:prstGeom prst="rect">
            <a:avLst/>
          </a:prstGeom>
          <a:noFill/>
          <a:ln>
            <a:noFill/>
          </a:ln>
        </p:spPr>
      </p:pic>
      <p:pic>
        <p:nvPicPr>
          <p:cNvPr id="114" name="Google Shape;114;p19"/>
          <p:cNvPicPr preferRelativeResize="0"/>
          <p:nvPr/>
        </p:nvPicPr>
        <p:blipFill>
          <a:blip r:embed="rId4">
            <a:alphaModFix/>
          </a:blip>
          <a:stretch>
            <a:fillRect/>
          </a:stretch>
        </p:blipFill>
        <p:spPr>
          <a:xfrm>
            <a:off x="7275275" y="0"/>
            <a:ext cx="1799424" cy="922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LIMITACIONES</a:t>
            </a:r>
            <a:endParaRPr/>
          </a:p>
        </p:txBody>
      </p:sp>
      <p:sp>
        <p:nvSpPr>
          <p:cNvPr id="120" name="Google Shape;120;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MX" dirty="0"/>
              <a:t>-ordenar todos los documentos ya existentes.</a:t>
            </a:r>
          </a:p>
          <a:p>
            <a:pPr marL="0" lvl="0" indent="0" algn="l" rtl="0">
              <a:spcBef>
                <a:spcPts val="0"/>
              </a:spcBef>
              <a:spcAft>
                <a:spcPts val="1200"/>
              </a:spcAft>
              <a:buNone/>
            </a:pPr>
            <a:r>
              <a:rPr lang="es-MX"/>
              <a:t>-</a:t>
            </a:r>
            <a:endParaRPr/>
          </a:p>
        </p:txBody>
      </p:sp>
      <p:pic>
        <p:nvPicPr>
          <p:cNvPr id="121" name="Google Shape;121;p20"/>
          <p:cNvPicPr preferRelativeResize="0"/>
          <p:nvPr/>
        </p:nvPicPr>
        <p:blipFill>
          <a:blip r:embed="rId3">
            <a:alphaModFix/>
          </a:blip>
          <a:stretch>
            <a:fillRect/>
          </a:stretch>
        </p:blipFill>
        <p:spPr>
          <a:xfrm>
            <a:off x="311700" y="345850"/>
            <a:ext cx="7023276" cy="1213600"/>
          </a:xfrm>
          <a:prstGeom prst="rect">
            <a:avLst/>
          </a:prstGeom>
          <a:noFill/>
          <a:ln>
            <a:noFill/>
          </a:ln>
        </p:spPr>
      </p:pic>
      <p:pic>
        <p:nvPicPr>
          <p:cNvPr id="122" name="Google Shape;122;p20"/>
          <p:cNvPicPr preferRelativeResize="0"/>
          <p:nvPr/>
        </p:nvPicPr>
        <p:blipFill>
          <a:blip r:embed="rId4">
            <a:alphaModFix/>
          </a:blip>
          <a:stretch>
            <a:fillRect/>
          </a:stretch>
        </p:blipFill>
        <p:spPr>
          <a:xfrm>
            <a:off x="7275275" y="0"/>
            <a:ext cx="1799424" cy="922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METODOLOGÍA</a:t>
            </a:r>
            <a:endParaRPr/>
          </a:p>
        </p:txBody>
      </p:sp>
      <p:sp>
        <p:nvSpPr>
          <p:cNvPr id="128" name="Google Shape;128;p21"/>
          <p:cNvSpPr txBox="1">
            <a:spLocks noGrp="1"/>
          </p:cNvSpPr>
          <p:nvPr>
            <p:ph type="body" idx="1"/>
          </p:nvPr>
        </p:nvSpPr>
        <p:spPr>
          <a:xfrm>
            <a:off x="271945" y="1017725"/>
            <a:ext cx="8520600" cy="3416400"/>
          </a:xfrm>
          <a:prstGeom prst="rect">
            <a:avLst/>
          </a:prstGeom>
        </p:spPr>
        <p:txBody>
          <a:bodyPr spcFirstLastPara="1" wrap="square" lIns="91425" tIns="91425" rIns="91425" bIns="91425" anchor="t" anchorCtr="0">
            <a:normAutofit fontScale="92500"/>
          </a:bodyPr>
          <a:lstStyle/>
          <a:p>
            <a:pPr marL="0" lvl="0" indent="0" algn="ctr" rtl="0">
              <a:spcBef>
                <a:spcPts val="0"/>
              </a:spcBef>
              <a:spcAft>
                <a:spcPts val="0"/>
              </a:spcAft>
              <a:buNone/>
            </a:pPr>
            <a:r>
              <a:rPr lang="es" b="1" dirty="0">
                <a:solidFill>
                  <a:srgbClr val="4D4D4D"/>
                </a:solidFill>
                <a:highlight>
                  <a:srgbClr val="FFFFFF"/>
                </a:highlight>
                <a:latin typeface="Verdana"/>
                <a:ea typeface="Verdana"/>
                <a:cs typeface="Verdana"/>
                <a:sym typeface="Verdana"/>
              </a:rPr>
              <a:t>SCRUM</a:t>
            </a:r>
            <a:endParaRPr sz="1100" dirty="0">
              <a:solidFill>
                <a:srgbClr val="4D4D4D"/>
              </a:solidFill>
              <a:highlight>
                <a:srgbClr val="FFFFFF"/>
              </a:highlight>
              <a:latin typeface="Verdana"/>
              <a:ea typeface="Verdana"/>
              <a:cs typeface="Verdana"/>
              <a:sym typeface="Verdana"/>
            </a:endParaRPr>
          </a:p>
          <a:p>
            <a:pPr marL="0" lvl="0" indent="0" algn="just" rtl="0">
              <a:spcBef>
                <a:spcPts val="1200"/>
              </a:spcBef>
              <a:spcAft>
                <a:spcPts val="1200"/>
              </a:spcAft>
              <a:buNone/>
            </a:pPr>
            <a:r>
              <a:rPr lang="es" sz="1500" dirty="0">
                <a:solidFill>
                  <a:srgbClr val="4D4D4D"/>
                </a:solidFill>
                <a:highlight>
                  <a:srgbClr val="FFFFFF"/>
                </a:highlight>
                <a:latin typeface="Verdana"/>
                <a:ea typeface="Verdana"/>
                <a:cs typeface="Verdana"/>
                <a:sym typeface="Verdana"/>
              </a:rPr>
              <a:t>Scrum es un proceso en el que se aplican de manera regular </a:t>
            </a:r>
            <a:r>
              <a:rPr lang="es" sz="1500" dirty="0">
                <a:solidFill>
                  <a:srgbClr val="555555"/>
                </a:solidFill>
                <a:highlight>
                  <a:srgbClr val="FFFFFF"/>
                </a:highlight>
                <a:uFill>
                  <a:noFill/>
                </a:uFill>
                <a:latin typeface="Verdana"/>
                <a:ea typeface="Verdana"/>
                <a:cs typeface="Verdana"/>
                <a:sym typeface="Verdana"/>
                <a:hlinkClick r:id="rId3">
                  <a:extLst>
                    <a:ext uri="{A12FA001-AC4F-418D-AE19-62706E023703}">
                      <ahyp:hlinkClr xmlns:ahyp="http://schemas.microsoft.com/office/drawing/2018/hyperlinkcolor" val="tx"/>
                    </a:ext>
                  </a:extLst>
                </a:hlinkClick>
              </a:rPr>
              <a:t>un conjunto de buenas prácticas</a:t>
            </a:r>
            <a:r>
              <a:rPr lang="es" sz="1500" dirty="0">
                <a:solidFill>
                  <a:srgbClr val="4D4D4D"/>
                </a:solidFill>
                <a:highlight>
                  <a:srgbClr val="FFFFFF"/>
                </a:highlight>
                <a:latin typeface="Verdana"/>
                <a:ea typeface="Verdana"/>
                <a:cs typeface="Verdana"/>
                <a:sym typeface="Verdana"/>
              </a:rPr>
              <a:t> para </a:t>
            </a:r>
            <a:r>
              <a:rPr lang="es" sz="1500" dirty="0">
                <a:solidFill>
                  <a:srgbClr val="555555"/>
                </a:solidFill>
                <a:highlight>
                  <a:srgbClr val="FFFFFF"/>
                </a:highlight>
                <a:latin typeface="Verdana"/>
                <a:ea typeface="Verdana"/>
                <a:cs typeface="Verdana"/>
                <a:sym typeface="Verdana"/>
              </a:rPr>
              <a:t>trabajar colaborativamente, en equipo</a:t>
            </a:r>
            <a:r>
              <a:rPr lang="es" sz="1500" dirty="0">
                <a:solidFill>
                  <a:srgbClr val="4D4D4D"/>
                </a:solidFill>
                <a:highlight>
                  <a:srgbClr val="FFFFFF"/>
                </a:highlight>
                <a:latin typeface="Verdana"/>
                <a:ea typeface="Verdana"/>
                <a:cs typeface="Verdana"/>
                <a:sym typeface="Verdana"/>
              </a:rPr>
              <a:t>, y obtener </a:t>
            </a:r>
            <a:r>
              <a:rPr lang="es" sz="1500" dirty="0">
                <a:solidFill>
                  <a:srgbClr val="555555"/>
                </a:solidFill>
                <a:highlight>
                  <a:srgbClr val="FFFFFF"/>
                </a:highlight>
                <a:uFill>
                  <a:noFill/>
                </a:uFill>
                <a:latin typeface="Verdana"/>
                <a:ea typeface="Verdana"/>
                <a:cs typeface="Verdana"/>
                <a:sym typeface="Verdana"/>
                <a:hlinkClick r:id="rId4">
                  <a:extLst>
                    <a:ext uri="{A12FA001-AC4F-418D-AE19-62706E023703}">
                      <ahyp:hlinkClr xmlns:ahyp="http://schemas.microsoft.com/office/drawing/2018/hyperlinkcolor" val="tx"/>
                    </a:ext>
                  </a:extLst>
                </a:hlinkClick>
              </a:rPr>
              <a:t>el mejor resultado posible</a:t>
            </a:r>
            <a:r>
              <a:rPr lang="es" sz="1500" dirty="0">
                <a:solidFill>
                  <a:srgbClr val="4D4D4D"/>
                </a:solidFill>
                <a:highlight>
                  <a:srgbClr val="FFFFFF"/>
                </a:highlight>
                <a:latin typeface="Verdana"/>
                <a:ea typeface="Verdana"/>
                <a:cs typeface="Verdana"/>
                <a:sym typeface="Verdana"/>
              </a:rPr>
              <a:t> de un proyecto.</a:t>
            </a:r>
          </a:p>
          <a:p>
            <a:pPr marL="0" lvl="0" indent="0" algn="just" rtl="0">
              <a:spcBef>
                <a:spcPts val="1200"/>
              </a:spcBef>
              <a:spcAft>
                <a:spcPts val="1200"/>
              </a:spcAft>
              <a:buNone/>
            </a:pPr>
            <a:r>
              <a:rPr lang="es" sz="1500" dirty="0">
                <a:solidFill>
                  <a:srgbClr val="4D4D4D"/>
                </a:solidFill>
                <a:highlight>
                  <a:srgbClr val="FFFFFF"/>
                </a:highlight>
                <a:latin typeface="Verdana"/>
                <a:ea typeface="Verdana"/>
                <a:cs typeface="Verdana"/>
                <a:sym typeface="Verdana"/>
              </a:rPr>
              <a:t>se realizan entregas parciales y regulares del producto final, priorizadas por el beneficio que aportan al receptor del proyecto.</a:t>
            </a:r>
          </a:p>
          <a:p>
            <a:pPr marL="0" lvl="0" indent="0" algn="just" rtl="0">
              <a:spcBef>
                <a:spcPts val="1200"/>
              </a:spcBef>
              <a:spcAft>
                <a:spcPts val="1200"/>
              </a:spcAft>
              <a:buNone/>
            </a:pPr>
            <a:r>
              <a:rPr lang="es" sz="1500" dirty="0">
                <a:solidFill>
                  <a:srgbClr val="4D4D4D"/>
                </a:solidFill>
                <a:highlight>
                  <a:srgbClr val="FFFFFF"/>
                </a:highlight>
                <a:latin typeface="Verdana"/>
                <a:ea typeface="Verdana"/>
                <a:cs typeface="Verdana"/>
                <a:sym typeface="Verdana"/>
              </a:rPr>
              <a:t>En Scrum un proyecto se ejecuta en ciclos temporales cortos y de duración fija, Cada iteración tiene que proporcionar un resultado completo, un incremento de producto final que sea susceptible de ser entregado con el mínimo esfuerzo al cliente cuando lo solicite.</a:t>
            </a:r>
            <a:endParaRPr sz="1500" dirty="0">
              <a:solidFill>
                <a:srgbClr val="4D4D4D"/>
              </a:solidFill>
              <a:highlight>
                <a:srgbClr val="FFFFFF"/>
              </a:highlight>
              <a:latin typeface="Verdana"/>
              <a:ea typeface="Verdana"/>
              <a:cs typeface="Verdana"/>
              <a:sym typeface="Verdana"/>
            </a:endParaRPr>
          </a:p>
        </p:txBody>
      </p:sp>
      <p:pic>
        <p:nvPicPr>
          <p:cNvPr id="129" name="Google Shape;129;p21"/>
          <p:cNvPicPr preferRelativeResize="0"/>
          <p:nvPr/>
        </p:nvPicPr>
        <p:blipFill>
          <a:blip r:embed="rId5">
            <a:alphaModFix/>
          </a:blip>
          <a:stretch>
            <a:fillRect/>
          </a:stretch>
        </p:blipFill>
        <p:spPr>
          <a:xfrm>
            <a:off x="311700" y="345850"/>
            <a:ext cx="7023276" cy="1213600"/>
          </a:xfrm>
          <a:prstGeom prst="rect">
            <a:avLst/>
          </a:prstGeom>
          <a:noFill/>
          <a:ln>
            <a:noFill/>
          </a:ln>
        </p:spPr>
      </p:pic>
      <p:pic>
        <p:nvPicPr>
          <p:cNvPr id="130" name="Google Shape;130;p21"/>
          <p:cNvPicPr preferRelativeResize="0"/>
          <p:nvPr/>
        </p:nvPicPr>
        <p:blipFill>
          <a:blip r:embed="rId6">
            <a:alphaModFix/>
          </a:blip>
          <a:stretch>
            <a:fillRect/>
          </a:stretch>
        </p:blipFill>
        <p:spPr>
          <a:xfrm>
            <a:off x="7275275" y="0"/>
            <a:ext cx="1799424" cy="922550"/>
          </a:xfrm>
          <a:prstGeom prst="rect">
            <a:avLst/>
          </a:prstGeom>
          <a:noFill/>
          <a:ln>
            <a:noFill/>
          </a:ln>
        </p:spPr>
      </p:pic>
      <p:pic>
        <p:nvPicPr>
          <p:cNvPr id="131" name="Google Shape;131;p21"/>
          <p:cNvPicPr preferRelativeResize="0"/>
          <p:nvPr/>
        </p:nvPicPr>
        <p:blipFill>
          <a:blip r:embed="rId7">
            <a:alphaModFix/>
          </a:blip>
          <a:stretch>
            <a:fillRect/>
          </a:stretch>
        </p:blipFill>
        <p:spPr>
          <a:xfrm>
            <a:off x="0" y="4125774"/>
            <a:ext cx="1201479" cy="898275"/>
          </a:xfrm>
          <a:prstGeom prst="rect">
            <a:avLst/>
          </a:prstGeom>
          <a:noFill/>
          <a:ln>
            <a:noFill/>
          </a:ln>
        </p:spPr>
      </p:pic>
      <p:pic>
        <p:nvPicPr>
          <p:cNvPr id="132" name="Google Shape;132;p21"/>
          <p:cNvPicPr preferRelativeResize="0"/>
          <p:nvPr/>
        </p:nvPicPr>
        <p:blipFill>
          <a:blip r:embed="rId8">
            <a:alphaModFix/>
          </a:blip>
          <a:stretch>
            <a:fillRect/>
          </a:stretch>
        </p:blipFill>
        <p:spPr>
          <a:xfrm>
            <a:off x="7810950" y="3810450"/>
            <a:ext cx="1333050" cy="13330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822</Words>
  <Application>Microsoft Office PowerPoint</Application>
  <PresentationFormat>Presentación en pantalla (16:9)</PresentationFormat>
  <Paragraphs>52</Paragraphs>
  <Slides>10</Slides>
  <Notes>10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Courier New</vt:lpstr>
      <vt:lpstr>Verdana</vt:lpstr>
      <vt:lpstr>Simple Light</vt:lpstr>
      <vt:lpstr>Presentación de PowerPoint</vt:lpstr>
      <vt:lpstr>Presentación de PowerPoint</vt:lpstr>
      <vt:lpstr>PLANTEAMIENTO DEL PROBLEMA</vt:lpstr>
      <vt:lpstr>JUSTIFICACIÓN </vt:lpstr>
      <vt:lpstr>OBJETIVO GENERAL</vt:lpstr>
      <vt:lpstr>OBJETIVO ESPECÍFICO</vt:lpstr>
      <vt:lpstr>ALCANCES</vt:lpstr>
      <vt:lpstr>LIMITACIONES</vt:lpstr>
      <vt:lpstr>METODOLOGÍA</vt:lpstr>
      <vt:lpstr>HERRAMIENTAS DE DESARROLLO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EDUARDO INIESTRA</cp:lastModifiedBy>
  <cp:revision>3</cp:revision>
  <dcterms:modified xsi:type="dcterms:W3CDTF">2021-07-28T18:22:31Z</dcterms:modified>
</cp:coreProperties>
</file>