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367" r:id="rId3"/>
    <p:sldId id="257" r:id="rId4"/>
    <p:sldId id="387" r:id="rId5"/>
    <p:sldId id="406" r:id="rId6"/>
    <p:sldId id="405" r:id="rId7"/>
    <p:sldId id="385" r:id="rId8"/>
    <p:sldId id="401" r:id="rId9"/>
    <p:sldId id="370" r:id="rId10"/>
    <p:sldId id="399" r:id="rId11"/>
    <p:sldId id="386" r:id="rId12"/>
    <p:sldId id="391" r:id="rId13"/>
    <p:sldId id="383" r:id="rId14"/>
    <p:sldId id="384" r:id="rId15"/>
    <p:sldId id="392" r:id="rId16"/>
    <p:sldId id="396" r:id="rId17"/>
    <p:sldId id="402" r:id="rId18"/>
    <p:sldId id="403" r:id="rId19"/>
    <p:sldId id="404" r:id="rId20"/>
    <p:sldId id="398" r:id="rId21"/>
    <p:sldId id="382" r:id="rId22"/>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86099"/>
  </p:normalViewPr>
  <p:slideViewPr>
    <p:cSldViewPr snapToGrid="0">
      <p:cViewPr varScale="1">
        <p:scale>
          <a:sx n="99" d="100"/>
          <a:sy n="99" d="100"/>
        </p:scale>
        <p:origin x="16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rxiv.org/pdf/1607.04606.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NimbusRomNo9L"/>
              </a:rPr>
              <a:t>[Pull definitions from class presentations and make sure we understand these tasks.]</a:t>
            </a: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3426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Neural Network Training (Inputs in both models are just one-hot encoded vocabulary vectors):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CBOW model architecture predict the target word (the center word) based on the source context words (surrounding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Skip-gram</a:t>
            </a:r>
            <a:r>
              <a:rPr lang="en-US" dirty="0"/>
              <a:t> model the context is predicted based on the source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both architectures, after training, the output layer is “thrown away” and the hidden layer is used as the vector representation of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 Note: Later this same year, “Distributed Representations of Words and Phrases and their Compositionality” was published which introduced improvements to the Skip-gram model such as Negative Sampling and Subsampling of Frequent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Mikolov</a:t>
            </a:r>
            <a:r>
              <a:rPr lang="en-US" dirty="0"/>
              <a:t> et al., Distributed Representations of Words and Phrases and their Compositionality: https://arxiv.org/abs/1310.4546]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reference papers here (maybe with timeline?) 3 papers – CBOW, continuous </a:t>
            </a:r>
            <a:r>
              <a:rPr lang="en-US" dirty="0" err="1"/>
              <a:t>skipgram</a:t>
            </a:r>
            <a:r>
              <a:rPr lang="en-US" dirty="0"/>
              <a:t>, and character-level neural networks (RNN and CNN)]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Network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CBOW model architecture predict the target word (the center word) based on the source context words (surrounding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Skip-gram</a:t>
            </a:r>
            <a:r>
              <a:rPr lang="en-US" dirty="0"/>
              <a:t> model the context is predicted based on the source 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73578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More recently, building on the </a:t>
            </a:r>
            <a:r>
              <a:rPr lang="en-US" sz="1200" b="0" i="0" kern="1200" dirty="0" err="1">
                <a:solidFill>
                  <a:schemeClr val="tx1"/>
                </a:solidFill>
                <a:effectLst/>
                <a:latin typeface="+mn-lt"/>
                <a:ea typeface="+mn-ea"/>
                <a:cs typeface="+mn-cs"/>
              </a:rPr>
              <a:t>SkipGram</a:t>
            </a:r>
            <a:r>
              <a:rPr lang="en-US" sz="1200" b="0" i="0" kern="1200" dirty="0">
                <a:solidFill>
                  <a:schemeClr val="tx1"/>
                </a:solidFill>
                <a:effectLst/>
                <a:latin typeface="+mn-lt"/>
                <a:ea typeface="+mn-ea"/>
                <a:cs typeface="+mn-cs"/>
              </a:rPr>
              <a:t> idea, a </a:t>
            </a:r>
            <a:r>
              <a:rPr lang="en-US" sz="1200" b="0" i="0" u="none" strike="noStrike" kern="1200" dirty="0">
                <a:solidFill>
                  <a:schemeClr val="tx1"/>
                </a:solidFill>
                <a:effectLst/>
                <a:latin typeface="+mn-lt"/>
                <a:ea typeface="+mn-ea"/>
                <a:cs typeface="+mn-cs"/>
                <a:hlinkClick r:id="rId3"/>
              </a:rPr>
              <a:t>more granular approach was introduced</a:t>
            </a:r>
            <a:r>
              <a:rPr lang="en-US" sz="1200" b="0" i="0" kern="1200" dirty="0">
                <a:solidFill>
                  <a:schemeClr val="tx1"/>
                </a:solidFill>
                <a:effectLst/>
                <a:latin typeface="+mn-lt"/>
                <a:ea typeface="+mn-ea"/>
                <a:cs typeface="+mn-cs"/>
              </a:rPr>
              <a:t> where a bag of character n-grams (also known as </a:t>
            </a:r>
            <a:r>
              <a:rPr lang="en-US" sz="1200" b="0" i="0" kern="1200" dirty="0" err="1">
                <a:solidFill>
                  <a:schemeClr val="tx1"/>
                </a:solidFill>
                <a:effectLst/>
                <a:latin typeface="+mn-lt"/>
                <a:ea typeface="+mn-ea"/>
                <a:cs typeface="+mn-cs"/>
              </a:rPr>
              <a:t>subwords</a:t>
            </a:r>
            <a:r>
              <a:rPr lang="en-US" sz="1200" b="0" i="0" kern="1200" dirty="0">
                <a:solidFill>
                  <a:schemeClr val="tx1"/>
                </a:solidFill>
                <a:effectLst/>
                <a:latin typeface="+mn-lt"/>
                <a:ea typeface="+mn-ea"/>
                <a:cs typeface="+mn-cs"/>
              </a:rPr>
              <a:t>) are used to represent a word. As shown in Figure, each word is represented by the sum of it’s n-gram vectors.</a:t>
            </a:r>
          </a:p>
          <a:p>
            <a:endParaRPr lang="en-US" sz="1200" b="0" i="0" kern="1200" dirty="0">
              <a:solidFill>
                <a:schemeClr val="tx1"/>
              </a:solidFill>
              <a:effectLst/>
              <a:latin typeface="+mn-lt"/>
              <a:ea typeface="+mn-ea"/>
              <a:cs typeface="+mn-cs"/>
            </a:endParaRPr>
          </a:p>
          <a:p>
            <a:endParaRPr lang="en-US"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7</a:t>
            </a:fld>
            <a:endParaRPr lang="en-GB" sz="1400" b="0" strike="noStrike" spc="-1">
              <a:latin typeface="Times New Roman"/>
            </a:endParaRPr>
          </a:p>
        </p:txBody>
      </p:sp>
    </p:spTree>
    <p:extLst>
      <p:ext uri="{BB962C8B-B14F-4D97-AF65-F5344CB8AC3E}">
        <p14:creationId xmlns:p14="http://schemas.microsoft.com/office/powerpoint/2010/main" val="406536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15</a:t>
            </a:fld>
            <a:endParaRPr lang="en-GB" sz="1400" b="0" strike="noStrike" spc="-1">
              <a:latin typeface="Times New Roman"/>
            </a:endParaRPr>
          </a:p>
        </p:txBody>
      </p:sp>
    </p:spTree>
    <p:extLst>
      <p:ext uri="{BB962C8B-B14F-4D97-AF65-F5344CB8AC3E}">
        <p14:creationId xmlns:p14="http://schemas.microsoft.com/office/powerpoint/2010/main" val="97033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p>
          <a:p>
            <a:endParaRPr lang="en-US" dirty="0"/>
          </a:p>
          <a:p>
            <a:r>
              <a:rPr lang="en-US" sz="1200" b="0" i="0" kern="1200" dirty="0">
                <a:solidFill>
                  <a:schemeClr val="tx1"/>
                </a:solidFill>
                <a:effectLst/>
                <a:latin typeface="+mn-lt"/>
                <a:ea typeface="+mn-ea"/>
                <a:cs typeface="+mn-cs"/>
              </a:rPr>
              <a:t>The </a:t>
            </a:r>
            <a:r>
              <a:rPr lang="en-US" dirty="0" err="1"/>
              <a:t>window_size</a:t>
            </a:r>
            <a:r>
              <a:rPr lang="en-US" sz="1200" b="0" i="0" kern="1200" dirty="0">
                <a:solidFill>
                  <a:schemeClr val="tx1"/>
                </a:solidFill>
                <a:effectLst/>
                <a:latin typeface="+mn-lt"/>
                <a:ea typeface="+mn-ea"/>
                <a:cs typeface="+mn-cs"/>
              </a:rPr>
              <a:t> is the size of the number of words occurring before and after the word based on which the word representations will be learned for the word.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next hyper-parameter is the </a:t>
            </a:r>
            <a:r>
              <a:rPr lang="en-US" dirty="0" err="1"/>
              <a:t>min_word</a:t>
            </a:r>
            <a:r>
              <a:rPr lang="en-US" sz="1200" b="0" i="0" kern="1200" dirty="0">
                <a:solidFill>
                  <a:schemeClr val="tx1"/>
                </a:solidFill>
                <a:effectLst/>
                <a:latin typeface="+mn-lt"/>
                <a:ea typeface="+mn-ea"/>
                <a:cs typeface="+mn-cs"/>
              </a:rPr>
              <a:t>, which specifies the minimum frequency of a word in the corpus for which the word representations will be generated. Finally, the most frequently occurring word will be down-sampled by a number specified by the </a:t>
            </a:r>
            <a:r>
              <a:rPr lang="en-US" dirty="0" err="1"/>
              <a:t>down_sampling</a:t>
            </a:r>
            <a:r>
              <a:rPr lang="en-US" sz="1200" b="0" i="0" kern="1200" dirty="0">
                <a:solidFill>
                  <a:schemeClr val="tx1"/>
                </a:solidFill>
                <a:effectLst/>
                <a:latin typeface="+mn-lt"/>
                <a:ea typeface="+mn-ea"/>
                <a:cs typeface="+mn-cs"/>
              </a:rPr>
              <a:t> attribute.</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16</a:t>
            </a:fld>
            <a:endParaRPr lang="en-GB" sz="1400" b="0" strike="noStrike" spc="-1">
              <a:latin typeface="Times New Roman"/>
            </a:endParaRPr>
          </a:p>
        </p:txBody>
      </p:sp>
    </p:spTree>
    <p:extLst>
      <p:ext uri="{BB962C8B-B14F-4D97-AF65-F5344CB8AC3E}">
        <p14:creationId xmlns:p14="http://schemas.microsoft.com/office/powerpoint/2010/main" val="273839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17</a:t>
            </a:fld>
            <a:endParaRPr lang="en-GB" sz="1400" b="0" strike="noStrike" spc="-1">
              <a:latin typeface="Times New Roman"/>
            </a:endParaRPr>
          </a:p>
        </p:txBody>
      </p:sp>
    </p:spTree>
    <p:extLst>
      <p:ext uri="{BB962C8B-B14F-4D97-AF65-F5344CB8AC3E}">
        <p14:creationId xmlns:p14="http://schemas.microsoft.com/office/powerpoint/2010/main" val="40423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US" dirty="0"/>
          </a:p>
          <a:p>
            <a:r>
              <a:rPr lang="en-US" dirty="0"/>
              <a:t>[Potentially download and run some simple </a:t>
            </a:r>
            <a:r>
              <a:rPr lang="en-US" dirty="0" err="1"/>
              <a:t>fasttext</a:t>
            </a:r>
            <a:r>
              <a:rPr lang="en-US" dirty="0"/>
              <a:t> code and show the results]</a:t>
            </a:r>
            <a:endParaRPr lang="en-CO" dirty="0"/>
          </a:p>
          <a:p>
            <a:endParaRPr lang="en-CO" dirty="0"/>
          </a:p>
        </p:txBody>
      </p:sp>
      <p:sp>
        <p:nvSpPr>
          <p:cNvPr id="4" name="Slide Number Placeholder 3"/>
          <p:cNvSpPr>
            <a:spLocks noGrp="1"/>
          </p:cNvSpPr>
          <p:nvPr>
            <p:ph type="sldNum"/>
          </p:nvPr>
        </p:nvSpPr>
        <p:spPr/>
        <p:txBody>
          <a:bodyPr/>
          <a:lstStyle/>
          <a:p>
            <a:pPr algn="r"/>
            <a:fld id="{D10B2105-225F-4FE3-849A-7975E719A850}" type="slidenum">
              <a:rPr lang="en-GB" sz="1400" b="0" strike="noStrike" spc="-1" smtClean="0">
                <a:latin typeface="Times New Roman"/>
              </a:rPr>
              <a:t>18</a:t>
            </a:fld>
            <a:endParaRPr lang="en-GB" sz="1400" b="0" strike="noStrike" spc="-1">
              <a:latin typeface="Times New Roman"/>
            </a:endParaRPr>
          </a:p>
        </p:txBody>
      </p:sp>
    </p:spTree>
    <p:extLst>
      <p:ext uri="{BB962C8B-B14F-4D97-AF65-F5344CB8AC3E}">
        <p14:creationId xmlns:p14="http://schemas.microsoft.com/office/powerpoint/2010/main" val="263158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hyperlink" Target="https://pypi.org/project/fasttex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kavita-ganesan.com/comparison-between-cbow-skipgram-subword/#.XvHfR5P7RDU" TargetMode="External"/><Relationship Id="rId2" Type="http://schemas.openxmlformats.org/officeDocument/2006/relationships/hyperlink" Target="https://towardsdatascience.com/skip-gram-nlp-context-words-prediction-algorithm-5bbf34f84e0c" TargetMode="External"/><Relationship Id="rId1" Type="http://schemas.openxmlformats.org/officeDocument/2006/relationships/slideLayout" Target="../slideLayouts/slideLayout14.xml"/><Relationship Id="rId4" Type="http://schemas.openxmlformats.org/officeDocument/2006/relationships/hyperlink" Target="https://stackabuse.com/python-for-nlp-working-with-facebook-fasttext-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“ENRICHING WORD VECTORS WITH SUBWORD INFORMATION”</a:t>
            </a:r>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pic>
        <p:nvPicPr>
          <p:cNvPr id="3" name="Picture 2">
            <a:extLst>
              <a:ext uri="{FF2B5EF4-FFF2-40B4-BE49-F238E27FC236}">
                <a16:creationId xmlns:a16="http://schemas.microsoft.com/office/drawing/2014/main" id="{FB76B419-07C5-1F48-9515-D01454DBE0CC}"/>
              </a:ext>
            </a:extLst>
          </p:cNvPr>
          <p:cNvPicPr>
            <a:picLocks noChangeAspect="1"/>
          </p:cNvPicPr>
          <p:nvPr/>
        </p:nvPicPr>
        <p:blipFill>
          <a:blip r:embed="rId2"/>
          <a:stretch>
            <a:fillRect/>
          </a:stretch>
        </p:blipFill>
        <p:spPr>
          <a:xfrm>
            <a:off x="212943" y="1440186"/>
            <a:ext cx="3562350" cy="3502550"/>
          </a:xfrm>
          <a:prstGeom prst="rect">
            <a:avLst/>
          </a:prstGeom>
        </p:spPr>
      </p:pic>
      <p:pic>
        <p:nvPicPr>
          <p:cNvPr id="4" name="Picture 3">
            <a:extLst>
              <a:ext uri="{FF2B5EF4-FFF2-40B4-BE49-F238E27FC236}">
                <a16:creationId xmlns:a16="http://schemas.microsoft.com/office/drawing/2014/main" id="{62CFCE26-9C66-2848-982A-854886F6ACF9}"/>
              </a:ext>
            </a:extLst>
          </p:cNvPr>
          <p:cNvPicPr>
            <a:picLocks noChangeAspect="1"/>
          </p:cNvPicPr>
          <p:nvPr/>
        </p:nvPicPr>
        <p:blipFill>
          <a:blip r:embed="rId3"/>
          <a:stretch>
            <a:fillRect/>
          </a:stretch>
        </p:blipFill>
        <p:spPr>
          <a:xfrm>
            <a:off x="5813305" y="901967"/>
            <a:ext cx="3117752" cy="2938571"/>
          </a:xfrm>
          <a:prstGeom prst="rect">
            <a:avLst/>
          </a:prstGeom>
        </p:spPr>
      </p:pic>
      <p:pic>
        <p:nvPicPr>
          <p:cNvPr id="5" name="Picture 4">
            <a:extLst>
              <a:ext uri="{FF2B5EF4-FFF2-40B4-BE49-F238E27FC236}">
                <a16:creationId xmlns:a16="http://schemas.microsoft.com/office/drawing/2014/main" id="{C469FE2E-1E4C-604E-AEF0-1E8899201F80}"/>
              </a:ext>
            </a:extLst>
          </p:cNvPr>
          <p:cNvPicPr>
            <a:picLocks noChangeAspect="1"/>
          </p:cNvPicPr>
          <p:nvPr/>
        </p:nvPicPr>
        <p:blipFill>
          <a:blip r:embed="rId4"/>
          <a:stretch>
            <a:fillRect/>
          </a:stretch>
        </p:blipFill>
        <p:spPr>
          <a:xfrm>
            <a:off x="1453720" y="3473450"/>
            <a:ext cx="2895983" cy="2938571"/>
          </a:xfrm>
          <a:prstGeom prst="rect">
            <a:avLst/>
          </a:prstGeom>
        </p:spPr>
      </p:pic>
      <p:pic>
        <p:nvPicPr>
          <p:cNvPr id="6" name="Picture 5">
            <a:extLst>
              <a:ext uri="{FF2B5EF4-FFF2-40B4-BE49-F238E27FC236}">
                <a16:creationId xmlns:a16="http://schemas.microsoft.com/office/drawing/2014/main" id="{638340C5-893C-7D4D-80B7-7393B8CB1B1E}"/>
              </a:ext>
            </a:extLst>
          </p:cNvPr>
          <p:cNvPicPr>
            <a:picLocks noChangeAspect="1"/>
          </p:cNvPicPr>
          <p:nvPr/>
        </p:nvPicPr>
        <p:blipFill>
          <a:blip r:embed="rId5"/>
          <a:stretch>
            <a:fillRect/>
          </a:stretch>
        </p:blipFill>
        <p:spPr>
          <a:xfrm>
            <a:off x="3693139" y="2619258"/>
            <a:ext cx="3679042" cy="3670112"/>
          </a:xfrm>
          <a:prstGeom prst="rect">
            <a:avLst/>
          </a:prstGeom>
        </p:spPr>
      </p:pic>
    </p:spTree>
    <p:extLst>
      <p:ext uri="{BB962C8B-B14F-4D97-AF65-F5344CB8AC3E}">
        <p14:creationId xmlns:p14="http://schemas.microsoft.com/office/powerpoint/2010/main" val="202570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EC068493-07FD-A34E-AF93-B0D83101C167}"/>
              </a:ext>
            </a:extLst>
          </p:cNvPr>
          <p:cNvSpPr/>
          <p:nvPr/>
        </p:nvSpPr>
        <p:spPr>
          <a:xfrm>
            <a:off x="2998304" y="864389"/>
            <a:ext cx="3531736" cy="369332"/>
          </a:xfrm>
          <a:prstGeom prst="rect">
            <a:avLst/>
          </a:prstGeom>
        </p:spPr>
        <p:txBody>
          <a:bodyPr wrap="none">
            <a:spAutoFit/>
          </a:bodyPr>
          <a:lstStyle/>
          <a:p>
            <a:r>
              <a:rPr lang="en-US" dirty="0">
                <a:solidFill>
                  <a:srgbClr val="000000"/>
                </a:solidFill>
                <a:latin typeface="Arial" panose="020B0604020202020204" pitchFamily="34" charset="0"/>
              </a:rPr>
              <a:t>Quantitative / Qualitative Results</a:t>
            </a:r>
            <a:endParaRPr lang="en-CO" dirty="0"/>
          </a:p>
        </p:txBody>
      </p:sp>
      <p:sp>
        <p:nvSpPr>
          <p:cNvPr id="3" name="Rectangle 2">
            <a:extLst>
              <a:ext uri="{FF2B5EF4-FFF2-40B4-BE49-F238E27FC236}">
                <a16:creationId xmlns:a16="http://schemas.microsoft.com/office/drawing/2014/main" id="{CA3AEA9E-434C-430F-B295-AF44041B0395}"/>
              </a:ext>
            </a:extLst>
          </p:cNvPr>
          <p:cNvSpPr/>
          <p:nvPr/>
        </p:nvSpPr>
        <p:spPr>
          <a:xfrm>
            <a:off x="101494" y="4840312"/>
            <a:ext cx="4572000" cy="923330"/>
          </a:xfrm>
          <a:prstGeom prst="rect">
            <a:avLst/>
          </a:prstGeom>
        </p:spPr>
        <p:txBody>
          <a:bodyPr>
            <a:spAutoFit/>
          </a:bodyPr>
          <a:lstStyle/>
          <a:p>
            <a:r>
              <a:rPr lang="en-US" sz="1100" dirty="0">
                <a:latin typeface="NimbusRomNo9L"/>
              </a:rPr>
              <a:t>In most experiments (except in Sec. 5.3), we compare our model to the C implementation </a:t>
            </a:r>
            <a:r>
              <a:rPr lang="en-US" sz="1100" dirty="0"/>
              <a:t>of the </a:t>
            </a:r>
            <a:r>
              <a:rPr lang="en-US" sz="1100" dirty="0" err="1"/>
              <a:t>skipgram</a:t>
            </a:r>
            <a:r>
              <a:rPr lang="en-US" sz="1100" dirty="0"/>
              <a:t> and </a:t>
            </a:r>
            <a:r>
              <a:rPr lang="en-US" sz="1100" dirty="0" err="1"/>
              <a:t>cbow</a:t>
            </a:r>
            <a:r>
              <a:rPr lang="en-US" sz="1100" dirty="0"/>
              <a:t> models from the word2vec2 package</a:t>
            </a:r>
            <a:r>
              <a:rPr lang="en-US" sz="1200" dirty="0"/>
              <a:t>. </a:t>
            </a:r>
          </a:p>
          <a:p>
            <a:endParaRPr lang="en-US" dirty="0"/>
          </a:p>
        </p:txBody>
      </p:sp>
      <p:sp>
        <p:nvSpPr>
          <p:cNvPr id="4" name="Rectangle 3">
            <a:extLst>
              <a:ext uri="{FF2B5EF4-FFF2-40B4-BE49-F238E27FC236}">
                <a16:creationId xmlns:a16="http://schemas.microsoft.com/office/drawing/2014/main" id="{376960B4-2307-4284-BF3A-AC674A3846D7}"/>
              </a:ext>
            </a:extLst>
          </p:cNvPr>
          <p:cNvSpPr/>
          <p:nvPr/>
        </p:nvSpPr>
        <p:spPr>
          <a:xfrm>
            <a:off x="4572000" y="5171172"/>
            <a:ext cx="4572000" cy="1200329"/>
          </a:xfrm>
          <a:prstGeom prst="rect">
            <a:avLst/>
          </a:prstGeom>
        </p:spPr>
        <p:txBody>
          <a:bodyPr>
            <a:spAutoFit/>
          </a:bodyPr>
          <a:lstStyle/>
          <a:p>
            <a:r>
              <a:rPr lang="en-US" sz="1200" dirty="0">
                <a:latin typeface="NimbusRomNo9L"/>
              </a:rPr>
              <a:t>5.3 Comparison with morphological representations </a:t>
            </a:r>
            <a:endParaRPr lang="en-US" sz="1200" dirty="0"/>
          </a:p>
          <a:p>
            <a:r>
              <a:rPr lang="en-US" sz="1200" dirty="0">
                <a:latin typeface="NimbusRomNo9L"/>
              </a:rPr>
              <a:t>We also compare our approach to previous work on word vectors incorporating </a:t>
            </a:r>
            <a:r>
              <a:rPr lang="en-US" sz="1200" dirty="0" err="1">
                <a:latin typeface="NimbusRomNo9L"/>
              </a:rPr>
              <a:t>subword</a:t>
            </a:r>
            <a:r>
              <a:rPr lang="en-US" sz="1200" dirty="0">
                <a:latin typeface="NimbusRomNo9L"/>
              </a:rPr>
              <a:t> information on word similarity tasks. The methods used are: the recursive neural network of Luong et al. (2013), the morpheme </a:t>
            </a:r>
            <a:r>
              <a:rPr lang="en-US" sz="1200" dirty="0" err="1">
                <a:latin typeface="NimbusMonL"/>
              </a:rPr>
              <a:t>cbow</a:t>
            </a:r>
            <a:r>
              <a:rPr lang="en-US" sz="1200" dirty="0">
                <a:latin typeface="NimbusMonL"/>
              </a:rPr>
              <a:t> </a:t>
            </a:r>
            <a:r>
              <a:rPr lang="en-US" sz="1200" dirty="0">
                <a:latin typeface="NimbusRomNo9L"/>
              </a:rPr>
              <a:t>of </a:t>
            </a:r>
            <a:r>
              <a:rPr lang="en-US" sz="1200" dirty="0" err="1">
                <a:latin typeface="NimbusRomNo9L"/>
              </a:rPr>
              <a:t>Qiu</a:t>
            </a:r>
            <a:r>
              <a:rPr lang="en-US" sz="1200" dirty="0">
                <a:latin typeface="NimbusRomNo9L"/>
              </a:rPr>
              <a:t> et al. (2014) and the morphological transformations of </a:t>
            </a:r>
            <a:r>
              <a:rPr lang="en-US" sz="1200" dirty="0" err="1">
                <a:latin typeface="NimbusRomNo9L"/>
              </a:rPr>
              <a:t>Soricut</a:t>
            </a:r>
            <a:r>
              <a:rPr lang="en-US" sz="1200" dirty="0">
                <a:latin typeface="NimbusRomNo9L"/>
              </a:rPr>
              <a:t> and </a:t>
            </a:r>
            <a:r>
              <a:rPr lang="en-US" sz="1200" dirty="0" err="1">
                <a:latin typeface="NimbusRomNo9L"/>
              </a:rPr>
              <a:t>Och</a:t>
            </a:r>
            <a:r>
              <a:rPr lang="en-US" sz="1200" dirty="0">
                <a:latin typeface="NimbusRomNo9L"/>
              </a:rPr>
              <a:t> (2015). </a:t>
            </a:r>
            <a:endParaRPr lang="en-US" sz="1200" dirty="0"/>
          </a:p>
        </p:txBody>
      </p:sp>
      <p:sp>
        <p:nvSpPr>
          <p:cNvPr id="6" name="Rectangle 5">
            <a:extLst>
              <a:ext uri="{FF2B5EF4-FFF2-40B4-BE49-F238E27FC236}">
                <a16:creationId xmlns:a16="http://schemas.microsoft.com/office/drawing/2014/main" id="{6E763CA1-9686-4321-A3D3-9682AFE5495C}"/>
              </a:ext>
            </a:extLst>
          </p:cNvPr>
          <p:cNvSpPr/>
          <p:nvPr/>
        </p:nvSpPr>
        <p:spPr>
          <a:xfrm>
            <a:off x="90121" y="5432782"/>
            <a:ext cx="4572000" cy="938719"/>
          </a:xfrm>
          <a:prstGeom prst="rect">
            <a:avLst/>
          </a:prstGeom>
        </p:spPr>
        <p:txBody>
          <a:bodyPr>
            <a:spAutoFit/>
          </a:bodyPr>
          <a:lstStyle/>
          <a:p>
            <a:r>
              <a:rPr lang="en-US" sz="1100" dirty="0">
                <a:latin typeface="NimbusRomNo9L"/>
              </a:rPr>
              <a:t>We evaluate our model in five experiments: an eval- </a:t>
            </a:r>
            <a:r>
              <a:rPr lang="en-US" sz="1100" dirty="0" err="1">
                <a:latin typeface="NimbusRomNo9L"/>
              </a:rPr>
              <a:t>uation</a:t>
            </a:r>
            <a:r>
              <a:rPr lang="en-US" sz="1100" dirty="0">
                <a:latin typeface="NimbusRomNo9L"/>
              </a:rPr>
              <a:t> of word similarity and word analogies, a com- </a:t>
            </a:r>
            <a:r>
              <a:rPr lang="en-US" sz="1100" dirty="0" err="1">
                <a:latin typeface="NimbusRomNo9L"/>
              </a:rPr>
              <a:t>parison</a:t>
            </a:r>
            <a:r>
              <a:rPr lang="en-US" sz="1100" dirty="0">
                <a:latin typeface="NimbusRomNo9L"/>
              </a:rPr>
              <a:t> to state-of-the-art methods, an analysis of the effect of the size of training data and of the size of character </a:t>
            </a:r>
            <a:r>
              <a:rPr lang="en-US" sz="1100" dirty="0">
                <a:latin typeface="CMMI10"/>
              </a:rPr>
              <a:t>n</a:t>
            </a:r>
            <a:r>
              <a:rPr lang="en-US" sz="1100" dirty="0">
                <a:latin typeface="NimbusRomNo9L"/>
              </a:rPr>
              <a:t>-grams that we consider. We will de- scribe these experiments in detail in the following sections. </a:t>
            </a:r>
            <a:endParaRPr lang="en-US" sz="1100" dirty="0"/>
          </a:p>
        </p:txBody>
      </p:sp>
      <p:pic>
        <p:nvPicPr>
          <p:cNvPr id="10" name="Picture 9">
            <a:extLst>
              <a:ext uri="{FF2B5EF4-FFF2-40B4-BE49-F238E27FC236}">
                <a16:creationId xmlns:a16="http://schemas.microsoft.com/office/drawing/2014/main" id="{1D31E707-FBB3-4F42-9BCC-8525933EF56E}"/>
              </a:ext>
            </a:extLst>
          </p:cNvPr>
          <p:cNvPicPr>
            <a:picLocks noChangeAspect="1"/>
          </p:cNvPicPr>
          <p:nvPr/>
        </p:nvPicPr>
        <p:blipFill>
          <a:blip r:embed="rId2"/>
          <a:stretch>
            <a:fillRect/>
          </a:stretch>
        </p:blipFill>
        <p:spPr>
          <a:xfrm>
            <a:off x="384703" y="1367086"/>
            <a:ext cx="2791634" cy="2500614"/>
          </a:xfrm>
          <a:prstGeom prst="rect">
            <a:avLst/>
          </a:prstGeom>
        </p:spPr>
      </p:pic>
    </p:spTree>
    <p:extLst>
      <p:ext uri="{BB962C8B-B14F-4D97-AF65-F5344CB8AC3E}">
        <p14:creationId xmlns:p14="http://schemas.microsoft.com/office/powerpoint/2010/main" val="125498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B5986EB7-9E4C-084D-9A56-87E64506A958}"/>
              </a:ext>
            </a:extLst>
          </p:cNvPr>
          <p:cNvSpPr/>
          <p:nvPr/>
        </p:nvSpPr>
        <p:spPr>
          <a:xfrm>
            <a:off x="2408587" y="839337"/>
            <a:ext cx="4326826" cy="369332"/>
          </a:xfrm>
          <a:prstGeom prst="rect">
            <a:avLst/>
          </a:prstGeom>
        </p:spPr>
        <p:txBody>
          <a:bodyPr wrap="none">
            <a:spAutoFit/>
          </a:bodyPr>
          <a:lstStyle/>
          <a:p>
            <a:r>
              <a:rPr lang="en-US" dirty="0">
                <a:solidFill>
                  <a:srgbClr val="000000"/>
                </a:solidFill>
                <a:latin typeface="Arial" panose="020B0604020202020204" pitchFamily="34" charset="0"/>
              </a:rPr>
              <a:t>Why is it relevant? Why did they write it?</a:t>
            </a:r>
            <a:endParaRPr lang="en-CO" dirty="0"/>
          </a:p>
        </p:txBody>
      </p:sp>
      <p:sp>
        <p:nvSpPr>
          <p:cNvPr id="3" name="Rectangle 2">
            <a:extLst>
              <a:ext uri="{FF2B5EF4-FFF2-40B4-BE49-F238E27FC236}">
                <a16:creationId xmlns:a16="http://schemas.microsoft.com/office/drawing/2014/main" id="{E849072D-FFEC-2D42-8362-0EF41FE22F93}"/>
              </a:ext>
            </a:extLst>
          </p:cNvPr>
          <p:cNvSpPr/>
          <p:nvPr/>
        </p:nvSpPr>
        <p:spPr>
          <a:xfrm>
            <a:off x="480959" y="1503122"/>
            <a:ext cx="8324837" cy="3693319"/>
          </a:xfrm>
          <a:prstGeom prst="rect">
            <a:avLst/>
          </a:prstGeom>
        </p:spPr>
        <p:txBody>
          <a:bodyPr wrap="square">
            <a:spAutoFit/>
          </a:bodyPr>
          <a:lstStyle/>
          <a:p>
            <a:r>
              <a:rPr lang="en-US" dirty="0">
                <a:latin typeface="NimbusRomNo9L"/>
              </a:rPr>
              <a:t>Continuous word representations, trained on large unlabeled corpora are useful for many natural language processing tasks. Popular models that learn such representations ignore the morphology of words, by assigning a distinct vector to each word. This is a limitation, especially for languages with large vocabularies and many rare words. In this paper, we propose a new approach based on the </a:t>
            </a:r>
            <a:r>
              <a:rPr lang="en-US" dirty="0" err="1">
                <a:latin typeface="NimbusRomNo9L"/>
              </a:rPr>
              <a:t>skipgram</a:t>
            </a:r>
            <a:r>
              <a:rPr lang="en-US" dirty="0">
                <a:latin typeface="NimbusRomNo9L"/>
              </a:rPr>
              <a:t> model, where each word is represented as a bag of character </a:t>
            </a:r>
            <a:r>
              <a:rPr lang="en-US" dirty="0">
                <a:latin typeface="CMMI10"/>
              </a:rPr>
              <a:t>n</a:t>
            </a:r>
            <a:r>
              <a:rPr lang="en-US" dirty="0">
                <a:latin typeface="NimbusRomNo9L"/>
              </a:rPr>
              <a:t>-grams. A vector representation is associated to each character </a:t>
            </a:r>
            <a:r>
              <a:rPr lang="en-US" dirty="0">
                <a:latin typeface="CMMI10"/>
              </a:rPr>
              <a:t>n</a:t>
            </a:r>
            <a:r>
              <a:rPr lang="en-US" dirty="0">
                <a:latin typeface="NimbusRomNo9L"/>
              </a:rPr>
              <a:t>-gram; words being represented as the sum of these representations. Our method is fast, allowing to train models on large corpora quickly and allows us to compute word representations for words that did not appear in the training data. We evaluate our word representations on nine different languages, both on word similarity and analogy tasks. By comparing to recently proposed morphological word representations, we show that our vectors achieve state-of-the-art performance on these tasks. </a:t>
            </a:r>
            <a:endParaRPr lang="en-US" dirty="0"/>
          </a:p>
        </p:txBody>
      </p:sp>
    </p:spTree>
    <p:extLst>
      <p:ext uri="{BB962C8B-B14F-4D97-AF65-F5344CB8AC3E}">
        <p14:creationId xmlns:p14="http://schemas.microsoft.com/office/powerpoint/2010/main" val="40868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4B0B71D-F529-7049-9D5F-AFA252194375}"/>
              </a:ext>
            </a:extLst>
          </p:cNvPr>
          <p:cNvSpPr/>
          <p:nvPr/>
        </p:nvSpPr>
        <p:spPr>
          <a:xfrm>
            <a:off x="3575573" y="989649"/>
            <a:ext cx="1992853" cy="369332"/>
          </a:xfrm>
          <a:prstGeom prst="rect">
            <a:avLst/>
          </a:prstGeom>
        </p:spPr>
        <p:txBody>
          <a:bodyPr wrap="none">
            <a:spAutoFit/>
          </a:bodyPr>
          <a:lstStyle/>
          <a:p>
            <a:r>
              <a:rPr lang="en-US" dirty="0">
                <a:solidFill>
                  <a:srgbClr val="000000"/>
                </a:solidFill>
                <a:latin typeface="Arial" panose="020B0604020202020204" pitchFamily="34" charset="0"/>
              </a:rPr>
              <a:t>Main Contribution</a:t>
            </a:r>
            <a:endParaRPr lang="en-CO" dirty="0"/>
          </a:p>
        </p:txBody>
      </p:sp>
      <p:sp>
        <p:nvSpPr>
          <p:cNvPr id="3" name="TextBox 2">
            <a:extLst>
              <a:ext uri="{FF2B5EF4-FFF2-40B4-BE49-F238E27FC236}">
                <a16:creationId xmlns:a16="http://schemas.microsoft.com/office/drawing/2014/main" id="{14A44E5C-424F-3246-A6C9-0859BF213681}"/>
              </a:ext>
            </a:extLst>
          </p:cNvPr>
          <p:cNvSpPr txBox="1"/>
          <p:nvPr/>
        </p:nvSpPr>
        <p:spPr>
          <a:xfrm>
            <a:off x="1957093" y="2505670"/>
            <a:ext cx="3858016" cy="1200329"/>
          </a:xfrm>
          <a:prstGeom prst="rect">
            <a:avLst/>
          </a:prstGeom>
          <a:noFill/>
        </p:spPr>
        <p:txBody>
          <a:bodyPr wrap="square" rtlCol="0">
            <a:spAutoFit/>
          </a:bodyPr>
          <a:lstStyle/>
          <a:p>
            <a:r>
              <a:rPr lang="en-US" dirty="0"/>
              <a:t>-</a:t>
            </a:r>
            <a:r>
              <a:rPr lang="en-CO" dirty="0"/>
              <a:t>Morphological languages.</a:t>
            </a:r>
            <a:endParaRPr lang="en-US" dirty="0"/>
          </a:p>
          <a:p>
            <a:r>
              <a:rPr lang="en-US" dirty="0"/>
              <a:t>-Good word representations with smaller datasets (Ref. Sect. 5.4)</a:t>
            </a:r>
          </a:p>
          <a:p>
            <a:r>
              <a:rPr lang="en-US" dirty="0"/>
              <a:t>-Good rare word representations</a:t>
            </a:r>
            <a:endParaRPr lang="en-CO" dirty="0"/>
          </a:p>
        </p:txBody>
      </p:sp>
    </p:spTree>
    <p:extLst>
      <p:ext uri="{BB962C8B-B14F-4D97-AF65-F5344CB8AC3E}">
        <p14:creationId xmlns:p14="http://schemas.microsoft.com/office/powerpoint/2010/main" val="206623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970F4C1E-B101-E249-B27C-F6658E5055B6}"/>
              </a:ext>
            </a:extLst>
          </p:cNvPr>
          <p:cNvSpPr/>
          <p:nvPr/>
        </p:nvSpPr>
        <p:spPr>
          <a:xfrm>
            <a:off x="3145968" y="952071"/>
            <a:ext cx="2852063" cy="369332"/>
          </a:xfrm>
          <a:prstGeom prst="rect">
            <a:avLst/>
          </a:prstGeom>
        </p:spPr>
        <p:txBody>
          <a:bodyPr wrap="none">
            <a:spAutoFit/>
          </a:bodyPr>
          <a:lstStyle/>
          <a:p>
            <a:r>
              <a:rPr lang="en-US" dirty="0">
                <a:solidFill>
                  <a:srgbClr val="000000"/>
                </a:solidFill>
                <a:latin typeface="Arial" panose="020B0604020202020204" pitchFamily="34" charset="0"/>
              </a:rPr>
              <a:t>Is there an error analysis?</a:t>
            </a:r>
            <a:endParaRPr lang="en-CO" dirty="0"/>
          </a:p>
        </p:txBody>
      </p:sp>
      <p:sp>
        <p:nvSpPr>
          <p:cNvPr id="3" name="TextBox 2">
            <a:extLst>
              <a:ext uri="{FF2B5EF4-FFF2-40B4-BE49-F238E27FC236}">
                <a16:creationId xmlns:a16="http://schemas.microsoft.com/office/drawing/2014/main" id="{9E362691-9CBA-9441-ABD2-D534EED432F1}"/>
              </a:ext>
            </a:extLst>
          </p:cNvPr>
          <p:cNvSpPr txBox="1"/>
          <p:nvPr/>
        </p:nvSpPr>
        <p:spPr>
          <a:xfrm>
            <a:off x="1934942" y="1321403"/>
            <a:ext cx="3056350" cy="369332"/>
          </a:xfrm>
          <a:prstGeom prst="rect">
            <a:avLst/>
          </a:prstGeom>
          <a:noFill/>
        </p:spPr>
        <p:txBody>
          <a:bodyPr wrap="square" rtlCol="0">
            <a:spAutoFit/>
          </a:bodyPr>
          <a:lstStyle/>
          <a:p>
            <a:r>
              <a:rPr lang="en-CO" dirty="0"/>
              <a:t>NOUP</a:t>
            </a:r>
          </a:p>
        </p:txBody>
      </p:sp>
      <p:sp>
        <p:nvSpPr>
          <p:cNvPr id="4" name="Rectangle 3">
            <a:extLst>
              <a:ext uri="{FF2B5EF4-FFF2-40B4-BE49-F238E27FC236}">
                <a16:creationId xmlns:a16="http://schemas.microsoft.com/office/drawing/2014/main" id="{DE089639-291C-401D-939D-056AFCEF525D}"/>
              </a:ext>
            </a:extLst>
          </p:cNvPr>
          <p:cNvSpPr/>
          <p:nvPr/>
        </p:nvSpPr>
        <p:spPr>
          <a:xfrm>
            <a:off x="2530414" y="1802918"/>
            <a:ext cx="4083169" cy="369332"/>
          </a:xfrm>
          <a:prstGeom prst="rect">
            <a:avLst/>
          </a:prstGeom>
        </p:spPr>
        <p:txBody>
          <a:bodyPr wrap="none">
            <a:spAutoFit/>
          </a:bodyPr>
          <a:lstStyle/>
          <a:p>
            <a:r>
              <a:rPr lang="en-US" dirty="0">
                <a:solidFill>
                  <a:srgbClr val="000000"/>
                </a:solidFill>
                <a:latin typeface="Arial" panose="020B0604020202020204" pitchFamily="34" charset="0"/>
              </a:rPr>
              <a:t>Do you believe it? Do I see problems?</a:t>
            </a:r>
            <a:endParaRPr lang="en-CO" dirty="0"/>
          </a:p>
        </p:txBody>
      </p:sp>
      <p:sp>
        <p:nvSpPr>
          <p:cNvPr id="5" name="TextBox 4">
            <a:extLst>
              <a:ext uri="{FF2B5EF4-FFF2-40B4-BE49-F238E27FC236}">
                <a16:creationId xmlns:a16="http://schemas.microsoft.com/office/drawing/2014/main" id="{6B09CAD0-7D4F-40DA-A9EA-40537C023124}"/>
              </a:ext>
            </a:extLst>
          </p:cNvPr>
          <p:cNvSpPr txBox="1"/>
          <p:nvPr/>
        </p:nvSpPr>
        <p:spPr>
          <a:xfrm>
            <a:off x="1760394" y="2284433"/>
            <a:ext cx="5022780" cy="369332"/>
          </a:xfrm>
          <a:prstGeom prst="rect">
            <a:avLst/>
          </a:prstGeom>
          <a:noFill/>
        </p:spPr>
        <p:txBody>
          <a:bodyPr wrap="square" rtlCol="0">
            <a:spAutoFit/>
          </a:bodyPr>
          <a:lstStyle/>
          <a:p>
            <a:r>
              <a:rPr lang="en-CO" dirty="0"/>
              <a:t>YES / there is no error</a:t>
            </a:r>
          </a:p>
        </p:txBody>
      </p:sp>
      <p:sp>
        <p:nvSpPr>
          <p:cNvPr id="7" name="Rectangle 6">
            <a:extLst>
              <a:ext uri="{FF2B5EF4-FFF2-40B4-BE49-F238E27FC236}">
                <a16:creationId xmlns:a16="http://schemas.microsoft.com/office/drawing/2014/main" id="{2F21BB49-9FA5-47DD-9840-D18AF40A5F18}"/>
              </a:ext>
            </a:extLst>
          </p:cNvPr>
          <p:cNvSpPr/>
          <p:nvPr/>
        </p:nvSpPr>
        <p:spPr>
          <a:xfrm>
            <a:off x="3145968" y="2765948"/>
            <a:ext cx="2441694" cy="369332"/>
          </a:xfrm>
          <a:prstGeom prst="rect">
            <a:avLst/>
          </a:prstGeom>
        </p:spPr>
        <p:txBody>
          <a:bodyPr wrap="none">
            <a:spAutoFit/>
          </a:bodyPr>
          <a:lstStyle/>
          <a:p>
            <a:r>
              <a:rPr lang="en-US" dirty="0">
                <a:solidFill>
                  <a:srgbClr val="000000"/>
                </a:solidFill>
                <a:latin typeface="Arial" panose="020B0604020202020204" pitchFamily="34" charset="0"/>
              </a:rPr>
              <a:t>Where do they cheat?</a:t>
            </a:r>
            <a:endParaRPr lang="en-CO" dirty="0"/>
          </a:p>
        </p:txBody>
      </p:sp>
      <p:sp>
        <p:nvSpPr>
          <p:cNvPr id="9" name="TextBox 8">
            <a:extLst>
              <a:ext uri="{FF2B5EF4-FFF2-40B4-BE49-F238E27FC236}">
                <a16:creationId xmlns:a16="http://schemas.microsoft.com/office/drawing/2014/main" id="{569C0C34-BE50-4200-8B14-F24FC28834D8}"/>
              </a:ext>
            </a:extLst>
          </p:cNvPr>
          <p:cNvSpPr txBox="1"/>
          <p:nvPr/>
        </p:nvSpPr>
        <p:spPr>
          <a:xfrm>
            <a:off x="1934942" y="3247463"/>
            <a:ext cx="4421687" cy="646331"/>
          </a:xfrm>
          <a:prstGeom prst="rect">
            <a:avLst/>
          </a:prstGeom>
          <a:noFill/>
        </p:spPr>
        <p:txBody>
          <a:bodyPr wrap="square" rtlCol="0">
            <a:spAutoFit/>
          </a:bodyPr>
          <a:lstStyle/>
          <a:p>
            <a:r>
              <a:rPr lang="en-US" dirty="0"/>
              <a:t>W</a:t>
            </a:r>
            <a:r>
              <a:rPr lang="en-CO" dirty="0"/>
              <a:t>ith the error</a:t>
            </a:r>
            <a:endParaRPr lang="en-US" dirty="0"/>
          </a:p>
          <a:p>
            <a:r>
              <a:rPr lang="en-US" dirty="0"/>
              <a:t>“Hand picked examples”</a:t>
            </a:r>
            <a:endParaRPr lang="en-CO" dirty="0"/>
          </a:p>
        </p:txBody>
      </p:sp>
      <p:sp>
        <p:nvSpPr>
          <p:cNvPr id="11" name="TextBox 10">
            <a:extLst>
              <a:ext uri="{FF2B5EF4-FFF2-40B4-BE49-F238E27FC236}">
                <a16:creationId xmlns:a16="http://schemas.microsoft.com/office/drawing/2014/main" id="{AD61F5CE-1FBE-4ED9-8F74-F02C38AE36EE}"/>
              </a:ext>
            </a:extLst>
          </p:cNvPr>
          <p:cNvSpPr txBox="1"/>
          <p:nvPr/>
        </p:nvSpPr>
        <p:spPr>
          <a:xfrm>
            <a:off x="1859785" y="4171647"/>
            <a:ext cx="4572000" cy="923330"/>
          </a:xfrm>
          <a:prstGeom prst="rect">
            <a:avLst/>
          </a:prstGeom>
          <a:noFill/>
        </p:spPr>
        <p:txBody>
          <a:bodyPr wrap="square">
            <a:spAutoFit/>
          </a:bodyPr>
          <a:lstStyle/>
          <a:p>
            <a:r>
              <a:rPr lang="en-US" dirty="0"/>
              <a:t>This method lacks the contextual information gathered in the RNN or Transformer models</a:t>
            </a:r>
          </a:p>
        </p:txBody>
      </p:sp>
      <p:sp>
        <p:nvSpPr>
          <p:cNvPr id="13" name="TextBox 12">
            <a:extLst>
              <a:ext uri="{FF2B5EF4-FFF2-40B4-BE49-F238E27FC236}">
                <a16:creationId xmlns:a16="http://schemas.microsoft.com/office/drawing/2014/main" id="{BB00BD7D-BE08-465D-A3D5-05930DDDBBDB}"/>
              </a:ext>
            </a:extLst>
          </p:cNvPr>
          <p:cNvSpPr txBox="1"/>
          <p:nvPr/>
        </p:nvSpPr>
        <p:spPr>
          <a:xfrm>
            <a:off x="2530414" y="3854948"/>
            <a:ext cx="4421687" cy="369332"/>
          </a:xfrm>
          <a:prstGeom prst="rect">
            <a:avLst/>
          </a:prstGeom>
          <a:noFill/>
        </p:spPr>
        <p:txBody>
          <a:bodyPr wrap="square" rtlCol="0">
            <a:spAutoFit/>
          </a:bodyPr>
          <a:lstStyle/>
          <a:p>
            <a:r>
              <a:rPr lang="en-US" dirty="0"/>
              <a:t>What are the weaknesses?</a:t>
            </a:r>
            <a:endParaRPr lang="en-CO" dirty="0"/>
          </a:p>
        </p:txBody>
      </p:sp>
    </p:spTree>
    <p:extLst>
      <p:ext uri="{BB962C8B-B14F-4D97-AF65-F5344CB8AC3E}">
        <p14:creationId xmlns:p14="http://schemas.microsoft.com/office/powerpoint/2010/main" val="6686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4" name="Picture 3">
            <a:extLst>
              <a:ext uri="{FF2B5EF4-FFF2-40B4-BE49-F238E27FC236}">
                <a16:creationId xmlns:a16="http://schemas.microsoft.com/office/drawing/2014/main" id="{A9FC667C-057C-354C-BAFE-9B145289CA1B}"/>
              </a:ext>
            </a:extLst>
          </p:cNvPr>
          <p:cNvPicPr>
            <a:picLocks noChangeAspect="1"/>
          </p:cNvPicPr>
          <p:nvPr/>
        </p:nvPicPr>
        <p:blipFill>
          <a:blip r:embed="rId3"/>
          <a:stretch>
            <a:fillRect/>
          </a:stretch>
        </p:blipFill>
        <p:spPr>
          <a:xfrm>
            <a:off x="167275" y="1233008"/>
            <a:ext cx="4252393" cy="2975737"/>
          </a:xfrm>
          <a:prstGeom prst="rect">
            <a:avLst/>
          </a:prstGeom>
        </p:spPr>
      </p:pic>
      <p:pic>
        <p:nvPicPr>
          <p:cNvPr id="5" name="Picture 4">
            <a:extLst>
              <a:ext uri="{FF2B5EF4-FFF2-40B4-BE49-F238E27FC236}">
                <a16:creationId xmlns:a16="http://schemas.microsoft.com/office/drawing/2014/main" id="{07A54D51-0488-EC4F-8BD4-FD2A2DBA041D}"/>
              </a:ext>
            </a:extLst>
          </p:cNvPr>
          <p:cNvPicPr>
            <a:picLocks noChangeAspect="1"/>
          </p:cNvPicPr>
          <p:nvPr/>
        </p:nvPicPr>
        <p:blipFill>
          <a:blip r:embed="rId4"/>
          <a:stretch>
            <a:fillRect/>
          </a:stretch>
        </p:blipFill>
        <p:spPr>
          <a:xfrm>
            <a:off x="3649846" y="4391542"/>
            <a:ext cx="5013193" cy="1934102"/>
          </a:xfrm>
          <a:prstGeom prst="rect">
            <a:avLst/>
          </a:prstGeom>
        </p:spPr>
      </p:pic>
      <p:sp>
        <p:nvSpPr>
          <p:cNvPr id="8" name="TextBox 7">
            <a:extLst>
              <a:ext uri="{FF2B5EF4-FFF2-40B4-BE49-F238E27FC236}">
                <a16:creationId xmlns:a16="http://schemas.microsoft.com/office/drawing/2014/main" id="{7D945008-27F5-7640-8275-ECBF2CFF76F4}"/>
              </a:ext>
            </a:extLst>
          </p:cNvPr>
          <p:cNvSpPr txBox="1"/>
          <p:nvPr/>
        </p:nvSpPr>
        <p:spPr>
          <a:xfrm>
            <a:off x="4747364" y="1540701"/>
            <a:ext cx="4396636" cy="1477328"/>
          </a:xfrm>
          <a:prstGeom prst="rect">
            <a:avLst/>
          </a:prstGeom>
          <a:noFill/>
        </p:spPr>
        <p:txBody>
          <a:bodyPr wrap="square" rtlCol="0">
            <a:spAutoFit/>
          </a:bodyPr>
          <a:lstStyle/>
          <a:p>
            <a:r>
              <a:rPr lang="en-CO" dirty="0"/>
              <a:t>The libraries used are:</a:t>
            </a:r>
          </a:p>
          <a:p>
            <a:endParaRPr lang="en-CO" dirty="0"/>
          </a:p>
          <a:p>
            <a:r>
              <a:rPr lang="en-US" dirty="0"/>
              <a:t>G</a:t>
            </a:r>
            <a:r>
              <a:rPr lang="en-CO" dirty="0"/>
              <a:t>ensim.models.fastext </a:t>
            </a:r>
          </a:p>
          <a:p>
            <a:r>
              <a:rPr lang="en-US" dirty="0"/>
              <a:t>N</a:t>
            </a:r>
            <a:r>
              <a:rPr lang="en-CO" dirty="0"/>
              <a:t>ltk </a:t>
            </a:r>
            <a:r>
              <a:rPr lang="en-CO" dirty="0">
                <a:sym typeface="Wingdings" pitchFamily="2" charset="2"/>
              </a:rPr>
              <a:t> natural language toolkit</a:t>
            </a:r>
          </a:p>
          <a:p>
            <a:r>
              <a:rPr lang="en-US" dirty="0"/>
              <a:t>W</a:t>
            </a:r>
            <a:r>
              <a:rPr lang="en-CO" dirty="0"/>
              <a:t>ikipedia</a:t>
            </a:r>
          </a:p>
        </p:txBody>
      </p:sp>
      <p:sp>
        <p:nvSpPr>
          <p:cNvPr id="9" name="TextBox 8">
            <a:extLst>
              <a:ext uri="{FF2B5EF4-FFF2-40B4-BE49-F238E27FC236}">
                <a16:creationId xmlns:a16="http://schemas.microsoft.com/office/drawing/2014/main" id="{BC94886B-E742-AB40-A539-4479C79C8C30}"/>
              </a:ext>
            </a:extLst>
          </p:cNvPr>
          <p:cNvSpPr txBox="1"/>
          <p:nvPr/>
        </p:nvSpPr>
        <p:spPr>
          <a:xfrm>
            <a:off x="480961" y="5301826"/>
            <a:ext cx="2555309" cy="646331"/>
          </a:xfrm>
          <a:prstGeom prst="rect">
            <a:avLst/>
          </a:prstGeom>
          <a:noFill/>
        </p:spPr>
        <p:txBody>
          <a:bodyPr wrap="square" rtlCol="0">
            <a:spAutoFit/>
          </a:bodyPr>
          <a:lstStyle/>
          <a:p>
            <a:r>
              <a:rPr lang="en-US" dirty="0"/>
              <a:t>Scrape some Wikipedia pages</a:t>
            </a:r>
            <a:endParaRPr lang="en-CO" dirty="0"/>
          </a:p>
        </p:txBody>
      </p:sp>
      <p:sp>
        <p:nvSpPr>
          <p:cNvPr id="3" name="TextBox 2">
            <a:extLst>
              <a:ext uri="{FF2B5EF4-FFF2-40B4-BE49-F238E27FC236}">
                <a16:creationId xmlns:a16="http://schemas.microsoft.com/office/drawing/2014/main" id="{A2617137-BC90-4FA1-8A4D-E764B4E19BB7}"/>
              </a:ext>
            </a:extLst>
          </p:cNvPr>
          <p:cNvSpPr txBox="1"/>
          <p:nvPr/>
        </p:nvSpPr>
        <p:spPr>
          <a:xfrm>
            <a:off x="870155" y="6251117"/>
            <a:ext cx="8614611" cy="261610"/>
          </a:xfrm>
          <a:prstGeom prst="rect">
            <a:avLst/>
          </a:prstGeom>
          <a:noFill/>
        </p:spPr>
        <p:txBody>
          <a:bodyPr wrap="square" rtlCol="0">
            <a:spAutoFit/>
          </a:bodyPr>
          <a:lstStyle/>
          <a:p>
            <a:pPr algn="l"/>
            <a:r>
              <a:rPr lang="en-US" sz="1050" dirty="0">
                <a:solidFill>
                  <a:srgbClr val="FF0000"/>
                </a:solidFill>
              </a:rPr>
              <a:t>https://github.com/facebookresearch/fastText</a:t>
            </a:r>
          </a:p>
        </p:txBody>
      </p:sp>
    </p:spTree>
    <p:extLst>
      <p:ext uri="{BB962C8B-B14F-4D97-AF65-F5344CB8AC3E}">
        <p14:creationId xmlns:p14="http://schemas.microsoft.com/office/powerpoint/2010/main" val="227706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6" name="Picture 5">
            <a:extLst>
              <a:ext uri="{FF2B5EF4-FFF2-40B4-BE49-F238E27FC236}">
                <a16:creationId xmlns:a16="http://schemas.microsoft.com/office/drawing/2014/main" id="{C5BF4776-FCC8-434A-9922-46A7EF0CBB39}"/>
              </a:ext>
            </a:extLst>
          </p:cNvPr>
          <p:cNvPicPr>
            <a:picLocks noChangeAspect="1"/>
          </p:cNvPicPr>
          <p:nvPr/>
        </p:nvPicPr>
        <p:blipFill>
          <a:blip r:embed="rId3"/>
          <a:stretch>
            <a:fillRect/>
          </a:stretch>
        </p:blipFill>
        <p:spPr>
          <a:xfrm>
            <a:off x="2618583" y="1233008"/>
            <a:ext cx="6325001" cy="5245854"/>
          </a:xfrm>
          <a:prstGeom prst="rect">
            <a:avLst/>
          </a:prstGeom>
        </p:spPr>
      </p:pic>
      <p:sp>
        <p:nvSpPr>
          <p:cNvPr id="3" name="TextBox 2">
            <a:extLst>
              <a:ext uri="{FF2B5EF4-FFF2-40B4-BE49-F238E27FC236}">
                <a16:creationId xmlns:a16="http://schemas.microsoft.com/office/drawing/2014/main" id="{9E5AEE7E-4162-B44D-8059-2F8AE3C78036}"/>
              </a:ext>
            </a:extLst>
          </p:cNvPr>
          <p:cNvSpPr txBox="1"/>
          <p:nvPr/>
        </p:nvSpPr>
        <p:spPr>
          <a:xfrm>
            <a:off x="263047" y="1233008"/>
            <a:ext cx="2229632" cy="4801314"/>
          </a:xfrm>
          <a:prstGeom prst="rect">
            <a:avLst/>
          </a:prstGeom>
          <a:noFill/>
        </p:spPr>
        <p:txBody>
          <a:bodyPr wrap="square" rtlCol="0">
            <a:spAutoFit/>
          </a:bodyPr>
          <a:lstStyle/>
          <a:p>
            <a:r>
              <a:rPr lang="en-US" dirty="0"/>
              <a:t>Preprocessing:</a:t>
            </a:r>
          </a:p>
          <a:p>
            <a:pPr marL="285750" indent="-285750">
              <a:buFontTx/>
              <a:buChar char="-"/>
            </a:pPr>
            <a:r>
              <a:rPr lang="en-US" dirty="0"/>
              <a:t>All to lower case</a:t>
            </a:r>
          </a:p>
          <a:p>
            <a:pPr marL="285750" indent="-285750">
              <a:buFontTx/>
              <a:buChar char="-"/>
            </a:pPr>
            <a:r>
              <a:rPr lang="en-US" dirty="0"/>
              <a:t>All to root form</a:t>
            </a:r>
          </a:p>
          <a:p>
            <a:pPr marL="285750" indent="-285750">
              <a:buFontTx/>
              <a:buChar char="-"/>
            </a:pPr>
            <a:r>
              <a:rPr lang="en-US" dirty="0"/>
              <a:t>Remove stop words</a:t>
            </a:r>
          </a:p>
          <a:p>
            <a:endParaRPr lang="en-US" dirty="0"/>
          </a:p>
          <a:p>
            <a:endParaRPr lang="en-US" dirty="0"/>
          </a:p>
          <a:p>
            <a:r>
              <a:rPr lang="en-US" dirty="0" err="1"/>
              <a:t>Embedding_size</a:t>
            </a:r>
            <a:r>
              <a:rPr lang="en-US" dirty="0"/>
              <a:t> is the size of the embedding vector.</a:t>
            </a:r>
          </a:p>
          <a:p>
            <a:endParaRPr lang="en-US" dirty="0"/>
          </a:p>
          <a:p>
            <a:r>
              <a:rPr lang="en-US" dirty="0"/>
              <a:t>In other words, each word in our corpus will be represented as a 60-dimensional vector.</a:t>
            </a:r>
          </a:p>
        </p:txBody>
      </p:sp>
    </p:spTree>
    <p:extLst>
      <p:ext uri="{BB962C8B-B14F-4D97-AF65-F5344CB8AC3E}">
        <p14:creationId xmlns:p14="http://schemas.microsoft.com/office/powerpoint/2010/main" val="46061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7" name="Picture 6">
            <a:extLst>
              <a:ext uri="{FF2B5EF4-FFF2-40B4-BE49-F238E27FC236}">
                <a16:creationId xmlns:a16="http://schemas.microsoft.com/office/drawing/2014/main" id="{637194A9-52C4-AB43-A10D-A77D4725DFAC}"/>
              </a:ext>
            </a:extLst>
          </p:cNvPr>
          <p:cNvPicPr>
            <a:picLocks noChangeAspect="1"/>
          </p:cNvPicPr>
          <p:nvPr/>
        </p:nvPicPr>
        <p:blipFill>
          <a:blip r:embed="rId3"/>
          <a:stretch>
            <a:fillRect/>
          </a:stretch>
        </p:blipFill>
        <p:spPr>
          <a:xfrm>
            <a:off x="0" y="1503679"/>
            <a:ext cx="9144000" cy="2983938"/>
          </a:xfrm>
          <a:prstGeom prst="rect">
            <a:avLst/>
          </a:prstGeom>
        </p:spPr>
      </p:pic>
      <p:sp>
        <p:nvSpPr>
          <p:cNvPr id="3" name="Rectangle 2">
            <a:extLst>
              <a:ext uri="{FF2B5EF4-FFF2-40B4-BE49-F238E27FC236}">
                <a16:creationId xmlns:a16="http://schemas.microsoft.com/office/drawing/2014/main" id="{12D889AA-BB83-1147-AB38-7464756732D9}"/>
              </a:ext>
            </a:extLst>
          </p:cNvPr>
          <p:cNvSpPr/>
          <p:nvPr/>
        </p:nvSpPr>
        <p:spPr>
          <a:xfrm>
            <a:off x="213264" y="4758288"/>
            <a:ext cx="8717472" cy="369332"/>
          </a:xfrm>
          <a:prstGeom prst="rect">
            <a:avLst/>
          </a:prstGeom>
        </p:spPr>
        <p:txBody>
          <a:bodyPr wrap="square">
            <a:spAutoFit/>
          </a:bodyPr>
          <a:lstStyle/>
          <a:p>
            <a:r>
              <a:rPr lang="en-US" dirty="0">
                <a:solidFill>
                  <a:srgbClr val="5F5F6F"/>
                </a:solidFill>
                <a:latin typeface="Nunito"/>
              </a:rPr>
              <a:t>The value can be anywhere between 0 and 1. A higher value means higher similarity.</a:t>
            </a:r>
            <a:endParaRPr lang="en-CO" dirty="0"/>
          </a:p>
        </p:txBody>
      </p:sp>
    </p:spTree>
    <p:extLst>
      <p:ext uri="{BB962C8B-B14F-4D97-AF65-F5344CB8AC3E}">
        <p14:creationId xmlns:p14="http://schemas.microsoft.com/office/powerpoint/2010/main" val="154388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933188" y="863676"/>
            <a:ext cx="7729851" cy="369332"/>
          </a:xfrm>
          <a:prstGeom prst="rect">
            <a:avLst/>
          </a:prstGeom>
        </p:spPr>
        <p:txBody>
          <a:bodyPr wrap="square">
            <a:spAutoFit/>
          </a:bodyPr>
          <a:lstStyle/>
          <a:p>
            <a:pPr algn="ct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Examples</a:t>
            </a:r>
            <a:endParaRPr lang="en-CO" dirty="0"/>
          </a:p>
        </p:txBody>
      </p:sp>
      <p:pic>
        <p:nvPicPr>
          <p:cNvPr id="4" name="Picture 3">
            <a:extLst>
              <a:ext uri="{FF2B5EF4-FFF2-40B4-BE49-F238E27FC236}">
                <a16:creationId xmlns:a16="http://schemas.microsoft.com/office/drawing/2014/main" id="{66BEA0CC-CC00-2D42-90E9-3FBC65E6B495}"/>
              </a:ext>
            </a:extLst>
          </p:cNvPr>
          <p:cNvPicPr>
            <a:picLocks noChangeAspect="1"/>
          </p:cNvPicPr>
          <p:nvPr/>
        </p:nvPicPr>
        <p:blipFill>
          <a:blip r:embed="rId3"/>
          <a:stretch>
            <a:fillRect/>
          </a:stretch>
        </p:blipFill>
        <p:spPr>
          <a:xfrm>
            <a:off x="0" y="1711710"/>
            <a:ext cx="9144000" cy="2457550"/>
          </a:xfrm>
          <a:prstGeom prst="rect">
            <a:avLst/>
          </a:prstGeom>
        </p:spPr>
      </p:pic>
      <p:pic>
        <p:nvPicPr>
          <p:cNvPr id="5" name="Picture 4">
            <a:extLst>
              <a:ext uri="{FF2B5EF4-FFF2-40B4-BE49-F238E27FC236}">
                <a16:creationId xmlns:a16="http://schemas.microsoft.com/office/drawing/2014/main" id="{6CB44050-5797-C34E-AFC6-2C0E77D934B4}"/>
              </a:ext>
            </a:extLst>
          </p:cNvPr>
          <p:cNvPicPr>
            <a:picLocks noChangeAspect="1"/>
          </p:cNvPicPr>
          <p:nvPr/>
        </p:nvPicPr>
        <p:blipFill>
          <a:blip r:embed="rId4"/>
          <a:stretch>
            <a:fillRect/>
          </a:stretch>
        </p:blipFill>
        <p:spPr>
          <a:xfrm>
            <a:off x="0" y="4373988"/>
            <a:ext cx="9144000" cy="747423"/>
          </a:xfrm>
          <a:prstGeom prst="rect">
            <a:avLst/>
          </a:prstGeom>
        </p:spPr>
      </p:pic>
      <p:sp>
        <p:nvSpPr>
          <p:cNvPr id="6" name="TextBox 5">
            <a:extLst>
              <a:ext uri="{FF2B5EF4-FFF2-40B4-BE49-F238E27FC236}">
                <a16:creationId xmlns:a16="http://schemas.microsoft.com/office/drawing/2014/main" id="{1A7676B8-FBE5-A848-9E8E-15571A323719}"/>
              </a:ext>
            </a:extLst>
          </p:cNvPr>
          <p:cNvSpPr txBox="1"/>
          <p:nvPr/>
        </p:nvSpPr>
        <p:spPr>
          <a:xfrm>
            <a:off x="263047" y="5326139"/>
            <a:ext cx="2068195" cy="646331"/>
          </a:xfrm>
          <a:prstGeom prst="rect">
            <a:avLst/>
          </a:prstGeom>
          <a:noFill/>
        </p:spPr>
        <p:txBody>
          <a:bodyPr wrap="none" rtlCol="0">
            <a:spAutoFit/>
          </a:bodyPr>
          <a:lstStyle/>
          <a:p>
            <a:r>
              <a:rPr lang="en-CO" dirty="0"/>
              <a:t>P@1 </a:t>
            </a:r>
            <a:r>
              <a:rPr lang="en-CO" dirty="0">
                <a:sym typeface="Wingdings" pitchFamily="2" charset="2"/>
              </a:rPr>
              <a:t> Precision.</a:t>
            </a:r>
          </a:p>
          <a:p>
            <a:r>
              <a:rPr lang="en-CO" dirty="0">
                <a:sym typeface="Wingdings" pitchFamily="2" charset="2"/>
              </a:rPr>
              <a:t>R@1  Recall</a:t>
            </a:r>
            <a:endParaRPr lang="en-CO" dirty="0"/>
          </a:p>
        </p:txBody>
      </p:sp>
    </p:spTree>
    <p:extLst>
      <p:ext uri="{BB962C8B-B14F-4D97-AF65-F5344CB8AC3E}">
        <p14:creationId xmlns:p14="http://schemas.microsoft.com/office/powerpoint/2010/main" val="395718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2286000" y="888728"/>
            <a:ext cx="4572000" cy="2031325"/>
          </a:xfrm>
          <a:prstGeom prst="rect">
            <a:avLst/>
          </a:prstGeom>
        </p:spPr>
        <p:txBody>
          <a:bodyPr>
            <a:spAutoFit/>
          </a:bodyPr>
          <a:lstStyle/>
          <a:p>
            <a:r>
              <a:rPr lang="en-US" dirty="0">
                <a:solidFill>
                  <a:srgbClr val="000000"/>
                </a:solidFill>
                <a:latin typeface="Arial" panose="020B0604020202020204" pitchFamily="34" charset="0"/>
              </a:rPr>
              <a:t>Impactful? Are there any Enterprise solutions that apply it?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And</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Who cited it? Semantic Scholar</a:t>
            </a:r>
          </a:p>
          <a:p>
            <a:endParaRPr lang="en-CO" dirty="0"/>
          </a:p>
        </p:txBody>
      </p:sp>
      <p:sp>
        <p:nvSpPr>
          <p:cNvPr id="3" name="Rectangle 2">
            <a:extLst>
              <a:ext uri="{FF2B5EF4-FFF2-40B4-BE49-F238E27FC236}">
                <a16:creationId xmlns:a16="http://schemas.microsoft.com/office/drawing/2014/main" id="{2747BE21-C12E-D24D-9890-F9498B8B6859}"/>
              </a:ext>
            </a:extLst>
          </p:cNvPr>
          <p:cNvSpPr/>
          <p:nvPr/>
        </p:nvSpPr>
        <p:spPr>
          <a:xfrm>
            <a:off x="1434163" y="2920053"/>
            <a:ext cx="3301812" cy="369332"/>
          </a:xfrm>
          <a:prstGeom prst="rect">
            <a:avLst/>
          </a:prstGeom>
        </p:spPr>
        <p:txBody>
          <a:bodyPr wrap="square">
            <a:spAutoFit/>
          </a:bodyPr>
          <a:lstStyle/>
          <a:p>
            <a:r>
              <a:rPr lang="en-US" dirty="0">
                <a:hlinkClick r:id="rId2"/>
              </a:rPr>
              <a:t>https://pypi.org/project/fasttext/</a:t>
            </a:r>
            <a:endParaRPr lang="en-CO" dirty="0"/>
          </a:p>
        </p:txBody>
      </p:sp>
      <p:sp>
        <p:nvSpPr>
          <p:cNvPr id="4" name="Rectangle 3">
            <a:extLst>
              <a:ext uri="{FF2B5EF4-FFF2-40B4-BE49-F238E27FC236}">
                <a16:creationId xmlns:a16="http://schemas.microsoft.com/office/drawing/2014/main" id="{B64C98DC-3EE0-4CB3-AB5D-FF0D5F7F4234}"/>
              </a:ext>
            </a:extLst>
          </p:cNvPr>
          <p:cNvSpPr/>
          <p:nvPr/>
        </p:nvSpPr>
        <p:spPr>
          <a:xfrm rot="10800000" flipV="1">
            <a:off x="2087613" y="3568616"/>
            <a:ext cx="4968773" cy="1200329"/>
          </a:xfrm>
          <a:prstGeom prst="rect">
            <a:avLst/>
          </a:prstGeom>
        </p:spPr>
        <p:txBody>
          <a:bodyPr wrap="square">
            <a:spAutoFit/>
          </a:bodyPr>
          <a:lstStyle/>
          <a:p>
            <a:r>
              <a:rPr lang="en-US" dirty="0">
                <a:solidFill>
                  <a:srgbClr val="000000"/>
                </a:solidFill>
                <a:latin typeface="Arial" panose="020B0604020202020204" pitchFamily="34" charset="0"/>
              </a:rPr>
              <a:t>[Figure out what papers followed this, and also make sure we know if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is used for the state of the art methods (BERT and ELMO, and other transformer methods]</a:t>
            </a:r>
            <a:endParaRPr lang="en-CO" dirty="0"/>
          </a:p>
        </p:txBody>
      </p:sp>
    </p:spTree>
    <p:extLst>
      <p:ext uri="{BB962C8B-B14F-4D97-AF65-F5344CB8AC3E}">
        <p14:creationId xmlns:p14="http://schemas.microsoft.com/office/powerpoint/2010/main" val="15152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TextBox 1">
            <a:extLst>
              <a:ext uri="{FF2B5EF4-FFF2-40B4-BE49-F238E27FC236}">
                <a16:creationId xmlns:a16="http://schemas.microsoft.com/office/drawing/2014/main" id="{1D5B079C-FF09-A049-B3FF-751D50D3D7B9}"/>
              </a:ext>
            </a:extLst>
          </p:cNvPr>
          <p:cNvSpPr txBox="1"/>
          <p:nvPr/>
        </p:nvSpPr>
        <p:spPr>
          <a:xfrm>
            <a:off x="480960" y="729471"/>
            <a:ext cx="8395066" cy="6313908"/>
          </a:xfrm>
          <a:prstGeom prst="rect">
            <a:avLst/>
          </a:prstGeom>
          <a:noFill/>
        </p:spPr>
        <p:txBody>
          <a:bodyPr wrap="square" rtlCol="0">
            <a:spAutoFit/>
          </a:bodyPr>
          <a:lstStyle/>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is it? Where was it published?</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Why is it relevant? Why did it write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Main contribution</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Background, Why is it novel?</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Datasets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Tasks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Approach, Baselines, Methods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Notable tricks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Measurability</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Quantitative / Qualitative Results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Is there an error analysis?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What’s next?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Do you believe it? Do </a:t>
            </a:r>
            <a:r>
              <a:rPr lang="en-US" sz="1400" dirty="0" err="1">
                <a:ea typeface="Segoe UI Historic" panose="020B0502040204020203" pitchFamily="34" charset="0"/>
                <a:cs typeface="Segoe UI Historic" panose="020B0502040204020203" pitchFamily="34" charset="0"/>
              </a:rPr>
              <a:t>i</a:t>
            </a:r>
            <a:r>
              <a:rPr lang="en-US" sz="1400" dirty="0">
                <a:ea typeface="Segoe UI Historic" panose="020B0502040204020203" pitchFamily="34" charset="0"/>
                <a:cs typeface="Segoe UI Historic" panose="020B0502040204020203" pitchFamily="34" charset="0"/>
              </a:rPr>
              <a:t> see problems?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Where do they cheat?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Can you apply it? Is code and data available?</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 are weakness?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Impactful? Are there any Enterprise solutions that apply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cited it? Semantic scholar</a:t>
            </a:r>
          </a:p>
          <a:p>
            <a:pPr marL="285750" indent="-285750">
              <a:lnSpc>
                <a:spcPct val="150000"/>
              </a:lnSpc>
              <a:buClr>
                <a:srgbClr val="FF0000"/>
              </a:buClr>
              <a:buFont typeface="Wingdings" pitchFamily="2" charset="2"/>
              <a:buChar char="q"/>
            </a:pPr>
            <a:endParaRPr lang="en-US" sz="2000" dirty="0">
              <a:ea typeface="Segoe UI Historic" panose="020B0502040204020203" pitchFamily="34" charset="0"/>
              <a:cs typeface="Segoe UI Historic"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
        <p:nvSpPr>
          <p:cNvPr id="2" name="Rectangle 1">
            <a:extLst>
              <a:ext uri="{FF2B5EF4-FFF2-40B4-BE49-F238E27FC236}">
                <a16:creationId xmlns:a16="http://schemas.microsoft.com/office/drawing/2014/main" id="{46C90519-01BD-FC40-80D2-7791AC76650F}"/>
              </a:ext>
            </a:extLst>
          </p:cNvPr>
          <p:cNvSpPr/>
          <p:nvPr/>
        </p:nvSpPr>
        <p:spPr>
          <a:xfrm>
            <a:off x="375839" y="1401582"/>
            <a:ext cx="8345879" cy="4524315"/>
          </a:xfrm>
          <a:prstGeom prst="rect">
            <a:avLst/>
          </a:prstGeom>
        </p:spPr>
        <p:txBody>
          <a:bodyPr wrap="square">
            <a:spAutoFit/>
          </a:bodyPr>
          <a:lstStyle/>
          <a:p>
            <a:r>
              <a:rPr lang="en-US" dirty="0">
                <a:hlinkClick r:id="rId2"/>
              </a:rPr>
              <a:t>https://towardsdatascience.com/skip-gram-nlp-context-words-prediction-algorithm-5bbf34f84e0c</a:t>
            </a:r>
            <a:endParaRPr lang="en-US" dirty="0"/>
          </a:p>
          <a:p>
            <a:endParaRPr lang="en-US" dirty="0"/>
          </a:p>
          <a:p>
            <a:r>
              <a:rPr lang="en-US" dirty="0">
                <a:hlinkClick r:id="rId3"/>
              </a:rPr>
              <a:t>https://kavita-ganesan.com/comparison-between-cbow-skipgram-subword/#.XvHfR5P7RDU</a:t>
            </a:r>
            <a:endParaRPr lang="en-US" dirty="0"/>
          </a:p>
          <a:p>
            <a:endParaRPr lang="en-US" dirty="0"/>
          </a:p>
          <a:p>
            <a:r>
              <a:rPr lang="en-US" dirty="0">
                <a:hlinkClick r:id="rId4"/>
              </a:rPr>
              <a:t>https://stackabuse.com/python-for-nlp-working-with-facebook-fasttext-library/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CO" dirty="0"/>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089721" y="927019"/>
            <a:ext cx="964559" cy="430887"/>
          </a:xfrm>
          <a:prstGeom prst="rect">
            <a:avLst/>
          </a:prstGeom>
        </p:spPr>
        <p:txBody>
          <a:bodyPr wrap="none">
            <a:spAutoFit/>
          </a:bodyPr>
          <a:lstStyle/>
          <a:p>
            <a:pPr algn="ctr">
              <a:spcBef>
                <a:spcPts val="660"/>
              </a:spcBef>
            </a:pPr>
            <a:r>
              <a:rPr lang="en-US" sz="2200" b="1" spc="-1" dirty="0">
                <a:solidFill>
                  <a:srgbClr val="EF181E"/>
                </a:solidFill>
                <a:latin typeface="Arial"/>
              </a:rPr>
              <a:t>Tasks</a:t>
            </a:r>
            <a:endParaRPr lang="en-CO" sz="2200" b="1" spc="-1" dirty="0">
              <a:solidFill>
                <a:srgbClr val="EF181E"/>
              </a:solidFill>
              <a:latin typeface="Arial"/>
            </a:endParaRPr>
          </a:p>
        </p:txBody>
      </p:sp>
      <p:sp>
        <p:nvSpPr>
          <p:cNvPr id="3" name="TextBox 2">
            <a:extLst>
              <a:ext uri="{FF2B5EF4-FFF2-40B4-BE49-F238E27FC236}">
                <a16:creationId xmlns:a16="http://schemas.microsoft.com/office/drawing/2014/main" id="{B9C335A1-7BF8-41D1-B442-B792D78BA297}"/>
              </a:ext>
            </a:extLst>
          </p:cNvPr>
          <p:cNvSpPr txBox="1"/>
          <p:nvPr/>
        </p:nvSpPr>
        <p:spPr>
          <a:xfrm>
            <a:off x="338664" y="1997839"/>
            <a:ext cx="846667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Word Representation</a:t>
            </a:r>
          </a:p>
          <a:p>
            <a:pPr marL="742950" lvl="1" indent="-285750">
              <a:buFont typeface="Arial" panose="020B0604020202020204" pitchFamily="34" charset="0"/>
              <a:buChar char="•"/>
            </a:pPr>
            <a:r>
              <a:rPr lang="en-US" dirty="0"/>
              <a:t>Transforming words into a vector format which can be more easily processed by computers.</a:t>
            </a:r>
          </a:p>
          <a:p>
            <a:endParaRPr lang="en-US" dirty="0"/>
          </a:p>
          <a:p>
            <a:endParaRPr lang="en-US" dirty="0"/>
          </a:p>
          <a:p>
            <a:pPr marL="285750" indent="-285750">
              <a:buFont typeface="Arial" panose="020B0604020202020204" pitchFamily="34" charset="0"/>
              <a:buChar char="•"/>
            </a:pPr>
            <a:r>
              <a:rPr lang="en-US" dirty="0"/>
              <a:t>Text Classification (hate speech detection, etc.)</a:t>
            </a:r>
          </a:p>
          <a:p>
            <a:pPr marL="742950" lvl="1" indent="-285750">
              <a:buFont typeface="Arial" panose="020B0604020202020204" pitchFamily="34" charset="0"/>
              <a:buChar char="•"/>
            </a:pPr>
            <a:r>
              <a:rPr lang="en-US" dirty="0"/>
              <a:t>Assigning a set of predefined categories to free-text. Text classifiers can be used to organize, structure, and categorize</a:t>
            </a:r>
          </a:p>
          <a:p>
            <a:pPr marL="742950" lvl="1" indent="-285750">
              <a:buFont typeface="Arial" panose="020B0604020202020204" pitchFamily="34" charset="0"/>
              <a:buChar char="•"/>
            </a:pPr>
            <a:endParaRPr lang="en-CO" dirty="0"/>
          </a:p>
          <a:p>
            <a:endParaRPr lang="en-US" dirty="0"/>
          </a:p>
          <a:p>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356702" y="1035553"/>
            <a:ext cx="6430607" cy="430887"/>
          </a:xfrm>
          <a:prstGeom prst="rect">
            <a:avLst/>
          </a:prstGeom>
        </p:spPr>
        <p:txBody>
          <a:bodyPr wrap="none">
            <a:spAutoFit/>
          </a:bodyPr>
          <a:lstStyle/>
          <a:p>
            <a:pPr algn="ctr">
              <a:spcBef>
                <a:spcPts val="660"/>
              </a:spcBef>
            </a:pPr>
            <a:r>
              <a:rPr lang="en-US" sz="2200" b="1" spc="-1" dirty="0">
                <a:solidFill>
                  <a:srgbClr val="EF181E"/>
                </a:solidFill>
                <a:latin typeface="Arial"/>
              </a:rPr>
              <a:t>Background (Neural Probabilistic Model, 2003)</a:t>
            </a:r>
            <a:endParaRPr lang="en-CO" sz="2200" b="1" spc="-1" dirty="0">
              <a:solidFill>
                <a:srgbClr val="EF181E"/>
              </a:solidFill>
              <a:latin typeface="Arial"/>
            </a:endParaRPr>
          </a:p>
        </p:txBody>
      </p:sp>
      <p:sp>
        <p:nvSpPr>
          <p:cNvPr id="7" name="TextBox 6">
            <a:extLst>
              <a:ext uri="{FF2B5EF4-FFF2-40B4-BE49-F238E27FC236}">
                <a16:creationId xmlns:a16="http://schemas.microsoft.com/office/drawing/2014/main" id="{78A0EA90-EDED-4D14-A2DC-5A8023193046}"/>
              </a:ext>
            </a:extLst>
          </p:cNvPr>
          <p:cNvSpPr txBox="1"/>
          <p:nvPr/>
        </p:nvSpPr>
        <p:spPr>
          <a:xfrm>
            <a:off x="870155" y="6251117"/>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Bengio</a:t>
            </a:r>
            <a:r>
              <a:rPr lang="en-US" sz="1050" b="0" i="0" u="none" strike="noStrike" baseline="0" dirty="0">
                <a:solidFill>
                  <a:srgbClr val="FF0000"/>
                </a:solidFill>
                <a:latin typeface="ArialNarrow"/>
              </a:rPr>
              <a:t> et al., A Neural Probabilistic Language Model: http://www.jmlr.org/papers/volume3/bengio03a/bengio03a.pdf</a:t>
            </a:r>
            <a:endParaRPr lang="en-US" sz="1050" dirty="0">
              <a:solidFill>
                <a:srgbClr val="FF0000"/>
              </a:solidFill>
            </a:endParaRPr>
          </a:p>
        </p:txBody>
      </p:sp>
      <p:pic>
        <p:nvPicPr>
          <p:cNvPr id="8" name="Picture 7">
            <a:extLst>
              <a:ext uri="{FF2B5EF4-FFF2-40B4-BE49-F238E27FC236}">
                <a16:creationId xmlns:a16="http://schemas.microsoft.com/office/drawing/2014/main" id="{9079CE34-56BB-402F-A981-95D7947149FA}"/>
              </a:ext>
            </a:extLst>
          </p:cNvPr>
          <p:cNvPicPr>
            <a:picLocks noChangeAspect="1"/>
          </p:cNvPicPr>
          <p:nvPr/>
        </p:nvPicPr>
        <p:blipFill>
          <a:blip r:embed="rId3"/>
          <a:stretch>
            <a:fillRect/>
          </a:stretch>
        </p:blipFill>
        <p:spPr>
          <a:xfrm>
            <a:off x="1952870" y="1659618"/>
            <a:ext cx="5238259" cy="4398321"/>
          </a:xfrm>
          <a:prstGeom prst="rect">
            <a:avLst/>
          </a:prstGeom>
        </p:spPr>
      </p:pic>
    </p:spTree>
    <p:extLst>
      <p:ext uri="{BB962C8B-B14F-4D97-AF65-F5344CB8AC3E}">
        <p14:creationId xmlns:p14="http://schemas.microsoft.com/office/powerpoint/2010/main" val="349673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2450297" y="1035553"/>
            <a:ext cx="4243406" cy="430887"/>
          </a:xfrm>
          <a:prstGeom prst="rect">
            <a:avLst/>
          </a:prstGeom>
        </p:spPr>
        <p:txBody>
          <a:bodyPr wrap="none">
            <a:spAutoFit/>
          </a:bodyPr>
          <a:lstStyle/>
          <a:p>
            <a:pPr algn="ctr">
              <a:spcBef>
                <a:spcPts val="660"/>
              </a:spcBef>
            </a:pPr>
            <a:r>
              <a:rPr lang="en-US" sz="2200" b="1" spc="-1" dirty="0">
                <a:solidFill>
                  <a:srgbClr val="EF181E"/>
                </a:solidFill>
                <a:latin typeface="Arial"/>
              </a:rPr>
              <a:t>Background (Word2Vec, 2013)</a:t>
            </a:r>
            <a:endParaRPr lang="en-CO" sz="2200" b="1" spc="-1" dirty="0">
              <a:solidFill>
                <a:srgbClr val="EF181E"/>
              </a:solidFill>
              <a:latin typeface="Arial"/>
            </a:endParaRPr>
          </a:p>
        </p:txBody>
      </p:sp>
      <p:pic>
        <p:nvPicPr>
          <p:cNvPr id="6" name="Picture 5">
            <a:extLst>
              <a:ext uri="{FF2B5EF4-FFF2-40B4-BE49-F238E27FC236}">
                <a16:creationId xmlns:a16="http://schemas.microsoft.com/office/drawing/2014/main" id="{AF6E55E1-DF8B-429B-845C-89C3796F5BFE}"/>
              </a:ext>
            </a:extLst>
          </p:cNvPr>
          <p:cNvPicPr>
            <a:picLocks noChangeAspect="1"/>
          </p:cNvPicPr>
          <p:nvPr/>
        </p:nvPicPr>
        <p:blipFill>
          <a:blip r:embed="rId3"/>
          <a:stretch>
            <a:fillRect/>
          </a:stretch>
        </p:blipFill>
        <p:spPr>
          <a:xfrm>
            <a:off x="870155" y="1810308"/>
            <a:ext cx="7403690" cy="4309327"/>
          </a:xfrm>
          <a:prstGeom prst="rect">
            <a:avLst/>
          </a:prstGeom>
        </p:spPr>
      </p:pic>
      <p:sp>
        <p:nvSpPr>
          <p:cNvPr id="7" name="TextBox 6">
            <a:extLst>
              <a:ext uri="{FF2B5EF4-FFF2-40B4-BE49-F238E27FC236}">
                <a16:creationId xmlns:a16="http://schemas.microsoft.com/office/drawing/2014/main" id="{78A0EA90-EDED-4D14-A2DC-5A8023193046}"/>
              </a:ext>
            </a:extLst>
          </p:cNvPr>
          <p:cNvSpPr txBox="1"/>
          <p:nvPr/>
        </p:nvSpPr>
        <p:spPr>
          <a:xfrm>
            <a:off x="264694" y="6279230"/>
            <a:ext cx="8614611" cy="261610"/>
          </a:xfrm>
          <a:prstGeom prst="rect">
            <a:avLst/>
          </a:prstGeom>
          <a:noFill/>
        </p:spPr>
        <p:txBody>
          <a:bodyPr wrap="square" rtlCol="0">
            <a:spAutoFit/>
          </a:bodyPr>
          <a:lstStyle/>
          <a:p>
            <a:pPr algn="l"/>
            <a:r>
              <a:rPr lang="en-US" sz="1050" b="0" i="0" u="none" strike="noStrike" baseline="0" dirty="0" err="1">
                <a:solidFill>
                  <a:srgbClr val="FF0000"/>
                </a:solidFill>
                <a:latin typeface="ArialNarrow"/>
              </a:rPr>
              <a:t>Mikolov</a:t>
            </a:r>
            <a:r>
              <a:rPr lang="en-US" sz="1050" b="0" i="0" u="none" strike="noStrike" baseline="0" dirty="0">
                <a:solidFill>
                  <a:srgbClr val="FF0000"/>
                </a:solidFill>
                <a:latin typeface="ArialNarrow"/>
              </a:rPr>
              <a:t> et al., Word2Vec: Efficient Estimation of Word Representations in Vector Space: https://arxiv.org/pdf/1301.3781.pdf</a:t>
            </a:r>
            <a:endParaRPr lang="en-US" sz="1050" dirty="0">
              <a:solidFill>
                <a:srgbClr val="FF0000"/>
              </a:solidFill>
            </a:endParaRPr>
          </a:p>
        </p:txBody>
      </p:sp>
    </p:spTree>
    <p:extLst>
      <p:ext uri="{BB962C8B-B14F-4D97-AF65-F5344CB8AC3E}">
        <p14:creationId xmlns:p14="http://schemas.microsoft.com/office/powerpoint/2010/main" val="18955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3224964" y="1035553"/>
            <a:ext cx="2694071" cy="369332"/>
          </a:xfrm>
          <a:prstGeom prst="rect">
            <a:avLst/>
          </a:prstGeom>
        </p:spPr>
        <p:txBody>
          <a:bodyPr wrap="none">
            <a:spAutoFit/>
          </a:bodyPr>
          <a:lstStyle/>
          <a:p>
            <a:r>
              <a:rPr lang="en-US" dirty="0">
                <a:solidFill>
                  <a:srgbClr val="000000"/>
                </a:solidFill>
                <a:latin typeface="Arial" panose="020B0604020202020204" pitchFamily="34" charset="0"/>
              </a:rPr>
              <a:t>Background (Word2Vec)</a:t>
            </a:r>
            <a:endParaRPr lang="en-CO" dirty="0"/>
          </a:p>
        </p:txBody>
      </p:sp>
      <p:pic>
        <p:nvPicPr>
          <p:cNvPr id="3" name="Picture 2">
            <a:extLst>
              <a:ext uri="{FF2B5EF4-FFF2-40B4-BE49-F238E27FC236}">
                <a16:creationId xmlns:a16="http://schemas.microsoft.com/office/drawing/2014/main" id="{ADC92C27-000A-F047-9561-8784E170336E}"/>
              </a:ext>
            </a:extLst>
          </p:cNvPr>
          <p:cNvPicPr>
            <a:picLocks noChangeAspect="1"/>
          </p:cNvPicPr>
          <p:nvPr/>
        </p:nvPicPr>
        <p:blipFill>
          <a:blip r:embed="rId3"/>
          <a:stretch>
            <a:fillRect/>
          </a:stretch>
        </p:blipFill>
        <p:spPr>
          <a:xfrm>
            <a:off x="243401" y="2182760"/>
            <a:ext cx="3945837" cy="3480431"/>
          </a:xfrm>
          <a:prstGeom prst="rect">
            <a:avLst/>
          </a:prstGeom>
        </p:spPr>
      </p:pic>
      <p:pic>
        <p:nvPicPr>
          <p:cNvPr id="4" name="Picture 3">
            <a:extLst>
              <a:ext uri="{FF2B5EF4-FFF2-40B4-BE49-F238E27FC236}">
                <a16:creationId xmlns:a16="http://schemas.microsoft.com/office/drawing/2014/main" id="{A2883254-B90F-47D2-B1DE-99C516153C73}"/>
              </a:ext>
            </a:extLst>
          </p:cNvPr>
          <p:cNvPicPr>
            <a:picLocks noChangeAspect="1"/>
          </p:cNvPicPr>
          <p:nvPr/>
        </p:nvPicPr>
        <p:blipFill>
          <a:blip r:embed="rId4"/>
          <a:stretch>
            <a:fillRect/>
          </a:stretch>
        </p:blipFill>
        <p:spPr>
          <a:xfrm>
            <a:off x="4571999" y="2182760"/>
            <a:ext cx="3945837" cy="3380704"/>
          </a:xfrm>
          <a:prstGeom prst="rect">
            <a:avLst/>
          </a:prstGeom>
        </p:spPr>
      </p:pic>
    </p:spTree>
    <p:extLst>
      <p:ext uri="{BB962C8B-B14F-4D97-AF65-F5344CB8AC3E}">
        <p14:creationId xmlns:p14="http://schemas.microsoft.com/office/powerpoint/2010/main" val="384773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1113971" y="926525"/>
            <a:ext cx="6916060" cy="430887"/>
          </a:xfrm>
          <a:prstGeom prst="rect">
            <a:avLst/>
          </a:prstGeom>
        </p:spPr>
        <p:txBody>
          <a:bodyPr wrap="none">
            <a:spAutoFit/>
          </a:bodyPr>
          <a:lstStyle/>
          <a:p>
            <a:pPr algn="ctr">
              <a:spcBef>
                <a:spcPts val="660"/>
              </a:spcBef>
            </a:pPr>
            <a:r>
              <a:rPr lang="en-US" sz="2200" b="1" spc="-1" dirty="0">
                <a:solidFill>
                  <a:srgbClr val="EF181E"/>
                </a:solidFill>
                <a:latin typeface="Arial"/>
              </a:rPr>
              <a:t>Skip-gram Model with </a:t>
            </a:r>
            <a:r>
              <a:rPr lang="en-US" sz="2200" b="1" spc="-1" dirty="0" err="1">
                <a:solidFill>
                  <a:srgbClr val="EF181E"/>
                </a:solidFill>
                <a:latin typeface="Arial"/>
              </a:rPr>
              <a:t>Subword</a:t>
            </a:r>
            <a:r>
              <a:rPr lang="en-US" sz="2200" b="1" spc="-1" dirty="0">
                <a:solidFill>
                  <a:srgbClr val="EF181E"/>
                </a:solidFill>
                <a:latin typeface="Arial"/>
              </a:rPr>
              <a:t> Information (2017)</a:t>
            </a:r>
            <a:endParaRPr lang="en-CO" sz="2200" b="1" spc="-1" dirty="0">
              <a:solidFill>
                <a:srgbClr val="EF181E"/>
              </a:solidFill>
              <a:latin typeface="Arial"/>
            </a:endParaRPr>
          </a:p>
        </p:txBody>
      </p:sp>
      <p:pic>
        <p:nvPicPr>
          <p:cNvPr id="4" name="Picture 3">
            <a:extLst>
              <a:ext uri="{FF2B5EF4-FFF2-40B4-BE49-F238E27FC236}">
                <a16:creationId xmlns:a16="http://schemas.microsoft.com/office/drawing/2014/main" id="{BFD4A4DA-B4CE-AF40-9368-E8899CCE9216}"/>
              </a:ext>
            </a:extLst>
          </p:cNvPr>
          <p:cNvPicPr>
            <a:picLocks noChangeAspect="1"/>
          </p:cNvPicPr>
          <p:nvPr/>
        </p:nvPicPr>
        <p:blipFill>
          <a:blip r:embed="rId3"/>
          <a:stretch>
            <a:fillRect/>
          </a:stretch>
        </p:blipFill>
        <p:spPr>
          <a:xfrm>
            <a:off x="1207717" y="1658417"/>
            <a:ext cx="6728564" cy="4149281"/>
          </a:xfrm>
          <a:prstGeom prst="rect">
            <a:avLst/>
          </a:prstGeom>
        </p:spPr>
      </p:pic>
      <p:sp>
        <p:nvSpPr>
          <p:cNvPr id="3" name="TextBox 2">
            <a:extLst>
              <a:ext uri="{FF2B5EF4-FFF2-40B4-BE49-F238E27FC236}">
                <a16:creationId xmlns:a16="http://schemas.microsoft.com/office/drawing/2014/main" id="{416E3B53-2C28-4A98-8D6D-D6907B0D845B}"/>
              </a:ext>
            </a:extLst>
          </p:cNvPr>
          <p:cNvSpPr txBox="1"/>
          <p:nvPr/>
        </p:nvSpPr>
        <p:spPr>
          <a:xfrm>
            <a:off x="264693" y="6183740"/>
            <a:ext cx="8614611" cy="261610"/>
          </a:xfrm>
          <a:prstGeom prst="rect">
            <a:avLst/>
          </a:prstGeom>
          <a:noFill/>
        </p:spPr>
        <p:txBody>
          <a:bodyPr wrap="square" rtlCol="0">
            <a:spAutoFit/>
          </a:bodyPr>
          <a:lstStyle/>
          <a:p>
            <a:pPr algn="l"/>
            <a:r>
              <a:rPr lang="en-US" sz="1050" dirty="0">
                <a:solidFill>
                  <a:srgbClr val="FF0000"/>
                </a:solidFill>
                <a:latin typeface="ArialNarrow"/>
              </a:rPr>
              <a:t>Bojanowski, Grave</a:t>
            </a:r>
            <a:r>
              <a:rPr lang="en-US" sz="1050" b="0" i="0" u="none" strike="noStrike" baseline="0" dirty="0">
                <a:solidFill>
                  <a:srgbClr val="FF0000"/>
                </a:solidFill>
                <a:latin typeface="ArialNarrow"/>
              </a:rPr>
              <a:t> et al., Enriching Word Vectors with </a:t>
            </a:r>
            <a:r>
              <a:rPr lang="en-US" sz="1050" b="0" i="0" u="none" strike="noStrike" baseline="0" dirty="0" err="1">
                <a:solidFill>
                  <a:srgbClr val="FF0000"/>
                </a:solidFill>
                <a:latin typeface="ArialNarrow"/>
              </a:rPr>
              <a:t>Subword</a:t>
            </a:r>
            <a:r>
              <a:rPr lang="en-US" sz="1050" b="0" i="0" u="none" strike="noStrike" baseline="0" dirty="0">
                <a:solidFill>
                  <a:srgbClr val="FF0000"/>
                </a:solidFill>
                <a:latin typeface="ArialNarrow"/>
              </a:rPr>
              <a:t> Information: https://arxiv.org/pdf/1607.04606.pdf</a:t>
            </a:r>
            <a:endParaRPr lang="en-US" sz="1050" dirty="0">
              <a:solidFill>
                <a:srgbClr val="FF0000"/>
              </a:solidFill>
            </a:endParaRPr>
          </a:p>
        </p:txBody>
      </p:sp>
      <p:sp>
        <p:nvSpPr>
          <p:cNvPr id="5" name="Rectangle 4">
            <a:extLst>
              <a:ext uri="{FF2B5EF4-FFF2-40B4-BE49-F238E27FC236}">
                <a16:creationId xmlns:a16="http://schemas.microsoft.com/office/drawing/2014/main" id="{991651AE-5DF0-4D4C-9D76-5BCB1BA739AF}"/>
              </a:ext>
            </a:extLst>
          </p:cNvPr>
          <p:cNvSpPr/>
          <p:nvPr/>
        </p:nvSpPr>
        <p:spPr>
          <a:xfrm>
            <a:off x="0" y="4762656"/>
            <a:ext cx="2737464" cy="1200329"/>
          </a:xfrm>
          <a:prstGeom prst="rect">
            <a:avLst/>
          </a:prstGeom>
        </p:spPr>
        <p:txBody>
          <a:bodyPr wrap="square">
            <a:spAutoFit/>
          </a:bodyPr>
          <a:lstStyle/>
          <a:p>
            <a:r>
              <a:rPr lang="en-US" dirty="0"/>
              <a:t>[Put </a:t>
            </a:r>
            <a:r>
              <a:rPr lang="en-US" dirty="0" err="1"/>
              <a:t>skipgram</a:t>
            </a:r>
            <a:r>
              <a:rPr lang="en-US" dirty="0"/>
              <a:t> eqn. or scoring functions from presentation here, per BW]</a:t>
            </a:r>
          </a:p>
        </p:txBody>
      </p:sp>
    </p:spTree>
    <p:extLst>
      <p:ext uri="{BB962C8B-B14F-4D97-AF65-F5344CB8AC3E}">
        <p14:creationId xmlns:p14="http://schemas.microsoft.com/office/powerpoint/2010/main" val="378532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3678807" y="1014752"/>
            <a:ext cx="1786386" cy="430887"/>
          </a:xfrm>
          <a:prstGeom prst="rect">
            <a:avLst/>
          </a:prstGeom>
        </p:spPr>
        <p:txBody>
          <a:bodyPr wrap="none">
            <a:spAutoFit/>
          </a:bodyPr>
          <a:lstStyle/>
          <a:p>
            <a:r>
              <a:rPr lang="en-US" sz="2200" b="1" spc="-1" dirty="0">
                <a:solidFill>
                  <a:srgbClr val="EF181E"/>
                </a:solidFill>
                <a:latin typeface="Arial"/>
              </a:rPr>
              <a:t>Advantages</a:t>
            </a:r>
            <a:endParaRPr lang="en-CO" sz="2200" b="1" spc="-1" dirty="0">
              <a:solidFill>
                <a:srgbClr val="EF181E"/>
              </a:solidFill>
              <a:latin typeface="Arial"/>
            </a:endParaRPr>
          </a:p>
        </p:txBody>
      </p:sp>
      <p:sp>
        <p:nvSpPr>
          <p:cNvPr id="6" name="TextBox 5">
            <a:extLst>
              <a:ext uri="{FF2B5EF4-FFF2-40B4-BE49-F238E27FC236}">
                <a16:creationId xmlns:a16="http://schemas.microsoft.com/office/drawing/2014/main" id="{F80F748B-234B-4F91-8B33-805F70F1E99C}"/>
              </a:ext>
            </a:extLst>
          </p:cNvPr>
          <p:cNvSpPr txBox="1"/>
          <p:nvPr/>
        </p:nvSpPr>
        <p:spPr>
          <a:xfrm>
            <a:off x="338664" y="1666369"/>
            <a:ext cx="846667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Grammatical variations in words have similar n-gram vectors</a:t>
            </a:r>
          </a:p>
          <a:p>
            <a:pPr marL="742950" lvl="1" indent="-285750">
              <a:buFont typeface="Arial" panose="020B0604020202020204" pitchFamily="34" charset="0"/>
              <a:buChar char="•"/>
            </a:pPr>
            <a:r>
              <a:rPr lang="en-US" dirty="0"/>
              <a:t>Examples: verb conjugation, plurals, declensions (accusative, nominative, etc.)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Out-of-Vocabulary Word encoding</a:t>
            </a:r>
          </a:p>
          <a:p>
            <a:pPr marL="742950" lvl="1" indent="-285750">
              <a:buFont typeface="Arial" panose="020B0604020202020204" pitchFamily="34" charset="0"/>
              <a:buChar char="•"/>
            </a:pPr>
            <a:r>
              <a:rPr lang="en-US" dirty="0"/>
              <a:t>N-gram vectors can be built for words that were not present in training</a:t>
            </a:r>
          </a:p>
          <a:p>
            <a:pPr marL="742950" lvl="1" indent="-285750">
              <a:buFont typeface="Arial" panose="020B0604020202020204" pitchFamily="34" charset="0"/>
              <a:buChar char="•"/>
            </a:pPr>
            <a:r>
              <a:rPr lang="en-US" dirty="0"/>
              <a:t>These words will have similar n-gram vectors to similar words used in training</a:t>
            </a:r>
            <a:endParaRPr lang="en-CO" dirty="0"/>
          </a:p>
          <a:p>
            <a:endParaRPr lang="en-US" dirty="0"/>
          </a:p>
          <a:p>
            <a:endParaRPr lang="en-US" dirty="0"/>
          </a:p>
        </p:txBody>
      </p:sp>
      <p:graphicFrame>
        <p:nvGraphicFramePr>
          <p:cNvPr id="13" name="Table 12">
            <a:extLst>
              <a:ext uri="{FF2B5EF4-FFF2-40B4-BE49-F238E27FC236}">
                <a16:creationId xmlns:a16="http://schemas.microsoft.com/office/drawing/2014/main" id="{4E58CC31-E2B7-4B5D-8AB0-635543FF07B9}"/>
              </a:ext>
            </a:extLst>
          </p:cNvPr>
          <p:cNvGraphicFramePr>
            <a:graphicFrameLocks noGrp="1"/>
          </p:cNvGraphicFramePr>
          <p:nvPr>
            <p:extLst>
              <p:ext uri="{D42A27DB-BD31-4B8C-83A1-F6EECF244321}">
                <p14:modId xmlns:p14="http://schemas.microsoft.com/office/powerpoint/2010/main" val="1677461867"/>
              </p:ext>
            </p:extLst>
          </p:nvPr>
        </p:nvGraphicFramePr>
        <p:xfrm>
          <a:off x="984381" y="2672628"/>
          <a:ext cx="6702798" cy="1931925"/>
        </p:xfrm>
        <a:graphic>
          <a:graphicData uri="http://schemas.openxmlformats.org/drawingml/2006/table">
            <a:tbl>
              <a:tblPr/>
              <a:tblGrid>
                <a:gridCol w="2234266">
                  <a:extLst>
                    <a:ext uri="{9D8B030D-6E8A-4147-A177-3AD203B41FA5}">
                      <a16:colId xmlns:a16="http://schemas.microsoft.com/office/drawing/2014/main" val="20000"/>
                    </a:ext>
                  </a:extLst>
                </a:gridCol>
                <a:gridCol w="2234266">
                  <a:extLst>
                    <a:ext uri="{9D8B030D-6E8A-4147-A177-3AD203B41FA5}">
                      <a16:colId xmlns:a16="http://schemas.microsoft.com/office/drawing/2014/main" val="20001"/>
                    </a:ext>
                  </a:extLst>
                </a:gridCol>
                <a:gridCol w="2234266">
                  <a:extLst>
                    <a:ext uri="{9D8B030D-6E8A-4147-A177-3AD203B41FA5}">
                      <a16:colId xmlns:a16="http://schemas.microsoft.com/office/drawing/2014/main" val="20002"/>
                    </a:ext>
                  </a:extLst>
                </a:gridCol>
              </a:tblGrid>
              <a:tr h="251701">
                <a:tc>
                  <a:txBody>
                    <a:bodyPr/>
                    <a:lstStyle/>
                    <a:p>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Singular</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400" b="1" dirty="0"/>
                        <a:t>Plural</a:t>
                      </a:r>
                      <a:endParaRPr lang="en-US" sz="1400" dirty="0"/>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0032">
                <a:tc>
                  <a:txBody>
                    <a:bodyPr/>
                    <a:lstStyle/>
                    <a:p>
                      <a:r>
                        <a:rPr lang="en-US" sz="1400" dirty="0"/>
                        <a:t>Nominative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0032">
                <a:tc>
                  <a:txBody>
                    <a:bodyPr/>
                    <a:lstStyle/>
                    <a:p>
                      <a:r>
                        <a:rPr lang="en-US" sz="1400" dirty="0" err="1"/>
                        <a:t>Genetive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uniwersytetu</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uniwersytetów</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0032">
                <a:tc>
                  <a:txBody>
                    <a:bodyPr/>
                    <a:lstStyle/>
                    <a:p>
                      <a:r>
                        <a:rPr lang="en-US" sz="1400" dirty="0"/>
                        <a:t>Dative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uniwersytetowi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uniwersytetom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0032">
                <a:tc>
                  <a:txBody>
                    <a:bodyPr/>
                    <a:lstStyle/>
                    <a:p>
                      <a:r>
                        <a:rPr lang="en-US" sz="1400" dirty="0"/>
                        <a:t>Accusative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40032">
                <a:tc>
                  <a:txBody>
                    <a:bodyPr/>
                    <a:lstStyle/>
                    <a:p>
                      <a:r>
                        <a:rPr lang="en-US" sz="1400" dirty="0"/>
                        <a:t>Instrumental</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uniwersytetem</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uniwersytetami</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40032">
                <a:tc>
                  <a:txBody>
                    <a:bodyPr/>
                    <a:lstStyle/>
                    <a:p>
                      <a:r>
                        <a:rPr lang="en-US" sz="1400" dirty="0"/>
                        <a:t>Locative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uniwersytetach</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40032">
                <a:tc>
                  <a:txBody>
                    <a:bodyPr/>
                    <a:lstStyle/>
                    <a:p>
                      <a:r>
                        <a:rPr lang="en-US" sz="1400" dirty="0"/>
                        <a:t>Vocative</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uniwersytecie</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uniwersytety</a:t>
                      </a:r>
                      <a:endParaRPr lang="en-US" sz="1400" dirty="0"/>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4" name="TextBox 13">
            <a:extLst>
              <a:ext uri="{FF2B5EF4-FFF2-40B4-BE49-F238E27FC236}">
                <a16:creationId xmlns:a16="http://schemas.microsoft.com/office/drawing/2014/main" id="{F1F2C764-FE09-4B0E-9D7B-D40F3AC4C8C1}"/>
              </a:ext>
            </a:extLst>
          </p:cNvPr>
          <p:cNvSpPr txBox="1"/>
          <p:nvPr/>
        </p:nvSpPr>
        <p:spPr>
          <a:xfrm rot="3010699">
            <a:off x="6525820" y="3213560"/>
            <a:ext cx="1968057" cy="369332"/>
          </a:xfrm>
          <a:prstGeom prst="rect">
            <a:avLst/>
          </a:prstGeom>
          <a:solidFill>
            <a:schemeClr val="accent1">
              <a:lumMod val="20000"/>
              <a:lumOff val="80000"/>
            </a:schemeClr>
          </a:solidFill>
          <a:ln>
            <a:solidFill>
              <a:schemeClr val="tx1"/>
            </a:solidFill>
          </a:ln>
        </p:spPr>
        <p:txBody>
          <a:bodyPr wrap="square" rtlCol="0">
            <a:spAutoFit/>
          </a:bodyPr>
          <a:lstStyle/>
          <a:p>
            <a:r>
              <a:rPr lang="en-US" dirty="0"/>
              <a:t>Polish declension</a:t>
            </a:r>
          </a:p>
        </p:txBody>
      </p:sp>
      <p:sp>
        <p:nvSpPr>
          <p:cNvPr id="8" name="TextBox 7">
            <a:extLst>
              <a:ext uri="{FF2B5EF4-FFF2-40B4-BE49-F238E27FC236}">
                <a16:creationId xmlns:a16="http://schemas.microsoft.com/office/drawing/2014/main" id="{0D4410A8-8E71-4167-9DCD-E339E054C6F7}"/>
              </a:ext>
            </a:extLst>
          </p:cNvPr>
          <p:cNvSpPr txBox="1"/>
          <p:nvPr/>
        </p:nvSpPr>
        <p:spPr>
          <a:xfrm>
            <a:off x="132345" y="6109953"/>
            <a:ext cx="8879307" cy="430887"/>
          </a:xfrm>
          <a:prstGeom prst="rect">
            <a:avLst/>
          </a:prstGeom>
          <a:noFill/>
        </p:spPr>
        <p:txBody>
          <a:bodyPr wrap="square" rtlCol="0">
            <a:spAutoFit/>
          </a:bodyPr>
          <a:lstStyle/>
          <a:p>
            <a:pPr algn="l"/>
            <a:r>
              <a:rPr lang="en-US" sz="1050" b="0" i="0" u="none" strike="noStrike" baseline="0" dirty="0">
                <a:solidFill>
                  <a:srgbClr val="FF0000"/>
                </a:solidFill>
                <a:latin typeface="ArialNarrow"/>
              </a:rPr>
              <a:t>Piotr Bojanowski, </a:t>
            </a:r>
            <a:r>
              <a:rPr lang="en-US" sz="1050" b="0" i="0" u="none" strike="noStrike" baseline="0" dirty="0" err="1">
                <a:solidFill>
                  <a:srgbClr val="FF0000"/>
                </a:solidFill>
                <a:latin typeface="ArialNarrow"/>
              </a:rPr>
              <a:t>fastText</a:t>
            </a:r>
            <a:r>
              <a:rPr lang="en-US" sz="1050" b="0" i="0" u="none" strike="noStrike" baseline="0" dirty="0">
                <a:solidFill>
                  <a:srgbClr val="FF0000"/>
                </a:solidFill>
                <a:latin typeface="ArialNarrow"/>
              </a:rPr>
              <a:t> - a library for efficient text classification and word representation: https://nlpparis.files.wordpress.com/2016/11/fasttext-nlpmeetup-23112016.pptx</a:t>
            </a:r>
            <a:endParaRPr lang="en-US" sz="600" dirty="0">
              <a:solidFill>
                <a:srgbClr val="FF0000"/>
              </a:solidFill>
            </a:endParaRPr>
          </a:p>
        </p:txBody>
      </p:sp>
    </p:spTree>
    <p:extLst>
      <p:ext uri="{BB962C8B-B14F-4D97-AF65-F5344CB8AC3E}">
        <p14:creationId xmlns:p14="http://schemas.microsoft.com/office/powerpoint/2010/main" val="279414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sp>
        <p:nvSpPr>
          <p:cNvPr id="7" name="TextBox 6">
            <a:extLst>
              <a:ext uri="{FF2B5EF4-FFF2-40B4-BE49-F238E27FC236}">
                <a16:creationId xmlns:a16="http://schemas.microsoft.com/office/drawing/2014/main" id="{73AA65E9-A262-435F-A9EC-9DA95266E49D}"/>
              </a:ext>
            </a:extLst>
          </p:cNvPr>
          <p:cNvSpPr txBox="1"/>
          <p:nvPr/>
        </p:nvSpPr>
        <p:spPr>
          <a:xfrm>
            <a:off x="494053" y="1272063"/>
            <a:ext cx="3858016" cy="3139321"/>
          </a:xfrm>
          <a:prstGeom prst="rect">
            <a:avLst/>
          </a:prstGeom>
          <a:noFill/>
        </p:spPr>
        <p:txBody>
          <a:bodyPr wrap="square" rtlCol="0">
            <a:spAutoFit/>
          </a:bodyPr>
          <a:lstStyle/>
          <a:p>
            <a:pPr marL="342900" indent="-342900">
              <a:buAutoNum type="arabicPeriod"/>
            </a:pPr>
            <a:r>
              <a:rPr lang="en-US" dirty="0"/>
              <a:t>Word Representation</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p>
          <a:p>
            <a:pPr marL="342900" indent="-342900">
              <a:buAutoNum type="arabicPeriod"/>
            </a:pPr>
            <a:r>
              <a:rPr lang="en-US" dirty="0"/>
              <a:t>Text Classification (hate speech </a:t>
            </a:r>
            <a:r>
              <a:rPr lang="en-US" dirty="0" err="1"/>
              <a:t>detection,etc</a:t>
            </a:r>
            <a:r>
              <a:rPr lang="en-US" dirty="0"/>
              <a:t>)</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endParaRPr lang="en-CO" dirty="0"/>
          </a:p>
        </p:txBody>
      </p:sp>
    </p:spTree>
    <p:extLst>
      <p:ext uri="{BB962C8B-B14F-4D97-AF65-F5344CB8AC3E}">
        <p14:creationId xmlns:p14="http://schemas.microsoft.com/office/powerpoint/2010/main" val="8368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0</TotalTime>
  <Words>1461</Words>
  <Application>Microsoft Office PowerPoint</Application>
  <PresentationFormat>On-screen Show (4:3)</PresentationFormat>
  <Paragraphs>213</Paragraphs>
  <Slides>20</Slides>
  <Notes>9</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vt:lpstr>
      <vt:lpstr>Arial Narrow</vt:lpstr>
      <vt:lpstr>ArialNarrow</vt:lpstr>
      <vt:lpstr>CMMI10</vt:lpstr>
      <vt:lpstr>NimbusMonL</vt:lpstr>
      <vt:lpstr>NimbusRomNo9L</vt:lpstr>
      <vt:lpstr>Nunito</vt:lpstr>
      <vt:lpstr>Symbol</vt:lpstr>
      <vt:lpstr>Times New Roman</vt:lpstr>
      <vt:lpstr>Wingdings</vt:lpstr>
      <vt:lpstr>Office Theme</vt:lpstr>
      <vt:lpstr>Office Theme</vt:lpstr>
      <vt:lpstr>“ENRICHING WORD VECTORS WITH SUBWORD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Lucas.Whitmire@BeuthHochschule.onmicrosoft.com</cp:lastModifiedBy>
  <cp:revision>257</cp:revision>
  <cp:lastPrinted>2014-04-23T12:07:05Z</cp:lastPrinted>
  <dcterms:created xsi:type="dcterms:W3CDTF">2019-11-02T10:55:03Z</dcterms:created>
  <dcterms:modified xsi:type="dcterms:W3CDTF">2020-06-25T10:27:12Z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