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4"/>
  </p:notesMasterIdLst>
  <p:sldIdLst>
    <p:sldId id="367" r:id="rId3"/>
    <p:sldId id="257" r:id="rId4"/>
    <p:sldId id="370" r:id="rId5"/>
    <p:sldId id="383" r:id="rId6"/>
    <p:sldId id="384"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382" r:id="rId23"/>
  </p:sldIdLst>
  <p:sldSz cx="9144000" cy="6858000" type="screen4x3"/>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9"/>
    <p:restoredTop sz="86099"/>
  </p:normalViewPr>
  <p:slideViewPr>
    <p:cSldViewPr snapToGrid="0">
      <p:cViewPr varScale="1">
        <p:scale>
          <a:sx n="99" d="100"/>
          <a:sy n="99" d="100"/>
        </p:scale>
        <p:origin x="21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26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GB" sz="2000" b="0" strike="noStrike" spc="-1">
                <a:latin typeface="Arial"/>
              </a:rPr>
              <a:t>Click to edit the notes format</a:t>
            </a:r>
          </a:p>
        </p:txBody>
      </p:sp>
      <p:sp>
        <p:nvSpPr>
          <p:cNvPr id="264" name="PlaceHolder 3"/>
          <p:cNvSpPr>
            <a:spLocks noGrp="1"/>
          </p:cNvSpPr>
          <p:nvPr>
            <p:ph type="hdr"/>
          </p:nvPr>
        </p:nvSpPr>
        <p:spPr>
          <a:xfrm>
            <a:off x="0" y="0"/>
            <a:ext cx="3372840" cy="502560"/>
          </a:xfrm>
          <a:prstGeom prst="rect">
            <a:avLst/>
          </a:prstGeom>
        </p:spPr>
        <p:txBody>
          <a:bodyPr lIns="0" tIns="0" rIns="0" bIns="0">
            <a:noAutofit/>
          </a:bodyPr>
          <a:lstStyle/>
          <a:p>
            <a:r>
              <a:rPr lang="en-GB" sz="1400" b="0" strike="noStrike" spc="-1">
                <a:latin typeface="Times New Roman"/>
              </a:rPr>
              <a:t>&lt;header&gt;</a:t>
            </a:r>
          </a:p>
        </p:txBody>
      </p:sp>
      <p:sp>
        <p:nvSpPr>
          <p:cNvPr id="26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GB" sz="1400" b="0" strike="noStrike" spc="-1">
                <a:latin typeface="Times New Roman"/>
              </a:rPr>
              <a:t>&lt;date/time&gt;</a:t>
            </a:r>
          </a:p>
        </p:txBody>
      </p:sp>
      <p:sp>
        <p:nvSpPr>
          <p:cNvPr id="26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GB" sz="1400" b="0" strike="noStrike" spc="-1">
                <a:latin typeface="Times New Roman"/>
              </a:rPr>
              <a:t>&lt;footer&gt;</a:t>
            </a:r>
          </a:p>
        </p:txBody>
      </p:sp>
      <p:sp>
        <p:nvSpPr>
          <p:cNvPr id="26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10B2105-225F-4FE3-849A-7975E719A850}"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20574" y="260648"/>
            <a:ext cx="3533462" cy="9532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t="-1" b="-2071"/>
          <a:stretch/>
        </p:blipFill>
        <p:spPr bwMode="auto">
          <a:xfrm>
            <a:off x="5220072" y="2659316"/>
            <a:ext cx="3456384" cy="213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36"/>
          <p:cNvSpPr>
            <a:spLocks noChangeArrowheads="1"/>
          </p:cNvSpPr>
          <p:nvPr userDrawn="1"/>
        </p:nvSpPr>
        <p:spPr bwMode="auto">
          <a:xfrm>
            <a:off x="380683" y="549275"/>
            <a:ext cx="4680000" cy="4385906"/>
          </a:xfrm>
          <a:prstGeom prst="rect">
            <a:avLst/>
          </a:prstGeom>
          <a:solidFill>
            <a:srgbClr val="0098A1"/>
          </a:solidFill>
          <a:ln>
            <a:noFill/>
          </a:ln>
          <a:effectLst/>
        </p:spPr>
        <p:txBody>
          <a:bodyPr wrap="none" anchor="ctr"/>
          <a:lstStyle/>
          <a:p>
            <a:pPr fontAlgn="base">
              <a:spcBef>
                <a:spcPct val="0"/>
              </a:spcBef>
              <a:spcAft>
                <a:spcPct val="0"/>
              </a:spcAft>
            </a:pPr>
            <a:endParaRPr lang="de-DE">
              <a:solidFill>
                <a:srgbClr val="0098A1"/>
              </a:solidFill>
            </a:endParaRPr>
          </a:p>
        </p:txBody>
      </p:sp>
      <p:sp>
        <p:nvSpPr>
          <p:cNvPr id="25" name="Rectangle 2"/>
          <p:cNvSpPr>
            <a:spLocks noGrp="1" noChangeArrowheads="1"/>
          </p:cNvSpPr>
          <p:nvPr>
            <p:ph type="ctrTitle" hasCustomPrompt="1"/>
          </p:nvPr>
        </p:nvSpPr>
        <p:spPr bwMode="auto">
          <a:xfrm>
            <a:off x="652672" y="2381979"/>
            <a:ext cx="3780472" cy="13877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defRPr sz="3600" b="1" baseline="0">
                <a:solidFill>
                  <a:schemeClr val="bg1"/>
                </a:solidFill>
              </a:defRPr>
            </a:lvl1pPr>
          </a:lstStyle>
          <a:p>
            <a:pPr lvl="0"/>
            <a:r>
              <a:rPr lang="de-DE" noProof="0" dirty="0"/>
              <a:t>Title </a:t>
            </a:r>
            <a:br>
              <a:rPr lang="de-DE" noProof="0" dirty="0"/>
            </a:br>
            <a:r>
              <a:rPr lang="de-DE" noProof="0" dirty="0" err="1"/>
              <a:t>of</a:t>
            </a:r>
            <a:r>
              <a:rPr lang="de-DE" noProof="0" dirty="0"/>
              <a:t> </a:t>
            </a:r>
            <a:r>
              <a:rPr lang="de-DE" noProof="0" dirty="0" err="1"/>
              <a:t>the</a:t>
            </a:r>
            <a:r>
              <a:rPr lang="de-DE" noProof="0" dirty="0"/>
              <a:t> Event</a:t>
            </a:r>
          </a:p>
        </p:txBody>
      </p:sp>
      <p:sp>
        <p:nvSpPr>
          <p:cNvPr id="26" name="Rectangle 3"/>
          <p:cNvSpPr>
            <a:spLocks noGrp="1" noChangeArrowheads="1"/>
          </p:cNvSpPr>
          <p:nvPr>
            <p:ph type="subTitle" idx="1" hasCustomPrompt="1"/>
          </p:nvPr>
        </p:nvSpPr>
        <p:spPr>
          <a:xfrm>
            <a:off x="646380" y="4356780"/>
            <a:ext cx="4497120" cy="1022984"/>
          </a:xfrm>
          <a:prstGeom prst="rect">
            <a:avLst/>
          </a:prstGeom>
        </p:spPr>
        <p:txBody>
          <a:bodyPr/>
          <a:lstStyle>
            <a:lvl1pPr marL="0" indent="0">
              <a:buFont typeface="Wingdings" pitchFamily="2" charset="2"/>
              <a:buNone/>
              <a:defRPr sz="2400" b="0">
                <a:solidFill>
                  <a:schemeClr val="bg1"/>
                </a:solidFill>
              </a:defRPr>
            </a:lvl1pPr>
          </a:lstStyle>
          <a:p>
            <a:r>
              <a:rPr lang="de-DE" dirty="0"/>
              <a:t>Name </a:t>
            </a:r>
            <a:r>
              <a:rPr lang="de-DE" dirty="0" err="1"/>
              <a:t>of</a:t>
            </a:r>
            <a:r>
              <a:rPr lang="de-DE" dirty="0"/>
              <a:t> </a:t>
            </a:r>
            <a:r>
              <a:rPr lang="de-DE" dirty="0" err="1"/>
              <a:t>the</a:t>
            </a:r>
            <a:r>
              <a:rPr lang="de-DE" dirty="0"/>
              <a:t> </a:t>
            </a:r>
            <a:r>
              <a:rPr lang="de-DE" dirty="0" err="1"/>
              <a:t>Performing</a:t>
            </a:r>
            <a:r>
              <a:rPr lang="de-DE" dirty="0"/>
              <a:t> Person</a:t>
            </a:r>
          </a:p>
        </p:txBody>
      </p:sp>
      <p:sp>
        <p:nvSpPr>
          <p:cNvPr id="27" name="Bildplatzhalter 9"/>
          <p:cNvSpPr>
            <a:spLocks noGrp="1" noChangeAspect="1"/>
          </p:cNvSpPr>
          <p:nvPr>
            <p:ph type="pic" sz="quarter" idx="27"/>
          </p:nvPr>
        </p:nvSpPr>
        <p:spPr>
          <a:xfrm>
            <a:off x="504364" y="5164300"/>
            <a:ext cx="1260000" cy="1260000"/>
          </a:xfrm>
          <a:prstGeom prst="rect">
            <a:avLst/>
          </a:prstGeom>
          <a:ln>
            <a:noFill/>
          </a:ln>
        </p:spPr>
        <p:txBody>
          <a:bodyPr/>
          <a:lstStyle/>
          <a:p>
            <a:r>
              <a:rPr lang="en-US"/>
              <a:t>Click icon to add picture</a:t>
            </a:r>
            <a:endParaRPr lang="de-DE"/>
          </a:p>
        </p:txBody>
      </p:sp>
      <p:sp>
        <p:nvSpPr>
          <p:cNvPr id="28" name="Bildplatzhalter 9"/>
          <p:cNvSpPr>
            <a:spLocks noGrp="1" noChangeAspect="1"/>
          </p:cNvSpPr>
          <p:nvPr>
            <p:ph type="pic" sz="quarter" idx="28"/>
          </p:nvPr>
        </p:nvSpPr>
        <p:spPr>
          <a:xfrm>
            <a:off x="1882753" y="5157192"/>
            <a:ext cx="1260000" cy="1260000"/>
          </a:xfrm>
          <a:prstGeom prst="rect">
            <a:avLst/>
          </a:prstGeom>
          <a:ln>
            <a:noFill/>
          </a:ln>
        </p:spPr>
        <p:txBody>
          <a:bodyPr/>
          <a:lstStyle/>
          <a:p>
            <a:r>
              <a:rPr lang="en-US"/>
              <a:t>Click icon to add picture</a:t>
            </a:r>
            <a:endParaRPr lang="de-DE"/>
          </a:p>
        </p:txBody>
      </p:sp>
      <p:sp>
        <p:nvSpPr>
          <p:cNvPr id="29" name="Bildplatzhalter 9"/>
          <p:cNvSpPr>
            <a:spLocks noGrp="1" noChangeAspect="1"/>
          </p:cNvSpPr>
          <p:nvPr>
            <p:ph type="pic" sz="quarter" idx="29"/>
          </p:nvPr>
        </p:nvSpPr>
        <p:spPr>
          <a:xfrm>
            <a:off x="3257774" y="5164300"/>
            <a:ext cx="1260000" cy="1260000"/>
          </a:xfrm>
          <a:prstGeom prst="rect">
            <a:avLst/>
          </a:prstGeom>
          <a:ln>
            <a:noFill/>
          </a:ln>
        </p:spPr>
        <p:txBody>
          <a:bodyPr/>
          <a:lstStyle/>
          <a:p>
            <a:r>
              <a:rPr lang="en-US"/>
              <a:t>Click icon to add picture</a:t>
            </a:r>
            <a:endParaRPr lang="de-DE"/>
          </a:p>
        </p:txBody>
      </p:sp>
      <p:sp>
        <p:nvSpPr>
          <p:cNvPr id="30" name="Bildplatzhalter 9"/>
          <p:cNvSpPr>
            <a:spLocks noGrp="1" noChangeAspect="1"/>
          </p:cNvSpPr>
          <p:nvPr>
            <p:ph type="pic" sz="quarter" idx="30"/>
          </p:nvPr>
        </p:nvSpPr>
        <p:spPr>
          <a:xfrm>
            <a:off x="4639534" y="5164300"/>
            <a:ext cx="1260000" cy="1260000"/>
          </a:xfrm>
          <a:prstGeom prst="rect">
            <a:avLst/>
          </a:prstGeom>
          <a:ln>
            <a:noFill/>
          </a:ln>
        </p:spPr>
        <p:txBody>
          <a:bodyPr/>
          <a:lstStyle/>
          <a:p>
            <a:r>
              <a:rPr lang="en-US"/>
              <a:t>Click icon to add picture</a:t>
            </a:r>
            <a:endParaRPr lang="de-DE"/>
          </a:p>
        </p:txBody>
      </p:sp>
      <p:sp>
        <p:nvSpPr>
          <p:cNvPr id="31" name="Bildplatzhalter 9"/>
          <p:cNvSpPr>
            <a:spLocks noGrp="1" noChangeAspect="1"/>
          </p:cNvSpPr>
          <p:nvPr>
            <p:ph type="pic" sz="quarter" idx="31"/>
          </p:nvPr>
        </p:nvSpPr>
        <p:spPr>
          <a:xfrm>
            <a:off x="6011134" y="5164300"/>
            <a:ext cx="1260000" cy="1260000"/>
          </a:xfrm>
          <a:prstGeom prst="rect">
            <a:avLst/>
          </a:prstGeom>
          <a:ln>
            <a:noFill/>
          </a:ln>
        </p:spPr>
        <p:txBody>
          <a:bodyPr/>
          <a:lstStyle/>
          <a:p>
            <a:r>
              <a:rPr lang="en-US"/>
              <a:t>Click icon to add picture</a:t>
            </a:r>
            <a:endParaRPr lang="de-DE"/>
          </a:p>
        </p:txBody>
      </p:sp>
      <p:sp>
        <p:nvSpPr>
          <p:cNvPr id="32" name="Bildplatzhalter 9"/>
          <p:cNvSpPr>
            <a:spLocks noGrp="1" noChangeAspect="1"/>
          </p:cNvSpPr>
          <p:nvPr>
            <p:ph type="pic" sz="quarter" idx="32"/>
          </p:nvPr>
        </p:nvSpPr>
        <p:spPr>
          <a:xfrm>
            <a:off x="7385948" y="5164300"/>
            <a:ext cx="1260000" cy="1260000"/>
          </a:xfrm>
          <a:prstGeom prst="rect">
            <a:avLst/>
          </a:prstGeom>
          <a:ln>
            <a:noFill/>
          </a:ln>
        </p:spPr>
        <p:txBody>
          <a:bodyPr/>
          <a:lstStyle/>
          <a:p>
            <a:r>
              <a:rPr lang="en-US"/>
              <a:t>Click icon to add picture</a:t>
            </a:r>
            <a:endParaRPr lang="de-DE"/>
          </a:p>
        </p:txBody>
      </p:sp>
      <p:sp>
        <p:nvSpPr>
          <p:cNvPr id="33" name="Rectangle 24"/>
          <p:cNvSpPr>
            <a:spLocks noChangeArrowheads="1"/>
          </p:cNvSpPr>
          <p:nvPr userDrawn="1"/>
        </p:nvSpPr>
        <p:spPr bwMode="auto">
          <a:xfrm>
            <a:off x="380683" y="504918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
        <p:nvSpPr>
          <p:cNvPr id="34" name="Rectangle 24"/>
          <p:cNvSpPr>
            <a:spLocks noChangeArrowheads="1"/>
          </p:cNvSpPr>
          <p:nvPr userDrawn="1"/>
        </p:nvSpPr>
        <p:spPr bwMode="auto">
          <a:xfrm>
            <a:off x="395536" y="650686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Tree>
    <p:extLst>
      <p:ext uri="{BB962C8B-B14F-4D97-AF65-F5344CB8AC3E}">
        <p14:creationId xmlns:p14="http://schemas.microsoft.com/office/powerpoint/2010/main" val="96241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12" name="Picture 2"/>
          <p:cNvPicPr/>
          <p:nvPr/>
        </p:nvPicPr>
        <p:blipFill>
          <a:blip r:embed="rId15"/>
          <a:srcRect r="62494"/>
          <a:stretch/>
        </p:blipFill>
        <p:spPr>
          <a:xfrm>
            <a:off x="6979680" y="21600"/>
            <a:ext cx="1772640" cy="823320"/>
          </a:xfrm>
          <a:prstGeom prst="rect">
            <a:avLst/>
          </a:prstGeom>
          <a:ln>
            <a:noFill/>
          </a:ln>
        </p:spPr>
      </p:pic>
      <p:pic>
        <p:nvPicPr>
          <p:cNvPr id="2" name="Picture 2"/>
          <p:cNvPicPr/>
          <p:nvPr/>
        </p:nvPicPr>
        <p:blipFill>
          <a:blip r:embed="rId15"/>
          <a:srcRect l="37267"/>
          <a:stretch/>
        </p:blipFill>
        <p:spPr>
          <a:xfrm>
            <a:off x="294480" y="21600"/>
            <a:ext cx="2966040" cy="823320"/>
          </a:xfrm>
          <a:prstGeom prst="rect">
            <a:avLst/>
          </a:prstGeom>
          <a:ln>
            <a:noFill/>
          </a:ln>
        </p:spPr>
      </p:pic>
      <p:sp>
        <p:nvSpPr>
          <p:cNvPr id="3"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 name="Picture 2"/>
          <p:cNvPicPr/>
          <p:nvPr/>
        </p:nvPicPr>
        <p:blipFill>
          <a:blip r:embed="rId16"/>
          <a:stretch/>
        </p:blipFill>
        <p:spPr>
          <a:xfrm>
            <a:off x="5220720" y="260640"/>
            <a:ext cx="3532680" cy="952560"/>
          </a:xfrm>
          <a:prstGeom prst="rect">
            <a:avLst/>
          </a:prstGeom>
          <a:ln>
            <a:noFill/>
          </a:ln>
        </p:spPr>
      </p:pic>
      <p:pic>
        <p:nvPicPr>
          <p:cNvPr id="5" name="Picture 16"/>
          <p:cNvPicPr/>
          <p:nvPr/>
        </p:nvPicPr>
        <p:blipFill>
          <a:blip r:embed="rId17"/>
          <a:srcRect b="-2078"/>
          <a:stretch/>
        </p:blipFill>
        <p:spPr>
          <a:xfrm>
            <a:off x="5220000" y="2659320"/>
            <a:ext cx="3455640" cy="2136960"/>
          </a:xfrm>
          <a:prstGeom prst="rect">
            <a:avLst/>
          </a:prstGeom>
          <a:ln>
            <a:noFill/>
          </a:ln>
        </p:spPr>
      </p:pic>
      <p:sp>
        <p:nvSpPr>
          <p:cNvPr id="6" name="CustomShape 3"/>
          <p:cNvSpPr/>
          <p:nvPr/>
        </p:nvSpPr>
        <p:spPr>
          <a:xfrm>
            <a:off x="380520" y="549360"/>
            <a:ext cx="4679280" cy="4385160"/>
          </a:xfrm>
          <a:prstGeom prst="rect">
            <a:avLst/>
          </a:prstGeom>
          <a:solidFill>
            <a:srgbClr val="0098A1"/>
          </a:solidFill>
          <a:ln>
            <a:noFill/>
          </a:ln>
        </p:spPr>
        <p:style>
          <a:lnRef idx="0">
            <a:scrgbClr r="0" g="0" b="0"/>
          </a:lnRef>
          <a:fillRef idx="0">
            <a:scrgbClr r="0" g="0" b="0"/>
          </a:fillRef>
          <a:effectRef idx="0">
            <a:scrgbClr r="0" g="0" b="0"/>
          </a:effectRef>
          <a:fontRef idx="minor"/>
        </p:style>
      </p:sp>
      <p:sp>
        <p:nvSpPr>
          <p:cNvPr id="7" name="CustomShape 4"/>
          <p:cNvSpPr/>
          <p:nvPr/>
        </p:nvSpPr>
        <p:spPr>
          <a:xfrm>
            <a:off x="380520" y="504936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8" name="CustomShape 5"/>
          <p:cNvSpPr/>
          <p:nvPr/>
        </p:nvSpPr>
        <p:spPr>
          <a:xfrm>
            <a:off x="395640" y="650700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9" name="PlaceHolder 6"/>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0"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2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8" name="Picture 2"/>
          <p:cNvPicPr/>
          <p:nvPr/>
        </p:nvPicPr>
        <p:blipFill>
          <a:blip r:embed="rId14"/>
          <a:srcRect r="62494"/>
          <a:stretch/>
        </p:blipFill>
        <p:spPr>
          <a:xfrm>
            <a:off x="6979680" y="21600"/>
            <a:ext cx="1772640" cy="823320"/>
          </a:xfrm>
          <a:prstGeom prst="rect">
            <a:avLst/>
          </a:prstGeom>
          <a:ln>
            <a:noFill/>
          </a:ln>
        </p:spPr>
      </p:pic>
      <p:pic>
        <p:nvPicPr>
          <p:cNvPr id="49" name="Picture 2"/>
          <p:cNvPicPr/>
          <p:nvPr/>
        </p:nvPicPr>
        <p:blipFill>
          <a:blip r:embed="rId14"/>
          <a:srcRect l="37267"/>
          <a:stretch/>
        </p:blipFill>
        <p:spPr>
          <a:xfrm>
            <a:off x="294480" y="21600"/>
            <a:ext cx="2966040" cy="823320"/>
          </a:xfrm>
          <a:prstGeom prst="rect">
            <a:avLst/>
          </a:prstGeom>
          <a:ln>
            <a:noFill/>
          </a:ln>
        </p:spPr>
      </p:pic>
      <p:sp>
        <p:nvSpPr>
          <p:cNvPr id="50"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sp>
        <p:nvSpPr>
          <p:cNvPr id="51" name="CustomShape 3"/>
          <p:cNvSpPr/>
          <p:nvPr/>
        </p:nvSpPr>
        <p:spPr>
          <a:xfrm>
            <a:off x="8432640" y="6461640"/>
            <a:ext cx="334440" cy="334440"/>
          </a:xfrm>
          <a:prstGeom prst="rect">
            <a:avLst/>
          </a:prstGeom>
          <a:solidFill>
            <a:srgbClr val="FF00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3"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hyperlink" Target="https://pypi.org/project/fasttext/"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itpressjournals.org/doi/abs/10.1162/tacl_a_00051#authorsTabList" TargetMode="External"/><Relationship Id="rId1" Type="http://schemas.openxmlformats.org/officeDocument/2006/relationships/slideLayout" Target="../slideLayouts/slideLayout14.xml"/><Relationship Id="rId4" Type="http://schemas.openxmlformats.org/officeDocument/2006/relationships/hyperlink" Target="https://arxiv.org/abs/1607.0460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4364" y="680500"/>
            <a:ext cx="4305222" cy="1874809"/>
          </a:xfrm>
        </p:spPr>
        <p:txBody>
          <a:bodyPr/>
          <a:lstStyle/>
          <a:p>
            <a:r>
              <a:rPr lang="en-GB" sz="2800" b="0" spc="-1" dirty="0"/>
              <a:t>ENRICHING WORD VECTORS WITH SUBWORD INFORMATION</a:t>
            </a:r>
          </a:p>
        </p:txBody>
      </p:sp>
      <p:sp>
        <p:nvSpPr>
          <p:cNvPr id="3" name="Untertitel 2"/>
          <p:cNvSpPr>
            <a:spLocks noGrp="1"/>
          </p:cNvSpPr>
          <p:nvPr>
            <p:ph type="subTitle" idx="1"/>
          </p:nvPr>
        </p:nvSpPr>
        <p:spPr>
          <a:xfrm>
            <a:off x="504364" y="3532340"/>
            <a:ext cx="4497120" cy="1129794"/>
          </a:xfrm>
        </p:spPr>
        <p:txBody>
          <a:bodyPr>
            <a:normAutofit/>
          </a:bodyPr>
          <a:lstStyle/>
          <a:p>
            <a:pPr>
              <a:lnSpc>
                <a:spcPct val="100000"/>
              </a:lnSpc>
            </a:pPr>
            <a:r>
              <a:rPr lang="en-GB" b="1" spc="-1" dirty="0">
                <a:solidFill>
                  <a:srgbClr val="FFFFFF"/>
                </a:solidFill>
              </a:rPr>
              <a:t>Lucas Whitmire</a:t>
            </a:r>
          </a:p>
          <a:p>
            <a:pPr>
              <a:lnSpc>
                <a:spcPct val="100000"/>
              </a:lnSpc>
            </a:pPr>
            <a:r>
              <a:rPr lang="en-GB" b="1" spc="-1" dirty="0">
                <a:solidFill>
                  <a:srgbClr val="FFFFFF"/>
                </a:solidFill>
              </a:rPr>
              <a:t>Edgardo </a:t>
            </a:r>
            <a:r>
              <a:rPr lang="en-GB" b="1" spc="-1" dirty="0" err="1">
                <a:solidFill>
                  <a:srgbClr val="FFFFFF"/>
                </a:solidFill>
              </a:rPr>
              <a:t>Panza</a:t>
            </a:r>
            <a:endParaRPr lang="en-GB" spc="-1" dirty="0"/>
          </a:p>
        </p:txBody>
      </p:sp>
      <p:pic>
        <p:nvPicPr>
          <p:cNvPr id="10" name="Picture 36" descr="Grashof für ppt"/>
          <p:cNvPicPr>
            <a:picLocks noGrp="1" noChangeAspect="1" noChangeArrowheads="1"/>
          </p:cNvPicPr>
          <p:nvPr>
            <p:ph type="pic" sz="quarter" idx="27"/>
          </p:nvPr>
        </p:nvPicPr>
        <p:blipFill>
          <a:blip r:embed="rId2" cstate="email">
            <a:extLst>
              <a:ext uri="{28A0092B-C50C-407E-A947-70E740481C1C}">
                <a14:useLocalDpi xmlns:a14="http://schemas.microsoft.com/office/drawing/2010/main"/>
              </a:ext>
            </a:extLst>
          </a:blip>
          <a:srcRect/>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Berninger\PowerPointPraesentation\Bilder\Fachbereich6\Studierende.jpg"/>
          <p:cNvPicPr>
            <a:picLocks noGrp="1" noChangeAspect="1" noChangeArrowheads="1"/>
          </p:cNvPicPr>
          <p:nvPr>
            <p:ph type="pic" sz="quarter" idx="28"/>
          </p:nvPr>
        </p:nvPicPr>
        <p:blipFill rotWithShape="1">
          <a:blip r:embed="rId3"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Berninger\PowerPointPraesentation\Bilder\Fachbereich1.jpg"/>
          <p:cNvPicPr>
            <a:picLocks noGrp="1" noChangeAspect="1" noChangeArrowheads="1"/>
          </p:cNvPicPr>
          <p:nvPr>
            <p:ph type="pic" sz="quarter" idx="31"/>
          </p:nvPr>
        </p:nvPicPr>
        <p:blipFill rotWithShape="1">
          <a:blip r:embed="rId4"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Berninger\PowerPointPraesentation\Bilder\Qualitätsmanagement\Qualitätsmanagement.jpg"/>
          <p:cNvPicPr>
            <a:picLocks noGrp="1" noChangeAspect="1" noChangeArrowheads="1"/>
          </p:cNvPicPr>
          <p:nvPr>
            <p:ph type="pic" sz="quarter" idx="32"/>
          </p:nvPr>
        </p:nvPicPr>
        <p:blipFill rotWithShape="1">
          <a:blip r:embed="rId5" cstate="email">
            <a:extLst>
              <a:ext uri="{28A0092B-C50C-407E-A947-70E740481C1C}">
                <a14:useLocalDpi xmlns:a14="http://schemas.microsoft.com/office/drawing/2010/main"/>
              </a:ext>
            </a:extLst>
          </a:blip>
          <a:src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2" descr="P:\Berninger\PowerPointPraesentation\Bilder\Titelseite.jpg"/>
          <p:cNvPicPr>
            <a:picLocks noGrp="1" noChangeAspect="1" noChangeArrowheads="1"/>
          </p:cNvPicPr>
          <p:nvPr>
            <p:ph type="pic" sz="quarter" idx="29"/>
          </p:nvPr>
        </p:nvPicPr>
        <p:blipFill rotWithShape="1">
          <a:blip r:embed="rId6"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Bildplatzhalter 4"/>
          <p:cNvPicPr>
            <a:picLocks noGrp="1" noChangeAspect="1"/>
          </p:cNvPicPr>
          <p:nvPr>
            <p:ph type="pic" sz="quarter" idx="30"/>
          </p:nvPr>
        </p:nvPicPr>
        <p:blipFill>
          <a:blip r:embed="rId7"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743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0BEE3F3F-4BFD-344F-9529-035B3CA209E3}"/>
              </a:ext>
            </a:extLst>
          </p:cNvPr>
          <p:cNvSpPr/>
          <p:nvPr/>
        </p:nvSpPr>
        <p:spPr>
          <a:xfrm>
            <a:off x="3748665" y="939545"/>
            <a:ext cx="1646669" cy="369332"/>
          </a:xfrm>
          <a:prstGeom prst="rect">
            <a:avLst/>
          </a:prstGeom>
        </p:spPr>
        <p:txBody>
          <a:bodyPr wrap="none">
            <a:spAutoFit/>
          </a:bodyPr>
          <a:lstStyle/>
          <a:p>
            <a:r>
              <a:rPr lang="en-US" dirty="0">
                <a:solidFill>
                  <a:srgbClr val="000000"/>
                </a:solidFill>
                <a:latin typeface="Arial" panose="020B0604020202020204" pitchFamily="34" charset="0"/>
              </a:rPr>
              <a:t>Notable Tricks</a:t>
            </a:r>
            <a:endParaRPr lang="en-CO" dirty="0"/>
          </a:p>
        </p:txBody>
      </p:sp>
    </p:spTree>
    <p:extLst>
      <p:ext uri="{BB962C8B-B14F-4D97-AF65-F5344CB8AC3E}">
        <p14:creationId xmlns:p14="http://schemas.microsoft.com/office/powerpoint/2010/main" val="107548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11</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71D5AE2-1335-374C-85D8-5C20CABC85C0}"/>
              </a:ext>
            </a:extLst>
          </p:cNvPr>
          <p:cNvSpPr/>
          <p:nvPr/>
        </p:nvSpPr>
        <p:spPr>
          <a:xfrm>
            <a:off x="3799994" y="826811"/>
            <a:ext cx="1544012" cy="369332"/>
          </a:xfrm>
          <a:prstGeom prst="rect">
            <a:avLst/>
          </a:prstGeom>
        </p:spPr>
        <p:txBody>
          <a:bodyPr wrap="none">
            <a:spAutoFit/>
          </a:bodyPr>
          <a:lstStyle/>
          <a:p>
            <a:r>
              <a:rPr lang="en-US" dirty="0">
                <a:solidFill>
                  <a:srgbClr val="000000"/>
                </a:solidFill>
                <a:latin typeface="Arial" panose="020B0604020202020204" pitchFamily="34" charset="0"/>
              </a:rPr>
              <a:t>Measurability</a:t>
            </a:r>
            <a:endParaRPr lang="en-CO" dirty="0"/>
          </a:p>
        </p:txBody>
      </p:sp>
      <p:sp>
        <p:nvSpPr>
          <p:cNvPr id="3" name="Rectangle 2">
            <a:extLst>
              <a:ext uri="{FF2B5EF4-FFF2-40B4-BE49-F238E27FC236}">
                <a16:creationId xmlns:a16="http://schemas.microsoft.com/office/drawing/2014/main" id="{72116C31-7C83-E64B-8BA3-871B0907F8ED}"/>
              </a:ext>
            </a:extLst>
          </p:cNvPr>
          <p:cNvSpPr/>
          <p:nvPr/>
        </p:nvSpPr>
        <p:spPr>
          <a:xfrm>
            <a:off x="419622" y="1510750"/>
            <a:ext cx="4572000" cy="2308324"/>
          </a:xfrm>
          <a:prstGeom prst="rect">
            <a:avLst/>
          </a:prstGeom>
        </p:spPr>
        <p:txBody>
          <a:bodyPr>
            <a:spAutoFit/>
          </a:bodyPr>
          <a:lstStyle/>
          <a:p>
            <a:r>
              <a:rPr lang="en-US" dirty="0">
                <a:latin typeface="NimbusRomNo9L"/>
              </a:rPr>
              <a:t>We evaluate our model in five experiments: an eval- </a:t>
            </a:r>
            <a:r>
              <a:rPr lang="en-US" dirty="0" err="1">
                <a:latin typeface="NimbusRomNo9L"/>
              </a:rPr>
              <a:t>uation</a:t>
            </a:r>
            <a:r>
              <a:rPr lang="en-US" dirty="0">
                <a:latin typeface="NimbusRomNo9L"/>
              </a:rPr>
              <a:t> of word similarity and word analogies, a com- </a:t>
            </a:r>
            <a:r>
              <a:rPr lang="en-US" dirty="0" err="1">
                <a:latin typeface="NimbusRomNo9L"/>
              </a:rPr>
              <a:t>parison</a:t>
            </a:r>
            <a:r>
              <a:rPr lang="en-US" dirty="0">
                <a:latin typeface="NimbusRomNo9L"/>
              </a:rPr>
              <a:t> to state-of-the-art methods, an analysis of the effect of the size of training data and of the size of character </a:t>
            </a:r>
            <a:r>
              <a:rPr lang="en-US" dirty="0">
                <a:latin typeface="CMMI10"/>
              </a:rPr>
              <a:t>n</a:t>
            </a:r>
            <a:r>
              <a:rPr lang="en-US" dirty="0">
                <a:latin typeface="NimbusRomNo9L"/>
              </a:rPr>
              <a:t>-grams that we consider. We will de- scribe these experiments in detail in the following sections. </a:t>
            </a:r>
            <a:endParaRPr lang="en-US" dirty="0"/>
          </a:p>
        </p:txBody>
      </p:sp>
    </p:spTree>
    <p:extLst>
      <p:ext uri="{BB962C8B-B14F-4D97-AF65-F5344CB8AC3E}">
        <p14:creationId xmlns:p14="http://schemas.microsoft.com/office/powerpoint/2010/main" val="310393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EC068493-07FD-A34E-AF93-B0D83101C167}"/>
              </a:ext>
            </a:extLst>
          </p:cNvPr>
          <p:cNvSpPr/>
          <p:nvPr/>
        </p:nvSpPr>
        <p:spPr>
          <a:xfrm>
            <a:off x="2998304" y="864389"/>
            <a:ext cx="3531736" cy="369332"/>
          </a:xfrm>
          <a:prstGeom prst="rect">
            <a:avLst/>
          </a:prstGeom>
        </p:spPr>
        <p:txBody>
          <a:bodyPr wrap="none">
            <a:spAutoFit/>
          </a:bodyPr>
          <a:lstStyle/>
          <a:p>
            <a:r>
              <a:rPr lang="en-US" dirty="0">
                <a:solidFill>
                  <a:srgbClr val="000000"/>
                </a:solidFill>
                <a:latin typeface="Arial" panose="020B0604020202020204" pitchFamily="34" charset="0"/>
              </a:rPr>
              <a:t>Quantitative / Qualitative Results</a:t>
            </a:r>
            <a:endParaRPr lang="en-CO" dirty="0"/>
          </a:p>
        </p:txBody>
      </p:sp>
    </p:spTree>
    <p:extLst>
      <p:ext uri="{BB962C8B-B14F-4D97-AF65-F5344CB8AC3E}">
        <p14:creationId xmlns:p14="http://schemas.microsoft.com/office/powerpoint/2010/main" val="125498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970F4C1E-B101-E249-B27C-F6658E5055B6}"/>
              </a:ext>
            </a:extLst>
          </p:cNvPr>
          <p:cNvSpPr/>
          <p:nvPr/>
        </p:nvSpPr>
        <p:spPr>
          <a:xfrm>
            <a:off x="3145968" y="952071"/>
            <a:ext cx="2852063" cy="369332"/>
          </a:xfrm>
          <a:prstGeom prst="rect">
            <a:avLst/>
          </a:prstGeom>
        </p:spPr>
        <p:txBody>
          <a:bodyPr wrap="none">
            <a:spAutoFit/>
          </a:bodyPr>
          <a:lstStyle/>
          <a:p>
            <a:r>
              <a:rPr lang="en-US" dirty="0">
                <a:solidFill>
                  <a:srgbClr val="000000"/>
                </a:solidFill>
                <a:latin typeface="Arial" panose="020B0604020202020204" pitchFamily="34" charset="0"/>
              </a:rPr>
              <a:t>Is there an error analysis?</a:t>
            </a:r>
            <a:endParaRPr lang="en-CO" dirty="0"/>
          </a:p>
        </p:txBody>
      </p:sp>
      <p:sp>
        <p:nvSpPr>
          <p:cNvPr id="3" name="TextBox 2">
            <a:extLst>
              <a:ext uri="{FF2B5EF4-FFF2-40B4-BE49-F238E27FC236}">
                <a16:creationId xmlns:a16="http://schemas.microsoft.com/office/drawing/2014/main" id="{9E362691-9CBA-9441-ABD2-D534EED432F1}"/>
              </a:ext>
            </a:extLst>
          </p:cNvPr>
          <p:cNvSpPr txBox="1"/>
          <p:nvPr/>
        </p:nvSpPr>
        <p:spPr>
          <a:xfrm>
            <a:off x="2079321" y="2555310"/>
            <a:ext cx="3056350" cy="369332"/>
          </a:xfrm>
          <a:prstGeom prst="rect">
            <a:avLst/>
          </a:prstGeom>
          <a:noFill/>
        </p:spPr>
        <p:txBody>
          <a:bodyPr wrap="square" rtlCol="0">
            <a:spAutoFit/>
          </a:bodyPr>
          <a:lstStyle/>
          <a:p>
            <a:r>
              <a:rPr lang="en-CO" dirty="0"/>
              <a:t>NOUP</a:t>
            </a:r>
          </a:p>
        </p:txBody>
      </p:sp>
    </p:spTree>
    <p:extLst>
      <p:ext uri="{BB962C8B-B14F-4D97-AF65-F5344CB8AC3E}">
        <p14:creationId xmlns:p14="http://schemas.microsoft.com/office/powerpoint/2010/main" val="6686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7103E7DD-0C53-404D-B4D0-A422FDC9004C}"/>
              </a:ext>
            </a:extLst>
          </p:cNvPr>
          <p:cNvSpPr/>
          <p:nvPr/>
        </p:nvSpPr>
        <p:spPr>
          <a:xfrm>
            <a:off x="3814901" y="864389"/>
            <a:ext cx="1514197" cy="369332"/>
          </a:xfrm>
          <a:prstGeom prst="rect">
            <a:avLst/>
          </a:prstGeom>
        </p:spPr>
        <p:txBody>
          <a:bodyPr wrap="none">
            <a:spAutoFit/>
          </a:bodyPr>
          <a:lstStyle/>
          <a:p>
            <a:r>
              <a:rPr lang="en-US" dirty="0">
                <a:solidFill>
                  <a:srgbClr val="000000"/>
                </a:solidFill>
                <a:latin typeface="Arial" panose="020B0604020202020204" pitchFamily="34" charset="0"/>
              </a:rPr>
              <a:t>What’s next?</a:t>
            </a:r>
            <a:endParaRPr lang="en-CO" dirty="0"/>
          </a:p>
        </p:txBody>
      </p:sp>
    </p:spTree>
    <p:extLst>
      <p:ext uri="{BB962C8B-B14F-4D97-AF65-F5344CB8AC3E}">
        <p14:creationId xmlns:p14="http://schemas.microsoft.com/office/powerpoint/2010/main" val="128753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CCDB7F83-B197-9E49-901B-E511CE70E38E}"/>
              </a:ext>
            </a:extLst>
          </p:cNvPr>
          <p:cNvSpPr/>
          <p:nvPr/>
        </p:nvSpPr>
        <p:spPr>
          <a:xfrm>
            <a:off x="2530415" y="927019"/>
            <a:ext cx="4083169" cy="369332"/>
          </a:xfrm>
          <a:prstGeom prst="rect">
            <a:avLst/>
          </a:prstGeom>
        </p:spPr>
        <p:txBody>
          <a:bodyPr wrap="none">
            <a:spAutoFit/>
          </a:bodyPr>
          <a:lstStyle/>
          <a:p>
            <a:r>
              <a:rPr lang="en-US" dirty="0">
                <a:solidFill>
                  <a:srgbClr val="000000"/>
                </a:solidFill>
                <a:latin typeface="Arial" panose="020B0604020202020204" pitchFamily="34" charset="0"/>
              </a:rPr>
              <a:t>Do you believe it? Do I see problems?</a:t>
            </a:r>
            <a:endParaRPr lang="en-CO" dirty="0"/>
          </a:p>
        </p:txBody>
      </p:sp>
      <p:sp>
        <p:nvSpPr>
          <p:cNvPr id="3" name="TextBox 2">
            <a:extLst>
              <a:ext uri="{FF2B5EF4-FFF2-40B4-BE49-F238E27FC236}">
                <a16:creationId xmlns:a16="http://schemas.microsoft.com/office/drawing/2014/main" id="{3BA13246-7BF5-0A43-B453-0F0DABA64717}"/>
              </a:ext>
            </a:extLst>
          </p:cNvPr>
          <p:cNvSpPr txBox="1"/>
          <p:nvPr/>
        </p:nvSpPr>
        <p:spPr>
          <a:xfrm>
            <a:off x="2530415" y="2467627"/>
            <a:ext cx="5022780" cy="369332"/>
          </a:xfrm>
          <a:prstGeom prst="rect">
            <a:avLst/>
          </a:prstGeom>
          <a:noFill/>
        </p:spPr>
        <p:txBody>
          <a:bodyPr wrap="square" rtlCol="0">
            <a:spAutoFit/>
          </a:bodyPr>
          <a:lstStyle/>
          <a:p>
            <a:r>
              <a:rPr lang="en-CO" dirty="0"/>
              <a:t>YES / there is no error</a:t>
            </a:r>
          </a:p>
        </p:txBody>
      </p:sp>
    </p:spTree>
    <p:extLst>
      <p:ext uri="{BB962C8B-B14F-4D97-AF65-F5344CB8AC3E}">
        <p14:creationId xmlns:p14="http://schemas.microsoft.com/office/powerpoint/2010/main" val="1559668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38FE6ACB-B9D3-3647-BC80-88C78C233B7E}"/>
              </a:ext>
            </a:extLst>
          </p:cNvPr>
          <p:cNvSpPr/>
          <p:nvPr/>
        </p:nvSpPr>
        <p:spPr>
          <a:xfrm>
            <a:off x="3351153" y="876915"/>
            <a:ext cx="2441694" cy="369332"/>
          </a:xfrm>
          <a:prstGeom prst="rect">
            <a:avLst/>
          </a:prstGeom>
        </p:spPr>
        <p:txBody>
          <a:bodyPr wrap="none">
            <a:spAutoFit/>
          </a:bodyPr>
          <a:lstStyle/>
          <a:p>
            <a:r>
              <a:rPr lang="en-US" dirty="0">
                <a:solidFill>
                  <a:srgbClr val="000000"/>
                </a:solidFill>
                <a:latin typeface="Arial" panose="020B0604020202020204" pitchFamily="34" charset="0"/>
              </a:rPr>
              <a:t>Where do they cheat?</a:t>
            </a:r>
            <a:endParaRPr lang="en-CO" dirty="0"/>
          </a:p>
        </p:txBody>
      </p:sp>
      <p:sp>
        <p:nvSpPr>
          <p:cNvPr id="3" name="TextBox 2">
            <a:extLst>
              <a:ext uri="{FF2B5EF4-FFF2-40B4-BE49-F238E27FC236}">
                <a16:creationId xmlns:a16="http://schemas.microsoft.com/office/drawing/2014/main" id="{0C00BCD5-DABD-7343-B578-BE6A980630B4}"/>
              </a:ext>
            </a:extLst>
          </p:cNvPr>
          <p:cNvSpPr txBox="1"/>
          <p:nvPr/>
        </p:nvSpPr>
        <p:spPr>
          <a:xfrm>
            <a:off x="3544866" y="2254685"/>
            <a:ext cx="4421687" cy="369332"/>
          </a:xfrm>
          <a:prstGeom prst="rect">
            <a:avLst/>
          </a:prstGeom>
          <a:noFill/>
        </p:spPr>
        <p:txBody>
          <a:bodyPr wrap="square" rtlCol="0">
            <a:spAutoFit/>
          </a:bodyPr>
          <a:lstStyle/>
          <a:p>
            <a:r>
              <a:rPr lang="en-US" dirty="0"/>
              <a:t>W</a:t>
            </a:r>
            <a:r>
              <a:rPr lang="en-CO" dirty="0"/>
              <a:t>ith the error</a:t>
            </a:r>
          </a:p>
        </p:txBody>
      </p:sp>
    </p:spTree>
    <p:extLst>
      <p:ext uri="{BB962C8B-B14F-4D97-AF65-F5344CB8AC3E}">
        <p14:creationId xmlns:p14="http://schemas.microsoft.com/office/powerpoint/2010/main" val="294316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F0DC0D4-49B4-1741-8362-B00EFBBC09B5}"/>
              </a:ext>
            </a:extLst>
          </p:cNvPr>
          <p:cNvSpPr/>
          <p:nvPr/>
        </p:nvSpPr>
        <p:spPr>
          <a:xfrm>
            <a:off x="2286000" y="1001462"/>
            <a:ext cx="4572000" cy="646331"/>
          </a:xfrm>
          <a:prstGeom prst="rect">
            <a:avLst/>
          </a:prstGeom>
        </p:spPr>
        <p:txBody>
          <a:bodyPr>
            <a:spAutoFit/>
          </a:bodyPr>
          <a:lstStyle/>
          <a:p>
            <a:r>
              <a:rPr lang="en-US" dirty="0">
                <a:solidFill>
                  <a:srgbClr val="000000"/>
                </a:solidFill>
                <a:latin typeface="Arial" panose="020B0604020202020204" pitchFamily="34" charset="0"/>
              </a:rPr>
              <a:t>Can you apply it? Is code and data available?</a:t>
            </a:r>
            <a:endParaRPr lang="en-CO" dirty="0"/>
          </a:p>
        </p:txBody>
      </p:sp>
      <p:sp>
        <p:nvSpPr>
          <p:cNvPr id="3" name="TextBox 2">
            <a:extLst>
              <a:ext uri="{FF2B5EF4-FFF2-40B4-BE49-F238E27FC236}">
                <a16:creationId xmlns:a16="http://schemas.microsoft.com/office/drawing/2014/main" id="{A10E4C2B-8406-1F4D-873F-BEEFB883E5D7}"/>
              </a:ext>
            </a:extLst>
          </p:cNvPr>
          <p:cNvSpPr txBox="1"/>
          <p:nvPr/>
        </p:nvSpPr>
        <p:spPr>
          <a:xfrm>
            <a:off x="1653436" y="2430049"/>
            <a:ext cx="5204564" cy="646331"/>
          </a:xfrm>
          <a:prstGeom prst="rect">
            <a:avLst/>
          </a:prstGeom>
          <a:noFill/>
        </p:spPr>
        <p:txBody>
          <a:bodyPr wrap="square" rtlCol="0">
            <a:spAutoFit/>
          </a:bodyPr>
          <a:lstStyle/>
          <a:p>
            <a:r>
              <a:rPr lang="en-US" dirty="0"/>
              <a:t>Y</a:t>
            </a:r>
            <a:r>
              <a:rPr lang="en-CO" dirty="0"/>
              <a:t>es, in the folder examples. Maybe we can put part of the code here.</a:t>
            </a:r>
          </a:p>
        </p:txBody>
      </p:sp>
    </p:spTree>
    <p:extLst>
      <p:ext uri="{BB962C8B-B14F-4D97-AF65-F5344CB8AC3E}">
        <p14:creationId xmlns:p14="http://schemas.microsoft.com/office/powerpoint/2010/main" val="227706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CE0B3FF8-6154-3242-BDA3-D090D0F266CB}"/>
              </a:ext>
            </a:extLst>
          </p:cNvPr>
          <p:cNvSpPr/>
          <p:nvPr/>
        </p:nvSpPr>
        <p:spPr>
          <a:xfrm>
            <a:off x="3280621" y="801759"/>
            <a:ext cx="2582758" cy="369332"/>
          </a:xfrm>
          <a:prstGeom prst="rect">
            <a:avLst/>
          </a:prstGeom>
        </p:spPr>
        <p:txBody>
          <a:bodyPr wrap="none">
            <a:spAutoFit/>
          </a:bodyPr>
          <a:lstStyle/>
          <a:p>
            <a:r>
              <a:rPr lang="en-US" dirty="0">
                <a:solidFill>
                  <a:srgbClr val="000000"/>
                </a:solidFill>
                <a:latin typeface="Arial" panose="020B0604020202020204" pitchFamily="34" charset="0"/>
              </a:rPr>
              <a:t>What are weaknesses?</a:t>
            </a:r>
            <a:endParaRPr lang="en-CO" dirty="0"/>
          </a:p>
        </p:txBody>
      </p:sp>
    </p:spTree>
    <p:extLst>
      <p:ext uri="{BB962C8B-B14F-4D97-AF65-F5344CB8AC3E}">
        <p14:creationId xmlns:p14="http://schemas.microsoft.com/office/powerpoint/2010/main" val="370908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8B547BF3-553D-C547-A331-7CC4642AB9E9}"/>
              </a:ext>
            </a:extLst>
          </p:cNvPr>
          <p:cNvSpPr/>
          <p:nvPr/>
        </p:nvSpPr>
        <p:spPr>
          <a:xfrm>
            <a:off x="2286000" y="888728"/>
            <a:ext cx="4572000" cy="646331"/>
          </a:xfrm>
          <a:prstGeom prst="rect">
            <a:avLst/>
          </a:prstGeom>
        </p:spPr>
        <p:txBody>
          <a:bodyPr>
            <a:spAutoFit/>
          </a:bodyPr>
          <a:lstStyle/>
          <a:p>
            <a:r>
              <a:rPr lang="en-US" dirty="0">
                <a:solidFill>
                  <a:srgbClr val="000000"/>
                </a:solidFill>
                <a:latin typeface="Arial" panose="020B0604020202020204" pitchFamily="34" charset="0"/>
              </a:rPr>
              <a:t>Impactful? Are there any Enterprise solutions that apply it?</a:t>
            </a:r>
            <a:endParaRPr lang="en-CO" dirty="0"/>
          </a:p>
        </p:txBody>
      </p:sp>
      <p:sp>
        <p:nvSpPr>
          <p:cNvPr id="3" name="Rectangle 2">
            <a:extLst>
              <a:ext uri="{FF2B5EF4-FFF2-40B4-BE49-F238E27FC236}">
                <a16:creationId xmlns:a16="http://schemas.microsoft.com/office/drawing/2014/main" id="{2747BE21-C12E-D24D-9890-F9498B8B6859}"/>
              </a:ext>
            </a:extLst>
          </p:cNvPr>
          <p:cNvSpPr/>
          <p:nvPr/>
        </p:nvSpPr>
        <p:spPr>
          <a:xfrm>
            <a:off x="1380548" y="2267304"/>
            <a:ext cx="3326552" cy="369332"/>
          </a:xfrm>
          <a:prstGeom prst="rect">
            <a:avLst/>
          </a:prstGeom>
        </p:spPr>
        <p:txBody>
          <a:bodyPr wrap="none">
            <a:spAutoFit/>
          </a:bodyPr>
          <a:lstStyle/>
          <a:p>
            <a:r>
              <a:rPr lang="en-US" dirty="0">
                <a:hlinkClick r:id="rId2"/>
              </a:rPr>
              <a:t>https://pypi.org/project/fasttext/</a:t>
            </a:r>
            <a:endParaRPr lang="en-CO" dirty="0"/>
          </a:p>
        </p:txBody>
      </p:sp>
    </p:spTree>
    <p:extLst>
      <p:ext uri="{BB962C8B-B14F-4D97-AF65-F5344CB8AC3E}">
        <p14:creationId xmlns:p14="http://schemas.microsoft.com/office/powerpoint/2010/main" val="151524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TextBox 1">
            <a:extLst>
              <a:ext uri="{FF2B5EF4-FFF2-40B4-BE49-F238E27FC236}">
                <a16:creationId xmlns:a16="http://schemas.microsoft.com/office/drawing/2014/main" id="{1D5B079C-FF09-A049-B3FF-751D50D3D7B9}"/>
              </a:ext>
            </a:extLst>
          </p:cNvPr>
          <p:cNvSpPr txBox="1"/>
          <p:nvPr/>
        </p:nvSpPr>
        <p:spPr>
          <a:xfrm>
            <a:off x="480960" y="729471"/>
            <a:ext cx="8395066" cy="6313908"/>
          </a:xfrm>
          <a:prstGeom prst="rect">
            <a:avLst/>
          </a:prstGeom>
          <a:noFill/>
        </p:spPr>
        <p:txBody>
          <a:bodyPr wrap="square" rtlCol="0">
            <a:spAutoFit/>
          </a:bodyPr>
          <a:lstStyle/>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Who is it? Where was it published?</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Why is it relevant? Why did it write it?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Main contribution</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Background, Why is it novel?</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Datasets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Tasks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Approach, Baselines, Methods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Notable tricks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Measurability</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Quantitative / Qualitative Results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Is there an error analysis?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What’s next?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Do you believe it? Do </a:t>
            </a:r>
            <a:r>
              <a:rPr lang="en-US" sz="1400" dirty="0" err="1">
                <a:ea typeface="Segoe UI Historic" panose="020B0502040204020203" pitchFamily="34" charset="0"/>
                <a:cs typeface="Segoe UI Historic" panose="020B0502040204020203" pitchFamily="34" charset="0"/>
              </a:rPr>
              <a:t>i</a:t>
            </a:r>
            <a:r>
              <a:rPr lang="en-US" sz="1400" dirty="0">
                <a:ea typeface="Segoe UI Historic" panose="020B0502040204020203" pitchFamily="34" charset="0"/>
                <a:cs typeface="Segoe UI Historic" panose="020B0502040204020203" pitchFamily="34" charset="0"/>
              </a:rPr>
              <a:t> see problems?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Where do they cheat?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Can you apply it? Is code and data available?</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What are weakness?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Impactful? Are there any Enterprise solutions that apply it?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Who cited it? Semantic scholar</a:t>
            </a:r>
          </a:p>
          <a:p>
            <a:pPr marL="285750" indent="-285750">
              <a:lnSpc>
                <a:spcPct val="150000"/>
              </a:lnSpc>
              <a:buClr>
                <a:srgbClr val="FF0000"/>
              </a:buClr>
              <a:buFont typeface="Wingdings" pitchFamily="2" charset="2"/>
              <a:buChar char="q"/>
            </a:pPr>
            <a:endParaRPr lang="en-US" sz="2000" dirty="0">
              <a:ea typeface="Segoe UI Historic" panose="020B0502040204020203" pitchFamily="34" charset="0"/>
              <a:cs typeface="Segoe UI Historic"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7F030939-3E0C-DD48-A7F4-99C5128F7E2C}"/>
              </a:ext>
            </a:extLst>
          </p:cNvPr>
          <p:cNvSpPr/>
          <p:nvPr/>
        </p:nvSpPr>
        <p:spPr>
          <a:xfrm>
            <a:off x="2876664" y="839337"/>
            <a:ext cx="3390672" cy="369332"/>
          </a:xfrm>
          <a:prstGeom prst="rect">
            <a:avLst/>
          </a:prstGeom>
        </p:spPr>
        <p:txBody>
          <a:bodyPr wrap="none">
            <a:spAutoFit/>
          </a:bodyPr>
          <a:lstStyle/>
          <a:p>
            <a:r>
              <a:rPr lang="en-US" dirty="0">
                <a:solidFill>
                  <a:srgbClr val="000000"/>
                </a:solidFill>
                <a:latin typeface="Arial" panose="020B0604020202020204" pitchFamily="34" charset="0"/>
              </a:rPr>
              <a:t>Who cited it? Semantic Scholar</a:t>
            </a:r>
            <a:endParaRPr lang="en-CO" dirty="0"/>
          </a:p>
        </p:txBody>
      </p:sp>
    </p:spTree>
    <p:extLst>
      <p:ext uri="{BB962C8B-B14F-4D97-AF65-F5344CB8AC3E}">
        <p14:creationId xmlns:p14="http://schemas.microsoft.com/office/powerpoint/2010/main" val="3321389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21</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4" name="CustomShape 2">
            <a:extLst>
              <a:ext uri="{FF2B5EF4-FFF2-40B4-BE49-F238E27FC236}">
                <a16:creationId xmlns:a16="http://schemas.microsoft.com/office/drawing/2014/main" id="{3810E5C2-E654-6A4D-B7E7-8FDE0341184A}"/>
              </a:ext>
            </a:extLst>
          </p:cNvPr>
          <p:cNvSpPr/>
          <p:nvPr/>
        </p:nvSpPr>
        <p:spPr>
          <a:xfrm>
            <a:off x="375840" y="814689"/>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GB" sz="2200" b="1" spc="-1" dirty="0">
                <a:solidFill>
                  <a:srgbClr val="EF181E"/>
                </a:solidFill>
                <a:latin typeface="Arial"/>
                <a:ea typeface="DejaVu Sans"/>
              </a:rPr>
              <a:t>References</a:t>
            </a:r>
            <a:endParaRPr lang="en-GB" sz="2200" b="0" strike="noStrike" spc="-1" dirty="0">
              <a:latin typeface="Arial"/>
            </a:endParaRPr>
          </a:p>
        </p:txBody>
      </p:sp>
    </p:spTree>
    <p:extLst>
      <p:ext uri="{BB962C8B-B14F-4D97-AF65-F5344CB8AC3E}">
        <p14:creationId xmlns:p14="http://schemas.microsoft.com/office/powerpoint/2010/main" val="3649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7" name="Rectangle 6">
            <a:extLst>
              <a:ext uri="{FF2B5EF4-FFF2-40B4-BE49-F238E27FC236}">
                <a16:creationId xmlns:a16="http://schemas.microsoft.com/office/drawing/2014/main" id="{6C913999-AADA-3D4A-97B1-146FE5AD9C28}"/>
              </a:ext>
            </a:extLst>
          </p:cNvPr>
          <p:cNvSpPr/>
          <p:nvPr/>
        </p:nvSpPr>
        <p:spPr>
          <a:xfrm>
            <a:off x="2684303" y="939452"/>
            <a:ext cx="3775393" cy="369332"/>
          </a:xfrm>
          <a:prstGeom prst="rect">
            <a:avLst/>
          </a:prstGeom>
        </p:spPr>
        <p:txBody>
          <a:bodyPr wrap="none">
            <a:spAutoFit/>
          </a:bodyPr>
          <a:lstStyle/>
          <a:p>
            <a:r>
              <a:rPr lang="en-US" dirty="0">
                <a:solidFill>
                  <a:srgbClr val="000000"/>
                </a:solidFill>
                <a:latin typeface="Arial" panose="020B0604020202020204" pitchFamily="34" charset="0"/>
              </a:rPr>
              <a:t>Who is it? Where was it published?</a:t>
            </a:r>
            <a:endParaRPr lang="en-CO" dirty="0"/>
          </a:p>
        </p:txBody>
      </p:sp>
      <p:sp>
        <p:nvSpPr>
          <p:cNvPr id="2" name="Rectangle 1">
            <a:extLst>
              <a:ext uri="{FF2B5EF4-FFF2-40B4-BE49-F238E27FC236}">
                <a16:creationId xmlns:a16="http://schemas.microsoft.com/office/drawing/2014/main" id="{6F48851F-0535-4349-9CF1-B2E639A3BF33}"/>
              </a:ext>
            </a:extLst>
          </p:cNvPr>
          <p:cNvSpPr/>
          <p:nvPr/>
        </p:nvSpPr>
        <p:spPr>
          <a:xfrm>
            <a:off x="657616" y="1878284"/>
            <a:ext cx="4572000" cy="646331"/>
          </a:xfrm>
          <a:prstGeom prst="rect">
            <a:avLst/>
          </a:prstGeom>
        </p:spPr>
        <p:txBody>
          <a:bodyPr>
            <a:spAutoFit/>
          </a:bodyPr>
          <a:lstStyle/>
          <a:p>
            <a:r>
              <a:rPr lang="en-US" dirty="0">
                <a:hlinkClick r:id="rId2"/>
              </a:rPr>
              <a:t>https://www.mitpressjournals.org/doi/abs/10.1162/tacl_a_00051#authorsTabList</a:t>
            </a:r>
            <a:endParaRPr lang="en-CO" dirty="0"/>
          </a:p>
        </p:txBody>
      </p:sp>
      <p:pic>
        <p:nvPicPr>
          <p:cNvPr id="3" name="Picture 2">
            <a:extLst>
              <a:ext uri="{FF2B5EF4-FFF2-40B4-BE49-F238E27FC236}">
                <a16:creationId xmlns:a16="http://schemas.microsoft.com/office/drawing/2014/main" id="{FF6BA833-5506-4D40-A5E2-B463F25B9522}"/>
              </a:ext>
            </a:extLst>
          </p:cNvPr>
          <p:cNvPicPr>
            <a:picLocks noChangeAspect="1"/>
          </p:cNvPicPr>
          <p:nvPr/>
        </p:nvPicPr>
        <p:blipFill>
          <a:blip r:embed="rId3"/>
          <a:stretch>
            <a:fillRect/>
          </a:stretch>
        </p:blipFill>
        <p:spPr>
          <a:xfrm>
            <a:off x="4309364" y="3231714"/>
            <a:ext cx="2967736" cy="2229285"/>
          </a:xfrm>
          <a:prstGeom prst="rect">
            <a:avLst/>
          </a:prstGeom>
        </p:spPr>
      </p:pic>
      <p:sp>
        <p:nvSpPr>
          <p:cNvPr id="4" name="Rectangle 3">
            <a:extLst>
              <a:ext uri="{FF2B5EF4-FFF2-40B4-BE49-F238E27FC236}">
                <a16:creationId xmlns:a16="http://schemas.microsoft.com/office/drawing/2014/main" id="{D998F222-6039-174B-BDDD-DC105D3A94EB}"/>
              </a:ext>
            </a:extLst>
          </p:cNvPr>
          <p:cNvSpPr/>
          <p:nvPr/>
        </p:nvSpPr>
        <p:spPr>
          <a:xfrm>
            <a:off x="523025" y="3682745"/>
            <a:ext cx="3463320" cy="369332"/>
          </a:xfrm>
          <a:prstGeom prst="rect">
            <a:avLst/>
          </a:prstGeom>
        </p:spPr>
        <p:txBody>
          <a:bodyPr wrap="none">
            <a:spAutoFit/>
          </a:bodyPr>
          <a:lstStyle/>
          <a:p>
            <a:r>
              <a:rPr lang="en-US" dirty="0">
                <a:hlinkClick r:id="rId4"/>
              </a:rPr>
              <a:t>https://arxiv.org/abs/1607.04606</a:t>
            </a:r>
            <a:endParaRPr lang="en-CO" dirty="0"/>
          </a:p>
        </p:txBody>
      </p:sp>
    </p:spTree>
    <p:extLst>
      <p:ext uri="{BB962C8B-B14F-4D97-AF65-F5344CB8AC3E}">
        <p14:creationId xmlns:p14="http://schemas.microsoft.com/office/powerpoint/2010/main" val="279414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B5986EB7-9E4C-084D-9A56-87E64506A958}"/>
              </a:ext>
            </a:extLst>
          </p:cNvPr>
          <p:cNvSpPr/>
          <p:nvPr/>
        </p:nvSpPr>
        <p:spPr>
          <a:xfrm>
            <a:off x="2408587" y="839337"/>
            <a:ext cx="4326826" cy="369332"/>
          </a:xfrm>
          <a:prstGeom prst="rect">
            <a:avLst/>
          </a:prstGeom>
        </p:spPr>
        <p:txBody>
          <a:bodyPr wrap="none">
            <a:spAutoFit/>
          </a:bodyPr>
          <a:lstStyle/>
          <a:p>
            <a:r>
              <a:rPr lang="en-US" dirty="0">
                <a:solidFill>
                  <a:srgbClr val="000000"/>
                </a:solidFill>
                <a:latin typeface="Arial" panose="020B0604020202020204" pitchFamily="34" charset="0"/>
              </a:rPr>
              <a:t>Why is it relevant? Why did they write it?</a:t>
            </a:r>
            <a:endParaRPr lang="en-CO" dirty="0"/>
          </a:p>
        </p:txBody>
      </p:sp>
      <p:sp>
        <p:nvSpPr>
          <p:cNvPr id="3" name="Rectangle 2">
            <a:extLst>
              <a:ext uri="{FF2B5EF4-FFF2-40B4-BE49-F238E27FC236}">
                <a16:creationId xmlns:a16="http://schemas.microsoft.com/office/drawing/2014/main" id="{E849072D-FFEC-2D42-8362-0EF41FE22F93}"/>
              </a:ext>
            </a:extLst>
          </p:cNvPr>
          <p:cNvSpPr/>
          <p:nvPr/>
        </p:nvSpPr>
        <p:spPr>
          <a:xfrm>
            <a:off x="480959" y="1503122"/>
            <a:ext cx="8324837" cy="3693319"/>
          </a:xfrm>
          <a:prstGeom prst="rect">
            <a:avLst/>
          </a:prstGeom>
        </p:spPr>
        <p:txBody>
          <a:bodyPr wrap="square">
            <a:spAutoFit/>
          </a:bodyPr>
          <a:lstStyle/>
          <a:p>
            <a:r>
              <a:rPr lang="en-US" dirty="0">
                <a:latin typeface="NimbusRomNo9L"/>
              </a:rPr>
              <a:t>Continuous word representations, trained on large unlabeled corpora are useful for many natural language processing tasks. Popular models that learn such representations ignore the morphology of words, by assigning a distinct vector to each word. This is a limitation, especially for languages with large vocabularies and many rare words. In this paper, we propose a new approach based on the </a:t>
            </a:r>
            <a:r>
              <a:rPr lang="en-US" dirty="0" err="1">
                <a:latin typeface="NimbusRomNo9L"/>
              </a:rPr>
              <a:t>skipgram</a:t>
            </a:r>
            <a:r>
              <a:rPr lang="en-US" dirty="0">
                <a:latin typeface="NimbusRomNo9L"/>
              </a:rPr>
              <a:t> model, where each word is represented as a bag of character </a:t>
            </a:r>
            <a:r>
              <a:rPr lang="en-US" dirty="0">
                <a:latin typeface="CMMI10"/>
              </a:rPr>
              <a:t>n</a:t>
            </a:r>
            <a:r>
              <a:rPr lang="en-US" dirty="0">
                <a:latin typeface="NimbusRomNo9L"/>
              </a:rPr>
              <a:t>-grams. A vector representation is associated to each character </a:t>
            </a:r>
            <a:r>
              <a:rPr lang="en-US" dirty="0">
                <a:latin typeface="CMMI10"/>
              </a:rPr>
              <a:t>n</a:t>
            </a:r>
            <a:r>
              <a:rPr lang="en-US" dirty="0">
                <a:latin typeface="NimbusRomNo9L"/>
              </a:rPr>
              <a:t>-gram; words being represented as the sum of these representations. Our method is fast, allowing to train models on large corpora quickly and allows us to compute word representations for words that did not appear in the training data. We evaluate our word representations on nine different languages, both on word similarity and analogy tasks. By comparing to recently proposed morphological word representations, we show that our vectors achieve state-of-the-art performance on these tasks. </a:t>
            </a:r>
            <a:endParaRPr lang="en-US" dirty="0"/>
          </a:p>
        </p:txBody>
      </p:sp>
    </p:spTree>
    <p:extLst>
      <p:ext uri="{BB962C8B-B14F-4D97-AF65-F5344CB8AC3E}">
        <p14:creationId xmlns:p14="http://schemas.microsoft.com/office/powerpoint/2010/main" val="408689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4B0B71D-F529-7049-9D5F-AFA252194375}"/>
              </a:ext>
            </a:extLst>
          </p:cNvPr>
          <p:cNvSpPr/>
          <p:nvPr/>
        </p:nvSpPr>
        <p:spPr>
          <a:xfrm>
            <a:off x="3575573" y="989649"/>
            <a:ext cx="1992853" cy="369332"/>
          </a:xfrm>
          <a:prstGeom prst="rect">
            <a:avLst/>
          </a:prstGeom>
        </p:spPr>
        <p:txBody>
          <a:bodyPr wrap="none">
            <a:spAutoFit/>
          </a:bodyPr>
          <a:lstStyle/>
          <a:p>
            <a:r>
              <a:rPr lang="en-US" dirty="0">
                <a:solidFill>
                  <a:srgbClr val="000000"/>
                </a:solidFill>
                <a:latin typeface="Arial" panose="020B0604020202020204" pitchFamily="34" charset="0"/>
              </a:rPr>
              <a:t>Main Contribution</a:t>
            </a:r>
            <a:endParaRPr lang="en-CO" dirty="0"/>
          </a:p>
        </p:txBody>
      </p:sp>
      <p:sp>
        <p:nvSpPr>
          <p:cNvPr id="3" name="TextBox 2">
            <a:extLst>
              <a:ext uri="{FF2B5EF4-FFF2-40B4-BE49-F238E27FC236}">
                <a16:creationId xmlns:a16="http://schemas.microsoft.com/office/drawing/2014/main" id="{14A44E5C-424F-3246-A6C9-0859BF213681}"/>
              </a:ext>
            </a:extLst>
          </p:cNvPr>
          <p:cNvSpPr txBox="1"/>
          <p:nvPr/>
        </p:nvSpPr>
        <p:spPr>
          <a:xfrm>
            <a:off x="1957093" y="2505670"/>
            <a:ext cx="3858016" cy="1200329"/>
          </a:xfrm>
          <a:prstGeom prst="rect">
            <a:avLst/>
          </a:prstGeom>
          <a:noFill/>
        </p:spPr>
        <p:txBody>
          <a:bodyPr wrap="square" rtlCol="0">
            <a:spAutoFit/>
          </a:bodyPr>
          <a:lstStyle/>
          <a:p>
            <a:r>
              <a:rPr lang="en-US" dirty="0"/>
              <a:t>-</a:t>
            </a:r>
            <a:r>
              <a:rPr lang="en-CO" dirty="0"/>
              <a:t>Morphological languages.</a:t>
            </a:r>
            <a:endParaRPr lang="en-US" dirty="0"/>
          </a:p>
          <a:p>
            <a:r>
              <a:rPr lang="en-US" dirty="0"/>
              <a:t>-Good word representations with smaller datasets (Ref. Sect. 5.4)</a:t>
            </a:r>
          </a:p>
          <a:p>
            <a:r>
              <a:rPr lang="en-US" dirty="0"/>
              <a:t>-Good rare word representations</a:t>
            </a:r>
            <a:endParaRPr lang="en-CO" dirty="0"/>
          </a:p>
        </p:txBody>
      </p:sp>
    </p:spTree>
    <p:extLst>
      <p:ext uri="{BB962C8B-B14F-4D97-AF65-F5344CB8AC3E}">
        <p14:creationId xmlns:p14="http://schemas.microsoft.com/office/powerpoint/2010/main" val="206623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2994166" y="1002175"/>
            <a:ext cx="2980303" cy="369332"/>
          </a:xfrm>
          <a:prstGeom prst="rect">
            <a:avLst/>
          </a:prstGeom>
        </p:spPr>
        <p:txBody>
          <a:bodyPr wrap="none">
            <a:spAutoFit/>
          </a:bodyPr>
          <a:lstStyle/>
          <a:p>
            <a:r>
              <a:rPr lang="en-US" dirty="0">
                <a:solidFill>
                  <a:srgbClr val="000000"/>
                </a:solidFill>
                <a:latin typeface="Arial" panose="020B0604020202020204" pitchFamily="34" charset="0"/>
              </a:rPr>
              <a:t>Background, why is it novel</a:t>
            </a:r>
            <a:endParaRPr lang="en-CO" dirty="0"/>
          </a:p>
        </p:txBody>
      </p:sp>
    </p:spTree>
    <p:extLst>
      <p:ext uri="{BB962C8B-B14F-4D97-AF65-F5344CB8AC3E}">
        <p14:creationId xmlns:p14="http://schemas.microsoft.com/office/powerpoint/2010/main" val="384773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508D742-D411-CF4E-8CD4-0FBBDE41C8A5}"/>
              </a:ext>
            </a:extLst>
          </p:cNvPr>
          <p:cNvSpPr/>
          <p:nvPr/>
        </p:nvSpPr>
        <p:spPr>
          <a:xfrm>
            <a:off x="3973118" y="901967"/>
            <a:ext cx="1197764" cy="369332"/>
          </a:xfrm>
          <a:prstGeom prst="rect">
            <a:avLst/>
          </a:prstGeom>
        </p:spPr>
        <p:txBody>
          <a:bodyPr wrap="none">
            <a:spAutoFit/>
          </a:bodyPr>
          <a:lstStyle/>
          <a:p>
            <a:r>
              <a:rPr lang="en-US" dirty="0">
                <a:solidFill>
                  <a:srgbClr val="000000"/>
                </a:solidFill>
                <a:latin typeface="Arial" panose="020B0604020202020204" pitchFamily="34" charset="0"/>
              </a:rPr>
              <a:t>Data Sets</a:t>
            </a:r>
            <a:endParaRPr lang="en-CO" dirty="0"/>
          </a:p>
        </p:txBody>
      </p:sp>
      <p:pic>
        <p:nvPicPr>
          <p:cNvPr id="3" name="Picture 2">
            <a:extLst>
              <a:ext uri="{FF2B5EF4-FFF2-40B4-BE49-F238E27FC236}">
                <a16:creationId xmlns:a16="http://schemas.microsoft.com/office/drawing/2014/main" id="{FB76B419-07C5-1F48-9515-D01454DBE0CC}"/>
              </a:ext>
            </a:extLst>
          </p:cNvPr>
          <p:cNvPicPr>
            <a:picLocks noChangeAspect="1"/>
          </p:cNvPicPr>
          <p:nvPr/>
        </p:nvPicPr>
        <p:blipFill>
          <a:blip r:embed="rId2"/>
          <a:stretch>
            <a:fillRect/>
          </a:stretch>
        </p:blipFill>
        <p:spPr>
          <a:xfrm>
            <a:off x="212943" y="1440186"/>
            <a:ext cx="3562350" cy="3502550"/>
          </a:xfrm>
          <a:prstGeom prst="rect">
            <a:avLst/>
          </a:prstGeom>
        </p:spPr>
      </p:pic>
      <p:pic>
        <p:nvPicPr>
          <p:cNvPr id="4" name="Picture 3">
            <a:extLst>
              <a:ext uri="{FF2B5EF4-FFF2-40B4-BE49-F238E27FC236}">
                <a16:creationId xmlns:a16="http://schemas.microsoft.com/office/drawing/2014/main" id="{62CFCE26-9C66-2848-982A-854886F6ACF9}"/>
              </a:ext>
            </a:extLst>
          </p:cNvPr>
          <p:cNvPicPr>
            <a:picLocks noChangeAspect="1"/>
          </p:cNvPicPr>
          <p:nvPr/>
        </p:nvPicPr>
        <p:blipFill>
          <a:blip r:embed="rId3"/>
          <a:stretch>
            <a:fillRect/>
          </a:stretch>
        </p:blipFill>
        <p:spPr>
          <a:xfrm>
            <a:off x="5813305" y="901967"/>
            <a:ext cx="3117752" cy="2938571"/>
          </a:xfrm>
          <a:prstGeom prst="rect">
            <a:avLst/>
          </a:prstGeom>
        </p:spPr>
      </p:pic>
      <p:pic>
        <p:nvPicPr>
          <p:cNvPr id="5" name="Picture 4">
            <a:extLst>
              <a:ext uri="{FF2B5EF4-FFF2-40B4-BE49-F238E27FC236}">
                <a16:creationId xmlns:a16="http://schemas.microsoft.com/office/drawing/2014/main" id="{C469FE2E-1E4C-604E-AEF0-1E8899201F80}"/>
              </a:ext>
            </a:extLst>
          </p:cNvPr>
          <p:cNvPicPr>
            <a:picLocks noChangeAspect="1"/>
          </p:cNvPicPr>
          <p:nvPr/>
        </p:nvPicPr>
        <p:blipFill>
          <a:blip r:embed="rId4"/>
          <a:stretch>
            <a:fillRect/>
          </a:stretch>
        </p:blipFill>
        <p:spPr>
          <a:xfrm>
            <a:off x="1453720" y="3473450"/>
            <a:ext cx="2895983" cy="2938571"/>
          </a:xfrm>
          <a:prstGeom prst="rect">
            <a:avLst/>
          </a:prstGeom>
        </p:spPr>
      </p:pic>
      <p:pic>
        <p:nvPicPr>
          <p:cNvPr id="6" name="Picture 5">
            <a:extLst>
              <a:ext uri="{FF2B5EF4-FFF2-40B4-BE49-F238E27FC236}">
                <a16:creationId xmlns:a16="http://schemas.microsoft.com/office/drawing/2014/main" id="{638340C5-893C-7D4D-80B7-7393B8CB1B1E}"/>
              </a:ext>
            </a:extLst>
          </p:cNvPr>
          <p:cNvPicPr>
            <a:picLocks noChangeAspect="1"/>
          </p:cNvPicPr>
          <p:nvPr/>
        </p:nvPicPr>
        <p:blipFill>
          <a:blip r:embed="rId5"/>
          <a:stretch>
            <a:fillRect/>
          </a:stretch>
        </p:blipFill>
        <p:spPr>
          <a:xfrm>
            <a:off x="3693139" y="2619258"/>
            <a:ext cx="3679042" cy="3670112"/>
          </a:xfrm>
          <a:prstGeom prst="rect">
            <a:avLst/>
          </a:prstGeom>
        </p:spPr>
      </p:pic>
    </p:spTree>
    <p:extLst>
      <p:ext uri="{BB962C8B-B14F-4D97-AF65-F5344CB8AC3E}">
        <p14:creationId xmlns:p14="http://schemas.microsoft.com/office/powerpoint/2010/main" val="202570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4F3835CE-B9AA-9048-8964-D9046F6A0D8F}"/>
              </a:ext>
            </a:extLst>
          </p:cNvPr>
          <p:cNvSpPr/>
          <p:nvPr/>
        </p:nvSpPr>
        <p:spPr>
          <a:xfrm>
            <a:off x="4184682" y="927019"/>
            <a:ext cx="774636" cy="369332"/>
          </a:xfrm>
          <a:prstGeom prst="rect">
            <a:avLst/>
          </a:prstGeom>
        </p:spPr>
        <p:txBody>
          <a:bodyPr wrap="none">
            <a:spAutoFit/>
          </a:bodyPr>
          <a:lstStyle/>
          <a:p>
            <a:r>
              <a:rPr lang="en-US" dirty="0">
                <a:solidFill>
                  <a:srgbClr val="000000"/>
                </a:solidFill>
                <a:latin typeface="Arial" panose="020B0604020202020204" pitchFamily="34" charset="0"/>
              </a:rPr>
              <a:t>Tasks</a:t>
            </a:r>
            <a:endParaRPr lang="en-CO" dirty="0"/>
          </a:p>
        </p:txBody>
      </p:sp>
      <p:sp>
        <p:nvSpPr>
          <p:cNvPr id="3" name="TextBox 2">
            <a:extLst>
              <a:ext uri="{FF2B5EF4-FFF2-40B4-BE49-F238E27FC236}">
                <a16:creationId xmlns:a16="http://schemas.microsoft.com/office/drawing/2014/main" id="{B9C335A1-7BF8-41D1-B442-B792D78BA297}"/>
              </a:ext>
            </a:extLst>
          </p:cNvPr>
          <p:cNvSpPr txBox="1"/>
          <p:nvPr/>
        </p:nvSpPr>
        <p:spPr>
          <a:xfrm>
            <a:off x="2091847" y="2430049"/>
            <a:ext cx="3858016" cy="923330"/>
          </a:xfrm>
          <a:prstGeom prst="rect">
            <a:avLst/>
          </a:prstGeom>
          <a:noFill/>
        </p:spPr>
        <p:txBody>
          <a:bodyPr wrap="square" rtlCol="0">
            <a:spAutoFit/>
          </a:bodyPr>
          <a:lstStyle/>
          <a:p>
            <a:pPr marL="342900" indent="-342900">
              <a:buAutoNum type="arabicPeriod"/>
            </a:pPr>
            <a:r>
              <a:rPr lang="en-US" dirty="0"/>
              <a:t>Word Representation</a:t>
            </a:r>
          </a:p>
          <a:p>
            <a:pPr marL="342900" indent="-342900">
              <a:buAutoNum type="arabicPeriod"/>
            </a:pPr>
            <a:r>
              <a:rPr lang="en-US" dirty="0"/>
              <a:t>Text Classification (hate speech </a:t>
            </a:r>
            <a:r>
              <a:rPr lang="en-US" dirty="0" err="1"/>
              <a:t>detection,etc</a:t>
            </a:r>
            <a:r>
              <a:rPr lang="en-US" dirty="0"/>
              <a:t>)</a:t>
            </a:r>
            <a:endParaRPr lang="en-CO" dirty="0"/>
          </a:p>
        </p:txBody>
      </p:sp>
    </p:spTree>
    <p:extLst>
      <p:ext uri="{BB962C8B-B14F-4D97-AF65-F5344CB8AC3E}">
        <p14:creationId xmlns:p14="http://schemas.microsoft.com/office/powerpoint/2010/main" val="134320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9B810AF-7BF5-8448-B0EA-2970A731A7AD}"/>
              </a:ext>
            </a:extLst>
          </p:cNvPr>
          <p:cNvSpPr/>
          <p:nvPr/>
        </p:nvSpPr>
        <p:spPr>
          <a:xfrm>
            <a:off x="2915136" y="889441"/>
            <a:ext cx="3313728" cy="369332"/>
          </a:xfrm>
          <a:prstGeom prst="rect">
            <a:avLst/>
          </a:prstGeom>
        </p:spPr>
        <p:txBody>
          <a:bodyPr wrap="none">
            <a:spAutoFit/>
          </a:bodyPr>
          <a:lstStyle/>
          <a:p>
            <a:r>
              <a:rPr lang="en-US" dirty="0">
                <a:solidFill>
                  <a:srgbClr val="000000"/>
                </a:solidFill>
                <a:latin typeface="Arial" panose="020B0604020202020204" pitchFamily="34" charset="0"/>
              </a:rPr>
              <a:t>Approach, Baselines, Methods</a:t>
            </a:r>
            <a:endParaRPr lang="en-CO" dirty="0"/>
          </a:p>
        </p:txBody>
      </p:sp>
      <p:sp>
        <p:nvSpPr>
          <p:cNvPr id="4" name="Rectangle 3">
            <a:extLst>
              <a:ext uri="{FF2B5EF4-FFF2-40B4-BE49-F238E27FC236}">
                <a16:creationId xmlns:a16="http://schemas.microsoft.com/office/drawing/2014/main" id="{B109DBD3-F8B9-1343-A42D-DD7B4BF0FEEB}"/>
              </a:ext>
            </a:extLst>
          </p:cNvPr>
          <p:cNvSpPr/>
          <p:nvPr/>
        </p:nvSpPr>
        <p:spPr>
          <a:xfrm>
            <a:off x="494778" y="1951672"/>
            <a:ext cx="4572000" cy="1477328"/>
          </a:xfrm>
          <a:prstGeom prst="rect">
            <a:avLst/>
          </a:prstGeom>
        </p:spPr>
        <p:txBody>
          <a:bodyPr>
            <a:spAutoFit/>
          </a:bodyPr>
          <a:lstStyle/>
          <a:p>
            <a:r>
              <a:rPr lang="en-US" dirty="0">
                <a:latin typeface="NimbusRomNo9L"/>
              </a:rPr>
              <a:t>In most experiments (except in Sec. 5.3), we compare our model to the C implementation </a:t>
            </a:r>
            <a:r>
              <a:rPr lang="en-US" dirty="0"/>
              <a:t>of the </a:t>
            </a:r>
            <a:r>
              <a:rPr lang="en-US" dirty="0" err="1"/>
              <a:t>skipgram</a:t>
            </a:r>
            <a:r>
              <a:rPr lang="en-US" dirty="0"/>
              <a:t> and </a:t>
            </a:r>
            <a:r>
              <a:rPr lang="en-US" dirty="0" err="1"/>
              <a:t>cbow</a:t>
            </a:r>
            <a:r>
              <a:rPr lang="en-US" dirty="0"/>
              <a:t> models from the word2vec2 package. </a:t>
            </a:r>
          </a:p>
          <a:p>
            <a:endParaRPr lang="en-US" dirty="0"/>
          </a:p>
        </p:txBody>
      </p:sp>
      <p:sp>
        <p:nvSpPr>
          <p:cNvPr id="5" name="Rectangle 4">
            <a:extLst>
              <a:ext uri="{FF2B5EF4-FFF2-40B4-BE49-F238E27FC236}">
                <a16:creationId xmlns:a16="http://schemas.microsoft.com/office/drawing/2014/main" id="{BCF3A86E-3C71-9C4B-AEFD-0B7638FBF589}"/>
              </a:ext>
            </a:extLst>
          </p:cNvPr>
          <p:cNvSpPr/>
          <p:nvPr/>
        </p:nvSpPr>
        <p:spPr>
          <a:xfrm>
            <a:off x="4453003" y="3429000"/>
            <a:ext cx="4572000" cy="2862322"/>
          </a:xfrm>
          <a:prstGeom prst="rect">
            <a:avLst/>
          </a:prstGeom>
        </p:spPr>
        <p:txBody>
          <a:bodyPr>
            <a:spAutoFit/>
          </a:bodyPr>
          <a:lstStyle/>
          <a:p>
            <a:r>
              <a:rPr lang="en-US" dirty="0">
                <a:latin typeface="NimbusRomNo9L"/>
              </a:rPr>
              <a:t>5.3 Comparison with morphological representations </a:t>
            </a:r>
            <a:endParaRPr lang="en-US" dirty="0"/>
          </a:p>
          <a:p>
            <a:r>
              <a:rPr lang="en-US" dirty="0">
                <a:latin typeface="NimbusRomNo9L"/>
              </a:rPr>
              <a:t>We also compare our approach to previous work on word vectors incorporating </a:t>
            </a:r>
            <a:r>
              <a:rPr lang="en-US" dirty="0" err="1">
                <a:latin typeface="NimbusRomNo9L"/>
              </a:rPr>
              <a:t>subword</a:t>
            </a:r>
            <a:r>
              <a:rPr lang="en-US" dirty="0">
                <a:latin typeface="NimbusRomNo9L"/>
              </a:rPr>
              <a:t> information on word similarity tasks. The methods used are: the recursive neural network of Luong et al. (2013), the morpheme </a:t>
            </a:r>
            <a:r>
              <a:rPr lang="en-US" dirty="0" err="1">
                <a:latin typeface="NimbusMonL"/>
              </a:rPr>
              <a:t>cbow</a:t>
            </a:r>
            <a:r>
              <a:rPr lang="en-US" dirty="0">
                <a:latin typeface="NimbusMonL"/>
              </a:rPr>
              <a:t> </a:t>
            </a:r>
            <a:r>
              <a:rPr lang="en-US" dirty="0">
                <a:latin typeface="NimbusRomNo9L"/>
              </a:rPr>
              <a:t>of </a:t>
            </a:r>
            <a:r>
              <a:rPr lang="en-US" dirty="0" err="1">
                <a:latin typeface="NimbusRomNo9L"/>
              </a:rPr>
              <a:t>Qiu</a:t>
            </a:r>
            <a:r>
              <a:rPr lang="en-US" dirty="0">
                <a:latin typeface="NimbusRomNo9L"/>
              </a:rPr>
              <a:t> et al. (2014) and the morphological transformations of </a:t>
            </a:r>
            <a:r>
              <a:rPr lang="en-US" dirty="0" err="1">
                <a:latin typeface="NimbusRomNo9L"/>
              </a:rPr>
              <a:t>Soricut</a:t>
            </a:r>
            <a:r>
              <a:rPr lang="en-US" dirty="0">
                <a:latin typeface="NimbusRomNo9L"/>
              </a:rPr>
              <a:t> and </a:t>
            </a:r>
            <a:r>
              <a:rPr lang="en-US" dirty="0" err="1">
                <a:latin typeface="NimbusRomNo9L"/>
              </a:rPr>
              <a:t>Och</a:t>
            </a:r>
            <a:r>
              <a:rPr lang="en-US" dirty="0">
                <a:latin typeface="NimbusRomNo9L"/>
              </a:rPr>
              <a:t> (2015). </a:t>
            </a:r>
            <a:endParaRPr lang="en-US" dirty="0"/>
          </a:p>
        </p:txBody>
      </p:sp>
    </p:spTree>
    <p:extLst>
      <p:ext uri="{BB962C8B-B14F-4D97-AF65-F5344CB8AC3E}">
        <p14:creationId xmlns:p14="http://schemas.microsoft.com/office/powerpoint/2010/main" val="105550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Presentation_Beuth_University_english</Template>
  <TotalTime>0</TotalTime>
  <Words>656</Words>
  <Application>Microsoft Office PowerPoint</Application>
  <PresentationFormat>On-screen Show (4:3)</PresentationFormat>
  <Paragraphs>77</Paragraphs>
  <Slides>21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Arial Narrow</vt:lpstr>
      <vt:lpstr>CMMI10</vt:lpstr>
      <vt:lpstr>NimbusMonL</vt:lpstr>
      <vt:lpstr>NimbusRomNo9L</vt:lpstr>
      <vt:lpstr>Symbol</vt:lpstr>
      <vt:lpstr>Times New Roman</vt:lpstr>
      <vt:lpstr>Wingdings</vt:lpstr>
      <vt:lpstr>Office Theme</vt:lpstr>
      <vt:lpstr>Office Theme</vt:lpstr>
      <vt:lpstr>ENRICHING WORD VECTORS WITH SUBWORD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Event</dc:title>
  <dc:subject/>
  <dc:creator>Federico Rueda Luna</dc:creator>
  <dc:description/>
  <cp:lastModifiedBy>Lucas.Whitmire@BeuthHochschule.onmicrosoft.com</cp:lastModifiedBy>
  <cp:revision>245</cp:revision>
  <cp:lastPrinted>2014-04-23T12:07:05Z</cp:lastPrinted>
  <dcterms:created xsi:type="dcterms:W3CDTF">2019-11-02T10:55:03Z</dcterms:created>
  <dcterms:modified xsi:type="dcterms:W3CDTF">2020-06-17T12:51:55Z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