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367" r:id="rId3"/>
    <p:sldId id="257" r:id="rId4"/>
    <p:sldId id="387" r:id="rId5"/>
    <p:sldId id="385" r:id="rId6"/>
    <p:sldId id="370" r:id="rId7"/>
    <p:sldId id="399" r:id="rId8"/>
    <p:sldId id="386" r:id="rId9"/>
    <p:sldId id="391" r:id="rId10"/>
    <p:sldId id="383" r:id="rId11"/>
    <p:sldId id="384" r:id="rId12"/>
    <p:sldId id="392" r:id="rId13"/>
    <p:sldId id="396" r:id="rId14"/>
    <p:sldId id="398" r:id="rId15"/>
    <p:sldId id="393" r:id="rId16"/>
    <p:sldId id="382" r:id="rId17"/>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86099"/>
  </p:normalViewPr>
  <p:slideViewPr>
    <p:cSldViewPr snapToGrid="0">
      <p:cViewPr varScale="1">
        <p:scale>
          <a:sx n="99" d="100"/>
          <a:sy n="99" d="100"/>
        </p:scale>
        <p:origin x="21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pypi.org/project/fasttext/"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mitpressjournals.org/doi/abs/10.1162/tacl_a_00051#authorsTabList" TargetMode="External"/><Relationship Id="rId1" Type="http://schemas.openxmlformats.org/officeDocument/2006/relationships/slideLayout" Target="../slideLayouts/slideLayout14.xml"/><Relationship Id="rId4" Type="http://schemas.openxmlformats.org/officeDocument/2006/relationships/hyperlink" Target="https://arxiv.org/abs/1607.0460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ENRICHING WORD VECTORS WITH SUBWORD INFORMATION</a:t>
            </a:r>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4B0B71D-F529-7049-9D5F-AFA252194375}"/>
              </a:ext>
            </a:extLst>
          </p:cNvPr>
          <p:cNvSpPr/>
          <p:nvPr/>
        </p:nvSpPr>
        <p:spPr>
          <a:xfrm>
            <a:off x="3575573" y="989649"/>
            <a:ext cx="1992853" cy="369332"/>
          </a:xfrm>
          <a:prstGeom prst="rect">
            <a:avLst/>
          </a:prstGeom>
        </p:spPr>
        <p:txBody>
          <a:bodyPr wrap="none">
            <a:spAutoFit/>
          </a:bodyPr>
          <a:lstStyle/>
          <a:p>
            <a:r>
              <a:rPr lang="en-US" dirty="0">
                <a:solidFill>
                  <a:srgbClr val="000000"/>
                </a:solidFill>
                <a:latin typeface="Arial" panose="020B0604020202020204" pitchFamily="34" charset="0"/>
              </a:rPr>
              <a:t>Main Contribution</a:t>
            </a:r>
            <a:endParaRPr lang="en-CO" dirty="0"/>
          </a:p>
        </p:txBody>
      </p:sp>
      <p:sp>
        <p:nvSpPr>
          <p:cNvPr id="3" name="TextBox 2">
            <a:extLst>
              <a:ext uri="{FF2B5EF4-FFF2-40B4-BE49-F238E27FC236}">
                <a16:creationId xmlns:a16="http://schemas.microsoft.com/office/drawing/2014/main" id="{14A44E5C-424F-3246-A6C9-0859BF213681}"/>
              </a:ext>
            </a:extLst>
          </p:cNvPr>
          <p:cNvSpPr txBox="1"/>
          <p:nvPr/>
        </p:nvSpPr>
        <p:spPr>
          <a:xfrm>
            <a:off x="1957093" y="2505670"/>
            <a:ext cx="3858016" cy="1200329"/>
          </a:xfrm>
          <a:prstGeom prst="rect">
            <a:avLst/>
          </a:prstGeom>
          <a:noFill/>
        </p:spPr>
        <p:txBody>
          <a:bodyPr wrap="square" rtlCol="0">
            <a:spAutoFit/>
          </a:bodyPr>
          <a:lstStyle/>
          <a:p>
            <a:r>
              <a:rPr lang="en-US" dirty="0"/>
              <a:t>-</a:t>
            </a:r>
            <a:r>
              <a:rPr lang="en-CO" dirty="0"/>
              <a:t>Morphological languages.</a:t>
            </a:r>
            <a:endParaRPr lang="en-US" dirty="0"/>
          </a:p>
          <a:p>
            <a:r>
              <a:rPr lang="en-US" dirty="0"/>
              <a:t>-Good word representations with smaller datasets (Ref. Sect. 5.4)</a:t>
            </a:r>
          </a:p>
          <a:p>
            <a:r>
              <a:rPr lang="en-US" dirty="0"/>
              <a:t>-Good rare word representations</a:t>
            </a:r>
            <a:endParaRPr lang="en-CO" dirty="0"/>
          </a:p>
        </p:txBody>
      </p:sp>
    </p:spTree>
    <p:extLst>
      <p:ext uri="{BB962C8B-B14F-4D97-AF65-F5344CB8AC3E}">
        <p14:creationId xmlns:p14="http://schemas.microsoft.com/office/powerpoint/2010/main" val="206623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970F4C1E-B101-E249-B27C-F6658E5055B6}"/>
              </a:ext>
            </a:extLst>
          </p:cNvPr>
          <p:cNvSpPr/>
          <p:nvPr/>
        </p:nvSpPr>
        <p:spPr>
          <a:xfrm>
            <a:off x="3145968" y="952071"/>
            <a:ext cx="2852063" cy="369332"/>
          </a:xfrm>
          <a:prstGeom prst="rect">
            <a:avLst/>
          </a:prstGeom>
        </p:spPr>
        <p:txBody>
          <a:bodyPr wrap="none">
            <a:spAutoFit/>
          </a:bodyPr>
          <a:lstStyle/>
          <a:p>
            <a:r>
              <a:rPr lang="en-US" dirty="0">
                <a:solidFill>
                  <a:srgbClr val="000000"/>
                </a:solidFill>
                <a:latin typeface="Arial" panose="020B0604020202020204" pitchFamily="34" charset="0"/>
              </a:rPr>
              <a:t>Is there an error analysis?</a:t>
            </a:r>
            <a:endParaRPr lang="en-CO" dirty="0"/>
          </a:p>
        </p:txBody>
      </p:sp>
      <p:sp>
        <p:nvSpPr>
          <p:cNvPr id="3" name="TextBox 2">
            <a:extLst>
              <a:ext uri="{FF2B5EF4-FFF2-40B4-BE49-F238E27FC236}">
                <a16:creationId xmlns:a16="http://schemas.microsoft.com/office/drawing/2014/main" id="{9E362691-9CBA-9441-ABD2-D534EED432F1}"/>
              </a:ext>
            </a:extLst>
          </p:cNvPr>
          <p:cNvSpPr txBox="1"/>
          <p:nvPr/>
        </p:nvSpPr>
        <p:spPr>
          <a:xfrm>
            <a:off x="1934942" y="1321403"/>
            <a:ext cx="3056350" cy="369332"/>
          </a:xfrm>
          <a:prstGeom prst="rect">
            <a:avLst/>
          </a:prstGeom>
          <a:noFill/>
        </p:spPr>
        <p:txBody>
          <a:bodyPr wrap="square" rtlCol="0">
            <a:spAutoFit/>
          </a:bodyPr>
          <a:lstStyle/>
          <a:p>
            <a:r>
              <a:rPr lang="en-CO" dirty="0"/>
              <a:t>NOUP</a:t>
            </a:r>
          </a:p>
        </p:txBody>
      </p:sp>
      <p:sp>
        <p:nvSpPr>
          <p:cNvPr id="4" name="Rectangle 3">
            <a:extLst>
              <a:ext uri="{FF2B5EF4-FFF2-40B4-BE49-F238E27FC236}">
                <a16:creationId xmlns:a16="http://schemas.microsoft.com/office/drawing/2014/main" id="{DE089639-291C-401D-939D-056AFCEF525D}"/>
              </a:ext>
            </a:extLst>
          </p:cNvPr>
          <p:cNvSpPr/>
          <p:nvPr/>
        </p:nvSpPr>
        <p:spPr>
          <a:xfrm>
            <a:off x="2530414" y="1802918"/>
            <a:ext cx="4083169" cy="369332"/>
          </a:xfrm>
          <a:prstGeom prst="rect">
            <a:avLst/>
          </a:prstGeom>
        </p:spPr>
        <p:txBody>
          <a:bodyPr wrap="none">
            <a:spAutoFit/>
          </a:bodyPr>
          <a:lstStyle/>
          <a:p>
            <a:r>
              <a:rPr lang="en-US" dirty="0">
                <a:solidFill>
                  <a:srgbClr val="000000"/>
                </a:solidFill>
                <a:latin typeface="Arial" panose="020B0604020202020204" pitchFamily="34" charset="0"/>
              </a:rPr>
              <a:t>Do you believe it? Do I see problems?</a:t>
            </a:r>
            <a:endParaRPr lang="en-CO" dirty="0"/>
          </a:p>
        </p:txBody>
      </p:sp>
      <p:sp>
        <p:nvSpPr>
          <p:cNvPr id="5" name="TextBox 4">
            <a:extLst>
              <a:ext uri="{FF2B5EF4-FFF2-40B4-BE49-F238E27FC236}">
                <a16:creationId xmlns:a16="http://schemas.microsoft.com/office/drawing/2014/main" id="{6B09CAD0-7D4F-40DA-A9EA-40537C023124}"/>
              </a:ext>
            </a:extLst>
          </p:cNvPr>
          <p:cNvSpPr txBox="1"/>
          <p:nvPr/>
        </p:nvSpPr>
        <p:spPr>
          <a:xfrm>
            <a:off x="1760394" y="2284433"/>
            <a:ext cx="5022780" cy="369332"/>
          </a:xfrm>
          <a:prstGeom prst="rect">
            <a:avLst/>
          </a:prstGeom>
          <a:noFill/>
        </p:spPr>
        <p:txBody>
          <a:bodyPr wrap="square" rtlCol="0">
            <a:spAutoFit/>
          </a:bodyPr>
          <a:lstStyle/>
          <a:p>
            <a:r>
              <a:rPr lang="en-CO" dirty="0"/>
              <a:t>YES / there is no error</a:t>
            </a:r>
          </a:p>
        </p:txBody>
      </p:sp>
      <p:sp>
        <p:nvSpPr>
          <p:cNvPr id="7" name="Rectangle 6">
            <a:extLst>
              <a:ext uri="{FF2B5EF4-FFF2-40B4-BE49-F238E27FC236}">
                <a16:creationId xmlns:a16="http://schemas.microsoft.com/office/drawing/2014/main" id="{2F21BB49-9FA5-47DD-9840-D18AF40A5F18}"/>
              </a:ext>
            </a:extLst>
          </p:cNvPr>
          <p:cNvSpPr/>
          <p:nvPr/>
        </p:nvSpPr>
        <p:spPr>
          <a:xfrm>
            <a:off x="3145968" y="2765948"/>
            <a:ext cx="2441694" cy="369332"/>
          </a:xfrm>
          <a:prstGeom prst="rect">
            <a:avLst/>
          </a:prstGeom>
        </p:spPr>
        <p:txBody>
          <a:bodyPr wrap="none">
            <a:spAutoFit/>
          </a:bodyPr>
          <a:lstStyle/>
          <a:p>
            <a:r>
              <a:rPr lang="en-US" dirty="0">
                <a:solidFill>
                  <a:srgbClr val="000000"/>
                </a:solidFill>
                <a:latin typeface="Arial" panose="020B0604020202020204" pitchFamily="34" charset="0"/>
              </a:rPr>
              <a:t>Where do they cheat?</a:t>
            </a:r>
            <a:endParaRPr lang="en-CO" dirty="0"/>
          </a:p>
        </p:txBody>
      </p:sp>
      <p:sp>
        <p:nvSpPr>
          <p:cNvPr id="9" name="TextBox 8">
            <a:extLst>
              <a:ext uri="{FF2B5EF4-FFF2-40B4-BE49-F238E27FC236}">
                <a16:creationId xmlns:a16="http://schemas.microsoft.com/office/drawing/2014/main" id="{569C0C34-BE50-4200-8B14-F24FC28834D8}"/>
              </a:ext>
            </a:extLst>
          </p:cNvPr>
          <p:cNvSpPr txBox="1"/>
          <p:nvPr/>
        </p:nvSpPr>
        <p:spPr>
          <a:xfrm>
            <a:off x="1934942" y="3247463"/>
            <a:ext cx="4421687" cy="646331"/>
          </a:xfrm>
          <a:prstGeom prst="rect">
            <a:avLst/>
          </a:prstGeom>
          <a:noFill/>
        </p:spPr>
        <p:txBody>
          <a:bodyPr wrap="square" rtlCol="0">
            <a:spAutoFit/>
          </a:bodyPr>
          <a:lstStyle/>
          <a:p>
            <a:r>
              <a:rPr lang="en-US" dirty="0"/>
              <a:t>W</a:t>
            </a:r>
            <a:r>
              <a:rPr lang="en-CO" dirty="0"/>
              <a:t>ith the error</a:t>
            </a:r>
            <a:endParaRPr lang="en-US" dirty="0"/>
          </a:p>
          <a:p>
            <a:r>
              <a:rPr lang="en-US" dirty="0"/>
              <a:t>“Hand picked examples”</a:t>
            </a:r>
            <a:endParaRPr lang="en-CO" dirty="0"/>
          </a:p>
        </p:txBody>
      </p:sp>
      <p:sp>
        <p:nvSpPr>
          <p:cNvPr id="11" name="TextBox 10">
            <a:extLst>
              <a:ext uri="{FF2B5EF4-FFF2-40B4-BE49-F238E27FC236}">
                <a16:creationId xmlns:a16="http://schemas.microsoft.com/office/drawing/2014/main" id="{AD61F5CE-1FBE-4ED9-8F74-F02C38AE36EE}"/>
              </a:ext>
            </a:extLst>
          </p:cNvPr>
          <p:cNvSpPr txBox="1"/>
          <p:nvPr/>
        </p:nvSpPr>
        <p:spPr>
          <a:xfrm>
            <a:off x="1859785" y="4171647"/>
            <a:ext cx="4572000" cy="923330"/>
          </a:xfrm>
          <a:prstGeom prst="rect">
            <a:avLst/>
          </a:prstGeom>
          <a:noFill/>
        </p:spPr>
        <p:txBody>
          <a:bodyPr wrap="square">
            <a:spAutoFit/>
          </a:bodyPr>
          <a:lstStyle/>
          <a:p>
            <a:r>
              <a:rPr lang="en-US" dirty="0"/>
              <a:t>This method lacks the contextual information gathered in the RNN or Transformer models</a:t>
            </a:r>
          </a:p>
        </p:txBody>
      </p:sp>
      <p:sp>
        <p:nvSpPr>
          <p:cNvPr id="13" name="TextBox 12">
            <a:extLst>
              <a:ext uri="{FF2B5EF4-FFF2-40B4-BE49-F238E27FC236}">
                <a16:creationId xmlns:a16="http://schemas.microsoft.com/office/drawing/2014/main" id="{BB00BD7D-BE08-465D-A3D5-05930DDDBBDB}"/>
              </a:ext>
            </a:extLst>
          </p:cNvPr>
          <p:cNvSpPr txBox="1"/>
          <p:nvPr/>
        </p:nvSpPr>
        <p:spPr>
          <a:xfrm>
            <a:off x="2530414" y="3854948"/>
            <a:ext cx="4421687" cy="369332"/>
          </a:xfrm>
          <a:prstGeom prst="rect">
            <a:avLst/>
          </a:prstGeom>
          <a:noFill/>
        </p:spPr>
        <p:txBody>
          <a:bodyPr wrap="square" rtlCol="0">
            <a:spAutoFit/>
          </a:bodyPr>
          <a:lstStyle/>
          <a:p>
            <a:r>
              <a:rPr lang="en-US" dirty="0"/>
              <a:t>What are the weaknesses?</a:t>
            </a:r>
            <a:endParaRPr lang="en-CO" dirty="0"/>
          </a:p>
        </p:txBody>
      </p:sp>
    </p:spTree>
    <p:extLst>
      <p:ext uri="{BB962C8B-B14F-4D97-AF65-F5344CB8AC3E}">
        <p14:creationId xmlns:p14="http://schemas.microsoft.com/office/powerpoint/2010/main" val="66866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2286000" y="1001462"/>
            <a:ext cx="4572000" cy="646331"/>
          </a:xfrm>
          <a:prstGeom prst="rect">
            <a:avLst/>
          </a:prstGeom>
        </p:spPr>
        <p:txBody>
          <a:bodyPr>
            <a:spAutoFit/>
          </a:bodyPr>
          <a:lstStyle/>
          <a:p>
            <a:r>
              <a:rPr lang="en-US" dirty="0">
                <a:solidFill>
                  <a:srgbClr val="000000"/>
                </a:solidFill>
                <a:latin typeface="Arial" panose="020B0604020202020204" pitchFamily="34" charset="0"/>
              </a:rPr>
              <a:t>Can you apply it? Is code and data available?</a:t>
            </a:r>
            <a:endParaRPr lang="en-CO" dirty="0"/>
          </a:p>
        </p:txBody>
      </p:sp>
      <p:sp>
        <p:nvSpPr>
          <p:cNvPr id="3" name="TextBox 2">
            <a:extLst>
              <a:ext uri="{FF2B5EF4-FFF2-40B4-BE49-F238E27FC236}">
                <a16:creationId xmlns:a16="http://schemas.microsoft.com/office/drawing/2014/main" id="{A10E4C2B-8406-1F4D-873F-BEEFB883E5D7}"/>
              </a:ext>
            </a:extLst>
          </p:cNvPr>
          <p:cNvSpPr txBox="1"/>
          <p:nvPr/>
        </p:nvSpPr>
        <p:spPr>
          <a:xfrm>
            <a:off x="1653436" y="2430049"/>
            <a:ext cx="5204564" cy="1477328"/>
          </a:xfrm>
          <a:prstGeom prst="rect">
            <a:avLst/>
          </a:prstGeom>
          <a:noFill/>
        </p:spPr>
        <p:txBody>
          <a:bodyPr wrap="square" rtlCol="0">
            <a:spAutoFit/>
          </a:bodyPr>
          <a:lstStyle/>
          <a:p>
            <a:r>
              <a:rPr lang="en-US" dirty="0"/>
              <a:t>Y</a:t>
            </a:r>
            <a:r>
              <a:rPr lang="en-CO" dirty="0"/>
              <a:t>es, in the folder examples. Maybe we can put part of the code here.</a:t>
            </a:r>
            <a:endParaRPr lang="en-US" dirty="0"/>
          </a:p>
          <a:p>
            <a:endParaRPr lang="en-US" dirty="0"/>
          </a:p>
          <a:p>
            <a:r>
              <a:rPr lang="en-US" dirty="0"/>
              <a:t>[Potentially download and run some simple </a:t>
            </a:r>
            <a:r>
              <a:rPr lang="en-US" dirty="0" err="1"/>
              <a:t>fasttext</a:t>
            </a:r>
            <a:r>
              <a:rPr lang="en-US" dirty="0"/>
              <a:t> code and show the results]</a:t>
            </a:r>
            <a:endParaRPr lang="en-CO" dirty="0"/>
          </a:p>
        </p:txBody>
      </p:sp>
    </p:spTree>
    <p:extLst>
      <p:ext uri="{BB962C8B-B14F-4D97-AF65-F5344CB8AC3E}">
        <p14:creationId xmlns:p14="http://schemas.microsoft.com/office/powerpoint/2010/main" val="227706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2286000" y="888728"/>
            <a:ext cx="4572000" cy="2031325"/>
          </a:xfrm>
          <a:prstGeom prst="rect">
            <a:avLst/>
          </a:prstGeom>
        </p:spPr>
        <p:txBody>
          <a:bodyPr>
            <a:spAutoFit/>
          </a:bodyPr>
          <a:lstStyle/>
          <a:p>
            <a:r>
              <a:rPr lang="en-US" dirty="0">
                <a:solidFill>
                  <a:srgbClr val="000000"/>
                </a:solidFill>
                <a:latin typeface="Arial" panose="020B0604020202020204" pitchFamily="34" charset="0"/>
              </a:rPr>
              <a:t>Impactful? Are there any Enterprise solutions that apply it?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And</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Who cited it? Semantic Scholar</a:t>
            </a:r>
          </a:p>
          <a:p>
            <a:endParaRPr lang="en-CO" dirty="0"/>
          </a:p>
        </p:txBody>
      </p:sp>
      <p:sp>
        <p:nvSpPr>
          <p:cNvPr id="3" name="Rectangle 2">
            <a:extLst>
              <a:ext uri="{FF2B5EF4-FFF2-40B4-BE49-F238E27FC236}">
                <a16:creationId xmlns:a16="http://schemas.microsoft.com/office/drawing/2014/main" id="{2747BE21-C12E-D24D-9890-F9498B8B6859}"/>
              </a:ext>
            </a:extLst>
          </p:cNvPr>
          <p:cNvSpPr/>
          <p:nvPr/>
        </p:nvSpPr>
        <p:spPr>
          <a:xfrm>
            <a:off x="1434163" y="2920053"/>
            <a:ext cx="3301812" cy="369332"/>
          </a:xfrm>
          <a:prstGeom prst="rect">
            <a:avLst/>
          </a:prstGeom>
        </p:spPr>
        <p:txBody>
          <a:bodyPr wrap="square">
            <a:spAutoFit/>
          </a:bodyPr>
          <a:lstStyle/>
          <a:p>
            <a:r>
              <a:rPr lang="en-US" dirty="0">
                <a:hlinkClick r:id="rId2"/>
              </a:rPr>
              <a:t>https://pypi.org/project/fasttext/</a:t>
            </a:r>
            <a:endParaRPr lang="en-CO" dirty="0"/>
          </a:p>
        </p:txBody>
      </p:sp>
    </p:spTree>
    <p:extLst>
      <p:ext uri="{BB962C8B-B14F-4D97-AF65-F5344CB8AC3E}">
        <p14:creationId xmlns:p14="http://schemas.microsoft.com/office/powerpoint/2010/main" val="151524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7103E7DD-0C53-404D-B4D0-A422FDC9004C}"/>
              </a:ext>
            </a:extLst>
          </p:cNvPr>
          <p:cNvSpPr/>
          <p:nvPr/>
        </p:nvSpPr>
        <p:spPr>
          <a:xfrm>
            <a:off x="3814901" y="864389"/>
            <a:ext cx="1514197" cy="369332"/>
          </a:xfrm>
          <a:prstGeom prst="rect">
            <a:avLst/>
          </a:prstGeom>
        </p:spPr>
        <p:txBody>
          <a:bodyPr wrap="none">
            <a:spAutoFit/>
          </a:bodyPr>
          <a:lstStyle/>
          <a:p>
            <a:r>
              <a:rPr lang="en-US" dirty="0">
                <a:solidFill>
                  <a:srgbClr val="000000"/>
                </a:solidFill>
                <a:latin typeface="Arial" panose="020B0604020202020204" pitchFamily="34" charset="0"/>
              </a:rPr>
              <a:t>What’s next?</a:t>
            </a:r>
            <a:endParaRPr lang="en-CO" dirty="0"/>
          </a:p>
        </p:txBody>
      </p:sp>
      <p:sp>
        <p:nvSpPr>
          <p:cNvPr id="3" name="Rectangle 2">
            <a:extLst>
              <a:ext uri="{FF2B5EF4-FFF2-40B4-BE49-F238E27FC236}">
                <a16:creationId xmlns:a16="http://schemas.microsoft.com/office/drawing/2014/main" id="{DD2A8007-754E-4F32-9C34-008DE973CF1C}"/>
              </a:ext>
            </a:extLst>
          </p:cNvPr>
          <p:cNvSpPr/>
          <p:nvPr/>
        </p:nvSpPr>
        <p:spPr>
          <a:xfrm rot="10800000" flipV="1">
            <a:off x="2071124" y="2367898"/>
            <a:ext cx="4968773" cy="1200329"/>
          </a:xfrm>
          <a:prstGeom prst="rect">
            <a:avLst/>
          </a:prstGeom>
        </p:spPr>
        <p:txBody>
          <a:bodyPr wrap="square">
            <a:spAutoFit/>
          </a:bodyPr>
          <a:lstStyle/>
          <a:p>
            <a:r>
              <a:rPr lang="en-US" dirty="0">
                <a:solidFill>
                  <a:srgbClr val="000000"/>
                </a:solidFill>
                <a:latin typeface="Arial" panose="020B0604020202020204" pitchFamily="34" charset="0"/>
              </a:rPr>
              <a:t>[Figure out what papers followed this, and also make sure we know if </a:t>
            </a:r>
            <a:r>
              <a:rPr lang="en-US" dirty="0" err="1">
                <a:solidFill>
                  <a:srgbClr val="000000"/>
                </a:solidFill>
                <a:latin typeface="Arial" panose="020B0604020202020204" pitchFamily="34" charset="0"/>
              </a:rPr>
              <a:t>fasttext</a:t>
            </a:r>
            <a:r>
              <a:rPr lang="en-US" dirty="0">
                <a:solidFill>
                  <a:srgbClr val="000000"/>
                </a:solidFill>
                <a:latin typeface="Arial" panose="020B0604020202020204" pitchFamily="34" charset="0"/>
              </a:rPr>
              <a:t> is used for the state of the art methods (BERT and ELMO, and other transformer methods]</a:t>
            </a:r>
            <a:endParaRPr lang="en-CO" dirty="0"/>
          </a:p>
        </p:txBody>
      </p:sp>
    </p:spTree>
    <p:extLst>
      <p:ext uri="{BB962C8B-B14F-4D97-AF65-F5344CB8AC3E}">
        <p14:creationId xmlns:p14="http://schemas.microsoft.com/office/powerpoint/2010/main" val="128753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Tree>
    <p:extLst>
      <p:ext uri="{BB962C8B-B14F-4D97-AF65-F5344CB8AC3E}">
        <p14:creationId xmlns:p14="http://schemas.microsoft.com/office/powerpoint/2010/main" val="36492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TextBox 1">
            <a:extLst>
              <a:ext uri="{FF2B5EF4-FFF2-40B4-BE49-F238E27FC236}">
                <a16:creationId xmlns:a16="http://schemas.microsoft.com/office/drawing/2014/main" id="{1D5B079C-FF09-A049-B3FF-751D50D3D7B9}"/>
              </a:ext>
            </a:extLst>
          </p:cNvPr>
          <p:cNvSpPr txBox="1"/>
          <p:nvPr/>
        </p:nvSpPr>
        <p:spPr>
          <a:xfrm>
            <a:off x="480960" y="729471"/>
            <a:ext cx="8395066" cy="6313908"/>
          </a:xfrm>
          <a:prstGeom prst="rect">
            <a:avLst/>
          </a:prstGeom>
          <a:noFill/>
        </p:spPr>
        <p:txBody>
          <a:bodyPr wrap="square" rtlCol="0">
            <a:spAutoFit/>
          </a:bodyPr>
          <a:lstStyle/>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is it? Where was it published?</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Why is it relevant? Why did it write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Main contribution</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Background, Why is it novel?</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Datasets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Tasks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Approach, Baselines, Methods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Notable tricks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Measurability</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Quantitative / Qualitative Results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Is there an error analysis?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What’s next?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Do you believe it? Do </a:t>
            </a:r>
            <a:r>
              <a:rPr lang="en-US" sz="1400" dirty="0" err="1">
                <a:ea typeface="Segoe UI Historic" panose="020B0502040204020203" pitchFamily="34" charset="0"/>
                <a:cs typeface="Segoe UI Historic" panose="020B0502040204020203" pitchFamily="34" charset="0"/>
              </a:rPr>
              <a:t>i</a:t>
            </a:r>
            <a:r>
              <a:rPr lang="en-US" sz="1400" dirty="0">
                <a:ea typeface="Segoe UI Historic" panose="020B0502040204020203" pitchFamily="34" charset="0"/>
                <a:cs typeface="Segoe UI Historic" panose="020B0502040204020203" pitchFamily="34" charset="0"/>
              </a:rPr>
              <a:t> see problems?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Where do they cheat?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Can you apply it? Is code and data available?</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 are weakness?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Impactful? Are there any Enterprise solutions that apply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cited it? Semantic scholar</a:t>
            </a:r>
          </a:p>
          <a:p>
            <a:pPr marL="285750" indent="-285750">
              <a:lnSpc>
                <a:spcPct val="150000"/>
              </a:lnSpc>
              <a:buClr>
                <a:srgbClr val="FF0000"/>
              </a:buClr>
              <a:buFont typeface="Wingdings" pitchFamily="2" charset="2"/>
              <a:buChar char="q"/>
            </a:pPr>
            <a:endParaRPr lang="en-US" sz="2000" dirty="0">
              <a:ea typeface="Segoe UI Historic" panose="020B0502040204020203" pitchFamily="34" charset="0"/>
              <a:cs typeface="Segoe UI Historic"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4184682" y="927019"/>
            <a:ext cx="774636" cy="369332"/>
          </a:xfrm>
          <a:prstGeom prst="rect">
            <a:avLst/>
          </a:prstGeom>
        </p:spPr>
        <p:txBody>
          <a:bodyPr wrap="none">
            <a:spAutoFit/>
          </a:bodyPr>
          <a:lstStyle/>
          <a:p>
            <a:r>
              <a:rPr lang="en-US" dirty="0">
                <a:solidFill>
                  <a:srgbClr val="000000"/>
                </a:solidFill>
                <a:latin typeface="Arial" panose="020B0604020202020204" pitchFamily="34" charset="0"/>
              </a:rPr>
              <a:t>Tasks</a:t>
            </a:r>
            <a:endParaRPr lang="en-CO" dirty="0"/>
          </a:p>
        </p:txBody>
      </p:sp>
      <p:sp>
        <p:nvSpPr>
          <p:cNvPr id="3" name="TextBox 2">
            <a:extLst>
              <a:ext uri="{FF2B5EF4-FFF2-40B4-BE49-F238E27FC236}">
                <a16:creationId xmlns:a16="http://schemas.microsoft.com/office/drawing/2014/main" id="{B9C335A1-7BF8-41D1-B442-B792D78BA297}"/>
              </a:ext>
            </a:extLst>
          </p:cNvPr>
          <p:cNvSpPr txBox="1"/>
          <p:nvPr/>
        </p:nvSpPr>
        <p:spPr>
          <a:xfrm>
            <a:off x="2130348" y="1296351"/>
            <a:ext cx="3858016" cy="923330"/>
          </a:xfrm>
          <a:prstGeom prst="rect">
            <a:avLst/>
          </a:prstGeom>
          <a:noFill/>
        </p:spPr>
        <p:txBody>
          <a:bodyPr wrap="square" rtlCol="0">
            <a:spAutoFit/>
          </a:bodyPr>
          <a:lstStyle/>
          <a:p>
            <a:pPr marL="342900" indent="-342900">
              <a:buAutoNum type="arabicPeriod"/>
            </a:pPr>
            <a:r>
              <a:rPr lang="en-US" dirty="0"/>
              <a:t>Word Representation</a:t>
            </a:r>
          </a:p>
          <a:p>
            <a:pPr marL="342900" indent="-342900">
              <a:buAutoNum type="arabicPeriod"/>
            </a:pPr>
            <a:r>
              <a:rPr lang="en-US" dirty="0"/>
              <a:t>Text Classification (hate speech </a:t>
            </a:r>
            <a:r>
              <a:rPr lang="en-US" dirty="0" err="1"/>
              <a:t>detection,etc</a:t>
            </a:r>
            <a:r>
              <a:rPr lang="en-US" dirty="0"/>
              <a:t>)</a:t>
            </a:r>
            <a:endParaRPr lang="en-CO" dirty="0"/>
          </a:p>
        </p:txBody>
      </p:sp>
      <p:sp>
        <p:nvSpPr>
          <p:cNvPr id="4" name="Rectangle 3">
            <a:extLst>
              <a:ext uri="{FF2B5EF4-FFF2-40B4-BE49-F238E27FC236}">
                <a16:creationId xmlns:a16="http://schemas.microsoft.com/office/drawing/2014/main" id="{2F16C6B4-6DA5-4E0F-8C2B-0BA3A3153BAA}"/>
              </a:ext>
            </a:extLst>
          </p:cNvPr>
          <p:cNvSpPr/>
          <p:nvPr/>
        </p:nvSpPr>
        <p:spPr>
          <a:xfrm>
            <a:off x="1898682" y="3105834"/>
            <a:ext cx="4572000" cy="646331"/>
          </a:xfrm>
          <a:prstGeom prst="rect">
            <a:avLst/>
          </a:prstGeom>
        </p:spPr>
        <p:txBody>
          <a:bodyPr>
            <a:spAutoFit/>
          </a:bodyPr>
          <a:lstStyle/>
          <a:p>
            <a:r>
              <a:rPr lang="en-US" dirty="0">
                <a:latin typeface="NimbusRomNo9L"/>
              </a:rPr>
              <a:t>[Pull definitions from class presentations and make sure we understand these tasks.]</a:t>
            </a:r>
            <a:endParaRPr lang="en-US" dirty="0"/>
          </a:p>
        </p:txBody>
      </p:sp>
    </p:spTree>
    <p:extLst>
      <p:ext uri="{BB962C8B-B14F-4D97-AF65-F5344CB8AC3E}">
        <p14:creationId xmlns:p14="http://schemas.microsoft.com/office/powerpoint/2010/main" val="134320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3864114" y="1050302"/>
            <a:ext cx="1415772" cy="369332"/>
          </a:xfrm>
          <a:prstGeom prst="rect">
            <a:avLst/>
          </a:prstGeom>
        </p:spPr>
        <p:txBody>
          <a:bodyPr wrap="none">
            <a:spAutoFit/>
          </a:bodyPr>
          <a:lstStyle/>
          <a:p>
            <a:r>
              <a:rPr lang="en-US" dirty="0">
                <a:solidFill>
                  <a:srgbClr val="000000"/>
                </a:solidFill>
                <a:latin typeface="Arial" panose="020B0604020202020204" pitchFamily="34" charset="0"/>
              </a:rPr>
              <a:t>Background</a:t>
            </a:r>
            <a:endParaRPr lang="en-CO" dirty="0"/>
          </a:p>
        </p:txBody>
      </p:sp>
      <p:pic>
        <p:nvPicPr>
          <p:cNvPr id="5" name="Picture 4">
            <a:extLst>
              <a:ext uri="{FF2B5EF4-FFF2-40B4-BE49-F238E27FC236}">
                <a16:creationId xmlns:a16="http://schemas.microsoft.com/office/drawing/2014/main" id="{DC1860AB-4359-4914-A37E-09C777DED396}"/>
              </a:ext>
            </a:extLst>
          </p:cNvPr>
          <p:cNvPicPr>
            <a:picLocks noChangeAspect="1"/>
          </p:cNvPicPr>
          <p:nvPr/>
        </p:nvPicPr>
        <p:blipFill>
          <a:blip r:embed="rId2"/>
          <a:stretch>
            <a:fillRect/>
          </a:stretch>
        </p:blipFill>
        <p:spPr>
          <a:xfrm>
            <a:off x="1306980" y="2486434"/>
            <a:ext cx="6530040" cy="3940639"/>
          </a:xfrm>
          <a:prstGeom prst="rect">
            <a:avLst/>
          </a:prstGeom>
        </p:spPr>
      </p:pic>
      <p:sp>
        <p:nvSpPr>
          <p:cNvPr id="10" name="TextBox 9">
            <a:extLst>
              <a:ext uri="{FF2B5EF4-FFF2-40B4-BE49-F238E27FC236}">
                <a16:creationId xmlns:a16="http://schemas.microsoft.com/office/drawing/2014/main" id="{1055EF48-8F90-4678-B0F1-32D186024099}"/>
              </a:ext>
            </a:extLst>
          </p:cNvPr>
          <p:cNvSpPr txBox="1"/>
          <p:nvPr/>
        </p:nvSpPr>
        <p:spPr>
          <a:xfrm>
            <a:off x="919212" y="1419634"/>
            <a:ext cx="4572000" cy="1200329"/>
          </a:xfrm>
          <a:prstGeom prst="rect">
            <a:avLst/>
          </a:prstGeom>
          <a:noFill/>
        </p:spPr>
        <p:txBody>
          <a:bodyPr wrap="square">
            <a:spAutoFit/>
          </a:bodyPr>
          <a:lstStyle/>
          <a:p>
            <a:r>
              <a:rPr lang="en-US" dirty="0"/>
              <a:t>[Also reference papers here (maybe with timeline?) 3 papers – CBOW, continuous </a:t>
            </a:r>
            <a:r>
              <a:rPr lang="en-US" dirty="0" err="1"/>
              <a:t>skipgram</a:t>
            </a:r>
            <a:r>
              <a:rPr lang="en-US" dirty="0"/>
              <a:t>, and character-level neural networks (RNN and CNN)]</a:t>
            </a:r>
          </a:p>
        </p:txBody>
      </p:sp>
    </p:spTree>
    <p:extLst>
      <p:ext uri="{BB962C8B-B14F-4D97-AF65-F5344CB8AC3E}">
        <p14:creationId xmlns:p14="http://schemas.microsoft.com/office/powerpoint/2010/main" val="384773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2254685" y="969032"/>
            <a:ext cx="3339376" cy="369332"/>
          </a:xfrm>
          <a:prstGeom prst="rect">
            <a:avLst/>
          </a:prstGeom>
        </p:spPr>
        <p:txBody>
          <a:bodyPr wrap="none">
            <a:spAutoFit/>
          </a:bodyPr>
          <a:lstStyle/>
          <a:p>
            <a:r>
              <a:rPr lang="en-US" dirty="0" err="1">
                <a:solidFill>
                  <a:srgbClr val="000000"/>
                </a:solidFill>
                <a:latin typeface="Arial" panose="020B0604020202020204" pitchFamily="34" charset="0"/>
              </a:rPr>
              <a:t>Subword</a:t>
            </a:r>
            <a:r>
              <a:rPr lang="en-US" dirty="0">
                <a:solidFill>
                  <a:srgbClr val="000000"/>
                </a:solidFill>
                <a:latin typeface="Arial" panose="020B0604020202020204" pitchFamily="34" charset="0"/>
              </a:rPr>
              <a:t> information </a:t>
            </a:r>
            <a:r>
              <a:rPr lang="en-US" dirty="0" err="1">
                <a:solidFill>
                  <a:srgbClr val="000000"/>
                </a:solidFill>
                <a:latin typeface="Arial" panose="020B0604020202020204" pitchFamily="34" charset="0"/>
              </a:rPr>
              <a:t>Skipgram</a:t>
            </a:r>
            <a:endParaRPr lang="en-CO" dirty="0"/>
          </a:p>
        </p:txBody>
      </p:sp>
      <p:sp>
        <p:nvSpPr>
          <p:cNvPr id="2" name="Rectangle 1">
            <a:extLst>
              <a:ext uri="{FF2B5EF4-FFF2-40B4-BE49-F238E27FC236}">
                <a16:creationId xmlns:a16="http://schemas.microsoft.com/office/drawing/2014/main" id="{6F48851F-0535-4349-9CF1-B2E639A3BF33}"/>
              </a:ext>
            </a:extLst>
          </p:cNvPr>
          <p:cNvSpPr/>
          <p:nvPr/>
        </p:nvSpPr>
        <p:spPr>
          <a:xfrm>
            <a:off x="657616" y="1878284"/>
            <a:ext cx="4572000" cy="646331"/>
          </a:xfrm>
          <a:prstGeom prst="rect">
            <a:avLst/>
          </a:prstGeom>
        </p:spPr>
        <p:txBody>
          <a:bodyPr>
            <a:spAutoFit/>
          </a:bodyPr>
          <a:lstStyle/>
          <a:p>
            <a:r>
              <a:rPr lang="en-US" dirty="0">
                <a:hlinkClick r:id="rId2"/>
              </a:rPr>
              <a:t>https://www.mitpressjournals.org/doi/abs/10.1162/tacl_a_00051#authorsTabList</a:t>
            </a:r>
            <a:endParaRPr lang="en-CO" dirty="0"/>
          </a:p>
        </p:txBody>
      </p:sp>
      <p:pic>
        <p:nvPicPr>
          <p:cNvPr id="3" name="Picture 2">
            <a:extLst>
              <a:ext uri="{FF2B5EF4-FFF2-40B4-BE49-F238E27FC236}">
                <a16:creationId xmlns:a16="http://schemas.microsoft.com/office/drawing/2014/main" id="{FF6BA833-5506-4D40-A5E2-B463F25B9522}"/>
              </a:ext>
            </a:extLst>
          </p:cNvPr>
          <p:cNvPicPr>
            <a:picLocks noChangeAspect="1"/>
          </p:cNvPicPr>
          <p:nvPr/>
        </p:nvPicPr>
        <p:blipFill>
          <a:blip r:embed="rId3"/>
          <a:stretch>
            <a:fillRect/>
          </a:stretch>
        </p:blipFill>
        <p:spPr>
          <a:xfrm>
            <a:off x="4309364" y="3231714"/>
            <a:ext cx="2967736" cy="2229285"/>
          </a:xfrm>
          <a:prstGeom prst="rect">
            <a:avLst/>
          </a:prstGeom>
        </p:spPr>
      </p:pic>
      <p:sp>
        <p:nvSpPr>
          <p:cNvPr id="4" name="Rectangle 3">
            <a:extLst>
              <a:ext uri="{FF2B5EF4-FFF2-40B4-BE49-F238E27FC236}">
                <a16:creationId xmlns:a16="http://schemas.microsoft.com/office/drawing/2014/main" id="{D998F222-6039-174B-BDDD-DC105D3A94EB}"/>
              </a:ext>
            </a:extLst>
          </p:cNvPr>
          <p:cNvSpPr/>
          <p:nvPr/>
        </p:nvSpPr>
        <p:spPr>
          <a:xfrm>
            <a:off x="523025" y="3682745"/>
            <a:ext cx="3463320" cy="369332"/>
          </a:xfrm>
          <a:prstGeom prst="rect">
            <a:avLst/>
          </a:prstGeom>
        </p:spPr>
        <p:txBody>
          <a:bodyPr wrap="none">
            <a:spAutoFit/>
          </a:bodyPr>
          <a:lstStyle/>
          <a:p>
            <a:r>
              <a:rPr lang="en-US" dirty="0">
                <a:hlinkClick r:id="rId4"/>
              </a:rPr>
              <a:t>https://arxiv.org/abs/1607.04606</a:t>
            </a:r>
            <a:endParaRPr lang="en-CO" dirty="0"/>
          </a:p>
        </p:txBody>
      </p:sp>
      <p:sp>
        <p:nvSpPr>
          <p:cNvPr id="5" name="Rectangle 4">
            <a:extLst>
              <a:ext uri="{FF2B5EF4-FFF2-40B4-BE49-F238E27FC236}">
                <a16:creationId xmlns:a16="http://schemas.microsoft.com/office/drawing/2014/main" id="{61AA3B81-E730-4AC8-842A-B5C8F5AB862A}"/>
              </a:ext>
            </a:extLst>
          </p:cNvPr>
          <p:cNvSpPr/>
          <p:nvPr/>
        </p:nvSpPr>
        <p:spPr>
          <a:xfrm>
            <a:off x="169365" y="4321743"/>
            <a:ext cx="2737464" cy="2031325"/>
          </a:xfrm>
          <a:prstGeom prst="rect">
            <a:avLst/>
          </a:prstGeom>
        </p:spPr>
        <p:txBody>
          <a:bodyPr wrap="square">
            <a:spAutoFit/>
          </a:bodyPr>
          <a:lstStyle/>
          <a:p>
            <a:r>
              <a:rPr lang="en-US" dirty="0"/>
              <a:t>[Find graphic showing differences in new model]</a:t>
            </a:r>
          </a:p>
          <a:p>
            <a:r>
              <a:rPr lang="en-US" dirty="0"/>
              <a:t>[Put </a:t>
            </a:r>
            <a:r>
              <a:rPr lang="en-US" dirty="0" err="1"/>
              <a:t>skipgram</a:t>
            </a:r>
            <a:r>
              <a:rPr lang="en-US" dirty="0"/>
              <a:t> eqn. or scoring functions from presentation here, per BW]</a:t>
            </a:r>
          </a:p>
        </p:txBody>
      </p:sp>
    </p:spTree>
    <p:extLst>
      <p:ext uri="{BB962C8B-B14F-4D97-AF65-F5344CB8AC3E}">
        <p14:creationId xmlns:p14="http://schemas.microsoft.com/office/powerpoint/2010/main" val="279414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sp>
        <p:nvSpPr>
          <p:cNvPr id="7" name="TextBox 6">
            <a:extLst>
              <a:ext uri="{FF2B5EF4-FFF2-40B4-BE49-F238E27FC236}">
                <a16:creationId xmlns:a16="http://schemas.microsoft.com/office/drawing/2014/main" id="{73AA65E9-A262-435F-A9EC-9DA95266E49D}"/>
              </a:ext>
            </a:extLst>
          </p:cNvPr>
          <p:cNvSpPr txBox="1"/>
          <p:nvPr/>
        </p:nvSpPr>
        <p:spPr>
          <a:xfrm>
            <a:off x="494053" y="1272063"/>
            <a:ext cx="3858016" cy="3139321"/>
          </a:xfrm>
          <a:prstGeom prst="rect">
            <a:avLst/>
          </a:prstGeom>
          <a:noFill/>
        </p:spPr>
        <p:txBody>
          <a:bodyPr wrap="square" rtlCol="0">
            <a:spAutoFit/>
          </a:bodyPr>
          <a:lstStyle/>
          <a:p>
            <a:pPr marL="342900" indent="-342900">
              <a:buAutoNum type="arabicPeriod"/>
            </a:pPr>
            <a:r>
              <a:rPr lang="en-US" dirty="0"/>
              <a:t>Word Representation</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p>
          <a:p>
            <a:pPr marL="342900" indent="-342900">
              <a:buAutoNum type="arabicPeriod"/>
            </a:pPr>
            <a:r>
              <a:rPr lang="en-US" dirty="0"/>
              <a:t>Text Classification (hate speech </a:t>
            </a:r>
            <a:r>
              <a:rPr lang="en-US" dirty="0" err="1"/>
              <a:t>detection,etc</a:t>
            </a:r>
            <a:r>
              <a:rPr lang="en-US" dirty="0"/>
              <a:t>)</a:t>
            </a:r>
          </a:p>
          <a:p>
            <a:pPr marL="800100" lvl="1" indent="-342900">
              <a:buAutoNum type="arabicPeriod"/>
            </a:pPr>
            <a:r>
              <a:rPr lang="en-US" dirty="0"/>
              <a:t>Dataset</a:t>
            </a:r>
          </a:p>
          <a:p>
            <a:pPr marL="1257300" lvl="2" indent="-342900">
              <a:buAutoNum type="arabicPeriod"/>
            </a:pPr>
            <a:r>
              <a:rPr lang="en-US" dirty="0"/>
              <a:t>Structure</a:t>
            </a:r>
          </a:p>
          <a:p>
            <a:pPr marL="800100" lvl="1" indent="-342900">
              <a:buAutoNum type="arabicPeriod"/>
            </a:pPr>
            <a:r>
              <a:rPr lang="en-US" dirty="0"/>
              <a:t>Dataset 2</a:t>
            </a:r>
          </a:p>
          <a:p>
            <a:pPr marL="1257300" lvl="2" indent="-342900">
              <a:buAutoNum type="arabicPeriod"/>
            </a:pPr>
            <a:r>
              <a:rPr lang="en-US" dirty="0"/>
              <a:t>Structure</a:t>
            </a:r>
            <a:endParaRPr lang="en-CO" dirty="0"/>
          </a:p>
        </p:txBody>
      </p:sp>
    </p:spTree>
    <p:extLst>
      <p:ext uri="{BB962C8B-B14F-4D97-AF65-F5344CB8AC3E}">
        <p14:creationId xmlns:p14="http://schemas.microsoft.com/office/powerpoint/2010/main" val="836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pic>
        <p:nvPicPr>
          <p:cNvPr id="3" name="Picture 2">
            <a:extLst>
              <a:ext uri="{FF2B5EF4-FFF2-40B4-BE49-F238E27FC236}">
                <a16:creationId xmlns:a16="http://schemas.microsoft.com/office/drawing/2014/main" id="{FB76B419-07C5-1F48-9515-D01454DBE0CC}"/>
              </a:ext>
            </a:extLst>
          </p:cNvPr>
          <p:cNvPicPr>
            <a:picLocks noChangeAspect="1"/>
          </p:cNvPicPr>
          <p:nvPr/>
        </p:nvPicPr>
        <p:blipFill>
          <a:blip r:embed="rId2"/>
          <a:stretch>
            <a:fillRect/>
          </a:stretch>
        </p:blipFill>
        <p:spPr>
          <a:xfrm>
            <a:off x="212943" y="1440186"/>
            <a:ext cx="3562350" cy="3502550"/>
          </a:xfrm>
          <a:prstGeom prst="rect">
            <a:avLst/>
          </a:prstGeom>
        </p:spPr>
      </p:pic>
      <p:pic>
        <p:nvPicPr>
          <p:cNvPr id="4" name="Picture 3">
            <a:extLst>
              <a:ext uri="{FF2B5EF4-FFF2-40B4-BE49-F238E27FC236}">
                <a16:creationId xmlns:a16="http://schemas.microsoft.com/office/drawing/2014/main" id="{62CFCE26-9C66-2848-982A-854886F6ACF9}"/>
              </a:ext>
            </a:extLst>
          </p:cNvPr>
          <p:cNvPicPr>
            <a:picLocks noChangeAspect="1"/>
          </p:cNvPicPr>
          <p:nvPr/>
        </p:nvPicPr>
        <p:blipFill>
          <a:blip r:embed="rId3"/>
          <a:stretch>
            <a:fillRect/>
          </a:stretch>
        </p:blipFill>
        <p:spPr>
          <a:xfrm>
            <a:off x="5813305" y="901967"/>
            <a:ext cx="3117752" cy="2938571"/>
          </a:xfrm>
          <a:prstGeom prst="rect">
            <a:avLst/>
          </a:prstGeom>
        </p:spPr>
      </p:pic>
      <p:pic>
        <p:nvPicPr>
          <p:cNvPr id="5" name="Picture 4">
            <a:extLst>
              <a:ext uri="{FF2B5EF4-FFF2-40B4-BE49-F238E27FC236}">
                <a16:creationId xmlns:a16="http://schemas.microsoft.com/office/drawing/2014/main" id="{C469FE2E-1E4C-604E-AEF0-1E8899201F80}"/>
              </a:ext>
            </a:extLst>
          </p:cNvPr>
          <p:cNvPicPr>
            <a:picLocks noChangeAspect="1"/>
          </p:cNvPicPr>
          <p:nvPr/>
        </p:nvPicPr>
        <p:blipFill>
          <a:blip r:embed="rId4"/>
          <a:stretch>
            <a:fillRect/>
          </a:stretch>
        </p:blipFill>
        <p:spPr>
          <a:xfrm>
            <a:off x="1453720" y="3473450"/>
            <a:ext cx="2895983" cy="2938571"/>
          </a:xfrm>
          <a:prstGeom prst="rect">
            <a:avLst/>
          </a:prstGeom>
        </p:spPr>
      </p:pic>
      <p:pic>
        <p:nvPicPr>
          <p:cNvPr id="6" name="Picture 5">
            <a:extLst>
              <a:ext uri="{FF2B5EF4-FFF2-40B4-BE49-F238E27FC236}">
                <a16:creationId xmlns:a16="http://schemas.microsoft.com/office/drawing/2014/main" id="{638340C5-893C-7D4D-80B7-7393B8CB1B1E}"/>
              </a:ext>
            </a:extLst>
          </p:cNvPr>
          <p:cNvPicPr>
            <a:picLocks noChangeAspect="1"/>
          </p:cNvPicPr>
          <p:nvPr/>
        </p:nvPicPr>
        <p:blipFill>
          <a:blip r:embed="rId5"/>
          <a:stretch>
            <a:fillRect/>
          </a:stretch>
        </p:blipFill>
        <p:spPr>
          <a:xfrm>
            <a:off x="3693139" y="2619258"/>
            <a:ext cx="3679042" cy="3670112"/>
          </a:xfrm>
          <a:prstGeom prst="rect">
            <a:avLst/>
          </a:prstGeom>
        </p:spPr>
      </p:pic>
    </p:spTree>
    <p:extLst>
      <p:ext uri="{BB962C8B-B14F-4D97-AF65-F5344CB8AC3E}">
        <p14:creationId xmlns:p14="http://schemas.microsoft.com/office/powerpoint/2010/main" val="20257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EC068493-07FD-A34E-AF93-B0D83101C167}"/>
              </a:ext>
            </a:extLst>
          </p:cNvPr>
          <p:cNvSpPr/>
          <p:nvPr/>
        </p:nvSpPr>
        <p:spPr>
          <a:xfrm>
            <a:off x="2998304" y="864389"/>
            <a:ext cx="3531736" cy="369332"/>
          </a:xfrm>
          <a:prstGeom prst="rect">
            <a:avLst/>
          </a:prstGeom>
        </p:spPr>
        <p:txBody>
          <a:bodyPr wrap="none">
            <a:spAutoFit/>
          </a:bodyPr>
          <a:lstStyle/>
          <a:p>
            <a:r>
              <a:rPr lang="en-US" dirty="0">
                <a:solidFill>
                  <a:srgbClr val="000000"/>
                </a:solidFill>
                <a:latin typeface="Arial" panose="020B0604020202020204" pitchFamily="34" charset="0"/>
              </a:rPr>
              <a:t>Quantitative / Qualitative Results</a:t>
            </a:r>
            <a:endParaRPr lang="en-CO" dirty="0"/>
          </a:p>
        </p:txBody>
      </p:sp>
      <p:sp>
        <p:nvSpPr>
          <p:cNvPr id="3" name="Rectangle 2">
            <a:extLst>
              <a:ext uri="{FF2B5EF4-FFF2-40B4-BE49-F238E27FC236}">
                <a16:creationId xmlns:a16="http://schemas.microsoft.com/office/drawing/2014/main" id="{CA3AEA9E-434C-430F-B295-AF44041B0395}"/>
              </a:ext>
            </a:extLst>
          </p:cNvPr>
          <p:cNvSpPr/>
          <p:nvPr/>
        </p:nvSpPr>
        <p:spPr>
          <a:xfrm>
            <a:off x="101494" y="4840312"/>
            <a:ext cx="4572000" cy="923330"/>
          </a:xfrm>
          <a:prstGeom prst="rect">
            <a:avLst/>
          </a:prstGeom>
        </p:spPr>
        <p:txBody>
          <a:bodyPr>
            <a:spAutoFit/>
          </a:bodyPr>
          <a:lstStyle/>
          <a:p>
            <a:r>
              <a:rPr lang="en-US" sz="1100" dirty="0">
                <a:latin typeface="NimbusRomNo9L"/>
              </a:rPr>
              <a:t>In most experiments (except in Sec. 5.3), we compare our model to the C implementation </a:t>
            </a:r>
            <a:r>
              <a:rPr lang="en-US" sz="1100" dirty="0"/>
              <a:t>of the </a:t>
            </a:r>
            <a:r>
              <a:rPr lang="en-US" sz="1100" dirty="0" err="1"/>
              <a:t>skipgram</a:t>
            </a:r>
            <a:r>
              <a:rPr lang="en-US" sz="1100" dirty="0"/>
              <a:t> and </a:t>
            </a:r>
            <a:r>
              <a:rPr lang="en-US" sz="1100" dirty="0" err="1"/>
              <a:t>cbow</a:t>
            </a:r>
            <a:r>
              <a:rPr lang="en-US" sz="1100" dirty="0"/>
              <a:t> models from the word2vec2 package</a:t>
            </a:r>
            <a:r>
              <a:rPr lang="en-US" sz="1200" dirty="0"/>
              <a:t>. </a:t>
            </a:r>
          </a:p>
          <a:p>
            <a:endParaRPr lang="en-US" dirty="0"/>
          </a:p>
        </p:txBody>
      </p:sp>
      <p:sp>
        <p:nvSpPr>
          <p:cNvPr id="4" name="Rectangle 3">
            <a:extLst>
              <a:ext uri="{FF2B5EF4-FFF2-40B4-BE49-F238E27FC236}">
                <a16:creationId xmlns:a16="http://schemas.microsoft.com/office/drawing/2014/main" id="{376960B4-2307-4284-BF3A-AC674A3846D7}"/>
              </a:ext>
            </a:extLst>
          </p:cNvPr>
          <p:cNvSpPr/>
          <p:nvPr/>
        </p:nvSpPr>
        <p:spPr>
          <a:xfrm>
            <a:off x="4572000" y="5171172"/>
            <a:ext cx="4572000" cy="1200329"/>
          </a:xfrm>
          <a:prstGeom prst="rect">
            <a:avLst/>
          </a:prstGeom>
        </p:spPr>
        <p:txBody>
          <a:bodyPr>
            <a:spAutoFit/>
          </a:bodyPr>
          <a:lstStyle/>
          <a:p>
            <a:r>
              <a:rPr lang="en-US" sz="1200" dirty="0">
                <a:latin typeface="NimbusRomNo9L"/>
              </a:rPr>
              <a:t>5.3 Comparison with morphological representations </a:t>
            </a:r>
            <a:endParaRPr lang="en-US" sz="1200" dirty="0"/>
          </a:p>
          <a:p>
            <a:r>
              <a:rPr lang="en-US" sz="1200" dirty="0">
                <a:latin typeface="NimbusRomNo9L"/>
              </a:rPr>
              <a:t>We also compare our approach to previous work on word vectors incorporating </a:t>
            </a:r>
            <a:r>
              <a:rPr lang="en-US" sz="1200" dirty="0" err="1">
                <a:latin typeface="NimbusRomNo9L"/>
              </a:rPr>
              <a:t>subword</a:t>
            </a:r>
            <a:r>
              <a:rPr lang="en-US" sz="1200" dirty="0">
                <a:latin typeface="NimbusRomNo9L"/>
              </a:rPr>
              <a:t> information on word similarity tasks. The methods used are: the recursive neural network of Luong et al. (2013), the morpheme </a:t>
            </a:r>
            <a:r>
              <a:rPr lang="en-US" sz="1200" dirty="0" err="1">
                <a:latin typeface="NimbusMonL"/>
              </a:rPr>
              <a:t>cbow</a:t>
            </a:r>
            <a:r>
              <a:rPr lang="en-US" sz="1200" dirty="0">
                <a:latin typeface="NimbusMonL"/>
              </a:rPr>
              <a:t> </a:t>
            </a:r>
            <a:r>
              <a:rPr lang="en-US" sz="1200" dirty="0">
                <a:latin typeface="NimbusRomNo9L"/>
              </a:rPr>
              <a:t>of </a:t>
            </a:r>
            <a:r>
              <a:rPr lang="en-US" sz="1200" dirty="0" err="1">
                <a:latin typeface="NimbusRomNo9L"/>
              </a:rPr>
              <a:t>Qiu</a:t>
            </a:r>
            <a:r>
              <a:rPr lang="en-US" sz="1200" dirty="0">
                <a:latin typeface="NimbusRomNo9L"/>
              </a:rPr>
              <a:t> et al. (2014) and the morphological transformations of </a:t>
            </a:r>
            <a:r>
              <a:rPr lang="en-US" sz="1200" dirty="0" err="1">
                <a:latin typeface="NimbusRomNo9L"/>
              </a:rPr>
              <a:t>Soricut</a:t>
            </a:r>
            <a:r>
              <a:rPr lang="en-US" sz="1200" dirty="0">
                <a:latin typeface="NimbusRomNo9L"/>
              </a:rPr>
              <a:t> and </a:t>
            </a:r>
            <a:r>
              <a:rPr lang="en-US" sz="1200" dirty="0" err="1">
                <a:latin typeface="NimbusRomNo9L"/>
              </a:rPr>
              <a:t>Och</a:t>
            </a:r>
            <a:r>
              <a:rPr lang="en-US" sz="1200" dirty="0">
                <a:latin typeface="NimbusRomNo9L"/>
              </a:rPr>
              <a:t> (2015). </a:t>
            </a:r>
            <a:endParaRPr lang="en-US" sz="1200" dirty="0"/>
          </a:p>
        </p:txBody>
      </p:sp>
      <p:sp>
        <p:nvSpPr>
          <p:cNvPr id="6" name="Rectangle 5">
            <a:extLst>
              <a:ext uri="{FF2B5EF4-FFF2-40B4-BE49-F238E27FC236}">
                <a16:creationId xmlns:a16="http://schemas.microsoft.com/office/drawing/2014/main" id="{6E763CA1-9686-4321-A3D3-9682AFE5495C}"/>
              </a:ext>
            </a:extLst>
          </p:cNvPr>
          <p:cNvSpPr/>
          <p:nvPr/>
        </p:nvSpPr>
        <p:spPr>
          <a:xfrm>
            <a:off x="90121" y="5432782"/>
            <a:ext cx="4572000" cy="938719"/>
          </a:xfrm>
          <a:prstGeom prst="rect">
            <a:avLst/>
          </a:prstGeom>
        </p:spPr>
        <p:txBody>
          <a:bodyPr>
            <a:spAutoFit/>
          </a:bodyPr>
          <a:lstStyle/>
          <a:p>
            <a:r>
              <a:rPr lang="en-US" sz="1100" dirty="0">
                <a:latin typeface="NimbusRomNo9L"/>
              </a:rPr>
              <a:t>We evaluate our model in five experiments: an eval- </a:t>
            </a:r>
            <a:r>
              <a:rPr lang="en-US" sz="1100" dirty="0" err="1">
                <a:latin typeface="NimbusRomNo9L"/>
              </a:rPr>
              <a:t>uation</a:t>
            </a:r>
            <a:r>
              <a:rPr lang="en-US" sz="1100" dirty="0">
                <a:latin typeface="NimbusRomNo9L"/>
              </a:rPr>
              <a:t> of word similarity and word analogies, a com- </a:t>
            </a:r>
            <a:r>
              <a:rPr lang="en-US" sz="1100" dirty="0" err="1">
                <a:latin typeface="NimbusRomNo9L"/>
              </a:rPr>
              <a:t>parison</a:t>
            </a:r>
            <a:r>
              <a:rPr lang="en-US" sz="1100" dirty="0">
                <a:latin typeface="NimbusRomNo9L"/>
              </a:rPr>
              <a:t> to state-of-the-art methods, an analysis of the effect of the size of training data and of the size of character </a:t>
            </a:r>
            <a:r>
              <a:rPr lang="en-US" sz="1100" dirty="0">
                <a:latin typeface="CMMI10"/>
              </a:rPr>
              <a:t>n</a:t>
            </a:r>
            <a:r>
              <a:rPr lang="en-US" sz="1100" dirty="0">
                <a:latin typeface="NimbusRomNo9L"/>
              </a:rPr>
              <a:t>-grams that we consider. We will de- scribe these experiments in detail in the following sections. </a:t>
            </a:r>
            <a:endParaRPr lang="en-US" sz="1100" dirty="0"/>
          </a:p>
        </p:txBody>
      </p:sp>
      <p:pic>
        <p:nvPicPr>
          <p:cNvPr id="10" name="Picture 9">
            <a:extLst>
              <a:ext uri="{FF2B5EF4-FFF2-40B4-BE49-F238E27FC236}">
                <a16:creationId xmlns:a16="http://schemas.microsoft.com/office/drawing/2014/main" id="{1D31E707-FBB3-4F42-9BCC-8525933EF56E}"/>
              </a:ext>
            </a:extLst>
          </p:cNvPr>
          <p:cNvPicPr>
            <a:picLocks noChangeAspect="1"/>
          </p:cNvPicPr>
          <p:nvPr/>
        </p:nvPicPr>
        <p:blipFill>
          <a:blip r:embed="rId2"/>
          <a:stretch>
            <a:fillRect/>
          </a:stretch>
        </p:blipFill>
        <p:spPr>
          <a:xfrm>
            <a:off x="384703" y="1367086"/>
            <a:ext cx="2791634" cy="2500614"/>
          </a:xfrm>
          <a:prstGeom prst="rect">
            <a:avLst/>
          </a:prstGeom>
        </p:spPr>
      </p:pic>
    </p:spTree>
    <p:extLst>
      <p:ext uri="{BB962C8B-B14F-4D97-AF65-F5344CB8AC3E}">
        <p14:creationId xmlns:p14="http://schemas.microsoft.com/office/powerpoint/2010/main" val="125498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B5986EB7-9E4C-084D-9A56-87E64506A958}"/>
              </a:ext>
            </a:extLst>
          </p:cNvPr>
          <p:cNvSpPr/>
          <p:nvPr/>
        </p:nvSpPr>
        <p:spPr>
          <a:xfrm>
            <a:off x="2408587" y="839337"/>
            <a:ext cx="4326826" cy="369332"/>
          </a:xfrm>
          <a:prstGeom prst="rect">
            <a:avLst/>
          </a:prstGeom>
        </p:spPr>
        <p:txBody>
          <a:bodyPr wrap="none">
            <a:spAutoFit/>
          </a:bodyPr>
          <a:lstStyle/>
          <a:p>
            <a:r>
              <a:rPr lang="en-US" dirty="0">
                <a:solidFill>
                  <a:srgbClr val="000000"/>
                </a:solidFill>
                <a:latin typeface="Arial" panose="020B0604020202020204" pitchFamily="34" charset="0"/>
              </a:rPr>
              <a:t>Why is it relevant? Why did they write it?</a:t>
            </a:r>
            <a:endParaRPr lang="en-CO" dirty="0"/>
          </a:p>
        </p:txBody>
      </p:sp>
      <p:sp>
        <p:nvSpPr>
          <p:cNvPr id="3" name="Rectangle 2">
            <a:extLst>
              <a:ext uri="{FF2B5EF4-FFF2-40B4-BE49-F238E27FC236}">
                <a16:creationId xmlns:a16="http://schemas.microsoft.com/office/drawing/2014/main" id="{E849072D-FFEC-2D42-8362-0EF41FE22F93}"/>
              </a:ext>
            </a:extLst>
          </p:cNvPr>
          <p:cNvSpPr/>
          <p:nvPr/>
        </p:nvSpPr>
        <p:spPr>
          <a:xfrm>
            <a:off x="480959" y="1503122"/>
            <a:ext cx="8324837" cy="3693319"/>
          </a:xfrm>
          <a:prstGeom prst="rect">
            <a:avLst/>
          </a:prstGeom>
        </p:spPr>
        <p:txBody>
          <a:bodyPr wrap="square">
            <a:spAutoFit/>
          </a:bodyPr>
          <a:lstStyle/>
          <a:p>
            <a:r>
              <a:rPr lang="en-US" dirty="0">
                <a:latin typeface="NimbusRomNo9L"/>
              </a:rPr>
              <a:t>Continuous word representations, trained on large unlabeled corpora are useful for many natural language processing tasks. Popular models that learn such representations ignore the morphology of words, by assigning a distinct vector to each word. This is a limitation, especially for languages with large vocabularies and many rare words. In this paper, we propose a new approach based on the </a:t>
            </a:r>
            <a:r>
              <a:rPr lang="en-US" dirty="0" err="1">
                <a:latin typeface="NimbusRomNo9L"/>
              </a:rPr>
              <a:t>skipgram</a:t>
            </a:r>
            <a:r>
              <a:rPr lang="en-US" dirty="0">
                <a:latin typeface="NimbusRomNo9L"/>
              </a:rPr>
              <a:t> model, where each word is represented as a bag of character </a:t>
            </a:r>
            <a:r>
              <a:rPr lang="en-US" dirty="0">
                <a:latin typeface="CMMI10"/>
              </a:rPr>
              <a:t>n</a:t>
            </a:r>
            <a:r>
              <a:rPr lang="en-US" dirty="0">
                <a:latin typeface="NimbusRomNo9L"/>
              </a:rPr>
              <a:t>-grams. A vector representation is associated to each character </a:t>
            </a:r>
            <a:r>
              <a:rPr lang="en-US" dirty="0">
                <a:latin typeface="CMMI10"/>
              </a:rPr>
              <a:t>n</a:t>
            </a:r>
            <a:r>
              <a:rPr lang="en-US" dirty="0">
                <a:latin typeface="NimbusRomNo9L"/>
              </a:rPr>
              <a:t>-gram; words being represented as the sum of these representations. Our method is fast, allowing to train models on large corpora quickly and allows us to compute word representations for words that did not appear in the training data. We evaluate our word representations on nine different languages, both on word similarity and analogy tasks. By comparing to recently proposed morphological word representations, we show that our vectors achieve state-of-the-art performance on these tasks. </a:t>
            </a:r>
            <a:endParaRPr lang="en-US" dirty="0"/>
          </a:p>
        </p:txBody>
      </p:sp>
    </p:spTree>
    <p:extLst>
      <p:ext uri="{BB962C8B-B14F-4D97-AF65-F5344CB8AC3E}">
        <p14:creationId xmlns:p14="http://schemas.microsoft.com/office/powerpoint/2010/main" val="408689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0</TotalTime>
  <Words>788</Words>
  <Application>Microsoft Office PowerPoint</Application>
  <PresentationFormat>On-screen Show (4:3)</PresentationFormat>
  <Paragraphs>91</Paragraphs>
  <Slides>15</Slides>
  <Notes>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Arial Narrow</vt:lpstr>
      <vt:lpstr>CMMI10</vt:lpstr>
      <vt:lpstr>NimbusMonL</vt:lpstr>
      <vt:lpstr>NimbusRomNo9L</vt:lpstr>
      <vt:lpstr>Symbol</vt:lpstr>
      <vt:lpstr>Times New Roman</vt:lpstr>
      <vt:lpstr>Wingdings</vt:lpstr>
      <vt:lpstr>Office Theme</vt:lpstr>
      <vt:lpstr>Office Theme</vt:lpstr>
      <vt:lpstr>ENRICHING WORD VECTORS WITH SUBWORD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Lucas.Whitmire@BeuthHochschule.onmicrosoft.com</cp:lastModifiedBy>
  <cp:revision>249</cp:revision>
  <cp:lastPrinted>2014-04-23T12:07:05Z</cp:lastPrinted>
  <dcterms:created xsi:type="dcterms:W3CDTF">2019-11-02T10:55:03Z</dcterms:created>
  <dcterms:modified xsi:type="dcterms:W3CDTF">2020-06-22T07:16:35Z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